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88"/>
  </p:notesMasterIdLst>
  <p:sldIdLst>
    <p:sldId id="592" r:id="rId2"/>
    <p:sldId id="593" r:id="rId3"/>
    <p:sldId id="491" r:id="rId4"/>
    <p:sldId id="492" r:id="rId5"/>
    <p:sldId id="493" r:id="rId6"/>
    <p:sldId id="494" r:id="rId7"/>
    <p:sldId id="495" r:id="rId8"/>
    <p:sldId id="496" r:id="rId9"/>
    <p:sldId id="497" r:id="rId10"/>
    <p:sldId id="498" r:id="rId11"/>
    <p:sldId id="499" r:id="rId12"/>
    <p:sldId id="519" r:id="rId13"/>
    <p:sldId id="520" r:id="rId14"/>
    <p:sldId id="521" r:id="rId15"/>
    <p:sldId id="522" r:id="rId16"/>
    <p:sldId id="523" r:id="rId17"/>
    <p:sldId id="524" r:id="rId18"/>
    <p:sldId id="525" r:id="rId19"/>
    <p:sldId id="526" r:id="rId20"/>
    <p:sldId id="527" r:id="rId21"/>
    <p:sldId id="528" r:id="rId22"/>
    <p:sldId id="529" r:id="rId23"/>
    <p:sldId id="530" r:id="rId24"/>
    <p:sldId id="531" r:id="rId25"/>
    <p:sldId id="532" r:id="rId26"/>
    <p:sldId id="533" r:id="rId27"/>
    <p:sldId id="534" r:id="rId28"/>
    <p:sldId id="535" r:id="rId29"/>
    <p:sldId id="536" r:id="rId30"/>
    <p:sldId id="537" r:id="rId31"/>
    <p:sldId id="538" r:id="rId32"/>
    <p:sldId id="539" r:id="rId33"/>
    <p:sldId id="540" r:id="rId34"/>
    <p:sldId id="541" r:id="rId35"/>
    <p:sldId id="542" r:id="rId36"/>
    <p:sldId id="543" r:id="rId37"/>
    <p:sldId id="544" r:id="rId38"/>
    <p:sldId id="545" r:id="rId39"/>
    <p:sldId id="546" r:id="rId40"/>
    <p:sldId id="547" r:id="rId41"/>
    <p:sldId id="548" r:id="rId42"/>
    <p:sldId id="549" r:id="rId43"/>
    <p:sldId id="550" r:id="rId44"/>
    <p:sldId id="551" r:id="rId45"/>
    <p:sldId id="552" r:id="rId46"/>
    <p:sldId id="553" r:id="rId47"/>
    <p:sldId id="554" r:id="rId48"/>
    <p:sldId id="555" r:id="rId49"/>
    <p:sldId id="556" r:id="rId50"/>
    <p:sldId id="557" r:id="rId51"/>
    <p:sldId id="558" r:id="rId52"/>
    <p:sldId id="559" r:id="rId53"/>
    <p:sldId id="560" r:id="rId54"/>
    <p:sldId id="561" r:id="rId55"/>
    <p:sldId id="562" r:id="rId56"/>
    <p:sldId id="563" r:id="rId57"/>
    <p:sldId id="564" r:id="rId58"/>
    <p:sldId id="565" r:id="rId59"/>
    <p:sldId id="566" r:id="rId60"/>
    <p:sldId id="567" r:id="rId61"/>
    <p:sldId id="568" r:id="rId62"/>
    <p:sldId id="569" r:id="rId63"/>
    <p:sldId id="570" r:id="rId64"/>
    <p:sldId id="571" r:id="rId65"/>
    <p:sldId id="572" r:id="rId66"/>
    <p:sldId id="573" r:id="rId67"/>
    <p:sldId id="574" r:id="rId68"/>
    <p:sldId id="575" r:id="rId69"/>
    <p:sldId id="576" r:id="rId70"/>
    <p:sldId id="577" r:id="rId71"/>
    <p:sldId id="578" r:id="rId72"/>
    <p:sldId id="579" r:id="rId73"/>
    <p:sldId id="580" r:id="rId74"/>
    <p:sldId id="581" r:id="rId75"/>
    <p:sldId id="582" r:id="rId76"/>
    <p:sldId id="583" r:id="rId77"/>
    <p:sldId id="584" r:id="rId78"/>
    <p:sldId id="585" r:id="rId79"/>
    <p:sldId id="586" r:id="rId80"/>
    <p:sldId id="587" r:id="rId81"/>
    <p:sldId id="588" r:id="rId82"/>
    <p:sldId id="589" r:id="rId83"/>
    <p:sldId id="590" r:id="rId84"/>
    <p:sldId id="591" r:id="rId85"/>
    <p:sldId id="594" r:id="rId86"/>
    <p:sldId id="595" r:id="rId8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9FF66"/>
    <a:srgbClr val="996633"/>
    <a:srgbClr val="969696"/>
    <a:srgbClr val="000066"/>
    <a:srgbClr val="660066"/>
    <a:srgbClr val="031855"/>
    <a:srgbClr val="0B1F61"/>
    <a:srgbClr val="0B2671"/>
    <a:srgbClr val="09206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60"/>
  </p:normalViewPr>
  <p:slideViewPr>
    <p:cSldViewPr snapToObjects="1"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96"/>
    </p:cViewPr>
  </p:sorterViewPr>
  <p:notesViewPr>
    <p:cSldViewPr snapToObjects="1">
      <p:cViewPr varScale="1">
        <p:scale>
          <a:sx n="53" d="100"/>
          <a:sy n="53" d="100"/>
        </p:scale>
        <p:origin x="-178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fld id="{17AFF14D-3952-4CC6-9B06-FCFA23CDD9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03796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38E63C1-8783-4BF7-9245-EA62A1FFC4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1816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FEB9549-145A-487C-AF54-A68951900D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EC8FE-0146-4067-8813-6261B0FD0A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B0B87-04CB-450B-BDF6-5034CE731A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0FC-3C80-4657-83AB-65B8D50D99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1AAB529-CE5C-4AC7-96F4-126E16AA60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DC0D-1DC3-43FC-A6F9-F42F97AF4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C209-D84F-4F8A-A970-EB4D8E33D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772400" cy="4876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515100"/>
            <a:ext cx="2476500" cy="19050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77000"/>
            <a:ext cx="3962400" cy="2286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400800"/>
            <a:ext cx="310896" cy="2667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44C1686-9600-4632-8AE4-7A48F09377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Introduction to Recursion</a:t>
            </a:r>
            <a:endParaRPr lang="en-US" dirty="0"/>
          </a:p>
          <a:p>
            <a:r>
              <a:rPr lang="en-US" dirty="0"/>
              <a:t>Recursive Definition</a:t>
            </a:r>
          </a:p>
          <a:p>
            <a:pPr lvl="0"/>
            <a:r>
              <a:rPr lang="en-US" dirty="0" smtClean="0"/>
              <a:t>Recursive </a:t>
            </a:r>
            <a:r>
              <a:rPr lang="en-US" dirty="0"/>
              <a:t>Algorithms</a:t>
            </a:r>
          </a:p>
          <a:p>
            <a:pPr lvl="0"/>
            <a:r>
              <a:rPr lang="en-US" dirty="0" smtClean="0"/>
              <a:t>Finding </a:t>
            </a:r>
            <a:r>
              <a:rPr lang="en-US" dirty="0"/>
              <a:t>a Recursive Solution</a:t>
            </a:r>
          </a:p>
          <a:p>
            <a:pPr lvl="0"/>
            <a:r>
              <a:rPr lang="en-US" dirty="0"/>
              <a:t>Example Recursive Function </a:t>
            </a:r>
          </a:p>
          <a:p>
            <a:pPr lvl="0"/>
            <a:r>
              <a:rPr lang="en-US" dirty="0"/>
              <a:t>Recursive Programming</a:t>
            </a:r>
          </a:p>
          <a:p>
            <a:pPr lvl="0"/>
            <a:r>
              <a:rPr lang="en-US" dirty="0"/>
              <a:t>Rules for Recursive Function</a:t>
            </a:r>
          </a:p>
          <a:p>
            <a:pPr lvl="0"/>
            <a:r>
              <a:rPr lang="en-US" dirty="0"/>
              <a:t>Example Tower of Hanoi</a:t>
            </a:r>
          </a:p>
          <a:p>
            <a:pPr lvl="0"/>
            <a:r>
              <a:rPr lang="en-US" dirty="0"/>
              <a:t>Other </a:t>
            </a:r>
            <a:r>
              <a:rPr lang="en-US" dirty="0" smtClean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817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Bubble Sort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Bubble Sort</a:t>
            </a:r>
            <a:endParaRPr lang="en-US" dirty="0"/>
          </a:p>
          <a:p>
            <a:r>
              <a:rPr lang="en-US" dirty="0" smtClean="0"/>
              <a:t>Bubble Sort Algorithm</a:t>
            </a:r>
          </a:p>
          <a:p>
            <a:r>
              <a:rPr lang="en-US" dirty="0" smtClean="0"/>
              <a:t>Time Complexity</a:t>
            </a:r>
          </a:p>
          <a:p>
            <a:pPr lvl="1"/>
            <a:r>
              <a:rPr lang="en-US" dirty="0" smtClean="0"/>
              <a:t>Best case</a:t>
            </a:r>
          </a:p>
          <a:p>
            <a:pPr lvl="1"/>
            <a:r>
              <a:rPr lang="en-US" dirty="0" smtClean="0"/>
              <a:t>Average case</a:t>
            </a:r>
          </a:p>
          <a:p>
            <a:pPr lvl="1"/>
            <a:r>
              <a:rPr lang="en-US" dirty="0" smtClean="0"/>
              <a:t>Worst case</a:t>
            </a:r>
          </a:p>
          <a:p>
            <a:r>
              <a:rPr lang="en-US" dirty="0" smtClean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817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Bubble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bubble sort, each element is compared with its adjacent element</a:t>
            </a:r>
          </a:p>
          <a:p>
            <a:r>
              <a:rPr lang="en-US" dirty="0" smtClean="0"/>
              <a:t>If the first element is larger than the second one, then the positions of the elements are interchanged otherwise it is not changed</a:t>
            </a:r>
          </a:p>
          <a:p>
            <a:r>
              <a:rPr lang="en-US" dirty="0" smtClean="0"/>
              <a:t>Then next element is compared with its adjacent element and the same process is repeated for all the elements in the array until we get a sorted array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Let A be a linear array of n numbers</a:t>
            </a:r>
          </a:p>
          <a:p>
            <a:r>
              <a:rPr lang="en-US" dirty="0" smtClean="0"/>
              <a:t>Suppose the list of numbers A[1], A[2], ………… A[n] is an element of array A</a:t>
            </a:r>
          </a:p>
          <a:p>
            <a:r>
              <a:rPr lang="en-US" dirty="0" smtClean="0"/>
              <a:t>Sorting of A means rearranging the elements of A so that they are in order</a:t>
            </a:r>
          </a:p>
          <a:p>
            <a:r>
              <a:rPr lang="en-US" dirty="0" smtClean="0"/>
              <a:t>Here we are dealing with ascending order. i.e., A[1] &lt; A[2] &lt; A[3]&lt; ...... A[n]</a:t>
            </a:r>
          </a:p>
          <a:p>
            <a:r>
              <a:rPr lang="en-US" dirty="0" smtClean="0"/>
              <a:t>The bubble sort algorithm works as follows: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Step 1: Compare A[1] and A[2] and arrange them in the ascending order so that A[1] &lt; A[2]</a:t>
            </a:r>
          </a:p>
          <a:p>
            <a:pPr>
              <a:buNone/>
            </a:pPr>
            <a:r>
              <a:rPr lang="en-US" dirty="0" smtClean="0"/>
              <a:t>If A[1] is greater than A[2] then interchange the position of data by swap = A[1]; A[1] = A[2]; A[2] = swap</a:t>
            </a:r>
          </a:p>
          <a:p>
            <a:pPr>
              <a:buNone/>
            </a:pPr>
            <a:r>
              <a:rPr lang="en-US" dirty="0" smtClean="0"/>
              <a:t>Then compare A[2] and A[3] and arrange them so that  A[2] &lt; A[3]</a:t>
            </a:r>
          </a:p>
          <a:p>
            <a:pPr>
              <a:buNone/>
            </a:pPr>
            <a:r>
              <a:rPr lang="en-US" dirty="0" smtClean="0"/>
              <a:t>Continue the process until we compare A[N – 1] with A[N]</a:t>
            </a:r>
          </a:p>
          <a:p>
            <a:pPr>
              <a:buNone/>
            </a:pPr>
            <a:r>
              <a:rPr lang="en-US" dirty="0" smtClean="0"/>
              <a:t>Step1 contains n – 1 comparisons i.e., the largest element is “bubbled up” to the nth position</a:t>
            </a:r>
          </a:p>
          <a:p>
            <a:pPr>
              <a:buNone/>
            </a:pPr>
            <a:r>
              <a:rPr lang="en-US" dirty="0" smtClean="0"/>
              <a:t>When step 1 is completed A[N] will contain the largest element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Step 2: Repeat step 1 with one less comparisons that is, now stop comparison at A [n – 1] and possibly rearrange A[N – 2] and A[N – 1] and so on</a:t>
            </a:r>
          </a:p>
          <a:p>
            <a:r>
              <a:rPr lang="en-US" dirty="0" smtClean="0"/>
              <a:t>In the first pass, step 2 involves n–2 comparisons and the second largest element will occupy A[n-1]</a:t>
            </a:r>
          </a:p>
          <a:p>
            <a:r>
              <a:rPr lang="en-US" dirty="0" smtClean="0"/>
              <a:t>And in the second pass, step 2 involves n – 3 comparisons and the 3rd largest element will occupy A[n – 2] and so on</a:t>
            </a:r>
          </a:p>
          <a:p>
            <a:r>
              <a:rPr lang="en-US" dirty="0" smtClean="0"/>
              <a:t>After n – 1 steps, the array will be a sorted array in increasing (or ascending) order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Let A be a linear array of n numbers. Swap is a temporary variable for swapping (or interchange) the position of the numbers</a:t>
            </a:r>
          </a:p>
          <a:p>
            <a:pPr>
              <a:buNone/>
            </a:pPr>
            <a:r>
              <a:rPr lang="en-US" dirty="0" smtClean="0"/>
              <a:t>1. Input n numbers of an array A</a:t>
            </a:r>
          </a:p>
          <a:p>
            <a:pPr>
              <a:buNone/>
            </a:pPr>
            <a:r>
              <a:rPr lang="en-US" dirty="0" smtClean="0"/>
              <a:t>2. Initialize </a:t>
            </a:r>
            <a:r>
              <a:rPr lang="en-US" dirty="0" err="1" smtClean="0"/>
              <a:t>i</a:t>
            </a:r>
            <a:r>
              <a:rPr lang="en-US" dirty="0" smtClean="0"/>
              <a:t> = 0 and repeat through step 4 if (</a:t>
            </a:r>
            <a:r>
              <a:rPr lang="en-US" dirty="0" err="1" smtClean="0"/>
              <a:t>i</a:t>
            </a:r>
            <a:r>
              <a:rPr lang="en-US" dirty="0" smtClean="0"/>
              <a:t> &lt; n)</a:t>
            </a:r>
          </a:p>
          <a:p>
            <a:pPr>
              <a:buNone/>
            </a:pPr>
            <a:r>
              <a:rPr lang="en-US" dirty="0" smtClean="0"/>
              <a:t>3. Initialize j = 0 and repeat through step 4 if (j &lt; n – </a:t>
            </a:r>
            <a:r>
              <a:rPr lang="en-US" dirty="0" err="1" smtClean="0"/>
              <a:t>i</a:t>
            </a:r>
            <a:r>
              <a:rPr lang="en-US" dirty="0" smtClean="0"/>
              <a:t> – 1)</a:t>
            </a:r>
          </a:p>
          <a:p>
            <a:pPr>
              <a:buNone/>
            </a:pPr>
            <a:r>
              <a:rPr lang="en-US" dirty="0" smtClean="0"/>
              <a:t>4. If (A[j] &gt; A[j + 1])</a:t>
            </a:r>
          </a:p>
          <a:p>
            <a:pPr>
              <a:buNone/>
            </a:pPr>
            <a:r>
              <a:rPr lang="en-US" dirty="0" smtClean="0"/>
              <a:t>(a) Swap = A[j]</a:t>
            </a:r>
          </a:p>
          <a:p>
            <a:pPr>
              <a:buNone/>
            </a:pPr>
            <a:r>
              <a:rPr lang="en-US" dirty="0" smtClean="0"/>
              <a:t>(b) A[j] = A[j + 1]</a:t>
            </a:r>
          </a:p>
          <a:p>
            <a:pPr>
              <a:buNone/>
            </a:pPr>
            <a:r>
              <a:rPr lang="en-US" dirty="0" smtClean="0"/>
              <a:t>(c) A[j + 1] = Swap</a:t>
            </a:r>
          </a:p>
          <a:p>
            <a:pPr>
              <a:buNone/>
            </a:pPr>
            <a:r>
              <a:rPr lang="en-US" dirty="0" smtClean="0"/>
              <a:t>5. Display the sorted numbers of array A</a:t>
            </a:r>
          </a:p>
          <a:p>
            <a:pPr>
              <a:buNone/>
            </a:pPr>
            <a:r>
              <a:rPr lang="en-US" dirty="0" smtClean="0"/>
              <a:t>6. Exit.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time complexity for bubble sort is calculated in terms of the number of comparisons </a:t>
            </a:r>
            <a:r>
              <a:rPr lang="en-US" i="1" dirty="0" smtClean="0"/>
              <a:t>f (n) (or of number of loops)</a:t>
            </a:r>
          </a:p>
          <a:p>
            <a:r>
              <a:rPr lang="en-US" dirty="0" smtClean="0"/>
              <a:t>Here two loops (outer loop and inner loop) iterates (or repeated) the comparisons</a:t>
            </a:r>
          </a:p>
          <a:p>
            <a:r>
              <a:rPr lang="en-US" dirty="0" smtClean="0"/>
              <a:t>The number of times the outer loop iterates is determined by the number of elements in the list which is asked to sort</a:t>
            </a:r>
          </a:p>
          <a:p>
            <a:r>
              <a:rPr lang="en-US" dirty="0" smtClean="0"/>
              <a:t>The inner loop is iterated one less than the number of elements in the list</a:t>
            </a:r>
          </a:p>
          <a:p>
            <a:pPr>
              <a:buNone/>
            </a:pPr>
            <a:r>
              <a:rPr lang="en-US" dirty="0" smtClean="0"/>
              <a:t>f(n)=n (n-1)=O(n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Best Case</a:t>
            </a:r>
          </a:p>
          <a:p>
            <a:r>
              <a:rPr lang="en-US" dirty="0" smtClean="0"/>
              <a:t>In this case the inner loop will iterate with the ‘if’ condition evaluating time, that is the swap procedure is never called</a:t>
            </a:r>
          </a:p>
          <a:p>
            <a:r>
              <a:rPr lang="en-US" dirty="0" smtClean="0"/>
              <a:t>In best case outer loop will terminate after one iteration, i.e., it involves performing one pass, which requires n–1 comparisons</a:t>
            </a:r>
          </a:p>
          <a:p>
            <a:r>
              <a:rPr lang="en-US" dirty="0" smtClean="0"/>
              <a:t>f (n) = O(n)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Worst Case</a:t>
            </a:r>
          </a:p>
          <a:p>
            <a:r>
              <a:rPr lang="en-US" dirty="0" smtClean="0"/>
              <a:t>In this case the array will be an inverted list (i.e., 5, 4, 3, 2, 1, 0)</a:t>
            </a:r>
          </a:p>
          <a:p>
            <a:r>
              <a:rPr lang="en-US" dirty="0" smtClean="0"/>
              <a:t>Here to move first element to the end of the array, n–1 times the swapping procedure is to be called</a:t>
            </a:r>
          </a:p>
          <a:p>
            <a:r>
              <a:rPr lang="en-US" dirty="0" smtClean="0"/>
              <a:t>Every other element in the list will also move one location towards the start or end of the loop on every iteration</a:t>
            </a:r>
          </a:p>
          <a:p>
            <a:r>
              <a:rPr lang="en-US" dirty="0" smtClean="0"/>
              <a:t>Thus n times the outer loop will iterate and n (n-1) times the inner loop will iterate to sort an inverted array</a:t>
            </a:r>
          </a:p>
          <a:p>
            <a:r>
              <a:rPr lang="pt-BR" dirty="0" smtClean="0"/>
              <a:t>f(n) = (n(n – 1))/2 = O(n</a:t>
            </a:r>
            <a:r>
              <a:rPr lang="pt-BR" baseline="30000" dirty="0" smtClean="0"/>
              <a:t>2</a:t>
            </a:r>
            <a:r>
              <a:rPr lang="pt-BR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Average Case</a:t>
            </a:r>
          </a:p>
          <a:p>
            <a:r>
              <a:rPr lang="en-US" dirty="0" smtClean="0"/>
              <a:t>Average case is very difficult to analyze than the other cases</a:t>
            </a:r>
          </a:p>
          <a:p>
            <a:r>
              <a:rPr lang="en-US" dirty="0" smtClean="0"/>
              <a:t>In this case the input data are randomly placed in the list</a:t>
            </a:r>
          </a:p>
          <a:p>
            <a:r>
              <a:rPr lang="en-US" dirty="0" smtClean="0"/>
              <a:t>The exact time complexity can be calculated only if we know the number of iterations, comparisons and swapping</a:t>
            </a:r>
          </a:p>
          <a:p>
            <a:r>
              <a:rPr lang="en-US" dirty="0" smtClean="0"/>
              <a:t>In general, the complexity of average case is:</a:t>
            </a:r>
          </a:p>
          <a:p>
            <a:r>
              <a:rPr lang="en-US" dirty="0" smtClean="0"/>
              <a:t>f(n) = (n(n–1))/2 = O(n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/>
              <a:t>Example</a:t>
            </a:r>
          </a:p>
        </p:txBody>
      </p:sp>
      <p:sp>
        <p:nvSpPr>
          <p:cNvPr id="227332" name="Text Box 4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27333" name="Text Box 5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27334" name="Text Box 6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27335" name="Text Box 7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27336" name="Text Box 8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27337" name="Text Box 9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27338" name="Text Box 10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227339" name="Text Box 11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27340" name="Text Box 12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/>
              <a:t>1       2         </a:t>
            </a:r>
            <a:r>
              <a:rPr lang="en-US" dirty="0"/>
              <a:t>3     </a:t>
            </a:r>
            <a:r>
              <a:rPr lang="en-US" dirty="0" smtClean="0"/>
              <a:t>   4         </a:t>
            </a:r>
            <a:r>
              <a:rPr lang="en-US" dirty="0"/>
              <a:t>5    </a:t>
            </a:r>
            <a:r>
              <a:rPr lang="en-US" dirty="0" smtClean="0"/>
              <a:t>    6         7        8</a:t>
            </a:r>
            <a:endParaRPr lang="en-US" dirty="0"/>
          </a:p>
        </p:txBody>
      </p:sp>
      <p:sp>
        <p:nvSpPr>
          <p:cNvPr id="227341" name="Text Box 13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27342" name="Text Box 14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27343" name="Text Box 15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27344" name="Text Box 16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 </a:t>
            </a:r>
          </a:p>
        </p:txBody>
      </p:sp>
      <p:sp>
        <p:nvSpPr>
          <p:cNvPr id="227345" name="Text Box 17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27346" name="Text Box 18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sp>
        <p:nvSpPr>
          <p:cNvPr id="227347" name="Text Box 19"/>
          <p:cNvSpPr txBox="1">
            <a:spLocks noChangeArrowheads="1"/>
          </p:cNvSpPr>
          <p:nvPr/>
        </p:nvSpPr>
        <p:spPr bwMode="auto">
          <a:xfrm>
            <a:off x="45036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27348" name="Text Box 20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/>
              <a:t>Example</a:t>
            </a:r>
          </a:p>
        </p:txBody>
      </p:sp>
      <p:sp>
        <p:nvSpPr>
          <p:cNvPr id="230403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30404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30405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30406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30407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30408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30409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230410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30411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   </a:t>
            </a:r>
            <a:r>
              <a:rPr lang="en-US" dirty="0" smtClean="0"/>
              <a:t>  2         </a:t>
            </a:r>
            <a:r>
              <a:rPr lang="en-US" dirty="0"/>
              <a:t>3  </a:t>
            </a:r>
            <a:r>
              <a:rPr lang="en-US" dirty="0" smtClean="0"/>
              <a:t>      </a:t>
            </a:r>
            <a:r>
              <a:rPr lang="en-US" dirty="0"/>
              <a:t>4  </a:t>
            </a:r>
            <a:r>
              <a:rPr lang="en-US" dirty="0" smtClean="0"/>
              <a:t>       </a:t>
            </a:r>
            <a:r>
              <a:rPr lang="en-US" dirty="0"/>
              <a:t>5    </a:t>
            </a:r>
            <a:r>
              <a:rPr lang="en-US" dirty="0" smtClean="0"/>
              <a:t>    6        </a:t>
            </a:r>
            <a:r>
              <a:rPr lang="en-US" dirty="0"/>
              <a:t>7   </a:t>
            </a:r>
            <a:r>
              <a:rPr lang="en-US" dirty="0" smtClean="0"/>
              <a:t>      </a:t>
            </a:r>
            <a:r>
              <a:rPr lang="en-US" dirty="0"/>
              <a:t>8</a:t>
            </a:r>
          </a:p>
        </p:txBody>
      </p:sp>
      <p:sp>
        <p:nvSpPr>
          <p:cNvPr id="230412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30413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30414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30415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1</a:t>
            </a:r>
          </a:p>
        </p:txBody>
      </p:sp>
      <p:sp>
        <p:nvSpPr>
          <p:cNvPr id="230416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30417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143125" y="4138613"/>
            <a:ext cx="590550" cy="446087"/>
            <a:chOff x="1760" y="2424"/>
            <a:chExt cx="372" cy="502"/>
          </a:xfrm>
        </p:grpSpPr>
        <p:sp>
          <p:nvSpPr>
            <p:cNvPr id="230419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420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421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0423" name="Text Box 23"/>
          <p:cNvSpPr txBox="1">
            <a:spLocks noChangeArrowheads="1"/>
          </p:cNvSpPr>
          <p:nvPr/>
        </p:nvSpPr>
        <p:spPr bwMode="auto">
          <a:xfrm>
            <a:off x="4256916" y="19097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30424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false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234499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34500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34501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34502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34503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34504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34505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234506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34507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 </a:t>
            </a:r>
            <a:r>
              <a:rPr lang="en-US" dirty="0" smtClean="0"/>
              <a:t>     </a:t>
            </a:r>
            <a:r>
              <a:rPr lang="en-US" dirty="0"/>
              <a:t>2 </a:t>
            </a:r>
            <a:r>
              <a:rPr lang="en-US" dirty="0" smtClean="0"/>
              <a:t>       </a:t>
            </a:r>
            <a:r>
              <a:rPr lang="en-US" dirty="0"/>
              <a:t>3  </a:t>
            </a:r>
            <a:r>
              <a:rPr lang="en-US" dirty="0" smtClean="0"/>
              <a:t>      </a:t>
            </a:r>
            <a:r>
              <a:rPr lang="en-US" dirty="0"/>
              <a:t>4   </a:t>
            </a:r>
            <a:r>
              <a:rPr lang="en-US" dirty="0" smtClean="0"/>
              <a:t>      </a:t>
            </a:r>
            <a:r>
              <a:rPr lang="en-US" dirty="0"/>
              <a:t>5  </a:t>
            </a:r>
            <a:r>
              <a:rPr lang="en-US" dirty="0" smtClean="0"/>
              <a:t>      </a:t>
            </a:r>
            <a:r>
              <a:rPr lang="en-US" dirty="0"/>
              <a:t>6    </a:t>
            </a:r>
            <a:r>
              <a:rPr lang="en-US" dirty="0" smtClean="0"/>
              <a:t>     </a:t>
            </a:r>
            <a:r>
              <a:rPr lang="en-US" dirty="0"/>
              <a:t>7    </a:t>
            </a:r>
            <a:r>
              <a:rPr lang="en-US" dirty="0" smtClean="0"/>
              <a:t>    </a:t>
            </a:r>
            <a:r>
              <a:rPr lang="en-US" dirty="0"/>
              <a:t>8</a:t>
            </a:r>
          </a:p>
        </p:txBody>
      </p:sp>
      <p:sp>
        <p:nvSpPr>
          <p:cNvPr id="234508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34509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34510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34511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1</a:t>
            </a:r>
          </a:p>
        </p:txBody>
      </p:sp>
      <p:sp>
        <p:nvSpPr>
          <p:cNvPr id="234512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34513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143125" y="4138613"/>
            <a:ext cx="590550" cy="446087"/>
            <a:chOff x="1760" y="2424"/>
            <a:chExt cx="372" cy="502"/>
          </a:xfrm>
        </p:grpSpPr>
        <p:sp>
          <p:nvSpPr>
            <p:cNvPr id="234515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4516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4517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4519" name="Text Box 23"/>
          <p:cNvSpPr txBox="1">
            <a:spLocks noChangeArrowheads="1"/>
          </p:cNvSpPr>
          <p:nvPr/>
        </p:nvSpPr>
        <p:spPr bwMode="auto">
          <a:xfrm>
            <a:off x="1928813" y="3643313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34520" name="Text Box 24"/>
          <p:cNvSpPr txBox="1">
            <a:spLocks noChangeArrowheads="1"/>
          </p:cNvSpPr>
          <p:nvPr/>
        </p:nvSpPr>
        <p:spPr bwMode="auto">
          <a:xfrm>
            <a:off x="4495800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34521" name="Text Box 25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false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31427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31428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31429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31430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31431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31432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31433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23</a:t>
            </a:r>
          </a:p>
        </p:txBody>
      </p:sp>
      <p:sp>
        <p:nvSpPr>
          <p:cNvPr id="231434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3143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 </a:t>
            </a:r>
            <a:r>
              <a:rPr lang="en-US" dirty="0" smtClean="0"/>
              <a:t>     </a:t>
            </a:r>
            <a:r>
              <a:rPr lang="en-US" dirty="0"/>
              <a:t>2 </a:t>
            </a:r>
            <a:r>
              <a:rPr lang="en-US" dirty="0" smtClean="0"/>
              <a:t>  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</a:t>
            </a:r>
            <a:r>
              <a:rPr lang="en-US" dirty="0" smtClean="0"/>
              <a:t>   </a:t>
            </a:r>
            <a:r>
              <a:rPr lang="en-US" dirty="0"/>
              <a:t>5   </a:t>
            </a:r>
            <a:r>
              <a:rPr lang="en-US" dirty="0" smtClean="0"/>
              <a:t>     6        </a:t>
            </a:r>
            <a:r>
              <a:rPr lang="en-US" dirty="0"/>
              <a:t>7 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231436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31437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31438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31439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1</a:t>
            </a:r>
          </a:p>
        </p:txBody>
      </p:sp>
      <p:sp>
        <p:nvSpPr>
          <p:cNvPr id="231440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31441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143125" y="4138613"/>
            <a:ext cx="590550" cy="446087"/>
            <a:chOff x="1760" y="2424"/>
            <a:chExt cx="372" cy="502"/>
          </a:xfrm>
        </p:grpSpPr>
        <p:sp>
          <p:nvSpPr>
            <p:cNvPr id="231443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1444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1445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1446" name="Text Box 22"/>
          <p:cNvSpPr txBox="1">
            <a:spLocks noChangeArrowheads="1"/>
          </p:cNvSpPr>
          <p:nvPr/>
        </p:nvSpPr>
        <p:spPr bwMode="auto">
          <a:xfrm>
            <a:off x="1928813" y="3643313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31447" name="Text Box 23"/>
          <p:cNvSpPr txBox="1">
            <a:spLocks noChangeArrowheads="1"/>
          </p:cNvSpPr>
          <p:nvPr/>
        </p:nvSpPr>
        <p:spPr bwMode="auto">
          <a:xfrm>
            <a:off x="4256916" y="1997631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31448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true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32451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32453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232454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32455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32456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32457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32458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32459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  </a:t>
            </a:r>
            <a:r>
              <a:rPr lang="en-US" dirty="0" smtClean="0"/>
              <a:t>   </a:t>
            </a:r>
            <a:r>
              <a:rPr lang="en-US" dirty="0"/>
              <a:t>2 </a:t>
            </a:r>
            <a:r>
              <a:rPr lang="en-US" dirty="0" smtClean="0"/>
              <a:t>       </a:t>
            </a:r>
            <a:r>
              <a:rPr lang="en-US" dirty="0"/>
              <a:t>3    </a:t>
            </a:r>
            <a:r>
              <a:rPr lang="en-US" dirty="0" smtClean="0"/>
              <a:t>     </a:t>
            </a:r>
            <a:r>
              <a:rPr lang="en-US" dirty="0"/>
              <a:t>4    </a:t>
            </a:r>
            <a:r>
              <a:rPr lang="en-US" dirty="0" smtClean="0"/>
              <a:t>     </a:t>
            </a:r>
            <a:r>
              <a:rPr lang="en-US" dirty="0"/>
              <a:t>5  </a:t>
            </a:r>
            <a:r>
              <a:rPr lang="en-US" dirty="0" smtClean="0"/>
              <a:t>      </a:t>
            </a:r>
            <a:r>
              <a:rPr lang="en-US" dirty="0"/>
              <a:t>6   </a:t>
            </a:r>
            <a:r>
              <a:rPr lang="en-US" dirty="0" smtClean="0"/>
              <a:t>     </a:t>
            </a:r>
            <a:r>
              <a:rPr lang="en-US" dirty="0"/>
              <a:t>7   </a:t>
            </a:r>
            <a:r>
              <a:rPr lang="en-US" dirty="0" smtClean="0"/>
              <a:t>      </a:t>
            </a:r>
            <a:r>
              <a:rPr lang="en-US" dirty="0"/>
              <a:t>8</a:t>
            </a:r>
          </a:p>
        </p:txBody>
      </p:sp>
      <p:sp>
        <p:nvSpPr>
          <p:cNvPr id="232460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32461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32462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32463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2</a:t>
            </a:r>
          </a:p>
        </p:txBody>
      </p:sp>
      <p:sp>
        <p:nvSpPr>
          <p:cNvPr id="232464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32465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733675" y="4138613"/>
            <a:ext cx="590550" cy="446087"/>
            <a:chOff x="1760" y="2424"/>
            <a:chExt cx="372" cy="502"/>
          </a:xfrm>
        </p:grpSpPr>
        <p:sp>
          <p:nvSpPr>
            <p:cNvPr id="232467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2468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2469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2471" name="Text Box 23"/>
          <p:cNvSpPr txBox="1">
            <a:spLocks noChangeArrowheads="1"/>
          </p:cNvSpPr>
          <p:nvPr/>
        </p:nvSpPr>
        <p:spPr bwMode="auto">
          <a:xfrm>
            <a:off x="4256916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32472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33475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33476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33477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233478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33479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33480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33481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33482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33483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  </a:t>
            </a:r>
            <a:r>
              <a:rPr lang="en-US" dirty="0" smtClean="0"/>
              <a:t>   2   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</a:t>
            </a:r>
            <a:r>
              <a:rPr lang="en-US" dirty="0" smtClean="0"/>
              <a:t>     </a:t>
            </a:r>
            <a:r>
              <a:rPr lang="en-US" dirty="0"/>
              <a:t>5   </a:t>
            </a:r>
            <a:r>
              <a:rPr lang="en-US" dirty="0" smtClean="0"/>
              <a:t>     </a:t>
            </a:r>
            <a:r>
              <a:rPr lang="en-US" dirty="0"/>
              <a:t>6     </a:t>
            </a:r>
            <a:r>
              <a:rPr lang="en-US" dirty="0" smtClean="0"/>
              <a:t>   7        </a:t>
            </a:r>
            <a:r>
              <a:rPr lang="en-US" dirty="0"/>
              <a:t>8</a:t>
            </a:r>
          </a:p>
        </p:txBody>
      </p:sp>
      <p:sp>
        <p:nvSpPr>
          <p:cNvPr id="233484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33485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33486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33487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2</a:t>
            </a:r>
          </a:p>
        </p:txBody>
      </p:sp>
      <p:sp>
        <p:nvSpPr>
          <p:cNvPr id="233488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33489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733675" y="4138613"/>
            <a:ext cx="590550" cy="446087"/>
            <a:chOff x="1760" y="2424"/>
            <a:chExt cx="372" cy="502"/>
          </a:xfrm>
        </p:grpSpPr>
        <p:sp>
          <p:nvSpPr>
            <p:cNvPr id="233491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3492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3493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3494" name="Text Box 22"/>
          <p:cNvSpPr txBox="1">
            <a:spLocks noChangeArrowheads="1"/>
          </p:cNvSpPr>
          <p:nvPr/>
        </p:nvSpPr>
        <p:spPr bwMode="auto">
          <a:xfrm>
            <a:off x="2516188" y="3643313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33495" name="Text Box 23"/>
          <p:cNvSpPr txBox="1">
            <a:spLocks noChangeArrowheads="1"/>
          </p:cNvSpPr>
          <p:nvPr/>
        </p:nvSpPr>
        <p:spPr bwMode="auto">
          <a:xfrm>
            <a:off x="4419600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33496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35523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35524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35525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35526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35527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35528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35529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35530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35531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346062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  </a:t>
            </a:r>
            <a:r>
              <a:rPr lang="en-US" dirty="0" smtClean="0"/>
              <a:t>    </a:t>
            </a:r>
            <a:r>
              <a:rPr lang="en-US" dirty="0"/>
              <a:t>2    </a:t>
            </a:r>
            <a:r>
              <a:rPr lang="en-US" dirty="0" smtClean="0"/>
              <a:t>   3         </a:t>
            </a:r>
            <a:r>
              <a:rPr lang="en-US" dirty="0"/>
              <a:t>4  </a:t>
            </a:r>
            <a:r>
              <a:rPr lang="en-US" dirty="0" smtClean="0"/>
              <a:t>       </a:t>
            </a:r>
            <a:r>
              <a:rPr lang="en-US" dirty="0"/>
              <a:t>5 </a:t>
            </a:r>
            <a:r>
              <a:rPr lang="en-US" dirty="0" smtClean="0"/>
              <a:t>       </a:t>
            </a:r>
            <a:r>
              <a:rPr lang="en-US" dirty="0"/>
              <a:t>6  </a:t>
            </a:r>
            <a:r>
              <a:rPr lang="en-US" dirty="0" smtClean="0"/>
              <a:t>      </a:t>
            </a:r>
            <a:r>
              <a:rPr lang="en-US" dirty="0"/>
              <a:t>7  </a:t>
            </a:r>
            <a:r>
              <a:rPr lang="en-US" dirty="0" smtClean="0"/>
              <a:t>      </a:t>
            </a:r>
            <a:r>
              <a:rPr lang="en-US" dirty="0"/>
              <a:t>8</a:t>
            </a:r>
          </a:p>
        </p:txBody>
      </p:sp>
      <p:sp>
        <p:nvSpPr>
          <p:cNvPr id="235532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35533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35534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35535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2</a:t>
            </a:r>
          </a:p>
        </p:txBody>
      </p:sp>
      <p:sp>
        <p:nvSpPr>
          <p:cNvPr id="235536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35537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733675" y="4138613"/>
            <a:ext cx="590550" cy="446087"/>
            <a:chOff x="1760" y="2424"/>
            <a:chExt cx="372" cy="502"/>
          </a:xfrm>
        </p:grpSpPr>
        <p:sp>
          <p:nvSpPr>
            <p:cNvPr id="235539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40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41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542" name="Text Box 22"/>
          <p:cNvSpPr txBox="1">
            <a:spLocks noChangeArrowheads="1"/>
          </p:cNvSpPr>
          <p:nvPr/>
        </p:nvSpPr>
        <p:spPr bwMode="auto">
          <a:xfrm>
            <a:off x="2516188" y="3643313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35543" name="Text Box 23"/>
          <p:cNvSpPr txBox="1">
            <a:spLocks noChangeArrowheads="1"/>
          </p:cNvSpPr>
          <p:nvPr/>
        </p:nvSpPr>
        <p:spPr bwMode="auto">
          <a:xfrm>
            <a:off x="4419600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35544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true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36547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36548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236549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36550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36551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36552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36553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36554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3655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346062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   </a:t>
            </a:r>
            <a:r>
              <a:rPr lang="en-US" dirty="0" smtClean="0"/>
              <a:t>  2        </a:t>
            </a:r>
            <a:r>
              <a:rPr lang="en-US" dirty="0"/>
              <a:t>3  </a:t>
            </a:r>
            <a:r>
              <a:rPr lang="en-US" dirty="0" smtClean="0"/>
              <a:t>       4         </a:t>
            </a:r>
            <a:r>
              <a:rPr lang="en-US" dirty="0"/>
              <a:t>5 </a:t>
            </a:r>
            <a:r>
              <a:rPr lang="en-US" dirty="0" smtClean="0"/>
              <a:t>       </a:t>
            </a:r>
            <a:r>
              <a:rPr lang="en-US" dirty="0"/>
              <a:t>6  </a:t>
            </a:r>
            <a:r>
              <a:rPr lang="en-US" dirty="0" smtClean="0"/>
              <a:t>      </a:t>
            </a:r>
            <a:r>
              <a:rPr lang="en-US" dirty="0"/>
              <a:t>7   </a:t>
            </a:r>
            <a:r>
              <a:rPr lang="en-US" dirty="0" smtClean="0"/>
              <a:t>     </a:t>
            </a:r>
            <a:r>
              <a:rPr lang="en-US" dirty="0"/>
              <a:t>8</a:t>
            </a:r>
          </a:p>
        </p:txBody>
      </p:sp>
      <p:sp>
        <p:nvSpPr>
          <p:cNvPr id="236556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36557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36558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36559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3</a:t>
            </a:r>
          </a:p>
        </p:txBody>
      </p:sp>
      <p:sp>
        <p:nvSpPr>
          <p:cNvPr id="236560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36561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319463" y="4138613"/>
            <a:ext cx="590550" cy="446087"/>
            <a:chOff x="1760" y="2424"/>
            <a:chExt cx="372" cy="502"/>
          </a:xfrm>
        </p:grpSpPr>
        <p:sp>
          <p:nvSpPr>
            <p:cNvPr id="236563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564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565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6567" name="Text Box 23"/>
          <p:cNvSpPr txBox="1">
            <a:spLocks noChangeArrowheads="1"/>
          </p:cNvSpPr>
          <p:nvPr/>
        </p:nvSpPr>
        <p:spPr bwMode="auto">
          <a:xfrm>
            <a:off x="44274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36568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37571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37572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237573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37574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37575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37576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37577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37578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37579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2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/>
              <a:t>1     2    3     4      5    6     7     8</a:t>
            </a:r>
          </a:p>
        </p:txBody>
      </p:sp>
      <p:sp>
        <p:nvSpPr>
          <p:cNvPr id="237580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37581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37582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37583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</a:t>
            </a:r>
          </a:p>
        </p:txBody>
      </p:sp>
      <p:sp>
        <p:nvSpPr>
          <p:cNvPr id="237584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37585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319463" y="4138613"/>
            <a:ext cx="590550" cy="446087"/>
            <a:chOff x="1760" y="2424"/>
            <a:chExt cx="372" cy="502"/>
          </a:xfrm>
        </p:grpSpPr>
        <p:sp>
          <p:nvSpPr>
            <p:cNvPr id="237587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7588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7589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7590" name="Text Box 22"/>
          <p:cNvSpPr txBox="1">
            <a:spLocks noChangeArrowheads="1"/>
          </p:cNvSpPr>
          <p:nvPr/>
        </p:nvSpPr>
        <p:spPr bwMode="auto">
          <a:xfrm>
            <a:off x="3103563" y="3643313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37591" name="Text Box 23"/>
          <p:cNvSpPr txBox="1">
            <a:spLocks noChangeArrowheads="1"/>
          </p:cNvSpPr>
          <p:nvPr/>
        </p:nvSpPr>
        <p:spPr bwMode="auto">
          <a:xfrm>
            <a:off x="45036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37592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38595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38596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14</a:t>
            </a:r>
          </a:p>
        </p:txBody>
      </p:sp>
      <p:sp>
        <p:nvSpPr>
          <p:cNvPr id="238597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38598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38599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38600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38601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38602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38603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   </a:t>
            </a:r>
            <a:r>
              <a:rPr lang="en-US" dirty="0" smtClean="0"/>
              <a:t>  2        </a:t>
            </a:r>
            <a:r>
              <a:rPr lang="en-US" dirty="0"/>
              <a:t>3 </a:t>
            </a:r>
            <a:r>
              <a:rPr lang="en-US" dirty="0" smtClean="0"/>
              <a:t>        </a:t>
            </a:r>
            <a:r>
              <a:rPr lang="en-US" dirty="0"/>
              <a:t>4 </a:t>
            </a:r>
            <a:r>
              <a:rPr lang="en-US" dirty="0" smtClean="0"/>
              <a:t>        </a:t>
            </a:r>
            <a:r>
              <a:rPr lang="en-US" dirty="0"/>
              <a:t>5   </a:t>
            </a:r>
            <a:r>
              <a:rPr lang="en-US" dirty="0" smtClean="0"/>
              <a:t>     </a:t>
            </a:r>
            <a:r>
              <a:rPr lang="en-US" dirty="0"/>
              <a:t>6  </a:t>
            </a:r>
            <a:r>
              <a:rPr lang="en-US" dirty="0" smtClean="0"/>
              <a:t>      </a:t>
            </a:r>
            <a:r>
              <a:rPr lang="en-US" dirty="0"/>
              <a:t>7 </a:t>
            </a:r>
            <a:r>
              <a:rPr lang="en-US" dirty="0" smtClean="0"/>
              <a:t>        </a:t>
            </a:r>
            <a:r>
              <a:rPr lang="en-US" dirty="0"/>
              <a:t>8</a:t>
            </a:r>
          </a:p>
        </p:txBody>
      </p:sp>
      <p:sp>
        <p:nvSpPr>
          <p:cNvPr id="238604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38605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38606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38607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</a:t>
            </a:r>
          </a:p>
        </p:txBody>
      </p:sp>
      <p:sp>
        <p:nvSpPr>
          <p:cNvPr id="238608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38609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319463" y="4138613"/>
            <a:ext cx="590550" cy="446087"/>
            <a:chOff x="1760" y="2424"/>
            <a:chExt cx="372" cy="502"/>
          </a:xfrm>
        </p:grpSpPr>
        <p:sp>
          <p:nvSpPr>
            <p:cNvPr id="238611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612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613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8614" name="Text Box 22"/>
          <p:cNvSpPr txBox="1">
            <a:spLocks noChangeArrowheads="1"/>
          </p:cNvSpPr>
          <p:nvPr/>
        </p:nvSpPr>
        <p:spPr bwMode="auto">
          <a:xfrm>
            <a:off x="3103563" y="3643313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38615" name="Text Box 23"/>
          <p:cNvSpPr txBox="1">
            <a:spLocks noChangeArrowheads="1"/>
          </p:cNvSpPr>
          <p:nvPr/>
        </p:nvSpPr>
        <p:spPr bwMode="auto">
          <a:xfrm>
            <a:off x="46560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38616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true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39619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39620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39621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39622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239623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39624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39625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39626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39627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  </a:t>
            </a:r>
            <a:r>
              <a:rPr lang="en-US" dirty="0" smtClean="0"/>
              <a:t>   </a:t>
            </a:r>
            <a:r>
              <a:rPr lang="en-US" dirty="0"/>
              <a:t>2  </a:t>
            </a:r>
            <a:r>
              <a:rPr lang="en-US" dirty="0" smtClean="0"/>
              <a:t>      </a:t>
            </a:r>
            <a:r>
              <a:rPr lang="en-US" dirty="0"/>
              <a:t>3   </a:t>
            </a:r>
            <a:r>
              <a:rPr lang="en-US" dirty="0" smtClean="0"/>
              <a:t>      </a:t>
            </a:r>
            <a:r>
              <a:rPr lang="en-US" dirty="0"/>
              <a:t>4    </a:t>
            </a:r>
            <a:r>
              <a:rPr lang="en-US" dirty="0" smtClean="0"/>
              <a:t>     </a:t>
            </a:r>
            <a:r>
              <a:rPr lang="en-US" dirty="0"/>
              <a:t>5    </a:t>
            </a:r>
            <a:r>
              <a:rPr lang="en-US" dirty="0" smtClean="0"/>
              <a:t>   6         </a:t>
            </a:r>
            <a:r>
              <a:rPr lang="en-US" dirty="0"/>
              <a:t>7 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239628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39629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39630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39631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4</a:t>
            </a:r>
          </a:p>
        </p:txBody>
      </p:sp>
      <p:sp>
        <p:nvSpPr>
          <p:cNvPr id="239632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39633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905250" y="4138613"/>
            <a:ext cx="590550" cy="446087"/>
            <a:chOff x="1760" y="2424"/>
            <a:chExt cx="372" cy="502"/>
          </a:xfrm>
        </p:grpSpPr>
        <p:sp>
          <p:nvSpPr>
            <p:cNvPr id="239635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36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37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9639" name="Text Box 23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39640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40643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40644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40645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40646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240647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40648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40649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40650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40651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   </a:t>
            </a:r>
            <a:r>
              <a:rPr lang="en-US" dirty="0" smtClean="0"/>
              <a:t>  2   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</a:t>
            </a:r>
            <a:r>
              <a:rPr lang="en-US" dirty="0" smtClean="0"/>
              <a:t>        </a:t>
            </a:r>
            <a:r>
              <a:rPr lang="en-US" dirty="0"/>
              <a:t>5  </a:t>
            </a:r>
            <a:r>
              <a:rPr lang="en-US" dirty="0" smtClean="0"/>
              <a:t>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  </a:t>
            </a:r>
            <a:r>
              <a:rPr lang="en-US" dirty="0" smtClean="0"/>
              <a:t>      </a:t>
            </a:r>
            <a:r>
              <a:rPr lang="en-US" dirty="0"/>
              <a:t>8</a:t>
            </a:r>
          </a:p>
        </p:txBody>
      </p:sp>
      <p:sp>
        <p:nvSpPr>
          <p:cNvPr id="240652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40653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40654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40655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</a:t>
            </a:r>
          </a:p>
        </p:txBody>
      </p:sp>
      <p:sp>
        <p:nvSpPr>
          <p:cNvPr id="240656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40657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905250" y="4138613"/>
            <a:ext cx="590550" cy="446087"/>
            <a:chOff x="1760" y="2424"/>
            <a:chExt cx="372" cy="502"/>
          </a:xfrm>
        </p:grpSpPr>
        <p:sp>
          <p:nvSpPr>
            <p:cNvPr id="240659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0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1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0662" name="Text Box 22"/>
          <p:cNvSpPr txBox="1">
            <a:spLocks noChangeArrowheads="1"/>
          </p:cNvSpPr>
          <p:nvPr/>
        </p:nvSpPr>
        <p:spPr bwMode="auto">
          <a:xfrm>
            <a:off x="3690938" y="3643313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40663" name="Text Box 23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40664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41667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41668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41669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41670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6</a:t>
            </a:r>
          </a:p>
        </p:txBody>
      </p:sp>
      <p:sp>
        <p:nvSpPr>
          <p:cNvPr id="241671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41672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41673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41674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4167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346062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  </a:t>
            </a:r>
            <a:r>
              <a:rPr lang="en-US" dirty="0" smtClean="0"/>
              <a:t>    </a:t>
            </a:r>
            <a:r>
              <a:rPr lang="en-US" dirty="0"/>
              <a:t>2  </a:t>
            </a:r>
            <a:r>
              <a:rPr lang="en-US" dirty="0" smtClean="0"/>
              <a:t>      </a:t>
            </a:r>
            <a:r>
              <a:rPr lang="en-US" dirty="0"/>
              <a:t>3 </a:t>
            </a:r>
            <a:r>
              <a:rPr lang="en-US" dirty="0" smtClean="0"/>
              <a:t>       </a:t>
            </a:r>
            <a:r>
              <a:rPr lang="en-US" dirty="0"/>
              <a:t>4  </a:t>
            </a:r>
            <a:r>
              <a:rPr lang="en-US" dirty="0" smtClean="0"/>
              <a:t>       </a:t>
            </a:r>
            <a:r>
              <a:rPr lang="en-US" dirty="0"/>
              <a:t>5  </a:t>
            </a:r>
            <a:r>
              <a:rPr lang="en-US" dirty="0" smtClean="0"/>
              <a:t>      </a:t>
            </a:r>
            <a:r>
              <a:rPr lang="en-US" dirty="0"/>
              <a:t>6    </a:t>
            </a:r>
            <a:r>
              <a:rPr lang="en-US" dirty="0" smtClean="0"/>
              <a:t>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241676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41677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41678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41679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</a:t>
            </a:r>
          </a:p>
        </p:txBody>
      </p:sp>
      <p:sp>
        <p:nvSpPr>
          <p:cNvPr id="241680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41681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905250" y="4138613"/>
            <a:ext cx="590550" cy="446087"/>
            <a:chOff x="1760" y="2424"/>
            <a:chExt cx="372" cy="502"/>
          </a:xfrm>
        </p:grpSpPr>
        <p:sp>
          <p:nvSpPr>
            <p:cNvPr id="241683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684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1685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1686" name="Text Box 22"/>
          <p:cNvSpPr txBox="1">
            <a:spLocks noChangeArrowheads="1"/>
          </p:cNvSpPr>
          <p:nvPr/>
        </p:nvSpPr>
        <p:spPr bwMode="auto">
          <a:xfrm>
            <a:off x="3690938" y="3643313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41687" name="Text Box 23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41688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true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42691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42692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42694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42695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242696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42697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42698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42699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346062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  </a:t>
            </a:r>
            <a:r>
              <a:rPr lang="en-US" dirty="0" smtClean="0"/>
              <a:t>    2        </a:t>
            </a:r>
            <a:r>
              <a:rPr lang="en-US" dirty="0"/>
              <a:t>3 </a:t>
            </a:r>
            <a:r>
              <a:rPr lang="en-US" dirty="0" smtClean="0"/>
              <a:t>       </a:t>
            </a:r>
            <a:r>
              <a:rPr lang="en-US" dirty="0"/>
              <a:t>4    </a:t>
            </a:r>
            <a:r>
              <a:rPr lang="en-US" dirty="0" smtClean="0"/>
              <a:t>     </a:t>
            </a:r>
            <a:r>
              <a:rPr lang="en-US" dirty="0"/>
              <a:t>5   </a:t>
            </a:r>
            <a:r>
              <a:rPr lang="en-US" dirty="0" smtClean="0"/>
              <a:t>     </a:t>
            </a:r>
            <a:r>
              <a:rPr lang="en-US" dirty="0"/>
              <a:t>6    </a:t>
            </a:r>
            <a:r>
              <a:rPr lang="en-US" dirty="0" smtClean="0"/>
              <a:t>    </a:t>
            </a:r>
            <a:r>
              <a:rPr lang="en-US" dirty="0"/>
              <a:t>7  </a:t>
            </a:r>
            <a:r>
              <a:rPr lang="en-US" dirty="0" smtClean="0"/>
              <a:t>      </a:t>
            </a:r>
            <a:r>
              <a:rPr lang="en-US" dirty="0"/>
              <a:t>8</a:t>
            </a:r>
          </a:p>
        </p:txBody>
      </p:sp>
      <p:sp>
        <p:nvSpPr>
          <p:cNvPr id="242700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42701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42702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42703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5</a:t>
            </a:r>
          </a:p>
        </p:txBody>
      </p:sp>
      <p:sp>
        <p:nvSpPr>
          <p:cNvPr id="242704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42705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4492625" y="4138613"/>
            <a:ext cx="590550" cy="446087"/>
            <a:chOff x="1760" y="2424"/>
            <a:chExt cx="372" cy="502"/>
          </a:xfrm>
        </p:grpSpPr>
        <p:sp>
          <p:nvSpPr>
            <p:cNvPr id="242707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08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2709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2711" name="Text Box 23"/>
          <p:cNvSpPr txBox="1">
            <a:spLocks noChangeArrowheads="1"/>
          </p:cNvSpPr>
          <p:nvPr/>
        </p:nvSpPr>
        <p:spPr bwMode="auto">
          <a:xfrm>
            <a:off x="4572000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42712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43715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43716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43717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43718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43719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243720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43721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43722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43723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 </a:t>
            </a:r>
            <a:r>
              <a:rPr lang="en-US" dirty="0" smtClean="0"/>
              <a:t>    2        </a:t>
            </a:r>
            <a:r>
              <a:rPr lang="en-US" dirty="0"/>
              <a:t>3 </a:t>
            </a:r>
            <a:r>
              <a:rPr lang="en-US" dirty="0" smtClean="0"/>
              <a:t>        </a:t>
            </a:r>
            <a:r>
              <a:rPr lang="en-US" dirty="0"/>
              <a:t>4     </a:t>
            </a:r>
            <a:r>
              <a:rPr lang="en-US" dirty="0" smtClean="0"/>
              <a:t>    </a:t>
            </a:r>
            <a:r>
              <a:rPr lang="en-US" dirty="0"/>
              <a:t>5  </a:t>
            </a:r>
            <a:r>
              <a:rPr lang="en-US" dirty="0" smtClean="0"/>
              <a:t>      </a:t>
            </a:r>
            <a:r>
              <a:rPr lang="en-US" dirty="0"/>
              <a:t>6    </a:t>
            </a:r>
            <a:r>
              <a:rPr lang="en-US" dirty="0" smtClean="0"/>
              <a:t>    </a:t>
            </a:r>
            <a:r>
              <a:rPr lang="en-US" dirty="0"/>
              <a:t>7  </a:t>
            </a:r>
            <a:r>
              <a:rPr lang="en-US" dirty="0" smtClean="0"/>
              <a:t>      </a:t>
            </a:r>
            <a:r>
              <a:rPr lang="en-US" dirty="0"/>
              <a:t>8</a:t>
            </a:r>
          </a:p>
        </p:txBody>
      </p:sp>
      <p:sp>
        <p:nvSpPr>
          <p:cNvPr id="243724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43725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43726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43727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43728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43729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4492625" y="4138613"/>
            <a:ext cx="590550" cy="446087"/>
            <a:chOff x="1760" y="2424"/>
            <a:chExt cx="372" cy="502"/>
          </a:xfrm>
        </p:grpSpPr>
        <p:sp>
          <p:nvSpPr>
            <p:cNvPr id="243731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3732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3733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3734" name="Text Box 22"/>
          <p:cNvSpPr txBox="1">
            <a:spLocks noChangeArrowheads="1"/>
          </p:cNvSpPr>
          <p:nvPr/>
        </p:nvSpPr>
        <p:spPr bwMode="auto">
          <a:xfrm>
            <a:off x="4278313" y="3643313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43735" name="Text Box 23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43736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44739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44740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44741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44742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44743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44744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44745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44746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44747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346062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   </a:t>
            </a:r>
            <a:r>
              <a:rPr lang="en-US" dirty="0" smtClean="0"/>
              <a:t>  2   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</a:t>
            </a:r>
            <a:r>
              <a:rPr lang="en-US" dirty="0" smtClean="0"/>
              <a:t>        </a:t>
            </a:r>
            <a:r>
              <a:rPr lang="en-US" dirty="0"/>
              <a:t>5 </a:t>
            </a:r>
            <a:r>
              <a:rPr lang="en-US" dirty="0" smtClean="0"/>
              <a:t>       </a:t>
            </a:r>
            <a:r>
              <a:rPr lang="en-US" dirty="0"/>
              <a:t>6    </a:t>
            </a:r>
            <a:r>
              <a:rPr lang="en-US" dirty="0" smtClean="0"/>
              <a:t>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244748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44749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44750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44751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44752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44753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4492625" y="4138613"/>
            <a:ext cx="590550" cy="446087"/>
            <a:chOff x="1760" y="2424"/>
            <a:chExt cx="372" cy="502"/>
          </a:xfrm>
        </p:grpSpPr>
        <p:sp>
          <p:nvSpPr>
            <p:cNvPr id="244755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756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4757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4758" name="Text Box 22"/>
          <p:cNvSpPr txBox="1">
            <a:spLocks noChangeArrowheads="1"/>
          </p:cNvSpPr>
          <p:nvPr/>
        </p:nvSpPr>
        <p:spPr bwMode="auto">
          <a:xfrm>
            <a:off x="4278313" y="3643313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44759" name="Text Box 23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44760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true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45763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245764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45765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45766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45767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45768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45769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45770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45771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245772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45773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45774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45775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6</a:t>
            </a:r>
          </a:p>
        </p:txBody>
      </p:sp>
      <p:sp>
        <p:nvSpPr>
          <p:cNvPr id="245776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45777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5080000" y="4138613"/>
            <a:ext cx="590550" cy="446087"/>
            <a:chOff x="1760" y="2424"/>
            <a:chExt cx="372" cy="502"/>
          </a:xfrm>
        </p:grpSpPr>
        <p:sp>
          <p:nvSpPr>
            <p:cNvPr id="245779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780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781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783" name="Text Box 23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45784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46787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246788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46789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46790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46791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46792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46793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46794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46796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46797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46798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46799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46800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46801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5080000" y="4138613"/>
            <a:ext cx="590550" cy="446087"/>
            <a:chOff x="1760" y="2424"/>
            <a:chExt cx="372" cy="502"/>
          </a:xfrm>
        </p:grpSpPr>
        <p:sp>
          <p:nvSpPr>
            <p:cNvPr id="246803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04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05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6806" name="Text Box 22"/>
          <p:cNvSpPr txBox="1">
            <a:spLocks noChangeArrowheads="1"/>
          </p:cNvSpPr>
          <p:nvPr/>
        </p:nvSpPr>
        <p:spPr bwMode="auto">
          <a:xfrm>
            <a:off x="4865688" y="3643313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46807" name="Text Box 23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46808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47811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33</a:t>
            </a:r>
          </a:p>
        </p:txBody>
      </p:sp>
      <p:sp>
        <p:nvSpPr>
          <p:cNvPr id="247812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47813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47814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47815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47816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47817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47818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47820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47821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47822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47823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47824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47825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5080000" y="4138613"/>
            <a:ext cx="590550" cy="446087"/>
            <a:chOff x="1760" y="2424"/>
            <a:chExt cx="372" cy="502"/>
          </a:xfrm>
        </p:grpSpPr>
        <p:sp>
          <p:nvSpPr>
            <p:cNvPr id="247827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28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29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7830" name="Text Box 22"/>
          <p:cNvSpPr txBox="1">
            <a:spLocks noChangeArrowheads="1"/>
          </p:cNvSpPr>
          <p:nvPr/>
        </p:nvSpPr>
        <p:spPr bwMode="auto">
          <a:xfrm>
            <a:off x="4865688" y="3643313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47831" name="Text Box 23"/>
          <p:cNvSpPr txBox="1">
            <a:spLocks noChangeArrowheads="1"/>
          </p:cNvSpPr>
          <p:nvPr/>
        </p:nvSpPr>
        <p:spPr bwMode="auto">
          <a:xfrm>
            <a:off x="4572000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47832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true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48835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48836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48837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48838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48839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48840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248841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48842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48844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48845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48846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48847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7</a:t>
            </a:r>
          </a:p>
        </p:txBody>
      </p:sp>
      <p:sp>
        <p:nvSpPr>
          <p:cNvPr id="248848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48849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5670550" y="4138613"/>
            <a:ext cx="590550" cy="446087"/>
            <a:chOff x="1760" y="2424"/>
            <a:chExt cx="372" cy="502"/>
          </a:xfrm>
        </p:grpSpPr>
        <p:sp>
          <p:nvSpPr>
            <p:cNvPr id="248851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52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53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8855" name="Text Box 23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48856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49859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49860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49861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49862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49863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49864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249865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49866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49868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49869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49870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49871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49872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49873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5670550" y="4138613"/>
            <a:ext cx="590550" cy="446087"/>
            <a:chOff x="1760" y="2424"/>
            <a:chExt cx="372" cy="502"/>
          </a:xfrm>
        </p:grpSpPr>
        <p:sp>
          <p:nvSpPr>
            <p:cNvPr id="249875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6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7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9878" name="Text Box 22"/>
          <p:cNvSpPr txBox="1">
            <a:spLocks noChangeArrowheads="1"/>
          </p:cNvSpPr>
          <p:nvPr/>
        </p:nvSpPr>
        <p:spPr bwMode="auto">
          <a:xfrm>
            <a:off x="5453063" y="3643313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49879" name="Text Box 23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49880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smtClean="0"/>
              <a:t> </a:t>
            </a:r>
            <a:r>
              <a:rPr lang="en-US" dirty="0"/>
              <a:t>Example</a:t>
            </a:r>
          </a:p>
        </p:txBody>
      </p:sp>
      <p:sp>
        <p:nvSpPr>
          <p:cNvPr id="250883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50884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50885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50886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50887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50888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42</a:t>
            </a:r>
          </a:p>
        </p:txBody>
      </p:sp>
      <p:sp>
        <p:nvSpPr>
          <p:cNvPr id="250889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50890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50892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50893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50894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50895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7</a:t>
            </a:r>
          </a:p>
        </p:txBody>
      </p:sp>
      <p:sp>
        <p:nvSpPr>
          <p:cNvPr id="250896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50897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5670550" y="4138613"/>
            <a:ext cx="590550" cy="446087"/>
            <a:chOff x="1760" y="2424"/>
            <a:chExt cx="372" cy="502"/>
          </a:xfrm>
        </p:grpSpPr>
        <p:sp>
          <p:nvSpPr>
            <p:cNvPr id="250899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0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1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0902" name="Text Box 22"/>
          <p:cNvSpPr txBox="1">
            <a:spLocks noChangeArrowheads="1"/>
          </p:cNvSpPr>
          <p:nvPr/>
        </p:nvSpPr>
        <p:spPr bwMode="auto">
          <a:xfrm>
            <a:off x="5453063" y="3643313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0903" name="Text Box 23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50904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true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First Pass of Outer Loop</a:t>
            </a:r>
          </a:p>
        </p:txBody>
      </p:sp>
      <p:sp>
        <p:nvSpPr>
          <p:cNvPr id="251907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51908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51909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51910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51911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51912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51913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51914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98</a:t>
            </a:r>
          </a:p>
        </p:txBody>
      </p:sp>
      <p:sp>
        <p:nvSpPr>
          <p:cNvPr id="251916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51917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51918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7</a:t>
            </a:r>
          </a:p>
        </p:txBody>
      </p:sp>
      <p:sp>
        <p:nvSpPr>
          <p:cNvPr id="251919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8</a:t>
            </a:r>
          </a:p>
        </p:txBody>
      </p:sp>
      <p:sp>
        <p:nvSpPr>
          <p:cNvPr id="251920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51921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6254750" y="4138613"/>
            <a:ext cx="590550" cy="446087"/>
            <a:chOff x="1760" y="2424"/>
            <a:chExt cx="372" cy="502"/>
          </a:xfrm>
        </p:grpSpPr>
        <p:sp>
          <p:nvSpPr>
            <p:cNvPr id="251923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24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25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1927" name="Text Box 23"/>
          <p:cNvSpPr txBox="1">
            <a:spLocks noChangeArrowheads="1"/>
          </p:cNvSpPr>
          <p:nvPr/>
        </p:nvSpPr>
        <p:spPr bwMode="auto">
          <a:xfrm>
            <a:off x="3128963" y="2809875"/>
            <a:ext cx="40068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33FF"/>
                </a:solidFill>
              </a:rPr>
              <a:t>Finished first “Bubble Up”</a:t>
            </a:r>
          </a:p>
        </p:txBody>
      </p:sp>
      <p:sp>
        <p:nvSpPr>
          <p:cNvPr id="251928" name="Text Box 24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51929" name="Text Box 25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Second “Bubble Up”</a:t>
            </a:r>
          </a:p>
        </p:txBody>
      </p:sp>
      <p:sp>
        <p:nvSpPr>
          <p:cNvPr id="252931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52932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52933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52934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52935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52936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52937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52938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52940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52941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52942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6</a:t>
            </a:r>
          </a:p>
        </p:txBody>
      </p:sp>
      <p:sp>
        <p:nvSpPr>
          <p:cNvPr id="252943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1</a:t>
            </a:r>
          </a:p>
        </p:txBody>
      </p:sp>
      <p:sp>
        <p:nvSpPr>
          <p:cNvPr id="252944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52945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143125" y="4152900"/>
            <a:ext cx="590550" cy="446088"/>
            <a:chOff x="1760" y="2424"/>
            <a:chExt cx="372" cy="502"/>
          </a:xfrm>
        </p:grpSpPr>
        <p:sp>
          <p:nvSpPr>
            <p:cNvPr id="252947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948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949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2951" name="Text Box 23"/>
          <p:cNvSpPr txBox="1">
            <a:spLocks noChangeArrowheads="1"/>
          </p:cNvSpPr>
          <p:nvPr/>
        </p:nvSpPr>
        <p:spPr bwMode="auto">
          <a:xfrm>
            <a:off x="4572000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52952" name="Text Box 24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false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Second “Bubble Up”</a:t>
            </a:r>
          </a:p>
        </p:txBody>
      </p:sp>
      <p:sp>
        <p:nvSpPr>
          <p:cNvPr id="253955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53956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53957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53958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53959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53960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53961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53962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53964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53965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53966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53967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1</a:t>
            </a:r>
          </a:p>
        </p:txBody>
      </p:sp>
      <p:sp>
        <p:nvSpPr>
          <p:cNvPr id="253968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53969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143125" y="4152900"/>
            <a:ext cx="590550" cy="446088"/>
            <a:chOff x="1760" y="2424"/>
            <a:chExt cx="372" cy="502"/>
          </a:xfrm>
        </p:grpSpPr>
        <p:sp>
          <p:nvSpPr>
            <p:cNvPr id="253971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3972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3973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3974" name="Text Box 22"/>
          <p:cNvSpPr txBox="1">
            <a:spLocks noChangeArrowheads="1"/>
          </p:cNvSpPr>
          <p:nvPr/>
        </p:nvSpPr>
        <p:spPr bwMode="auto">
          <a:xfrm>
            <a:off x="4572000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53975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false</a:t>
            </a:r>
          </a:p>
        </p:txBody>
      </p:sp>
      <p:sp>
        <p:nvSpPr>
          <p:cNvPr id="253976" name="Text Box 24"/>
          <p:cNvSpPr txBox="1">
            <a:spLocks noChangeArrowheads="1"/>
          </p:cNvSpPr>
          <p:nvPr/>
        </p:nvSpPr>
        <p:spPr bwMode="auto">
          <a:xfrm>
            <a:off x="1695450" y="3657600"/>
            <a:ext cx="150812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33FF"/>
                </a:solidFill>
              </a:rPr>
              <a:t>No 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Second “Bubble Up”</a:t>
            </a:r>
          </a:p>
        </p:txBody>
      </p:sp>
      <p:sp>
        <p:nvSpPr>
          <p:cNvPr id="256003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56004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56005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56006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56007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56008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56009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56010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56012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56013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56014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56015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2</a:t>
            </a:r>
          </a:p>
        </p:txBody>
      </p:sp>
      <p:sp>
        <p:nvSpPr>
          <p:cNvPr id="256016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56017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733675" y="4152900"/>
            <a:ext cx="590550" cy="446088"/>
            <a:chOff x="1760" y="2424"/>
            <a:chExt cx="372" cy="502"/>
          </a:xfrm>
        </p:grpSpPr>
        <p:sp>
          <p:nvSpPr>
            <p:cNvPr id="256019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20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21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6022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56023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false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Second “Bubble Up”</a:t>
            </a:r>
          </a:p>
        </p:txBody>
      </p:sp>
      <p:sp>
        <p:nvSpPr>
          <p:cNvPr id="257027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57028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57029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57030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57031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57032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57033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57034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57036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57037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57038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57039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2</a:t>
            </a:r>
          </a:p>
        </p:txBody>
      </p:sp>
      <p:sp>
        <p:nvSpPr>
          <p:cNvPr id="257040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57041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733675" y="4152900"/>
            <a:ext cx="590550" cy="446088"/>
            <a:chOff x="1760" y="2424"/>
            <a:chExt cx="372" cy="502"/>
          </a:xfrm>
        </p:grpSpPr>
        <p:sp>
          <p:nvSpPr>
            <p:cNvPr id="257043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044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045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7046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57047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false</a:t>
            </a:r>
          </a:p>
        </p:txBody>
      </p:sp>
      <p:sp>
        <p:nvSpPr>
          <p:cNvPr id="257048" name="Text Box 24"/>
          <p:cNvSpPr txBox="1">
            <a:spLocks noChangeArrowheads="1"/>
          </p:cNvSpPr>
          <p:nvPr/>
        </p:nvSpPr>
        <p:spPr bwMode="auto">
          <a:xfrm>
            <a:off x="2516188" y="3657600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Second “Bubble Up”</a:t>
            </a:r>
          </a:p>
        </p:txBody>
      </p:sp>
      <p:sp>
        <p:nvSpPr>
          <p:cNvPr id="258051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58052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58053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14</a:t>
            </a:r>
          </a:p>
        </p:txBody>
      </p:sp>
      <p:sp>
        <p:nvSpPr>
          <p:cNvPr id="258054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58055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58056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58057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58058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58060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58061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58062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58063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2</a:t>
            </a:r>
          </a:p>
        </p:txBody>
      </p:sp>
      <p:sp>
        <p:nvSpPr>
          <p:cNvPr id="258064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58065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733675" y="4152900"/>
            <a:ext cx="590550" cy="446088"/>
            <a:chOff x="1760" y="2424"/>
            <a:chExt cx="372" cy="502"/>
          </a:xfrm>
        </p:grpSpPr>
        <p:sp>
          <p:nvSpPr>
            <p:cNvPr id="258067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8068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8069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8070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58071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true</a:t>
            </a:r>
          </a:p>
        </p:txBody>
      </p:sp>
      <p:sp>
        <p:nvSpPr>
          <p:cNvPr id="258072" name="Text Box 24"/>
          <p:cNvSpPr txBox="1">
            <a:spLocks noChangeArrowheads="1"/>
          </p:cNvSpPr>
          <p:nvPr/>
        </p:nvSpPr>
        <p:spPr bwMode="auto">
          <a:xfrm>
            <a:off x="2516188" y="3657600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Second “Bubble Up”</a:t>
            </a:r>
          </a:p>
        </p:txBody>
      </p:sp>
      <p:sp>
        <p:nvSpPr>
          <p:cNvPr id="259075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59076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59077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59078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59079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59080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59081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59082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59084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59085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59086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59087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3</a:t>
            </a:r>
          </a:p>
        </p:txBody>
      </p:sp>
      <p:sp>
        <p:nvSpPr>
          <p:cNvPr id="259088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59089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317875" y="4152900"/>
            <a:ext cx="590550" cy="446088"/>
            <a:chOff x="1760" y="2424"/>
            <a:chExt cx="372" cy="502"/>
          </a:xfrm>
        </p:grpSpPr>
        <p:sp>
          <p:nvSpPr>
            <p:cNvPr id="259091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9092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9093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9094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59095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Second “Bubble Up”</a:t>
            </a:r>
          </a:p>
        </p:txBody>
      </p:sp>
      <p:sp>
        <p:nvSpPr>
          <p:cNvPr id="260099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60100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60101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60102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0103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60104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60105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60106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60108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60109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60110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0111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</a:t>
            </a:r>
          </a:p>
        </p:txBody>
      </p:sp>
      <p:sp>
        <p:nvSpPr>
          <p:cNvPr id="260112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60113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317875" y="4152900"/>
            <a:ext cx="590550" cy="446088"/>
            <a:chOff x="1760" y="2424"/>
            <a:chExt cx="372" cy="502"/>
          </a:xfrm>
        </p:grpSpPr>
        <p:sp>
          <p:nvSpPr>
            <p:cNvPr id="260115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0116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0117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0118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60119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60120" name="Text Box 24"/>
          <p:cNvSpPr txBox="1">
            <a:spLocks noChangeArrowheads="1"/>
          </p:cNvSpPr>
          <p:nvPr/>
        </p:nvSpPr>
        <p:spPr bwMode="auto">
          <a:xfrm>
            <a:off x="3103563" y="3657600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Second “Bubble Up”</a:t>
            </a:r>
          </a:p>
        </p:txBody>
      </p:sp>
      <p:sp>
        <p:nvSpPr>
          <p:cNvPr id="261123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61124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6</a:t>
            </a:r>
          </a:p>
        </p:txBody>
      </p:sp>
      <p:sp>
        <p:nvSpPr>
          <p:cNvPr id="261125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61126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61127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61128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61129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61130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61132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61133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61134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1135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</a:t>
            </a:r>
          </a:p>
        </p:txBody>
      </p:sp>
      <p:sp>
        <p:nvSpPr>
          <p:cNvPr id="261136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61137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317875" y="4152900"/>
            <a:ext cx="590550" cy="446088"/>
            <a:chOff x="1760" y="2424"/>
            <a:chExt cx="372" cy="502"/>
          </a:xfrm>
        </p:grpSpPr>
        <p:sp>
          <p:nvSpPr>
            <p:cNvPr id="261139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1140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1141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1142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61143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true</a:t>
            </a:r>
          </a:p>
        </p:txBody>
      </p:sp>
      <p:sp>
        <p:nvSpPr>
          <p:cNvPr id="261144" name="Text Box 24"/>
          <p:cNvSpPr txBox="1">
            <a:spLocks noChangeArrowheads="1"/>
          </p:cNvSpPr>
          <p:nvPr/>
        </p:nvSpPr>
        <p:spPr bwMode="auto">
          <a:xfrm>
            <a:off x="3103563" y="3657600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Second “Bubble Up”</a:t>
            </a:r>
          </a:p>
        </p:txBody>
      </p:sp>
      <p:sp>
        <p:nvSpPr>
          <p:cNvPr id="262147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62148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2149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62150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62151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62152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62153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62154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62156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62157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62158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2159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4</a:t>
            </a:r>
          </a:p>
        </p:txBody>
      </p:sp>
      <p:sp>
        <p:nvSpPr>
          <p:cNvPr id="262160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62161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908425" y="4152900"/>
            <a:ext cx="590550" cy="446088"/>
            <a:chOff x="1760" y="2424"/>
            <a:chExt cx="372" cy="502"/>
          </a:xfrm>
        </p:grpSpPr>
        <p:sp>
          <p:nvSpPr>
            <p:cNvPr id="262163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2164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2165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2166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62167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Second “Bubble Up”</a:t>
            </a:r>
          </a:p>
        </p:txBody>
      </p:sp>
      <p:sp>
        <p:nvSpPr>
          <p:cNvPr id="263171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63172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3173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63174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63175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63176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63177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63178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63180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63181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63182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3183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</a:t>
            </a:r>
          </a:p>
        </p:txBody>
      </p:sp>
      <p:sp>
        <p:nvSpPr>
          <p:cNvPr id="263184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63185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908425" y="4152900"/>
            <a:ext cx="590550" cy="446088"/>
            <a:chOff x="1760" y="2424"/>
            <a:chExt cx="372" cy="502"/>
          </a:xfrm>
        </p:grpSpPr>
        <p:sp>
          <p:nvSpPr>
            <p:cNvPr id="263187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3188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3189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3190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63191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63192" name="Text Box 24"/>
          <p:cNvSpPr txBox="1">
            <a:spLocks noChangeArrowheads="1"/>
          </p:cNvSpPr>
          <p:nvPr/>
        </p:nvSpPr>
        <p:spPr bwMode="auto">
          <a:xfrm>
            <a:off x="3481388" y="3657600"/>
            <a:ext cx="150812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33FF"/>
                </a:solidFill>
              </a:rPr>
              <a:t>No 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Second “Bubble Up”</a:t>
            </a:r>
          </a:p>
        </p:txBody>
      </p:sp>
      <p:sp>
        <p:nvSpPr>
          <p:cNvPr id="264195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64196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4197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64198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64199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64200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64201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64202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64204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64205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64206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4207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5</a:t>
            </a:r>
          </a:p>
        </p:txBody>
      </p:sp>
      <p:sp>
        <p:nvSpPr>
          <p:cNvPr id="264208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64209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4498975" y="4152900"/>
            <a:ext cx="590550" cy="446088"/>
            <a:chOff x="1760" y="2424"/>
            <a:chExt cx="372" cy="502"/>
          </a:xfrm>
        </p:grpSpPr>
        <p:sp>
          <p:nvSpPr>
            <p:cNvPr id="264211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4212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4213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4214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64215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Second “Bubble Up”</a:t>
            </a:r>
          </a:p>
        </p:txBody>
      </p:sp>
      <p:sp>
        <p:nvSpPr>
          <p:cNvPr id="265219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65220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5221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65222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65223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65224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65225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65226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65228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65229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65230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5231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65232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65233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4498975" y="4152900"/>
            <a:ext cx="590550" cy="446088"/>
            <a:chOff x="1760" y="2424"/>
            <a:chExt cx="372" cy="502"/>
          </a:xfrm>
        </p:grpSpPr>
        <p:sp>
          <p:nvSpPr>
            <p:cNvPr id="265235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5236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5237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5238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65239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65240" name="Text Box 24"/>
          <p:cNvSpPr txBox="1">
            <a:spLocks noChangeArrowheads="1"/>
          </p:cNvSpPr>
          <p:nvPr/>
        </p:nvSpPr>
        <p:spPr bwMode="auto">
          <a:xfrm>
            <a:off x="4333875" y="3657600"/>
            <a:ext cx="1017588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Second “Bubble Up”</a:t>
            </a:r>
          </a:p>
        </p:txBody>
      </p:sp>
      <p:sp>
        <p:nvSpPr>
          <p:cNvPr id="266243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66244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6245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66246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66247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33</a:t>
            </a:r>
          </a:p>
        </p:txBody>
      </p:sp>
      <p:sp>
        <p:nvSpPr>
          <p:cNvPr id="266248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66249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66250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66252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66253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66254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6255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66256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66257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4498975" y="4152900"/>
            <a:ext cx="590550" cy="446088"/>
            <a:chOff x="1760" y="2424"/>
            <a:chExt cx="372" cy="502"/>
          </a:xfrm>
        </p:grpSpPr>
        <p:sp>
          <p:nvSpPr>
            <p:cNvPr id="266259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260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261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6262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66263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true</a:t>
            </a:r>
          </a:p>
        </p:txBody>
      </p:sp>
      <p:sp>
        <p:nvSpPr>
          <p:cNvPr id="266264" name="Text Box 24"/>
          <p:cNvSpPr txBox="1">
            <a:spLocks noChangeArrowheads="1"/>
          </p:cNvSpPr>
          <p:nvPr/>
        </p:nvSpPr>
        <p:spPr bwMode="auto">
          <a:xfrm>
            <a:off x="4333875" y="3657600"/>
            <a:ext cx="1017588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Second “Bubble Up”</a:t>
            </a:r>
          </a:p>
        </p:txBody>
      </p:sp>
      <p:sp>
        <p:nvSpPr>
          <p:cNvPr id="267267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67268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7269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67270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67271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67272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67273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67274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67276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67277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67278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7279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6</a:t>
            </a:r>
          </a:p>
        </p:txBody>
      </p:sp>
      <p:sp>
        <p:nvSpPr>
          <p:cNvPr id="267280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67281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5056188" y="4152900"/>
            <a:ext cx="590550" cy="446088"/>
            <a:chOff x="1760" y="2424"/>
            <a:chExt cx="372" cy="502"/>
          </a:xfrm>
        </p:grpSpPr>
        <p:sp>
          <p:nvSpPr>
            <p:cNvPr id="267283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284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285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7286" name="Text Box 22"/>
          <p:cNvSpPr txBox="1">
            <a:spLocks noChangeArrowheads="1"/>
          </p:cNvSpPr>
          <p:nvPr/>
        </p:nvSpPr>
        <p:spPr bwMode="auto">
          <a:xfrm>
            <a:off x="4572000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67287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Second “Bubble Up”</a:t>
            </a:r>
          </a:p>
        </p:txBody>
      </p:sp>
      <p:sp>
        <p:nvSpPr>
          <p:cNvPr id="268291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68292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8293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68294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68295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68296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68297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68298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68300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68301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68302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8303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8304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68305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5056188" y="4152900"/>
            <a:ext cx="590550" cy="446088"/>
            <a:chOff x="1760" y="2424"/>
            <a:chExt cx="372" cy="502"/>
          </a:xfrm>
        </p:grpSpPr>
        <p:sp>
          <p:nvSpPr>
            <p:cNvPr id="268307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308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309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8310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68311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68312" name="Text Box 24"/>
          <p:cNvSpPr txBox="1">
            <a:spLocks noChangeArrowheads="1"/>
          </p:cNvSpPr>
          <p:nvPr/>
        </p:nvSpPr>
        <p:spPr bwMode="auto">
          <a:xfrm>
            <a:off x="4841875" y="3657600"/>
            <a:ext cx="1017588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Second “Bubble Up”</a:t>
            </a:r>
          </a:p>
        </p:txBody>
      </p:sp>
      <p:sp>
        <p:nvSpPr>
          <p:cNvPr id="269315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42</a:t>
            </a:r>
          </a:p>
        </p:txBody>
      </p:sp>
      <p:sp>
        <p:nvSpPr>
          <p:cNvPr id="269316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9317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69318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69319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69320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69321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69322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69324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69325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69326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9327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69328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69329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5056188" y="4152900"/>
            <a:ext cx="590550" cy="446088"/>
            <a:chOff x="1760" y="2424"/>
            <a:chExt cx="372" cy="502"/>
          </a:xfrm>
        </p:grpSpPr>
        <p:sp>
          <p:nvSpPr>
            <p:cNvPr id="269331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9332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9333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9334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69335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true</a:t>
            </a:r>
          </a:p>
        </p:txBody>
      </p:sp>
      <p:sp>
        <p:nvSpPr>
          <p:cNvPr id="269336" name="Text Box 24"/>
          <p:cNvSpPr txBox="1">
            <a:spLocks noChangeArrowheads="1"/>
          </p:cNvSpPr>
          <p:nvPr/>
        </p:nvSpPr>
        <p:spPr bwMode="auto">
          <a:xfrm>
            <a:off x="4841875" y="3657600"/>
            <a:ext cx="1017588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Second Pass of Outer Loop</a:t>
            </a:r>
          </a:p>
        </p:txBody>
      </p:sp>
      <p:sp>
        <p:nvSpPr>
          <p:cNvPr id="270339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70340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70341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70342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70343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70344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67</a:t>
            </a:r>
          </a:p>
        </p:txBody>
      </p:sp>
      <p:sp>
        <p:nvSpPr>
          <p:cNvPr id="270345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70346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70348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70349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70350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6</a:t>
            </a:r>
          </a:p>
        </p:txBody>
      </p:sp>
      <p:sp>
        <p:nvSpPr>
          <p:cNvPr id="270351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7</a:t>
            </a:r>
          </a:p>
        </p:txBody>
      </p:sp>
      <p:sp>
        <p:nvSpPr>
          <p:cNvPr id="270352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70353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5667375" y="4152900"/>
            <a:ext cx="590550" cy="446088"/>
            <a:chOff x="1760" y="2424"/>
            <a:chExt cx="372" cy="502"/>
          </a:xfrm>
        </p:grpSpPr>
        <p:sp>
          <p:nvSpPr>
            <p:cNvPr id="270355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0356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0357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0358" name="Text Box 22"/>
          <p:cNvSpPr txBox="1">
            <a:spLocks noChangeArrowheads="1"/>
          </p:cNvSpPr>
          <p:nvPr/>
        </p:nvSpPr>
        <p:spPr bwMode="auto">
          <a:xfrm>
            <a:off x="4572000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70359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70361" name="Text Box 25"/>
          <p:cNvSpPr txBox="1">
            <a:spLocks noChangeArrowheads="1"/>
          </p:cNvSpPr>
          <p:nvPr/>
        </p:nvSpPr>
        <p:spPr bwMode="auto">
          <a:xfrm>
            <a:off x="3128963" y="2809875"/>
            <a:ext cx="4497387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Finished second “Bubble Up”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“Bubble Up”</a:t>
            </a:r>
          </a:p>
        </p:txBody>
      </p:sp>
      <p:sp>
        <p:nvSpPr>
          <p:cNvPr id="271363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71364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71365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71366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71367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71368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71369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71370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71372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71373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71374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5</a:t>
            </a:r>
          </a:p>
        </p:txBody>
      </p:sp>
      <p:sp>
        <p:nvSpPr>
          <p:cNvPr id="271375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1</a:t>
            </a:r>
          </a:p>
        </p:txBody>
      </p:sp>
      <p:sp>
        <p:nvSpPr>
          <p:cNvPr id="271376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71377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143125" y="4152900"/>
            <a:ext cx="590550" cy="446088"/>
            <a:chOff x="1760" y="2424"/>
            <a:chExt cx="372" cy="502"/>
          </a:xfrm>
        </p:grpSpPr>
        <p:sp>
          <p:nvSpPr>
            <p:cNvPr id="271379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1380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1381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1382" name="Text Box 22"/>
          <p:cNvSpPr txBox="1">
            <a:spLocks noChangeArrowheads="1"/>
          </p:cNvSpPr>
          <p:nvPr/>
        </p:nvSpPr>
        <p:spPr bwMode="auto">
          <a:xfrm>
            <a:off x="4572000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71383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false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“Bubble Up”</a:t>
            </a:r>
          </a:p>
        </p:txBody>
      </p:sp>
      <p:sp>
        <p:nvSpPr>
          <p:cNvPr id="272387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72388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72389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72390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72391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72392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72393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72394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72396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72397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72398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72399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1</a:t>
            </a:r>
          </a:p>
        </p:txBody>
      </p:sp>
      <p:sp>
        <p:nvSpPr>
          <p:cNvPr id="272400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72401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143125" y="4152900"/>
            <a:ext cx="590550" cy="446088"/>
            <a:chOff x="1760" y="2424"/>
            <a:chExt cx="372" cy="502"/>
          </a:xfrm>
        </p:grpSpPr>
        <p:sp>
          <p:nvSpPr>
            <p:cNvPr id="272403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2404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2405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2406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72407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false</a:t>
            </a:r>
          </a:p>
        </p:txBody>
      </p:sp>
      <p:sp>
        <p:nvSpPr>
          <p:cNvPr id="272408" name="Text Box 24"/>
          <p:cNvSpPr txBox="1">
            <a:spLocks noChangeArrowheads="1"/>
          </p:cNvSpPr>
          <p:nvPr/>
        </p:nvSpPr>
        <p:spPr bwMode="auto">
          <a:xfrm>
            <a:off x="1928813" y="3657600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“Bubble Up”</a:t>
            </a:r>
          </a:p>
        </p:txBody>
      </p:sp>
      <p:sp>
        <p:nvSpPr>
          <p:cNvPr id="273411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73412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73413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23</a:t>
            </a:r>
          </a:p>
        </p:txBody>
      </p:sp>
      <p:sp>
        <p:nvSpPr>
          <p:cNvPr id="273414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73415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73416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73417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14</a:t>
            </a:r>
          </a:p>
        </p:txBody>
      </p:sp>
      <p:sp>
        <p:nvSpPr>
          <p:cNvPr id="273418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73420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73421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73422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73423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1</a:t>
            </a:r>
          </a:p>
        </p:txBody>
      </p:sp>
      <p:sp>
        <p:nvSpPr>
          <p:cNvPr id="273424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73425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143125" y="4152900"/>
            <a:ext cx="590550" cy="446088"/>
            <a:chOff x="1760" y="2424"/>
            <a:chExt cx="372" cy="502"/>
          </a:xfrm>
        </p:grpSpPr>
        <p:sp>
          <p:nvSpPr>
            <p:cNvPr id="273427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3428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3429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3430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73431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true</a:t>
            </a:r>
          </a:p>
        </p:txBody>
      </p:sp>
      <p:sp>
        <p:nvSpPr>
          <p:cNvPr id="273432" name="Text Box 24"/>
          <p:cNvSpPr txBox="1">
            <a:spLocks noChangeArrowheads="1"/>
          </p:cNvSpPr>
          <p:nvPr/>
        </p:nvSpPr>
        <p:spPr bwMode="auto">
          <a:xfrm>
            <a:off x="1928813" y="3657600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“Bubble Up”</a:t>
            </a:r>
          </a:p>
        </p:txBody>
      </p:sp>
      <p:sp>
        <p:nvSpPr>
          <p:cNvPr id="274435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74436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74437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74438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74439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74440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74441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74442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74444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74445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74446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74447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2</a:t>
            </a:r>
          </a:p>
        </p:txBody>
      </p:sp>
      <p:sp>
        <p:nvSpPr>
          <p:cNvPr id="274448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74449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733675" y="4152900"/>
            <a:ext cx="590550" cy="446088"/>
            <a:chOff x="1760" y="2424"/>
            <a:chExt cx="372" cy="502"/>
          </a:xfrm>
        </p:grpSpPr>
        <p:sp>
          <p:nvSpPr>
            <p:cNvPr id="274451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4452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4453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4454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74455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“Bubble Up”</a:t>
            </a:r>
          </a:p>
        </p:txBody>
      </p:sp>
      <p:sp>
        <p:nvSpPr>
          <p:cNvPr id="275459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75460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75461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75462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75463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75464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75465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75466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75468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75469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75470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75471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2</a:t>
            </a:r>
          </a:p>
        </p:txBody>
      </p:sp>
      <p:sp>
        <p:nvSpPr>
          <p:cNvPr id="275472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75473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733675" y="4152900"/>
            <a:ext cx="590550" cy="446088"/>
            <a:chOff x="1760" y="2424"/>
            <a:chExt cx="372" cy="502"/>
          </a:xfrm>
        </p:grpSpPr>
        <p:sp>
          <p:nvSpPr>
            <p:cNvPr id="275475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5476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5477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5478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75479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75480" name="Text Box 24"/>
          <p:cNvSpPr txBox="1">
            <a:spLocks noChangeArrowheads="1"/>
          </p:cNvSpPr>
          <p:nvPr/>
        </p:nvSpPr>
        <p:spPr bwMode="auto">
          <a:xfrm>
            <a:off x="2516188" y="3657600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“Bubble Up”</a:t>
            </a:r>
          </a:p>
        </p:txBody>
      </p:sp>
      <p:sp>
        <p:nvSpPr>
          <p:cNvPr id="276483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76484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23</a:t>
            </a:r>
          </a:p>
        </p:txBody>
      </p:sp>
      <p:sp>
        <p:nvSpPr>
          <p:cNvPr id="276485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6</a:t>
            </a:r>
          </a:p>
        </p:txBody>
      </p:sp>
      <p:sp>
        <p:nvSpPr>
          <p:cNvPr id="276486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76487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76488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76489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76490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76492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76493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76494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76495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2</a:t>
            </a:r>
          </a:p>
        </p:txBody>
      </p:sp>
      <p:sp>
        <p:nvSpPr>
          <p:cNvPr id="276496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76497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733675" y="4152900"/>
            <a:ext cx="590550" cy="446088"/>
            <a:chOff x="1760" y="2424"/>
            <a:chExt cx="372" cy="502"/>
          </a:xfrm>
        </p:grpSpPr>
        <p:sp>
          <p:nvSpPr>
            <p:cNvPr id="276499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00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01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6502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76503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true</a:t>
            </a:r>
          </a:p>
        </p:txBody>
      </p:sp>
      <p:sp>
        <p:nvSpPr>
          <p:cNvPr id="276504" name="Text Box 24"/>
          <p:cNvSpPr txBox="1">
            <a:spLocks noChangeArrowheads="1"/>
          </p:cNvSpPr>
          <p:nvPr/>
        </p:nvSpPr>
        <p:spPr bwMode="auto">
          <a:xfrm>
            <a:off x="2516188" y="3657600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“Bubble Up”</a:t>
            </a:r>
          </a:p>
        </p:txBody>
      </p:sp>
      <p:sp>
        <p:nvSpPr>
          <p:cNvPr id="277507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77508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77509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77510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77511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77512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77513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77514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77516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77517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77518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77519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3</a:t>
            </a:r>
          </a:p>
        </p:txBody>
      </p:sp>
      <p:sp>
        <p:nvSpPr>
          <p:cNvPr id="277520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77521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324225" y="4152900"/>
            <a:ext cx="590550" cy="446088"/>
            <a:chOff x="1760" y="2424"/>
            <a:chExt cx="372" cy="502"/>
          </a:xfrm>
        </p:grpSpPr>
        <p:sp>
          <p:nvSpPr>
            <p:cNvPr id="277523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24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25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7526" name="Text Box 22"/>
          <p:cNvSpPr txBox="1">
            <a:spLocks noChangeArrowheads="1"/>
          </p:cNvSpPr>
          <p:nvPr/>
        </p:nvSpPr>
        <p:spPr bwMode="auto">
          <a:xfrm>
            <a:off x="4572000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77527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“Bubble Up”</a:t>
            </a:r>
          </a:p>
        </p:txBody>
      </p:sp>
      <p:sp>
        <p:nvSpPr>
          <p:cNvPr id="278531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78532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78533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78534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78535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78536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78537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78538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78540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78541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78542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78543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</a:t>
            </a:r>
          </a:p>
        </p:txBody>
      </p:sp>
      <p:sp>
        <p:nvSpPr>
          <p:cNvPr id="278544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78545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324225" y="4152900"/>
            <a:ext cx="590550" cy="446088"/>
            <a:chOff x="1760" y="2424"/>
            <a:chExt cx="372" cy="502"/>
          </a:xfrm>
        </p:grpSpPr>
        <p:sp>
          <p:nvSpPr>
            <p:cNvPr id="278547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8548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8549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8550" name="Text Box 22"/>
          <p:cNvSpPr txBox="1">
            <a:spLocks noChangeArrowheads="1"/>
          </p:cNvSpPr>
          <p:nvPr/>
        </p:nvSpPr>
        <p:spPr bwMode="auto">
          <a:xfrm>
            <a:off x="4572000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78551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78552" name="Text Box 24"/>
          <p:cNvSpPr txBox="1">
            <a:spLocks noChangeArrowheads="1"/>
          </p:cNvSpPr>
          <p:nvPr/>
        </p:nvSpPr>
        <p:spPr bwMode="auto">
          <a:xfrm>
            <a:off x="2859088" y="3657600"/>
            <a:ext cx="150812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33FF"/>
                </a:solidFill>
              </a:rPr>
              <a:t>No 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“Bubble Up”</a:t>
            </a:r>
          </a:p>
        </p:txBody>
      </p:sp>
      <p:sp>
        <p:nvSpPr>
          <p:cNvPr id="279555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79556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79557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79558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79559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79560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79561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79562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79564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79565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79566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79567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4</a:t>
            </a:r>
          </a:p>
        </p:txBody>
      </p:sp>
      <p:sp>
        <p:nvSpPr>
          <p:cNvPr id="279568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79569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914775" y="4152900"/>
            <a:ext cx="590550" cy="446088"/>
            <a:chOff x="1760" y="2424"/>
            <a:chExt cx="372" cy="502"/>
          </a:xfrm>
        </p:grpSpPr>
        <p:sp>
          <p:nvSpPr>
            <p:cNvPr id="279571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9572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9573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9574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79575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“Bubble Up”</a:t>
            </a:r>
          </a:p>
        </p:txBody>
      </p:sp>
      <p:sp>
        <p:nvSpPr>
          <p:cNvPr id="280579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80580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80581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80582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80583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80584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80585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80586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80588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80589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80590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80591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</a:t>
            </a:r>
          </a:p>
        </p:txBody>
      </p:sp>
      <p:sp>
        <p:nvSpPr>
          <p:cNvPr id="280592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80593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914775" y="4152900"/>
            <a:ext cx="590550" cy="446088"/>
            <a:chOff x="1760" y="2424"/>
            <a:chExt cx="372" cy="502"/>
          </a:xfrm>
        </p:grpSpPr>
        <p:sp>
          <p:nvSpPr>
            <p:cNvPr id="280595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0596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0597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0598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80599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80600" name="Text Box 24"/>
          <p:cNvSpPr txBox="1">
            <a:spLocks noChangeArrowheads="1"/>
          </p:cNvSpPr>
          <p:nvPr/>
        </p:nvSpPr>
        <p:spPr bwMode="auto">
          <a:xfrm>
            <a:off x="3690938" y="3657600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“Bubble Up”</a:t>
            </a:r>
          </a:p>
        </p:txBody>
      </p:sp>
      <p:sp>
        <p:nvSpPr>
          <p:cNvPr id="281603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81604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81605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81606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33</a:t>
            </a:r>
          </a:p>
        </p:txBody>
      </p:sp>
      <p:sp>
        <p:nvSpPr>
          <p:cNvPr id="281607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81608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81609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81610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81612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81613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81614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81615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</a:t>
            </a:r>
          </a:p>
        </p:txBody>
      </p:sp>
      <p:sp>
        <p:nvSpPr>
          <p:cNvPr id="281616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81617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914775" y="4152900"/>
            <a:ext cx="590550" cy="446088"/>
            <a:chOff x="1760" y="2424"/>
            <a:chExt cx="372" cy="502"/>
          </a:xfrm>
        </p:grpSpPr>
        <p:sp>
          <p:nvSpPr>
            <p:cNvPr id="281619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1620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1621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1622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81623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true</a:t>
            </a:r>
          </a:p>
        </p:txBody>
      </p:sp>
      <p:sp>
        <p:nvSpPr>
          <p:cNvPr id="281624" name="Text Box 24"/>
          <p:cNvSpPr txBox="1">
            <a:spLocks noChangeArrowheads="1"/>
          </p:cNvSpPr>
          <p:nvPr/>
        </p:nvSpPr>
        <p:spPr bwMode="auto">
          <a:xfrm>
            <a:off x="3690938" y="3657600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“Bubble Up”</a:t>
            </a:r>
          </a:p>
        </p:txBody>
      </p:sp>
      <p:sp>
        <p:nvSpPr>
          <p:cNvPr id="282627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82628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82629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82630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82631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82632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82633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82634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82636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82637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82638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82639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5</a:t>
            </a:r>
          </a:p>
        </p:txBody>
      </p:sp>
      <p:sp>
        <p:nvSpPr>
          <p:cNvPr id="282640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82641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4505325" y="4152900"/>
            <a:ext cx="590550" cy="446088"/>
            <a:chOff x="1760" y="2424"/>
            <a:chExt cx="372" cy="502"/>
          </a:xfrm>
        </p:grpSpPr>
        <p:sp>
          <p:nvSpPr>
            <p:cNvPr id="282643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2644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2645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2646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82647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“Bubble Up”</a:t>
            </a:r>
          </a:p>
        </p:txBody>
      </p:sp>
      <p:sp>
        <p:nvSpPr>
          <p:cNvPr id="283651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83652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83654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83655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83656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83657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83658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83660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83661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83662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83663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83664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83665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4505325" y="4152900"/>
            <a:ext cx="590550" cy="446088"/>
            <a:chOff x="1760" y="2424"/>
            <a:chExt cx="372" cy="502"/>
          </a:xfrm>
        </p:grpSpPr>
        <p:sp>
          <p:nvSpPr>
            <p:cNvPr id="283667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3668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3669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3670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83671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83672" name="Text Box 24"/>
          <p:cNvSpPr txBox="1">
            <a:spLocks noChangeArrowheads="1"/>
          </p:cNvSpPr>
          <p:nvPr/>
        </p:nvSpPr>
        <p:spPr bwMode="auto">
          <a:xfrm>
            <a:off x="4278313" y="3657600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Third “Bubble Up”</a:t>
            </a:r>
          </a:p>
        </p:txBody>
      </p:sp>
      <p:sp>
        <p:nvSpPr>
          <p:cNvPr id="284675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84676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84677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84678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84679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42</a:t>
            </a:r>
          </a:p>
        </p:txBody>
      </p:sp>
      <p:sp>
        <p:nvSpPr>
          <p:cNvPr id="284680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84681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84682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84684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84685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84686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84687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5</a:t>
            </a:r>
          </a:p>
        </p:txBody>
      </p:sp>
      <p:sp>
        <p:nvSpPr>
          <p:cNvPr id="284688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84689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4505325" y="4152900"/>
            <a:ext cx="590550" cy="446088"/>
            <a:chOff x="1760" y="2424"/>
            <a:chExt cx="372" cy="502"/>
          </a:xfrm>
        </p:grpSpPr>
        <p:sp>
          <p:nvSpPr>
            <p:cNvPr id="284691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4692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4693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4694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84695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true</a:t>
            </a:r>
          </a:p>
        </p:txBody>
      </p:sp>
      <p:sp>
        <p:nvSpPr>
          <p:cNvPr id="284696" name="Text Box 24"/>
          <p:cNvSpPr txBox="1">
            <a:spLocks noChangeArrowheads="1"/>
          </p:cNvSpPr>
          <p:nvPr/>
        </p:nvSpPr>
        <p:spPr bwMode="auto">
          <a:xfrm>
            <a:off x="4278313" y="3657600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Third Pass of Outer Loop</a:t>
            </a:r>
          </a:p>
        </p:txBody>
      </p:sp>
      <p:sp>
        <p:nvSpPr>
          <p:cNvPr id="285699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45</a:t>
            </a:r>
          </a:p>
        </p:txBody>
      </p:sp>
      <p:sp>
        <p:nvSpPr>
          <p:cNvPr id="285700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85701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85702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85703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85704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85705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85706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85708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85709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85710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5</a:t>
            </a:r>
          </a:p>
        </p:txBody>
      </p:sp>
      <p:sp>
        <p:nvSpPr>
          <p:cNvPr id="285711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6</a:t>
            </a:r>
          </a:p>
        </p:txBody>
      </p:sp>
      <p:sp>
        <p:nvSpPr>
          <p:cNvPr id="285712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85713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5095875" y="4152900"/>
            <a:ext cx="590550" cy="446088"/>
            <a:chOff x="1760" y="2424"/>
            <a:chExt cx="372" cy="502"/>
          </a:xfrm>
        </p:grpSpPr>
        <p:sp>
          <p:nvSpPr>
            <p:cNvPr id="285715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5716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5717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5718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85719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85721" name="Text Box 25"/>
          <p:cNvSpPr txBox="1">
            <a:spLocks noChangeArrowheads="1"/>
          </p:cNvSpPr>
          <p:nvPr/>
        </p:nvSpPr>
        <p:spPr bwMode="auto">
          <a:xfrm>
            <a:off x="3128963" y="2809875"/>
            <a:ext cx="4106862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Finished third “Bubble Up”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Fourth “Bubble Up”</a:t>
            </a:r>
          </a:p>
        </p:txBody>
      </p:sp>
      <p:sp>
        <p:nvSpPr>
          <p:cNvPr id="286723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86724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86725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86726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86727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86728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86729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86730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86732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86733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86734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4</a:t>
            </a:r>
          </a:p>
        </p:txBody>
      </p:sp>
      <p:sp>
        <p:nvSpPr>
          <p:cNvPr id="286735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1</a:t>
            </a:r>
          </a:p>
        </p:txBody>
      </p:sp>
      <p:sp>
        <p:nvSpPr>
          <p:cNvPr id="286736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86737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143125" y="4152900"/>
            <a:ext cx="590550" cy="446088"/>
            <a:chOff x="1760" y="2424"/>
            <a:chExt cx="372" cy="502"/>
          </a:xfrm>
        </p:grpSpPr>
        <p:sp>
          <p:nvSpPr>
            <p:cNvPr id="286739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740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741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6742" name="Text Box 22"/>
          <p:cNvSpPr txBox="1">
            <a:spLocks noChangeArrowheads="1"/>
          </p:cNvSpPr>
          <p:nvPr/>
        </p:nvSpPr>
        <p:spPr bwMode="auto">
          <a:xfrm>
            <a:off x="4572000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86743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false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Fourth “Bubble Up”</a:t>
            </a:r>
          </a:p>
        </p:txBody>
      </p:sp>
      <p:sp>
        <p:nvSpPr>
          <p:cNvPr id="287747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87748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87749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87750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87751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87752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87753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87754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87756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87757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87758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</a:t>
            </a:r>
          </a:p>
        </p:txBody>
      </p:sp>
      <p:sp>
        <p:nvSpPr>
          <p:cNvPr id="287759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1</a:t>
            </a:r>
          </a:p>
        </p:txBody>
      </p:sp>
      <p:sp>
        <p:nvSpPr>
          <p:cNvPr id="287760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87761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143125" y="4152900"/>
            <a:ext cx="590550" cy="446088"/>
            <a:chOff x="1760" y="2424"/>
            <a:chExt cx="372" cy="502"/>
          </a:xfrm>
        </p:grpSpPr>
        <p:sp>
          <p:nvSpPr>
            <p:cNvPr id="287763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764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765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7766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87767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false</a:t>
            </a:r>
          </a:p>
        </p:txBody>
      </p:sp>
      <p:sp>
        <p:nvSpPr>
          <p:cNvPr id="287768" name="Text Box 24"/>
          <p:cNvSpPr txBox="1">
            <a:spLocks noChangeArrowheads="1"/>
          </p:cNvSpPr>
          <p:nvPr/>
        </p:nvSpPr>
        <p:spPr bwMode="auto">
          <a:xfrm>
            <a:off x="1928813" y="3657600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Fourth “Bubble Up”</a:t>
            </a:r>
          </a:p>
        </p:txBody>
      </p:sp>
      <p:sp>
        <p:nvSpPr>
          <p:cNvPr id="288771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88772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88773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14</a:t>
            </a:r>
          </a:p>
        </p:txBody>
      </p:sp>
      <p:sp>
        <p:nvSpPr>
          <p:cNvPr id="288774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88775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88776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88777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6</a:t>
            </a:r>
          </a:p>
        </p:txBody>
      </p:sp>
      <p:sp>
        <p:nvSpPr>
          <p:cNvPr id="288778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88780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88781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88782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</a:t>
            </a:r>
          </a:p>
        </p:txBody>
      </p:sp>
      <p:sp>
        <p:nvSpPr>
          <p:cNvPr id="288783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1</a:t>
            </a:r>
          </a:p>
        </p:txBody>
      </p:sp>
      <p:sp>
        <p:nvSpPr>
          <p:cNvPr id="288784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88785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143125" y="4152900"/>
            <a:ext cx="590550" cy="446088"/>
            <a:chOff x="1760" y="2424"/>
            <a:chExt cx="372" cy="502"/>
          </a:xfrm>
        </p:grpSpPr>
        <p:sp>
          <p:nvSpPr>
            <p:cNvPr id="288787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8788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8789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8790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88791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true</a:t>
            </a:r>
          </a:p>
        </p:txBody>
      </p:sp>
      <p:sp>
        <p:nvSpPr>
          <p:cNvPr id="288792" name="Text Box 24"/>
          <p:cNvSpPr txBox="1">
            <a:spLocks noChangeArrowheads="1"/>
          </p:cNvSpPr>
          <p:nvPr/>
        </p:nvSpPr>
        <p:spPr bwMode="auto">
          <a:xfrm>
            <a:off x="1928813" y="3657600"/>
            <a:ext cx="1017587" cy="495300"/>
          </a:xfrm>
          <a:prstGeom prst="rect">
            <a:avLst/>
          </a:prstGeom>
          <a:noFill/>
          <a:ln w="38100">
            <a:solidFill>
              <a:srgbClr val="FF00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Fourth “Bubble Up”</a:t>
            </a:r>
          </a:p>
        </p:txBody>
      </p:sp>
      <p:sp>
        <p:nvSpPr>
          <p:cNvPr id="289795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89796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89797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89798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89799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89800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89801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89802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89804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89805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89806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</a:t>
            </a:r>
          </a:p>
        </p:txBody>
      </p:sp>
      <p:sp>
        <p:nvSpPr>
          <p:cNvPr id="289807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2</a:t>
            </a:r>
          </a:p>
        </p:txBody>
      </p:sp>
      <p:sp>
        <p:nvSpPr>
          <p:cNvPr id="289808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89809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733675" y="4152900"/>
            <a:ext cx="590550" cy="446088"/>
            <a:chOff x="1760" y="2424"/>
            <a:chExt cx="372" cy="502"/>
          </a:xfrm>
        </p:grpSpPr>
        <p:sp>
          <p:nvSpPr>
            <p:cNvPr id="289811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9812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9813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9814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89815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Fourth “Bubble Up”</a:t>
            </a:r>
          </a:p>
        </p:txBody>
      </p:sp>
      <p:sp>
        <p:nvSpPr>
          <p:cNvPr id="290819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90820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90821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90822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90823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90824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90825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90826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90828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90829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90830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</a:t>
            </a:r>
          </a:p>
        </p:txBody>
      </p:sp>
      <p:sp>
        <p:nvSpPr>
          <p:cNvPr id="290831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2</a:t>
            </a:r>
          </a:p>
        </p:txBody>
      </p:sp>
      <p:sp>
        <p:nvSpPr>
          <p:cNvPr id="290832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90833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733675" y="4152900"/>
            <a:ext cx="590550" cy="446088"/>
            <a:chOff x="1760" y="2424"/>
            <a:chExt cx="372" cy="502"/>
          </a:xfrm>
        </p:grpSpPr>
        <p:sp>
          <p:nvSpPr>
            <p:cNvPr id="290835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0836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0837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0838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90839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90840" name="Text Box 24"/>
          <p:cNvSpPr txBox="1">
            <a:spLocks noChangeArrowheads="1"/>
          </p:cNvSpPr>
          <p:nvPr/>
        </p:nvSpPr>
        <p:spPr bwMode="auto">
          <a:xfrm>
            <a:off x="2271713" y="3657600"/>
            <a:ext cx="150812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33FF"/>
                </a:solidFill>
              </a:rPr>
              <a:t>No 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Fourth “Bubble Up”</a:t>
            </a:r>
          </a:p>
        </p:txBody>
      </p:sp>
      <p:sp>
        <p:nvSpPr>
          <p:cNvPr id="291843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91844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91845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91846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91847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91848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91849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91850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91852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91853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91854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</a:t>
            </a:r>
          </a:p>
        </p:txBody>
      </p:sp>
      <p:sp>
        <p:nvSpPr>
          <p:cNvPr id="291855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3</a:t>
            </a:r>
          </a:p>
        </p:txBody>
      </p:sp>
      <p:sp>
        <p:nvSpPr>
          <p:cNvPr id="291856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91857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324225" y="4152900"/>
            <a:ext cx="590550" cy="446088"/>
            <a:chOff x="1760" y="2424"/>
            <a:chExt cx="372" cy="502"/>
          </a:xfrm>
        </p:grpSpPr>
        <p:sp>
          <p:nvSpPr>
            <p:cNvPr id="291859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1860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1861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1862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91863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Fourth “Bubble Up”</a:t>
            </a:r>
          </a:p>
        </p:txBody>
      </p:sp>
      <p:sp>
        <p:nvSpPr>
          <p:cNvPr id="292867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92868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92869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92870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92871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92872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92873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92874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92876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92877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92878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</a:t>
            </a:r>
          </a:p>
        </p:txBody>
      </p:sp>
      <p:sp>
        <p:nvSpPr>
          <p:cNvPr id="292879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</a:t>
            </a:r>
          </a:p>
        </p:txBody>
      </p:sp>
      <p:sp>
        <p:nvSpPr>
          <p:cNvPr id="292880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92881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324225" y="4152900"/>
            <a:ext cx="590550" cy="446088"/>
            <a:chOff x="1760" y="2424"/>
            <a:chExt cx="372" cy="502"/>
          </a:xfrm>
        </p:grpSpPr>
        <p:sp>
          <p:nvSpPr>
            <p:cNvPr id="292883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2884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2885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2886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92887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92888" name="Text Box 24"/>
          <p:cNvSpPr txBox="1">
            <a:spLocks noChangeArrowheads="1"/>
          </p:cNvSpPr>
          <p:nvPr/>
        </p:nvSpPr>
        <p:spPr bwMode="auto">
          <a:xfrm>
            <a:off x="2859088" y="3657600"/>
            <a:ext cx="150812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33FF"/>
                </a:solidFill>
              </a:rPr>
              <a:t>No 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Fourth “Bubble Up”</a:t>
            </a:r>
          </a:p>
        </p:txBody>
      </p:sp>
      <p:sp>
        <p:nvSpPr>
          <p:cNvPr id="293891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93892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93893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93894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93895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93896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93897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93898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93900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93901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93902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</a:t>
            </a:r>
          </a:p>
        </p:txBody>
      </p:sp>
      <p:sp>
        <p:nvSpPr>
          <p:cNvPr id="293903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4</a:t>
            </a:r>
          </a:p>
        </p:txBody>
      </p:sp>
      <p:sp>
        <p:nvSpPr>
          <p:cNvPr id="293904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93905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914775" y="4152900"/>
            <a:ext cx="590550" cy="446088"/>
            <a:chOff x="1760" y="2424"/>
            <a:chExt cx="372" cy="502"/>
          </a:xfrm>
        </p:grpSpPr>
        <p:sp>
          <p:nvSpPr>
            <p:cNvPr id="293907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3908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3909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3910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93911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Fourth “Bubble Up”</a:t>
            </a:r>
          </a:p>
        </p:txBody>
      </p:sp>
      <p:sp>
        <p:nvSpPr>
          <p:cNvPr id="294915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94916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94917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94918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94919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94920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94921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94922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94924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94925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94926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</a:t>
            </a:r>
          </a:p>
        </p:txBody>
      </p:sp>
      <p:sp>
        <p:nvSpPr>
          <p:cNvPr id="294927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</a:t>
            </a:r>
          </a:p>
        </p:txBody>
      </p:sp>
      <p:sp>
        <p:nvSpPr>
          <p:cNvPr id="294928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94929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914775" y="4152900"/>
            <a:ext cx="590550" cy="446088"/>
            <a:chOff x="1760" y="2424"/>
            <a:chExt cx="372" cy="502"/>
          </a:xfrm>
        </p:grpSpPr>
        <p:sp>
          <p:nvSpPr>
            <p:cNvPr id="294931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4932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4933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4934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94935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94936" name="Text Box 24"/>
          <p:cNvSpPr txBox="1">
            <a:spLocks noChangeArrowheads="1"/>
          </p:cNvSpPr>
          <p:nvPr/>
        </p:nvSpPr>
        <p:spPr bwMode="auto">
          <a:xfrm>
            <a:off x="3446463" y="3657600"/>
            <a:ext cx="150812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33FF"/>
                </a:solidFill>
              </a:rPr>
              <a:t>No 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Fourth Pass of Outer Loop</a:t>
            </a:r>
          </a:p>
        </p:txBody>
      </p:sp>
      <p:sp>
        <p:nvSpPr>
          <p:cNvPr id="295939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95940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95941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95942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95943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42</a:t>
            </a:r>
          </a:p>
        </p:txBody>
      </p:sp>
      <p:sp>
        <p:nvSpPr>
          <p:cNvPr id="295944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95945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95946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95948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95949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95950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4</a:t>
            </a:r>
          </a:p>
        </p:txBody>
      </p:sp>
      <p:sp>
        <p:nvSpPr>
          <p:cNvPr id="295951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5</a:t>
            </a:r>
          </a:p>
        </p:txBody>
      </p:sp>
      <p:sp>
        <p:nvSpPr>
          <p:cNvPr id="295952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95953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4492625" y="4152900"/>
            <a:ext cx="590550" cy="446088"/>
            <a:chOff x="1760" y="2424"/>
            <a:chExt cx="372" cy="502"/>
          </a:xfrm>
        </p:grpSpPr>
        <p:sp>
          <p:nvSpPr>
            <p:cNvPr id="295955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5956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5957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5958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95959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true</a:t>
            </a:r>
          </a:p>
        </p:txBody>
      </p:sp>
      <p:sp>
        <p:nvSpPr>
          <p:cNvPr id="295961" name="Text Box 25"/>
          <p:cNvSpPr txBox="1">
            <a:spLocks noChangeArrowheads="1"/>
          </p:cNvSpPr>
          <p:nvPr/>
        </p:nvSpPr>
        <p:spPr bwMode="auto">
          <a:xfrm>
            <a:off x="3128963" y="2809875"/>
            <a:ext cx="4310062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Finished fourth “Bubble Up”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Fifth “Bubble Up”</a:t>
            </a:r>
          </a:p>
        </p:txBody>
      </p:sp>
      <p:sp>
        <p:nvSpPr>
          <p:cNvPr id="296963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96964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96965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96966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96967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42</a:t>
            </a:r>
          </a:p>
        </p:txBody>
      </p:sp>
      <p:sp>
        <p:nvSpPr>
          <p:cNvPr id="296968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96969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96970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96972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96973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96974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3</a:t>
            </a:r>
          </a:p>
        </p:txBody>
      </p:sp>
      <p:sp>
        <p:nvSpPr>
          <p:cNvPr id="296975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1</a:t>
            </a:r>
          </a:p>
        </p:txBody>
      </p:sp>
      <p:sp>
        <p:nvSpPr>
          <p:cNvPr id="296976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96977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143125" y="4152900"/>
            <a:ext cx="590550" cy="446088"/>
            <a:chOff x="1760" y="2424"/>
            <a:chExt cx="372" cy="502"/>
          </a:xfrm>
        </p:grpSpPr>
        <p:sp>
          <p:nvSpPr>
            <p:cNvPr id="296979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6980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6981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6982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96983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false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Fifth “Bubble Up”</a:t>
            </a:r>
          </a:p>
        </p:txBody>
      </p:sp>
      <p:sp>
        <p:nvSpPr>
          <p:cNvPr id="297987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97988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97989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97990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97991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42</a:t>
            </a:r>
          </a:p>
        </p:txBody>
      </p:sp>
      <p:sp>
        <p:nvSpPr>
          <p:cNvPr id="297992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97993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97994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97996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97997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97998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</a:t>
            </a:r>
          </a:p>
        </p:txBody>
      </p:sp>
      <p:sp>
        <p:nvSpPr>
          <p:cNvPr id="297999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1</a:t>
            </a:r>
          </a:p>
        </p:txBody>
      </p:sp>
      <p:sp>
        <p:nvSpPr>
          <p:cNvPr id="298000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98001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143125" y="4152900"/>
            <a:ext cx="590550" cy="446088"/>
            <a:chOff x="1760" y="2424"/>
            <a:chExt cx="372" cy="502"/>
          </a:xfrm>
        </p:grpSpPr>
        <p:sp>
          <p:nvSpPr>
            <p:cNvPr id="298003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8004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8005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8006" name="Text Box 22"/>
          <p:cNvSpPr txBox="1">
            <a:spLocks noChangeArrowheads="1"/>
          </p:cNvSpPr>
          <p:nvPr/>
        </p:nvSpPr>
        <p:spPr bwMode="auto">
          <a:xfrm>
            <a:off x="4572000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98007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false</a:t>
            </a:r>
          </a:p>
        </p:txBody>
      </p:sp>
      <p:sp>
        <p:nvSpPr>
          <p:cNvPr id="298008" name="Text Box 24"/>
          <p:cNvSpPr txBox="1">
            <a:spLocks noChangeArrowheads="1"/>
          </p:cNvSpPr>
          <p:nvPr/>
        </p:nvSpPr>
        <p:spPr bwMode="auto">
          <a:xfrm>
            <a:off x="1703388" y="3657600"/>
            <a:ext cx="150812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33FF"/>
                </a:solidFill>
              </a:rPr>
              <a:t>No 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Fifth “Bubble Up”</a:t>
            </a:r>
          </a:p>
        </p:txBody>
      </p:sp>
      <p:sp>
        <p:nvSpPr>
          <p:cNvPr id="299011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299012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299013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299014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299015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42</a:t>
            </a:r>
          </a:p>
        </p:txBody>
      </p:sp>
      <p:sp>
        <p:nvSpPr>
          <p:cNvPr id="299016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299017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299018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299020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299021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299022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</a:t>
            </a:r>
          </a:p>
        </p:txBody>
      </p:sp>
      <p:sp>
        <p:nvSpPr>
          <p:cNvPr id="299023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2</a:t>
            </a:r>
          </a:p>
        </p:txBody>
      </p:sp>
      <p:sp>
        <p:nvSpPr>
          <p:cNvPr id="299024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299025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733675" y="4152900"/>
            <a:ext cx="590550" cy="446088"/>
            <a:chOff x="1760" y="2424"/>
            <a:chExt cx="372" cy="502"/>
          </a:xfrm>
        </p:grpSpPr>
        <p:sp>
          <p:nvSpPr>
            <p:cNvPr id="299027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8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029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9030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99031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false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Fifth “Bubble Up”</a:t>
            </a:r>
          </a:p>
        </p:txBody>
      </p:sp>
      <p:sp>
        <p:nvSpPr>
          <p:cNvPr id="300035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300036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300037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300038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300039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42</a:t>
            </a:r>
          </a:p>
        </p:txBody>
      </p:sp>
      <p:sp>
        <p:nvSpPr>
          <p:cNvPr id="300040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300041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300042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300044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300045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300046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</a:t>
            </a:r>
          </a:p>
        </p:txBody>
      </p:sp>
      <p:sp>
        <p:nvSpPr>
          <p:cNvPr id="300047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2</a:t>
            </a:r>
          </a:p>
        </p:txBody>
      </p:sp>
      <p:sp>
        <p:nvSpPr>
          <p:cNvPr id="300048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300049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2733675" y="4152900"/>
            <a:ext cx="590550" cy="446088"/>
            <a:chOff x="1760" y="2424"/>
            <a:chExt cx="372" cy="502"/>
          </a:xfrm>
        </p:grpSpPr>
        <p:sp>
          <p:nvSpPr>
            <p:cNvPr id="300051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0052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0053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0054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300055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false</a:t>
            </a:r>
          </a:p>
        </p:txBody>
      </p:sp>
      <p:sp>
        <p:nvSpPr>
          <p:cNvPr id="300056" name="Text Box 24"/>
          <p:cNvSpPr txBox="1">
            <a:spLocks noChangeArrowheads="1"/>
          </p:cNvSpPr>
          <p:nvPr/>
        </p:nvSpPr>
        <p:spPr bwMode="auto">
          <a:xfrm>
            <a:off x="2271713" y="3657600"/>
            <a:ext cx="150812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33FF"/>
                </a:solidFill>
              </a:rPr>
              <a:t>No 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Fifth “Bubble Up”</a:t>
            </a:r>
          </a:p>
        </p:txBody>
      </p:sp>
      <p:sp>
        <p:nvSpPr>
          <p:cNvPr id="301059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301060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301061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301062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301063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42</a:t>
            </a:r>
          </a:p>
        </p:txBody>
      </p:sp>
      <p:sp>
        <p:nvSpPr>
          <p:cNvPr id="301064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301065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301066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301068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301069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301070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</a:t>
            </a:r>
          </a:p>
        </p:txBody>
      </p:sp>
      <p:sp>
        <p:nvSpPr>
          <p:cNvPr id="301071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3</a:t>
            </a:r>
          </a:p>
        </p:txBody>
      </p:sp>
      <p:sp>
        <p:nvSpPr>
          <p:cNvPr id="301072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301073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324225" y="4152900"/>
            <a:ext cx="590550" cy="446088"/>
            <a:chOff x="1760" y="2424"/>
            <a:chExt cx="372" cy="502"/>
          </a:xfrm>
        </p:grpSpPr>
        <p:sp>
          <p:nvSpPr>
            <p:cNvPr id="301075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1076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1077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1078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301079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false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Fifth “Bubble Up”</a:t>
            </a:r>
          </a:p>
        </p:txBody>
      </p:sp>
      <p:sp>
        <p:nvSpPr>
          <p:cNvPr id="302083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302084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302085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302086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302087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42</a:t>
            </a:r>
          </a:p>
        </p:txBody>
      </p:sp>
      <p:sp>
        <p:nvSpPr>
          <p:cNvPr id="302088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302089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302090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302092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302093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302094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</a:t>
            </a:r>
          </a:p>
        </p:txBody>
      </p:sp>
      <p:sp>
        <p:nvSpPr>
          <p:cNvPr id="302095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</a:t>
            </a:r>
          </a:p>
        </p:txBody>
      </p:sp>
      <p:sp>
        <p:nvSpPr>
          <p:cNvPr id="302096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302097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324225" y="4152900"/>
            <a:ext cx="590550" cy="446088"/>
            <a:chOff x="1760" y="2424"/>
            <a:chExt cx="372" cy="502"/>
          </a:xfrm>
        </p:grpSpPr>
        <p:sp>
          <p:nvSpPr>
            <p:cNvPr id="302099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2100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2101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2102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302103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false</a:t>
            </a:r>
          </a:p>
        </p:txBody>
      </p:sp>
      <p:sp>
        <p:nvSpPr>
          <p:cNvPr id="302104" name="Text Box 24"/>
          <p:cNvSpPr txBox="1">
            <a:spLocks noChangeArrowheads="1"/>
          </p:cNvSpPr>
          <p:nvPr/>
        </p:nvSpPr>
        <p:spPr bwMode="auto">
          <a:xfrm>
            <a:off x="2859088" y="3657600"/>
            <a:ext cx="1508125" cy="495300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33FF"/>
                </a:solidFill>
              </a:rPr>
              <a:t>No Swap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After Fifth Pass of Outer Loop</a:t>
            </a:r>
          </a:p>
        </p:txBody>
      </p:sp>
      <p:sp>
        <p:nvSpPr>
          <p:cNvPr id="303107" name="Text Box 3"/>
          <p:cNvSpPr txBox="1">
            <a:spLocks noChangeArrowheads="1"/>
          </p:cNvSpPr>
          <p:nvPr/>
        </p:nvSpPr>
        <p:spPr bwMode="auto">
          <a:xfrm>
            <a:off x="47879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303108" name="Text Box 4"/>
          <p:cNvSpPr txBox="1">
            <a:spLocks noChangeArrowheads="1"/>
          </p:cNvSpPr>
          <p:nvPr/>
        </p:nvSpPr>
        <p:spPr bwMode="auto">
          <a:xfrm>
            <a:off x="30257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303109" name="Text Box 5"/>
          <p:cNvSpPr txBox="1">
            <a:spLocks noChangeArrowheads="1"/>
          </p:cNvSpPr>
          <p:nvPr/>
        </p:nvSpPr>
        <p:spPr bwMode="auto">
          <a:xfrm>
            <a:off x="243840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303110" name="Text Box 6"/>
          <p:cNvSpPr txBox="1">
            <a:spLocks noChangeArrowheads="1"/>
          </p:cNvSpPr>
          <p:nvPr/>
        </p:nvSpPr>
        <p:spPr bwMode="auto">
          <a:xfrm>
            <a:off x="36131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33</a:t>
            </a:r>
          </a:p>
        </p:txBody>
      </p:sp>
      <p:sp>
        <p:nvSpPr>
          <p:cNvPr id="303111" name="Text Box 7"/>
          <p:cNvSpPr txBox="1">
            <a:spLocks noChangeArrowheads="1"/>
          </p:cNvSpPr>
          <p:nvPr/>
        </p:nvSpPr>
        <p:spPr bwMode="auto">
          <a:xfrm>
            <a:off x="42005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42</a:t>
            </a:r>
          </a:p>
        </p:txBody>
      </p:sp>
      <p:sp>
        <p:nvSpPr>
          <p:cNvPr id="303112" name="Text Box 8"/>
          <p:cNvSpPr txBox="1">
            <a:spLocks noChangeArrowheads="1"/>
          </p:cNvSpPr>
          <p:nvPr/>
        </p:nvSpPr>
        <p:spPr bwMode="auto">
          <a:xfrm>
            <a:off x="537527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303113" name="Text Box 9"/>
          <p:cNvSpPr txBox="1">
            <a:spLocks noChangeArrowheads="1"/>
          </p:cNvSpPr>
          <p:nvPr/>
        </p:nvSpPr>
        <p:spPr bwMode="auto">
          <a:xfrm>
            <a:off x="1851025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303114" name="Text Box 10"/>
          <p:cNvSpPr txBox="1">
            <a:spLocks noChangeArrowheads="1"/>
          </p:cNvSpPr>
          <p:nvPr/>
        </p:nvSpPr>
        <p:spPr bwMode="auto">
          <a:xfrm>
            <a:off x="5962650" y="47148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303116" name="Text Box 12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303117" name="Text Box 13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303118" name="Text Box 14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3</a:t>
            </a:r>
          </a:p>
        </p:txBody>
      </p:sp>
      <p:sp>
        <p:nvSpPr>
          <p:cNvPr id="303119" name="Text Box 15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4</a:t>
            </a:r>
          </a:p>
        </p:txBody>
      </p:sp>
      <p:sp>
        <p:nvSpPr>
          <p:cNvPr id="303120" name="Text Box 16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303121" name="Text Box 17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flipV="1">
            <a:off x="3905250" y="4152900"/>
            <a:ext cx="590550" cy="446088"/>
            <a:chOff x="1760" y="2424"/>
            <a:chExt cx="372" cy="502"/>
          </a:xfrm>
        </p:grpSpPr>
        <p:sp>
          <p:nvSpPr>
            <p:cNvPr id="303123" name="Line 19"/>
            <p:cNvSpPr>
              <a:spLocks noChangeShapeType="1"/>
            </p:cNvSpPr>
            <p:nvPr/>
          </p:nvSpPr>
          <p:spPr bwMode="auto">
            <a:xfrm>
              <a:off x="1760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3124" name="Line 20"/>
            <p:cNvSpPr>
              <a:spLocks noChangeShapeType="1"/>
            </p:cNvSpPr>
            <p:nvPr/>
          </p:nvSpPr>
          <p:spPr bwMode="auto">
            <a:xfrm>
              <a:off x="2132" y="2424"/>
              <a:ext cx="0" cy="502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3125" name="Line 21"/>
            <p:cNvSpPr>
              <a:spLocks noChangeShapeType="1"/>
            </p:cNvSpPr>
            <p:nvPr/>
          </p:nvSpPr>
          <p:spPr bwMode="auto">
            <a:xfrm>
              <a:off x="1760" y="2926"/>
              <a:ext cx="372" cy="0"/>
            </a:xfrm>
            <a:prstGeom prst="line">
              <a:avLst/>
            </a:prstGeom>
            <a:noFill/>
            <a:ln w="38100">
              <a:solidFill>
                <a:srgbClr val="FF00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3126" name="Text Box 22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303127" name="Text Box 23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false</a:t>
            </a:r>
          </a:p>
        </p:txBody>
      </p:sp>
      <p:sp>
        <p:nvSpPr>
          <p:cNvPr id="303129" name="Text Box 25"/>
          <p:cNvSpPr txBox="1">
            <a:spLocks noChangeArrowheads="1"/>
          </p:cNvSpPr>
          <p:nvPr/>
        </p:nvSpPr>
        <p:spPr bwMode="auto">
          <a:xfrm>
            <a:off x="3128963" y="2809875"/>
            <a:ext cx="4005262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Finished fifth “Bubble Up”</a:t>
            </a: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011363" y="5292725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Finished “Early”</a:t>
            </a:r>
          </a:p>
        </p:txBody>
      </p:sp>
      <p:sp>
        <p:nvSpPr>
          <p:cNvPr id="304131" name="Text Box 1027"/>
          <p:cNvSpPr txBox="1">
            <a:spLocks noChangeArrowheads="1"/>
          </p:cNvSpPr>
          <p:nvPr/>
        </p:nvSpPr>
        <p:spPr bwMode="auto">
          <a:xfrm>
            <a:off x="4787900" y="5172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45</a:t>
            </a:r>
          </a:p>
        </p:txBody>
      </p:sp>
      <p:sp>
        <p:nvSpPr>
          <p:cNvPr id="304132" name="Text Box 1028"/>
          <p:cNvSpPr txBox="1">
            <a:spLocks noChangeArrowheads="1"/>
          </p:cNvSpPr>
          <p:nvPr/>
        </p:nvSpPr>
        <p:spPr bwMode="auto">
          <a:xfrm>
            <a:off x="3025775" y="5172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23</a:t>
            </a:r>
          </a:p>
        </p:txBody>
      </p:sp>
      <p:sp>
        <p:nvSpPr>
          <p:cNvPr id="304133" name="Text Box 1029"/>
          <p:cNvSpPr txBox="1">
            <a:spLocks noChangeArrowheads="1"/>
          </p:cNvSpPr>
          <p:nvPr/>
        </p:nvSpPr>
        <p:spPr bwMode="auto">
          <a:xfrm>
            <a:off x="2438400" y="5172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14</a:t>
            </a:r>
          </a:p>
        </p:txBody>
      </p:sp>
      <p:sp>
        <p:nvSpPr>
          <p:cNvPr id="304134" name="Text Box 1030"/>
          <p:cNvSpPr txBox="1">
            <a:spLocks noChangeArrowheads="1"/>
          </p:cNvSpPr>
          <p:nvPr/>
        </p:nvSpPr>
        <p:spPr bwMode="auto">
          <a:xfrm>
            <a:off x="3613150" y="5172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33</a:t>
            </a:r>
          </a:p>
        </p:txBody>
      </p:sp>
      <p:sp>
        <p:nvSpPr>
          <p:cNvPr id="304135" name="Text Box 1031"/>
          <p:cNvSpPr txBox="1">
            <a:spLocks noChangeArrowheads="1"/>
          </p:cNvSpPr>
          <p:nvPr/>
        </p:nvSpPr>
        <p:spPr bwMode="auto">
          <a:xfrm>
            <a:off x="4200525" y="5172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42</a:t>
            </a:r>
          </a:p>
        </p:txBody>
      </p:sp>
      <p:sp>
        <p:nvSpPr>
          <p:cNvPr id="304136" name="Text Box 1032"/>
          <p:cNvSpPr txBox="1">
            <a:spLocks noChangeArrowheads="1"/>
          </p:cNvSpPr>
          <p:nvPr/>
        </p:nvSpPr>
        <p:spPr bwMode="auto">
          <a:xfrm>
            <a:off x="5375275" y="5172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67</a:t>
            </a:r>
          </a:p>
        </p:txBody>
      </p:sp>
      <p:sp>
        <p:nvSpPr>
          <p:cNvPr id="304137" name="Text Box 1033"/>
          <p:cNvSpPr txBox="1">
            <a:spLocks noChangeArrowheads="1"/>
          </p:cNvSpPr>
          <p:nvPr/>
        </p:nvSpPr>
        <p:spPr bwMode="auto">
          <a:xfrm>
            <a:off x="1851025" y="5172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latin typeface="Courier New" pitchFamily="49" charset="0"/>
              </a:rPr>
              <a:t>6</a:t>
            </a:r>
          </a:p>
        </p:txBody>
      </p:sp>
      <p:sp>
        <p:nvSpPr>
          <p:cNvPr id="304138" name="Text Box 1034"/>
          <p:cNvSpPr txBox="1">
            <a:spLocks noChangeArrowheads="1"/>
          </p:cNvSpPr>
          <p:nvPr/>
        </p:nvSpPr>
        <p:spPr bwMode="auto">
          <a:xfrm>
            <a:off x="5962650" y="5172075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r>
              <a:rPr lang="en-US">
                <a:solidFill>
                  <a:srgbClr val="3333FF"/>
                </a:solidFill>
                <a:latin typeface="Courier New" pitchFamily="49" charset="0"/>
              </a:rPr>
              <a:t>98</a:t>
            </a:r>
          </a:p>
        </p:txBody>
      </p:sp>
      <p:sp>
        <p:nvSpPr>
          <p:cNvPr id="304140" name="Text Box 1036"/>
          <p:cNvSpPr txBox="1">
            <a:spLocks noChangeArrowheads="1"/>
          </p:cNvSpPr>
          <p:nvPr/>
        </p:nvSpPr>
        <p:spPr bwMode="auto">
          <a:xfrm>
            <a:off x="606425" y="24050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to_do</a:t>
            </a:r>
          </a:p>
        </p:txBody>
      </p:sp>
      <p:sp>
        <p:nvSpPr>
          <p:cNvPr id="304141" name="Text Box 1037"/>
          <p:cNvSpPr txBox="1">
            <a:spLocks noChangeArrowheads="1"/>
          </p:cNvSpPr>
          <p:nvPr/>
        </p:nvSpPr>
        <p:spPr bwMode="auto">
          <a:xfrm>
            <a:off x="606425" y="2900363"/>
            <a:ext cx="1096963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index</a:t>
            </a:r>
          </a:p>
        </p:txBody>
      </p:sp>
      <p:sp>
        <p:nvSpPr>
          <p:cNvPr id="304142" name="Text Box 1038"/>
          <p:cNvSpPr txBox="1">
            <a:spLocks noChangeArrowheads="1"/>
          </p:cNvSpPr>
          <p:nvPr/>
        </p:nvSpPr>
        <p:spPr bwMode="auto">
          <a:xfrm>
            <a:off x="1749425" y="24050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3</a:t>
            </a:r>
          </a:p>
        </p:txBody>
      </p:sp>
      <p:sp>
        <p:nvSpPr>
          <p:cNvPr id="304143" name="Text Box 1039"/>
          <p:cNvSpPr txBox="1">
            <a:spLocks noChangeArrowheads="1"/>
          </p:cNvSpPr>
          <p:nvPr/>
        </p:nvSpPr>
        <p:spPr bwMode="auto">
          <a:xfrm>
            <a:off x="1749425" y="2900363"/>
            <a:ext cx="58737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4</a:t>
            </a:r>
          </a:p>
        </p:txBody>
      </p:sp>
      <p:sp>
        <p:nvSpPr>
          <p:cNvPr id="304144" name="Text Box 1040"/>
          <p:cNvSpPr txBox="1">
            <a:spLocks noChangeArrowheads="1"/>
          </p:cNvSpPr>
          <p:nvPr/>
        </p:nvSpPr>
        <p:spPr bwMode="auto">
          <a:xfrm>
            <a:off x="598488" y="1909763"/>
            <a:ext cx="1096962" cy="4572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urier New" pitchFamily="49" charset="0"/>
              </a:rPr>
              <a:t>N    </a:t>
            </a:r>
          </a:p>
        </p:txBody>
      </p:sp>
      <p:sp>
        <p:nvSpPr>
          <p:cNvPr id="304145" name="Text Box 1041"/>
          <p:cNvSpPr txBox="1">
            <a:spLocks noChangeArrowheads="1"/>
          </p:cNvSpPr>
          <p:nvPr/>
        </p:nvSpPr>
        <p:spPr bwMode="auto">
          <a:xfrm>
            <a:off x="1739900" y="1909763"/>
            <a:ext cx="5969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latin typeface="Courier New" pitchFamily="49" charset="0"/>
              </a:rPr>
              <a:t>8</a:t>
            </a:r>
          </a:p>
        </p:txBody>
      </p:sp>
      <p:sp>
        <p:nvSpPr>
          <p:cNvPr id="304150" name="Text Box 1046"/>
          <p:cNvSpPr txBox="1">
            <a:spLocks noChangeArrowheads="1"/>
          </p:cNvSpPr>
          <p:nvPr/>
        </p:nvSpPr>
        <p:spPr bwMode="auto">
          <a:xfrm>
            <a:off x="4579868" y="1947863"/>
            <a:ext cx="1287532" cy="36933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itchFamily="49" charset="0"/>
              </a:rPr>
              <a:t>swap    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304151" name="Text Box 1047"/>
          <p:cNvSpPr txBox="1">
            <a:spLocks noChangeArrowheads="1"/>
          </p:cNvSpPr>
          <p:nvPr/>
        </p:nvSpPr>
        <p:spPr bwMode="auto">
          <a:xfrm>
            <a:off x="5351463" y="1909763"/>
            <a:ext cx="1063625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/>
            <a:r>
              <a:rPr lang="en-US">
                <a:solidFill>
                  <a:srgbClr val="FF0033"/>
                </a:solidFill>
                <a:latin typeface="Courier New" pitchFamily="49" charset="0"/>
              </a:rPr>
              <a:t>false</a:t>
            </a:r>
          </a:p>
        </p:txBody>
      </p:sp>
      <p:sp>
        <p:nvSpPr>
          <p:cNvPr id="304152" name="Text Box 1048"/>
          <p:cNvSpPr txBox="1">
            <a:spLocks noChangeArrowheads="1"/>
          </p:cNvSpPr>
          <p:nvPr/>
        </p:nvSpPr>
        <p:spPr bwMode="auto">
          <a:xfrm>
            <a:off x="3128963" y="2613025"/>
            <a:ext cx="4189412" cy="22828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33"/>
                </a:solidFill>
              </a:rPr>
              <a:t>We didn’t do any swapping,</a:t>
            </a:r>
            <a:br>
              <a:rPr lang="en-US">
                <a:solidFill>
                  <a:srgbClr val="FF0033"/>
                </a:solidFill>
              </a:rPr>
            </a:br>
            <a:r>
              <a:rPr lang="en-US">
                <a:solidFill>
                  <a:srgbClr val="FF0033"/>
                </a:solidFill>
              </a:rPr>
              <a:t>so all of the other elements</a:t>
            </a:r>
            <a:br>
              <a:rPr lang="en-US">
                <a:solidFill>
                  <a:srgbClr val="FF0033"/>
                </a:solidFill>
              </a:rPr>
            </a:br>
            <a:r>
              <a:rPr lang="en-US">
                <a:solidFill>
                  <a:srgbClr val="FF0033"/>
                </a:solidFill>
              </a:rPr>
              <a:t>must be correctly placed.</a:t>
            </a:r>
          </a:p>
          <a:p>
            <a:endParaRPr lang="en-US">
              <a:solidFill>
                <a:srgbClr val="FF0033"/>
              </a:solidFill>
            </a:endParaRPr>
          </a:p>
          <a:p>
            <a:r>
              <a:rPr lang="en-US">
                <a:solidFill>
                  <a:srgbClr val="3333FF"/>
                </a:solidFill>
              </a:rPr>
              <a:t>We can “skip” the last two</a:t>
            </a:r>
            <a:br>
              <a:rPr lang="en-US">
                <a:solidFill>
                  <a:srgbClr val="3333FF"/>
                </a:solidFill>
              </a:rPr>
            </a:br>
            <a:r>
              <a:rPr lang="en-US">
                <a:solidFill>
                  <a:srgbClr val="3333FF"/>
                </a:solidFill>
              </a:rPr>
              <a:t>passes of the outer loop.</a:t>
            </a: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2011363" y="5726668"/>
            <a:ext cx="440377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  </a:t>
            </a:r>
            <a:r>
              <a:rPr lang="en-US" dirty="0" smtClean="0"/>
              <a:t>     </a:t>
            </a:r>
            <a:r>
              <a:rPr lang="en-US" dirty="0"/>
              <a:t>2   </a:t>
            </a:r>
            <a:r>
              <a:rPr lang="en-US" dirty="0" smtClean="0"/>
              <a:t>     </a:t>
            </a:r>
            <a:r>
              <a:rPr lang="en-US" dirty="0"/>
              <a:t>3  </a:t>
            </a:r>
            <a:r>
              <a:rPr lang="en-US" dirty="0" smtClean="0"/>
              <a:t>       </a:t>
            </a:r>
            <a:r>
              <a:rPr lang="en-US" dirty="0"/>
              <a:t>4      </a:t>
            </a:r>
            <a:r>
              <a:rPr lang="en-US" dirty="0" smtClean="0"/>
              <a:t>   5         </a:t>
            </a:r>
            <a:r>
              <a:rPr lang="en-US" dirty="0"/>
              <a:t>6 </a:t>
            </a:r>
            <a:r>
              <a:rPr lang="en-US" dirty="0" smtClean="0"/>
              <a:t>       </a:t>
            </a:r>
            <a:r>
              <a:rPr lang="en-US" dirty="0"/>
              <a:t>7 </a:t>
            </a:r>
            <a:r>
              <a:rPr lang="en-US" dirty="0" smtClean="0"/>
              <a:t>       </a:t>
            </a:r>
            <a:r>
              <a:rPr lang="en-US" dirty="0"/>
              <a:t>8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Examples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914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Bubble Sort</a:t>
            </a:r>
            <a:endParaRPr lang="en-US" dirty="0"/>
          </a:p>
          <a:p>
            <a:r>
              <a:rPr lang="en-US" dirty="0" smtClean="0"/>
              <a:t>Bubble Sort Algorithm</a:t>
            </a:r>
          </a:p>
          <a:p>
            <a:r>
              <a:rPr lang="en-US" dirty="0" smtClean="0"/>
              <a:t>Time Complexity</a:t>
            </a:r>
          </a:p>
          <a:p>
            <a:pPr lvl="1"/>
            <a:r>
              <a:rPr lang="en-US" dirty="0" smtClean="0"/>
              <a:t>Best case</a:t>
            </a:r>
          </a:p>
          <a:p>
            <a:pPr lvl="1"/>
            <a:r>
              <a:rPr lang="en-US" dirty="0" smtClean="0"/>
              <a:t>Average case</a:t>
            </a:r>
          </a:p>
          <a:p>
            <a:pPr lvl="1"/>
            <a:r>
              <a:rPr lang="en-US" dirty="0" smtClean="0"/>
              <a:t>Worst case</a:t>
            </a:r>
          </a:p>
          <a:p>
            <a:r>
              <a:rPr lang="en-US" dirty="0" smtClean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084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baid_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14685</TotalTime>
  <Words>3128</Words>
  <Application>Microsoft Office PowerPoint</Application>
  <PresentationFormat>On-screen Show (4:3)</PresentationFormat>
  <Paragraphs>1528</Paragraphs>
  <Slides>86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87" baseType="lpstr">
      <vt:lpstr>Ubaid_Theme</vt:lpstr>
      <vt:lpstr>Review</vt:lpstr>
      <vt:lpstr>Bubble Sort</vt:lpstr>
      <vt:lpstr>Bubble Sort</vt:lpstr>
      <vt:lpstr>Slide 4</vt:lpstr>
      <vt:lpstr>Slide 5</vt:lpstr>
      <vt:lpstr>Slide 6</vt:lpstr>
      <vt:lpstr>Algorithm</vt:lpstr>
      <vt:lpstr>Time Complexity</vt:lpstr>
      <vt:lpstr>Slide 9</vt:lpstr>
      <vt:lpstr>Slide 10</vt:lpstr>
      <vt:lpstr>Slide 11</vt:lpstr>
      <vt:lpstr>An Example</vt:lpstr>
      <vt:lpstr>An Example</vt:lpstr>
      <vt:lpstr>An Example</vt:lpstr>
      <vt:lpstr>An  Example</vt:lpstr>
      <vt:lpstr>An  Example</vt:lpstr>
      <vt:lpstr>An  Example</vt:lpstr>
      <vt:lpstr>An  Example</vt:lpstr>
      <vt:lpstr>An  Example</vt:lpstr>
      <vt:lpstr>An  Example</vt:lpstr>
      <vt:lpstr>An  Example</vt:lpstr>
      <vt:lpstr>An  Example</vt:lpstr>
      <vt:lpstr>An  Example</vt:lpstr>
      <vt:lpstr>An  Example</vt:lpstr>
      <vt:lpstr>An  Example</vt:lpstr>
      <vt:lpstr>An  Example</vt:lpstr>
      <vt:lpstr>An  Example</vt:lpstr>
      <vt:lpstr>An  Example</vt:lpstr>
      <vt:lpstr>An  Example</vt:lpstr>
      <vt:lpstr>An  Example</vt:lpstr>
      <vt:lpstr>An  Example</vt:lpstr>
      <vt:lpstr>An  Example</vt:lpstr>
      <vt:lpstr>An  Example</vt:lpstr>
      <vt:lpstr>After First Pass of Outer Loop</vt:lpstr>
      <vt:lpstr>The Second “Bubble Up”</vt:lpstr>
      <vt:lpstr>The Second “Bubble Up”</vt:lpstr>
      <vt:lpstr>The Second “Bubble Up”</vt:lpstr>
      <vt:lpstr>The Second “Bubble Up”</vt:lpstr>
      <vt:lpstr>The Second “Bubble Up”</vt:lpstr>
      <vt:lpstr>The Second “Bubble Up”</vt:lpstr>
      <vt:lpstr>The Second “Bubble Up”</vt:lpstr>
      <vt:lpstr>The Second “Bubble Up”</vt:lpstr>
      <vt:lpstr>The Second “Bubble Up”</vt:lpstr>
      <vt:lpstr>The Second “Bubble Up”</vt:lpstr>
      <vt:lpstr>The Second “Bubble Up”</vt:lpstr>
      <vt:lpstr>The Second “Bubble Up”</vt:lpstr>
      <vt:lpstr>The Second “Bubble Up”</vt:lpstr>
      <vt:lpstr>The Second “Bubble Up”</vt:lpstr>
      <vt:lpstr>The Second “Bubble Up”</vt:lpstr>
      <vt:lpstr>The Second “Bubble Up”</vt:lpstr>
      <vt:lpstr>After Second Pass of Outer Loop</vt:lpstr>
      <vt:lpstr>The Third “Bubble Up”</vt:lpstr>
      <vt:lpstr>The Third “Bubble Up”</vt:lpstr>
      <vt:lpstr>The Third “Bubble Up”</vt:lpstr>
      <vt:lpstr>The Third “Bubble Up”</vt:lpstr>
      <vt:lpstr>The Third “Bubble Up”</vt:lpstr>
      <vt:lpstr>The Third “Bubble Up”</vt:lpstr>
      <vt:lpstr>The Third “Bubble Up”</vt:lpstr>
      <vt:lpstr>The Third “Bubble Up”</vt:lpstr>
      <vt:lpstr>The Third “Bubble Up”</vt:lpstr>
      <vt:lpstr>The Third “Bubble Up”</vt:lpstr>
      <vt:lpstr>The Third “Bubble Up”</vt:lpstr>
      <vt:lpstr>The Third “Bubble Up”</vt:lpstr>
      <vt:lpstr>The Third “Bubble Up”</vt:lpstr>
      <vt:lpstr>The Third “Bubble Up”</vt:lpstr>
      <vt:lpstr>After Third Pass of Outer Loop</vt:lpstr>
      <vt:lpstr>The Fourth “Bubble Up”</vt:lpstr>
      <vt:lpstr>The Fourth “Bubble Up”</vt:lpstr>
      <vt:lpstr>The Fourth “Bubble Up”</vt:lpstr>
      <vt:lpstr>The Fourth “Bubble Up”</vt:lpstr>
      <vt:lpstr>The Fourth “Bubble Up”</vt:lpstr>
      <vt:lpstr>The Fourth “Bubble Up”</vt:lpstr>
      <vt:lpstr>The Fourth “Bubble Up”</vt:lpstr>
      <vt:lpstr>The Fourth “Bubble Up”</vt:lpstr>
      <vt:lpstr>The Fourth “Bubble Up”</vt:lpstr>
      <vt:lpstr>After Fourth Pass of Outer Loop</vt:lpstr>
      <vt:lpstr>The Fifth “Bubble Up”</vt:lpstr>
      <vt:lpstr>The Fifth “Bubble Up”</vt:lpstr>
      <vt:lpstr>The Fifth “Bubble Up”</vt:lpstr>
      <vt:lpstr>The Fifth “Bubble Up”</vt:lpstr>
      <vt:lpstr>The Fifth “Bubble Up”</vt:lpstr>
      <vt:lpstr>The Fifth “Bubble Up”</vt:lpstr>
      <vt:lpstr>After Fifth Pass of Outer Loop</vt:lpstr>
      <vt:lpstr>Finished “Early”</vt:lpstr>
      <vt:lpstr>More Examples</vt:lpstr>
      <vt:lpstr>Summary</vt:lpstr>
    </vt:vector>
  </TitlesOfParts>
  <Company>Techlogix (Pvt) 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aslam</dc:creator>
  <cp:lastModifiedBy>NTS</cp:lastModifiedBy>
  <cp:revision>536</cp:revision>
  <dcterms:created xsi:type="dcterms:W3CDTF">2002-08-03T08:00:25Z</dcterms:created>
  <dcterms:modified xsi:type="dcterms:W3CDTF">2013-12-11T15:36:31Z</dcterms:modified>
</cp:coreProperties>
</file>