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29"/>
  </p:notesMasterIdLst>
  <p:sldIdLst>
    <p:sldId id="499" r:id="rId2"/>
    <p:sldId id="500" r:id="rId3"/>
    <p:sldId id="491" r:id="rId4"/>
    <p:sldId id="492" r:id="rId5"/>
    <p:sldId id="493" r:id="rId6"/>
    <p:sldId id="494" r:id="rId7"/>
    <p:sldId id="495" r:id="rId8"/>
    <p:sldId id="496" r:id="rId9"/>
    <p:sldId id="497" r:id="rId10"/>
    <p:sldId id="498" r:id="rId11"/>
    <p:sldId id="472" r:id="rId12"/>
    <p:sldId id="473" r:id="rId13"/>
    <p:sldId id="474" r:id="rId14"/>
    <p:sldId id="475" r:id="rId15"/>
    <p:sldId id="477" r:id="rId16"/>
    <p:sldId id="478" r:id="rId17"/>
    <p:sldId id="479" r:id="rId18"/>
    <p:sldId id="480" r:id="rId19"/>
    <p:sldId id="481" r:id="rId20"/>
    <p:sldId id="482" r:id="rId21"/>
    <p:sldId id="483" r:id="rId22"/>
    <p:sldId id="485" r:id="rId23"/>
    <p:sldId id="486" r:id="rId24"/>
    <p:sldId id="487" r:id="rId25"/>
    <p:sldId id="488" r:id="rId26"/>
    <p:sldId id="489" r:id="rId27"/>
    <p:sldId id="501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996633"/>
    <a:srgbClr val="969696"/>
    <a:srgbClr val="000066"/>
    <a:srgbClr val="660066"/>
    <a:srgbClr val="031855"/>
    <a:srgbClr val="0B1F61"/>
    <a:srgbClr val="0B2671"/>
    <a:srgbClr val="09206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/>
  </p:normalViewPr>
  <p:slideViewPr>
    <p:cSldViewPr snapToObjects="1"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096"/>
    </p:cViewPr>
  </p:sorterViewPr>
  <p:notesViewPr>
    <p:cSldViewPr snapToObjects="1">
      <p:cViewPr varScale="1">
        <p:scale>
          <a:sx n="53" d="100"/>
          <a:sy n="53" d="100"/>
        </p:scale>
        <p:origin x="-178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fld id="{17AFF14D-3952-4CC6-9B06-FCFA23CDD9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30825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348CD9-832D-4BE0-8C61-0881EEBB9802}" type="slidenum">
              <a:rPr lang="en-US"/>
              <a:pPr/>
              <a:t>11</a:t>
            </a:fld>
            <a:endParaRPr lang="en-US"/>
          </a:p>
        </p:txBody>
      </p:sp>
      <p:sp>
        <p:nvSpPr>
          <p:cNvPr id="489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0B6568-CB2D-4DE0-BB6B-6F3C2C88F3D1}" type="slidenum">
              <a:rPr lang="en-US"/>
              <a:pPr/>
              <a:t>12</a:t>
            </a:fld>
            <a:endParaRPr lang="en-US"/>
          </a:p>
        </p:txBody>
      </p:sp>
      <p:sp>
        <p:nvSpPr>
          <p:cNvPr id="49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E353F2-CD76-4A7E-AF9D-F6FA7B0AB862}" type="slidenum">
              <a:rPr lang="en-US"/>
              <a:pPr/>
              <a:t>13</a:t>
            </a:fld>
            <a:endParaRPr lang="en-US"/>
          </a:p>
        </p:txBody>
      </p:sp>
      <p:sp>
        <p:nvSpPr>
          <p:cNvPr id="493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377890-8FEF-40EA-A340-0E20F2211EE9}" type="slidenum">
              <a:rPr lang="en-US"/>
              <a:pPr/>
              <a:t>14</a:t>
            </a:fld>
            <a:endParaRPr lang="en-US"/>
          </a:p>
        </p:txBody>
      </p:sp>
      <p:sp>
        <p:nvSpPr>
          <p:cNvPr id="495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E0E107-AA13-4AAC-919F-E3C13F6C2673}" type="slidenum">
              <a:rPr lang="en-US"/>
              <a:pPr/>
              <a:t>15</a:t>
            </a:fld>
            <a:endParaRPr lang="en-US"/>
          </a:p>
        </p:txBody>
      </p:sp>
      <p:sp>
        <p:nvSpPr>
          <p:cNvPr id="499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9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44506C-F905-482C-8083-DDA27891BCAF}" type="slidenum">
              <a:rPr lang="en-US"/>
              <a:pPr/>
              <a:t>16</a:t>
            </a:fld>
            <a:endParaRPr lang="en-US"/>
          </a:p>
        </p:txBody>
      </p:sp>
      <p:sp>
        <p:nvSpPr>
          <p:cNvPr id="50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3DCDD0-FE55-43D8-A19D-C3814E17445E}" type="slidenum">
              <a:rPr lang="en-US"/>
              <a:pPr/>
              <a:t>17</a:t>
            </a:fld>
            <a:endParaRPr lang="en-US"/>
          </a:p>
        </p:txBody>
      </p:sp>
      <p:sp>
        <p:nvSpPr>
          <p:cNvPr id="503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3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597124-05F0-4A90-84AB-6347B3AC3A02}" type="slidenum">
              <a:rPr lang="en-US"/>
              <a:pPr/>
              <a:t>18</a:t>
            </a:fld>
            <a:endParaRPr lang="en-US"/>
          </a:p>
        </p:txBody>
      </p:sp>
      <p:sp>
        <p:nvSpPr>
          <p:cNvPr id="505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369042-687A-4F02-9552-0D12C9B473B8}" type="slidenum">
              <a:rPr lang="en-US"/>
              <a:pPr/>
              <a:t>19</a:t>
            </a:fld>
            <a:endParaRPr lang="en-US"/>
          </a:p>
        </p:txBody>
      </p:sp>
      <p:sp>
        <p:nvSpPr>
          <p:cNvPr id="507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7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526DD8-6397-404C-8F4E-2E8394680864}" type="slidenum">
              <a:rPr lang="en-US"/>
              <a:pPr/>
              <a:t>20</a:t>
            </a:fld>
            <a:endParaRPr lang="en-US"/>
          </a:p>
        </p:txBody>
      </p:sp>
      <p:sp>
        <p:nvSpPr>
          <p:cNvPr id="509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9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B7E3B7-C915-4BD9-A27F-4A53C2C299CE}" type="slidenum">
              <a:rPr lang="en-US"/>
              <a:pPr/>
              <a:t>21</a:t>
            </a:fld>
            <a:endParaRPr lang="en-US"/>
          </a:p>
        </p:txBody>
      </p:sp>
      <p:sp>
        <p:nvSpPr>
          <p:cNvPr id="512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6F37E-C934-476D-85F9-6AB5D3BF7E60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38E63C1-8783-4BF7-9245-EA62A1FFC4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3984-B9A5-4781-8935-5A589FB55E3B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1816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8F507-3D85-484B-8AE5-54A6DCE4F692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FEB9549-145A-487C-AF54-A68951900D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2336-D2AA-4E18-BFA2-BF818E832309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EC8FE-0146-4067-8813-6261B0FD0A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2BF7B-3AAF-4EA7-91F9-6B55D403044B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B0B87-04CB-450B-BDF6-5034CE731A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C957F-4E69-4226-9F82-65232D39EEA1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27054-7A2A-4687-A780-EE513645E6C3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A4C84-66EE-4AB7-9B00-533830181D1C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0FC-3C80-4657-83AB-65B8D50D99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F58BC-E998-4E19-989C-D3B5A60CA2F4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1AAB529-CE5C-4AC7-96F4-126E16AA60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5ED6B-D14C-4DD4-9E01-A5120AE9000D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DC0D-1DC3-43FC-A6F9-F42F97AF4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5FE3C-210D-4F29-86D0-9929DF0677E6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C209-D84F-4F8A-A970-EB4D8E33D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143000"/>
            <a:ext cx="7772400" cy="4876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515100"/>
            <a:ext cx="2476500" cy="19050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07A7F0B-639F-4893-AC35-A0B7708B203E}" type="datetime4">
              <a:rPr lang="en-US" smtClean="0"/>
              <a:pPr/>
              <a:t>December 21,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77000"/>
            <a:ext cx="3962400" cy="2286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400800"/>
            <a:ext cx="310896" cy="2667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44C1686-9600-4632-8AE4-7A48F09377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533400"/>
            <a:ext cx="7772400" cy="792162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62000" y="1524000"/>
            <a:ext cx="7772400" cy="5181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Pseudo Code</a:t>
            </a:r>
          </a:p>
          <a:p>
            <a:r>
              <a:rPr lang="en-US" dirty="0"/>
              <a:t>Basic elements of Pseudo code</a:t>
            </a:r>
          </a:p>
          <a:p>
            <a:r>
              <a:rPr lang="en-US" dirty="0"/>
              <a:t>Basic operations of Pseudo code</a:t>
            </a:r>
          </a:p>
          <a:p>
            <a:r>
              <a:rPr lang="en-US" dirty="0"/>
              <a:t>Flow Chart</a:t>
            </a:r>
          </a:p>
          <a:p>
            <a:r>
              <a:rPr lang="en-US" dirty="0"/>
              <a:t>Symbols used in flow charts</a:t>
            </a:r>
          </a:p>
          <a:p>
            <a:r>
              <a:rPr lang="en-US" dirty="0"/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xmlns="" val="114524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533400"/>
            <a:ext cx="7772400" cy="792162"/>
          </a:xfrm>
        </p:spPr>
        <p:txBody>
          <a:bodyPr/>
          <a:lstStyle/>
          <a:p>
            <a:r>
              <a:rPr lang="en-US" dirty="0" smtClean="0"/>
              <a:t>List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62000" y="1524000"/>
            <a:ext cx="7772400" cy="5181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List Data Structure</a:t>
            </a:r>
          </a:p>
          <a:p>
            <a:r>
              <a:rPr lang="en-US" dirty="0"/>
              <a:t>List operations</a:t>
            </a:r>
          </a:p>
          <a:p>
            <a:r>
              <a:rPr lang="en-US" dirty="0"/>
              <a:t>List Implementation</a:t>
            </a:r>
          </a:p>
          <a:p>
            <a:r>
              <a:rPr lang="en-US" dirty="0"/>
              <a:t>Array</a:t>
            </a:r>
          </a:p>
          <a:p>
            <a:r>
              <a:rPr lang="en-US" dirty="0"/>
              <a:t>Linked List</a:t>
            </a:r>
          </a:p>
        </p:txBody>
      </p:sp>
    </p:spTree>
    <p:extLst>
      <p:ext uri="{BB962C8B-B14F-4D97-AF65-F5344CB8AC3E}">
        <p14:creationId xmlns:p14="http://schemas.microsoft.com/office/powerpoint/2010/main" xmlns="" val="413429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 dirty="0">
                <a:latin typeface="Helvetica" pitchFamily="34" charset="0"/>
              </a:rPr>
              <a:t>The LIST Data Structure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598613"/>
            <a:ext cx="8226425" cy="4570412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>
                <a:latin typeface="Helvetica" pitchFamily="34" charset="0"/>
              </a:rPr>
              <a:t>The List is among the most generic of data structures.</a:t>
            </a:r>
            <a:br>
              <a:rPr lang="en-US" sz="2800" dirty="0">
                <a:latin typeface="Helvetica" pitchFamily="34" charset="0"/>
              </a:rPr>
            </a:br>
            <a:endParaRPr lang="en-US" sz="2800" dirty="0">
              <a:latin typeface="Helvetica" pitchFamily="34" charset="0"/>
            </a:endParaRP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>
                <a:latin typeface="Helvetica" pitchFamily="34" charset="0"/>
              </a:rPr>
              <a:t>Real life: </a:t>
            </a:r>
            <a:br>
              <a:rPr lang="en-US" sz="2800" dirty="0">
                <a:latin typeface="Helvetica" pitchFamily="34" charset="0"/>
              </a:rPr>
            </a:br>
            <a:endParaRPr lang="en-US" sz="2800" dirty="0">
              <a:latin typeface="Helvetica" pitchFamily="34" charset="0"/>
            </a:endParaRPr>
          </a:p>
          <a:p>
            <a:pPr marL="1371600" lvl="2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lphaLcPeriod"/>
            </a:pPr>
            <a:r>
              <a:rPr lang="en-US" sz="2800" dirty="0">
                <a:latin typeface="Helvetica" pitchFamily="34" charset="0"/>
              </a:rPr>
              <a:t>shopping list, </a:t>
            </a:r>
          </a:p>
          <a:p>
            <a:pPr marL="1371600" lvl="2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lphaLcPeriod"/>
            </a:pPr>
            <a:r>
              <a:rPr lang="en-US" sz="2800" dirty="0">
                <a:latin typeface="Helvetica" pitchFamily="34" charset="0"/>
              </a:rPr>
              <a:t>groceries list, </a:t>
            </a:r>
          </a:p>
          <a:p>
            <a:pPr marL="1371600" lvl="2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lphaLcPeriod"/>
            </a:pPr>
            <a:r>
              <a:rPr lang="en-US" sz="2800" dirty="0">
                <a:latin typeface="Helvetica" pitchFamily="34" charset="0"/>
              </a:rPr>
              <a:t>list of people to invite to dinner</a:t>
            </a:r>
          </a:p>
          <a:p>
            <a:pPr marL="1371600" lvl="2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lphaLcPeriod"/>
            </a:pPr>
            <a:r>
              <a:rPr lang="en-US" sz="2800" dirty="0">
                <a:latin typeface="Helvetica" pitchFamily="34" charset="0"/>
              </a:rPr>
              <a:t>List of presents to get</a:t>
            </a:r>
          </a:p>
          <a:p>
            <a:pPr marL="1371600" lvl="2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lphaLcPeriod"/>
            </a:pPr>
            <a:endParaRPr lang="en-US" sz="2800" dirty="0">
              <a:latin typeface="Helvetica" pitchFamily="34" charset="0"/>
            </a:endParaRPr>
          </a:p>
          <a:p>
            <a:pPr marL="1371600" lvl="2" indent="-457200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US" sz="2800" dirty="0">
              <a:latin typeface="Helvetica" pitchFamily="34" charset="0"/>
            </a:endParaRP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 dirty="0">
              <a:latin typeface="Helvetic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Lists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598613"/>
            <a:ext cx="8226425" cy="4570412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>
                <a:latin typeface="Helvetica" pitchFamily="34" charset="0"/>
              </a:rPr>
              <a:t>A list is collection of items that are all of the same type (grocery items, integers, names)</a:t>
            </a:r>
            <a:br>
              <a:rPr lang="en-US" sz="2800" dirty="0">
                <a:latin typeface="Helvetica" pitchFamily="34" charset="0"/>
              </a:rPr>
            </a:br>
            <a:endParaRPr lang="en-US" sz="2800" dirty="0">
              <a:latin typeface="Helvetica" pitchFamily="34" charset="0"/>
            </a:endParaRP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>
                <a:latin typeface="Helvetica" pitchFamily="34" charset="0"/>
              </a:rPr>
              <a:t>The items, or elements of the list, are stored in some particular order</a:t>
            </a:r>
            <a:br>
              <a:rPr lang="en-US" sz="2800" dirty="0">
                <a:latin typeface="Helvetica" pitchFamily="34" charset="0"/>
              </a:rPr>
            </a:br>
            <a:endParaRPr lang="en-US" sz="2800" dirty="0">
              <a:latin typeface="Helvetica" pitchFamily="34" charset="0"/>
            </a:endParaRP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>
                <a:latin typeface="Helvetica" pitchFamily="34" charset="0"/>
              </a:rPr>
              <a:t>It is possible to insert new elements into various positions in the list and remove any element of the list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 dirty="0">
              <a:latin typeface="Helvetica" pitchFamily="34" charset="0"/>
            </a:endParaRP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 dirty="0">
              <a:latin typeface="Helvetic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Lists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598613"/>
            <a:ext cx="8226425" cy="4570412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>
                <a:latin typeface="Helvetica" pitchFamily="34" charset="0"/>
              </a:rPr>
              <a:t>List is a set of elements in a linear order. </a:t>
            </a:r>
            <a:br>
              <a:rPr lang="en-US" sz="2800" dirty="0">
                <a:latin typeface="Helvetica" pitchFamily="34" charset="0"/>
              </a:rPr>
            </a:br>
            <a:r>
              <a:rPr lang="en-US" sz="2800" dirty="0">
                <a:latin typeface="Helvetica" pitchFamily="34" charset="0"/>
              </a:rPr>
              <a:t>For example, data values a</a:t>
            </a:r>
            <a:r>
              <a:rPr lang="en-US" sz="2800" baseline="-25000" dirty="0">
                <a:latin typeface="Helvetica" pitchFamily="34" charset="0"/>
              </a:rPr>
              <a:t>1</a:t>
            </a:r>
            <a:r>
              <a:rPr lang="en-US" sz="2800" dirty="0">
                <a:latin typeface="Helvetica" pitchFamily="34" charset="0"/>
              </a:rPr>
              <a:t>, a</a:t>
            </a:r>
            <a:r>
              <a:rPr lang="en-US" sz="2800" baseline="-25000" dirty="0">
                <a:latin typeface="Helvetica" pitchFamily="34" charset="0"/>
              </a:rPr>
              <a:t>2</a:t>
            </a:r>
            <a:r>
              <a:rPr lang="en-US" sz="2800" dirty="0">
                <a:latin typeface="Helvetica" pitchFamily="34" charset="0"/>
              </a:rPr>
              <a:t>, a</a:t>
            </a:r>
            <a:r>
              <a:rPr lang="en-US" sz="2800" baseline="-25000" dirty="0">
                <a:latin typeface="Helvetica" pitchFamily="34" charset="0"/>
              </a:rPr>
              <a:t>3</a:t>
            </a:r>
            <a:r>
              <a:rPr lang="en-US" sz="2800" dirty="0">
                <a:latin typeface="Helvetica" pitchFamily="34" charset="0"/>
              </a:rPr>
              <a:t>, a</a:t>
            </a:r>
            <a:r>
              <a:rPr lang="en-US" sz="2800" baseline="-25000" dirty="0">
                <a:latin typeface="Helvetica" pitchFamily="34" charset="0"/>
              </a:rPr>
              <a:t>4</a:t>
            </a:r>
            <a:r>
              <a:rPr lang="en-US" sz="2800" dirty="0">
                <a:latin typeface="Helvetica" pitchFamily="34" charset="0"/>
              </a:rPr>
              <a:t> can be arranged in a list:</a:t>
            </a:r>
            <a:br>
              <a:rPr lang="en-US" sz="2800" dirty="0">
                <a:latin typeface="Helvetica" pitchFamily="34" charset="0"/>
              </a:rPr>
            </a:br>
            <a:r>
              <a:rPr lang="en-US" sz="2800" dirty="0">
                <a:latin typeface="Helvetica" pitchFamily="34" charset="0"/>
              </a:rPr>
              <a:t/>
            </a:r>
            <a:br>
              <a:rPr lang="en-US" sz="2800" dirty="0">
                <a:latin typeface="Helvetica" pitchFamily="34" charset="0"/>
              </a:rPr>
            </a:br>
            <a:r>
              <a:rPr lang="en-US" sz="2800" dirty="0">
                <a:latin typeface="Helvetica" pitchFamily="34" charset="0"/>
              </a:rPr>
              <a:t>	(a</a:t>
            </a:r>
            <a:r>
              <a:rPr lang="en-US" sz="2800" baseline="-25000" dirty="0">
                <a:latin typeface="Helvetica" pitchFamily="34" charset="0"/>
              </a:rPr>
              <a:t>3</a:t>
            </a:r>
            <a:r>
              <a:rPr lang="en-US" sz="2800" dirty="0">
                <a:latin typeface="Helvetica" pitchFamily="34" charset="0"/>
              </a:rPr>
              <a:t>, a</a:t>
            </a:r>
            <a:r>
              <a:rPr lang="en-US" sz="2800" baseline="-25000" dirty="0">
                <a:latin typeface="Helvetica" pitchFamily="34" charset="0"/>
              </a:rPr>
              <a:t>1</a:t>
            </a:r>
            <a:r>
              <a:rPr lang="en-US" sz="2800" dirty="0">
                <a:latin typeface="Helvetica" pitchFamily="34" charset="0"/>
              </a:rPr>
              <a:t>, a</a:t>
            </a:r>
            <a:r>
              <a:rPr lang="en-US" sz="2800" baseline="-25000" dirty="0">
                <a:latin typeface="Helvetica" pitchFamily="34" charset="0"/>
              </a:rPr>
              <a:t>2</a:t>
            </a:r>
            <a:r>
              <a:rPr lang="en-US" sz="2800" dirty="0">
                <a:latin typeface="Helvetica" pitchFamily="34" charset="0"/>
              </a:rPr>
              <a:t>, a</a:t>
            </a:r>
            <a:r>
              <a:rPr lang="en-US" sz="2800" baseline="-25000" dirty="0">
                <a:latin typeface="Helvetica" pitchFamily="34" charset="0"/>
              </a:rPr>
              <a:t>4</a:t>
            </a:r>
            <a:r>
              <a:rPr lang="en-US" sz="2800" dirty="0">
                <a:latin typeface="Helvetica" pitchFamily="34" charset="0"/>
              </a:rPr>
              <a:t>)</a:t>
            </a:r>
            <a:br>
              <a:rPr lang="en-US" sz="2800" dirty="0">
                <a:latin typeface="Helvetica" pitchFamily="34" charset="0"/>
              </a:rPr>
            </a:br>
            <a:r>
              <a:rPr lang="en-US" sz="2800" dirty="0">
                <a:latin typeface="Helvetica" pitchFamily="34" charset="0"/>
              </a:rPr>
              <a:t/>
            </a:r>
            <a:br>
              <a:rPr lang="en-US" sz="2800" dirty="0">
                <a:latin typeface="Helvetica" pitchFamily="34" charset="0"/>
              </a:rPr>
            </a:br>
            <a:r>
              <a:rPr lang="en-US" sz="2800" dirty="0">
                <a:latin typeface="Helvetica" pitchFamily="34" charset="0"/>
              </a:rPr>
              <a:t>In this list, a</a:t>
            </a:r>
            <a:r>
              <a:rPr lang="en-US" sz="2800" baseline="-25000" dirty="0">
                <a:latin typeface="Helvetica" pitchFamily="34" charset="0"/>
              </a:rPr>
              <a:t>3</a:t>
            </a:r>
            <a:r>
              <a:rPr lang="en-US" sz="2800" dirty="0">
                <a:latin typeface="Helvetica" pitchFamily="34" charset="0"/>
              </a:rPr>
              <a:t>, is the first element, a</a:t>
            </a:r>
            <a:r>
              <a:rPr lang="en-US" sz="2800" baseline="-25000" dirty="0">
                <a:latin typeface="Helvetica" pitchFamily="34" charset="0"/>
              </a:rPr>
              <a:t>1</a:t>
            </a:r>
            <a:r>
              <a:rPr lang="en-US" sz="2800" dirty="0">
                <a:latin typeface="Helvetica" pitchFamily="34" charset="0"/>
              </a:rPr>
              <a:t> is the second element, and so on</a:t>
            </a:r>
            <a:br>
              <a:rPr lang="en-US" sz="2800" dirty="0">
                <a:latin typeface="Helvetica" pitchFamily="34" charset="0"/>
              </a:rPr>
            </a:br>
            <a:endParaRPr lang="en-US" sz="2800" dirty="0">
              <a:latin typeface="Helvetica" pitchFamily="34" charset="0"/>
            </a:endParaRPr>
          </a:p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Helvetica" pitchFamily="34" charset="0"/>
              </a:rPr>
              <a:t>The order is important here; this is not just a random collection of elements, it is an </a:t>
            </a:r>
            <a:r>
              <a:rPr lang="en-US" sz="2800" i="1" dirty="0">
                <a:solidFill>
                  <a:schemeClr val="bg1">
                    <a:lumMod val="95000"/>
                  </a:schemeClr>
                </a:solidFill>
                <a:latin typeface="Helvetica" pitchFamily="34" charset="0"/>
              </a:rPr>
              <a:t>ordered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Helvetica" pitchFamily="34" charset="0"/>
              </a:rPr>
              <a:t> collection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 dirty="0">
              <a:latin typeface="Helvetic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Lists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598613"/>
            <a:ext cx="8226425" cy="4570412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List is a set of elements in a linear order. </a:t>
            </a:r>
            <a:b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</a:b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For example, data values a</a:t>
            </a:r>
            <a:r>
              <a:rPr lang="en-US" sz="2800" baseline="-250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1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, a</a:t>
            </a:r>
            <a:r>
              <a:rPr lang="en-US" sz="2800" baseline="-250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2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, a</a:t>
            </a:r>
            <a:r>
              <a:rPr lang="en-US" sz="2800" baseline="-250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3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, a</a:t>
            </a:r>
            <a:r>
              <a:rPr lang="en-US" sz="2800" baseline="-250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4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 can be arranged in a list:</a:t>
            </a:r>
            <a:b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</a:b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/>
            </a:r>
            <a:b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</a:b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	(a</a:t>
            </a:r>
            <a:r>
              <a:rPr lang="en-US" sz="2800" baseline="-250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3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, a</a:t>
            </a:r>
            <a:r>
              <a:rPr lang="en-US" sz="2800" baseline="-250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1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, a</a:t>
            </a:r>
            <a:r>
              <a:rPr lang="en-US" sz="2800" baseline="-250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2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, a</a:t>
            </a:r>
            <a:r>
              <a:rPr lang="en-US" sz="2800" baseline="-250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4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)</a:t>
            </a:r>
            <a:b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</a:b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/>
            </a:r>
            <a:b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</a:b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In this list, a</a:t>
            </a:r>
            <a:r>
              <a:rPr lang="en-US" sz="2800" baseline="-250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3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, is the first element, a</a:t>
            </a:r>
            <a:r>
              <a:rPr lang="en-US" sz="2800" baseline="-250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1</a:t>
            </a: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 is the second element, and so on</a:t>
            </a:r>
            <a:r>
              <a:rPr lang="en-US" sz="2800" dirty="0">
                <a:solidFill>
                  <a:srgbClr val="969696"/>
                </a:solidFill>
                <a:latin typeface="Helvetica" pitchFamily="34" charset="0"/>
              </a:rPr>
              <a:t/>
            </a:r>
            <a:br>
              <a:rPr lang="en-US" sz="2800" dirty="0">
                <a:solidFill>
                  <a:srgbClr val="969696"/>
                </a:solidFill>
                <a:latin typeface="Helvetica" pitchFamily="34" charset="0"/>
              </a:rPr>
            </a:br>
            <a:endParaRPr lang="en-US" sz="2800" dirty="0">
              <a:solidFill>
                <a:srgbClr val="969696"/>
              </a:solidFill>
              <a:latin typeface="Helvetica" pitchFamily="34" charset="0"/>
            </a:endParaRPr>
          </a:p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>
                <a:latin typeface="Helvetica" pitchFamily="34" charset="0"/>
              </a:rPr>
              <a:t>The order is important here; this is not just a random collection of elements, it is an </a:t>
            </a:r>
            <a:r>
              <a:rPr lang="en-US" sz="2800" i="1" dirty="0">
                <a:latin typeface="Helvetica" pitchFamily="34" charset="0"/>
              </a:rPr>
              <a:t>ordered</a:t>
            </a:r>
            <a:r>
              <a:rPr lang="en-US" sz="2800" dirty="0">
                <a:latin typeface="Helvetica" pitchFamily="34" charset="0"/>
              </a:rPr>
              <a:t> collection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 dirty="0">
              <a:latin typeface="Helvetic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List Operations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598613"/>
            <a:ext cx="8226425" cy="4802187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2400">
                <a:latin typeface="Helvetica" pitchFamily="34" charset="0"/>
              </a:rPr>
              <a:t>Useful operations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</a:pPr>
            <a:r>
              <a:rPr lang="en-US" sz="2400">
                <a:latin typeface="Helvetica" pitchFamily="34" charset="0"/>
              </a:rPr>
              <a:t>createList(): create a new list (presumably empty)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</a:pPr>
            <a:r>
              <a:rPr lang="en-US" sz="2400">
                <a:latin typeface="Helvetica" pitchFamily="34" charset="0"/>
              </a:rPr>
              <a:t>copy(): set one list to be a copy of another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</a:pPr>
            <a:r>
              <a:rPr lang="en-US" sz="2400">
                <a:latin typeface="Helvetica" pitchFamily="34" charset="0"/>
              </a:rPr>
              <a:t>clear(); clear a list (remove all elments)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</a:pPr>
            <a:r>
              <a:rPr lang="en-US" sz="2400">
                <a:latin typeface="Helvetica" pitchFamily="34" charset="0"/>
              </a:rPr>
              <a:t>insert(X, ?): Insert element X at a particular position </a:t>
            </a:r>
            <a:br>
              <a:rPr lang="en-US" sz="2400">
                <a:latin typeface="Helvetica" pitchFamily="34" charset="0"/>
              </a:rPr>
            </a:br>
            <a:r>
              <a:rPr lang="en-US" sz="2400">
                <a:latin typeface="Helvetica" pitchFamily="34" charset="0"/>
              </a:rPr>
              <a:t>		    in the list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</a:pPr>
            <a:r>
              <a:rPr lang="en-US" sz="2400">
                <a:latin typeface="Helvetica" pitchFamily="34" charset="0"/>
              </a:rPr>
              <a:t>remove(?): Remove element at some position in </a:t>
            </a:r>
            <a:br>
              <a:rPr lang="en-US" sz="2400">
                <a:latin typeface="Helvetica" pitchFamily="34" charset="0"/>
              </a:rPr>
            </a:br>
            <a:r>
              <a:rPr lang="en-US" sz="2400">
                <a:latin typeface="Helvetica" pitchFamily="34" charset="0"/>
              </a:rPr>
              <a:t>		     the list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</a:pPr>
            <a:r>
              <a:rPr lang="en-US" sz="2400">
                <a:latin typeface="Helvetica" pitchFamily="34" charset="0"/>
              </a:rPr>
              <a:t>get(?): Get element at a given position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</a:pPr>
            <a:r>
              <a:rPr lang="en-US" sz="2400">
                <a:latin typeface="Helvetica" pitchFamily="34" charset="0"/>
              </a:rPr>
              <a:t>update(X, ?): replace the element at a given position 		       with X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</a:pPr>
            <a:r>
              <a:rPr lang="en-US" sz="2400">
                <a:latin typeface="Helvetica" pitchFamily="34" charset="0"/>
              </a:rPr>
              <a:t>find(X): determine if the element X is in the list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</a:pPr>
            <a:r>
              <a:rPr lang="en-US" sz="2400">
                <a:latin typeface="Helvetica" pitchFamily="34" charset="0"/>
              </a:rPr>
              <a:t>length(): return the length of the list.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400">
              <a:latin typeface="Helvetic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List Operations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598613"/>
            <a:ext cx="8226425" cy="4570412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>
                <a:latin typeface="Helvetica" pitchFamily="34" charset="0"/>
              </a:rPr>
              <a:t>We need to decide what is meant by “particular position”; we have used “?” for this.</a:t>
            </a:r>
            <a:br>
              <a:rPr lang="en-US" sz="2800" dirty="0">
                <a:latin typeface="Helvetica" pitchFamily="34" charset="0"/>
              </a:rPr>
            </a:br>
            <a:endParaRPr lang="en-US" sz="2800" dirty="0">
              <a:latin typeface="Helvetica" pitchFamily="34" charset="0"/>
            </a:endParaRP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There are two possibilities:</a:t>
            </a:r>
            <a:br>
              <a:rPr lang="en-US" sz="28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</a:br>
            <a:endParaRPr lang="en-US" sz="2800" dirty="0">
              <a:solidFill>
                <a:schemeClr val="bg1">
                  <a:lumMod val="75000"/>
                </a:schemeClr>
              </a:solidFill>
              <a:latin typeface="Helvetica" pitchFamily="34" charset="0"/>
            </a:endParaRPr>
          </a:p>
          <a:p>
            <a:pPr marL="990600" lvl="1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Use the actual index of element: insert after element 3, get element number 6. This approach is taken by arrays</a:t>
            </a:r>
          </a:p>
          <a:p>
            <a:pPr marL="990600" lvl="1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Helvetica" pitchFamily="34" charset="0"/>
              </a:rPr>
              <a:t>Use a “current” marker or pointer to refer to a particular position in the list.</a:t>
            </a:r>
            <a:r>
              <a:rPr lang="en-US" sz="2400" dirty="0">
                <a:latin typeface="Helvetica" pitchFamily="34" charset="0"/>
              </a:rPr>
              <a:t/>
            </a:r>
            <a:br>
              <a:rPr lang="en-US" sz="2400" dirty="0">
                <a:latin typeface="Helvetica" pitchFamily="34" charset="0"/>
              </a:rPr>
            </a:br>
            <a:endParaRPr lang="en-US" sz="2400" dirty="0">
              <a:latin typeface="Helvetica" pitchFamily="34" charset="0"/>
            </a:endParaRP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 dirty="0">
              <a:latin typeface="Helvetic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List Operations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598613"/>
            <a:ext cx="8226425" cy="4570412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>
                <a:solidFill>
                  <a:srgbClr val="969696"/>
                </a:solidFill>
                <a:latin typeface="Helvetica" pitchFamily="34" charset="0"/>
              </a:rPr>
              <a:t>We need to decide what is meant by “particular position”; we have used “?” for this.</a:t>
            </a:r>
            <a:br>
              <a:rPr lang="en-US" sz="2800" dirty="0">
                <a:solidFill>
                  <a:srgbClr val="969696"/>
                </a:solidFill>
                <a:latin typeface="Helvetica" pitchFamily="34" charset="0"/>
              </a:rPr>
            </a:br>
            <a:endParaRPr lang="en-US" sz="2800" dirty="0">
              <a:solidFill>
                <a:srgbClr val="969696"/>
              </a:solidFill>
              <a:latin typeface="Helvetica" pitchFamily="34" charset="0"/>
            </a:endParaRP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>
                <a:latin typeface="Helvetica" pitchFamily="34" charset="0"/>
              </a:rPr>
              <a:t>There are two possibilities:</a:t>
            </a:r>
            <a:br>
              <a:rPr lang="en-US" sz="2800" dirty="0">
                <a:latin typeface="Helvetica" pitchFamily="34" charset="0"/>
              </a:rPr>
            </a:br>
            <a:endParaRPr lang="en-US" sz="2800" dirty="0">
              <a:latin typeface="Helvetica" pitchFamily="34" charset="0"/>
            </a:endParaRPr>
          </a:p>
          <a:p>
            <a:pPr marL="990600" lvl="1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dirty="0">
                <a:latin typeface="Helvetica" pitchFamily="34" charset="0"/>
              </a:rPr>
              <a:t>Use the actual index of element: insert after element 3, get element number 6. This approach is taken by arrays</a:t>
            </a:r>
          </a:p>
          <a:p>
            <a:pPr marL="990600" lvl="1" indent="-5334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dirty="0">
                <a:latin typeface="Helvetica" pitchFamily="34" charset="0"/>
              </a:rPr>
              <a:t>Use a “current” marker or pointer to refer to a particular position in the list.</a:t>
            </a:r>
            <a:br>
              <a:rPr lang="en-US" sz="2400" dirty="0">
                <a:latin typeface="Helvetica" pitchFamily="34" charset="0"/>
              </a:rPr>
            </a:br>
            <a:endParaRPr lang="en-US" sz="2400" dirty="0">
              <a:latin typeface="Helvetica" pitchFamily="34" charset="0"/>
            </a:endParaRP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 dirty="0">
              <a:latin typeface="Helvetic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List Operations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598613"/>
            <a:ext cx="8226425" cy="4570412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>
                <a:latin typeface="Helvetica" pitchFamily="34" charset="0"/>
              </a:rPr>
              <a:t>If we use the “current” marker, the following four methods would be useful:</a:t>
            </a:r>
            <a:br>
              <a:rPr lang="en-US" sz="2800" dirty="0">
                <a:latin typeface="Helvetica" pitchFamily="34" charset="0"/>
              </a:rPr>
            </a:br>
            <a:endParaRPr lang="en-US" sz="2800" b="1" dirty="0">
              <a:latin typeface="Helvetica" pitchFamily="34" charset="0"/>
            </a:endParaRPr>
          </a:p>
          <a:p>
            <a:pPr marL="914400" lvl="1" indent="-45720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400" b="1" dirty="0">
                <a:latin typeface="Helvetica" pitchFamily="34" charset="0"/>
              </a:rPr>
              <a:t>start()</a:t>
            </a:r>
            <a:r>
              <a:rPr lang="en-US" sz="2400" dirty="0">
                <a:latin typeface="Helvetica" pitchFamily="34" charset="0"/>
              </a:rPr>
              <a:t>: moves </a:t>
            </a:r>
            <a:r>
              <a:rPr lang="en-US" sz="2400" dirty="0" smtClean="0">
                <a:latin typeface="Helvetica" pitchFamily="34" charset="0"/>
              </a:rPr>
              <a:t>the </a:t>
            </a:r>
            <a:r>
              <a:rPr lang="en-US" sz="2400" dirty="0">
                <a:latin typeface="Helvetica" pitchFamily="34" charset="0"/>
              </a:rPr>
              <a:t>“current” pointer to the </a:t>
            </a:r>
            <a:r>
              <a:rPr lang="en-US" sz="2400" dirty="0" smtClean="0">
                <a:latin typeface="Helvetica" pitchFamily="34" charset="0"/>
              </a:rPr>
              <a:t>first </a:t>
            </a:r>
            <a:r>
              <a:rPr lang="en-US" sz="2400" dirty="0">
                <a:latin typeface="Helvetica" pitchFamily="34" charset="0"/>
              </a:rPr>
              <a:t>	 element.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400" b="1" dirty="0">
                <a:latin typeface="Helvetica" pitchFamily="34" charset="0"/>
              </a:rPr>
              <a:t>tail()</a:t>
            </a:r>
            <a:r>
              <a:rPr lang="en-US" sz="2400" dirty="0">
                <a:latin typeface="Helvetica" pitchFamily="34" charset="0"/>
              </a:rPr>
              <a:t>: moves </a:t>
            </a:r>
            <a:r>
              <a:rPr lang="en-US" sz="2400" dirty="0" smtClean="0">
                <a:latin typeface="Helvetica" pitchFamily="34" charset="0"/>
              </a:rPr>
              <a:t>the </a:t>
            </a:r>
            <a:r>
              <a:rPr lang="en-US" sz="2400" dirty="0">
                <a:latin typeface="Helvetica" pitchFamily="34" charset="0"/>
              </a:rPr>
              <a:t>“current” pointer to </a:t>
            </a:r>
            <a:r>
              <a:rPr lang="en-US" sz="2400" dirty="0" smtClean="0">
                <a:latin typeface="Helvetica" pitchFamily="34" charset="0"/>
              </a:rPr>
              <a:t>the </a:t>
            </a:r>
            <a:r>
              <a:rPr lang="en-US" sz="2400" dirty="0">
                <a:latin typeface="Helvetica" pitchFamily="34" charset="0"/>
              </a:rPr>
              <a:t>last 	element.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400" b="1" dirty="0">
                <a:latin typeface="Helvetica" pitchFamily="34" charset="0"/>
              </a:rPr>
              <a:t>next</a:t>
            </a:r>
            <a:r>
              <a:rPr lang="en-US" sz="2400" dirty="0">
                <a:latin typeface="Helvetica" pitchFamily="34" charset="0"/>
              </a:rPr>
              <a:t>(): move the current position forward one 	element</a:t>
            </a:r>
          </a:p>
          <a:p>
            <a:pPr marL="914400" lvl="1" indent="-457200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400" b="1" dirty="0">
                <a:latin typeface="Helvetica" pitchFamily="34" charset="0"/>
              </a:rPr>
              <a:t>back</a:t>
            </a:r>
            <a:r>
              <a:rPr lang="en-US" sz="2400" dirty="0">
                <a:latin typeface="Helvetica" pitchFamily="34" charset="0"/>
              </a:rPr>
              <a:t>(): move the current position backward one 	element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 dirty="0">
              <a:latin typeface="Helvetic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Implementing Lists</a:t>
            </a:r>
          </a:p>
        </p:txBody>
      </p:sp>
      <p:sp>
        <p:nvSpPr>
          <p:cNvPr id="4884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598613"/>
            <a:ext cx="8226425" cy="2668587"/>
          </a:xfrm>
        </p:spPr>
        <p:txBody>
          <a:bodyPr/>
          <a:lstStyle/>
          <a:p>
            <a:pPr marL="533400" indent="-533400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>
                <a:latin typeface="Helvetica" pitchFamily="34" charset="0"/>
              </a:rPr>
              <a:t>We have designed the interface for the List; we now must consider how to implement that interface.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Implementing Lists</a:t>
            </a:r>
          </a:p>
        </p:txBody>
      </p:sp>
      <p:sp>
        <p:nvSpPr>
          <p:cNvPr id="4904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598613"/>
            <a:ext cx="8226425" cy="2668587"/>
          </a:xfrm>
        </p:spPr>
        <p:txBody>
          <a:bodyPr/>
          <a:lstStyle/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>
                <a:solidFill>
                  <a:schemeClr val="bg1">
                    <a:lumMod val="85000"/>
                  </a:schemeClr>
                </a:solidFill>
                <a:latin typeface="Helvetica" pitchFamily="34" charset="0"/>
              </a:rPr>
              <a:t>We have designed the interface for the List; we now must consider how to implement that interface.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>
                <a:latin typeface="Helvetica" pitchFamily="34" charset="0"/>
              </a:rPr>
              <a:t>Implementing Lists using an array: for example, the list of integers (2, 6, 8, 7, 1) could be represented as: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 dirty="0">
              <a:latin typeface="Helvetica" pitchFamily="34" charset="0"/>
            </a:endParaRPr>
          </a:p>
        </p:txBody>
      </p:sp>
      <p:grpSp>
        <p:nvGrpSpPr>
          <p:cNvPr id="490500" name="Group 4"/>
          <p:cNvGrpSpPr>
            <a:grpSpLocks/>
          </p:cNvGrpSpPr>
          <p:nvPr/>
        </p:nvGrpSpPr>
        <p:grpSpPr bwMode="auto">
          <a:xfrm>
            <a:off x="746125" y="4495800"/>
            <a:ext cx="7205663" cy="976313"/>
            <a:chOff x="470" y="2832"/>
            <a:chExt cx="4539" cy="615"/>
          </a:xfrm>
        </p:grpSpPr>
        <p:grpSp>
          <p:nvGrpSpPr>
            <p:cNvPr id="490501" name="Group 5"/>
            <p:cNvGrpSpPr>
              <a:grpSpLocks/>
            </p:cNvGrpSpPr>
            <p:nvPr/>
          </p:nvGrpSpPr>
          <p:grpSpPr bwMode="auto">
            <a:xfrm>
              <a:off x="470" y="2880"/>
              <a:ext cx="2986" cy="567"/>
              <a:chOff x="470" y="2928"/>
              <a:chExt cx="2986" cy="567"/>
            </a:xfrm>
          </p:grpSpPr>
          <p:sp>
            <p:nvSpPr>
              <p:cNvPr id="490502" name="Rectangle 6"/>
              <p:cNvSpPr>
                <a:spLocks noChangeArrowheads="1"/>
              </p:cNvSpPr>
              <p:nvPr/>
            </p:nvSpPr>
            <p:spPr bwMode="auto">
              <a:xfrm>
                <a:off x="768" y="2928"/>
                <a:ext cx="2688" cy="336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0503" name="Text Box 7"/>
              <p:cNvSpPr txBox="1">
                <a:spLocks noChangeArrowheads="1"/>
              </p:cNvSpPr>
              <p:nvPr/>
            </p:nvSpPr>
            <p:spPr bwMode="auto">
              <a:xfrm>
                <a:off x="470" y="2953"/>
                <a:ext cx="2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400">
                    <a:latin typeface="Helvetica" pitchFamily="34" charset="0"/>
                  </a:rPr>
                  <a:t>A</a:t>
                </a:r>
              </a:p>
            </p:txBody>
          </p:sp>
          <p:sp>
            <p:nvSpPr>
              <p:cNvPr id="490504" name="Text Box 8"/>
              <p:cNvSpPr txBox="1">
                <a:spLocks noChangeArrowheads="1"/>
              </p:cNvSpPr>
              <p:nvPr/>
            </p:nvSpPr>
            <p:spPr bwMode="auto">
              <a:xfrm>
                <a:off x="1152" y="2976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400">
                    <a:latin typeface="Helvetica" pitchFamily="34" charset="0"/>
                  </a:rPr>
                  <a:t>6</a:t>
                </a:r>
              </a:p>
            </p:txBody>
          </p:sp>
          <p:sp>
            <p:nvSpPr>
              <p:cNvPr id="490505" name="Text Box 9"/>
              <p:cNvSpPr txBox="1">
                <a:spLocks noChangeArrowheads="1"/>
              </p:cNvSpPr>
              <p:nvPr/>
            </p:nvSpPr>
            <p:spPr bwMode="auto">
              <a:xfrm>
                <a:off x="1488" y="2976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400">
                    <a:latin typeface="Helvetica" pitchFamily="34" charset="0"/>
                  </a:rPr>
                  <a:t>8</a:t>
                </a:r>
              </a:p>
            </p:txBody>
          </p:sp>
          <p:sp>
            <p:nvSpPr>
              <p:cNvPr id="490506" name="Text Box 10"/>
              <p:cNvSpPr txBox="1">
                <a:spLocks noChangeArrowheads="1"/>
              </p:cNvSpPr>
              <p:nvPr/>
            </p:nvSpPr>
            <p:spPr bwMode="auto">
              <a:xfrm>
                <a:off x="1824" y="2976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400">
                    <a:latin typeface="Helvetica" pitchFamily="34" charset="0"/>
                  </a:rPr>
                  <a:t>7</a:t>
                </a:r>
              </a:p>
            </p:txBody>
          </p:sp>
          <p:sp>
            <p:nvSpPr>
              <p:cNvPr id="490507" name="Text Box 11"/>
              <p:cNvSpPr txBox="1">
                <a:spLocks noChangeArrowheads="1"/>
              </p:cNvSpPr>
              <p:nvPr/>
            </p:nvSpPr>
            <p:spPr bwMode="auto">
              <a:xfrm>
                <a:off x="2160" y="2976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400">
                    <a:latin typeface="Helvetica" pitchFamily="34" charset="0"/>
                  </a:rPr>
                  <a:t>1</a:t>
                </a:r>
              </a:p>
            </p:txBody>
          </p:sp>
          <p:sp>
            <p:nvSpPr>
              <p:cNvPr id="490508" name="Text Box 12"/>
              <p:cNvSpPr txBox="1">
                <a:spLocks noChangeArrowheads="1"/>
              </p:cNvSpPr>
              <p:nvPr/>
            </p:nvSpPr>
            <p:spPr bwMode="auto">
              <a:xfrm>
                <a:off x="816" y="3264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>
                    <a:latin typeface="Helvetica" pitchFamily="34" charset="0"/>
                  </a:rPr>
                  <a:t>1</a:t>
                </a:r>
              </a:p>
            </p:txBody>
          </p:sp>
          <p:sp>
            <p:nvSpPr>
              <p:cNvPr id="490509" name="Text Box 13"/>
              <p:cNvSpPr txBox="1">
                <a:spLocks noChangeArrowheads="1"/>
              </p:cNvSpPr>
              <p:nvPr/>
            </p:nvSpPr>
            <p:spPr bwMode="auto">
              <a:xfrm>
                <a:off x="1152" y="3264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>
                    <a:latin typeface="Helvetica" pitchFamily="34" charset="0"/>
                  </a:rPr>
                  <a:t>2</a:t>
                </a:r>
              </a:p>
            </p:txBody>
          </p:sp>
          <p:sp>
            <p:nvSpPr>
              <p:cNvPr id="490510" name="Text Box 14"/>
              <p:cNvSpPr txBox="1">
                <a:spLocks noChangeArrowheads="1"/>
              </p:cNvSpPr>
              <p:nvPr/>
            </p:nvSpPr>
            <p:spPr bwMode="auto">
              <a:xfrm>
                <a:off x="1488" y="3264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>
                    <a:latin typeface="Helvetica" pitchFamily="34" charset="0"/>
                  </a:rPr>
                  <a:t>3</a:t>
                </a:r>
              </a:p>
            </p:txBody>
          </p:sp>
          <p:sp>
            <p:nvSpPr>
              <p:cNvPr id="490511" name="Text Box 15"/>
              <p:cNvSpPr txBox="1">
                <a:spLocks noChangeArrowheads="1"/>
              </p:cNvSpPr>
              <p:nvPr/>
            </p:nvSpPr>
            <p:spPr bwMode="auto">
              <a:xfrm>
                <a:off x="1824" y="3264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>
                    <a:latin typeface="Helvetica" pitchFamily="34" charset="0"/>
                  </a:rPr>
                  <a:t>4</a:t>
                </a:r>
              </a:p>
            </p:txBody>
          </p:sp>
          <p:sp>
            <p:nvSpPr>
              <p:cNvPr id="490512" name="Text Box 16"/>
              <p:cNvSpPr txBox="1">
                <a:spLocks noChangeArrowheads="1"/>
              </p:cNvSpPr>
              <p:nvPr/>
            </p:nvSpPr>
            <p:spPr bwMode="auto">
              <a:xfrm>
                <a:off x="2160" y="3264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>
                    <a:latin typeface="Helvetica" pitchFamily="34" charset="0"/>
                  </a:rPr>
                  <a:t>5</a:t>
                </a:r>
              </a:p>
            </p:txBody>
          </p:sp>
          <p:sp>
            <p:nvSpPr>
              <p:cNvPr id="490513" name="Line 17"/>
              <p:cNvSpPr>
                <a:spLocks noChangeShapeType="1"/>
              </p:cNvSpPr>
              <p:nvPr/>
            </p:nvSpPr>
            <p:spPr bwMode="auto">
              <a:xfrm>
                <a:off x="2112" y="29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514" name="Line 18"/>
              <p:cNvSpPr>
                <a:spLocks noChangeShapeType="1"/>
              </p:cNvSpPr>
              <p:nvPr/>
            </p:nvSpPr>
            <p:spPr bwMode="auto">
              <a:xfrm>
                <a:off x="1104" y="29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515" name="Line 19"/>
              <p:cNvSpPr>
                <a:spLocks noChangeShapeType="1"/>
              </p:cNvSpPr>
              <p:nvPr/>
            </p:nvSpPr>
            <p:spPr bwMode="auto">
              <a:xfrm>
                <a:off x="1440" y="29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516" name="Line 20"/>
              <p:cNvSpPr>
                <a:spLocks noChangeShapeType="1"/>
              </p:cNvSpPr>
              <p:nvPr/>
            </p:nvSpPr>
            <p:spPr bwMode="auto">
              <a:xfrm>
                <a:off x="1776" y="29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517" name="Line 21"/>
              <p:cNvSpPr>
                <a:spLocks noChangeShapeType="1"/>
              </p:cNvSpPr>
              <p:nvPr/>
            </p:nvSpPr>
            <p:spPr bwMode="auto">
              <a:xfrm>
                <a:off x="2448" y="29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518" name="Line 22"/>
              <p:cNvSpPr>
                <a:spLocks noChangeShapeType="1"/>
              </p:cNvSpPr>
              <p:nvPr/>
            </p:nvSpPr>
            <p:spPr bwMode="auto">
              <a:xfrm>
                <a:off x="2784" y="29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519" name="Line 23"/>
              <p:cNvSpPr>
                <a:spLocks noChangeShapeType="1"/>
              </p:cNvSpPr>
              <p:nvPr/>
            </p:nvSpPr>
            <p:spPr bwMode="auto">
              <a:xfrm>
                <a:off x="3120" y="29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0520" name="Text Box 24"/>
              <p:cNvSpPr txBox="1">
                <a:spLocks noChangeArrowheads="1"/>
              </p:cNvSpPr>
              <p:nvPr/>
            </p:nvSpPr>
            <p:spPr bwMode="auto">
              <a:xfrm>
                <a:off x="816" y="2976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2400">
                    <a:latin typeface="Helvetica" pitchFamily="34" charset="0"/>
                  </a:rPr>
                  <a:t>2</a:t>
                </a:r>
              </a:p>
            </p:txBody>
          </p:sp>
        </p:grpSp>
        <p:grpSp>
          <p:nvGrpSpPr>
            <p:cNvPr id="490521" name="Group 25"/>
            <p:cNvGrpSpPr>
              <a:grpSpLocks/>
            </p:cNvGrpSpPr>
            <p:nvPr/>
          </p:nvGrpSpPr>
          <p:grpSpPr bwMode="auto">
            <a:xfrm>
              <a:off x="3696" y="2832"/>
              <a:ext cx="613" cy="490"/>
              <a:chOff x="3696" y="2832"/>
              <a:chExt cx="613" cy="490"/>
            </a:xfrm>
          </p:grpSpPr>
          <p:sp>
            <p:nvSpPr>
              <p:cNvPr id="490522" name="Text Box 26"/>
              <p:cNvSpPr txBox="1">
                <a:spLocks noChangeArrowheads="1"/>
              </p:cNvSpPr>
              <p:nvPr/>
            </p:nvSpPr>
            <p:spPr bwMode="auto">
              <a:xfrm>
                <a:off x="3696" y="2832"/>
                <a:ext cx="61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000" u="sng">
                    <a:latin typeface="Helvetica" pitchFamily="34" charset="0"/>
                  </a:rPr>
                  <a:t>current</a:t>
                </a:r>
              </a:p>
            </p:txBody>
          </p:sp>
          <p:sp>
            <p:nvSpPr>
              <p:cNvPr id="490523" name="Text Box 27"/>
              <p:cNvSpPr txBox="1">
                <a:spLocks noChangeArrowheads="1"/>
              </p:cNvSpPr>
              <p:nvPr/>
            </p:nvSpPr>
            <p:spPr bwMode="auto">
              <a:xfrm>
                <a:off x="3888" y="3072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000">
                    <a:latin typeface="Helvetica" pitchFamily="34" charset="0"/>
                  </a:rPr>
                  <a:t>3</a:t>
                </a:r>
              </a:p>
            </p:txBody>
          </p:sp>
        </p:grpSp>
        <p:grpSp>
          <p:nvGrpSpPr>
            <p:cNvPr id="490524" name="Group 28"/>
            <p:cNvGrpSpPr>
              <a:grpSpLocks/>
            </p:cNvGrpSpPr>
            <p:nvPr/>
          </p:nvGrpSpPr>
          <p:grpSpPr bwMode="auto">
            <a:xfrm>
              <a:off x="4608" y="2832"/>
              <a:ext cx="401" cy="490"/>
              <a:chOff x="4608" y="2832"/>
              <a:chExt cx="401" cy="490"/>
            </a:xfrm>
          </p:grpSpPr>
          <p:sp>
            <p:nvSpPr>
              <p:cNvPr id="490525" name="Text Box 29"/>
              <p:cNvSpPr txBox="1">
                <a:spLocks noChangeArrowheads="1"/>
              </p:cNvSpPr>
              <p:nvPr/>
            </p:nvSpPr>
            <p:spPr bwMode="auto">
              <a:xfrm>
                <a:off x="4608" y="2832"/>
                <a:ext cx="40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2000" u="sng">
                    <a:latin typeface="Helvetica" pitchFamily="34" charset="0"/>
                  </a:rPr>
                  <a:t>size</a:t>
                </a:r>
              </a:p>
            </p:txBody>
          </p:sp>
          <p:sp>
            <p:nvSpPr>
              <p:cNvPr id="490526" name="Text Box 30"/>
              <p:cNvSpPr txBox="1">
                <a:spLocks noChangeArrowheads="1"/>
              </p:cNvSpPr>
              <p:nvPr/>
            </p:nvSpPr>
            <p:spPr bwMode="auto">
              <a:xfrm>
                <a:off x="4704" y="3072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000">
                    <a:latin typeface="Helvetica" pitchFamily="34" charset="0"/>
                  </a:rPr>
                  <a:t>5</a:t>
                </a:r>
              </a:p>
            </p:txBody>
          </p: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List Implementation</a:t>
            </a:r>
          </a:p>
        </p:txBody>
      </p:sp>
      <p:sp>
        <p:nvSpPr>
          <p:cNvPr id="4925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598613"/>
            <a:ext cx="8226425" cy="1830387"/>
          </a:xfrm>
        </p:spPr>
        <p:txBody>
          <a:bodyPr/>
          <a:lstStyle/>
          <a:p>
            <a:pPr marL="533400" indent="-533400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400">
                <a:latin typeface="Helvetica" pitchFamily="34" charset="0"/>
              </a:rPr>
              <a:t>add(9); current position is 3. The new list would thus be: (2, 6, 8, 9, 7, 1)</a:t>
            </a:r>
          </a:p>
          <a:p>
            <a:pPr marL="533400" indent="-533400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400">
                <a:latin typeface="Helvetica" pitchFamily="34" charset="0"/>
              </a:rPr>
              <a:t>We will need to </a:t>
            </a:r>
            <a:r>
              <a:rPr lang="en-US" sz="2400" i="1">
                <a:latin typeface="Helvetica" pitchFamily="34" charset="0"/>
              </a:rPr>
              <a:t>shift</a:t>
            </a:r>
            <a:r>
              <a:rPr lang="en-US" sz="2400">
                <a:latin typeface="Helvetica" pitchFamily="34" charset="0"/>
              </a:rPr>
              <a:t> everything to the right of 8 one place to the right to make place for the new element ‘9’.</a:t>
            </a:r>
          </a:p>
        </p:txBody>
      </p:sp>
      <p:grpSp>
        <p:nvGrpSpPr>
          <p:cNvPr id="492548" name="Group 4"/>
          <p:cNvGrpSpPr>
            <a:grpSpLocks/>
          </p:cNvGrpSpPr>
          <p:nvPr/>
        </p:nvGrpSpPr>
        <p:grpSpPr bwMode="auto">
          <a:xfrm>
            <a:off x="731838" y="3581400"/>
            <a:ext cx="7600950" cy="976313"/>
            <a:chOff x="461" y="2256"/>
            <a:chExt cx="4788" cy="615"/>
          </a:xfrm>
        </p:grpSpPr>
        <p:grpSp>
          <p:nvGrpSpPr>
            <p:cNvPr id="492549" name="Group 5"/>
            <p:cNvGrpSpPr>
              <a:grpSpLocks/>
            </p:cNvGrpSpPr>
            <p:nvPr/>
          </p:nvGrpSpPr>
          <p:grpSpPr bwMode="auto">
            <a:xfrm>
              <a:off x="4111" y="2256"/>
              <a:ext cx="613" cy="490"/>
              <a:chOff x="3696" y="2832"/>
              <a:chExt cx="613" cy="490"/>
            </a:xfrm>
          </p:grpSpPr>
          <p:sp>
            <p:nvSpPr>
              <p:cNvPr id="492550" name="Text Box 6"/>
              <p:cNvSpPr txBox="1">
                <a:spLocks noChangeArrowheads="1"/>
              </p:cNvSpPr>
              <p:nvPr/>
            </p:nvSpPr>
            <p:spPr bwMode="auto">
              <a:xfrm>
                <a:off x="3696" y="2832"/>
                <a:ext cx="61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000" u="sng">
                    <a:latin typeface="Helvetica" pitchFamily="34" charset="0"/>
                  </a:rPr>
                  <a:t>current</a:t>
                </a:r>
              </a:p>
            </p:txBody>
          </p:sp>
          <p:sp>
            <p:nvSpPr>
              <p:cNvPr id="492551" name="Text Box 7"/>
              <p:cNvSpPr txBox="1">
                <a:spLocks noChangeArrowheads="1"/>
              </p:cNvSpPr>
              <p:nvPr/>
            </p:nvSpPr>
            <p:spPr bwMode="auto">
              <a:xfrm>
                <a:off x="3888" y="3072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000">
                    <a:latin typeface="Helvetica" pitchFamily="34" charset="0"/>
                  </a:rPr>
                  <a:t>3</a:t>
                </a:r>
              </a:p>
            </p:txBody>
          </p:sp>
        </p:grpSp>
        <p:grpSp>
          <p:nvGrpSpPr>
            <p:cNvPr id="492552" name="Group 8"/>
            <p:cNvGrpSpPr>
              <a:grpSpLocks/>
            </p:cNvGrpSpPr>
            <p:nvPr/>
          </p:nvGrpSpPr>
          <p:grpSpPr bwMode="auto">
            <a:xfrm>
              <a:off x="4848" y="2256"/>
              <a:ext cx="401" cy="490"/>
              <a:chOff x="4608" y="2832"/>
              <a:chExt cx="401" cy="490"/>
            </a:xfrm>
          </p:grpSpPr>
          <p:sp>
            <p:nvSpPr>
              <p:cNvPr id="492553" name="Text Box 9"/>
              <p:cNvSpPr txBox="1">
                <a:spLocks noChangeArrowheads="1"/>
              </p:cNvSpPr>
              <p:nvPr/>
            </p:nvSpPr>
            <p:spPr bwMode="auto">
              <a:xfrm>
                <a:off x="4608" y="2832"/>
                <a:ext cx="40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2000" u="sng">
                    <a:latin typeface="Helvetica" pitchFamily="34" charset="0"/>
                  </a:rPr>
                  <a:t>size</a:t>
                </a:r>
              </a:p>
            </p:txBody>
          </p:sp>
          <p:sp>
            <p:nvSpPr>
              <p:cNvPr id="492554" name="Text Box 10"/>
              <p:cNvSpPr txBox="1">
                <a:spLocks noChangeArrowheads="1"/>
              </p:cNvSpPr>
              <p:nvPr/>
            </p:nvSpPr>
            <p:spPr bwMode="auto">
              <a:xfrm>
                <a:off x="4704" y="3072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000">
                    <a:latin typeface="Helvetica" pitchFamily="34" charset="0"/>
                  </a:rPr>
                  <a:t>5</a:t>
                </a:r>
              </a:p>
            </p:txBody>
          </p:sp>
        </p:grpSp>
        <p:sp>
          <p:nvSpPr>
            <p:cNvPr id="492555" name="Text Box 11"/>
            <p:cNvSpPr txBox="1">
              <a:spLocks noChangeArrowheads="1"/>
            </p:cNvSpPr>
            <p:nvPr/>
          </p:nvSpPr>
          <p:spPr bwMode="auto">
            <a:xfrm>
              <a:off x="461" y="2352"/>
              <a:ext cx="59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Helvetica" pitchFamily="34" charset="0"/>
                </a:rPr>
                <a:t>step 1:</a:t>
              </a:r>
            </a:p>
          </p:txBody>
        </p:sp>
        <p:grpSp>
          <p:nvGrpSpPr>
            <p:cNvPr id="492556" name="Group 12"/>
            <p:cNvGrpSpPr>
              <a:grpSpLocks/>
            </p:cNvGrpSpPr>
            <p:nvPr/>
          </p:nvGrpSpPr>
          <p:grpSpPr bwMode="auto">
            <a:xfrm>
              <a:off x="1104" y="2304"/>
              <a:ext cx="2986" cy="567"/>
              <a:chOff x="1104" y="2304"/>
              <a:chExt cx="2986" cy="567"/>
            </a:xfrm>
          </p:grpSpPr>
          <p:sp>
            <p:nvSpPr>
              <p:cNvPr id="492557" name="Rectangle 13"/>
              <p:cNvSpPr>
                <a:spLocks noChangeArrowheads="1"/>
              </p:cNvSpPr>
              <p:nvPr/>
            </p:nvSpPr>
            <p:spPr bwMode="auto">
              <a:xfrm>
                <a:off x="1402" y="2304"/>
                <a:ext cx="2688" cy="336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2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2558" name="Text Box 14"/>
              <p:cNvSpPr txBox="1">
                <a:spLocks noChangeArrowheads="1"/>
              </p:cNvSpPr>
              <p:nvPr/>
            </p:nvSpPr>
            <p:spPr bwMode="auto">
              <a:xfrm>
                <a:off x="1104" y="2329"/>
                <a:ext cx="2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400">
                    <a:latin typeface="Helvetica" pitchFamily="34" charset="0"/>
                  </a:rPr>
                  <a:t>A</a:t>
                </a:r>
              </a:p>
            </p:txBody>
          </p:sp>
          <p:sp>
            <p:nvSpPr>
              <p:cNvPr id="492559" name="Text Box 15"/>
              <p:cNvSpPr txBox="1">
                <a:spLocks noChangeArrowheads="1"/>
              </p:cNvSpPr>
              <p:nvPr/>
            </p:nvSpPr>
            <p:spPr bwMode="auto">
              <a:xfrm>
                <a:off x="1786" y="2352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400">
                    <a:latin typeface="Helvetica" pitchFamily="34" charset="0"/>
                  </a:rPr>
                  <a:t>6</a:t>
                </a:r>
              </a:p>
            </p:txBody>
          </p:sp>
          <p:sp>
            <p:nvSpPr>
              <p:cNvPr id="492560" name="Text Box 16"/>
              <p:cNvSpPr txBox="1">
                <a:spLocks noChangeArrowheads="1"/>
              </p:cNvSpPr>
              <p:nvPr/>
            </p:nvSpPr>
            <p:spPr bwMode="auto">
              <a:xfrm>
                <a:off x="2122" y="2352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400">
                    <a:latin typeface="Helvetica" pitchFamily="34" charset="0"/>
                  </a:rPr>
                  <a:t>8</a:t>
                </a:r>
              </a:p>
            </p:txBody>
          </p:sp>
          <p:sp>
            <p:nvSpPr>
              <p:cNvPr id="492561" name="Text Box 17"/>
              <p:cNvSpPr txBox="1">
                <a:spLocks noChangeArrowheads="1"/>
              </p:cNvSpPr>
              <p:nvPr/>
            </p:nvSpPr>
            <p:spPr bwMode="auto">
              <a:xfrm>
                <a:off x="2801" y="2352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400">
                    <a:latin typeface="Helvetica" pitchFamily="34" charset="0"/>
                  </a:rPr>
                  <a:t>7</a:t>
                </a:r>
              </a:p>
            </p:txBody>
          </p:sp>
          <p:sp>
            <p:nvSpPr>
              <p:cNvPr id="492562" name="Text Box 18"/>
              <p:cNvSpPr txBox="1">
                <a:spLocks noChangeArrowheads="1"/>
              </p:cNvSpPr>
              <p:nvPr/>
            </p:nvSpPr>
            <p:spPr bwMode="auto">
              <a:xfrm>
                <a:off x="3137" y="2352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400">
                    <a:latin typeface="Helvetica" pitchFamily="34" charset="0"/>
                  </a:rPr>
                  <a:t>1</a:t>
                </a:r>
              </a:p>
            </p:txBody>
          </p:sp>
          <p:sp>
            <p:nvSpPr>
              <p:cNvPr id="492563" name="Text Box 19"/>
              <p:cNvSpPr txBox="1">
                <a:spLocks noChangeArrowheads="1"/>
              </p:cNvSpPr>
              <p:nvPr/>
            </p:nvSpPr>
            <p:spPr bwMode="auto">
              <a:xfrm>
                <a:off x="1450" y="2640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>
                    <a:latin typeface="Helvetica" pitchFamily="34" charset="0"/>
                  </a:rPr>
                  <a:t>1</a:t>
                </a:r>
              </a:p>
            </p:txBody>
          </p:sp>
          <p:sp>
            <p:nvSpPr>
              <p:cNvPr id="492564" name="Text Box 20"/>
              <p:cNvSpPr txBox="1">
                <a:spLocks noChangeArrowheads="1"/>
              </p:cNvSpPr>
              <p:nvPr/>
            </p:nvSpPr>
            <p:spPr bwMode="auto">
              <a:xfrm>
                <a:off x="1786" y="2640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>
                    <a:latin typeface="Helvetica" pitchFamily="34" charset="0"/>
                  </a:rPr>
                  <a:t>2</a:t>
                </a:r>
              </a:p>
            </p:txBody>
          </p:sp>
          <p:sp>
            <p:nvSpPr>
              <p:cNvPr id="492565" name="Text Box 21"/>
              <p:cNvSpPr txBox="1">
                <a:spLocks noChangeArrowheads="1"/>
              </p:cNvSpPr>
              <p:nvPr/>
            </p:nvSpPr>
            <p:spPr bwMode="auto">
              <a:xfrm>
                <a:off x="2122" y="2640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>
                    <a:latin typeface="Helvetica" pitchFamily="34" charset="0"/>
                  </a:rPr>
                  <a:t>3</a:t>
                </a:r>
              </a:p>
            </p:txBody>
          </p:sp>
          <p:sp>
            <p:nvSpPr>
              <p:cNvPr id="492566" name="Text Box 22"/>
              <p:cNvSpPr txBox="1">
                <a:spLocks noChangeArrowheads="1"/>
              </p:cNvSpPr>
              <p:nvPr/>
            </p:nvSpPr>
            <p:spPr bwMode="auto">
              <a:xfrm>
                <a:off x="2458" y="2640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>
                    <a:latin typeface="Helvetica" pitchFamily="34" charset="0"/>
                  </a:rPr>
                  <a:t>4</a:t>
                </a:r>
              </a:p>
            </p:txBody>
          </p:sp>
          <p:sp>
            <p:nvSpPr>
              <p:cNvPr id="492567" name="Text Box 23"/>
              <p:cNvSpPr txBox="1">
                <a:spLocks noChangeArrowheads="1"/>
              </p:cNvSpPr>
              <p:nvPr/>
            </p:nvSpPr>
            <p:spPr bwMode="auto">
              <a:xfrm>
                <a:off x="2794" y="2640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>
                    <a:latin typeface="Helvetica" pitchFamily="34" charset="0"/>
                  </a:rPr>
                  <a:t>5</a:t>
                </a:r>
              </a:p>
            </p:txBody>
          </p:sp>
          <p:sp>
            <p:nvSpPr>
              <p:cNvPr id="492568" name="Line 24"/>
              <p:cNvSpPr>
                <a:spLocks noChangeShapeType="1"/>
              </p:cNvSpPr>
              <p:nvPr/>
            </p:nvSpPr>
            <p:spPr bwMode="auto">
              <a:xfrm>
                <a:off x="2746" y="2304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569" name="Line 25"/>
              <p:cNvSpPr>
                <a:spLocks noChangeShapeType="1"/>
              </p:cNvSpPr>
              <p:nvPr/>
            </p:nvSpPr>
            <p:spPr bwMode="auto">
              <a:xfrm>
                <a:off x="1738" y="2304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570" name="Line 26"/>
              <p:cNvSpPr>
                <a:spLocks noChangeShapeType="1"/>
              </p:cNvSpPr>
              <p:nvPr/>
            </p:nvSpPr>
            <p:spPr bwMode="auto">
              <a:xfrm>
                <a:off x="2074" y="2304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571" name="Line 27"/>
              <p:cNvSpPr>
                <a:spLocks noChangeShapeType="1"/>
              </p:cNvSpPr>
              <p:nvPr/>
            </p:nvSpPr>
            <p:spPr bwMode="auto">
              <a:xfrm>
                <a:off x="2410" y="2304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572" name="Line 28"/>
              <p:cNvSpPr>
                <a:spLocks noChangeShapeType="1"/>
              </p:cNvSpPr>
              <p:nvPr/>
            </p:nvSpPr>
            <p:spPr bwMode="auto">
              <a:xfrm>
                <a:off x="3082" y="2304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573" name="Line 29"/>
              <p:cNvSpPr>
                <a:spLocks noChangeShapeType="1"/>
              </p:cNvSpPr>
              <p:nvPr/>
            </p:nvSpPr>
            <p:spPr bwMode="auto">
              <a:xfrm>
                <a:off x="3418" y="2304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574" name="Line 30"/>
              <p:cNvSpPr>
                <a:spLocks noChangeShapeType="1"/>
              </p:cNvSpPr>
              <p:nvPr/>
            </p:nvSpPr>
            <p:spPr bwMode="auto">
              <a:xfrm>
                <a:off x="3754" y="2304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575" name="Text Box 31"/>
              <p:cNvSpPr txBox="1">
                <a:spLocks noChangeArrowheads="1"/>
              </p:cNvSpPr>
              <p:nvPr/>
            </p:nvSpPr>
            <p:spPr bwMode="auto">
              <a:xfrm>
                <a:off x="1450" y="2352"/>
                <a:ext cx="2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2400">
                    <a:latin typeface="Helvetica" pitchFamily="34" charset="0"/>
                  </a:rPr>
                  <a:t>2</a:t>
                </a:r>
              </a:p>
            </p:txBody>
          </p:sp>
          <p:sp>
            <p:nvSpPr>
              <p:cNvPr id="492576" name="Text Box 32"/>
              <p:cNvSpPr txBox="1">
                <a:spLocks noChangeArrowheads="1"/>
              </p:cNvSpPr>
              <p:nvPr/>
            </p:nvSpPr>
            <p:spPr bwMode="auto">
              <a:xfrm>
                <a:off x="3164" y="2640"/>
                <a:ext cx="1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>
                    <a:latin typeface="Helvetica" pitchFamily="34" charset="0"/>
                  </a:rPr>
                  <a:t>6</a:t>
                </a:r>
              </a:p>
            </p:txBody>
          </p:sp>
        </p:grpSp>
      </p:grpSp>
      <p:grpSp>
        <p:nvGrpSpPr>
          <p:cNvPr id="492577" name="Group 33"/>
          <p:cNvGrpSpPr>
            <a:grpSpLocks/>
          </p:cNvGrpSpPr>
          <p:nvPr/>
        </p:nvGrpSpPr>
        <p:grpSpPr bwMode="auto">
          <a:xfrm>
            <a:off x="762000" y="4724400"/>
            <a:ext cx="8077200" cy="1752600"/>
            <a:chOff x="480" y="2976"/>
            <a:chExt cx="5088" cy="1104"/>
          </a:xfrm>
        </p:grpSpPr>
        <p:grpSp>
          <p:nvGrpSpPr>
            <p:cNvPr id="492578" name="Group 34"/>
            <p:cNvGrpSpPr>
              <a:grpSpLocks/>
            </p:cNvGrpSpPr>
            <p:nvPr/>
          </p:nvGrpSpPr>
          <p:grpSpPr bwMode="auto">
            <a:xfrm>
              <a:off x="4111" y="2976"/>
              <a:ext cx="613" cy="490"/>
              <a:chOff x="3696" y="2832"/>
              <a:chExt cx="613" cy="490"/>
            </a:xfrm>
          </p:grpSpPr>
          <p:sp>
            <p:nvSpPr>
              <p:cNvPr id="492579" name="Text Box 35"/>
              <p:cNvSpPr txBox="1">
                <a:spLocks noChangeArrowheads="1"/>
              </p:cNvSpPr>
              <p:nvPr/>
            </p:nvSpPr>
            <p:spPr bwMode="auto">
              <a:xfrm>
                <a:off x="3696" y="2832"/>
                <a:ext cx="61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000" u="sng">
                    <a:latin typeface="Helvetica" pitchFamily="34" charset="0"/>
                  </a:rPr>
                  <a:t>current</a:t>
                </a:r>
              </a:p>
            </p:txBody>
          </p:sp>
          <p:sp>
            <p:nvSpPr>
              <p:cNvPr id="492580" name="Text Box 36"/>
              <p:cNvSpPr txBox="1">
                <a:spLocks noChangeArrowheads="1"/>
              </p:cNvSpPr>
              <p:nvPr/>
            </p:nvSpPr>
            <p:spPr bwMode="auto">
              <a:xfrm>
                <a:off x="3888" y="3072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000">
                    <a:latin typeface="Helvetica" pitchFamily="34" charset="0"/>
                  </a:rPr>
                  <a:t>4</a:t>
                </a:r>
              </a:p>
            </p:txBody>
          </p:sp>
        </p:grpSp>
        <p:grpSp>
          <p:nvGrpSpPr>
            <p:cNvPr id="492581" name="Group 37"/>
            <p:cNvGrpSpPr>
              <a:grpSpLocks/>
            </p:cNvGrpSpPr>
            <p:nvPr/>
          </p:nvGrpSpPr>
          <p:grpSpPr bwMode="auto">
            <a:xfrm>
              <a:off x="4848" y="2976"/>
              <a:ext cx="401" cy="490"/>
              <a:chOff x="4608" y="2832"/>
              <a:chExt cx="401" cy="490"/>
            </a:xfrm>
          </p:grpSpPr>
          <p:sp>
            <p:nvSpPr>
              <p:cNvPr id="492582" name="Text Box 38"/>
              <p:cNvSpPr txBox="1">
                <a:spLocks noChangeArrowheads="1"/>
              </p:cNvSpPr>
              <p:nvPr/>
            </p:nvSpPr>
            <p:spPr bwMode="auto">
              <a:xfrm>
                <a:off x="4608" y="2832"/>
                <a:ext cx="40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2000" u="sng">
                    <a:latin typeface="Helvetica" pitchFamily="34" charset="0"/>
                  </a:rPr>
                  <a:t>size</a:t>
                </a:r>
              </a:p>
            </p:txBody>
          </p:sp>
          <p:sp>
            <p:nvSpPr>
              <p:cNvPr id="492583" name="Text Box 39"/>
              <p:cNvSpPr txBox="1">
                <a:spLocks noChangeArrowheads="1"/>
              </p:cNvSpPr>
              <p:nvPr/>
            </p:nvSpPr>
            <p:spPr bwMode="auto">
              <a:xfrm>
                <a:off x="4704" y="3072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000">
                    <a:latin typeface="Helvetica" pitchFamily="34" charset="0"/>
                  </a:rPr>
                  <a:t>6</a:t>
                </a:r>
              </a:p>
            </p:txBody>
          </p:sp>
        </p:grpSp>
        <p:sp>
          <p:nvSpPr>
            <p:cNvPr id="492584" name="Text Box 40"/>
            <p:cNvSpPr txBox="1">
              <a:spLocks noChangeArrowheads="1"/>
            </p:cNvSpPr>
            <p:nvPr/>
          </p:nvSpPr>
          <p:spPr bwMode="auto">
            <a:xfrm>
              <a:off x="480" y="3053"/>
              <a:ext cx="59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Helvetica" pitchFamily="34" charset="0"/>
                </a:rPr>
                <a:t>step 2:</a:t>
              </a:r>
            </a:p>
          </p:txBody>
        </p:sp>
        <p:sp>
          <p:nvSpPr>
            <p:cNvPr id="492585" name="Rectangle 41"/>
            <p:cNvSpPr>
              <a:spLocks noChangeArrowheads="1"/>
            </p:cNvSpPr>
            <p:nvPr/>
          </p:nvSpPr>
          <p:spPr bwMode="auto">
            <a:xfrm>
              <a:off x="1402" y="3015"/>
              <a:ext cx="2688" cy="336"/>
            </a:xfrm>
            <a:prstGeom prst="rect">
              <a:avLst/>
            </a:prstGeom>
            <a:solidFill>
              <a:srgbClr val="CC00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586" name="Text Box 42"/>
            <p:cNvSpPr txBox="1">
              <a:spLocks noChangeArrowheads="1"/>
            </p:cNvSpPr>
            <p:nvPr/>
          </p:nvSpPr>
          <p:spPr bwMode="auto">
            <a:xfrm>
              <a:off x="1104" y="3040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A</a:t>
              </a:r>
            </a:p>
          </p:txBody>
        </p:sp>
        <p:sp>
          <p:nvSpPr>
            <p:cNvPr id="492587" name="Text Box 43"/>
            <p:cNvSpPr txBox="1">
              <a:spLocks noChangeArrowheads="1"/>
            </p:cNvSpPr>
            <p:nvPr/>
          </p:nvSpPr>
          <p:spPr bwMode="auto">
            <a:xfrm>
              <a:off x="1786" y="3063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6</a:t>
              </a:r>
            </a:p>
          </p:txBody>
        </p:sp>
        <p:sp>
          <p:nvSpPr>
            <p:cNvPr id="492588" name="Text Box 44"/>
            <p:cNvSpPr txBox="1">
              <a:spLocks noChangeArrowheads="1"/>
            </p:cNvSpPr>
            <p:nvPr/>
          </p:nvSpPr>
          <p:spPr bwMode="auto">
            <a:xfrm>
              <a:off x="2122" y="3063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8</a:t>
              </a:r>
            </a:p>
          </p:txBody>
        </p:sp>
        <p:sp>
          <p:nvSpPr>
            <p:cNvPr id="492589" name="Text Box 45"/>
            <p:cNvSpPr txBox="1">
              <a:spLocks noChangeArrowheads="1"/>
            </p:cNvSpPr>
            <p:nvPr/>
          </p:nvSpPr>
          <p:spPr bwMode="auto">
            <a:xfrm>
              <a:off x="2801" y="3063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7</a:t>
              </a:r>
            </a:p>
          </p:txBody>
        </p:sp>
        <p:sp>
          <p:nvSpPr>
            <p:cNvPr id="492590" name="Text Box 46"/>
            <p:cNvSpPr txBox="1">
              <a:spLocks noChangeArrowheads="1"/>
            </p:cNvSpPr>
            <p:nvPr/>
          </p:nvSpPr>
          <p:spPr bwMode="auto">
            <a:xfrm>
              <a:off x="3137" y="3063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1</a:t>
              </a:r>
            </a:p>
          </p:txBody>
        </p:sp>
        <p:sp>
          <p:nvSpPr>
            <p:cNvPr id="492591" name="Text Box 47"/>
            <p:cNvSpPr txBox="1">
              <a:spLocks noChangeArrowheads="1"/>
            </p:cNvSpPr>
            <p:nvPr/>
          </p:nvSpPr>
          <p:spPr bwMode="auto">
            <a:xfrm>
              <a:off x="1450" y="3351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1</a:t>
              </a:r>
            </a:p>
          </p:txBody>
        </p:sp>
        <p:sp>
          <p:nvSpPr>
            <p:cNvPr id="492592" name="Text Box 48"/>
            <p:cNvSpPr txBox="1">
              <a:spLocks noChangeArrowheads="1"/>
            </p:cNvSpPr>
            <p:nvPr/>
          </p:nvSpPr>
          <p:spPr bwMode="auto">
            <a:xfrm>
              <a:off x="1786" y="3351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2</a:t>
              </a:r>
            </a:p>
          </p:txBody>
        </p:sp>
        <p:sp>
          <p:nvSpPr>
            <p:cNvPr id="492593" name="Text Box 49"/>
            <p:cNvSpPr txBox="1">
              <a:spLocks noChangeArrowheads="1"/>
            </p:cNvSpPr>
            <p:nvPr/>
          </p:nvSpPr>
          <p:spPr bwMode="auto">
            <a:xfrm>
              <a:off x="2122" y="3351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3</a:t>
              </a:r>
            </a:p>
          </p:txBody>
        </p:sp>
        <p:sp>
          <p:nvSpPr>
            <p:cNvPr id="492594" name="Text Box 50"/>
            <p:cNvSpPr txBox="1">
              <a:spLocks noChangeArrowheads="1"/>
            </p:cNvSpPr>
            <p:nvPr/>
          </p:nvSpPr>
          <p:spPr bwMode="auto">
            <a:xfrm>
              <a:off x="2458" y="3351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4</a:t>
              </a:r>
            </a:p>
          </p:txBody>
        </p:sp>
        <p:sp>
          <p:nvSpPr>
            <p:cNvPr id="492595" name="Text Box 51"/>
            <p:cNvSpPr txBox="1">
              <a:spLocks noChangeArrowheads="1"/>
            </p:cNvSpPr>
            <p:nvPr/>
          </p:nvSpPr>
          <p:spPr bwMode="auto">
            <a:xfrm>
              <a:off x="2794" y="3351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5</a:t>
              </a:r>
            </a:p>
          </p:txBody>
        </p:sp>
        <p:sp>
          <p:nvSpPr>
            <p:cNvPr id="492596" name="Line 52"/>
            <p:cNvSpPr>
              <a:spLocks noChangeShapeType="1"/>
            </p:cNvSpPr>
            <p:nvPr/>
          </p:nvSpPr>
          <p:spPr bwMode="auto">
            <a:xfrm>
              <a:off x="2746" y="3015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2597" name="Line 53"/>
            <p:cNvSpPr>
              <a:spLocks noChangeShapeType="1"/>
            </p:cNvSpPr>
            <p:nvPr/>
          </p:nvSpPr>
          <p:spPr bwMode="auto">
            <a:xfrm>
              <a:off x="1738" y="3015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2598" name="Line 54"/>
            <p:cNvSpPr>
              <a:spLocks noChangeShapeType="1"/>
            </p:cNvSpPr>
            <p:nvPr/>
          </p:nvSpPr>
          <p:spPr bwMode="auto">
            <a:xfrm>
              <a:off x="2074" y="3015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2599" name="Line 55"/>
            <p:cNvSpPr>
              <a:spLocks noChangeShapeType="1"/>
            </p:cNvSpPr>
            <p:nvPr/>
          </p:nvSpPr>
          <p:spPr bwMode="auto">
            <a:xfrm>
              <a:off x="2410" y="3015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2600" name="Line 56"/>
            <p:cNvSpPr>
              <a:spLocks noChangeShapeType="1"/>
            </p:cNvSpPr>
            <p:nvPr/>
          </p:nvSpPr>
          <p:spPr bwMode="auto">
            <a:xfrm>
              <a:off x="3082" y="3015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2601" name="Line 57"/>
            <p:cNvSpPr>
              <a:spLocks noChangeShapeType="1"/>
            </p:cNvSpPr>
            <p:nvPr/>
          </p:nvSpPr>
          <p:spPr bwMode="auto">
            <a:xfrm>
              <a:off x="3418" y="3015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2602" name="Line 58"/>
            <p:cNvSpPr>
              <a:spLocks noChangeShapeType="1"/>
            </p:cNvSpPr>
            <p:nvPr/>
          </p:nvSpPr>
          <p:spPr bwMode="auto">
            <a:xfrm>
              <a:off x="3754" y="3015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2603" name="Text Box 59"/>
            <p:cNvSpPr txBox="1">
              <a:spLocks noChangeArrowheads="1"/>
            </p:cNvSpPr>
            <p:nvPr/>
          </p:nvSpPr>
          <p:spPr bwMode="auto">
            <a:xfrm>
              <a:off x="1450" y="3063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2</a:t>
              </a:r>
            </a:p>
          </p:txBody>
        </p:sp>
        <p:sp>
          <p:nvSpPr>
            <p:cNvPr id="492604" name="Text Box 60"/>
            <p:cNvSpPr txBox="1">
              <a:spLocks noChangeArrowheads="1"/>
            </p:cNvSpPr>
            <p:nvPr/>
          </p:nvSpPr>
          <p:spPr bwMode="auto">
            <a:xfrm>
              <a:off x="3164" y="3351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6</a:t>
              </a:r>
            </a:p>
          </p:txBody>
        </p:sp>
        <p:sp>
          <p:nvSpPr>
            <p:cNvPr id="492605" name="Text Box 61"/>
            <p:cNvSpPr txBox="1">
              <a:spLocks noChangeArrowheads="1"/>
            </p:cNvSpPr>
            <p:nvPr/>
          </p:nvSpPr>
          <p:spPr bwMode="auto">
            <a:xfrm>
              <a:off x="2465" y="3063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 b="1">
                  <a:latin typeface="Helvetica" pitchFamily="34" charset="0"/>
                </a:rPr>
                <a:t>9</a:t>
              </a:r>
            </a:p>
          </p:txBody>
        </p:sp>
        <p:sp>
          <p:nvSpPr>
            <p:cNvPr id="492606" name="Text Box 62"/>
            <p:cNvSpPr txBox="1">
              <a:spLocks noChangeArrowheads="1"/>
            </p:cNvSpPr>
            <p:nvPr/>
          </p:nvSpPr>
          <p:spPr bwMode="auto">
            <a:xfrm>
              <a:off x="4263" y="3714"/>
              <a:ext cx="1305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600">
                  <a:latin typeface="Helvetica" pitchFamily="34" charset="0"/>
                </a:rPr>
                <a:t>notice: current points</a:t>
              </a:r>
            </a:p>
            <a:p>
              <a:pPr eaLnBrk="1" hangingPunct="1"/>
              <a:r>
                <a:rPr lang="en-US" sz="1600">
                  <a:latin typeface="Helvetica" pitchFamily="34" charset="0"/>
                </a:rPr>
                <a:t>to new element</a:t>
              </a:r>
            </a:p>
          </p:txBody>
        </p:sp>
        <p:sp>
          <p:nvSpPr>
            <p:cNvPr id="492607" name="Line 63"/>
            <p:cNvSpPr>
              <a:spLocks noChangeShapeType="1"/>
            </p:cNvSpPr>
            <p:nvPr/>
          </p:nvSpPr>
          <p:spPr bwMode="auto">
            <a:xfrm flipH="1" flipV="1">
              <a:off x="4464" y="3408"/>
              <a:ext cx="28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2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Implementing Lists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598613"/>
            <a:ext cx="8226425" cy="611187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>
                <a:latin typeface="Helvetica" pitchFamily="34" charset="0"/>
              </a:rPr>
              <a:t>next():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>
              <a:latin typeface="Helvetica" pitchFamily="34" charset="0"/>
            </a:endParaRPr>
          </a:p>
        </p:txBody>
      </p:sp>
      <p:grpSp>
        <p:nvGrpSpPr>
          <p:cNvPr id="494596" name="Group 4"/>
          <p:cNvGrpSpPr>
            <a:grpSpLocks/>
          </p:cNvGrpSpPr>
          <p:nvPr/>
        </p:nvGrpSpPr>
        <p:grpSpPr bwMode="auto">
          <a:xfrm>
            <a:off x="1066800" y="2209800"/>
            <a:ext cx="6580188" cy="962025"/>
            <a:chOff x="672" y="1392"/>
            <a:chExt cx="4145" cy="606"/>
          </a:xfrm>
        </p:grpSpPr>
        <p:sp>
          <p:nvSpPr>
            <p:cNvPr id="494597" name="Text Box 5"/>
            <p:cNvSpPr txBox="1">
              <a:spLocks noChangeArrowheads="1"/>
            </p:cNvSpPr>
            <p:nvPr/>
          </p:nvSpPr>
          <p:spPr bwMode="auto">
            <a:xfrm>
              <a:off x="3679" y="1392"/>
              <a:ext cx="61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 u="sng">
                  <a:latin typeface="Helvetica" pitchFamily="34" charset="0"/>
                </a:rPr>
                <a:t>current</a:t>
              </a:r>
            </a:p>
          </p:txBody>
        </p:sp>
        <p:sp>
          <p:nvSpPr>
            <p:cNvPr id="494598" name="Text Box 6"/>
            <p:cNvSpPr txBox="1">
              <a:spLocks noChangeArrowheads="1"/>
            </p:cNvSpPr>
            <p:nvPr/>
          </p:nvSpPr>
          <p:spPr bwMode="auto">
            <a:xfrm>
              <a:off x="3871" y="1632"/>
              <a:ext cx="2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Helvetica" pitchFamily="34" charset="0"/>
                </a:rPr>
                <a:t>4</a:t>
              </a:r>
            </a:p>
          </p:txBody>
        </p:sp>
        <p:grpSp>
          <p:nvGrpSpPr>
            <p:cNvPr id="494599" name="Group 7"/>
            <p:cNvGrpSpPr>
              <a:grpSpLocks/>
            </p:cNvGrpSpPr>
            <p:nvPr/>
          </p:nvGrpSpPr>
          <p:grpSpPr bwMode="auto">
            <a:xfrm>
              <a:off x="4416" y="1392"/>
              <a:ext cx="401" cy="490"/>
              <a:chOff x="4608" y="2832"/>
              <a:chExt cx="401" cy="490"/>
            </a:xfrm>
          </p:grpSpPr>
          <p:sp>
            <p:nvSpPr>
              <p:cNvPr id="494600" name="Text Box 8"/>
              <p:cNvSpPr txBox="1">
                <a:spLocks noChangeArrowheads="1"/>
              </p:cNvSpPr>
              <p:nvPr/>
            </p:nvSpPr>
            <p:spPr bwMode="auto">
              <a:xfrm>
                <a:off x="4608" y="2832"/>
                <a:ext cx="40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2000" u="sng">
                    <a:latin typeface="Helvetica" pitchFamily="34" charset="0"/>
                  </a:rPr>
                  <a:t>size</a:t>
                </a:r>
              </a:p>
            </p:txBody>
          </p:sp>
          <p:sp>
            <p:nvSpPr>
              <p:cNvPr id="494601" name="Text Box 9"/>
              <p:cNvSpPr txBox="1">
                <a:spLocks noChangeArrowheads="1"/>
              </p:cNvSpPr>
              <p:nvPr/>
            </p:nvSpPr>
            <p:spPr bwMode="auto">
              <a:xfrm>
                <a:off x="4704" y="3072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000">
                    <a:latin typeface="Helvetica" pitchFamily="34" charset="0"/>
                  </a:rPr>
                  <a:t>6</a:t>
                </a:r>
              </a:p>
            </p:txBody>
          </p:sp>
        </p:grpSp>
        <p:sp>
          <p:nvSpPr>
            <p:cNvPr id="494602" name="Rectangle 10"/>
            <p:cNvSpPr>
              <a:spLocks noChangeArrowheads="1"/>
            </p:cNvSpPr>
            <p:nvPr/>
          </p:nvSpPr>
          <p:spPr bwMode="auto">
            <a:xfrm>
              <a:off x="970" y="1431"/>
              <a:ext cx="2688" cy="336"/>
            </a:xfrm>
            <a:prstGeom prst="rect">
              <a:avLst/>
            </a:prstGeom>
            <a:solidFill>
              <a:srgbClr val="CC00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4603" name="Text Box 11"/>
            <p:cNvSpPr txBox="1">
              <a:spLocks noChangeArrowheads="1"/>
            </p:cNvSpPr>
            <p:nvPr/>
          </p:nvSpPr>
          <p:spPr bwMode="auto">
            <a:xfrm>
              <a:off x="672" y="1456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A</a:t>
              </a:r>
            </a:p>
          </p:txBody>
        </p:sp>
        <p:sp>
          <p:nvSpPr>
            <p:cNvPr id="494604" name="Text Box 12"/>
            <p:cNvSpPr txBox="1">
              <a:spLocks noChangeArrowheads="1"/>
            </p:cNvSpPr>
            <p:nvPr/>
          </p:nvSpPr>
          <p:spPr bwMode="auto">
            <a:xfrm>
              <a:off x="1354" y="1479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6</a:t>
              </a:r>
            </a:p>
          </p:txBody>
        </p:sp>
        <p:sp>
          <p:nvSpPr>
            <p:cNvPr id="494605" name="Text Box 13"/>
            <p:cNvSpPr txBox="1">
              <a:spLocks noChangeArrowheads="1"/>
            </p:cNvSpPr>
            <p:nvPr/>
          </p:nvSpPr>
          <p:spPr bwMode="auto">
            <a:xfrm>
              <a:off x="1690" y="1479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8</a:t>
              </a:r>
            </a:p>
          </p:txBody>
        </p:sp>
        <p:sp>
          <p:nvSpPr>
            <p:cNvPr id="494606" name="Text Box 14"/>
            <p:cNvSpPr txBox="1">
              <a:spLocks noChangeArrowheads="1"/>
            </p:cNvSpPr>
            <p:nvPr/>
          </p:nvSpPr>
          <p:spPr bwMode="auto">
            <a:xfrm>
              <a:off x="2369" y="1479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7</a:t>
              </a:r>
            </a:p>
          </p:txBody>
        </p:sp>
        <p:sp>
          <p:nvSpPr>
            <p:cNvPr id="494607" name="Text Box 15"/>
            <p:cNvSpPr txBox="1">
              <a:spLocks noChangeArrowheads="1"/>
            </p:cNvSpPr>
            <p:nvPr/>
          </p:nvSpPr>
          <p:spPr bwMode="auto">
            <a:xfrm>
              <a:off x="2705" y="1479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1</a:t>
              </a:r>
            </a:p>
          </p:txBody>
        </p:sp>
        <p:sp>
          <p:nvSpPr>
            <p:cNvPr id="494608" name="Text Box 16"/>
            <p:cNvSpPr txBox="1">
              <a:spLocks noChangeArrowheads="1"/>
            </p:cNvSpPr>
            <p:nvPr/>
          </p:nvSpPr>
          <p:spPr bwMode="auto">
            <a:xfrm>
              <a:off x="1018" y="176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1</a:t>
              </a:r>
            </a:p>
          </p:txBody>
        </p:sp>
        <p:sp>
          <p:nvSpPr>
            <p:cNvPr id="494609" name="Text Box 17"/>
            <p:cNvSpPr txBox="1">
              <a:spLocks noChangeArrowheads="1"/>
            </p:cNvSpPr>
            <p:nvPr/>
          </p:nvSpPr>
          <p:spPr bwMode="auto">
            <a:xfrm>
              <a:off x="1354" y="176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2</a:t>
              </a:r>
            </a:p>
          </p:txBody>
        </p:sp>
        <p:sp>
          <p:nvSpPr>
            <p:cNvPr id="494610" name="Text Box 18"/>
            <p:cNvSpPr txBox="1">
              <a:spLocks noChangeArrowheads="1"/>
            </p:cNvSpPr>
            <p:nvPr/>
          </p:nvSpPr>
          <p:spPr bwMode="auto">
            <a:xfrm>
              <a:off x="1690" y="176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3</a:t>
              </a:r>
            </a:p>
          </p:txBody>
        </p:sp>
        <p:sp>
          <p:nvSpPr>
            <p:cNvPr id="494611" name="Text Box 19"/>
            <p:cNvSpPr txBox="1">
              <a:spLocks noChangeArrowheads="1"/>
            </p:cNvSpPr>
            <p:nvPr/>
          </p:nvSpPr>
          <p:spPr bwMode="auto">
            <a:xfrm>
              <a:off x="2026" y="176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4</a:t>
              </a:r>
            </a:p>
          </p:txBody>
        </p:sp>
        <p:sp>
          <p:nvSpPr>
            <p:cNvPr id="494612" name="Text Box 20"/>
            <p:cNvSpPr txBox="1">
              <a:spLocks noChangeArrowheads="1"/>
            </p:cNvSpPr>
            <p:nvPr/>
          </p:nvSpPr>
          <p:spPr bwMode="auto">
            <a:xfrm>
              <a:off x="2362" y="176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5</a:t>
              </a:r>
            </a:p>
          </p:txBody>
        </p:sp>
        <p:sp>
          <p:nvSpPr>
            <p:cNvPr id="494613" name="Line 21"/>
            <p:cNvSpPr>
              <a:spLocks noChangeShapeType="1"/>
            </p:cNvSpPr>
            <p:nvPr/>
          </p:nvSpPr>
          <p:spPr bwMode="auto">
            <a:xfrm>
              <a:off x="2314" y="1431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4614" name="Line 22"/>
            <p:cNvSpPr>
              <a:spLocks noChangeShapeType="1"/>
            </p:cNvSpPr>
            <p:nvPr/>
          </p:nvSpPr>
          <p:spPr bwMode="auto">
            <a:xfrm>
              <a:off x="1306" y="1431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4615" name="Line 23"/>
            <p:cNvSpPr>
              <a:spLocks noChangeShapeType="1"/>
            </p:cNvSpPr>
            <p:nvPr/>
          </p:nvSpPr>
          <p:spPr bwMode="auto">
            <a:xfrm>
              <a:off x="1642" y="1431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4616" name="Line 24"/>
            <p:cNvSpPr>
              <a:spLocks noChangeShapeType="1"/>
            </p:cNvSpPr>
            <p:nvPr/>
          </p:nvSpPr>
          <p:spPr bwMode="auto">
            <a:xfrm>
              <a:off x="1978" y="1431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4617" name="Line 25"/>
            <p:cNvSpPr>
              <a:spLocks noChangeShapeType="1"/>
            </p:cNvSpPr>
            <p:nvPr/>
          </p:nvSpPr>
          <p:spPr bwMode="auto">
            <a:xfrm>
              <a:off x="2650" y="1431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4618" name="Line 26"/>
            <p:cNvSpPr>
              <a:spLocks noChangeShapeType="1"/>
            </p:cNvSpPr>
            <p:nvPr/>
          </p:nvSpPr>
          <p:spPr bwMode="auto">
            <a:xfrm>
              <a:off x="2986" y="1431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4619" name="Line 27"/>
            <p:cNvSpPr>
              <a:spLocks noChangeShapeType="1"/>
            </p:cNvSpPr>
            <p:nvPr/>
          </p:nvSpPr>
          <p:spPr bwMode="auto">
            <a:xfrm>
              <a:off x="3322" y="1431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4620" name="Text Box 28"/>
            <p:cNvSpPr txBox="1">
              <a:spLocks noChangeArrowheads="1"/>
            </p:cNvSpPr>
            <p:nvPr/>
          </p:nvSpPr>
          <p:spPr bwMode="auto">
            <a:xfrm>
              <a:off x="1018" y="1479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2</a:t>
              </a:r>
            </a:p>
          </p:txBody>
        </p:sp>
        <p:sp>
          <p:nvSpPr>
            <p:cNvPr id="494621" name="Text Box 29"/>
            <p:cNvSpPr txBox="1">
              <a:spLocks noChangeArrowheads="1"/>
            </p:cNvSpPr>
            <p:nvPr/>
          </p:nvSpPr>
          <p:spPr bwMode="auto">
            <a:xfrm>
              <a:off x="2732" y="176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6</a:t>
              </a:r>
            </a:p>
          </p:txBody>
        </p:sp>
        <p:sp>
          <p:nvSpPr>
            <p:cNvPr id="494622" name="Text Box 30"/>
            <p:cNvSpPr txBox="1">
              <a:spLocks noChangeArrowheads="1"/>
            </p:cNvSpPr>
            <p:nvPr/>
          </p:nvSpPr>
          <p:spPr bwMode="auto">
            <a:xfrm>
              <a:off x="2033" y="1479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 b="1">
                  <a:latin typeface="Helvetica" pitchFamily="34" charset="0"/>
                </a:rPr>
                <a:t>9</a:t>
              </a:r>
            </a:p>
          </p:txBody>
        </p:sp>
      </p:grpSp>
      <p:grpSp>
        <p:nvGrpSpPr>
          <p:cNvPr id="494623" name="Group 31"/>
          <p:cNvGrpSpPr>
            <a:grpSpLocks/>
          </p:cNvGrpSpPr>
          <p:nvPr/>
        </p:nvGrpSpPr>
        <p:grpSpPr bwMode="auto">
          <a:xfrm>
            <a:off x="6019800" y="2667000"/>
            <a:ext cx="630238" cy="549275"/>
            <a:chOff x="3792" y="1680"/>
            <a:chExt cx="397" cy="346"/>
          </a:xfrm>
        </p:grpSpPr>
        <p:sp>
          <p:nvSpPr>
            <p:cNvPr id="494624" name="Text Box 32"/>
            <p:cNvSpPr txBox="1">
              <a:spLocks noChangeArrowheads="1"/>
            </p:cNvSpPr>
            <p:nvPr/>
          </p:nvSpPr>
          <p:spPr bwMode="auto">
            <a:xfrm>
              <a:off x="3984" y="1776"/>
              <a:ext cx="2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Helvetica" pitchFamily="34" charset="0"/>
                </a:rPr>
                <a:t>5</a:t>
              </a:r>
            </a:p>
          </p:txBody>
        </p:sp>
        <p:sp>
          <p:nvSpPr>
            <p:cNvPr id="494625" name="Line 33"/>
            <p:cNvSpPr>
              <a:spLocks noChangeShapeType="1"/>
            </p:cNvSpPr>
            <p:nvPr/>
          </p:nvSpPr>
          <p:spPr bwMode="auto">
            <a:xfrm flipV="1">
              <a:off x="3792" y="1680"/>
              <a:ext cx="33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4626" name="Rectangle 34"/>
          <p:cNvSpPr>
            <a:spLocks noChangeArrowheads="1"/>
          </p:cNvSpPr>
          <p:nvPr/>
        </p:nvSpPr>
        <p:spPr bwMode="auto">
          <a:xfrm>
            <a:off x="457200" y="3429000"/>
            <a:ext cx="822642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endParaRPr lang="en-US" sz="2800">
              <a:solidFill>
                <a:srgbClr val="969696"/>
              </a:solidFill>
              <a:latin typeface="Helvetic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Implementing Lists</a:t>
            </a:r>
          </a:p>
        </p:txBody>
      </p:sp>
      <p:sp>
        <p:nvSpPr>
          <p:cNvPr id="498691" name="Rectangle 3"/>
          <p:cNvSpPr>
            <a:spLocks noChangeArrowheads="1"/>
          </p:cNvSpPr>
          <p:nvPr/>
        </p:nvSpPr>
        <p:spPr bwMode="auto">
          <a:xfrm>
            <a:off x="460375" y="2209800"/>
            <a:ext cx="822642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800">
                <a:latin typeface="Helvetica" pitchFamily="34" charset="0"/>
              </a:rPr>
              <a:t>There are special cases for positioning the current pointer: </a:t>
            </a:r>
          </a:p>
          <a:p>
            <a:pPr marL="1371600" lvl="2" indent="-457200" eaLnBrk="1" hangingPunct="1">
              <a:lnSpc>
                <a:spcPct val="80000"/>
              </a:lnSpc>
              <a:spcBef>
                <a:spcPct val="20000"/>
              </a:spcBef>
              <a:buFont typeface="Wingdings" pitchFamily="2" charset="2"/>
              <a:buAutoNum type="alphaLcPeriod"/>
            </a:pPr>
            <a:r>
              <a:rPr lang="en-US" sz="2400">
                <a:latin typeface="Helvetica" pitchFamily="34" charset="0"/>
              </a:rPr>
              <a:t>past the last array cell </a:t>
            </a:r>
          </a:p>
          <a:p>
            <a:pPr marL="1371600" lvl="2" indent="-457200" eaLnBrk="1" hangingPunct="1">
              <a:lnSpc>
                <a:spcPct val="80000"/>
              </a:lnSpc>
              <a:spcBef>
                <a:spcPct val="20000"/>
              </a:spcBef>
              <a:buFont typeface="Wingdings" pitchFamily="2" charset="2"/>
              <a:buAutoNum type="alphaLcPeriod"/>
            </a:pPr>
            <a:r>
              <a:rPr lang="en-US" sz="2400">
                <a:latin typeface="Helvetica" pitchFamily="34" charset="0"/>
              </a:rPr>
              <a:t>before the first cell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endParaRPr lang="en-US" sz="2800">
              <a:latin typeface="Helvetica" pitchFamily="34" charset="0"/>
            </a:endParaRP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800">
                <a:latin typeface="Helvetica" pitchFamily="34" charset="0"/>
              </a:rPr>
              <a:t>We will have to worry about these when we write the actual code.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Implementing Lists</a:t>
            </a:r>
          </a:p>
        </p:txBody>
      </p:sp>
      <p:sp>
        <p:nvSpPr>
          <p:cNvPr id="5007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524000"/>
            <a:ext cx="8226425" cy="992188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>
                <a:latin typeface="Helvetica" pitchFamily="34" charset="0"/>
              </a:rPr>
              <a:t>remove(): removes the element at the current</a:t>
            </a:r>
            <a:br>
              <a:rPr lang="en-US" sz="2800">
                <a:latin typeface="Helvetica" pitchFamily="34" charset="0"/>
              </a:rPr>
            </a:br>
            <a:r>
              <a:rPr lang="en-US" sz="2800">
                <a:latin typeface="Helvetica" pitchFamily="34" charset="0"/>
              </a:rPr>
              <a:t>		     index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>
              <a:latin typeface="Helvetica" pitchFamily="34" charset="0"/>
            </a:endParaRPr>
          </a:p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>
              <a:latin typeface="Helvetica" pitchFamily="34" charset="0"/>
            </a:endParaRPr>
          </a:p>
        </p:txBody>
      </p:sp>
      <p:sp>
        <p:nvSpPr>
          <p:cNvPr id="500740" name="Rectangle 4"/>
          <p:cNvSpPr>
            <a:spLocks noChangeArrowheads="1"/>
          </p:cNvSpPr>
          <p:nvPr/>
        </p:nvSpPr>
        <p:spPr bwMode="auto">
          <a:xfrm>
            <a:off x="457200" y="5257800"/>
            <a:ext cx="8226425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endParaRPr lang="en-US" sz="2800">
              <a:latin typeface="Helvetica" pitchFamily="34" charset="0"/>
            </a:endParaRPr>
          </a:p>
        </p:txBody>
      </p:sp>
      <p:grpSp>
        <p:nvGrpSpPr>
          <p:cNvPr id="500741" name="Group 5"/>
          <p:cNvGrpSpPr>
            <a:grpSpLocks/>
          </p:cNvGrpSpPr>
          <p:nvPr/>
        </p:nvGrpSpPr>
        <p:grpSpPr bwMode="auto">
          <a:xfrm>
            <a:off x="669925" y="2209800"/>
            <a:ext cx="7732713" cy="1387475"/>
            <a:chOff x="422" y="1392"/>
            <a:chExt cx="4871" cy="874"/>
          </a:xfrm>
        </p:grpSpPr>
        <p:sp>
          <p:nvSpPr>
            <p:cNvPr id="500742" name="Text Box 6"/>
            <p:cNvSpPr txBox="1">
              <a:spLocks noChangeArrowheads="1"/>
            </p:cNvSpPr>
            <p:nvPr/>
          </p:nvSpPr>
          <p:spPr bwMode="auto">
            <a:xfrm>
              <a:off x="4063" y="1584"/>
              <a:ext cx="61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 u="sng">
                  <a:latin typeface="Helvetica" pitchFamily="34" charset="0"/>
                </a:rPr>
                <a:t>current</a:t>
              </a:r>
            </a:p>
          </p:txBody>
        </p:sp>
        <p:sp>
          <p:nvSpPr>
            <p:cNvPr id="500743" name="Text Box 7"/>
            <p:cNvSpPr txBox="1">
              <a:spLocks noChangeArrowheads="1"/>
            </p:cNvSpPr>
            <p:nvPr/>
          </p:nvSpPr>
          <p:spPr bwMode="auto">
            <a:xfrm>
              <a:off x="4255" y="1824"/>
              <a:ext cx="2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Helvetica" pitchFamily="34" charset="0"/>
                </a:rPr>
                <a:t>5</a:t>
              </a:r>
            </a:p>
          </p:txBody>
        </p:sp>
        <p:grpSp>
          <p:nvGrpSpPr>
            <p:cNvPr id="500744" name="Group 8"/>
            <p:cNvGrpSpPr>
              <a:grpSpLocks/>
            </p:cNvGrpSpPr>
            <p:nvPr/>
          </p:nvGrpSpPr>
          <p:grpSpPr bwMode="auto">
            <a:xfrm>
              <a:off x="4800" y="1584"/>
              <a:ext cx="401" cy="490"/>
              <a:chOff x="4608" y="2832"/>
              <a:chExt cx="401" cy="490"/>
            </a:xfrm>
          </p:grpSpPr>
          <p:sp>
            <p:nvSpPr>
              <p:cNvPr id="500745" name="Text Box 9"/>
              <p:cNvSpPr txBox="1">
                <a:spLocks noChangeArrowheads="1"/>
              </p:cNvSpPr>
              <p:nvPr/>
            </p:nvSpPr>
            <p:spPr bwMode="auto">
              <a:xfrm>
                <a:off x="4608" y="2832"/>
                <a:ext cx="40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2000" u="sng">
                    <a:latin typeface="Helvetica" pitchFamily="34" charset="0"/>
                  </a:rPr>
                  <a:t>size</a:t>
                </a:r>
              </a:p>
            </p:txBody>
          </p:sp>
          <p:sp>
            <p:nvSpPr>
              <p:cNvPr id="500746" name="Text Box 10"/>
              <p:cNvSpPr txBox="1">
                <a:spLocks noChangeArrowheads="1"/>
              </p:cNvSpPr>
              <p:nvPr/>
            </p:nvSpPr>
            <p:spPr bwMode="auto">
              <a:xfrm>
                <a:off x="4704" y="3072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000">
                    <a:latin typeface="Helvetica" pitchFamily="34" charset="0"/>
                  </a:rPr>
                  <a:t>6</a:t>
                </a:r>
              </a:p>
            </p:txBody>
          </p:sp>
        </p:grpSp>
        <p:sp>
          <p:nvSpPr>
            <p:cNvPr id="500747" name="Rectangle 11"/>
            <p:cNvSpPr>
              <a:spLocks noChangeArrowheads="1"/>
            </p:cNvSpPr>
            <p:nvPr/>
          </p:nvSpPr>
          <p:spPr bwMode="auto">
            <a:xfrm>
              <a:off x="1354" y="1623"/>
              <a:ext cx="2688" cy="336"/>
            </a:xfrm>
            <a:prstGeom prst="rect">
              <a:avLst/>
            </a:prstGeom>
            <a:solidFill>
              <a:srgbClr val="CC00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0748" name="Text Box 12"/>
            <p:cNvSpPr txBox="1">
              <a:spLocks noChangeArrowheads="1"/>
            </p:cNvSpPr>
            <p:nvPr/>
          </p:nvSpPr>
          <p:spPr bwMode="auto">
            <a:xfrm>
              <a:off x="1056" y="1648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A</a:t>
              </a:r>
            </a:p>
          </p:txBody>
        </p:sp>
        <p:sp>
          <p:nvSpPr>
            <p:cNvPr id="500749" name="Text Box 13"/>
            <p:cNvSpPr txBox="1">
              <a:spLocks noChangeArrowheads="1"/>
            </p:cNvSpPr>
            <p:nvPr/>
          </p:nvSpPr>
          <p:spPr bwMode="auto">
            <a:xfrm>
              <a:off x="1738" y="167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6</a:t>
              </a:r>
            </a:p>
          </p:txBody>
        </p:sp>
        <p:sp>
          <p:nvSpPr>
            <p:cNvPr id="500750" name="Text Box 14"/>
            <p:cNvSpPr txBox="1">
              <a:spLocks noChangeArrowheads="1"/>
            </p:cNvSpPr>
            <p:nvPr/>
          </p:nvSpPr>
          <p:spPr bwMode="auto">
            <a:xfrm>
              <a:off x="2074" y="167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8</a:t>
              </a:r>
            </a:p>
          </p:txBody>
        </p:sp>
        <p:sp>
          <p:nvSpPr>
            <p:cNvPr id="500751" name="Text Box 15"/>
            <p:cNvSpPr txBox="1">
              <a:spLocks noChangeArrowheads="1"/>
            </p:cNvSpPr>
            <p:nvPr/>
          </p:nvSpPr>
          <p:spPr bwMode="auto">
            <a:xfrm>
              <a:off x="3089" y="167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1</a:t>
              </a:r>
            </a:p>
          </p:txBody>
        </p:sp>
        <p:sp>
          <p:nvSpPr>
            <p:cNvPr id="500752" name="Text Box 16"/>
            <p:cNvSpPr txBox="1">
              <a:spLocks noChangeArrowheads="1"/>
            </p:cNvSpPr>
            <p:nvPr/>
          </p:nvSpPr>
          <p:spPr bwMode="auto">
            <a:xfrm>
              <a:off x="1402" y="195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1</a:t>
              </a:r>
            </a:p>
          </p:txBody>
        </p:sp>
        <p:sp>
          <p:nvSpPr>
            <p:cNvPr id="500753" name="Text Box 17"/>
            <p:cNvSpPr txBox="1">
              <a:spLocks noChangeArrowheads="1"/>
            </p:cNvSpPr>
            <p:nvPr/>
          </p:nvSpPr>
          <p:spPr bwMode="auto">
            <a:xfrm>
              <a:off x="1738" y="195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2</a:t>
              </a:r>
            </a:p>
          </p:txBody>
        </p:sp>
        <p:sp>
          <p:nvSpPr>
            <p:cNvPr id="500754" name="Text Box 18"/>
            <p:cNvSpPr txBox="1">
              <a:spLocks noChangeArrowheads="1"/>
            </p:cNvSpPr>
            <p:nvPr/>
          </p:nvSpPr>
          <p:spPr bwMode="auto">
            <a:xfrm>
              <a:off x="2074" y="195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3</a:t>
              </a:r>
            </a:p>
          </p:txBody>
        </p:sp>
        <p:sp>
          <p:nvSpPr>
            <p:cNvPr id="500755" name="Text Box 19"/>
            <p:cNvSpPr txBox="1">
              <a:spLocks noChangeArrowheads="1"/>
            </p:cNvSpPr>
            <p:nvPr/>
          </p:nvSpPr>
          <p:spPr bwMode="auto">
            <a:xfrm>
              <a:off x="2410" y="195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4</a:t>
              </a:r>
            </a:p>
          </p:txBody>
        </p:sp>
        <p:sp>
          <p:nvSpPr>
            <p:cNvPr id="500756" name="Text Box 20"/>
            <p:cNvSpPr txBox="1">
              <a:spLocks noChangeArrowheads="1"/>
            </p:cNvSpPr>
            <p:nvPr/>
          </p:nvSpPr>
          <p:spPr bwMode="auto">
            <a:xfrm>
              <a:off x="2746" y="195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5</a:t>
              </a:r>
            </a:p>
          </p:txBody>
        </p:sp>
        <p:sp>
          <p:nvSpPr>
            <p:cNvPr id="500757" name="Line 21"/>
            <p:cNvSpPr>
              <a:spLocks noChangeShapeType="1"/>
            </p:cNvSpPr>
            <p:nvPr/>
          </p:nvSpPr>
          <p:spPr bwMode="auto">
            <a:xfrm>
              <a:off x="2698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0758" name="Line 22"/>
            <p:cNvSpPr>
              <a:spLocks noChangeShapeType="1"/>
            </p:cNvSpPr>
            <p:nvPr/>
          </p:nvSpPr>
          <p:spPr bwMode="auto">
            <a:xfrm>
              <a:off x="1690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0759" name="Line 23"/>
            <p:cNvSpPr>
              <a:spLocks noChangeShapeType="1"/>
            </p:cNvSpPr>
            <p:nvPr/>
          </p:nvSpPr>
          <p:spPr bwMode="auto">
            <a:xfrm>
              <a:off x="2026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0760" name="Line 24"/>
            <p:cNvSpPr>
              <a:spLocks noChangeShapeType="1"/>
            </p:cNvSpPr>
            <p:nvPr/>
          </p:nvSpPr>
          <p:spPr bwMode="auto">
            <a:xfrm>
              <a:off x="2362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0761" name="Line 25"/>
            <p:cNvSpPr>
              <a:spLocks noChangeShapeType="1"/>
            </p:cNvSpPr>
            <p:nvPr/>
          </p:nvSpPr>
          <p:spPr bwMode="auto">
            <a:xfrm>
              <a:off x="3034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0762" name="Line 26"/>
            <p:cNvSpPr>
              <a:spLocks noChangeShapeType="1"/>
            </p:cNvSpPr>
            <p:nvPr/>
          </p:nvSpPr>
          <p:spPr bwMode="auto">
            <a:xfrm>
              <a:off x="3370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0763" name="Line 27"/>
            <p:cNvSpPr>
              <a:spLocks noChangeShapeType="1"/>
            </p:cNvSpPr>
            <p:nvPr/>
          </p:nvSpPr>
          <p:spPr bwMode="auto">
            <a:xfrm>
              <a:off x="3706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0764" name="Text Box 28"/>
            <p:cNvSpPr txBox="1">
              <a:spLocks noChangeArrowheads="1"/>
            </p:cNvSpPr>
            <p:nvPr/>
          </p:nvSpPr>
          <p:spPr bwMode="auto">
            <a:xfrm>
              <a:off x="1402" y="167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2</a:t>
              </a:r>
            </a:p>
          </p:txBody>
        </p:sp>
        <p:sp>
          <p:nvSpPr>
            <p:cNvPr id="500765" name="Text Box 29"/>
            <p:cNvSpPr txBox="1">
              <a:spLocks noChangeArrowheads="1"/>
            </p:cNvSpPr>
            <p:nvPr/>
          </p:nvSpPr>
          <p:spPr bwMode="auto">
            <a:xfrm>
              <a:off x="3116" y="195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6</a:t>
              </a:r>
            </a:p>
          </p:txBody>
        </p:sp>
        <p:sp>
          <p:nvSpPr>
            <p:cNvPr id="500766" name="Text Box 30"/>
            <p:cNvSpPr txBox="1">
              <a:spLocks noChangeArrowheads="1"/>
            </p:cNvSpPr>
            <p:nvPr/>
          </p:nvSpPr>
          <p:spPr bwMode="auto">
            <a:xfrm>
              <a:off x="2417" y="167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9</a:t>
              </a:r>
            </a:p>
          </p:txBody>
        </p:sp>
        <p:sp>
          <p:nvSpPr>
            <p:cNvPr id="500767" name="Text Box 31"/>
            <p:cNvSpPr txBox="1">
              <a:spLocks noChangeArrowheads="1"/>
            </p:cNvSpPr>
            <p:nvPr/>
          </p:nvSpPr>
          <p:spPr bwMode="auto">
            <a:xfrm>
              <a:off x="5088" y="2016"/>
              <a:ext cx="2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Helvetica" pitchFamily="34" charset="0"/>
                </a:rPr>
                <a:t>5</a:t>
              </a:r>
            </a:p>
          </p:txBody>
        </p:sp>
        <p:sp>
          <p:nvSpPr>
            <p:cNvPr id="500768" name="Line 32"/>
            <p:cNvSpPr>
              <a:spLocks noChangeShapeType="1"/>
            </p:cNvSpPr>
            <p:nvPr/>
          </p:nvSpPr>
          <p:spPr bwMode="auto">
            <a:xfrm flipV="1">
              <a:off x="4800" y="1872"/>
              <a:ext cx="33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0769" name="Text Box 33"/>
            <p:cNvSpPr txBox="1">
              <a:spLocks noChangeArrowheads="1"/>
            </p:cNvSpPr>
            <p:nvPr/>
          </p:nvSpPr>
          <p:spPr bwMode="auto">
            <a:xfrm>
              <a:off x="422" y="1660"/>
              <a:ext cx="52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600">
                  <a:latin typeface="Helvetica" pitchFamily="34" charset="0"/>
                </a:rPr>
                <a:t>Step 1:</a:t>
              </a:r>
            </a:p>
          </p:txBody>
        </p:sp>
        <p:sp>
          <p:nvSpPr>
            <p:cNvPr id="500770" name="Line 34"/>
            <p:cNvSpPr>
              <a:spLocks noChangeShapeType="1"/>
            </p:cNvSpPr>
            <p:nvPr/>
          </p:nvSpPr>
          <p:spPr bwMode="auto">
            <a:xfrm>
              <a:off x="2880" y="13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0771" name="Group 35"/>
          <p:cNvGrpSpPr>
            <a:grpSpLocks/>
          </p:cNvGrpSpPr>
          <p:nvPr/>
        </p:nvGrpSpPr>
        <p:grpSpPr bwMode="auto">
          <a:xfrm>
            <a:off x="685800" y="3810000"/>
            <a:ext cx="7646988" cy="1190625"/>
            <a:chOff x="432" y="2400"/>
            <a:chExt cx="4817" cy="750"/>
          </a:xfrm>
        </p:grpSpPr>
        <p:sp>
          <p:nvSpPr>
            <p:cNvPr id="500772" name="Text Box 36"/>
            <p:cNvSpPr txBox="1">
              <a:spLocks noChangeArrowheads="1"/>
            </p:cNvSpPr>
            <p:nvPr/>
          </p:nvSpPr>
          <p:spPr bwMode="auto">
            <a:xfrm>
              <a:off x="4111" y="2544"/>
              <a:ext cx="61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 u="sng">
                  <a:latin typeface="Helvetica" pitchFamily="34" charset="0"/>
                </a:rPr>
                <a:t>current</a:t>
              </a:r>
            </a:p>
          </p:txBody>
        </p:sp>
        <p:sp>
          <p:nvSpPr>
            <p:cNvPr id="500773" name="Text Box 37"/>
            <p:cNvSpPr txBox="1">
              <a:spLocks noChangeArrowheads="1"/>
            </p:cNvSpPr>
            <p:nvPr/>
          </p:nvSpPr>
          <p:spPr bwMode="auto">
            <a:xfrm>
              <a:off x="4303" y="2784"/>
              <a:ext cx="2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Helvetica" pitchFamily="34" charset="0"/>
                </a:rPr>
                <a:t>5</a:t>
              </a:r>
            </a:p>
          </p:txBody>
        </p:sp>
        <p:grpSp>
          <p:nvGrpSpPr>
            <p:cNvPr id="500774" name="Group 38"/>
            <p:cNvGrpSpPr>
              <a:grpSpLocks/>
            </p:cNvGrpSpPr>
            <p:nvPr/>
          </p:nvGrpSpPr>
          <p:grpSpPr bwMode="auto">
            <a:xfrm>
              <a:off x="4848" y="2544"/>
              <a:ext cx="401" cy="490"/>
              <a:chOff x="4608" y="2832"/>
              <a:chExt cx="401" cy="490"/>
            </a:xfrm>
          </p:grpSpPr>
          <p:sp>
            <p:nvSpPr>
              <p:cNvPr id="500775" name="Text Box 39"/>
              <p:cNvSpPr txBox="1">
                <a:spLocks noChangeArrowheads="1"/>
              </p:cNvSpPr>
              <p:nvPr/>
            </p:nvSpPr>
            <p:spPr bwMode="auto">
              <a:xfrm>
                <a:off x="4608" y="2832"/>
                <a:ext cx="40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2000" u="sng">
                    <a:latin typeface="Helvetica" pitchFamily="34" charset="0"/>
                  </a:rPr>
                  <a:t>size</a:t>
                </a:r>
              </a:p>
            </p:txBody>
          </p:sp>
          <p:sp>
            <p:nvSpPr>
              <p:cNvPr id="500776" name="Text Box 40"/>
              <p:cNvSpPr txBox="1">
                <a:spLocks noChangeArrowheads="1"/>
              </p:cNvSpPr>
              <p:nvPr/>
            </p:nvSpPr>
            <p:spPr bwMode="auto">
              <a:xfrm>
                <a:off x="4704" y="3072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000">
                    <a:latin typeface="Helvetica" pitchFamily="34" charset="0"/>
                  </a:rPr>
                  <a:t>5</a:t>
                </a:r>
              </a:p>
            </p:txBody>
          </p:sp>
        </p:grpSp>
        <p:sp>
          <p:nvSpPr>
            <p:cNvPr id="500777" name="Rectangle 41"/>
            <p:cNvSpPr>
              <a:spLocks noChangeArrowheads="1"/>
            </p:cNvSpPr>
            <p:nvPr/>
          </p:nvSpPr>
          <p:spPr bwMode="auto">
            <a:xfrm>
              <a:off x="1402" y="2583"/>
              <a:ext cx="2688" cy="336"/>
            </a:xfrm>
            <a:prstGeom prst="rect">
              <a:avLst/>
            </a:prstGeom>
            <a:solidFill>
              <a:srgbClr val="CC00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0778" name="Text Box 42"/>
            <p:cNvSpPr txBox="1">
              <a:spLocks noChangeArrowheads="1"/>
            </p:cNvSpPr>
            <p:nvPr/>
          </p:nvSpPr>
          <p:spPr bwMode="auto">
            <a:xfrm>
              <a:off x="1104" y="2608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A</a:t>
              </a:r>
            </a:p>
          </p:txBody>
        </p:sp>
        <p:sp>
          <p:nvSpPr>
            <p:cNvPr id="500779" name="Text Box 43"/>
            <p:cNvSpPr txBox="1">
              <a:spLocks noChangeArrowheads="1"/>
            </p:cNvSpPr>
            <p:nvPr/>
          </p:nvSpPr>
          <p:spPr bwMode="auto">
            <a:xfrm>
              <a:off x="1786" y="263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6</a:t>
              </a:r>
            </a:p>
          </p:txBody>
        </p:sp>
        <p:sp>
          <p:nvSpPr>
            <p:cNvPr id="500780" name="Text Box 44"/>
            <p:cNvSpPr txBox="1">
              <a:spLocks noChangeArrowheads="1"/>
            </p:cNvSpPr>
            <p:nvPr/>
          </p:nvSpPr>
          <p:spPr bwMode="auto">
            <a:xfrm>
              <a:off x="2122" y="263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8</a:t>
              </a:r>
            </a:p>
          </p:txBody>
        </p:sp>
        <p:sp>
          <p:nvSpPr>
            <p:cNvPr id="500781" name="Text Box 45"/>
            <p:cNvSpPr txBox="1">
              <a:spLocks noChangeArrowheads="1"/>
            </p:cNvSpPr>
            <p:nvPr/>
          </p:nvSpPr>
          <p:spPr bwMode="auto">
            <a:xfrm>
              <a:off x="2801" y="263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1</a:t>
              </a:r>
            </a:p>
          </p:txBody>
        </p:sp>
        <p:sp>
          <p:nvSpPr>
            <p:cNvPr id="500782" name="Text Box 46"/>
            <p:cNvSpPr txBox="1">
              <a:spLocks noChangeArrowheads="1"/>
            </p:cNvSpPr>
            <p:nvPr/>
          </p:nvSpPr>
          <p:spPr bwMode="auto">
            <a:xfrm>
              <a:off x="3137" y="2631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endParaRPr lang="en-US" sz="2400">
                <a:latin typeface="Helvetica" pitchFamily="34" charset="0"/>
              </a:endParaRPr>
            </a:p>
          </p:txBody>
        </p:sp>
        <p:sp>
          <p:nvSpPr>
            <p:cNvPr id="500783" name="Text Box 47"/>
            <p:cNvSpPr txBox="1">
              <a:spLocks noChangeArrowheads="1"/>
            </p:cNvSpPr>
            <p:nvPr/>
          </p:nvSpPr>
          <p:spPr bwMode="auto">
            <a:xfrm>
              <a:off x="1450" y="291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1</a:t>
              </a:r>
            </a:p>
          </p:txBody>
        </p:sp>
        <p:sp>
          <p:nvSpPr>
            <p:cNvPr id="500784" name="Text Box 48"/>
            <p:cNvSpPr txBox="1">
              <a:spLocks noChangeArrowheads="1"/>
            </p:cNvSpPr>
            <p:nvPr/>
          </p:nvSpPr>
          <p:spPr bwMode="auto">
            <a:xfrm>
              <a:off x="1786" y="291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2</a:t>
              </a:r>
            </a:p>
          </p:txBody>
        </p:sp>
        <p:sp>
          <p:nvSpPr>
            <p:cNvPr id="500785" name="Text Box 49"/>
            <p:cNvSpPr txBox="1">
              <a:spLocks noChangeArrowheads="1"/>
            </p:cNvSpPr>
            <p:nvPr/>
          </p:nvSpPr>
          <p:spPr bwMode="auto">
            <a:xfrm>
              <a:off x="2122" y="291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3</a:t>
              </a:r>
            </a:p>
          </p:txBody>
        </p:sp>
        <p:sp>
          <p:nvSpPr>
            <p:cNvPr id="500786" name="Text Box 50"/>
            <p:cNvSpPr txBox="1">
              <a:spLocks noChangeArrowheads="1"/>
            </p:cNvSpPr>
            <p:nvPr/>
          </p:nvSpPr>
          <p:spPr bwMode="auto">
            <a:xfrm>
              <a:off x="2458" y="291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4</a:t>
              </a:r>
            </a:p>
          </p:txBody>
        </p:sp>
        <p:sp>
          <p:nvSpPr>
            <p:cNvPr id="500787" name="Text Box 51"/>
            <p:cNvSpPr txBox="1">
              <a:spLocks noChangeArrowheads="1"/>
            </p:cNvSpPr>
            <p:nvPr/>
          </p:nvSpPr>
          <p:spPr bwMode="auto">
            <a:xfrm>
              <a:off x="2794" y="291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5</a:t>
              </a:r>
            </a:p>
          </p:txBody>
        </p:sp>
        <p:sp>
          <p:nvSpPr>
            <p:cNvPr id="500788" name="Line 52"/>
            <p:cNvSpPr>
              <a:spLocks noChangeShapeType="1"/>
            </p:cNvSpPr>
            <p:nvPr/>
          </p:nvSpPr>
          <p:spPr bwMode="auto">
            <a:xfrm>
              <a:off x="2746" y="258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0789" name="Line 53"/>
            <p:cNvSpPr>
              <a:spLocks noChangeShapeType="1"/>
            </p:cNvSpPr>
            <p:nvPr/>
          </p:nvSpPr>
          <p:spPr bwMode="auto">
            <a:xfrm>
              <a:off x="1738" y="258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0790" name="Line 54"/>
            <p:cNvSpPr>
              <a:spLocks noChangeShapeType="1"/>
            </p:cNvSpPr>
            <p:nvPr/>
          </p:nvSpPr>
          <p:spPr bwMode="auto">
            <a:xfrm>
              <a:off x="2074" y="258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0791" name="Line 55"/>
            <p:cNvSpPr>
              <a:spLocks noChangeShapeType="1"/>
            </p:cNvSpPr>
            <p:nvPr/>
          </p:nvSpPr>
          <p:spPr bwMode="auto">
            <a:xfrm>
              <a:off x="2410" y="258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0792" name="Line 56"/>
            <p:cNvSpPr>
              <a:spLocks noChangeShapeType="1"/>
            </p:cNvSpPr>
            <p:nvPr/>
          </p:nvSpPr>
          <p:spPr bwMode="auto">
            <a:xfrm>
              <a:off x="3082" y="258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0793" name="Line 57"/>
            <p:cNvSpPr>
              <a:spLocks noChangeShapeType="1"/>
            </p:cNvSpPr>
            <p:nvPr/>
          </p:nvSpPr>
          <p:spPr bwMode="auto">
            <a:xfrm>
              <a:off x="3418" y="258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0794" name="Line 58"/>
            <p:cNvSpPr>
              <a:spLocks noChangeShapeType="1"/>
            </p:cNvSpPr>
            <p:nvPr/>
          </p:nvSpPr>
          <p:spPr bwMode="auto">
            <a:xfrm>
              <a:off x="3754" y="258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0795" name="Text Box 59"/>
            <p:cNvSpPr txBox="1">
              <a:spLocks noChangeArrowheads="1"/>
            </p:cNvSpPr>
            <p:nvPr/>
          </p:nvSpPr>
          <p:spPr bwMode="auto">
            <a:xfrm>
              <a:off x="1450" y="263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2</a:t>
              </a:r>
            </a:p>
          </p:txBody>
        </p:sp>
        <p:sp>
          <p:nvSpPr>
            <p:cNvPr id="500796" name="Text Box 60"/>
            <p:cNvSpPr txBox="1">
              <a:spLocks noChangeArrowheads="1"/>
            </p:cNvSpPr>
            <p:nvPr/>
          </p:nvSpPr>
          <p:spPr bwMode="auto">
            <a:xfrm>
              <a:off x="3164" y="2919"/>
              <a:ext cx="1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endParaRPr lang="en-US">
                <a:latin typeface="Helvetica" pitchFamily="34" charset="0"/>
              </a:endParaRPr>
            </a:p>
          </p:txBody>
        </p:sp>
        <p:sp>
          <p:nvSpPr>
            <p:cNvPr id="500797" name="Text Box 61"/>
            <p:cNvSpPr txBox="1">
              <a:spLocks noChangeArrowheads="1"/>
            </p:cNvSpPr>
            <p:nvPr/>
          </p:nvSpPr>
          <p:spPr bwMode="auto">
            <a:xfrm>
              <a:off x="2465" y="2632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9</a:t>
              </a:r>
            </a:p>
          </p:txBody>
        </p:sp>
        <p:sp>
          <p:nvSpPr>
            <p:cNvPr id="500798" name="Text Box 62"/>
            <p:cNvSpPr txBox="1">
              <a:spLocks noChangeArrowheads="1"/>
            </p:cNvSpPr>
            <p:nvPr/>
          </p:nvSpPr>
          <p:spPr bwMode="auto">
            <a:xfrm>
              <a:off x="432" y="2688"/>
              <a:ext cx="52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600">
                  <a:latin typeface="Helvetica" pitchFamily="34" charset="0"/>
                </a:rPr>
                <a:t>Step 2:</a:t>
              </a:r>
            </a:p>
          </p:txBody>
        </p:sp>
        <p:sp>
          <p:nvSpPr>
            <p:cNvPr id="500799" name="Line 63"/>
            <p:cNvSpPr>
              <a:spLocks noChangeShapeType="1"/>
            </p:cNvSpPr>
            <p:nvPr/>
          </p:nvSpPr>
          <p:spPr bwMode="auto">
            <a:xfrm flipH="1">
              <a:off x="2544" y="2400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Implementing Lists</a:t>
            </a:r>
          </a:p>
        </p:txBody>
      </p:sp>
      <p:sp>
        <p:nvSpPr>
          <p:cNvPr id="5027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524000"/>
            <a:ext cx="8226425" cy="992188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>
                <a:latin typeface="Helvetica" pitchFamily="34" charset="0"/>
              </a:rPr>
              <a:t>remove(): removes the element at the current</a:t>
            </a:r>
            <a:br>
              <a:rPr lang="en-US" sz="2800">
                <a:latin typeface="Helvetica" pitchFamily="34" charset="0"/>
              </a:rPr>
            </a:br>
            <a:r>
              <a:rPr lang="en-US" sz="2800">
                <a:latin typeface="Helvetica" pitchFamily="34" charset="0"/>
              </a:rPr>
              <a:t>		     index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>
              <a:latin typeface="Helvetica" pitchFamily="34" charset="0"/>
            </a:endParaRPr>
          </a:p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>
              <a:latin typeface="Helvetica" pitchFamily="34" charset="0"/>
            </a:endParaRPr>
          </a:p>
        </p:txBody>
      </p:sp>
      <p:sp>
        <p:nvSpPr>
          <p:cNvPr id="502788" name="Rectangle 4"/>
          <p:cNvSpPr>
            <a:spLocks noChangeArrowheads="1"/>
          </p:cNvSpPr>
          <p:nvPr/>
        </p:nvSpPr>
        <p:spPr bwMode="auto">
          <a:xfrm>
            <a:off x="457200" y="5257800"/>
            <a:ext cx="8226425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800">
                <a:latin typeface="Helvetica" pitchFamily="34" charset="0"/>
              </a:rPr>
              <a:t>We fill the blank spot left by the removal of 7 by </a:t>
            </a:r>
            <a:br>
              <a:rPr lang="en-US" sz="2800">
                <a:latin typeface="Helvetica" pitchFamily="34" charset="0"/>
              </a:rPr>
            </a:br>
            <a:r>
              <a:rPr lang="en-US" sz="2800">
                <a:latin typeface="Helvetica" pitchFamily="34" charset="0"/>
              </a:rPr>
              <a:t>shifting the values to the right of position 5 over to the left one space.</a:t>
            </a:r>
          </a:p>
        </p:txBody>
      </p:sp>
      <p:sp>
        <p:nvSpPr>
          <p:cNvPr id="502789" name="Text Box 5"/>
          <p:cNvSpPr txBox="1">
            <a:spLocks noChangeArrowheads="1"/>
          </p:cNvSpPr>
          <p:nvPr/>
        </p:nvSpPr>
        <p:spPr bwMode="auto">
          <a:xfrm>
            <a:off x="6526213" y="4038600"/>
            <a:ext cx="973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 u="sng">
                <a:latin typeface="Helvetica" pitchFamily="34" charset="0"/>
              </a:rPr>
              <a:t>current</a:t>
            </a:r>
          </a:p>
        </p:txBody>
      </p:sp>
      <p:sp>
        <p:nvSpPr>
          <p:cNvPr id="502790" name="Text Box 6"/>
          <p:cNvSpPr txBox="1">
            <a:spLocks noChangeArrowheads="1"/>
          </p:cNvSpPr>
          <p:nvPr/>
        </p:nvSpPr>
        <p:spPr bwMode="auto">
          <a:xfrm>
            <a:off x="6831013" y="4419600"/>
            <a:ext cx="325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000">
                <a:latin typeface="Helvetica" pitchFamily="34" charset="0"/>
              </a:rPr>
              <a:t>5</a:t>
            </a:r>
          </a:p>
        </p:txBody>
      </p:sp>
      <p:grpSp>
        <p:nvGrpSpPr>
          <p:cNvPr id="502791" name="Group 7"/>
          <p:cNvGrpSpPr>
            <a:grpSpLocks/>
          </p:cNvGrpSpPr>
          <p:nvPr/>
        </p:nvGrpSpPr>
        <p:grpSpPr bwMode="auto">
          <a:xfrm>
            <a:off x="7696200" y="4038600"/>
            <a:ext cx="636588" cy="777875"/>
            <a:chOff x="4608" y="2832"/>
            <a:chExt cx="401" cy="490"/>
          </a:xfrm>
        </p:grpSpPr>
        <p:sp>
          <p:nvSpPr>
            <p:cNvPr id="502792" name="Text Box 8"/>
            <p:cNvSpPr txBox="1">
              <a:spLocks noChangeArrowheads="1"/>
            </p:cNvSpPr>
            <p:nvPr/>
          </p:nvSpPr>
          <p:spPr bwMode="auto">
            <a:xfrm>
              <a:off x="4608" y="2832"/>
              <a:ext cx="40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/>
              <a:r>
                <a:rPr lang="en-US" sz="2000" u="sng">
                  <a:latin typeface="Helvetica" pitchFamily="34" charset="0"/>
                </a:rPr>
                <a:t>size</a:t>
              </a:r>
            </a:p>
          </p:txBody>
        </p:sp>
        <p:sp>
          <p:nvSpPr>
            <p:cNvPr id="502793" name="Text Box 9"/>
            <p:cNvSpPr txBox="1">
              <a:spLocks noChangeArrowheads="1"/>
            </p:cNvSpPr>
            <p:nvPr/>
          </p:nvSpPr>
          <p:spPr bwMode="auto">
            <a:xfrm>
              <a:off x="4704" y="3072"/>
              <a:ext cx="2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Helvetica" pitchFamily="34" charset="0"/>
                </a:rPr>
                <a:t>5</a:t>
              </a:r>
            </a:p>
          </p:txBody>
        </p:sp>
      </p:grpSp>
      <p:sp>
        <p:nvSpPr>
          <p:cNvPr id="502794" name="Rectangle 10"/>
          <p:cNvSpPr>
            <a:spLocks noChangeArrowheads="1"/>
          </p:cNvSpPr>
          <p:nvPr/>
        </p:nvSpPr>
        <p:spPr bwMode="auto">
          <a:xfrm>
            <a:off x="2225675" y="4100513"/>
            <a:ext cx="4267200" cy="533400"/>
          </a:xfrm>
          <a:prstGeom prst="rect">
            <a:avLst/>
          </a:prstGeom>
          <a:solidFill>
            <a:srgbClr val="CC00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2795" name="Text Box 11"/>
          <p:cNvSpPr txBox="1">
            <a:spLocks noChangeArrowheads="1"/>
          </p:cNvSpPr>
          <p:nvPr/>
        </p:nvSpPr>
        <p:spPr bwMode="auto">
          <a:xfrm>
            <a:off x="1752600" y="4140200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latin typeface="Helvetica" pitchFamily="34" charset="0"/>
              </a:rPr>
              <a:t>A</a:t>
            </a:r>
          </a:p>
        </p:txBody>
      </p:sp>
      <p:sp>
        <p:nvSpPr>
          <p:cNvPr id="502796" name="Text Box 12"/>
          <p:cNvSpPr txBox="1">
            <a:spLocks noChangeArrowheads="1"/>
          </p:cNvSpPr>
          <p:nvPr/>
        </p:nvSpPr>
        <p:spPr bwMode="auto">
          <a:xfrm>
            <a:off x="2835275" y="417671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latin typeface="Helvetica" pitchFamily="34" charset="0"/>
              </a:rPr>
              <a:t>6</a:t>
            </a:r>
          </a:p>
        </p:txBody>
      </p:sp>
      <p:sp>
        <p:nvSpPr>
          <p:cNvPr id="502797" name="Text Box 13"/>
          <p:cNvSpPr txBox="1">
            <a:spLocks noChangeArrowheads="1"/>
          </p:cNvSpPr>
          <p:nvPr/>
        </p:nvSpPr>
        <p:spPr bwMode="auto">
          <a:xfrm>
            <a:off x="3368675" y="417671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latin typeface="Helvetica" pitchFamily="34" charset="0"/>
              </a:rPr>
              <a:t>8</a:t>
            </a:r>
          </a:p>
        </p:txBody>
      </p:sp>
      <p:sp>
        <p:nvSpPr>
          <p:cNvPr id="502798" name="Text Box 14"/>
          <p:cNvSpPr txBox="1">
            <a:spLocks noChangeArrowheads="1"/>
          </p:cNvSpPr>
          <p:nvPr/>
        </p:nvSpPr>
        <p:spPr bwMode="auto">
          <a:xfrm>
            <a:off x="4446588" y="4176713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latin typeface="Helvetica" pitchFamily="34" charset="0"/>
              </a:rPr>
              <a:t>1</a:t>
            </a:r>
          </a:p>
        </p:txBody>
      </p:sp>
      <p:sp>
        <p:nvSpPr>
          <p:cNvPr id="502799" name="Text Box 15"/>
          <p:cNvSpPr txBox="1">
            <a:spLocks noChangeArrowheads="1"/>
          </p:cNvSpPr>
          <p:nvPr/>
        </p:nvSpPr>
        <p:spPr bwMode="auto">
          <a:xfrm>
            <a:off x="4979988" y="41767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 sz="2400">
              <a:latin typeface="Helvetica" pitchFamily="34" charset="0"/>
            </a:endParaRPr>
          </a:p>
        </p:txBody>
      </p:sp>
      <p:sp>
        <p:nvSpPr>
          <p:cNvPr id="502800" name="Text Box 16"/>
          <p:cNvSpPr txBox="1">
            <a:spLocks noChangeArrowheads="1"/>
          </p:cNvSpPr>
          <p:nvPr/>
        </p:nvSpPr>
        <p:spPr bwMode="auto">
          <a:xfrm>
            <a:off x="2301875" y="46339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Helvetica" pitchFamily="34" charset="0"/>
              </a:rPr>
              <a:t>1</a:t>
            </a:r>
          </a:p>
        </p:txBody>
      </p:sp>
      <p:sp>
        <p:nvSpPr>
          <p:cNvPr id="502801" name="Text Box 17"/>
          <p:cNvSpPr txBox="1">
            <a:spLocks noChangeArrowheads="1"/>
          </p:cNvSpPr>
          <p:nvPr/>
        </p:nvSpPr>
        <p:spPr bwMode="auto">
          <a:xfrm>
            <a:off x="2835275" y="46339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Helvetica" pitchFamily="34" charset="0"/>
              </a:rPr>
              <a:t>2</a:t>
            </a:r>
          </a:p>
        </p:txBody>
      </p:sp>
      <p:sp>
        <p:nvSpPr>
          <p:cNvPr id="502802" name="Text Box 18"/>
          <p:cNvSpPr txBox="1">
            <a:spLocks noChangeArrowheads="1"/>
          </p:cNvSpPr>
          <p:nvPr/>
        </p:nvSpPr>
        <p:spPr bwMode="auto">
          <a:xfrm>
            <a:off x="3368675" y="46339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Helvetica" pitchFamily="34" charset="0"/>
              </a:rPr>
              <a:t>3</a:t>
            </a:r>
          </a:p>
        </p:txBody>
      </p:sp>
      <p:sp>
        <p:nvSpPr>
          <p:cNvPr id="502803" name="Text Box 19"/>
          <p:cNvSpPr txBox="1">
            <a:spLocks noChangeArrowheads="1"/>
          </p:cNvSpPr>
          <p:nvPr/>
        </p:nvSpPr>
        <p:spPr bwMode="auto">
          <a:xfrm>
            <a:off x="3902075" y="46339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Helvetica" pitchFamily="34" charset="0"/>
              </a:rPr>
              <a:t>4</a:t>
            </a:r>
          </a:p>
        </p:txBody>
      </p:sp>
      <p:sp>
        <p:nvSpPr>
          <p:cNvPr id="502804" name="Text Box 20"/>
          <p:cNvSpPr txBox="1">
            <a:spLocks noChangeArrowheads="1"/>
          </p:cNvSpPr>
          <p:nvPr/>
        </p:nvSpPr>
        <p:spPr bwMode="auto">
          <a:xfrm>
            <a:off x="4435475" y="46339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latin typeface="Helvetica" pitchFamily="34" charset="0"/>
              </a:rPr>
              <a:t>5</a:t>
            </a:r>
          </a:p>
        </p:txBody>
      </p:sp>
      <p:sp>
        <p:nvSpPr>
          <p:cNvPr id="502805" name="Line 21"/>
          <p:cNvSpPr>
            <a:spLocks noChangeShapeType="1"/>
          </p:cNvSpPr>
          <p:nvPr/>
        </p:nvSpPr>
        <p:spPr bwMode="auto">
          <a:xfrm>
            <a:off x="4359275" y="41005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806" name="Line 22"/>
          <p:cNvSpPr>
            <a:spLocks noChangeShapeType="1"/>
          </p:cNvSpPr>
          <p:nvPr/>
        </p:nvSpPr>
        <p:spPr bwMode="auto">
          <a:xfrm>
            <a:off x="2759075" y="41005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807" name="Line 23"/>
          <p:cNvSpPr>
            <a:spLocks noChangeShapeType="1"/>
          </p:cNvSpPr>
          <p:nvPr/>
        </p:nvSpPr>
        <p:spPr bwMode="auto">
          <a:xfrm>
            <a:off x="3292475" y="41005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808" name="Line 24"/>
          <p:cNvSpPr>
            <a:spLocks noChangeShapeType="1"/>
          </p:cNvSpPr>
          <p:nvPr/>
        </p:nvSpPr>
        <p:spPr bwMode="auto">
          <a:xfrm>
            <a:off x="3825875" y="41005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809" name="Line 25"/>
          <p:cNvSpPr>
            <a:spLocks noChangeShapeType="1"/>
          </p:cNvSpPr>
          <p:nvPr/>
        </p:nvSpPr>
        <p:spPr bwMode="auto">
          <a:xfrm>
            <a:off x="4892675" y="41005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810" name="Line 26"/>
          <p:cNvSpPr>
            <a:spLocks noChangeShapeType="1"/>
          </p:cNvSpPr>
          <p:nvPr/>
        </p:nvSpPr>
        <p:spPr bwMode="auto">
          <a:xfrm>
            <a:off x="5426075" y="41005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811" name="Line 27"/>
          <p:cNvSpPr>
            <a:spLocks noChangeShapeType="1"/>
          </p:cNvSpPr>
          <p:nvPr/>
        </p:nvSpPr>
        <p:spPr bwMode="auto">
          <a:xfrm>
            <a:off x="5959475" y="4100513"/>
            <a:ext cx="0" cy="5334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812" name="Text Box 28"/>
          <p:cNvSpPr txBox="1">
            <a:spLocks noChangeArrowheads="1"/>
          </p:cNvSpPr>
          <p:nvPr/>
        </p:nvSpPr>
        <p:spPr bwMode="auto">
          <a:xfrm>
            <a:off x="2301875" y="417671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latin typeface="Helvetica" pitchFamily="34" charset="0"/>
              </a:rPr>
              <a:t>2</a:t>
            </a:r>
          </a:p>
        </p:txBody>
      </p:sp>
      <p:sp>
        <p:nvSpPr>
          <p:cNvPr id="502813" name="Text Box 29"/>
          <p:cNvSpPr txBox="1">
            <a:spLocks noChangeArrowheads="1"/>
          </p:cNvSpPr>
          <p:nvPr/>
        </p:nvSpPr>
        <p:spPr bwMode="auto">
          <a:xfrm>
            <a:off x="5022850" y="4633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Helvetica" pitchFamily="34" charset="0"/>
            </a:endParaRPr>
          </a:p>
        </p:txBody>
      </p:sp>
      <p:sp>
        <p:nvSpPr>
          <p:cNvPr id="502814" name="Text Box 30"/>
          <p:cNvSpPr txBox="1">
            <a:spLocks noChangeArrowheads="1"/>
          </p:cNvSpPr>
          <p:nvPr/>
        </p:nvSpPr>
        <p:spPr bwMode="auto">
          <a:xfrm>
            <a:off x="3913188" y="41783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latin typeface="Helvetica" pitchFamily="34" charset="0"/>
              </a:rPr>
              <a:t>9</a:t>
            </a:r>
          </a:p>
        </p:txBody>
      </p:sp>
      <p:sp>
        <p:nvSpPr>
          <p:cNvPr id="502815" name="Text Box 31"/>
          <p:cNvSpPr txBox="1">
            <a:spLocks noChangeArrowheads="1"/>
          </p:cNvSpPr>
          <p:nvPr/>
        </p:nvSpPr>
        <p:spPr bwMode="auto">
          <a:xfrm>
            <a:off x="685800" y="4267200"/>
            <a:ext cx="828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Helvetica" pitchFamily="34" charset="0"/>
              </a:rPr>
              <a:t>Step 2:</a:t>
            </a:r>
          </a:p>
        </p:txBody>
      </p:sp>
      <p:grpSp>
        <p:nvGrpSpPr>
          <p:cNvPr id="502816" name="Group 32"/>
          <p:cNvGrpSpPr>
            <a:grpSpLocks/>
          </p:cNvGrpSpPr>
          <p:nvPr/>
        </p:nvGrpSpPr>
        <p:grpSpPr bwMode="auto">
          <a:xfrm>
            <a:off x="669925" y="2209800"/>
            <a:ext cx="7732713" cy="1387475"/>
            <a:chOff x="422" y="1392"/>
            <a:chExt cx="4871" cy="874"/>
          </a:xfrm>
        </p:grpSpPr>
        <p:sp>
          <p:nvSpPr>
            <p:cNvPr id="502817" name="Text Box 33"/>
            <p:cNvSpPr txBox="1">
              <a:spLocks noChangeArrowheads="1"/>
            </p:cNvSpPr>
            <p:nvPr/>
          </p:nvSpPr>
          <p:spPr bwMode="auto">
            <a:xfrm>
              <a:off x="4063" y="1584"/>
              <a:ext cx="61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 u="sng">
                  <a:latin typeface="Helvetica" pitchFamily="34" charset="0"/>
                </a:rPr>
                <a:t>current</a:t>
              </a:r>
            </a:p>
          </p:txBody>
        </p:sp>
        <p:sp>
          <p:nvSpPr>
            <p:cNvPr id="502818" name="Text Box 34"/>
            <p:cNvSpPr txBox="1">
              <a:spLocks noChangeArrowheads="1"/>
            </p:cNvSpPr>
            <p:nvPr/>
          </p:nvSpPr>
          <p:spPr bwMode="auto">
            <a:xfrm>
              <a:off x="4255" y="1824"/>
              <a:ext cx="2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Helvetica" pitchFamily="34" charset="0"/>
                </a:rPr>
                <a:t>5</a:t>
              </a:r>
            </a:p>
          </p:txBody>
        </p:sp>
        <p:grpSp>
          <p:nvGrpSpPr>
            <p:cNvPr id="502819" name="Group 35"/>
            <p:cNvGrpSpPr>
              <a:grpSpLocks/>
            </p:cNvGrpSpPr>
            <p:nvPr/>
          </p:nvGrpSpPr>
          <p:grpSpPr bwMode="auto">
            <a:xfrm>
              <a:off x="4800" y="1584"/>
              <a:ext cx="401" cy="490"/>
              <a:chOff x="4608" y="2832"/>
              <a:chExt cx="401" cy="490"/>
            </a:xfrm>
          </p:grpSpPr>
          <p:sp>
            <p:nvSpPr>
              <p:cNvPr id="502820" name="Text Box 36"/>
              <p:cNvSpPr txBox="1">
                <a:spLocks noChangeArrowheads="1"/>
              </p:cNvSpPr>
              <p:nvPr/>
            </p:nvSpPr>
            <p:spPr bwMode="auto">
              <a:xfrm>
                <a:off x="4608" y="2832"/>
                <a:ext cx="40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2000" u="sng">
                    <a:latin typeface="Helvetica" pitchFamily="34" charset="0"/>
                  </a:rPr>
                  <a:t>size</a:t>
                </a:r>
              </a:p>
            </p:txBody>
          </p:sp>
          <p:sp>
            <p:nvSpPr>
              <p:cNvPr id="502821" name="Text Box 37"/>
              <p:cNvSpPr txBox="1">
                <a:spLocks noChangeArrowheads="1"/>
              </p:cNvSpPr>
              <p:nvPr/>
            </p:nvSpPr>
            <p:spPr bwMode="auto">
              <a:xfrm>
                <a:off x="4704" y="3072"/>
                <a:ext cx="205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000">
                    <a:latin typeface="Helvetica" pitchFamily="34" charset="0"/>
                  </a:rPr>
                  <a:t>6</a:t>
                </a:r>
              </a:p>
            </p:txBody>
          </p:sp>
        </p:grpSp>
        <p:sp>
          <p:nvSpPr>
            <p:cNvPr id="502822" name="Rectangle 38"/>
            <p:cNvSpPr>
              <a:spLocks noChangeArrowheads="1"/>
            </p:cNvSpPr>
            <p:nvPr/>
          </p:nvSpPr>
          <p:spPr bwMode="auto">
            <a:xfrm>
              <a:off x="1354" y="1623"/>
              <a:ext cx="2688" cy="336"/>
            </a:xfrm>
            <a:prstGeom prst="rect">
              <a:avLst/>
            </a:prstGeom>
            <a:solidFill>
              <a:srgbClr val="CC00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823" name="Text Box 39"/>
            <p:cNvSpPr txBox="1">
              <a:spLocks noChangeArrowheads="1"/>
            </p:cNvSpPr>
            <p:nvPr/>
          </p:nvSpPr>
          <p:spPr bwMode="auto">
            <a:xfrm>
              <a:off x="1056" y="1648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A</a:t>
              </a:r>
            </a:p>
          </p:txBody>
        </p:sp>
        <p:sp>
          <p:nvSpPr>
            <p:cNvPr id="502824" name="Text Box 40"/>
            <p:cNvSpPr txBox="1">
              <a:spLocks noChangeArrowheads="1"/>
            </p:cNvSpPr>
            <p:nvPr/>
          </p:nvSpPr>
          <p:spPr bwMode="auto">
            <a:xfrm>
              <a:off x="1738" y="167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6</a:t>
              </a:r>
            </a:p>
          </p:txBody>
        </p:sp>
        <p:sp>
          <p:nvSpPr>
            <p:cNvPr id="502825" name="Text Box 41"/>
            <p:cNvSpPr txBox="1">
              <a:spLocks noChangeArrowheads="1"/>
            </p:cNvSpPr>
            <p:nvPr/>
          </p:nvSpPr>
          <p:spPr bwMode="auto">
            <a:xfrm>
              <a:off x="2074" y="167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8</a:t>
              </a:r>
            </a:p>
          </p:txBody>
        </p:sp>
        <p:sp>
          <p:nvSpPr>
            <p:cNvPr id="502826" name="Text Box 42"/>
            <p:cNvSpPr txBox="1">
              <a:spLocks noChangeArrowheads="1"/>
            </p:cNvSpPr>
            <p:nvPr/>
          </p:nvSpPr>
          <p:spPr bwMode="auto">
            <a:xfrm>
              <a:off x="3089" y="167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1</a:t>
              </a:r>
            </a:p>
          </p:txBody>
        </p:sp>
        <p:sp>
          <p:nvSpPr>
            <p:cNvPr id="502827" name="Text Box 43"/>
            <p:cNvSpPr txBox="1">
              <a:spLocks noChangeArrowheads="1"/>
            </p:cNvSpPr>
            <p:nvPr/>
          </p:nvSpPr>
          <p:spPr bwMode="auto">
            <a:xfrm>
              <a:off x="1402" y="195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1</a:t>
              </a:r>
            </a:p>
          </p:txBody>
        </p:sp>
        <p:sp>
          <p:nvSpPr>
            <p:cNvPr id="502828" name="Text Box 44"/>
            <p:cNvSpPr txBox="1">
              <a:spLocks noChangeArrowheads="1"/>
            </p:cNvSpPr>
            <p:nvPr/>
          </p:nvSpPr>
          <p:spPr bwMode="auto">
            <a:xfrm>
              <a:off x="1738" y="195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2</a:t>
              </a:r>
            </a:p>
          </p:txBody>
        </p:sp>
        <p:sp>
          <p:nvSpPr>
            <p:cNvPr id="502829" name="Text Box 45"/>
            <p:cNvSpPr txBox="1">
              <a:spLocks noChangeArrowheads="1"/>
            </p:cNvSpPr>
            <p:nvPr/>
          </p:nvSpPr>
          <p:spPr bwMode="auto">
            <a:xfrm>
              <a:off x="2074" y="195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3</a:t>
              </a:r>
            </a:p>
          </p:txBody>
        </p:sp>
        <p:sp>
          <p:nvSpPr>
            <p:cNvPr id="502830" name="Text Box 46"/>
            <p:cNvSpPr txBox="1">
              <a:spLocks noChangeArrowheads="1"/>
            </p:cNvSpPr>
            <p:nvPr/>
          </p:nvSpPr>
          <p:spPr bwMode="auto">
            <a:xfrm>
              <a:off x="2410" y="195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4</a:t>
              </a:r>
            </a:p>
          </p:txBody>
        </p:sp>
        <p:sp>
          <p:nvSpPr>
            <p:cNvPr id="502831" name="Text Box 47"/>
            <p:cNvSpPr txBox="1">
              <a:spLocks noChangeArrowheads="1"/>
            </p:cNvSpPr>
            <p:nvPr/>
          </p:nvSpPr>
          <p:spPr bwMode="auto">
            <a:xfrm>
              <a:off x="2746" y="195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5</a:t>
              </a:r>
            </a:p>
          </p:txBody>
        </p:sp>
        <p:sp>
          <p:nvSpPr>
            <p:cNvPr id="502832" name="Line 48"/>
            <p:cNvSpPr>
              <a:spLocks noChangeShapeType="1"/>
            </p:cNvSpPr>
            <p:nvPr/>
          </p:nvSpPr>
          <p:spPr bwMode="auto">
            <a:xfrm>
              <a:off x="2698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2833" name="Line 49"/>
            <p:cNvSpPr>
              <a:spLocks noChangeShapeType="1"/>
            </p:cNvSpPr>
            <p:nvPr/>
          </p:nvSpPr>
          <p:spPr bwMode="auto">
            <a:xfrm>
              <a:off x="1690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2834" name="Line 50"/>
            <p:cNvSpPr>
              <a:spLocks noChangeShapeType="1"/>
            </p:cNvSpPr>
            <p:nvPr/>
          </p:nvSpPr>
          <p:spPr bwMode="auto">
            <a:xfrm>
              <a:off x="2026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2835" name="Line 51"/>
            <p:cNvSpPr>
              <a:spLocks noChangeShapeType="1"/>
            </p:cNvSpPr>
            <p:nvPr/>
          </p:nvSpPr>
          <p:spPr bwMode="auto">
            <a:xfrm>
              <a:off x="2362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2836" name="Line 52"/>
            <p:cNvSpPr>
              <a:spLocks noChangeShapeType="1"/>
            </p:cNvSpPr>
            <p:nvPr/>
          </p:nvSpPr>
          <p:spPr bwMode="auto">
            <a:xfrm>
              <a:off x="3034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2837" name="Line 53"/>
            <p:cNvSpPr>
              <a:spLocks noChangeShapeType="1"/>
            </p:cNvSpPr>
            <p:nvPr/>
          </p:nvSpPr>
          <p:spPr bwMode="auto">
            <a:xfrm>
              <a:off x="3370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2838" name="Line 54"/>
            <p:cNvSpPr>
              <a:spLocks noChangeShapeType="1"/>
            </p:cNvSpPr>
            <p:nvPr/>
          </p:nvSpPr>
          <p:spPr bwMode="auto">
            <a:xfrm>
              <a:off x="3706" y="1623"/>
              <a:ext cx="0" cy="336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2839" name="Text Box 55"/>
            <p:cNvSpPr txBox="1">
              <a:spLocks noChangeArrowheads="1"/>
            </p:cNvSpPr>
            <p:nvPr/>
          </p:nvSpPr>
          <p:spPr bwMode="auto">
            <a:xfrm>
              <a:off x="1402" y="167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2</a:t>
              </a:r>
            </a:p>
          </p:txBody>
        </p:sp>
        <p:sp>
          <p:nvSpPr>
            <p:cNvPr id="502840" name="Text Box 56"/>
            <p:cNvSpPr txBox="1">
              <a:spLocks noChangeArrowheads="1"/>
            </p:cNvSpPr>
            <p:nvPr/>
          </p:nvSpPr>
          <p:spPr bwMode="auto">
            <a:xfrm>
              <a:off x="3116" y="195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Helvetica" pitchFamily="34" charset="0"/>
                </a:rPr>
                <a:t>6</a:t>
              </a:r>
            </a:p>
          </p:txBody>
        </p:sp>
        <p:sp>
          <p:nvSpPr>
            <p:cNvPr id="502841" name="Text Box 57"/>
            <p:cNvSpPr txBox="1">
              <a:spLocks noChangeArrowheads="1"/>
            </p:cNvSpPr>
            <p:nvPr/>
          </p:nvSpPr>
          <p:spPr bwMode="auto">
            <a:xfrm>
              <a:off x="2417" y="1671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400">
                  <a:latin typeface="Helvetica" pitchFamily="34" charset="0"/>
                </a:rPr>
                <a:t>9</a:t>
              </a:r>
            </a:p>
          </p:txBody>
        </p:sp>
        <p:sp>
          <p:nvSpPr>
            <p:cNvPr id="502842" name="Text Box 58"/>
            <p:cNvSpPr txBox="1">
              <a:spLocks noChangeArrowheads="1"/>
            </p:cNvSpPr>
            <p:nvPr/>
          </p:nvSpPr>
          <p:spPr bwMode="auto">
            <a:xfrm>
              <a:off x="5088" y="2016"/>
              <a:ext cx="2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Helvetica" pitchFamily="34" charset="0"/>
                </a:rPr>
                <a:t>5</a:t>
              </a:r>
            </a:p>
          </p:txBody>
        </p:sp>
        <p:sp>
          <p:nvSpPr>
            <p:cNvPr id="502843" name="Line 59"/>
            <p:cNvSpPr>
              <a:spLocks noChangeShapeType="1"/>
            </p:cNvSpPr>
            <p:nvPr/>
          </p:nvSpPr>
          <p:spPr bwMode="auto">
            <a:xfrm flipV="1">
              <a:off x="4800" y="1872"/>
              <a:ext cx="33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2844" name="Text Box 60"/>
            <p:cNvSpPr txBox="1">
              <a:spLocks noChangeArrowheads="1"/>
            </p:cNvSpPr>
            <p:nvPr/>
          </p:nvSpPr>
          <p:spPr bwMode="auto">
            <a:xfrm>
              <a:off x="422" y="1660"/>
              <a:ext cx="52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600">
                  <a:latin typeface="Helvetica" pitchFamily="34" charset="0"/>
                </a:rPr>
                <a:t>Step 1:</a:t>
              </a:r>
            </a:p>
          </p:txBody>
        </p:sp>
        <p:sp>
          <p:nvSpPr>
            <p:cNvPr id="502845" name="Line 61"/>
            <p:cNvSpPr>
              <a:spLocks noChangeShapeType="1"/>
            </p:cNvSpPr>
            <p:nvPr/>
          </p:nvSpPr>
          <p:spPr bwMode="auto">
            <a:xfrm>
              <a:off x="2880" y="139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2846" name="Line 62"/>
          <p:cNvSpPr>
            <a:spLocks noChangeShapeType="1"/>
          </p:cNvSpPr>
          <p:nvPr/>
        </p:nvSpPr>
        <p:spPr bwMode="auto">
          <a:xfrm flipH="1">
            <a:off x="4038600" y="38100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Implementing Lists</a:t>
            </a:r>
          </a:p>
        </p:txBody>
      </p:sp>
      <p:sp>
        <p:nvSpPr>
          <p:cNvPr id="5048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447800"/>
            <a:ext cx="8226425" cy="4876800"/>
          </a:xfrm>
        </p:spPr>
        <p:txBody>
          <a:bodyPr>
            <a:normAutofit lnSpcReduction="10000"/>
          </a:bodyPr>
          <a:lstStyle/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2400" dirty="0">
                <a:latin typeface="Helvetica" pitchFamily="34" charset="0"/>
              </a:rPr>
              <a:t>find(X): traverse the array until X is located.</a:t>
            </a:r>
            <a:br>
              <a:rPr lang="en-US" sz="2400" dirty="0">
                <a:latin typeface="Helvetica" pitchFamily="34" charset="0"/>
              </a:rPr>
            </a:br>
            <a:r>
              <a:rPr lang="en-US" sz="2400" dirty="0">
                <a:latin typeface="Helvetica" pitchFamily="34" charset="0"/>
              </a:rPr>
              <a:t/>
            </a:r>
            <a:br>
              <a:rPr lang="en-US" sz="2400" dirty="0">
                <a:latin typeface="Helvetica" pitchFamily="34" charset="0"/>
              </a:rPr>
            </a:br>
            <a:r>
              <a:rPr lang="en-US" sz="2400" dirty="0" err="1">
                <a:latin typeface="Helvetica" pitchFamily="34" charset="0"/>
              </a:rPr>
              <a:t>int</a:t>
            </a:r>
            <a:r>
              <a:rPr lang="en-US" sz="2400" dirty="0">
                <a:latin typeface="Helvetica" pitchFamily="34" charset="0"/>
              </a:rPr>
              <a:t> find(</a:t>
            </a:r>
            <a:r>
              <a:rPr lang="en-US" sz="2400" dirty="0" err="1">
                <a:latin typeface="Helvetica" pitchFamily="34" charset="0"/>
              </a:rPr>
              <a:t>int</a:t>
            </a:r>
            <a:r>
              <a:rPr lang="en-US" sz="2400" dirty="0">
                <a:latin typeface="Helvetica" pitchFamily="34" charset="0"/>
              </a:rPr>
              <a:t> X)</a:t>
            </a:r>
            <a:br>
              <a:rPr lang="en-US" sz="2400" dirty="0">
                <a:latin typeface="Helvetica" pitchFamily="34" charset="0"/>
              </a:rPr>
            </a:br>
            <a:r>
              <a:rPr lang="en-US" sz="2400" dirty="0">
                <a:latin typeface="Helvetica" pitchFamily="34" charset="0"/>
              </a:rPr>
              <a:t>{</a:t>
            </a:r>
            <a:br>
              <a:rPr lang="en-US" sz="2400" dirty="0">
                <a:latin typeface="Helvetica" pitchFamily="34" charset="0"/>
              </a:rPr>
            </a:br>
            <a:r>
              <a:rPr lang="en-US" sz="2400" dirty="0">
                <a:latin typeface="Helvetica" pitchFamily="34" charset="0"/>
              </a:rPr>
              <a:t>	</a:t>
            </a:r>
            <a:r>
              <a:rPr lang="en-US" sz="2400" dirty="0" err="1">
                <a:latin typeface="Helvetica" pitchFamily="34" charset="0"/>
              </a:rPr>
              <a:t>int</a:t>
            </a:r>
            <a:r>
              <a:rPr lang="en-US" sz="2400" dirty="0">
                <a:latin typeface="Helvetica" pitchFamily="34" charset="0"/>
              </a:rPr>
              <a:t> j;</a:t>
            </a:r>
            <a:br>
              <a:rPr lang="en-US" sz="2400" dirty="0">
                <a:latin typeface="Helvetica" pitchFamily="34" charset="0"/>
              </a:rPr>
            </a:br>
            <a:r>
              <a:rPr lang="en-US" sz="2400" dirty="0">
                <a:latin typeface="Helvetica" pitchFamily="34" charset="0"/>
              </a:rPr>
              <a:t>	for(j=1; j &lt; size+1; j++ )</a:t>
            </a:r>
            <a:br>
              <a:rPr lang="en-US" sz="2400" dirty="0">
                <a:latin typeface="Helvetica" pitchFamily="34" charset="0"/>
              </a:rPr>
            </a:br>
            <a:r>
              <a:rPr lang="en-US" sz="2400" dirty="0">
                <a:latin typeface="Helvetica" pitchFamily="34" charset="0"/>
              </a:rPr>
              <a:t>	    if( A[j] == X ) break;</a:t>
            </a:r>
            <a:br>
              <a:rPr lang="en-US" sz="2400" dirty="0">
                <a:latin typeface="Helvetica" pitchFamily="34" charset="0"/>
              </a:rPr>
            </a:br>
            <a:r>
              <a:rPr lang="en-US" sz="2400" dirty="0">
                <a:latin typeface="Helvetica" pitchFamily="34" charset="0"/>
              </a:rPr>
              <a:t>	    </a:t>
            </a:r>
            <a:br>
              <a:rPr lang="en-US" sz="2400" dirty="0">
                <a:latin typeface="Helvetica" pitchFamily="34" charset="0"/>
              </a:rPr>
            </a:br>
            <a:r>
              <a:rPr lang="en-US" sz="2400" dirty="0">
                <a:latin typeface="Helvetica" pitchFamily="34" charset="0"/>
              </a:rPr>
              <a:t>	if( j &lt; size+1 </a:t>
            </a:r>
            <a:r>
              <a:rPr lang="en-US" sz="2400" dirty="0" smtClean="0">
                <a:latin typeface="Helvetica" pitchFamily="34" charset="0"/>
              </a:rPr>
              <a:t>)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2400" dirty="0" smtClean="0">
                <a:latin typeface="Helvetica" pitchFamily="34" charset="0"/>
              </a:rPr>
              <a:t>	    </a:t>
            </a:r>
            <a:r>
              <a:rPr lang="en-US" sz="2400" dirty="0">
                <a:latin typeface="Helvetica" pitchFamily="34" charset="0"/>
              </a:rPr>
              <a:t>{	</a:t>
            </a:r>
            <a:r>
              <a:rPr lang="en-US" sz="2400" dirty="0" smtClean="0">
                <a:latin typeface="Helvetica" pitchFamily="34" charset="0"/>
              </a:rPr>
              <a:t>                   // </a:t>
            </a:r>
            <a:r>
              <a:rPr lang="en-US" sz="2400" dirty="0">
                <a:latin typeface="Helvetica" pitchFamily="34" charset="0"/>
              </a:rPr>
              <a:t>found X</a:t>
            </a:r>
            <a:br>
              <a:rPr lang="en-US" sz="2400" dirty="0">
                <a:latin typeface="Helvetica" pitchFamily="34" charset="0"/>
              </a:rPr>
            </a:br>
            <a:r>
              <a:rPr lang="en-US" sz="2400" dirty="0">
                <a:latin typeface="Helvetica" pitchFamily="34" charset="0"/>
              </a:rPr>
              <a:t>	    current = j;        // current points to where X found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2400" dirty="0">
                <a:latin typeface="Helvetica" pitchFamily="34" charset="0"/>
              </a:rPr>
              <a:t>		    return 1;   // 1 for true</a:t>
            </a:r>
            <a:br>
              <a:rPr lang="en-US" sz="2400" dirty="0">
                <a:latin typeface="Helvetica" pitchFamily="34" charset="0"/>
              </a:rPr>
            </a:br>
            <a:r>
              <a:rPr lang="en-US" sz="2400" dirty="0">
                <a:latin typeface="Helvetica" pitchFamily="34" charset="0"/>
              </a:rPr>
              <a:t>	}</a:t>
            </a:r>
            <a:br>
              <a:rPr lang="en-US" sz="2400" dirty="0">
                <a:latin typeface="Helvetica" pitchFamily="34" charset="0"/>
              </a:rPr>
            </a:br>
            <a:r>
              <a:rPr lang="en-US" sz="2400" dirty="0">
                <a:latin typeface="Helvetica" pitchFamily="34" charset="0"/>
              </a:rPr>
              <a:t>	return 0;  // 0 (false) indicates not found</a:t>
            </a:r>
          </a:p>
          <a:p>
            <a:pPr marL="533400" indent="-533400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2400" dirty="0">
                <a:latin typeface="Helvetica" pitchFamily="34" charset="0"/>
              </a:rPr>
              <a:t>	}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Implementing Lists</a:t>
            </a:r>
          </a:p>
        </p:txBody>
      </p:sp>
      <p:sp>
        <p:nvSpPr>
          <p:cNvPr id="5068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598613"/>
            <a:ext cx="8226425" cy="4570412"/>
          </a:xfrm>
        </p:spPr>
        <p:txBody>
          <a:bodyPr/>
          <a:lstStyle/>
          <a:p>
            <a:pPr marL="533400" indent="-533400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>
                <a:latin typeface="Helvetica" pitchFamily="34" charset="0"/>
              </a:rPr>
              <a:t>Other operations:</a:t>
            </a:r>
            <a:br>
              <a:rPr lang="en-US" sz="2800">
                <a:latin typeface="Helvetica" pitchFamily="34" charset="0"/>
              </a:rPr>
            </a:br>
            <a:r>
              <a:rPr lang="en-US" sz="2800">
                <a:latin typeface="Helvetica" pitchFamily="34" charset="0"/>
              </a:rPr>
              <a:t/>
            </a:r>
            <a:br>
              <a:rPr lang="en-US" sz="2800">
                <a:latin typeface="Helvetica" pitchFamily="34" charset="0"/>
              </a:rPr>
            </a:br>
            <a:r>
              <a:rPr lang="en-US" sz="2800">
                <a:latin typeface="Helvetica" pitchFamily="34" charset="0"/>
              </a:rPr>
              <a:t>get()		</a:t>
            </a:r>
            <a:r>
              <a:rPr lang="en-US" sz="2800">
                <a:latin typeface="Helvetica" pitchFamily="34" charset="0"/>
                <a:sym typeface="Wingdings" pitchFamily="2" charset="2"/>
              </a:rPr>
              <a:t> return A[current];</a:t>
            </a:r>
            <a:br>
              <a:rPr lang="en-US" sz="2800">
                <a:latin typeface="Helvetica" pitchFamily="34" charset="0"/>
                <a:sym typeface="Wingdings" pitchFamily="2" charset="2"/>
              </a:rPr>
            </a:br>
            <a:r>
              <a:rPr lang="en-US" sz="2800">
                <a:latin typeface="Helvetica" pitchFamily="34" charset="0"/>
                <a:sym typeface="Wingdings" pitchFamily="2" charset="2"/>
              </a:rPr>
              <a:t>update(X) 	 A[current] = X;</a:t>
            </a:r>
            <a:br>
              <a:rPr lang="en-US" sz="2800">
                <a:latin typeface="Helvetica" pitchFamily="34" charset="0"/>
                <a:sym typeface="Wingdings" pitchFamily="2" charset="2"/>
              </a:rPr>
            </a:br>
            <a:r>
              <a:rPr lang="en-US" sz="2800">
                <a:latin typeface="Helvetica" pitchFamily="34" charset="0"/>
                <a:sym typeface="Wingdings" pitchFamily="2" charset="2"/>
              </a:rPr>
              <a:t>length()		  return size;</a:t>
            </a:r>
            <a:br>
              <a:rPr lang="en-US" sz="2800">
                <a:latin typeface="Helvetica" pitchFamily="34" charset="0"/>
                <a:sym typeface="Wingdings" pitchFamily="2" charset="2"/>
              </a:rPr>
            </a:br>
            <a:r>
              <a:rPr lang="en-US" sz="2800">
                <a:latin typeface="Helvetica" pitchFamily="34" charset="0"/>
                <a:sym typeface="Wingdings" pitchFamily="2" charset="2"/>
              </a:rPr>
              <a:t>back()		 current--;</a:t>
            </a:r>
            <a:br>
              <a:rPr lang="en-US" sz="2800">
                <a:latin typeface="Helvetica" pitchFamily="34" charset="0"/>
                <a:sym typeface="Wingdings" pitchFamily="2" charset="2"/>
              </a:rPr>
            </a:br>
            <a:r>
              <a:rPr lang="en-US" sz="2800">
                <a:latin typeface="Helvetica" pitchFamily="34" charset="0"/>
                <a:sym typeface="Wingdings" pitchFamily="2" charset="2"/>
              </a:rPr>
              <a:t>start() 		 current = 1;</a:t>
            </a:r>
            <a:br>
              <a:rPr lang="en-US" sz="2800">
                <a:latin typeface="Helvetica" pitchFamily="34" charset="0"/>
                <a:sym typeface="Wingdings" pitchFamily="2" charset="2"/>
              </a:rPr>
            </a:br>
            <a:r>
              <a:rPr lang="en-US" sz="2800">
                <a:latin typeface="Helvetica" pitchFamily="34" charset="0"/>
                <a:sym typeface="Wingdings" pitchFamily="2" charset="2"/>
              </a:rPr>
              <a:t>end() 		 current = size;</a:t>
            </a:r>
            <a:endParaRPr lang="en-US" sz="2800">
              <a:latin typeface="Helvetica" pitchFamily="34" charset="0"/>
            </a:endParaRPr>
          </a:p>
          <a:p>
            <a:pPr marL="533400" indent="-533400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>
              <a:latin typeface="Helvetic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Analysis of Array Lists</a:t>
            </a:r>
          </a:p>
        </p:txBody>
      </p:sp>
      <p:sp>
        <p:nvSpPr>
          <p:cNvPr id="5089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598613"/>
            <a:ext cx="8226425" cy="4570412"/>
          </a:xfrm>
        </p:spPr>
        <p:txBody>
          <a:bodyPr/>
          <a:lstStyle/>
          <a:p>
            <a:pPr marL="533400" indent="-533400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 dirty="0">
                <a:latin typeface="Helvetica" pitchFamily="34" charset="0"/>
              </a:rPr>
              <a:t>add</a:t>
            </a: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400" dirty="0">
                <a:latin typeface="Helvetica" pitchFamily="34" charset="0"/>
              </a:rPr>
              <a:t>we have to move every element to the right of  current to make space for the new element.</a:t>
            </a: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400" dirty="0">
                <a:latin typeface="Helvetica" pitchFamily="34" charset="0"/>
              </a:rPr>
              <a:t>Worst-case is when we insert at the beginning; we have to move every element right one place.</a:t>
            </a:r>
          </a:p>
          <a:p>
            <a:pPr marL="914400" lvl="1" indent="-457200">
              <a:buFont typeface="Wingdings" pitchFamily="2" charset="2"/>
              <a:buChar char="§"/>
            </a:pPr>
            <a:r>
              <a:rPr lang="en-US" sz="2400" dirty="0">
                <a:latin typeface="Helvetica" pitchFamily="34" charset="0"/>
              </a:rPr>
              <a:t>Average-case: on average we may have to move half of the elements</a:t>
            </a:r>
          </a:p>
          <a:p>
            <a:pPr marL="533400" indent="-533400">
              <a:buClr>
                <a:schemeClr val="tx1"/>
              </a:buClr>
              <a:buFont typeface="Wingdings" pitchFamily="2" charset="2"/>
              <a:buChar char="§"/>
            </a:pPr>
            <a:endParaRPr lang="en-US" sz="2800" dirty="0">
              <a:latin typeface="Helvetica" pitchFamily="34" charset="0"/>
            </a:endParaRPr>
          </a:p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US" sz="2800" dirty="0">
              <a:latin typeface="Helvetica" pitchFamily="34" charset="0"/>
            </a:endParaRPr>
          </a:p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 dirty="0">
              <a:latin typeface="Helvetic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r>
              <a:rPr lang="en-US">
                <a:latin typeface="Helvetica" pitchFamily="34" charset="0"/>
              </a:rPr>
              <a:t>Analysis of Array Lists</a:t>
            </a:r>
          </a:p>
        </p:txBody>
      </p:sp>
      <p:sp>
        <p:nvSpPr>
          <p:cNvPr id="5109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598613"/>
            <a:ext cx="8226425" cy="4570412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>
                <a:latin typeface="Helvetica" pitchFamily="34" charset="0"/>
              </a:rPr>
              <a:t>remove</a:t>
            </a:r>
          </a:p>
          <a:p>
            <a:pPr marL="914400" lvl="1" indent="-457200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>
                <a:latin typeface="Helvetica" pitchFamily="34" charset="0"/>
              </a:rPr>
              <a:t>Worst-case: remove at the beginning, must shift all remaining elements to the left.</a:t>
            </a:r>
          </a:p>
          <a:p>
            <a:pPr marL="914400" lvl="1" indent="-457200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>
                <a:latin typeface="Helvetica" pitchFamily="34" charset="0"/>
              </a:rPr>
              <a:t>Average-case: expect to move half of the elements.</a:t>
            </a:r>
          </a:p>
          <a:p>
            <a:pPr marL="914400" lvl="1" indent="-457200">
              <a:lnSpc>
                <a:spcPct val="80000"/>
              </a:lnSpc>
              <a:buFont typeface="Wingdings" pitchFamily="2" charset="2"/>
              <a:buChar char="§"/>
            </a:pPr>
            <a:endParaRPr lang="en-US" sz="2400">
              <a:latin typeface="Helvetica" pitchFamily="34" charset="0"/>
            </a:endParaRPr>
          </a:p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>
                <a:latin typeface="Helvetica" pitchFamily="34" charset="0"/>
              </a:rPr>
              <a:t>find</a:t>
            </a:r>
          </a:p>
          <a:p>
            <a:pPr marL="914400" lvl="1" indent="-457200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>
                <a:latin typeface="Helvetica" pitchFamily="34" charset="0"/>
              </a:rPr>
              <a:t>Worst-case: may have to search the entire array</a:t>
            </a:r>
          </a:p>
          <a:p>
            <a:pPr marL="914400" lvl="1" indent="-457200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>
                <a:latin typeface="Helvetica" pitchFamily="34" charset="0"/>
              </a:rPr>
              <a:t>Average-case: search at most half the array.</a:t>
            </a:r>
          </a:p>
          <a:p>
            <a:pPr marL="914400" lvl="1" indent="-457200">
              <a:lnSpc>
                <a:spcPct val="80000"/>
              </a:lnSpc>
              <a:buFont typeface="Wingdings" pitchFamily="2" charset="2"/>
              <a:buChar char="§"/>
            </a:pPr>
            <a:endParaRPr lang="en-US" sz="2400">
              <a:latin typeface="Helvetica" pitchFamily="34" charset="0"/>
            </a:endParaRPr>
          </a:p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800">
                <a:latin typeface="Helvetica" pitchFamily="34" charset="0"/>
              </a:rPr>
              <a:t>Other operations are one-step.</a:t>
            </a:r>
          </a:p>
          <a:p>
            <a:pPr marL="533400" indent="-533400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§"/>
            </a:pPr>
            <a:endParaRPr lang="en-US" sz="2800">
              <a:latin typeface="Helvetica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lvetica" pitchFamily="34" charset="0"/>
              </a:rPr>
              <a:t>List Using Linked Memory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smtClean="0">
                <a:latin typeface="Helvetica" pitchFamily="34" charset="0"/>
              </a:rPr>
              <a:t>Various cells of memory are not allocated consecutively in memory.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lvetica" pitchFamily="34" charset="0"/>
              </a:rPr>
              <a:t>List Using Linked Memory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33400" indent="-533400"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969696"/>
                </a:solidFill>
                <a:latin typeface="Helvetica" pitchFamily="34" charset="0"/>
              </a:rPr>
              <a:t>Various cells of memory are not allocated consecutively in memory.</a:t>
            </a:r>
          </a:p>
          <a:p>
            <a:pPr marL="533400" indent="-533400">
              <a:buFont typeface="Wingdings" pitchFamily="2" charset="2"/>
              <a:buChar char="§"/>
            </a:pPr>
            <a:r>
              <a:rPr lang="en-US" sz="2400" dirty="0" smtClean="0">
                <a:latin typeface="Helvetica" pitchFamily="34" charset="0"/>
              </a:rPr>
              <a:t>With arrays, the second element was right next to the first element.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lvetica" pitchFamily="34" charset="0"/>
              </a:rPr>
              <a:t>List Using Linked Memory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33400" indent="-533400"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969696"/>
                </a:solidFill>
                <a:latin typeface="Helvetica" pitchFamily="34" charset="0"/>
              </a:rPr>
              <a:t>Various cells of memory are not allocated consecutively in memory.</a:t>
            </a:r>
          </a:p>
          <a:p>
            <a:pPr marL="533400" indent="-533400"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969696"/>
                </a:solidFill>
                <a:latin typeface="Helvetica" pitchFamily="34" charset="0"/>
              </a:rPr>
              <a:t>With arrays, the second element was right next to the first element.</a:t>
            </a:r>
          </a:p>
          <a:p>
            <a:pPr marL="533400" indent="-533400">
              <a:buFont typeface="Wingdings" pitchFamily="2" charset="2"/>
              <a:buChar char="§"/>
            </a:pPr>
            <a:r>
              <a:rPr lang="en-US" sz="2400" dirty="0" smtClean="0">
                <a:latin typeface="Helvetica" pitchFamily="34" charset="0"/>
              </a:rPr>
              <a:t>Now the first element must </a:t>
            </a:r>
            <a:r>
              <a:rPr lang="en-US" sz="2400" i="1" dirty="0" smtClean="0">
                <a:latin typeface="Helvetica" pitchFamily="34" charset="0"/>
              </a:rPr>
              <a:t>explicitly</a:t>
            </a:r>
            <a:r>
              <a:rPr lang="en-US" sz="2400" dirty="0" smtClean="0">
                <a:latin typeface="Helvetica" pitchFamily="34" charset="0"/>
              </a:rPr>
              <a:t> tell us where to look for the second element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lvetica" pitchFamily="34" charset="0"/>
              </a:rPr>
              <a:t>List Using Linked Memory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33400" indent="-533400"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969696"/>
                </a:solidFill>
                <a:latin typeface="Helvetica" pitchFamily="34" charset="0"/>
              </a:rPr>
              <a:t>Various cells of memory are not allocated consecutively in memory.</a:t>
            </a:r>
          </a:p>
          <a:p>
            <a:pPr marL="533400" indent="-533400"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969696"/>
                </a:solidFill>
                <a:latin typeface="Helvetica" pitchFamily="34" charset="0"/>
              </a:rPr>
              <a:t>With arrays, the second element was right next to the first element.</a:t>
            </a:r>
          </a:p>
          <a:p>
            <a:pPr marL="533400" indent="-533400"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969696"/>
                </a:solidFill>
                <a:latin typeface="Helvetica" pitchFamily="34" charset="0"/>
              </a:rPr>
              <a:t>Now the first element must </a:t>
            </a:r>
            <a:r>
              <a:rPr lang="en-US" sz="2400" i="1" dirty="0" smtClean="0">
                <a:solidFill>
                  <a:srgbClr val="969696"/>
                </a:solidFill>
                <a:latin typeface="Helvetica" pitchFamily="34" charset="0"/>
              </a:rPr>
              <a:t>explicitly</a:t>
            </a:r>
            <a:r>
              <a:rPr lang="en-US" sz="2400" dirty="0" smtClean="0">
                <a:solidFill>
                  <a:srgbClr val="969696"/>
                </a:solidFill>
                <a:latin typeface="Helvetica" pitchFamily="34" charset="0"/>
              </a:rPr>
              <a:t> tell us where to look for the second element.</a:t>
            </a:r>
          </a:p>
          <a:p>
            <a:pPr marL="533400" indent="-533400">
              <a:buFont typeface="Wingdings" pitchFamily="2" charset="2"/>
              <a:buChar char="§"/>
            </a:pPr>
            <a:r>
              <a:rPr lang="en-US" sz="2400" dirty="0" smtClean="0">
                <a:latin typeface="Helvetica" pitchFamily="34" charset="0"/>
              </a:rPr>
              <a:t>Do this by holding the memory address of the second element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Helvetica" pitchFamily="34" charset="0"/>
              </a:rPr>
              <a:t>List Using Linked Memory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33400" indent="-533400"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969696"/>
                </a:solidFill>
                <a:latin typeface="Helvetica" pitchFamily="34" charset="0"/>
              </a:rPr>
              <a:t>Various cells of memory are not allocated consecutively in memory.</a:t>
            </a:r>
          </a:p>
          <a:p>
            <a:pPr marL="533400" indent="-533400"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969696"/>
                </a:solidFill>
                <a:latin typeface="Helvetica" pitchFamily="34" charset="0"/>
              </a:rPr>
              <a:t>With arrays, the second element was right next to the first element.</a:t>
            </a:r>
          </a:p>
          <a:p>
            <a:pPr marL="533400" indent="-533400"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969696"/>
                </a:solidFill>
                <a:latin typeface="Helvetica" pitchFamily="34" charset="0"/>
              </a:rPr>
              <a:t>Now the first element must </a:t>
            </a:r>
            <a:r>
              <a:rPr lang="en-US" sz="2800" i="1" dirty="0" smtClean="0">
                <a:solidFill>
                  <a:srgbClr val="969696"/>
                </a:solidFill>
                <a:latin typeface="Helvetica" pitchFamily="34" charset="0"/>
              </a:rPr>
              <a:t>explicitly</a:t>
            </a:r>
            <a:r>
              <a:rPr lang="en-US" sz="2800" dirty="0" smtClean="0">
                <a:solidFill>
                  <a:srgbClr val="969696"/>
                </a:solidFill>
                <a:latin typeface="Helvetica" pitchFamily="34" charset="0"/>
              </a:rPr>
              <a:t> tell us where to look for the second element.</a:t>
            </a:r>
          </a:p>
          <a:p>
            <a:pPr marL="533400" indent="-533400">
              <a:buFont typeface="Wingdings" pitchFamily="2" charset="2"/>
              <a:buChar char="§"/>
            </a:pPr>
            <a:r>
              <a:rPr lang="en-US" sz="2800" dirty="0" smtClean="0">
                <a:solidFill>
                  <a:srgbClr val="969696"/>
                </a:solidFill>
                <a:latin typeface="Helvetica" pitchFamily="34" charset="0"/>
              </a:rPr>
              <a:t>Do this by holding the memory address of the second element</a:t>
            </a:r>
          </a:p>
          <a:p>
            <a:pPr marL="533400" indent="-533400">
              <a:buFont typeface="Wingdings" pitchFamily="2" charset="2"/>
              <a:buChar char="§"/>
            </a:pPr>
            <a:r>
              <a:rPr lang="en-US" sz="2800" dirty="0" smtClean="0">
                <a:latin typeface="Helvetica" pitchFamily="34" charset="0"/>
              </a:rPr>
              <a:t>This is what we call Linked List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533400"/>
            <a:ext cx="7772400" cy="792162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C702D-558B-4CC7-B6E7-B7C6B2F6A5D8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62000" y="1524000"/>
            <a:ext cx="7772400" cy="5181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List Data Structure</a:t>
            </a:r>
          </a:p>
          <a:p>
            <a:r>
              <a:rPr lang="en-US" dirty="0"/>
              <a:t>List operations</a:t>
            </a:r>
          </a:p>
          <a:p>
            <a:r>
              <a:rPr lang="en-US" dirty="0"/>
              <a:t>List Implementation</a:t>
            </a:r>
          </a:p>
          <a:p>
            <a:r>
              <a:rPr lang="en-US" dirty="0"/>
              <a:t>Array</a:t>
            </a:r>
          </a:p>
          <a:p>
            <a:r>
              <a:rPr lang="en-US" dirty="0"/>
              <a:t>Linked List</a:t>
            </a:r>
          </a:p>
        </p:txBody>
      </p:sp>
    </p:spTree>
    <p:extLst>
      <p:ext uri="{BB962C8B-B14F-4D97-AF65-F5344CB8AC3E}">
        <p14:creationId xmlns:p14="http://schemas.microsoft.com/office/powerpoint/2010/main" xmlns="" val="190213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baid_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6237</TotalTime>
  <Words>935</Words>
  <Application>Microsoft Office PowerPoint</Application>
  <PresentationFormat>On-screen Show (4:3)</PresentationFormat>
  <Paragraphs>304</Paragraphs>
  <Slides>27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Ubaid_Theme</vt:lpstr>
      <vt:lpstr>Review</vt:lpstr>
      <vt:lpstr>List</vt:lpstr>
      <vt:lpstr>The LIST Data Structure</vt:lpstr>
      <vt:lpstr>Lists</vt:lpstr>
      <vt:lpstr>Lists</vt:lpstr>
      <vt:lpstr>Lists</vt:lpstr>
      <vt:lpstr>List Operations</vt:lpstr>
      <vt:lpstr>List Operations</vt:lpstr>
      <vt:lpstr>List Operations</vt:lpstr>
      <vt:lpstr>List Operations</vt:lpstr>
      <vt:lpstr>Implementing Lists</vt:lpstr>
      <vt:lpstr>Implementing Lists</vt:lpstr>
      <vt:lpstr>List Implementation</vt:lpstr>
      <vt:lpstr>Implementing Lists</vt:lpstr>
      <vt:lpstr>Implementing Lists</vt:lpstr>
      <vt:lpstr>Implementing Lists</vt:lpstr>
      <vt:lpstr>Implementing Lists</vt:lpstr>
      <vt:lpstr>Implementing Lists</vt:lpstr>
      <vt:lpstr>Implementing Lists</vt:lpstr>
      <vt:lpstr>Analysis of Array Lists</vt:lpstr>
      <vt:lpstr>Analysis of Array Lists</vt:lpstr>
      <vt:lpstr>List Using Linked Memory</vt:lpstr>
      <vt:lpstr>List Using Linked Memory</vt:lpstr>
      <vt:lpstr>List Using Linked Memory</vt:lpstr>
      <vt:lpstr>List Using Linked Memory</vt:lpstr>
      <vt:lpstr>List Using Linked Memory</vt:lpstr>
      <vt:lpstr>Summary</vt:lpstr>
    </vt:vector>
  </TitlesOfParts>
  <Company>Techlogix (Pvt) Ltd.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aslam</dc:creator>
  <cp:lastModifiedBy>NTS</cp:lastModifiedBy>
  <cp:revision>237</cp:revision>
  <dcterms:created xsi:type="dcterms:W3CDTF">2002-08-03T08:00:25Z</dcterms:created>
  <dcterms:modified xsi:type="dcterms:W3CDTF">2013-12-21T16:10:29Z</dcterms:modified>
</cp:coreProperties>
</file>