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9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103"/>
  </p:notesMasterIdLst>
  <p:sldIdLst>
    <p:sldId id="618" r:id="rId2"/>
    <p:sldId id="516" r:id="rId3"/>
    <p:sldId id="517" r:id="rId4"/>
    <p:sldId id="518" r:id="rId5"/>
    <p:sldId id="519" r:id="rId6"/>
    <p:sldId id="520" r:id="rId7"/>
    <p:sldId id="521" r:id="rId8"/>
    <p:sldId id="522" r:id="rId9"/>
    <p:sldId id="523" r:id="rId10"/>
    <p:sldId id="524" r:id="rId11"/>
    <p:sldId id="525" r:id="rId12"/>
    <p:sldId id="526" r:id="rId13"/>
    <p:sldId id="527" r:id="rId14"/>
    <p:sldId id="528" r:id="rId15"/>
    <p:sldId id="529" r:id="rId16"/>
    <p:sldId id="530" r:id="rId17"/>
    <p:sldId id="531" r:id="rId18"/>
    <p:sldId id="532" r:id="rId19"/>
    <p:sldId id="533" r:id="rId20"/>
    <p:sldId id="534" r:id="rId21"/>
    <p:sldId id="535" r:id="rId22"/>
    <p:sldId id="536" r:id="rId23"/>
    <p:sldId id="537" r:id="rId24"/>
    <p:sldId id="538" r:id="rId25"/>
    <p:sldId id="539" r:id="rId26"/>
    <p:sldId id="540" r:id="rId27"/>
    <p:sldId id="541" r:id="rId28"/>
    <p:sldId id="542" r:id="rId29"/>
    <p:sldId id="543" r:id="rId30"/>
    <p:sldId id="544" r:id="rId31"/>
    <p:sldId id="545" r:id="rId32"/>
    <p:sldId id="546" r:id="rId33"/>
    <p:sldId id="549" r:id="rId34"/>
    <p:sldId id="550" r:id="rId35"/>
    <p:sldId id="551" r:id="rId36"/>
    <p:sldId id="552" r:id="rId37"/>
    <p:sldId id="553" r:id="rId38"/>
    <p:sldId id="554" r:id="rId39"/>
    <p:sldId id="555" r:id="rId40"/>
    <p:sldId id="556" r:id="rId41"/>
    <p:sldId id="557" r:id="rId42"/>
    <p:sldId id="558" r:id="rId43"/>
    <p:sldId id="559" r:id="rId44"/>
    <p:sldId id="560" r:id="rId45"/>
    <p:sldId id="561" r:id="rId46"/>
    <p:sldId id="562" r:id="rId47"/>
    <p:sldId id="563" r:id="rId48"/>
    <p:sldId id="564" r:id="rId49"/>
    <p:sldId id="565" r:id="rId50"/>
    <p:sldId id="566" r:id="rId51"/>
    <p:sldId id="567" r:id="rId52"/>
    <p:sldId id="568" r:id="rId53"/>
    <p:sldId id="569" r:id="rId54"/>
    <p:sldId id="570" r:id="rId55"/>
    <p:sldId id="571" r:id="rId56"/>
    <p:sldId id="572" r:id="rId57"/>
    <p:sldId id="573" r:id="rId58"/>
    <p:sldId id="574" r:id="rId59"/>
    <p:sldId id="575" r:id="rId60"/>
    <p:sldId id="576" r:id="rId61"/>
    <p:sldId id="577" r:id="rId62"/>
    <p:sldId id="578" r:id="rId63"/>
    <p:sldId id="579" r:id="rId64"/>
    <p:sldId id="580" r:id="rId65"/>
    <p:sldId id="581" r:id="rId66"/>
    <p:sldId id="582" r:id="rId67"/>
    <p:sldId id="583" r:id="rId68"/>
    <p:sldId id="584" r:id="rId69"/>
    <p:sldId id="585" r:id="rId70"/>
    <p:sldId id="586" r:id="rId71"/>
    <p:sldId id="587" r:id="rId72"/>
    <p:sldId id="588" r:id="rId73"/>
    <p:sldId id="589" r:id="rId74"/>
    <p:sldId id="590" r:id="rId75"/>
    <p:sldId id="591" r:id="rId76"/>
    <p:sldId id="592" r:id="rId77"/>
    <p:sldId id="593" r:id="rId78"/>
    <p:sldId id="594" r:id="rId79"/>
    <p:sldId id="595" r:id="rId80"/>
    <p:sldId id="596" r:id="rId81"/>
    <p:sldId id="597" r:id="rId82"/>
    <p:sldId id="598" r:id="rId83"/>
    <p:sldId id="599" r:id="rId84"/>
    <p:sldId id="600" r:id="rId85"/>
    <p:sldId id="601" r:id="rId86"/>
    <p:sldId id="602" r:id="rId87"/>
    <p:sldId id="603" r:id="rId88"/>
    <p:sldId id="604" r:id="rId89"/>
    <p:sldId id="605" r:id="rId90"/>
    <p:sldId id="606" r:id="rId91"/>
    <p:sldId id="607" r:id="rId92"/>
    <p:sldId id="608" r:id="rId93"/>
    <p:sldId id="609" r:id="rId94"/>
    <p:sldId id="610" r:id="rId95"/>
    <p:sldId id="611" r:id="rId96"/>
    <p:sldId id="612" r:id="rId97"/>
    <p:sldId id="613" r:id="rId98"/>
    <p:sldId id="614" r:id="rId99"/>
    <p:sldId id="615" r:id="rId100"/>
    <p:sldId id="616" r:id="rId101"/>
    <p:sldId id="617" r:id="rId10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60"/>
  </p:normalViewPr>
  <p:slideViewPr>
    <p:cSldViewPr snapToObjects="1">
      <p:cViewPr varScale="1">
        <p:scale>
          <a:sx n="33" d="100"/>
          <a:sy n="33" d="100"/>
        </p:scale>
        <p:origin x="-167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53073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875876A-074B-4558-8A0D-C927722025D3}" type="slidenum">
              <a:rPr lang="en-US" altLang="en-US" smtClean="0"/>
              <a:pPr eaLnBrk="1" hangingPunct="1"/>
              <a:t>12</a:t>
            </a:fld>
            <a:endParaRPr lang="en-US" alt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92158C78-6E2C-4AF7-891F-A20D436B479B}" type="slidenum">
              <a:rPr lang="en-US" altLang="en-US" smtClean="0">
                <a:latin typeface="Arial" charset="0"/>
              </a:rPr>
              <a:pPr/>
              <a:t>14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C93A1158-5E3E-4DED-89A2-8145CA314311}" type="slidenum">
              <a:rPr lang="en-US" altLang="en-US" smtClean="0">
                <a:latin typeface="Arial" charset="0"/>
              </a:rPr>
              <a:pPr/>
              <a:t>15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F7562C24-A18C-4868-B199-8F5E399A0931}" type="slidenum">
              <a:rPr lang="en-US" altLang="en-US" smtClean="0">
                <a:latin typeface="Arial" charset="0"/>
              </a:rPr>
              <a:pPr/>
              <a:t>16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416920E4-43B0-4A92-A6A3-16897D654EDE}" type="slidenum">
              <a:rPr lang="en-US" altLang="en-US" smtClean="0">
                <a:latin typeface="Arial" charset="0"/>
              </a:rPr>
              <a:pPr/>
              <a:t>17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mtClean="0"/>
              <a:t>A primary concern for this course is efficiency.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You might believe that faster computers make it unnecessary to be concerned with efficiency.  However…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So we need special training.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fld id="{56070932-8399-4BD7-9570-51DF958037EC}" type="slidenum">
              <a:rPr lang="en-US" altLang="en-US" smtClean="0">
                <a:latin typeface="Arial" charset="0"/>
              </a:rPr>
              <a:pPr/>
              <a:t>26</a:t>
            </a:fld>
            <a:endParaRPr lang="en-US" altLang="en-US" smtClean="0">
              <a:latin typeface="Arial" charset="0"/>
            </a:endParaRPr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3638" y="703263"/>
            <a:ext cx="4530725" cy="33972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0225"/>
            <a:ext cx="5029200" cy="41068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F14D-3952-4CC6-9B06-FCFA23CDD924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162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685800" y="2057400"/>
            <a:ext cx="7772400" cy="1981200"/>
          </a:xfrm>
          <a:prstGeom prst="rect">
            <a:avLst/>
          </a:prstGeom>
        </p:spPr>
        <p:txBody>
          <a:bodyPr bIns="91440" anchor="b" anchorCtr="0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</a:pPr>
            <a:r>
              <a:rPr lang="en-US" altLang="en-US" b="1" dirty="0"/>
              <a:t>Algorithms and </a:t>
            </a:r>
            <a:r>
              <a:rPr lang="en-US" altLang="en-US" b="1" dirty="0" smtClean="0"/>
              <a:t>Data Structures</a:t>
            </a:r>
          </a:p>
          <a:p>
            <a:pPr algn="ctr" fontAlgn="auto">
              <a:spcAft>
                <a:spcPts val="0"/>
              </a:spcAft>
            </a:pPr>
            <a:r>
              <a:rPr lang="en-US" altLang="en-US" b="1" dirty="0"/>
              <a:t/>
            </a:r>
            <a:br>
              <a:rPr lang="en-US" altLang="en-US" b="1" dirty="0"/>
            </a:br>
            <a:r>
              <a:rPr lang="en-US" altLang="en-US" b="1" dirty="0"/>
              <a:t>(CSC112)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13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Review</a:t>
            </a:r>
          </a:p>
        </p:txBody>
      </p:sp>
      <p:sp>
        <p:nvSpPr>
          <p:cNvPr id="1536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dirty="0"/>
              <a:t>List Using </a:t>
            </a:r>
            <a:r>
              <a:rPr lang="en-US" altLang="en-US" dirty="0" smtClean="0"/>
              <a:t>Array</a:t>
            </a:r>
          </a:p>
          <a:p>
            <a:r>
              <a:rPr lang="en-US" altLang="en-US" dirty="0" smtClean="0"/>
              <a:t>Representation of Linear Array In Memory</a:t>
            </a:r>
          </a:p>
          <a:p>
            <a:pPr eaLnBrk="1" hangingPunct="1"/>
            <a:r>
              <a:rPr lang="en-US" altLang="en-US" dirty="0" smtClean="0"/>
              <a:t>Operations on linear Arrays</a:t>
            </a:r>
          </a:p>
          <a:p>
            <a:pPr lvl="1" eaLnBrk="1" hangingPunct="1"/>
            <a:r>
              <a:rPr lang="en-US" altLang="en-US" dirty="0" smtClean="0"/>
              <a:t>Traverse</a:t>
            </a:r>
          </a:p>
          <a:p>
            <a:pPr lvl="1" eaLnBrk="1" hangingPunct="1"/>
            <a:r>
              <a:rPr lang="en-US" altLang="en-US" dirty="0" smtClean="0"/>
              <a:t>Insert</a:t>
            </a:r>
          </a:p>
          <a:p>
            <a:pPr lvl="1" eaLnBrk="1" hangingPunct="1"/>
            <a:r>
              <a:rPr lang="en-US" altLang="en-US" dirty="0" smtClean="0"/>
              <a:t>Delete</a:t>
            </a:r>
          </a:p>
          <a:p>
            <a:pPr eaLnBrk="1" hangingPunct="1">
              <a:buClr>
                <a:srgbClr val="0F6FC6"/>
              </a:buClr>
            </a:pPr>
            <a:r>
              <a:rPr lang="en-US" altLang="en-US" dirty="0" smtClean="0">
                <a:solidFill>
                  <a:srgbClr val="000000"/>
                </a:solidFill>
              </a:rPr>
              <a:t>Example</a:t>
            </a:r>
          </a:p>
          <a:p>
            <a:pPr lvl="1" eaLnBrk="1" hangingPunct="1"/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4299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16388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Suppose we wish to arrange the percentage marks obtained by 100 students in ascending order</a:t>
            </a:r>
          </a:p>
          <a:p>
            <a:r>
              <a:rPr lang="en-US" altLang="en-US" smtClean="0"/>
              <a:t>In such a case we have two options to store these marks in memory:</a:t>
            </a:r>
          </a:p>
          <a:p>
            <a:pPr lvl="1">
              <a:buFont typeface="Wingdings 2" pitchFamily="18" charset="2"/>
              <a:buNone/>
            </a:pPr>
            <a:r>
              <a:rPr lang="en-US" altLang="en-US" smtClean="0"/>
              <a:t>(a) Construct 100 variables to store percentage marks obtained by 100 different students, i.e. each variable containing one student’s marks</a:t>
            </a:r>
          </a:p>
          <a:p>
            <a:pPr lvl="1">
              <a:buFont typeface="Wingdings 2" pitchFamily="18" charset="2"/>
              <a:buNone/>
            </a:pPr>
            <a:r>
              <a:rPr lang="en-US" altLang="en-US" smtClean="0"/>
              <a:t>(b) Construct one variable (called array or subscripted variable) capable of storing or holding all the hundred values</a:t>
            </a:r>
          </a:p>
          <a:p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018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7412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Obviously, the second alternative is better. A simple reason for this is, it would be much easier to handle one variable than handling 100 different variables</a:t>
            </a:r>
          </a:p>
          <a:p>
            <a:r>
              <a:rPr lang="en-US" altLang="en-US" smtClean="0"/>
              <a:t>Moreover, there are certain logics that cannot be dealt with, without the use of an array</a:t>
            </a:r>
          </a:p>
          <a:p>
            <a:r>
              <a:rPr lang="en-US" altLang="en-US" smtClean="0"/>
              <a:t>Based on the above facts, we can define array as:</a:t>
            </a:r>
          </a:p>
          <a:p>
            <a:pPr lvl="1"/>
            <a:r>
              <a:rPr lang="en-US" altLang="en-US" smtClean="0"/>
              <a:t>“A collective name given to a group of ‘similar quantities’”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788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18436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These similar quantities could be percentage marks of 100 students, or salaries of 300 employees, or ages of 50 employees</a:t>
            </a:r>
          </a:p>
          <a:p>
            <a:endParaRPr lang="en-US" altLang="en-US" smtClean="0"/>
          </a:p>
          <a:p>
            <a:r>
              <a:rPr lang="en-US" altLang="en-US" smtClean="0"/>
              <a:t>What is important is that the quantities must be ‘</a:t>
            </a:r>
            <a:r>
              <a:rPr lang="en-US" altLang="en-US" b="1" smtClean="0"/>
              <a:t>similar</a:t>
            </a:r>
            <a:r>
              <a:rPr lang="en-US" altLang="en-US" smtClean="0"/>
              <a:t>’</a:t>
            </a:r>
          </a:p>
          <a:p>
            <a:r>
              <a:rPr lang="en-US" altLang="en-US" smtClean="0"/>
              <a:t>These similar elements could be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mtClean="0"/>
              <a:t>, or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float</a:t>
            </a:r>
            <a:r>
              <a:rPr lang="en-US" altLang="en-US" smtClean="0"/>
              <a:t>, or all </a:t>
            </a:r>
            <a:r>
              <a:rPr lang="en-US" altLang="en-US" smtClean="0">
                <a:solidFill>
                  <a:srgbClr val="0070C0"/>
                </a:solidFill>
                <a:latin typeface="Consolas" pitchFamily="49" charset="0"/>
                <a:cs typeface="Consolas" pitchFamily="49" charset="0"/>
              </a:rPr>
              <a:t>char</a:t>
            </a:r>
            <a:endParaRPr lang="en-US" altLang="en-US" smtClean="0"/>
          </a:p>
          <a:p>
            <a:endParaRPr lang="en-US" altLang="en-US" smtClean="0"/>
          </a:p>
          <a:p>
            <a:r>
              <a:rPr lang="en-US" altLang="en-US" smtClean="0"/>
              <a:t>Each member in the group is referred to by its position in the group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586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For Example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Assume the following group of numbers, which represent percentage marks obtained by five students</a:t>
            </a:r>
          </a:p>
          <a:p>
            <a:pPr>
              <a:buFont typeface="Wingdings 2" pitchFamily="18" charset="2"/>
              <a:buNone/>
              <a:defRPr/>
            </a:pPr>
            <a:r>
              <a:rPr lang="it-IT" dirty="0" smtClean="0"/>
              <a:t>	</a:t>
            </a:r>
            <a:r>
              <a:rPr lang="it-IT" dirty="0" smtClean="0">
                <a:latin typeface="Consolas" pitchFamily="49" charset="0"/>
                <a:cs typeface="Consolas" pitchFamily="49" charset="0"/>
              </a:rPr>
              <a:t>per = { 48, 88, 34, 23, 96 }</a:t>
            </a:r>
          </a:p>
          <a:p>
            <a:pPr>
              <a:buFont typeface="Wingdings 2" pitchFamily="18" charset="2"/>
              <a:buNone/>
              <a:defRPr/>
            </a:pPr>
            <a:endParaRPr lang="it-IT" dirty="0" smtClean="0"/>
          </a:p>
          <a:p>
            <a:pPr>
              <a:defRPr/>
            </a:pPr>
            <a:r>
              <a:rPr lang="en-US" dirty="0" smtClean="0"/>
              <a:t>In C, the </a:t>
            </a:r>
            <a:r>
              <a:rPr lang="en-US" b="1" dirty="0" smtClean="0"/>
              <a:t>fourth</a:t>
            </a:r>
            <a:r>
              <a:rPr lang="en-US" dirty="0" smtClean="0"/>
              <a:t> number is referred as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per[3]</a:t>
            </a:r>
          </a:p>
          <a:p>
            <a:pPr>
              <a:defRPr/>
            </a:pPr>
            <a:r>
              <a:rPr lang="en-US" dirty="0" smtClean="0"/>
              <a:t>Because in C the counting of elements begins with 0 and not with 1</a:t>
            </a:r>
          </a:p>
          <a:p>
            <a:pPr>
              <a:defRPr/>
            </a:pPr>
            <a:r>
              <a:rPr lang="en-US" dirty="0" smtClean="0"/>
              <a:t>Thus, in this example per[3] refers to 23 and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per[4]</a:t>
            </a:r>
            <a:r>
              <a:rPr lang="en-US" dirty="0" smtClean="0"/>
              <a:t> refers to 96</a:t>
            </a:r>
          </a:p>
          <a:p>
            <a:pPr>
              <a:defRPr/>
            </a:pPr>
            <a:r>
              <a:rPr lang="en-US" dirty="0" smtClean="0"/>
              <a:t>In general, the notation would be 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per[</a:t>
            </a:r>
            <a:r>
              <a:rPr lang="en-US" b="1" dirty="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US" b="1" dirty="0" smtClean="0">
                <a:latin typeface="Consolas" pitchFamily="49" charset="0"/>
                <a:cs typeface="Consolas" pitchFamily="49" charset="0"/>
              </a:rPr>
              <a:t>]</a:t>
            </a:r>
            <a:r>
              <a:rPr lang="en-US" b="1" dirty="0" smtClean="0"/>
              <a:t>, </a:t>
            </a:r>
            <a:r>
              <a:rPr lang="en-US" dirty="0" smtClean="0"/>
              <a:t>where, </a:t>
            </a:r>
            <a:r>
              <a:rPr lang="en-US" dirty="0" err="1" smtClean="0"/>
              <a:t>i</a:t>
            </a:r>
            <a:r>
              <a:rPr lang="en-US" dirty="0" smtClean="0"/>
              <a:t> can take a value 0, 1, 2, 3, or 4, depending on the position of the element being referred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9798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Operations on linear Arrays</a:t>
            </a:r>
          </a:p>
        </p:txBody>
      </p:sp>
      <p:sp>
        <p:nvSpPr>
          <p:cNvPr id="22531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A linear array is a list of a finite number n of homogenous data elements (data elements of the same type)</a:t>
            </a:r>
          </a:p>
          <a:p>
            <a:pPr lvl="1"/>
            <a:r>
              <a:rPr lang="en-US" altLang="en-US" smtClean="0"/>
              <a:t>Traversal: Processing each element in the list</a:t>
            </a:r>
          </a:p>
          <a:p>
            <a:pPr lvl="1"/>
            <a:r>
              <a:rPr lang="en-US" altLang="en-US" smtClean="0"/>
              <a:t>Search: Finding the location of the element with a given value or the record with a given key</a:t>
            </a:r>
          </a:p>
          <a:p>
            <a:pPr lvl="1"/>
            <a:r>
              <a:rPr lang="en-US" altLang="en-US" smtClean="0"/>
              <a:t>Insertion: Adding a new element from the list</a:t>
            </a:r>
          </a:p>
          <a:p>
            <a:pPr lvl="1"/>
            <a:r>
              <a:rPr lang="en-US" altLang="en-US" smtClean="0"/>
              <a:t>Sorting: Arranging the elements in some type of order</a:t>
            </a:r>
          </a:p>
          <a:p>
            <a:pPr lvl="1"/>
            <a:r>
              <a:rPr lang="en-US" altLang="en-US" smtClean="0"/>
              <a:t>Merging: Combining two lists into a single list</a:t>
            </a:r>
          </a:p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7594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Stack</a:t>
            </a:r>
          </a:p>
        </p:txBody>
      </p:sp>
      <p:sp>
        <p:nvSpPr>
          <p:cNvPr id="1536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  <a:endParaRPr lang="en-US" altLang="en-US" sz="1200" smtClean="0"/>
          </a:p>
          <a:p>
            <a:r>
              <a:rPr lang="en-US" altLang="en-US" smtClean="0"/>
              <a:t>Stack in our life</a:t>
            </a:r>
            <a:endParaRPr lang="en-US" altLang="en-US" sz="1200" smtClean="0"/>
          </a:p>
          <a:p>
            <a:r>
              <a:rPr lang="en-US" altLang="en-US" smtClean="0"/>
              <a:t>Stack Operations</a:t>
            </a:r>
            <a:endParaRPr lang="en-US" altLang="en-US" sz="1200" smtClean="0"/>
          </a:p>
          <a:p>
            <a:r>
              <a:rPr lang="en-US" altLang="en-US" smtClean="0"/>
              <a:t>Stack Implementation</a:t>
            </a:r>
            <a:endParaRPr lang="en-US" altLang="en-US" sz="1200" smtClean="0"/>
          </a:p>
          <a:p>
            <a:pPr lvl="1"/>
            <a:r>
              <a:rPr lang="en-US" altLang="en-US" smtClean="0"/>
              <a:t>Stack Using Array</a:t>
            </a:r>
            <a:endParaRPr lang="en-US" altLang="en-US" sz="1200" smtClean="0"/>
          </a:p>
          <a:p>
            <a:pPr lvl="1"/>
            <a:r>
              <a:rPr lang="en-US" altLang="en-US" smtClean="0"/>
              <a:t>Stack Using Linked List</a:t>
            </a:r>
            <a:endParaRPr lang="en-US" altLang="en-US" sz="1200" smtClean="0"/>
          </a:p>
          <a:p>
            <a:r>
              <a:rPr lang="en-US" altLang="en-US" sz="2800" smtClean="0"/>
              <a:t>Use of Stack</a:t>
            </a:r>
            <a:endParaRPr lang="en-US" altLang="en-US" sz="1400" smtClean="0"/>
          </a:p>
          <a:p>
            <a:pPr lvl="1" eaLnBrk="1" hangingPunct="1"/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3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Introduction</a:t>
            </a:r>
          </a:p>
        </p:txBody>
      </p:sp>
      <p:sp>
        <p:nvSpPr>
          <p:cNvPr id="16387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  <a:ea typeface="Helvetica" pitchFamily="34" charset="0"/>
                <a:cs typeface="Helvetica" pitchFamily="34" charset="0"/>
              </a:rPr>
              <a:t>A Stack is an ordered collection of items into which new data items may be added/inserted and from which items may be deleted at only one end</a:t>
            </a:r>
          </a:p>
          <a:p>
            <a:pPr eaLnBrk="1" hangingPunct="1"/>
            <a:r>
              <a:rPr lang="en-US" altLang="en-US" smtClean="0">
                <a:latin typeface="Helvetica" pitchFamily="34" charset="0"/>
                <a:ea typeface="Helvetica" pitchFamily="34" charset="0"/>
                <a:cs typeface="Helvetica" pitchFamily="34" charset="0"/>
              </a:rPr>
              <a:t>A Stack is a container that implements the Last-In-First-Out (LIFO) protocol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4659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Stack in Our Life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Stacks in real life: stack of books, stack of plates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Add new items at the top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Remove an item from the top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Stack data structure similar to real life: collection of elements arranged in a linear order.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Can only access element at the top 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609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8600" y="838200"/>
            <a:ext cx="34798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971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Stack Operations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Push(X) – insert X as the top element of the stack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Pop() – remove the top element of the stack and return it.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pitchFamily="18" charset="0"/>
              </a:rPr>
              <a:t>Top() – return the top element without removing it from the stack.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924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Polish Notation</a:t>
            </a:r>
          </a:p>
        </p:txBody>
      </p:sp>
      <p:sp>
        <p:nvSpPr>
          <p:cNvPr id="8196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Prefix</a:t>
            </a:r>
          </a:p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Infix</a:t>
            </a:r>
          </a:p>
          <a:p>
            <a:pPr marL="273050" lvl="1" indent="-273050">
              <a:spcBef>
                <a:spcPts val="575"/>
              </a:spcBef>
              <a:buClr>
                <a:schemeClr val="accent1"/>
              </a:buClr>
              <a:defRPr/>
            </a:pPr>
            <a:r>
              <a:rPr lang="en-US" altLang="en-US" sz="2600" dirty="0"/>
              <a:t>Postfix</a:t>
            </a:r>
          </a:p>
          <a:p>
            <a:pPr>
              <a:defRPr/>
            </a:pPr>
            <a:r>
              <a:rPr lang="en-US" altLang="en-US" dirty="0" smtClean="0"/>
              <a:t>Precedence of Operators</a:t>
            </a:r>
          </a:p>
          <a:p>
            <a:pPr>
              <a:defRPr/>
            </a:pPr>
            <a:r>
              <a:rPr lang="en-US" altLang="en-US" dirty="0" smtClean="0"/>
              <a:t>Converting Infix to Postfix</a:t>
            </a:r>
          </a:p>
          <a:p>
            <a:pPr>
              <a:defRPr/>
            </a:pPr>
            <a:r>
              <a:rPr lang="en-US" altLang="en-US" dirty="0" smtClean="0"/>
              <a:t>Evaluating Postfix</a:t>
            </a:r>
          </a:p>
          <a:p>
            <a:pPr lvl="1" eaLnBrk="1" hangingPunct="1">
              <a:defRPr/>
            </a:pPr>
            <a:endParaRPr lang="en-US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15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Prefix, Infix, Postfix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Two other ways of writing the expression are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/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+ A B	</a:t>
            </a:r>
            <a:r>
              <a:rPr lang="en-US" altLang="en-US" i="1" smtClean="0">
                <a:latin typeface="Helvetica" pitchFamily="34" charset="0"/>
                <a:cs typeface="Times New Roman" charset="0"/>
              </a:rPr>
              <a:t>prefix     </a:t>
            </a:r>
            <a:r>
              <a:rPr lang="en-US" altLang="en-US" smtClean="0">
                <a:latin typeface="Helvetica" pitchFamily="34" charset="0"/>
                <a:cs typeface="Times New Roman" charset="0"/>
              </a:rPr>
              <a:t>(Polish Notation)</a:t>
            </a:r>
          </a:p>
          <a:p>
            <a:pPr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None/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	A B +	</a:t>
            </a:r>
            <a:r>
              <a:rPr lang="en-US" altLang="en-US" i="1" smtClean="0">
                <a:latin typeface="Helvetica" pitchFamily="34" charset="0"/>
                <a:cs typeface="Times New Roman" charset="0"/>
              </a:rPr>
              <a:t>postfix (Reverse Polish Notation)</a:t>
            </a:r>
          </a:p>
          <a:p>
            <a:pPr eaLnBrk="1" hangingPunct="1">
              <a:buClr>
                <a:schemeClr val="tx1"/>
              </a:buClr>
              <a:buFont typeface="Wingdings" pitchFamily="2" charset="2"/>
              <a:buNone/>
            </a:pPr>
            <a:endParaRPr lang="en-US" altLang="en-US" smtClean="0">
              <a:latin typeface="Helvetica" pitchFamily="34" charset="0"/>
              <a:cs typeface="Times New Roman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The prefixes “pre” and “post” refer to the position of the operator with respect to the two operands.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621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Prefix, Infix, Postfix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Consider the infix expression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	A + B * C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We “know” that multiplication is done before addition.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The expression is interpreted as 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	A + ( B * C )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Multiplication has </a:t>
            </a:r>
            <a:r>
              <a:rPr lang="en-US" altLang="en-US" i="1" smtClean="0">
                <a:latin typeface="Helvetica" pitchFamily="34" charset="0"/>
                <a:cs typeface="Times New Roman" charset="0"/>
              </a:rPr>
              <a:t>precedence</a:t>
            </a:r>
            <a:r>
              <a:rPr lang="en-US" altLang="en-US" smtClean="0">
                <a:latin typeface="Helvetica" pitchFamily="34" charset="0"/>
                <a:cs typeface="Times New Roman" charset="0"/>
              </a:rPr>
              <a:t> over addition.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689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0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3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Precedence of Operators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The five binary operators are: addition, subtraction, multiplication, division and exponentiation.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The order of precedence is (highest to lowest)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Exponentiation		</a:t>
            </a:r>
            <a:r>
              <a:rPr lang="en-US" altLang="en-US" smtClean="0">
                <a:latin typeface="Helvetica" pitchFamily="34" charset="0"/>
                <a:cs typeface="Times New Roman" charset="0"/>
                <a:sym typeface="Symbol" pitchFamily="18" charset="2"/>
              </a:rPr>
              <a:t></a:t>
            </a:r>
            <a:endParaRPr lang="en-US" altLang="en-US" smtClean="0">
              <a:latin typeface="Helvetica" pitchFamily="34" charset="0"/>
              <a:cs typeface="Times New Roman" charset="0"/>
            </a:endParaRP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Multiplication/division	*, /</a:t>
            </a:r>
          </a:p>
          <a:p>
            <a:pPr eaLnBrk="1" hangingPunct="1"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Addition/subtraction	+, -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191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5613" y="365125"/>
            <a:ext cx="8226425" cy="9144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Helvetica" pitchFamily="34" charset="0"/>
              </a:rPr>
              <a:t>Precedence of Operators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5613" y="1600200"/>
            <a:ext cx="8226425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For operators of same precedence, the left-to-right rule applies: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/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	 A+B+C means (A+B)+C.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endParaRPr lang="en-US" altLang="en-US" smtClean="0">
              <a:latin typeface="Helvetica" pitchFamily="34" charset="0"/>
              <a:cs typeface="Times New Roman" charset="0"/>
            </a:endParaRPr>
          </a:p>
          <a:p>
            <a:pPr eaLnBrk="1" hangingPunct="1">
              <a:lnSpc>
                <a:spcPct val="90000"/>
              </a:lnSpc>
              <a:buClr>
                <a:schemeClr val="tx1"/>
              </a:buClr>
            </a:pPr>
            <a:r>
              <a:rPr lang="en-US" altLang="en-US" smtClean="0">
                <a:latin typeface="Helvetica" pitchFamily="34" charset="0"/>
                <a:cs typeface="Times New Roman" charset="0"/>
              </a:rPr>
              <a:t>For exponentiation, the right-to-left rule applies</a:t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/>
            </a:r>
            <a:br>
              <a:rPr lang="en-US" altLang="en-US" smtClean="0">
                <a:latin typeface="Helvetica" pitchFamily="34" charset="0"/>
                <a:cs typeface="Times New Roman" charset="0"/>
              </a:rPr>
            </a:br>
            <a:r>
              <a:rPr lang="en-US" altLang="en-US" smtClean="0">
                <a:latin typeface="Helvetica" pitchFamily="34" charset="0"/>
                <a:cs typeface="Times New Roman" charset="0"/>
              </a:rPr>
              <a:t>	A </a:t>
            </a:r>
            <a:r>
              <a:rPr lang="en-US" altLang="en-US" smtClean="0">
                <a:latin typeface="Helvetica" pitchFamily="34" charset="0"/>
                <a:cs typeface="Times New Roman" charset="0"/>
                <a:sym typeface="Symbol" pitchFamily="18" charset="2"/>
              </a:rPr>
              <a:t> B  C  means A  ( B  C 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55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Polish Notation</a:t>
            </a:r>
          </a:p>
        </p:txBody>
      </p:sp>
      <p:sp>
        <p:nvSpPr>
          <p:cNvPr id="9220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Converting Infix to Postfix</a:t>
            </a:r>
          </a:p>
          <a:p>
            <a:r>
              <a:rPr lang="en-US" altLang="en-US" smtClean="0"/>
              <a:t>Converting Postfix to Infix</a:t>
            </a:r>
          </a:p>
          <a:p>
            <a:r>
              <a:rPr lang="en-US" altLang="en-US" smtClean="0"/>
              <a:t>Converting  Infix to Prefix</a:t>
            </a:r>
          </a:p>
          <a:p>
            <a:r>
              <a:rPr lang="en-US" altLang="en-US" smtClean="0"/>
              <a:t>Examples</a:t>
            </a:r>
          </a:p>
          <a:p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7691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Linked Lists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  <a:p>
            <a:r>
              <a:rPr lang="en-US" altLang="en-US" smtClean="0"/>
              <a:t>Insertion Description</a:t>
            </a:r>
          </a:p>
          <a:p>
            <a:r>
              <a:rPr lang="en-US" altLang="en-US" smtClean="0"/>
              <a:t>Deletion Description</a:t>
            </a:r>
          </a:p>
          <a:p>
            <a:r>
              <a:rPr lang="en-US" altLang="en-US" smtClean="0"/>
              <a:t>Basic Node Implementation</a:t>
            </a:r>
          </a:p>
          <a:p>
            <a:r>
              <a:rPr lang="en-US" altLang="en-US" smtClean="0"/>
              <a:t>Conclusion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836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Definitions</a:t>
            </a:r>
          </a:p>
          <a:p>
            <a:pPr lvl="1"/>
            <a:r>
              <a:rPr lang="en-US" altLang="en-US" dirty="0" smtClean="0"/>
              <a:t>Lists and arrays</a:t>
            </a:r>
          </a:p>
          <a:p>
            <a:pPr lvl="1"/>
            <a:r>
              <a:rPr lang="en-US" altLang="en-US" dirty="0" smtClean="0"/>
              <a:t>Nodes and pointers</a:t>
            </a:r>
          </a:p>
          <a:p>
            <a:pPr lvl="1"/>
            <a:r>
              <a:rPr lang="en-US" altLang="en-US" dirty="0" smtClean="0"/>
              <a:t>Single Linked Lists</a:t>
            </a:r>
          </a:p>
          <a:p>
            <a:pPr lvl="1"/>
            <a:r>
              <a:rPr lang="en-US" altLang="en-US" dirty="0" smtClean="0"/>
              <a:t>Double Linked Lists</a:t>
            </a:r>
          </a:p>
          <a:p>
            <a:pPr lvl="1"/>
            <a:r>
              <a:rPr lang="en-US" altLang="en-US" dirty="0" smtClean="0"/>
              <a:t>Circular Lists</a:t>
            </a:r>
          </a:p>
          <a:p>
            <a:r>
              <a:rPr lang="en-US" altLang="en-US" dirty="0" smtClean="0"/>
              <a:t>Advantages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83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98513"/>
          </a:xfrm>
        </p:spPr>
        <p:txBody>
          <a:bodyPr/>
          <a:lstStyle/>
          <a:p>
            <a:r>
              <a:rPr lang="en-US" altLang="en-US" smtClean="0"/>
              <a:t>Linked List Traversal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71613"/>
            <a:ext cx="7772400" cy="4624387"/>
          </a:xfrm>
        </p:spPr>
        <p:txBody>
          <a:bodyPr>
            <a:normAutofit/>
          </a:bodyPr>
          <a:lstStyle/>
          <a:p>
            <a:r>
              <a:rPr lang="en-US" altLang="en-US" dirty="0"/>
              <a:t>Inserting into a linked list involves two steps:</a:t>
            </a:r>
          </a:p>
          <a:p>
            <a:pPr lvl="1"/>
            <a:r>
              <a:rPr lang="en-US" altLang="en-US" sz="2600" dirty="0"/>
              <a:t>Find the correct location</a:t>
            </a:r>
          </a:p>
          <a:p>
            <a:pPr lvl="1"/>
            <a:r>
              <a:rPr lang="en-US" altLang="en-US" sz="2600" dirty="0"/>
              <a:t>Do the work to insert the new value</a:t>
            </a:r>
          </a:p>
          <a:p>
            <a:r>
              <a:rPr lang="en-US" altLang="en-US" dirty="0"/>
              <a:t>We can insert into any position</a:t>
            </a:r>
          </a:p>
          <a:p>
            <a:pPr lvl="1"/>
            <a:r>
              <a:rPr lang="en-US" altLang="en-US" sz="2600" dirty="0"/>
              <a:t>Front</a:t>
            </a:r>
          </a:p>
          <a:p>
            <a:pPr lvl="1"/>
            <a:r>
              <a:rPr lang="en-US" altLang="en-US" sz="2600" dirty="0"/>
              <a:t>End</a:t>
            </a:r>
          </a:p>
          <a:p>
            <a:pPr lvl="1"/>
            <a:r>
              <a:rPr lang="en-US" altLang="en-US" sz="2600" dirty="0"/>
              <a:t>Somewhere in the middle</a:t>
            </a:r>
            <a:br>
              <a:rPr lang="en-US" altLang="en-US" sz="2600" dirty="0"/>
            </a:br>
            <a:r>
              <a:rPr lang="en-US" altLang="en-US" sz="2600" dirty="0"/>
              <a:t>(to preserve order)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716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Linked List Traversal</a:t>
            </a:r>
          </a:p>
        </p:txBody>
      </p:sp>
      <p:sp>
        <p:nvSpPr>
          <p:cNvPr id="921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altLang="en-US" dirty="0"/>
              <a:t>Traversal means “visiting” or examining each node.</a:t>
            </a:r>
          </a:p>
          <a:p>
            <a:r>
              <a:rPr lang="en-US" altLang="en-US" dirty="0"/>
              <a:t>Simple linked list</a:t>
            </a:r>
          </a:p>
          <a:p>
            <a:pPr lvl="1"/>
            <a:r>
              <a:rPr lang="en-US" altLang="en-US" sz="2600" dirty="0"/>
              <a:t>Start at the beginning</a:t>
            </a:r>
          </a:p>
          <a:p>
            <a:pPr lvl="1"/>
            <a:r>
              <a:rPr lang="en-US" altLang="en-US" sz="2600" dirty="0"/>
              <a:t>Go one node at a time until the end</a:t>
            </a:r>
          </a:p>
          <a:p>
            <a:r>
              <a:rPr lang="en-US" altLang="en-US" dirty="0"/>
              <a:t>Recursive procedure (or function)</a:t>
            </a:r>
          </a:p>
          <a:p>
            <a:pPr lvl="1"/>
            <a:r>
              <a:rPr lang="en-US" altLang="en-US" sz="2600" dirty="0"/>
              <a:t>Given a head pointer</a:t>
            </a:r>
          </a:p>
          <a:p>
            <a:pPr lvl="1"/>
            <a:r>
              <a:rPr lang="en-US" altLang="en-US" sz="2600" dirty="0"/>
              <a:t>Looks at just one node</a:t>
            </a:r>
          </a:p>
          <a:p>
            <a:pPr lvl="1"/>
            <a:r>
              <a:rPr lang="en-US" altLang="en-US" sz="2600" dirty="0"/>
              <a:t>What procedure will look at the rest?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707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5"/>
          <p:cNvSpPr>
            <a:spLocks noChangeArrowheads="1"/>
          </p:cNvSpPr>
          <p:nvPr/>
        </p:nvSpPr>
        <p:spPr bwMode="auto">
          <a:xfrm>
            <a:off x="1809750" y="1931988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head</a:t>
            </a:r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r>
              <a:rPr lang="en-US" altLang="en-US" smtClean="0"/>
              <a:t>Inserting to the Front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14663"/>
            <a:ext cx="6392863" cy="3081337"/>
          </a:xfrm>
        </p:spPr>
        <p:txBody>
          <a:bodyPr>
            <a:normAutofit/>
          </a:bodyPr>
          <a:lstStyle/>
          <a:p>
            <a:r>
              <a:rPr lang="en-US" altLang="en-US" dirty="0"/>
              <a:t>There is no work to find the correct location</a:t>
            </a:r>
          </a:p>
          <a:p>
            <a:r>
              <a:rPr lang="en-US" altLang="en-US" dirty="0"/>
              <a:t>Empty or not, head will point to the right location</a:t>
            </a:r>
          </a:p>
        </p:txBody>
      </p:sp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3382963" y="1841500"/>
            <a:ext cx="1473200" cy="581025"/>
            <a:chOff x="600" y="1356"/>
            <a:chExt cx="1099" cy="444"/>
          </a:xfrm>
        </p:grpSpPr>
        <p:grpSp>
          <p:nvGrpSpPr>
            <p:cNvPr id="20514" name="Group 6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0516" name="Rectangle 7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517" name="Line 8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15" name="Line 9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6" name="Group 10"/>
          <p:cNvGrpSpPr>
            <a:grpSpLocks/>
          </p:cNvGrpSpPr>
          <p:nvPr/>
        </p:nvGrpSpPr>
        <p:grpSpPr bwMode="auto">
          <a:xfrm>
            <a:off x="4910138" y="1841500"/>
            <a:ext cx="1473200" cy="581025"/>
            <a:chOff x="600" y="1356"/>
            <a:chExt cx="1099" cy="444"/>
          </a:xfrm>
        </p:grpSpPr>
        <p:grpSp>
          <p:nvGrpSpPr>
            <p:cNvPr id="20510" name="Group 11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0512" name="Rectangle 12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513" name="Line 13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0511" name="Line 14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0487" name="Group 15"/>
          <p:cNvGrpSpPr>
            <a:grpSpLocks/>
          </p:cNvGrpSpPr>
          <p:nvPr/>
        </p:nvGrpSpPr>
        <p:grpSpPr bwMode="auto">
          <a:xfrm>
            <a:off x="6438900" y="1841500"/>
            <a:ext cx="1096963" cy="581025"/>
            <a:chOff x="600" y="1356"/>
            <a:chExt cx="818" cy="444"/>
          </a:xfrm>
        </p:grpSpPr>
        <p:sp>
          <p:nvSpPr>
            <p:cNvPr id="20508" name="Rectangle 16"/>
            <p:cNvSpPr>
              <a:spLocks noChangeArrowheads="1"/>
            </p:cNvSpPr>
            <p:nvPr/>
          </p:nvSpPr>
          <p:spPr bwMode="auto">
            <a:xfrm>
              <a:off x="600" y="1356"/>
              <a:ext cx="818" cy="44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0509" name="Line 17"/>
            <p:cNvSpPr>
              <a:spLocks noChangeShapeType="1"/>
            </p:cNvSpPr>
            <p:nvPr/>
          </p:nvSpPr>
          <p:spPr bwMode="auto">
            <a:xfrm>
              <a:off x="1200" y="1356"/>
              <a:ext cx="0" cy="4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488" name="Text Box 18"/>
          <p:cNvSpPr txBox="1">
            <a:spLocks noChangeArrowheads="1"/>
          </p:cNvSpPr>
          <p:nvPr/>
        </p:nvSpPr>
        <p:spPr bwMode="auto">
          <a:xfrm>
            <a:off x="3613150" y="1903413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48</a:t>
            </a:r>
          </a:p>
        </p:txBody>
      </p:sp>
      <p:sp>
        <p:nvSpPr>
          <p:cNvPr id="20489" name="Text Box 19"/>
          <p:cNvSpPr txBox="1">
            <a:spLocks noChangeArrowheads="1"/>
          </p:cNvSpPr>
          <p:nvPr/>
        </p:nvSpPr>
        <p:spPr bwMode="auto">
          <a:xfrm>
            <a:off x="5049838" y="1903413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17</a:t>
            </a:r>
          </a:p>
        </p:txBody>
      </p:sp>
      <p:sp>
        <p:nvSpPr>
          <p:cNvPr id="20490" name="Rectangle 20"/>
          <p:cNvSpPr>
            <a:spLocks noChangeArrowheads="1"/>
          </p:cNvSpPr>
          <p:nvPr/>
        </p:nvSpPr>
        <p:spPr bwMode="auto">
          <a:xfrm>
            <a:off x="6529388" y="1903413"/>
            <a:ext cx="693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142</a:t>
            </a:r>
          </a:p>
        </p:txBody>
      </p:sp>
      <p:sp>
        <p:nvSpPr>
          <p:cNvPr id="20491" name="Line 22"/>
          <p:cNvSpPr>
            <a:spLocks noChangeShapeType="1"/>
          </p:cNvSpPr>
          <p:nvPr/>
        </p:nvSpPr>
        <p:spPr bwMode="auto">
          <a:xfrm>
            <a:off x="2781300" y="2141538"/>
            <a:ext cx="608013" cy="15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Line 23"/>
          <p:cNvSpPr>
            <a:spLocks noChangeShapeType="1"/>
          </p:cNvSpPr>
          <p:nvPr/>
        </p:nvSpPr>
        <p:spPr bwMode="auto">
          <a:xfrm>
            <a:off x="7391400" y="2133600"/>
            <a:ext cx="522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114" name="AutoShape 34"/>
          <p:cNvSpPr>
            <a:spLocks noChangeArrowheads="1"/>
          </p:cNvSpPr>
          <p:nvPr/>
        </p:nvSpPr>
        <p:spPr bwMode="auto">
          <a:xfrm>
            <a:off x="1677988" y="1573213"/>
            <a:ext cx="1739900" cy="1258887"/>
          </a:xfrm>
          <a:prstGeom prst="irregularSeal1">
            <a:avLst/>
          </a:prstGeom>
          <a:solidFill>
            <a:srgbClr val="FF0033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174116" name="Group 36"/>
          <p:cNvGrpSpPr>
            <a:grpSpLocks/>
          </p:cNvGrpSpPr>
          <p:nvPr/>
        </p:nvGrpSpPr>
        <p:grpSpPr bwMode="auto">
          <a:xfrm>
            <a:off x="608013" y="1858963"/>
            <a:ext cx="2794000" cy="581025"/>
            <a:chOff x="374" y="1181"/>
            <a:chExt cx="1760" cy="366"/>
          </a:xfrm>
        </p:grpSpPr>
        <p:sp>
          <p:nvSpPr>
            <p:cNvPr id="20498" name="Rectangle 21"/>
            <p:cNvSpPr>
              <a:spLocks noChangeArrowheads="1"/>
            </p:cNvSpPr>
            <p:nvPr/>
          </p:nvSpPr>
          <p:spPr bwMode="auto">
            <a:xfrm>
              <a:off x="374" y="1197"/>
              <a:ext cx="564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381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/>
                <a:t>head</a:t>
              </a:r>
            </a:p>
          </p:txBody>
        </p:sp>
        <p:grpSp>
          <p:nvGrpSpPr>
            <p:cNvPr id="20499" name="Group 33"/>
            <p:cNvGrpSpPr>
              <a:grpSpLocks/>
            </p:cNvGrpSpPr>
            <p:nvPr/>
          </p:nvGrpSpPr>
          <p:grpSpPr bwMode="auto">
            <a:xfrm>
              <a:off x="923" y="1181"/>
              <a:ext cx="1211" cy="366"/>
              <a:chOff x="923" y="1181"/>
              <a:chExt cx="1211" cy="366"/>
            </a:xfrm>
          </p:grpSpPr>
          <p:grpSp>
            <p:nvGrpSpPr>
              <p:cNvPr id="20500" name="Group 31"/>
              <p:cNvGrpSpPr>
                <a:grpSpLocks/>
              </p:cNvGrpSpPr>
              <p:nvPr/>
            </p:nvGrpSpPr>
            <p:grpSpPr bwMode="auto">
              <a:xfrm>
                <a:off x="1206" y="1181"/>
                <a:ext cx="928" cy="366"/>
                <a:chOff x="1641" y="1653"/>
                <a:chExt cx="928" cy="366"/>
              </a:xfrm>
            </p:grpSpPr>
            <p:grpSp>
              <p:nvGrpSpPr>
                <p:cNvPr id="20502" name="Group 25"/>
                <p:cNvGrpSpPr>
                  <a:grpSpLocks/>
                </p:cNvGrpSpPr>
                <p:nvPr/>
              </p:nvGrpSpPr>
              <p:grpSpPr bwMode="auto">
                <a:xfrm>
                  <a:off x="1641" y="1653"/>
                  <a:ext cx="928" cy="366"/>
                  <a:chOff x="600" y="1356"/>
                  <a:chExt cx="1099" cy="444"/>
                </a:xfrm>
              </p:grpSpPr>
              <p:grpSp>
                <p:nvGrpSpPr>
                  <p:cNvPr id="20504" name="Group 26"/>
                  <p:cNvGrpSpPr>
                    <a:grpSpLocks/>
                  </p:cNvGrpSpPr>
                  <p:nvPr/>
                </p:nvGrpSpPr>
                <p:grpSpPr bwMode="auto">
                  <a:xfrm>
                    <a:off x="600" y="1356"/>
                    <a:ext cx="818" cy="444"/>
                    <a:chOff x="600" y="1356"/>
                    <a:chExt cx="818" cy="444"/>
                  </a:xfrm>
                </p:grpSpPr>
                <p:sp>
                  <p:nvSpPr>
                    <p:cNvPr id="20506" name="Rectangle 2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00" y="1356"/>
                      <a:ext cx="818" cy="44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38100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Garamond" pitchFamily="18" charset="0"/>
                        </a:defRPr>
                      </a:lvl9pPr>
                    </a:lstStyle>
                    <a:p>
                      <a:endParaRPr lang="en-US" altLang="en-US"/>
                    </a:p>
                  </p:txBody>
                </p:sp>
                <p:sp>
                  <p:nvSpPr>
                    <p:cNvPr id="20507" name="Line 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00" y="1356"/>
                      <a:ext cx="0" cy="444"/>
                    </a:xfrm>
                    <a:prstGeom prst="lin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0505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1309" y="1574"/>
                    <a:ext cx="390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0503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1786" y="1692"/>
                  <a:ext cx="330" cy="28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Garamond" pitchFamily="18" charset="0"/>
                    </a:defRPr>
                  </a:lvl9pPr>
                </a:lstStyle>
                <a:p>
                  <a:r>
                    <a:rPr lang="en-US" altLang="en-US"/>
                    <a:t>93</a:t>
                  </a:r>
                </a:p>
              </p:txBody>
            </p:sp>
          </p:grpSp>
          <p:sp>
            <p:nvSpPr>
              <p:cNvPr id="20501" name="Line 32"/>
              <p:cNvSpPr>
                <a:spLocks noChangeShapeType="1"/>
              </p:cNvSpPr>
              <p:nvPr/>
            </p:nvSpPr>
            <p:spPr bwMode="auto">
              <a:xfrm>
                <a:off x="923" y="1360"/>
                <a:ext cx="298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0495" name="Line 37"/>
          <p:cNvSpPr>
            <a:spLocks noChangeShapeType="1"/>
          </p:cNvSpPr>
          <p:nvPr/>
        </p:nvSpPr>
        <p:spPr bwMode="auto">
          <a:xfrm>
            <a:off x="7772400" y="19431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Line 38"/>
          <p:cNvSpPr>
            <a:spLocks noChangeShapeType="1"/>
          </p:cNvSpPr>
          <p:nvPr/>
        </p:nvSpPr>
        <p:spPr bwMode="auto">
          <a:xfrm>
            <a:off x="7924800" y="1943100"/>
            <a:ext cx="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3707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r>
              <a:rPr lang="en-US" altLang="en-US" smtClean="0"/>
              <a:t>Inserting to the End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3659188"/>
            <a:ext cx="6737350" cy="2436812"/>
          </a:xfrm>
        </p:spPr>
        <p:txBody>
          <a:bodyPr>
            <a:normAutofit/>
          </a:bodyPr>
          <a:lstStyle/>
          <a:p>
            <a:r>
              <a:rPr lang="en-US" altLang="en-US" dirty="0"/>
              <a:t>Find the end of the list</a:t>
            </a:r>
            <a:br>
              <a:rPr lang="en-US" altLang="en-US" dirty="0"/>
            </a:br>
            <a:r>
              <a:rPr lang="en-US" altLang="en-US" dirty="0"/>
              <a:t>(when at NIL)</a:t>
            </a:r>
          </a:p>
          <a:p>
            <a:pPr lvl="1"/>
            <a:r>
              <a:rPr lang="en-US" altLang="en-US" sz="2600" dirty="0"/>
              <a:t>Recursion or iteration</a:t>
            </a:r>
          </a:p>
        </p:txBody>
      </p:sp>
      <p:grpSp>
        <p:nvGrpSpPr>
          <p:cNvPr id="21508" name="Group 4"/>
          <p:cNvGrpSpPr>
            <a:grpSpLocks/>
          </p:cNvGrpSpPr>
          <p:nvPr/>
        </p:nvGrpSpPr>
        <p:grpSpPr bwMode="auto">
          <a:xfrm>
            <a:off x="1912938" y="1857375"/>
            <a:ext cx="1473200" cy="581025"/>
            <a:chOff x="600" y="1356"/>
            <a:chExt cx="1099" cy="444"/>
          </a:xfrm>
        </p:grpSpPr>
        <p:grpSp>
          <p:nvGrpSpPr>
            <p:cNvPr id="21542" name="Group 5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1544" name="Rectangle 6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1545" name="Line 7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43" name="Line 8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09" name="Group 9"/>
          <p:cNvGrpSpPr>
            <a:grpSpLocks/>
          </p:cNvGrpSpPr>
          <p:nvPr/>
        </p:nvGrpSpPr>
        <p:grpSpPr bwMode="auto">
          <a:xfrm>
            <a:off x="3440113" y="1857375"/>
            <a:ext cx="1473200" cy="581025"/>
            <a:chOff x="600" y="1356"/>
            <a:chExt cx="1099" cy="444"/>
          </a:xfrm>
        </p:grpSpPr>
        <p:grpSp>
          <p:nvGrpSpPr>
            <p:cNvPr id="21538" name="Group 10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1540" name="Rectangle 11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1541" name="Line 12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539" name="Line 13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1510" name="Group 14"/>
          <p:cNvGrpSpPr>
            <a:grpSpLocks/>
          </p:cNvGrpSpPr>
          <p:nvPr/>
        </p:nvGrpSpPr>
        <p:grpSpPr bwMode="auto">
          <a:xfrm>
            <a:off x="4968875" y="1857375"/>
            <a:ext cx="1096963" cy="581025"/>
            <a:chOff x="600" y="1356"/>
            <a:chExt cx="818" cy="444"/>
          </a:xfrm>
        </p:grpSpPr>
        <p:sp>
          <p:nvSpPr>
            <p:cNvPr id="21536" name="Rectangle 15"/>
            <p:cNvSpPr>
              <a:spLocks noChangeArrowheads="1"/>
            </p:cNvSpPr>
            <p:nvPr/>
          </p:nvSpPr>
          <p:spPr bwMode="auto">
            <a:xfrm>
              <a:off x="600" y="1356"/>
              <a:ext cx="818" cy="44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1537" name="Line 16"/>
            <p:cNvSpPr>
              <a:spLocks noChangeShapeType="1"/>
            </p:cNvSpPr>
            <p:nvPr/>
          </p:nvSpPr>
          <p:spPr bwMode="auto">
            <a:xfrm>
              <a:off x="1200" y="1356"/>
              <a:ext cx="0" cy="4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511" name="Text Box 17"/>
          <p:cNvSpPr txBox="1">
            <a:spLocks noChangeArrowheads="1"/>
          </p:cNvSpPr>
          <p:nvPr/>
        </p:nvSpPr>
        <p:spPr bwMode="auto">
          <a:xfrm>
            <a:off x="2143125" y="1919288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48</a:t>
            </a:r>
          </a:p>
        </p:txBody>
      </p:sp>
      <p:sp>
        <p:nvSpPr>
          <p:cNvPr id="21512" name="Text Box 18"/>
          <p:cNvSpPr txBox="1">
            <a:spLocks noChangeArrowheads="1"/>
          </p:cNvSpPr>
          <p:nvPr/>
        </p:nvSpPr>
        <p:spPr bwMode="auto">
          <a:xfrm>
            <a:off x="3579813" y="1919288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17</a:t>
            </a:r>
          </a:p>
        </p:txBody>
      </p:sp>
      <p:sp>
        <p:nvSpPr>
          <p:cNvPr id="21513" name="Rectangle 19"/>
          <p:cNvSpPr>
            <a:spLocks noChangeArrowheads="1"/>
          </p:cNvSpPr>
          <p:nvPr/>
        </p:nvSpPr>
        <p:spPr bwMode="auto">
          <a:xfrm>
            <a:off x="5059363" y="1919288"/>
            <a:ext cx="693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142</a:t>
            </a:r>
          </a:p>
        </p:txBody>
      </p:sp>
      <p:sp>
        <p:nvSpPr>
          <p:cNvPr id="21514" name="Rectangle 20"/>
          <p:cNvSpPr>
            <a:spLocks noChangeArrowheads="1"/>
          </p:cNvSpPr>
          <p:nvPr/>
        </p:nvSpPr>
        <p:spPr bwMode="auto">
          <a:xfrm>
            <a:off x="593725" y="1900238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head</a:t>
            </a:r>
          </a:p>
        </p:txBody>
      </p:sp>
      <p:sp>
        <p:nvSpPr>
          <p:cNvPr id="21515" name="Line 21"/>
          <p:cNvSpPr>
            <a:spLocks noChangeShapeType="1"/>
          </p:cNvSpPr>
          <p:nvPr/>
        </p:nvSpPr>
        <p:spPr bwMode="auto">
          <a:xfrm>
            <a:off x="1447800" y="2155825"/>
            <a:ext cx="45878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Line 22"/>
          <p:cNvSpPr>
            <a:spLocks noChangeShapeType="1"/>
          </p:cNvSpPr>
          <p:nvPr/>
        </p:nvSpPr>
        <p:spPr bwMode="auto">
          <a:xfrm>
            <a:off x="5921375" y="2159000"/>
            <a:ext cx="522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Text Box 23"/>
          <p:cNvSpPr txBox="1">
            <a:spLocks noChangeArrowheads="1"/>
          </p:cNvSpPr>
          <p:nvPr/>
        </p:nvSpPr>
        <p:spPr bwMode="auto">
          <a:xfrm>
            <a:off x="6472238" y="1865313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 sz="3200"/>
              <a:t>//</a:t>
            </a:r>
          </a:p>
        </p:txBody>
      </p:sp>
      <p:sp>
        <p:nvSpPr>
          <p:cNvPr id="176152" name="AutoShape 24"/>
          <p:cNvSpPr>
            <a:spLocks noChangeArrowheads="1"/>
          </p:cNvSpPr>
          <p:nvPr/>
        </p:nvSpPr>
        <p:spPr bwMode="auto">
          <a:xfrm>
            <a:off x="6372225" y="1544638"/>
            <a:ext cx="1739900" cy="1258887"/>
          </a:xfrm>
          <a:prstGeom prst="irregularSeal1">
            <a:avLst/>
          </a:prstGeom>
          <a:solidFill>
            <a:srgbClr val="FF0033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176172" name="Group 44"/>
          <p:cNvGrpSpPr>
            <a:grpSpLocks/>
          </p:cNvGrpSpPr>
          <p:nvPr/>
        </p:nvGrpSpPr>
        <p:grpSpPr bwMode="auto">
          <a:xfrm>
            <a:off x="6454775" y="1860550"/>
            <a:ext cx="1958975" cy="601663"/>
            <a:chOff x="4019" y="3023"/>
            <a:chExt cx="1234" cy="379"/>
          </a:xfrm>
        </p:grpSpPr>
        <p:grpSp>
          <p:nvGrpSpPr>
            <p:cNvPr id="21528" name="Group 35"/>
            <p:cNvGrpSpPr>
              <a:grpSpLocks/>
            </p:cNvGrpSpPr>
            <p:nvPr/>
          </p:nvGrpSpPr>
          <p:grpSpPr bwMode="auto">
            <a:xfrm>
              <a:off x="4019" y="3023"/>
              <a:ext cx="928" cy="366"/>
              <a:chOff x="1641" y="1653"/>
              <a:chExt cx="928" cy="366"/>
            </a:xfrm>
          </p:grpSpPr>
          <p:grpSp>
            <p:nvGrpSpPr>
              <p:cNvPr id="21530" name="Group 36"/>
              <p:cNvGrpSpPr>
                <a:grpSpLocks/>
              </p:cNvGrpSpPr>
              <p:nvPr/>
            </p:nvGrpSpPr>
            <p:grpSpPr bwMode="auto">
              <a:xfrm>
                <a:off x="1641" y="1653"/>
                <a:ext cx="928" cy="366"/>
                <a:chOff x="600" y="1356"/>
                <a:chExt cx="1099" cy="444"/>
              </a:xfrm>
            </p:grpSpPr>
            <p:grpSp>
              <p:nvGrpSpPr>
                <p:cNvPr id="21532" name="Group 37"/>
                <p:cNvGrpSpPr>
                  <a:grpSpLocks/>
                </p:cNvGrpSpPr>
                <p:nvPr/>
              </p:nvGrpSpPr>
              <p:grpSpPr bwMode="auto">
                <a:xfrm>
                  <a:off x="600" y="1356"/>
                  <a:ext cx="818" cy="444"/>
                  <a:chOff x="600" y="1356"/>
                  <a:chExt cx="818" cy="444"/>
                </a:xfrm>
              </p:grpSpPr>
              <p:sp>
                <p:nvSpPr>
                  <p:cNvPr id="2153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600" y="1356"/>
                    <a:ext cx="818" cy="444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1535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356"/>
                    <a:ext cx="0" cy="4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1533" name="Line 40"/>
                <p:cNvSpPr>
                  <a:spLocks noChangeShapeType="1"/>
                </p:cNvSpPr>
                <p:nvPr/>
              </p:nvSpPr>
              <p:spPr bwMode="auto">
                <a:xfrm>
                  <a:off x="1309" y="1574"/>
                  <a:ext cx="39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1531" name="Text Box 41"/>
              <p:cNvSpPr txBox="1">
                <a:spLocks noChangeArrowheads="1"/>
              </p:cNvSpPr>
              <p:nvPr/>
            </p:nvSpPr>
            <p:spPr bwMode="auto">
              <a:xfrm>
                <a:off x="1786" y="1692"/>
                <a:ext cx="330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r>
                  <a:rPr lang="en-US" altLang="en-US"/>
                  <a:t>93</a:t>
                </a:r>
              </a:p>
            </p:txBody>
          </p:sp>
        </p:grpSp>
        <p:sp>
          <p:nvSpPr>
            <p:cNvPr id="21529" name="Text Box 43"/>
            <p:cNvSpPr txBox="1">
              <a:spLocks noChangeArrowheads="1"/>
            </p:cNvSpPr>
            <p:nvPr/>
          </p:nvSpPr>
          <p:spPr bwMode="auto">
            <a:xfrm>
              <a:off x="4995" y="3037"/>
              <a:ext cx="258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3200"/>
                <a:t>//</a:t>
              </a:r>
            </a:p>
          </p:txBody>
        </p:sp>
      </p:grpSp>
      <p:sp>
        <p:nvSpPr>
          <p:cNvPr id="176173" name="AutoShape 45"/>
          <p:cNvSpPr>
            <a:spLocks noChangeArrowheads="1"/>
          </p:cNvSpPr>
          <p:nvPr/>
        </p:nvSpPr>
        <p:spPr bwMode="auto">
          <a:xfrm>
            <a:off x="869950" y="2500313"/>
            <a:ext cx="1858963" cy="404812"/>
          </a:xfrm>
          <a:prstGeom prst="curvedUpArrow">
            <a:avLst>
              <a:gd name="adj1" fmla="val 91843"/>
              <a:gd name="adj2" fmla="val 183687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6174" name="AutoShape 46"/>
          <p:cNvSpPr>
            <a:spLocks noChangeArrowheads="1"/>
          </p:cNvSpPr>
          <p:nvPr/>
        </p:nvSpPr>
        <p:spPr bwMode="auto">
          <a:xfrm>
            <a:off x="2416175" y="2546350"/>
            <a:ext cx="1858963" cy="404813"/>
          </a:xfrm>
          <a:prstGeom prst="curvedUpArrow">
            <a:avLst>
              <a:gd name="adj1" fmla="val 91843"/>
              <a:gd name="adj2" fmla="val 183686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6175" name="AutoShape 47"/>
          <p:cNvSpPr>
            <a:spLocks noChangeArrowheads="1"/>
          </p:cNvSpPr>
          <p:nvPr/>
        </p:nvSpPr>
        <p:spPr bwMode="auto">
          <a:xfrm>
            <a:off x="3930650" y="2563813"/>
            <a:ext cx="1858963" cy="404812"/>
          </a:xfrm>
          <a:prstGeom prst="curvedUpArrow">
            <a:avLst>
              <a:gd name="adj1" fmla="val 91843"/>
              <a:gd name="adj2" fmla="val 183687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6176" name="AutoShape 48"/>
          <p:cNvSpPr>
            <a:spLocks noChangeArrowheads="1"/>
          </p:cNvSpPr>
          <p:nvPr/>
        </p:nvSpPr>
        <p:spPr bwMode="auto">
          <a:xfrm>
            <a:off x="5489575" y="2563813"/>
            <a:ext cx="1528763" cy="404812"/>
          </a:xfrm>
          <a:prstGeom prst="curvedUpArrow">
            <a:avLst>
              <a:gd name="adj1" fmla="val 75530"/>
              <a:gd name="adj2" fmla="val 151059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299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1"/>
                                            </p:cond>
                                          </p:stCondLst>
                                        </p:cTn>
                                        <p:tgtEl>
                                          <p:spTgt spid="17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52" grpId="0" animBg="1"/>
      <p:bldP spid="176173" grpId="0" animBg="1"/>
      <p:bldP spid="176174" grpId="0" animBg="1"/>
      <p:bldP spid="176175" grpId="0" animBg="1"/>
      <p:bldP spid="17617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52475"/>
          </a:xfrm>
        </p:spPr>
        <p:txBody>
          <a:bodyPr/>
          <a:lstStyle/>
          <a:p>
            <a:r>
              <a:rPr lang="en-US" altLang="en-US" smtClean="0"/>
              <a:t>Inserting to the Middle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9925" y="3659188"/>
            <a:ext cx="6737350" cy="2436812"/>
          </a:xfrm>
        </p:spPr>
        <p:txBody>
          <a:bodyPr>
            <a:normAutofit/>
          </a:bodyPr>
          <a:lstStyle/>
          <a:p>
            <a:r>
              <a:rPr lang="en-US" altLang="en-US" dirty="0"/>
              <a:t>Used when order is important</a:t>
            </a:r>
          </a:p>
          <a:p>
            <a:r>
              <a:rPr lang="en-US" altLang="en-US" dirty="0"/>
              <a:t>Go to the node that should follow the one to add</a:t>
            </a:r>
          </a:p>
          <a:p>
            <a:pPr lvl="1"/>
            <a:r>
              <a:rPr lang="en-US" altLang="en-US" sz="2600" dirty="0"/>
              <a:t>Recursion or iteration</a:t>
            </a:r>
          </a:p>
        </p:txBody>
      </p:sp>
      <p:grpSp>
        <p:nvGrpSpPr>
          <p:cNvPr id="22532" name="Group 4"/>
          <p:cNvGrpSpPr>
            <a:grpSpLocks/>
          </p:cNvGrpSpPr>
          <p:nvPr/>
        </p:nvGrpSpPr>
        <p:grpSpPr bwMode="auto">
          <a:xfrm>
            <a:off x="1912938" y="1857375"/>
            <a:ext cx="1473200" cy="581025"/>
            <a:chOff x="600" y="1356"/>
            <a:chExt cx="1099" cy="444"/>
          </a:xfrm>
        </p:grpSpPr>
        <p:grpSp>
          <p:nvGrpSpPr>
            <p:cNvPr id="22567" name="Group 5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2569" name="Rectangle 6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570" name="Line 7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68" name="Line 8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3" name="Group 9"/>
          <p:cNvGrpSpPr>
            <a:grpSpLocks/>
          </p:cNvGrpSpPr>
          <p:nvPr/>
        </p:nvGrpSpPr>
        <p:grpSpPr bwMode="auto">
          <a:xfrm>
            <a:off x="3440113" y="1857375"/>
            <a:ext cx="1473200" cy="581025"/>
            <a:chOff x="600" y="1356"/>
            <a:chExt cx="1099" cy="444"/>
          </a:xfrm>
        </p:grpSpPr>
        <p:grpSp>
          <p:nvGrpSpPr>
            <p:cNvPr id="22563" name="Group 10"/>
            <p:cNvGrpSpPr>
              <a:grpSpLocks/>
            </p:cNvGrpSpPr>
            <p:nvPr/>
          </p:nvGrpSpPr>
          <p:grpSpPr bwMode="auto">
            <a:xfrm>
              <a:off x="600" y="1356"/>
              <a:ext cx="818" cy="444"/>
              <a:chOff x="600" y="1356"/>
              <a:chExt cx="818" cy="444"/>
            </a:xfrm>
          </p:grpSpPr>
          <p:sp>
            <p:nvSpPr>
              <p:cNvPr id="22565" name="Rectangle 11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566" name="Line 12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64" name="Line 13"/>
            <p:cNvSpPr>
              <a:spLocks noChangeShapeType="1"/>
            </p:cNvSpPr>
            <p:nvPr/>
          </p:nvSpPr>
          <p:spPr bwMode="auto">
            <a:xfrm>
              <a:off x="1309" y="1574"/>
              <a:ext cx="3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4" name="Group 14"/>
          <p:cNvGrpSpPr>
            <a:grpSpLocks/>
          </p:cNvGrpSpPr>
          <p:nvPr/>
        </p:nvGrpSpPr>
        <p:grpSpPr bwMode="auto">
          <a:xfrm>
            <a:off x="4968875" y="1857375"/>
            <a:ext cx="1096963" cy="581025"/>
            <a:chOff x="600" y="1356"/>
            <a:chExt cx="818" cy="444"/>
          </a:xfrm>
        </p:grpSpPr>
        <p:sp>
          <p:nvSpPr>
            <p:cNvPr id="22561" name="Rectangle 15"/>
            <p:cNvSpPr>
              <a:spLocks noChangeArrowheads="1"/>
            </p:cNvSpPr>
            <p:nvPr/>
          </p:nvSpPr>
          <p:spPr bwMode="auto">
            <a:xfrm>
              <a:off x="600" y="1356"/>
              <a:ext cx="818" cy="444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2562" name="Line 16"/>
            <p:cNvSpPr>
              <a:spLocks noChangeShapeType="1"/>
            </p:cNvSpPr>
            <p:nvPr/>
          </p:nvSpPr>
          <p:spPr bwMode="auto">
            <a:xfrm>
              <a:off x="1200" y="1356"/>
              <a:ext cx="0" cy="44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5" name="Text Box 17"/>
          <p:cNvSpPr txBox="1">
            <a:spLocks noChangeArrowheads="1"/>
          </p:cNvSpPr>
          <p:nvPr/>
        </p:nvSpPr>
        <p:spPr bwMode="auto">
          <a:xfrm>
            <a:off x="2143125" y="1919288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17</a:t>
            </a:r>
          </a:p>
        </p:txBody>
      </p:sp>
      <p:sp>
        <p:nvSpPr>
          <p:cNvPr id="22536" name="Text Box 18"/>
          <p:cNvSpPr txBox="1">
            <a:spLocks noChangeArrowheads="1"/>
          </p:cNvSpPr>
          <p:nvPr/>
        </p:nvSpPr>
        <p:spPr bwMode="auto">
          <a:xfrm>
            <a:off x="3579813" y="1919288"/>
            <a:ext cx="523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48</a:t>
            </a:r>
          </a:p>
        </p:txBody>
      </p:sp>
      <p:sp>
        <p:nvSpPr>
          <p:cNvPr id="22537" name="Rectangle 19"/>
          <p:cNvSpPr>
            <a:spLocks noChangeArrowheads="1"/>
          </p:cNvSpPr>
          <p:nvPr/>
        </p:nvSpPr>
        <p:spPr bwMode="auto">
          <a:xfrm>
            <a:off x="5059363" y="1919288"/>
            <a:ext cx="693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142</a:t>
            </a:r>
          </a:p>
        </p:txBody>
      </p:sp>
      <p:sp>
        <p:nvSpPr>
          <p:cNvPr id="22538" name="Rectangle 20"/>
          <p:cNvSpPr>
            <a:spLocks noChangeArrowheads="1"/>
          </p:cNvSpPr>
          <p:nvPr/>
        </p:nvSpPr>
        <p:spPr bwMode="auto">
          <a:xfrm>
            <a:off x="593725" y="1900238"/>
            <a:ext cx="895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/>
              <a:t>head</a:t>
            </a:r>
          </a:p>
        </p:txBody>
      </p:sp>
      <p:sp>
        <p:nvSpPr>
          <p:cNvPr id="22539" name="Line 21"/>
          <p:cNvSpPr>
            <a:spLocks noChangeShapeType="1"/>
          </p:cNvSpPr>
          <p:nvPr/>
        </p:nvSpPr>
        <p:spPr bwMode="auto">
          <a:xfrm>
            <a:off x="1447800" y="2155825"/>
            <a:ext cx="45878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Line 22"/>
          <p:cNvSpPr>
            <a:spLocks noChangeShapeType="1"/>
          </p:cNvSpPr>
          <p:nvPr/>
        </p:nvSpPr>
        <p:spPr bwMode="auto">
          <a:xfrm>
            <a:off x="5921375" y="2159000"/>
            <a:ext cx="5222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Text Box 23"/>
          <p:cNvSpPr txBox="1">
            <a:spLocks noChangeArrowheads="1"/>
          </p:cNvSpPr>
          <p:nvPr/>
        </p:nvSpPr>
        <p:spPr bwMode="auto">
          <a:xfrm>
            <a:off x="6472238" y="1865313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r>
              <a:rPr lang="en-US" altLang="en-US" sz="3200"/>
              <a:t>//</a:t>
            </a:r>
          </a:p>
        </p:txBody>
      </p:sp>
      <p:sp>
        <p:nvSpPr>
          <p:cNvPr id="177176" name="AutoShape 24"/>
          <p:cNvSpPr>
            <a:spLocks noChangeArrowheads="1"/>
          </p:cNvSpPr>
          <p:nvPr/>
        </p:nvSpPr>
        <p:spPr bwMode="auto">
          <a:xfrm>
            <a:off x="4424363" y="1589088"/>
            <a:ext cx="1739900" cy="1258887"/>
          </a:xfrm>
          <a:prstGeom prst="irregularSeal1">
            <a:avLst/>
          </a:prstGeom>
          <a:solidFill>
            <a:srgbClr val="FF0033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7186" name="AutoShape 34"/>
          <p:cNvSpPr>
            <a:spLocks noChangeArrowheads="1"/>
          </p:cNvSpPr>
          <p:nvPr/>
        </p:nvSpPr>
        <p:spPr bwMode="auto">
          <a:xfrm>
            <a:off x="869950" y="2500313"/>
            <a:ext cx="1858963" cy="404812"/>
          </a:xfrm>
          <a:prstGeom prst="curvedUpArrow">
            <a:avLst>
              <a:gd name="adj1" fmla="val 91843"/>
              <a:gd name="adj2" fmla="val 183687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7187" name="AutoShape 35"/>
          <p:cNvSpPr>
            <a:spLocks noChangeArrowheads="1"/>
          </p:cNvSpPr>
          <p:nvPr/>
        </p:nvSpPr>
        <p:spPr bwMode="auto">
          <a:xfrm>
            <a:off x="2416175" y="2546350"/>
            <a:ext cx="1858963" cy="404813"/>
          </a:xfrm>
          <a:prstGeom prst="curvedUpArrow">
            <a:avLst>
              <a:gd name="adj1" fmla="val 91843"/>
              <a:gd name="adj2" fmla="val 183686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177188" name="AutoShape 36"/>
          <p:cNvSpPr>
            <a:spLocks noChangeArrowheads="1"/>
          </p:cNvSpPr>
          <p:nvPr/>
        </p:nvSpPr>
        <p:spPr bwMode="auto">
          <a:xfrm>
            <a:off x="3930650" y="2563813"/>
            <a:ext cx="1858963" cy="404812"/>
          </a:xfrm>
          <a:prstGeom prst="curvedUpArrow">
            <a:avLst>
              <a:gd name="adj1" fmla="val 91843"/>
              <a:gd name="adj2" fmla="val 183687"/>
              <a:gd name="adj3" fmla="val 33333"/>
            </a:avLst>
          </a:prstGeom>
          <a:solidFill>
            <a:srgbClr val="3333FF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Garamond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itchFamily="18" charset="0"/>
              </a:defRPr>
            </a:lvl9pPr>
          </a:lstStyle>
          <a:p>
            <a:endParaRPr lang="en-US" altLang="en-US"/>
          </a:p>
        </p:txBody>
      </p:sp>
      <p:grpSp>
        <p:nvGrpSpPr>
          <p:cNvPr id="177195" name="Group 43"/>
          <p:cNvGrpSpPr>
            <a:grpSpLocks/>
          </p:cNvGrpSpPr>
          <p:nvPr/>
        </p:nvGrpSpPr>
        <p:grpSpPr bwMode="auto">
          <a:xfrm>
            <a:off x="4972050" y="1860550"/>
            <a:ext cx="3459163" cy="615950"/>
            <a:chOff x="2093" y="1975"/>
            <a:chExt cx="2179" cy="388"/>
          </a:xfrm>
        </p:grpSpPr>
        <p:grpSp>
          <p:nvGrpSpPr>
            <p:cNvPr id="22548" name="Group 26"/>
            <p:cNvGrpSpPr>
              <a:grpSpLocks/>
            </p:cNvGrpSpPr>
            <p:nvPr/>
          </p:nvGrpSpPr>
          <p:grpSpPr bwMode="auto">
            <a:xfrm>
              <a:off x="2093" y="1975"/>
              <a:ext cx="928" cy="366"/>
              <a:chOff x="1641" y="1653"/>
              <a:chExt cx="928" cy="366"/>
            </a:xfrm>
          </p:grpSpPr>
          <p:grpSp>
            <p:nvGrpSpPr>
              <p:cNvPr id="22555" name="Group 27"/>
              <p:cNvGrpSpPr>
                <a:grpSpLocks/>
              </p:cNvGrpSpPr>
              <p:nvPr/>
            </p:nvGrpSpPr>
            <p:grpSpPr bwMode="auto">
              <a:xfrm>
                <a:off x="1641" y="1653"/>
                <a:ext cx="928" cy="366"/>
                <a:chOff x="600" y="1356"/>
                <a:chExt cx="1099" cy="444"/>
              </a:xfrm>
            </p:grpSpPr>
            <p:grpSp>
              <p:nvGrpSpPr>
                <p:cNvPr id="22557" name="Group 28"/>
                <p:cNvGrpSpPr>
                  <a:grpSpLocks/>
                </p:cNvGrpSpPr>
                <p:nvPr/>
              </p:nvGrpSpPr>
              <p:grpSpPr bwMode="auto">
                <a:xfrm>
                  <a:off x="600" y="1356"/>
                  <a:ext cx="818" cy="444"/>
                  <a:chOff x="600" y="1356"/>
                  <a:chExt cx="818" cy="444"/>
                </a:xfrm>
              </p:grpSpPr>
              <p:sp>
                <p:nvSpPr>
                  <p:cNvPr id="22559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600" y="1356"/>
                    <a:ext cx="818" cy="444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Garamond" pitchFamily="18" charset="0"/>
                      </a:defRPr>
                    </a:lvl9pPr>
                  </a:lstStyle>
                  <a:p>
                    <a:endParaRPr lang="en-US" altLang="en-US"/>
                  </a:p>
                </p:txBody>
              </p:sp>
              <p:sp>
                <p:nvSpPr>
                  <p:cNvPr id="22560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1200" y="1356"/>
                    <a:ext cx="0" cy="444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2558" name="Line 31"/>
                <p:cNvSpPr>
                  <a:spLocks noChangeShapeType="1"/>
                </p:cNvSpPr>
                <p:nvPr/>
              </p:nvSpPr>
              <p:spPr bwMode="auto">
                <a:xfrm>
                  <a:off x="1309" y="1574"/>
                  <a:ext cx="390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22556" name="Text Box 32"/>
              <p:cNvSpPr txBox="1">
                <a:spLocks noChangeArrowheads="1"/>
              </p:cNvSpPr>
              <p:nvPr/>
            </p:nvSpPr>
            <p:spPr bwMode="auto">
              <a:xfrm>
                <a:off x="1786" y="1692"/>
                <a:ext cx="330" cy="28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r>
                  <a:rPr lang="en-US" altLang="en-US"/>
                  <a:t>93</a:t>
                </a:r>
              </a:p>
            </p:txBody>
          </p:sp>
        </p:grpSp>
        <p:sp>
          <p:nvSpPr>
            <p:cNvPr id="22549" name="Text Box 33"/>
            <p:cNvSpPr txBox="1">
              <a:spLocks noChangeArrowheads="1"/>
            </p:cNvSpPr>
            <p:nvPr/>
          </p:nvSpPr>
          <p:spPr bwMode="auto">
            <a:xfrm>
              <a:off x="4014" y="1998"/>
              <a:ext cx="258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 sz="3200"/>
                <a:t>//</a:t>
              </a:r>
            </a:p>
          </p:txBody>
        </p:sp>
        <p:grpSp>
          <p:nvGrpSpPr>
            <p:cNvPr id="22550" name="Group 38"/>
            <p:cNvGrpSpPr>
              <a:grpSpLocks/>
            </p:cNvGrpSpPr>
            <p:nvPr/>
          </p:nvGrpSpPr>
          <p:grpSpPr bwMode="auto">
            <a:xfrm>
              <a:off x="3028" y="1983"/>
              <a:ext cx="691" cy="366"/>
              <a:chOff x="600" y="1356"/>
              <a:chExt cx="818" cy="444"/>
            </a:xfrm>
          </p:grpSpPr>
          <p:sp>
            <p:nvSpPr>
              <p:cNvPr id="22553" name="Rectangle 39"/>
              <p:cNvSpPr>
                <a:spLocks noChangeArrowheads="1"/>
              </p:cNvSpPr>
              <p:nvPr/>
            </p:nvSpPr>
            <p:spPr bwMode="auto">
              <a:xfrm>
                <a:off x="600" y="1356"/>
                <a:ext cx="818" cy="444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554" name="Line 40"/>
              <p:cNvSpPr>
                <a:spLocks noChangeShapeType="1"/>
              </p:cNvSpPr>
              <p:nvPr/>
            </p:nvSpPr>
            <p:spPr bwMode="auto">
              <a:xfrm>
                <a:off x="1200" y="1356"/>
                <a:ext cx="0" cy="4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51" name="Rectangle 41"/>
            <p:cNvSpPr>
              <a:spLocks noChangeArrowheads="1"/>
            </p:cNvSpPr>
            <p:nvPr/>
          </p:nvSpPr>
          <p:spPr bwMode="auto">
            <a:xfrm>
              <a:off x="3085" y="2022"/>
              <a:ext cx="437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Garamond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Garamond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Garamond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Garamond" pitchFamily="18" charset="0"/>
                </a:defRPr>
              </a:lvl9pPr>
            </a:lstStyle>
            <a:p>
              <a:r>
                <a:rPr lang="en-US" altLang="en-US"/>
                <a:t>142</a:t>
              </a:r>
            </a:p>
          </p:txBody>
        </p:sp>
        <p:sp>
          <p:nvSpPr>
            <p:cNvPr id="22552" name="Line 42"/>
            <p:cNvSpPr>
              <a:spLocks noChangeShapeType="1"/>
            </p:cNvSpPr>
            <p:nvPr/>
          </p:nvSpPr>
          <p:spPr bwMode="auto">
            <a:xfrm>
              <a:off x="3628" y="2173"/>
              <a:ext cx="3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89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76" grpId="0" animBg="1"/>
      <p:bldP spid="177186" grpId="0" animBg="1"/>
      <p:bldP spid="177187" grpId="0" animBg="1"/>
      <p:bldP spid="17718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914400"/>
            <a:ext cx="7772400" cy="762000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Deleting an Element from a Linked List</a:t>
            </a:r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772400" cy="4495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/>
              <a:t>Deletion involves: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Getting to the correct position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Moving a pointer so nothing points to the element to be deleted</a:t>
            </a:r>
          </a:p>
          <a:p>
            <a:pPr lvl="1">
              <a:lnSpc>
                <a:spcPct val="90000"/>
              </a:lnSpc>
            </a:pPr>
            <a:endParaRPr lang="en-US" altLang="en-US" sz="2600" dirty="0"/>
          </a:p>
          <a:p>
            <a:pPr>
              <a:lnSpc>
                <a:spcPct val="90000"/>
              </a:lnSpc>
            </a:pPr>
            <a:r>
              <a:rPr lang="en-US" altLang="en-US" dirty="0"/>
              <a:t>Can delete from any location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Front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First occurrence</a:t>
            </a:r>
          </a:p>
          <a:p>
            <a:pPr lvl="1">
              <a:lnSpc>
                <a:spcPct val="90000"/>
              </a:lnSpc>
            </a:pPr>
            <a:r>
              <a:rPr lang="en-US" altLang="en-US" sz="2600" dirty="0"/>
              <a:t>All occurrences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329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772400" cy="715963"/>
          </a:xfrm>
        </p:spPr>
        <p:txBody>
          <a:bodyPr>
            <a:normAutofit fontScale="90000"/>
          </a:bodyPr>
          <a:lstStyle/>
          <a:p>
            <a:r>
              <a:rPr lang="en-US" altLang="en-US" b="1" smtClean="0"/>
              <a:t>Singly link list</a:t>
            </a:r>
            <a:endParaRPr lang="en-US" altLang="en-US" smtClean="0"/>
          </a:p>
        </p:txBody>
      </p:sp>
      <p:sp>
        <p:nvSpPr>
          <p:cNvPr id="8195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/>
          <a:lstStyle/>
          <a:p>
            <a:r>
              <a:rPr lang="en-US" altLang="en-US" dirty="0" smtClean="0"/>
              <a:t>All the nodes in a singly linked list are arranged sequentially by linking with a pointer. </a:t>
            </a:r>
          </a:p>
          <a:p>
            <a:r>
              <a:rPr lang="en-US" altLang="en-US" dirty="0" smtClean="0"/>
              <a:t>A singly linked list can grow or shrink, because it is a dynamic data structure.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793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88925"/>
            <a:ext cx="5029200" cy="641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438" y="990600"/>
            <a:ext cx="30575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3600" y="990600"/>
            <a:ext cx="3057525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ight Arrow 8"/>
          <p:cNvSpPr/>
          <p:nvPr/>
        </p:nvSpPr>
        <p:spPr>
          <a:xfrm>
            <a:off x="152400" y="1905000"/>
            <a:ext cx="3657600" cy="1600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/>
              <a:t>figure explains the different</a:t>
            </a:r>
          </a:p>
          <a:p>
            <a:pPr>
              <a:defRPr/>
            </a:pPr>
            <a:r>
              <a:rPr lang="en-US" dirty="0"/>
              <a:t>operations on a singly linked list.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6360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219200"/>
            <a:ext cx="47244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2895600"/>
            <a:ext cx="830897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Insertion and Deletion</a:t>
            </a:r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112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Singly Link list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Learn about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Become aware of the basic properties of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Explore the insertion and deletion operations on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Discover how to build and manipulate a linked 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433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Linked List as an ADT</a:t>
            </a:r>
          </a:p>
        </p:txBody>
      </p:sp>
      <p:sp>
        <p:nvSpPr>
          <p:cNvPr id="717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 basic operations on linked lists are:</a:t>
            </a:r>
          </a:p>
          <a:p>
            <a:pPr lvl="1" eaLnBrk="1" hangingPunct="1"/>
            <a:r>
              <a:rPr lang="en-US" altLang="en-US" smtClean="0"/>
              <a:t>Initialize the list</a:t>
            </a:r>
          </a:p>
          <a:p>
            <a:pPr lvl="1" eaLnBrk="1" hangingPunct="1"/>
            <a:r>
              <a:rPr lang="en-US" altLang="en-US" smtClean="0"/>
              <a:t>Determine whether the list is empty</a:t>
            </a:r>
          </a:p>
          <a:p>
            <a:pPr lvl="1" eaLnBrk="1" hangingPunct="1"/>
            <a:r>
              <a:rPr lang="en-US" altLang="en-US" smtClean="0"/>
              <a:t>Print the list</a:t>
            </a:r>
          </a:p>
          <a:p>
            <a:pPr lvl="1" eaLnBrk="1" hangingPunct="1"/>
            <a:r>
              <a:rPr lang="en-US" altLang="en-US" smtClean="0"/>
              <a:t>Find the length of the list</a:t>
            </a:r>
          </a:p>
          <a:p>
            <a:pPr lvl="1" eaLnBrk="1" hangingPunct="1"/>
            <a:r>
              <a:rPr lang="en-US" altLang="en-US" smtClean="0"/>
              <a:t>Destroy the list</a:t>
            </a:r>
          </a:p>
          <a:p>
            <a:pPr lvl="1" eaLnBrk="1" hangingPunct="1"/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616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Linked List as an ADT (cont'd.)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altLang="en-US" smtClean="0"/>
              <a:t>Retrieve the </a:t>
            </a:r>
            <a:r>
              <a:rPr lang="en-US" altLang="en-US" smtClean="0">
                <a:latin typeface="Courier New" pitchFamily="49" charset="0"/>
              </a:rPr>
              <a:t>info</a:t>
            </a:r>
            <a:r>
              <a:rPr lang="en-US" altLang="en-US" smtClean="0"/>
              <a:t> contained in the first node</a:t>
            </a:r>
          </a:p>
          <a:p>
            <a:pPr lvl="1" eaLnBrk="1" hangingPunct="1"/>
            <a:r>
              <a:rPr lang="en-US" altLang="en-US" smtClean="0"/>
              <a:t>Retrieve the </a:t>
            </a:r>
            <a:r>
              <a:rPr lang="en-US" altLang="en-US" smtClean="0">
                <a:latin typeface="Courier New" pitchFamily="49" charset="0"/>
              </a:rPr>
              <a:t>info</a:t>
            </a:r>
            <a:r>
              <a:rPr lang="en-US" altLang="en-US" smtClean="0"/>
              <a:t> contained in the last node</a:t>
            </a:r>
          </a:p>
          <a:p>
            <a:pPr lvl="1" eaLnBrk="1" hangingPunct="1"/>
            <a:r>
              <a:rPr lang="en-US" altLang="en-US" smtClean="0"/>
              <a:t>Search the list for a given item</a:t>
            </a:r>
          </a:p>
          <a:p>
            <a:pPr lvl="1" eaLnBrk="1" hangingPunct="1"/>
            <a:r>
              <a:rPr lang="en-US" altLang="en-US" smtClean="0"/>
              <a:t>Insert an item in the list</a:t>
            </a:r>
          </a:p>
          <a:p>
            <a:pPr lvl="1" eaLnBrk="1" hangingPunct="1"/>
            <a:r>
              <a:rPr lang="en-US" altLang="en-US" smtClean="0"/>
              <a:t>Delete an item from the list</a:t>
            </a:r>
          </a:p>
          <a:p>
            <a:pPr lvl="1" eaLnBrk="1" hangingPunct="1"/>
            <a:r>
              <a:rPr lang="en-US" altLang="en-US" smtClean="0"/>
              <a:t>Make a copy of the linked list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0793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427038"/>
            <a:ext cx="77724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mtClean="0"/>
              <a:t>Doubly linked lists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772400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Become aware of the basic properties of 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Explore the insertion and deletion operations on doubly linked lists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Discover how to build and manipulate a doubly linked list</a:t>
            </a:r>
          </a:p>
          <a:p>
            <a:pPr eaLnBrk="1" hangingPunct="1">
              <a:buFont typeface="Arial" charset="0"/>
              <a:buChar char="•"/>
            </a:pPr>
            <a:r>
              <a:rPr lang="en-US" altLang="en-US" smtClean="0"/>
              <a:t>Learn about circular linked list</a:t>
            </a:r>
          </a:p>
          <a:p>
            <a:pPr eaLnBrk="1" hangingPunct="1">
              <a:buFont typeface="Arial" charset="0"/>
              <a:buChar char="•"/>
            </a:pPr>
            <a:endParaRPr lang="en-US" altLang="en-US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071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WHY DOUBLY LINKED LIST</a:t>
            </a:r>
          </a:p>
        </p:txBody>
      </p:sp>
      <p:sp>
        <p:nvSpPr>
          <p:cNvPr id="9219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en-US" smtClean="0"/>
              <a:t>The only way to find the specific node that precedes p is to start at the beginning of the list.</a:t>
            </a:r>
          </a:p>
          <a:p>
            <a:pPr algn="just"/>
            <a:r>
              <a:rPr lang="en-US" altLang="en-US" smtClean="0"/>
              <a:t>The same problem arias when one wishes to delete an arbitrary node from a singly linked list.</a:t>
            </a:r>
          </a:p>
          <a:p>
            <a:pPr algn="just"/>
            <a:r>
              <a:rPr lang="en-US" altLang="en-US" smtClean="0"/>
              <a:t>If we have a problem in which moving in either direction is often necessary, then it is useful to have doubly linked lists.</a:t>
            </a:r>
          </a:p>
          <a:p>
            <a:pPr algn="just"/>
            <a:r>
              <a:rPr lang="en-US" altLang="en-US" smtClean="0"/>
              <a:t>Each node now has two link data members,</a:t>
            </a:r>
          </a:p>
          <a:p>
            <a:pPr lvl="1" algn="just"/>
            <a:r>
              <a:rPr lang="en-US" altLang="en-US" smtClean="0"/>
              <a:t>One linking in the forward direction </a:t>
            </a:r>
          </a:p>
          <a:p>
            <a:pPr lvl="1" algn="just"/>
            <a:r>
              <a:rPr lang="en-US" altLang="en-US" smtClean="0"/>
              <a:t>One in the backward direction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262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Introduction </a:t>
            </a:r>
          </a:p>
        </p:txBody>
      </p:sp>
      <p:sp>
        <p:nvSpPr>
          <p:cNvPr id="10243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altLang="en-US" smtClean="0"/>
              <a:t>A doubly linked list is one in which all nodes are linked together by multiple links</a:t>
            </a:r>
          </a:p>
          <a:p>
            <a:r>
              <a:rPr lang="en-US" altLang="en-US" smtClean="0"/>
              <a:t>which help in accessing both the successor (next) and predecessor (previous) node for any arbitrary node within the list. </a:t>
            </a:r>
          </a:p>
          <a:p>
            <a:r>
              <a:rPr lang="en-US" altLang="en-US" smtClean="0"/>
              <a:t>Every nodes in the doubly linked list has three fields: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LeftPointer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RightPointer </a:t>
            </a:r>
          </a:p>
          <a:p>
            <a:pPr marL="787400" lvl="1" indent="-514350">
              <a:buFont typeface="Franklin Gothic Book" pitchFamily="34" charset="0"/>
              <a:buAutoNum type="arabicPeriod"/>
            </a:pPr>
            <a:r>
              <a:rPr lang="en-US" altLang="en-US" smtClean="0"/>
              <a:t>DATA. </a:t>
            </a:r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953000"/>
            <a:ext cx="3581400" cy="136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616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altLang="en-US" smtClean="0"/>
              <a:t>Cont…..</a:t>
            </a:r>
          </a:p>
        </p:txBody>
      </p:sp>
      <p:sp>
        <p:nvSpPr>
          <p:cNvPr id="11267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en-US" altLang="en-US" sz="2200" smtClean="0"/>
              <a:t>LPoint will point to the node in the left side (or previous node) that is LPoint will hold the address of the previous node.</a:t>
            </a:r>
          </a:p>
          <a:p>
            <a:pPr algn="just"/>
            <a:r>
              <a:rPr lang="en-US" altLang="en-US" sz="2200" smtClean="0"/>
              <a:t>RPoint will point to the node in the right side (or next node) that is RPoint will hold the address of the next node. </a:t>
            </a:r>
          </a:p>
          <a:p>
            <a:pPr algn="just"/>
            <a:r>
              <a:rPr lang="en-US" altLang="en-US" sz="2200" smtClean="0"/>
              <a:t>Data will hold the information of the node.</a:t>
            </a:r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352800"/>
            <a:ext cx="713422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5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55638"/>
            <a:ext cx="7772400" cy="71596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REPRESENTATION OF DOUBLY LINKED LIST</a:t>
            </a:r>
            <a:endParaRPr lang="en-US" dirty="0"/>
          </a:p>
        </p:txBody>
      </p:sp>
      <p:sp>
        <p:nvSpPr>
          <p:cNvPr id="12291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876800"/>
          </a:xfrm>
        </p:spPr>
        <p:txBody>
          <a:bodyPr/>
          <a:lstStyle/>
          <a:p>
            <a:r>
              <a:rPr lang="en-US" altLang="en-US" smtClean="0"/>
              <a:t>A node in the doubly linked list can be represented in memory with the following declaration.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Struct Node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             {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		     int Data;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		     struct Node *next;	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               struct Node *prev; </a:t>
            </a:r>
          </a:p>
          <a:p>
            <a:pPr>
              <a:buFont typeface="Wingdings 2" pitchFamily="18" charset="2"/>
              <a:buNone/>
            </a:pPr>
            <a:r>
              <a:rPr lang="en-US" altLang="en-US" smtClean="0"/>
              <a:t>             };	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3039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914400" y="808038"/>
            <a:ext cx="7772400" cy="715962"/>
          </a:xfrm>
        </p:spPr>
        <p:txBody>
          <a:bodyPr>
            <a:normAutofit fontScale="90000"/>
          </a:bodyPr>
          <a:lstStyle/>
          <a:p>
            <a:r>
              <a:rPr lang="en-US" altLang="en-US" smtClean="0"/>
              <a:t>INSERTION AND DELETION OF NODES</a:t>
            </a: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524000"/>
            <a:ext cx="64404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2200" y="5308600"/>
            <a:ext cx="48006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2040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 txBox="1">
            <a:spLocks noRot="1" noChangeArrowheads="1"/>
          </p:cNvSpPr>
          <p:nvPr/>
        </p:nvSpPr>
        <p:spPr bwMode="auto">
          <a:xfrm>
            <a:off x="685800" y="-152400"/>
            <a:ext cx="77724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91440" anchor="b"/>
          <a:lstStyle>
            <a:lvl1pPr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547688" indent="-22860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822325" indent="-228600">
              <a:spcBef>
                <a:spcPts val="375"/>
              </a:spcBef>
              <a:buClr>
                <a:srgbClr val="AABBDF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096963" indent="-228600">
              <a:spcBef>
                <a:spcPts val="375"/>
              </a:spcBef>
              <a:buClr>
                <a:srgbClr val="0BD0D9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1371600" indent="-228600">
              <a:spcBef>
                <a:spcPts val="375"/>
              </a:spcBef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1828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286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2743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2004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Doubly-Linked</a:t>
            </a:r>
            <a:r>
              <a:rPr lang="en-US" altLang="en-US" sz="4000" b="1" dirty="0" smtClean="0">
                <a:latin typeface="Franklin Gothic Book" pitchFamily="34" charset="0"/>
              </a:rPr>
              <a:t> </a:t>
            </a:r>
            <a:r>
              <a:rPr lang="en-US" altLang="en-US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Lists</a:t>
            </a:r>
          </a:p>
        </p:txBody>
      </p:sp>
      <p:sp>
        <p:nvSpPr>
          <p:cNvPr id="14340" name="Rectangle 3"/>
          <p:cNvSpPr txBox="1">
            <a:spLocks noRot="1" noChangeArrowheads="1"/>
          </p:cNvSpPr>
          <p:nvPr/>
        </p:nvSpPr>
        <p:spPr bwMode="auto">
          <a:xfrm>
            <a:off x="827088" y="1600200"/>
            <a:ext cx="78486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5113" indent="-265113">
              <a:spcBef>
                <a:spcPts val="575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Perpetua" pitchFamily="18" charset="0"/>
              </a:defRPr>
            </a:lvl1pPr>
            <a:lvl2pPr marL="547688" indent="-228600">
              <a:spcBef>
                <a:spcPts val="375"/>
              </a:spcBef>
              <a:buClr>
                <a:schemeClr val="accent2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Perpetua" pitchFamily="18" charset="0"/>
              </a:defRPr>
            </a:lvl2pPr>
            <a:lvl3pPr marL="822325" indent="-228600">
              <a:spcBef>
                <a:spcPts val="375"/>
              </a:spcBef>
              <a:buClr>
                <a:srgbClr val="AABBDF"/>
              </a:buClr>
              <a:buSzPct val="8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3pPr>
            <a:lvl4pPr marL="1096963" indent="-228600">
              <a:spcBef>
                <a:spcPts val="375"/>
              </a:spcBef>
              <a:buClr>
                <a:srgbClr val="0BD0D9"/>
              </a:buClr>
              <a:buSzPct val="80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Perpetua" pitchFamily="18" charset="0"/>
              </a:defRPr>
            </a:lvl4pPr>
            <a:lvl5pPr marL="1371600" indent="-228600">
              <a:spcBef>
                <a:spcPts val="375"/>
              </a:spcBef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5pPr>
            <a:lvl6pPr marL="18288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6pPr>
            <a:lvl7pPr marL="22860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7pPr>
            <a:lvl8pPr marL="27432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8pPr>
            <a:lvl9pPr marL="3200400" indent="-228600" eaLnBrk="0" fontAlgn="base" hangingPunct="0">
              <a:spcBef>
                <a:spcPts val="375"/>
              </a:spcBef>
              <a:spcAft>
                <a:spcPct val="0"/>
              </a:spcAft>
              <a:buClr>
                <a:srgbClr val="0BD0D9"/>
              </a:buClr>
              <a:buChar char="o"/>
              <a:defRPr sz="2000">
                <a:solidFill>
                  <a:schemeClr val="tx1"/>
                </a:solidFill>
                <a:latin typeface="Perpetua" pitchFamily="18" charset="0"/>
              </a:defRPr>
            </a:lvl9pPr>
          </a:lstStyle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en-US" altLang="en-US" sz="3000">
                <a:latin typeface="Times New Roman" pitchFamily="18" charset="0"/>
              </a:rPr>
              <a:t>It is a way of going </a:t>
            </a:r>
            <a:r>
              <a:rPr lang="en-US" altLang="en-US" sz="3000" i="1" u="sng">
                <a:latin typeface="Times New Roman" pitchFamily="18" charset="0"/>
              </a:rPr>
              <a:t>both</a:t>
            </a:r>
            <a:r>
              <a:rPr lang="en-US" altLang="en-US" sz="3000">
                <a:latin typeface="Times New Roman" pitchFamily="18" charset="0"/>
              </a:rPr>
              <a:t> directions in a linked list, </a:t>
            </a:r>
            <a:r>
              <a:rPr lang="en-US" altLang="en-US" sz="3000" i="1" u="sng">
                <a:latin typeface="Times New Roman" pitchFamily="18" charset="0"/>
              </a:rPr>
              <a:t>forward</a:t>
            </a:r>
            <a:r>
              <a:rPr lang="en-US" altLang="en-US" sz="3000">
                <a:latin typeface="Times New Roman" pitchFamily="18" charset="0"/>
              </a:rPr>
              <a:t> and </a:t>
            </a:r>
            <a:r>
              <a:rPr lang="en-US" altLang="en-US" sz="3000" i="1" u="sng">
                <a:latin typeface="Times New Roman" pitchFamily="18" charset="0"/>
              </a:rPr>
              <a:t>reverse</a:t>
            </a:r>
            <a:r>
              <a:rPr lang="en-US" altLang="en-US" sz="3000">
                <a:latin typeface="Times New Roman" pitchFamily="18" charset="0"/>
              </a:rPr>
              <a:t>.</a:t>
            </a:r>
          </a:p>
          <a:p>
            <a:pPr algn="just">
              <a:lnSpc>
                <a:spcPct val="110000"/>
              </a:lnSpc>
              <a:buFont typeface="Wingdings" pitchFamily="2" charset="2"/>
              <a:buChar char="§"/>
            </a:pPr>
            <a:r>
              <a:rPr lang="en-US" altLang="en-US" sz="3000">
                <a:latin typeface="Times New Roman" pitchFamily="18" charset="0"/>
              </a:rPr>
              <a:t> Many applications require a quick access to the </a:t>
            </a:r>
            <a:r>
              <a:rPr lang="en-US" altLang="en-US" sz="3000" i="1" u="sng">
                <a:latin typeface="Times New Roman" pitchFamily="18" charset="0"/>
              </a:rPr>
              <a:t>predecessor</a:t>
            </a:r>
            <a:r>
              <a:rPr lang="en-US" altLang="en-US" sz="3000">
                <a:latin typeface="Times New Roman" pitchFamily="18" charset="0"/>
              </a:rPr>
              <a:t> node of some node in list.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596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57213" y="333375"/>
            <a:ext cx="8510587" cy="936625"/>
          </a:xfrm>
        </p:spPr>
        <p:txBody>
          <a:bodyPr/>
          <a:lstStyle/>
          <a:p>
            <a:r>
              <a:rPr lang="en-US" altLang="en-US" smtClean="0"/>
              <a:t>Advantages over Singly-linked Lists</a:t>
            </a:r>
          </a:p>
        </p:txBody>
      </p:sp>
      <p:sp>
        <p:nvSpPr>
          <p:cNvPr id="15364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449388"/>
            <a:ext cx="8540750" cy="5256212"/>
          </a:xfrm>
        </p:spPr>
        <p:txBody>
          <a:bodyPr/>
          <a:lstStyle/>
          <a:p>
            <a:r>
              <a:rPr lang="en-US" altLang="en-US" smtClean="0"/>
              <a:t>Quick update operations: </a:t>
            </a:r>
          </a:p>
          <a:p>
            <a:pPr>
              <a:buFont typeface="Wingdings" pitchFamily="2" charset="2"/>
              <a:buNone/>
            </a:pPr>
            <a:r>
              <a:rPr lang="en-US" altLang="en-US" smtClean="0"/>
              <a:t>	such as: insertions, deletions at </a:t>
            </a:r>
            <a:r>
              <a:rPr lang="en-US" altLang="en-US" i="1" smtClean="0"/>
              <a:t>both</a:t>
            </a:r>
            <a:r>
              <a:rPr lang="en-US" altLang="en-US" smtClean="0"/>
              <a:t> ends (head and tail), and also at the middle of the list.</a:t>
            </a:r>
          </a:p>
          <a:p>
            <a:r>
              <a:rPr lang="en-US" altLang="en-US" smtClean="0"/>
              <a:t>A node in a doubly-linked list store two references: </a:t>
            </a:r>
          </a:p>
          <a:p>
            <a:pPr lvl="1">
              <a:buFontTx/>
              <a:buChar char="•"/>
            </a:pPr>
            <a:r>
              <a:rPr lang="en-US" altLang="en-US" smtClean="0"/>
              <a:t>A </a:t>
            </a:r>
            <a:r>
              <a:rPr lang="en-US" altLang="en-US" b="1" i="1" smtClean="0"/>
              <a:t>next</a:t>
            </a:r>
            <a:r>
              <a:rPr lang="en-US" altLang="en-US" smtClean="0"/>
              <a:t> link; that points to the next node in the list, and</a:t>
            </a:r>
          </a:p>
          <a:p>
            <a:pPr lvl="1">
              <a:buFontTx/>
              <a:buChar char="•"/>
            </a:pPr>
            <a:r>
              <a:rPr lang="en-US" altLang="en-US" smtClean="0"/>
              <a:t>A </a:t>
            </a:r>
            <a:r>
              <a:rPr lang="en-US" altLang="en-US" b="1" i="1" smtClean="0"/>
              <a:t>prev</a:t>
            </a:r>
            <a:r>
              <a:rPr lang="en-US" altLang="en-US" smtClean="0"/>
              <a:t> link; that points to the previous node in the list.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744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868362"/>
          </a:xfrm>
        </p:spPr>
        <p:txBody>
          <a:bodyPr/>
          <a:lstStyle/>
          <a:p>
            <a:r>
              <a:rPr lang="en-US" dirty="0"/>
              <a:t>Queue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>
            <a:normAutofit/>
          </a:bodyPr>
          <a:lstStyle/>
          <a:p>
            <a:r>
              <a:rPr lang="en-US" dirty="0"/>
              <a:t>Queue</a:t>
            </a:r>
          </a:p>
          <a:p>
            <a:r>
              <a:rPr lang="en-US" dirty="0"/>
              <a:t>Operations on Queues</a:t>
            </a:r>
          </a:p>
          <a:p>
            <a:r>
              <a:rPr lang="en-US" dirty="0"/>
              <a:t>A </a:t>
            </a:r>
            <a:r>
              <a:rPr lang="en-US" dirty="0" err="1"/>
              <a:t>Dequeue</a:t>
            </a:r>
            <a:r>
              <a:rPr lang="en-US" dirty="0"/>
              <a:t> Operation</a:t>
            </a:r>
          </a:p>
          <a:p>
            <a:r>
              <a:rPr lang="en-US" dirty="0"/>
              <a:t>An </a:t>
            </a:r>
            <a:r>
              <a:rPr lang="en-US" dirty="0" err="1"/>
              <a:t>Enqueue</a:t>
            </a:r>
            <a:r>
              <a:rPr lang="en-US" dirty="0"/>
              <a:t> Operation</a:t>
            </a:r>
          </a:p>
          <a:p>
            <a:r>
              <a:rPr lang="en-US" dirty="0" smtClean="0"/>
              <a:t>Array </a:t>
            </a:r>
            <a:r>
              <a:rPr lang="en-US" dirty="0"/>
              <a:t>Implementation</a:t>
            </a:r>
          </a:p>
          <a:p>
            <a:r>
              <a:rPr lang="en-US" dirty="0"/>
              <a:t>Link list Implementation</a:t>
            </a:r>
          </a:p>
          <a:p>
            <a:r>
              <a:rPr lang="en-US" dirty="0" smtClean="0"/>
              <a:t>Examples</a:t>
            </a:r>
            <a:endParaRPr lang="en-US" dirty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326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queue is logically a </a:t>
            </a:r>
            <a:r>
              <a:rPr lang="en-US" i="1" dirty="0" smtClean="0"/>
              <a:t>first in first out (FIFO or first come first serve) linear data </a:t>
            </a:r>
            <a:r>
              <a:rPr lang="en-US" dirty="0" smtClean="0"/>
              <a:t>structure.</a:t>
            </a:r>
          </a:p>
          <a:p>
            <a:r>
              <a:rPr lang="en-US" dirty="0" smtClean="0"/>
              <a:t>It is a homogeneous collection of elements in which new elements are added at one end called </a:t>
            </a:r>
            <a:r>
              <a:rPr lang="en-US" i="1" dirty="0" smtClean="0"/>
              <a:t>rear, and the existing elements are deleted from other end called front.</a:t>
            </a:r>
          </a:p>
          <a:p>
            <a:r>
              <a:rPr lang="en-US" dirty="0" smtClean="0"/>
              <a:t>The basic operations that can be performed on queue are</a:t>
            </a:r>
          </a:p>
          <a:p>
            <a:pPr lvl="1">
              <a:buNone/>
            </a:pPr>
            <a:r>
              <a:rPr lang="en-US" dirty="0" smtClean="0"/>
              <a:t>	1. Insert (or add) an element to the queue (push)</a:t>
            </a:r>
          </a:p>
          <a:p>
            <a:pPr lvl="1">
              <a:buNone/>
            </a:pPr>
            <a:r>
              <a:rPr lang="en-US" dirty="0" smtClean="0"/>
              <a:t>	2. Delete (or remove) an element from a queue (pop)</a:t>
            </a:r>
          </a:p>
          <a:p>
            <a:r>
              <a:rPr lang="en-US" dirty="0" smtClean="0"/>
              <a:t>Push operation will insert (or add) an element to queue, at the rear end, by incrementing the array index.</a:t>
            </a:r>
          </a:p>
          <a:p>
            <a:r>
              <a:rPr lang="en-US" dirty="0" smtClean="0"/>
              <a:t>Pop operation will delete (or remove) from the front end by</a:t>
            </a:r>
          </a:p>
          <a:p>
            <a:pPr>
              <a:buNone/>
            </a:pPr>
            <a:r>
              <a:rPr lang="en-US" dirty="0" smtClean="0"/>
              <a:t>	decrementing the array index and will assign the deleted value to a variable.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6422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A Graphic Model of a Queue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112644" name="Line 4"/>
          <p:cNvSpPr>
            <a:spLocks noChangeShapeType="1"/>
          </p:cNvSpPr>
          <p:nvPr/>
        </p:nvSpPr>
        <p:spPr bwMode="auto">
          <a:xfrm>
            <a:off x="1219200" y="25146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5" name="Line 5"/>
          <p:cNvSpPr>
            <a:spLocks noChangeShapeType="1"/>
          </p:cNvSpPr>
          <p:nvPr/>
        </p:nvSpPr>
        <p:spPr bwMode="auto">
          <a:xfrm>
            <a:off x="1219200" y="3429000"/>
            <a:ext cx="624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6" name="Rectangle 6"/>
          <p:cNvSpPr>
            <a:spLocks noChangeArrowheads="1"/>
          </p:cNvSpPr>
          <p:nvPr/>
        </p:nvSpPr>
        <p:spPr bwMode="auto">
          <a:xfrm>
            <a:off x="68580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8" name="Rectangle 8"/>
          <p:cNvSpPr>
            <a:spLocks noChangeArrowheads="1"/>
          </p:cNvSpPr>
          <p:nvPr/>
        </p:nvSpPr>
        <p:spPr bwMode="auto">
          <a:xfrm>
            <a:off x="61722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49" name="Rectangle 9"/>
          <p:cNvSpPr>
            <a:spLocks noChangeArrowheads="1"/>
          </p:cNvSpPr>
          <p:nvPr/>
        </p:nvSpPr>
        <p:spPr bwMode="auto">
          <a:xfrm>
            <a:off x="54864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50" name="Line 10"/>
          <p:cNvSpPr>
            <a:spLocks noChangeShapeType="1"/>
          </p:cNvSpPr>
          <p:nvPr/>
        </p:nvSpPr>
        <p:spPr bwMode="auto">
          <a:xfrm flipH="1">
            <a:off x="4114800" y="2971800"/>
            <a:ext cx="1143000" cy="0"/>
          </a:xfrm>
          <a:prstGeom prst="line">
            <a:avLst/>
          </a:prstGeom>
          <a:noFill/>
          <a:ln w="34925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sp>
        <p:nvSpPr>
          <p:cNvPr id="112651" name="Rectangle 11"/>
          <p:cNvSpPr>
            <a:spLocks noChangeArrowheads="1"/>
          </p:cNvSpPr>
          <p:nvPr/>
        </p:nvSpPr>
        <p:spPr bwMode="auto">
          <a:xfrm>
            <a:off x="3352800" y="2819400"/>
            <a:ext cx="3810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</a:endParaRPr>
          </a:p>
        </p:txBody>
      </p:sp>
      <p:cxnSp>
        <p:nvCxnSpPr>
          <p:cNvPr id="112654" name="AutoShape 14"/>
          <p:cNvCxnSpPr>
            <a:cxnSpLocks noChangeShapeType="1"/>
          </p:cNvCxnSpPr>
          <p:nvPr/>
        </p:nvCxnSpPr>
        <p:spPr bwMode="auto">
          <a:xfrm rot="10800000" flipV="1">
            <a:off x="1219200" y="2819400"/>
            <a:ext cx="1600200" cy="1219200"/>
          </a:xfrm>
          <a:prstGeom prst="curvedConnector3">
            <a:avLst>
              <a:gd name="adj1" fmla="val 114287"/>
            </a:avLst>
          </a:prstGeom>
          <a:noFill/>
          <a:ln w="2540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655" name="Rectangle 15"/>
          <p:cNvSpPr>
            <a:spLocks noChangeArrowheads="1"/>
          </p:cNvSpPr>
          <p:nvPr/>
        </p:nvSpPr>
        <p:spPr bwMode="auto">
          <a:xfrm>
            <a:off x="1066800" y="4038600"/>
            <a:ext cx="2209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smtClean="0">
                <a:solidFill>
                  <a:srgbClr val="000000"/>
                </a:solidFill>
              </a:rPr>
              <a:t>Tail</a:t>
            </a:r>
            <a:r>
              <a:rPr lang="en-US" altLang="en-US" sz="2400" smtClean="0">
                <a:solidFill>
                  <a:srgbClr val="000000"/>
                </a:solidFill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All new items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are added on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this end</a:t>
            </a:r>
          </a:p>
        </p:txBody>
      </p:sp>
      <p:cxnSp>
        <p:nvCxnSpPr>
          <p:cNvPr id="112656" name="AutoShape 16"/>
          <p:cNvCxnSpPr>
            <a:cxnSpLocks noChangeShapeType="1"/>
            <a:stCxn id="112646" idx="3"/>
            <a:endCxn id="112643" idx="3"/>
          </p:cNvCxnSpPr>
          <p:nvPr/>
        </p:nvCxnSpPr>
        <p:spPr bwMode="auto">
          <a:xfrm>
            <a:off x="7239000" y="3009900"/>
            <a:ext cx="1219200" cy="1028700"/>
          </a:xfrm>
          <a:prstGeom prst="curvedConnector3">
            <a:avLst>
              <a:gd name="adj1" fmla="val 118750"/>
            </a:avLst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2657" name="Rectangle 17"/>
          <p:cNvSpPr>
            <a:spLocks noChangeArrowheads="1"/>
          </p:cNvSpPr>
          <p:nvPr/>
        </p:nvSpPr>
        <p:spPr bwMode="auto">
          <a:xfrm>
            <a:off x="6172200" y="3886200"/>
            <a:ext cx="22098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smtClean="0">
                <a:solidFill>
                  <a:srgbClr val="000000"/>
                </a:solidFill>
              </a:rPr>
              <a:t>	     Head</a:t>
            </a:r>
            <a:r>
              <a:rPr lang="en-US" altLang="en-US" sz="2400" smtClean="0">
                <a:solidFill>
                  <a:srgbClr val="000000"/>
                </a:solidFill>
              </a:rPr>
              <a:t>: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All items are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deleted from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altLang="en-US" sz="2400" smtClean="0">
                <a:solidFill>
                  <a:srgbClr val="000000"/>
                </a:solidFill>
              </a:rPr>
              <a:t>this end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479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Operations on Queues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/>
              <a:t>Insert(</a:t>
            </a:r>
            <a:r>
              <a:rPr lang="en-US" altLang="en-US" sz="2000"/>
              <a:t>item</a:t>
            </a:r>
            <a:r>
              <a:rPr lang="en-US" altLang="en-US" sz="2000" b="1"/>
              <a:t>)</a:t>
            </a:r>
            <a:r>
              <a:rPr lang="en-US" altLang="en-US" sz="2000"/>
              <a:t>: (also called enqueue)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It adds a new item to the tail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Remove( )</a:t>
            </a:r>
            <a:r>
              <a:rPr lang="en-US" altLang="en-US" sz="2000"/>
              <a:t>:  (also called delete or dequeue)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It deletes the head item of the queue, and returns to the caller. If the queue is already empty, this operation returns NULL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getHead( ):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value in the head element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getTail( ):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value in the tail element of the queue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isEmpty( 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</a:t>
            </a:r>
            <a:r>
              <a:rPr lang="en-US" altLang="en-US" sz="1800" b="1">
                <a:solidFill>
                  <a:schemeClr val="accent2"/>
                </a:solidFill>
              </a:rPr>
              <a:t>true</a:t>
            </a:r>
            <a:r>
              <a:rPr lang="en-US" altLang="en-US" sz="1800"/>
              <a:t> if the queue has no items</a:t>
            </a:r>
          </a:p>
          <a:p>
            <a:pPr>
              <a:lnSpc>
                <a:spcPct val="80000"/>
              </a:lnSpc>
            </a:pPr>
            <a:r>
              <a:rPr lang="en-US" altLang="en-US" sz="2000" b="1"/>
              <a:t>size</a:t>
            </a:r>
            <a:r>
              <a:rPr lang="en-US" altLang="en-US" sz="2000"/>
              <a:t>( )</a:t>
            </a:r>
          </a:p>
          <a:p>
            <a:pPr lvl="1">
              <a:lnSpc>
                <a:spcPct val="80000"/>
              </a:lnSpc>
            </a:pPr>
            <a:r>
              <a:rPr lang="en-US" altLang="en-US" sz="1800"/>
              <a:t>Returns the number of items in the queue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856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Examples of Queues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An electronic mailbox is a queue</a:t>
            </a:r>
          </a:p>
          <a:p>
            <a:pPr lvl="1"/>
            <a:r>
              <a:rPr lang="en-US" altLang="en-US"/>
              <a:t>The ordering is chronological (by arrival time)</a:t>
            </a:r>
          </a:p>
          <a:p>
            <a:r>
              <a:rPr lang="en-US" altLang="en-US"/>
              <a:t>A waiting line in a store, at a service counter, on a one-lane road</a:t>
            </a:r>
          </a:p>
          <a:p>
            <a:r>
              <a:rPr lang="en-US" altLang="en-US"/>
              <a:t>Equal-priority processes waiting to run on a processor in a computer system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173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304800"/>
            <a:ext cx="8229600" cy="8382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BASIC OPERATIONS ON QUEUE</a:t>
            </a:r>
            <a:endParaRPr lang="en-US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350" y="533401"/>
            <a:ext cx="428625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350" y="3810000"/>
            <a:ext cx="4267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86275" y="533400"/>
            <a:ext cx="4200525" cy="481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5800" y="5257800"/>
            <a:ext cx="419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1" name="Straight Connector 10"/>
          <p:cNvCxnSpPr/>
          <p:nvPr/>
        </p:nvCxnSpPr>
        <p:spPr>
          <a:xfrm rot="5400000">
            <a:off x="1296194" y="3656806"/>
            <a:ext cx="6248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5334000"/>
            <a:ext cx="424815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554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Different type of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Circular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Double Ended Queue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Priority queue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7197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Circular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 we have an array named Q, that contains n element in which Q[1] comes after Q[n] in the array.</a:t>
            </a:r>
          </a:p>
          <a:p>
            <a:endParaRPr lang="en-US" dirty="0" smtClean="0"/>
          </a:p>
          <a:p>
            <a:r>
              <a:rPr lang="en-US" dirty="0" smtClean="0"/>
              <a:t>When this technique is used to construct a queue is called circular queue.</a:t>
            </a:r>
          </a:p>
          <a:p>
            <a:endParaRPr lang="en-US" dirty="0" smtClean="0"/>
          </a:p>
          <a:p>
            <a:r>
              <a:rPr lang="en-US" dirty="0" smtClean="0"/>
              <a:t>In other word we can say that a queue is called circular when the last room comes just before the first room.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9938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Circular queue….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8" name="Donut 7"/>
          <p:cNvSpPr/>
          <p:nvPr/>
        </p:nvSpPr>
        <p:spPr>
          <a:xfrm>
            <a:off x="2209800" y="1752600"/>
            <a:ext cx="4267200" cy="4343400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/>
          <p:cNvCxnSpPr>
            <a:endCxn id="8" idx="4"/>
          </p:cNvCxnSpPr>
          <p:nvPr/>
        </p:nvCxnSpPr>
        <p:spPr>
          <a:xfrm rot="5400000">
            <a:off x="2133600" y="3886200"/>
            <a:ext cx="4419600" cy="158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2"/>
            <a:endCxn id="8" idx="6"/>
          </p:cNvCxnSpPr>
          <p:nvPr/>
        </p:nvCxnSpPr>
        <p:spPr>
          <a:xfrm rot="10800000" flipH="1">
            <a:off x="2209800" y="3924300"/>
            <a:ext cx="4267200" cy="1588"/>
          </a:xfrm>
          <a:prstGeom prst="line">
            <a:avLst/>
          </a:prstGeom>
          <a:ln w="381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stCxn id="8" idx="1"/>
            <a:endCxn id="8" idx="5"/>
          </p:cNvCxnSpPr>
          <p:nvPr/>
        </p:nvCxnSpPr>
        <p:spPr>
          <a:xfrm rot="16200000" flipH="1">
            <a:off x="2807776" y="2415617"/>
            <a:ext cx="3071248" cy="30173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8" idx="7"/>
            <a:endCxn id="8" idx="3"/>
          </p:cNvCxnSpPr>
          <p:nvPr/>
        </p:nvCxnSpPr>
        <p:spPr>
          <a:xfrm rot="16200000" flipH="1" flipV="1">
            <a:off x="2807776" y="2415617"/>
            <a:ext cx="3071248" cy="3017366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648200" y="2209798"/>
            <a:ext cx="685800" cy="381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Q[1]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562600" y="312420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Q[2]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62600" y="4419600"/>
            <a:ext cx="685800" cy="38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Q[3]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48200" y="4876800"/>
            <a:ext cx="30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81400" y="4800600"/>
            <a:ext cx="381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43200" y="38100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/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438400" y="2971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Q[n-1]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581400" y="1981200"/>
            <a:ext cx="45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800" dirty="0"/>
          </a:p>
        </p:txBody>
      </p:sp>
      <p:sp>
        <p:nvSpPr>
          <p:cNvPr id="24" name="TextBox 19"/>
          <p:cNvSpPr txBox="1"/>
          <p:nvPr/>
        </p:nvSpPr>
        <p:spPr>
          <a:xfrm>
            <a:off x="3429000" y="22098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Q[n]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8513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2"/>
            </a:pPr>
            <a:r>
              <a:rPr lang="en-US" b="1" dirty="0" smtClean="0"/>
              <a:t>DEQUES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deque</a:t>
            </a:r>
            <a:r>
              <a:rPr lang="en-US" dirty="0" smtClean="0"/>
              <a:t> is a homogeneous list in which elements can be added or inserted and deleted or removed from both the ends.</a:t>
            </a:r>
          </a:p>
          <a:p>
            <a:pPr lvl="1"/>
            <a:r>
              <a:rPr lang="en-US" dirty="0" smtClean="0"/>
              <a:t>We can add a new element at the rear or front end and also we can remove an element from both front and rear end.</a:t>
            </a:r>
          </a:p>
          <a:p>
            <a:r>
              <a:rPr lang="en-US" dirty="0" smtClean="0"/>
              <a:t> Hence it is called Double Ended Queue.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156283"/>
            <a:ext cx="5105400" cy="2015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35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dirty="0" smtClean="0"/>
              <a:t>Cont….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There are two types of </a:t>
            </a:r>
            <a:r>
              <a:rPr lang="en-US" dirty="0" err="1" smtClean="0"/>
              <a:t>deque</a:t>
            </a:r>
            <a:r>
              <a:rPr lang="en-US" dirty="0" smtClean="0"/>
              <a:t> depending upon the restriction to perform insertion or deletion operations at the two ends. </a:t>
            </a:r>
          </a:p>
          <a:p>
            <a:pPr lvl="1">
              <a:buNone/>
            </a:pPr>
            <a:r>
              <a:rPr lang="en-US" dirty="0" smtClean="0"/>
              <a:t>1. Input 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2. Output 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r>
              <a:rPr lang="en-US" sz="2800" b="1" dirty="0" smtClean="0"/>
              <a:t>An input restricted </a:t>
            </a:r>
            <a:r>
              <a:rPr lang="en-US" sz="2800" b="1" dirty="0" err="1" smtClean="0"/>
              <a:t>deque</a:t>
            </a:r>
            <a:r>
              <a:rPr lang="en-US" sz="2800" dirty="0" smtClean="0"/>
              <a:t> </a:t>
            </a:r>
          </a:p>
          <a:p>
            <a:pPr lvl="1"/>
            <a:r>
              <a:rPr lang="en-US" sz="2500" dirty="0" smtClean="0"/>
              <a:t>is a </a:t>
            </a:r>
            <a:r>
              <a:rPr lang="en-US" sz="2500" dirty="0" err="1" smtClean="0"/>
              <a:t>deque</a:t>
            </a:r>
            <a:r>
              <a:rPr lang="en-US" sz="2500" dirty="0" smtClean="0"/>
              <a:t>, which allows insertion at only 1 end, rear end,</a:t>
            </a:r>
          </a:p>
          <a:p>
            <a:pPr lvl="1"/>
            <a:r>
              <a:rPr lang="en-US" sz="2500" dirty="0" smtClean="0"/>
              <a:t>but allows deletion at both ends, rear and front end of the lists.</a:t>
            </a:r>
          </a:p>
          <a:p>
            <a:r>
              <a:rPr lang="en-US" sz="2800" b="1" dirty="0" smtClean="0"/>
              <a:t>An output-restricted </a:t>
            </a:r>
            <a:r>
              <a:rPr lang="en-US" sz="2800" b="1" dirty="0" err="1" smtClean="0"/>
              <a:t>deque</a:t>
            </a:r>
            <a:r>
              <a:rPr lang="en-US" sz="2800" b="1" dirty="0" smtClean="0"/>
              <a:t> </a:t>
            </a:r>
          </a:p>
          <a:p>
            <a:pPr lvl="1"/>
            <a:r>
              <a:rPr lang="en-US" sz="2500" dirty="0" smtClean="0"/>
              <a:t>is a </a:t>
            </a:r>
            <a:r>
              <a:rPr lang="en-US" sz="2500" dirty="0" err="1" smtClean="0"/>
              <a:t>deque</a:t>
            </a:r>
            <a:r>
              <a:rPr lang="en-US" sz="2500" dirty="0" smtClean="0"/>
              <a:t>, which allows deletion at only one end, front </a:t>
            </a:r>
            <a:r>
              <a:rPr lang="en-US" sz="2800" dirty="0" smtClean="0"/>
              <a:t>end, </a:t>
            </a:r>
          </a:p>
          <a:p>
            <a:pPr lvl="1"/>
            <a:r>
              <a:rPr lang="en-US" sz="2500" dirty="0" smtClean="0"/>
              <a:t>but allows insertion at both ends, rear and front ends, of the lists.</a:t>
            </a:r>
            <a:endParaRPr lang="en-US" sz="25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3067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79438"/>
            <a:ext cx="7772400" cy="868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possible operation performed on </a:t>
            </a:r>
            <a:r>
              <a:rPr lang="en-US" dirty="0" err="1" smtClean="0"/>
              <a:t>deque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914400" y="1676400"/>
            <a:ext cx="7772400" cy="4572000"/>
          </a:xfrm>
        </p:spPr>
        <p:txBody>
          <a:bodyPr/>
          <a:lstStyle/>
          <a:p>
            <a:pPr lvl="1">
              <a:buNone/>
            </a:pPr>
            <a:r>
              <a:rPr lang="en-US" dirty="0" smtClean="0"/>
              <a:t>1. Add an element at the rear end</a:t>
            </a:r>
          </a:p>
          <a:p>
            <a:pPr lvl="1">
              <a:buNone/>
            </a:pPr>
            <a:r>
              <a:rPr lang="en-US" dirty="0" smtClean="0"/>
              <a:t>2. Add an element at the front end</a:t>
            </a:r>
          </a:p>
          <a:p>
            <a:pPr lvl="1">
              <a:buNone/>
            </a:pPr>
            <a:r>
              <a:rPr lang="en-US" dirty="0" smtClean="0"/>
              <a:t>3. Delete an element from the front end</a:t>
            </a:r>
          </a:p>
          <a:p>
            <a:pPr lvl="1">
              <a:buNone/>
            </a:pPr>
            <a:r>
              <a:rPr lang="en-US" dirty="0" smtClean="0"/>
              <a:t>4. Delete an element from the rear end</a:t>
            </a:r>
          </a:p>
          <a:p>
            <a:r>
              <a:rPr lang="en-US" dirty="0" smtClean="0"/>
              <a:t>Only 1</a:t>
            </a:r>
            <a:r>
              <a:rPr lang="en-US" baseline="30000" dirty="0" smtClean="0"/>
              <a:t>st</a:t>
            </a:r>
            <a:r>
              <a:rPr lang="en-US" dirty="0" smtClean="0"/>
              <a:t>, 3</a:t>
            </a:r>
            <a:r>
              <a:rPr lang="en-US" baseline="30000" dirty="0" smtClean="0"/>
              <a:t>rd</a:t>
            </a:r>
            <a:r>
              <a:rPr lang="en-US" dirty="0" smtClean="0"/>
              <a:t> and 4</a:t>
            </a:r>
            <a:r>
              <a:rPr lang="en-US" baseline="30000" dirty="0" smtClean="0"/>
              <a:t>th</a:t>
            </a:r>
            <a:r>
              <a:rPr lang="en-US" dirty="0" smtClean="0"/>
              <a:t> operations are performed by input-restricted </a:t>
            </a:r>
            <a:r>
              <a:rPr lang="en-US" dirty="0" err="1" smtClean="0"/>
              <a:t>deque</a:t>
            </a:r>
            <a:endParaRPr lang="en-US" dirty="0" smtClean="0"/>
          </a:p>
          <a:p>
            <a:r>
              <a:rPr lang="en-US" dirty="0" smtClean="0"/>
              <a:t>1st,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operations are performed by output-restricted </a:t>
            </a:r>
            <a:r>
              <a:rPr lang="en-US" dirty="0" err="1" smtClean="0"/>
              <a:t>deque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08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 startAt="3"/>
            </a:pPr>
            <a:r>
              <a:rPr lang="en-US" altLang="en-US" dirty="0"/>
              <a:t>PRIORITY QUEUES</a:t>
            </a:r>
            <a:endParaRPr lang="en-US" altLang="en-US" b="0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priority queue is a data structure in which intrinsic ordering of the elements determines the</a:t>
            </a:r>
            <a:r>
              <a:rPr lang="tr-TR" altLang="en-US" dirty="0"/>
              <a:t> </a:t>
            </a:r>
            <a:r>
              <a:rPr lang="en-US" altLang="en-US" dirty="0"/>
              <a:t>results of its basic operations.</a:t>
            </a:r>
          </a:p>
          <a:p>
            <a:r>
              <a:rPr lang="en-US" altLang="en-US" dirty="0"/>
              <a:t>An </a:t>
            </a:r>
            <a:r>
              <a:rPr lang="en-US" altLang="en-US" b="1" i="1" dirty="0"/>
              <a:t>ascending priority queue </a:t>
            </a:r>
            <a:r>
              <a:rPr lang="en-US" altLang="en-US" dirty="0"/>
              <a:t>is a collection of items into which items can be inserted</a:t>
            </a:r>
            <a:r>
              <a:rPr lang="tr-TR" altLang="en-US" dirty="0"/>
              <a:t> </a:t>
            </a:r>
            <a:r>
              <a:rPr lang="en-US" altLang="en-US" dirty="0"/>
              <a:t>arbitrarily and from which only the smallest item can be removed. On the other hand a</a:t>
            </a:r>
            <a:r>
              <a:rPr lang="tr-TR" altLang="en-US" dirty="0"/>
              <a:t> </a:t>
            </a:r>
            <a:r>
              <a:rPr lang="en-US" altLang="en-US" b="1" i="1"/>
              <a:t>descending priority queue </a:t>
            </a:r>
            <a:r>
              <a:rPr lang="en-US" altLang="en-US"/>
              <a:t>allows only the largest item to be removed.</a:t>
            </a:r>
          </a:p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055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/>
              <a:t>Priority QUEUE Operations</a:t>
            </a:r>
            <a:endParaRPr lang="en-US" altLang="en-US"/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600" b="1"/>
              <a:t>Insertion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The insertion in Priority queues is </a:t>
            </a:r>
            <a:r>
              <a:rPr lang="en-US" altLang="en-US" sz="2200" b="1"/>
              <a:t>the same as </a:t>
            </a:r>
            <a:r>
              <a:rPr lang="en-US" altLang="en-US" sz="2200"/>
              <a:t>in non-priority queues.</a:t>
            </a:r>
          </a:p>
          <a:p>
            <a:pPr>
              <a:lnSpc>
                <a:spcPct val="80000"/>
              </a:lnSpc>
            </a:pPr>
            <a:r>
              <a:rPr lang="en-US" altLang="en-US" sz="2600" b="1"/>
              <a:t>Deletion</a:t>
            </a:r>
          </a:p>
          <a:p>
            <a:pPr lvl="1">
              <a:lnSpc>
                <a:spcPct val="80000"/>
              </a:lnSpc>
            </a:pPr>
            <a:r>
              <a:rPr lang="en-US" altLang="en-US" sz="2200"/>
              <a:t>Deletion requires a search for the element of highest priority and deletes the</a:t>
            </a:r>
            <a:r>
              <a:rPr lang="tr-TR" altLang="en-US" sz="2200"/>
              <a:t> </a:t>
            </a:r>
            <a:r>
              <a:rPr lang="en-US" altLang="en-US" sz="2200"/>
              <a:t>element with highest priority. The following methods can be used for</a:t>
            </a:r>
            <a:r>
              <a:rPr lang="tr-TR" altLang="en-US" sz="2200"/>
              <a:t> </a:t>
            </a:r>
            <a:r>
              <a:rPr lang="en-US" altLang="en-US" sz="2200"/>
              <a:t>deletion/removal from a given Priority Queue: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An empty indicator replaces deleted elements.</a:t>
            </a:r>
          </a:p>
          <a:p>
            <a:pPr lvl="2">
              <a:lnSpc>
                <a:spcPct val="80000"/>
              </a:lnSpc>
            </a:pPr>
            <a:r>
              <a:rPr lang="en-US" altLang="en-US" sz="2100" b="1"/>
              <a:t>After each deletion elements can be moved up in the array</a:t>
            </a:r>
            <a:r>
              <a:rPr lang="tr-TR" altLang="en-US" sz="2100" b="1"/>
              <a:t> </a:t>
            </a:r>
            <a:r>
              <a:rPr lang="en-US" altLang="en-US" sz="2100" b="1"/>
              <a:t>decrementing the rear.</a:t>
            </a:r>
          </a:p>
          <a:p>
            <a:pPr lvl="2">
              <a:lnSpc>
                <a:spcPct val="80000"/>
              </a:lnSpc>
            </a:pPr>
            <a:r>
              <a:rPr lang="en-US" altLang="en-US" sz="2100"/>
              <a:t>The array in the queue can be maintained as an ordered circular array</a:t>
            </a:r>
          </a:p>
          <a:p>
            <a:pPr>
              <a:lnSpc>
                <a:spcPct val="80000"/>
              </a:lnSpc>
            </a:pPr>
            <a:endParaRPr lang="en-US" altLang="en-US" sz="26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963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0" i="1"/>
              <a:t>Priority Queue </a:t>
            </a:r>
            <a:r>
              <a:rPr lang="tr-TR" altLang="en-US" b="0" i="1"/>
              <a:t>Declaration</a:t>
            </a:r>
            <a:endParaRPr lang="en-US" altLang="en-US" b="0" i="1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i="1"/>
              <a:t>Queue data type of Priority Queue is the same as the Non-priority Queue.</a:t>
            </a:r>
            <a:endParaRPr lang="en-US" altLang="en-US"/>
          </a:p>
          <a:p>
            <a:pPr>
              <a:buFont typeface="Wingdings" pitchFamily="2" charset="2"/>
              <a:buNone/>
            </a:pPr>
            <a:r>
              <a:rPr lang="en-US" altLang="en-US"/>
              <a:t>#define MAXQUEUE 10 /* size of the queue items*/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typedef struct {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int front, rear;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int items[MAXQUEUE];</a:t>
            </a:r>
          </a:p>
          <a:p>
            <a:pPr>
              <a:buFont typeface="Wingdings" pitchFamily="2" charset="2"/>
              <a:buNone/>
            </a:pPr>
            <a:r>
              <a:rPr lang="en-US" altLang="en-US"/>
              <a:t>}QUEUE;</a:t>
            </a:r>
          </a:p>
          <a:p>
            <a:endParaRPr lang="en-US" alt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6316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</a:t>
            </a:r>
            <a:r>
              <a:rPr lang="en-US" dirty="0"/>
              <a:t>Tree</a:t>
            </a:r>
          </a:p>
          <a:p>
            <a:r>
              <a:rPr lang="en-US" dirty="0"/>
              <a:t>Binary Tree Representation</a:t>
            </a:r>
          </a:p>
          <a:p>
            <a:pPr lvl="1"/>
            <a:r>
              <a:rPr lang="en-US" dirty="0"/>
              <a:t>Array Representation</a:t>
            </a:r>
          </a:p>
          <a:p>
            <a:pPr lvl="1"/>
            <a:r>
              <a:rPr lang="en-US" dirty="0"/>
              <a:t>Link List Representation</a:t>
            </a:r>
          </a:p>
          <a:p>
            <a:r>
              <a:rPr lang="en-US" dirty="0"/>
              <a:t>Operations on Binary Trees</a:t>
            </a:r>
          </a:p>
          <a:p>
            <a:r>
              <a:rPr lang="en-US" dirty="0"/>
              <a:t>Traversing Binary Trees</a:t>
            </a:r>
          </a:p>
          <a:p>
            <a:pPr lvl="1"/>
            <a:r>
              <a:rPr lang="en-US" dirty="0" smtClean="0"/>
              <a:t>Pre-Order </a:t>
            </a:r>
            <a:r>
              <a:rPr lang="en-US" dirty="0"/>
              <a:t>Traversal Recursively</a:t>
            </a:r>
          </a:p>
          <a:p>
            <a:pPr lvl="1"/>
            <a:r>
              <a:rPr lang="en-US" dirty="0"/>
              <a:t>In-Order Traversal Recursively</a:t>
            </a:r>
          </a:p>
          <a:p>
            <a:pPr lvl="1"/>
            <a:r>
              <a:rPr lang="en-US" dirty="0"/>
              <a:t>Post-Order Traversal Recursively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3726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Trees are very flexible, versatile and powerful non-liner data structure</a:t>
            </a:r>
          </a:p>
          <a:p>
            <a:r>
              <a:rPr lang="en-US" dirty="0" smtClean="0"/>
              <a:t>It can be used  to represent data items possessing hierarchical relationship</a:t>
            </a:r>
          </a:p>
          <a:p>
            <a:r>
              <a:rPr lang="en-US" dirty="0" smtClean="0"/>
              <a:t>A tree can be theoretically defined as a finite set of one or more data items (or nodes) such that</a:t>
            </a:r>
          </a:p>
          <a:p>
            <a:pPr lvl="1"/>
            <a:r>
              <a:rPr lang="en-US" dirty="0" smtClean="0"/>
              <a:t>There is a special node called the root of the tree</a:t>
            </a:r>
          </a:p>
          <a:p>
            <a:pPr lvl="1"/>
            <a:r>
              <a:rPr lang="en-US" dirty="0" smtClean="0"/>
              <a:t>Remaining nodes (or data item) are partitioned into number  of subsets each of which is itself a tree, are called sub tree</a:t>
            </a:r>
          </a:p>
          <a:p>
            <a:r>
              <a:rPr lang="en-US" dirty="0" smtClean="0"/>
              <a:t>A tree is a set of related interconnected nodes in a hierarchical structure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16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Where have you seen a tree structure before?</a:t>
            </a:r>
          </a:p>
          <a:p>
            <a:r>
              <a:rPr lang="en-US" dirty="0" smtClean="0"/>
              <a:t>Examples of trees:</a:t>
            </a:r>
          </a:p>
          <a:p>
            <a:pPr>
              <a:buNone/>
            </a:pPr>
            <a:r>
              <a:rPr lang="en-US" dirty="0" smtClean="0"/>
              <a:t>- Directory tree</a:t>
            </a:r>
          </a:p>
          <a:p>
            <a:pPr>
              <a:buNone/>
            </a:pPr>
            <a:r>
              <a:rPr lang="en-US" dirty="0" smtClean="0"/>
              <a:t>- Family tree</a:t>
            </a:r>
          </a:p>
          <a:p>
            <a:pPr>
              <a:buNone/>
            </a:pPr>
            <a:r>
              <a:rPr lang="en-US" dirty="0" smtClean="0"/>
              <a:t>- Company organization chart</a:t>
            </a:r>
          </a:p>
          <a:p>
            <a:pPr>
              <a:buNone/>
            </a:pPr>
            <a:r>
              <a:rPr lang="en-US" dirty="0" smtClean="0"/>
              <a:t>- Table of contents</a:t>
            </a:r>
          </a:p>
          <a:p>
            <a:pPr>
              <a:buNone/>
            </a:pPr>
            <a:r>
              <a:rPr lang="en-US" dirty="0" smtClean="0"/>
              <a:t>- etc.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752600"/>
            <a:ext cx="3352800" cy="4881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29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Terminologies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i="1" dirty="0" smtClean="0"/>
              <a:t>Root</a:t>
            </a:r>
            <a:r>
              <a:rPr lang="en-US" dirty="0" smtClean="0"/>
              <a:t> is a specially designed node (or data items) in a tree</a:t>
            </a:r>
          </a:p>
          <a:p>
            <a:r>
              <a:rPr lang="en-US" dirty="0" smtClean="0"/>
              <a:t>It is the first node in the hierarchical arrangement of the data items</a:t>
            </a:r>
          </a:p>
          <a:p>
            <a:r>
              <a:rPr lang="en-US" dirty="0" smtClean="0"/>
              <a:t>For example, 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956561"/>
            <a:ext cx="6400800" cy="344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52800" y="632460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 1. A Tree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863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this example ‘A’ is the root node</a:t>
            </a:r>
          </a:p>
          <a:p>
            <a:r>
              <a:rPr lang="en-US" dirty="0" smtClean="0"/>
              <a:t>Each data item in a tree is known as node</a:t>
            </a:r>
          </a:p>
          <a:p>
            <a:r>
              <a:rPr lang="en-US" dirty="0" smtClean="0"/>
              <a:t>It specifies the data information and links to other data items</a:t>
            </a:r>
          </a:p>
          <a:p>
            <a:pPr>
              <a:buNone/>
            </a:pPr>
            <a:r>
              <a:rPr lang="en-US" i="1" dirty="0" smtClean="0"/>
              <a:t>Degree of a node</a:t>
            </a:r>
          </a:p>
          <a:p>
            <a:r>
              <a:rPr lang="en-US" dirty="0" smtClean="0"/>
              <a:t>Degree of a node is the number of </a:t>
            </a:r>
            <a:r>
              <a:rPr lang="en-US" dirty="0" err="1" smtClean="0"/>
              <a:t>subtrees</a:t>
            </a:r>
            <a:r>
              <a:rPr lang="en-US" dirty="0" smtClean="0"/>
              <a:t> of a node in a given tree</a:t>
            </a:r>
          </a:p>
          <a:p>
            <a:r>
              <a:rPr lang="en-US" dirty="0" smtClean="0"/>
              <a:t>In the above example</a:t>
            </a:r>
          </a:p>
          <a:p>
            <a:pPr lvl="1"/>
            <a:r>
              <a:rPr lang="en-US" dirty="0" smtClean="0"/>
              <a:t>the degree of node A is 3</a:t>
            </a:r>
          </a:p>
          <a:p>
            <a:pPr lvl="1"/>
            <a:r>
              <a:rPr lang="en-US" dirty="0" smtClean="0"/>
              <a:t>the degree of node B is 2</a:t>
            </a:r>
          </a:p>
          <a:p>
            <a:pPr lvl="1"/>
            <a:r>
              <a:rPr lang="en-US" dirty="0" smtClean="0"/>
              <a:t>the degree of node C is 2</a:t>
            </a:r>
          </a:p>
          <a:p>
            <a:pPr lvl="1"/>
            <a:r>
              <a:rPr lang="en-US" dirty="0" smtClean="0"/>
              <a:t>the degree of node D is 3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992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The Degree of a Tree</a:t>
            </a:r>
          </a:p>
          <a:p>
            <a:r>
              <a:rPr lang="en-US" dirty="0" smtClean="0"/>
              <a:t>The degree of a tree is the maximum degree of node in a given tree</a:t>
            </a:r>
          </a:p>
          <a:p>
            <a:r>
              <a:rPr lang="en-US" dirty="0" smtClean="0"/>
              <a:t>The degree of node J is 4</a:t>
            </a:r>
          </a:p>
          <a:p>
            <a:r>
              <a:rPr lang="en-US" dirty="0" smtClean="0"/>
              <a:t>All other nodes have less or equal degree</a:t>
            </a:r>
          </a:p>
          <a:p>
            <a:r>
              <a:rPr lang="en-US" dirty="0" smtClean="0"/>
              <a:t>So the degree of the above tree is 4</a:t>
            </a:r>
          </a:p>
          <a:p>
            <a:r>
              <a:rPr lang="en-US" dirty="0" smtClean="0"/>
              <a:t>A node with degree zero (0) is called terminal node or a leaf</a:t>
            </a:r>
          </a:p>
          <a:p>
            <a:r>
              <a:rPr lang="en-US" dirty="0" smtClean="0"/>
              <a:t>In the above example, nodes M,N,I,O etc are leaf nodes</a:t>
            </a:r>
          </a:p>
          <a:p>
            <a:r>
              <a:rPr lang="en-US" dirty="0" smtClean="0"/>
              <a:t>Any node whose degree is not zero is called a non-terminal node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05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Levels of a Tree</a:t>
            </a:r>
          </a:p>
          <a:p>
            <a:r>
              <a:rPr lang="en-US" dirty="0" smtClean="0"/>
              <a:t>The tree is structured in different levels</a:t>
            </a:r>
          </a:p>
          <a:p>
            <a:r>
              <a:rPr lang="en-US" dirty="0" smtClean="0"/>
              <a:t>The entire tree is leveled in such a way that the root node is always of level 0</a:t>
            </a:r>
          </a:p>
          <a:p>
            <a:r>
              <a:rPr lang="en-US" dirty="0" smtClean="0"/>
              <a:t>Its immediate children are at level 1 and their immediate children are at level 2 and so on up to the terminal nodes</a:t>
            </a:r>
          </a:p>
          <a:p>
            <a:r>
              <a:rPr lang="en-US" dirty="0" smtClean="0"/>
              <a:t>If a node is at level n then its children will be at level n+1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435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Depth of a Tree</a:t>
            </a:r>
          </a:p>
          <a:p>
            <a:r>
              <a:rPr lang="en-US" dirty="0" smtClean="0"/>
              <a:t>Depth of a tree is the maximum level of any node in a given tree</a:t>
            </a:r>
          </a:p>
          <a:p>
            <a:r>
              <a:rPr lang="en-US" dirty="0" smtClean="0"/>
              <a:t>The number of levels from root to the leaves is called depth of a tree</a:t>
            </a:r>
          </a:p>
          <a:p>
            <a:r>
              <a:rPr lang="en-US" dirty="0" smtClean="0"/>
              <a:t>The term height is also used to denote the depth of a tree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738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vertex (or node) is a simple object that can have a name and can carry other associated information</a:t>
            </a:r>
          </a:p>
          <a:p>
            <a:r>
              <a:rPr lang="en-US" dirty="0" smtClean="0"/>
              <a:t>An edge is a connection between two vertices</a:t>
            </a:r>
          </a:p>
          <a:p>
            <a:r>
              <a:rPr lang="en-US" dirty="0" smtClean="0"/>
              <a:t>A path in a tree is a list of distinct vertices in which successive vertices are connected by edges in the tree</a:t>
            </a:r>
          </a:p>
          <a:p>
            <a:pPr lvl="1"/>
            <a:r>
              <a:rPr lang="en-US" dirty="0" smtClean="0"/>
              <a:t>example: {a, b, d, </a:t>
            </a:r>
            <a:r>
              <a:rPr lang="en-US" dirty="0" err="1" smtClean="0"/>
              <a:t>i</a:t>
            </a:r>
            <a:r>
              <a:rPr lang="en-US" dirty="0" smtClean="0"/>
              <a:t> } is path</a:t>
            </a:r>
          </a:p>
          <a:p>
            <a:r>
              <a:rPr lang="en-US" dirty="0" smtClean="0"/>
              <a:t>The defining property of a tree is that there is precisely one path connecting any two nodes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0922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Tree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393069"/>
            <a:ext cx="6019800" cy="4788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22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binary tree is a tree in which no node can have more than 2 children</a:t>
            </a:r>
          </a:p>
          <a:p>
            <a:r>
              <a:rPr lang="en-US" dirty="0" smtClean="0"/>
              <a:t>These children are described as “left child” and “right child” of the parent node</a:t>
            </a:r>
          </a:p>
          <a:p>
            <a:r>
              <a:rPr lang="en-US" dirty="0" smtClean="0"/>
              <a:t>A binary tree T is defined as a finite set of elements called nodes such that</a:t>
            </a:r>
          </a:p>
          <a:p>
            <a:pPr lvl="1"/>
            <a:r>
              <a:rPr lang="en-US" dirty="0" smtClean="0"/>
              <a:t>T is empty if T has no nodes called the null or empty tree</a:t>
            </a:r>
          </a:p>
          <a:p>
            <a:pPr lvl="1"/>
            <a:r>
              <a:rPr lang="en-US" dirty="0" smtClean="0"/>
              <a:t>T contains a special node R, called root node of T and the remaining nodes of T form an ordered pair of disjoined binary trees T1 and T2. They are called left and right sub tree of 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207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binary tree T</a:t>
            </a:r>
          </a:p>
          <a:p>
            <a:r>
              <a:rPr lang="en-US" dirty="0" smtClean="0"/>
              <a:t>Here ‘A’ is the root node of the tree</a:t>
            </a:r>
          </a:p>
          <a:p>
            <a:r>
              <a:rPr lang="en-US" dirty="0" smtClean="0"/>
              <a:t>‘B’ is the left child of ‘A’ and ‘C’ is the right child of ‘A’</a:t>
            </a:r>
          </a:p>
          <a:p>
            <a:r>
              <a:rPr lang="en-US" dirty="0" smtClean="0"/>
              <a:t>i.e. ‘A’ is the father of ‘B’ and ‘C’</a:t>
            </a:r>
          </a:p>
          <a:p>
            <a:r>
              <a:rPr lang="en-US" dirty="0" smtClean="0"/>
              <a:t>The nodes ‘B’ and ‘C’ are called brothers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1" y="3534661"/>
            <a:ext cx="4419599" cy="3170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239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Strictly Binary Tree</a:t>
            </a:r>
          </a:p>
          <a:p>
            <a:r>
              <a:rPr lang="en-US" dirty="0" smtClean="0"/>
              <a:t>The tree is said to be strictly binary tree, if every non-leaf node in a binary tree has non-empty left and right sub trees</a:t>
            </a:r>
          </a:p>
          <a:p>
            <a:r>
              <a:rPr lang="en-US" dirty="0" smtClean="0"/>
              <a:t>A strictly binary tree with </a:t>
            </a:r>
            <a:r>
              <a:rPr lang="en-US" i="1" dirty="0" smtClean="0"/>
              <a:t>n </a:t>
            </a:r>
            <a:r>
              <a:rPr lang="en-US" dirty="0" smtClean="0"/>
              <a:t>level  always contains 2</a:t>
            </a:r>
            <a:r>
              <a:rPr lang="en-US" i="1" baseline="30000" dirty="0" smtClean="0"/>
              <a:t>n</a:t>
            </a:r>
            <a:r>
              <a:rPr lang="en-US" dirty="0" smtClean="0"/>
              <a:t>–1 nodes</a:t>
            </a:r>
          </a:p>
          <a:p>
            <a:r>
              <a:rPr lang="en-US" dirty="0" smtClean="0"/>
              <a:t>Every node in the strictly binary tree can have either no children or two children</a:t>
            </a:r>
          </a:p>
          <a:p>
            <a:r>
              <a:rPr lang="en-US" dirty="0" smtClean="0"/>
              <a:t>They are also called 2-tree or extended binary tree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393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Example of a strictly binary tree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981200"/>
            <a:ext cx="4695825" cy="3177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70757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Operations on Binary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68362"/>
            <a:ext cx="7772400" cy="57610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basic operations that are commonly performed on binary trees are listed below:</a:t>
            </a:r>
          </a:p>
          <a:p>
            <a:pPr lvl="1"/>
            <a:r>
              <a:rPr lang="en-US" dirty="0" smtClean="0"/>
              <a:t>Create an empty binary tree</a:t>
            </a:r>
          </a:p>
          <a:p>
            <a:pPr lvl="1"/>
            <a:r>
              <a:rPr lang="en-US" dirty="0" smtClean="0"/>
              <a:t>Traversing a binary tree</a:t>
            </a:r>
          </a:p>
          <a:p>
            <a:pPr lvl="1"/>
            <a:r>
              <a:rPr lang="en-US" dirty="0" smtClean="0"/>
              <a:t>Inserting a new node</a:t>
            </a:r>
          </a:p>
          <a:p>
            <a:pPr lvl="1"/>
            <a:r>
              <a:rPr lang="en-US" dirty="0" smtClean="0"/>
              <a:t>Deleting a Node</a:t>
            </a:r>
          </a:p>
          <a:p>
            <a:pPr lvl="1"/>
            <a:r>
              <a:rPr lang="en-US" dirty="0" smtClean="0"/>
              <a:t>Searching for a Node</a:t>
            </a:r>
          </a:p>
          <a:p>
            <a:pPr lvl="1"/>
            <a:r>
              <a:rPr lang="en-US" dirty="0" smtClean="0"/>
              <a:t>Determine the total no. of Nodes</a:t>
            </a:r>
          </a:p>
          <a:p>
            <a:pPr lvl="1"/>
            <a:r>
              <a:rPr lang="en-US" dirty="0" smtClean="0"/>
              <a:t>Determine the total no. of leaf Nodes</a:t>
            </a:r>
          </a:p>
          <a:p>
            <a:pPr lvl="1"/>
            <a:r>
              <a:rPr lang="en-US" dirty="0" smtClean="0"/>
              <a:t>Determine the total no. of non-leaf Nodes</a:t>
            </a:r>
          </a:p>
          <a:p>
            <a:pPr lvl="1"/>
            <a:r>
              <a:rPr lang="en-US" dirty="0" smtClean="0"/>
              <a:t>Find the smallest element in the tree</a:t>
            </a:r>
          </a:p>
          <a:p>
            <a:pPr lvl="1"/>
            <a:r>
              <a:rPr lang="en-US" dirty="0" smtClean="0"/>
              <a:t>Finding the largest element</a:t>
            </a:r>
          </a:p>
          <a:p>
            <a:pPr lvl="1"/>
            <a:r>
              <a:rPr lang="en-US" dirty="0" smtClean="0"/>
              <a:t>Find the Height of the tree</a:t>
            </a:r>
          </a:p>
          <a:p>
            <a:pPr lvl="1"/>
            <a:r>
              <a:rPr lang="en-US" dirty="0" smtClean="0"/>
              <a:t>Finding the Father/Left Child/Right Child/Brother of an arbitrary node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489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>
                <a:latin typeface="Helvetica" pitchFamily="34" charset="0"/>
              </a:rPr>
              <a:t>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181600"/>
          </a:xfrm>
        </p:spPr>
        <p:txBody>
          <a:bodyPr>
            <a:normAutofit/>
          </a:bodyPr>
          <a:lstStyle/>
          <a:p>
            <a:r>
              <a:rPr lang="en-US" dirty="0"/>
              <a:t>Graph</a:t>
            </a:r>
          </a:p>
          <a:p>
            <a:r>
              <a:rPr lang="en-US" dirty="0"/>
              <a:t>Directed Graph</a:t>
            </a:r>
          </a:p>
          <a:p>
            <a:r>
              <a:rPr lang="en-US" dirty="0"/>
              <a:t>Undirected Graph</a:t>
            </a:r>
          </a:p>
          <a:p>
            <a:r>
              <a:rPr lang="en-US" dirty="0"/>
              <a:t>Sub-Graph</a:t>
            </a:r>
          </a:p>
          <a:p>
            <a:r>
              <a:rPr lang="en-US" dirty="0"/>
              <a:t>Spanning Sub-Graph</a:t>
            </a:r>
          </a:p>
          <a:p>
            <a:r>
              <a:rPr lang="en-US" dirty="0"/>
              <a:t>Degree of a Vertex</a:t>
            </a:r>
          </a:p>
          <a:p>
            <a:r>
              <a:rPr lang="en-US" dirty="0"/>
              <a:t>Weighted Graph</a:t>
            </a:r>
          </a:p>
          <a:p>
            <a:r>
              <a:rPr lang="en-US" dirty="0"/>
              <a:t>Elementary and Simple Path</a:t>
            </a:r>
          </a:p>
          <a:p>
            <a:r>
              <a:rPr lang="en-US" dirty="0"/>
              <a:t>Link List Representation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8045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G consist of</a:t>
            </a:r>
          </a:p>
          <a:p>
            <a:pPr>
              <a:buNone/>
            </a:pPr>
            <a:r>
              <a:rPr lang="en-US" dirty="0" smtClean="0"/>
              <a:t>1. Set of vertices V (called nodes), V = {v1, v2, v3, v4......} and</a:t>
            </a:r>
          </a:p>
          <a:p>
            <a:pPr>
              <a:buNone/>
            </a:pPr>
            <a:r>
              <a:rPr lang="en-US" dirty="0" smtClean="0"/>
              <a:t>2. Set of edges E={e1, e2, e3......}</a:t>
            </a:r>
          </a:p>
          <a:p>
            <a:r>
              <a:rPr lang="en-US" dirty="0" smtClean="0"/>
              <a:t>A graph can be represented as G = (V, E), where V is a finite and non empty set of vertices and E is a set of pairs of vertices called edges</a:t>
            </a:r>
          </a:p>
          <a:p>
            <a:r>
              <a:rPr lang="en-US" dirty="0" smtClean="0"/>
              <a:t>Each edge ‘e’ in E is identified with a unique pair (a, b) of nodes in V, denoted by e = {a, b}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5936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the following graph, G</a:t>
            </a:r>
          </a:p>
          <a:p>
            <a:r>
              <a:rPr lang="en-US" dirty="0" smtClean="0"/>
              <a:t>Then the vertex V and edge E can be represented as:</a:t>
            </a:r>
          </a:p>
          <a:p>
            <a:pPr>
              <a:buNone/>
            </a:pPr>
            <a:r>
              <a:rPr lang="en-US" dirty="0" smtClean="0"/>
              <a:t>V = {v1, v2, v3, v4, v5, v6} and E = {e1, e2, e3, e4, e5, e6}</a:t>
            </a:r>
          </a:p>
          <a:p>
            <a:pPr>
              <a:buNone/>
            </a:pPr>
            <a:r>
              <a:rPr lang="en-US" dirty="0" smtClean="0"/>
              <a:t>E = {(v1, v2) (v2, v3) (v1, v3) (v3, v4),(v3, v5) (v5, v6)}</a:t>
            </a:r>
          </a:p>
          <a:p>
            <a:r>
              <a:rPr lang="en-US" dirty="0" smtClean="0"/>
              <a:t>There are six edges and vertex in the graph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172181"/>
            <a:ext cx="4267200" cy="2228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8989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graph can be a</a:t>
            </a:r>
          </a:p>
          <a:p>
            <a:pPr lvl="1"/>
            <a:r>
              <a:rPr lang="en-US" dirty="0" smtClean="0"/>
              <a:t>Directed Graph</a:t>
            </a:r>
          </a:p>
          <a:p>
            <a:pPr lvl="1"/>
            <a:r>
              <a:rPr lang="en-US" dirty="0" smtClean="0"/>
              <a:t>Undirected/Simple Graph</a:t>
            </a:r>
          </a:p>
          <a:p>
            <a:endParaRPr lang="en-US" dirty="0" smtClean="0"/>
          </a:p>
          <a:p>
            <a:r>
              <a:rPr lang="en-US" dirty="0" smtClean="0"/>
              <a:t>A directed graph G is defined as an ordered pair (V, E) where, V is a set of vertices and the ordered pairs in E are called edges on V</a:t>
            </a:r>
          </a:p>
          <a:p>
            <a:r>
              <a:rPr lang="en-US" dirty="0" smtClean="0"/>
              <a:t>A directed graph can be represented geometrically as a set of marked points (called vertices) V with a set of arrows (called edges) E between pairs of points (or vertex or nodes) so that there is at most one arrow from one vertex to another vertex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4673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example, following figure shows a directed graph, where             G =</a:t>
            </a:r>
            <a:r>
              <a:rPr lang="pt-BR" dirty="0" smtClean="0"/>
              <a:t>{a, b, c, d }, E={(a, b), (a, d), (d, b), (d, d), (c, c)}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en-US" dirty="0" smtClean="0"/>
              <a:t>An edge (a, b), is said to be the incident with the vertices it joints, i.e., a, b</a:t>
            </a:r>
          </a:p>
          <a:p>
            <a:r>
              <a:rPr lang="en-US" dirty="0" smtClean="0"/>
              <a:t>We can also say that the edge (a, b) is incident from a to b</a:t>
            </a:r>
          </a:p>
          <a:p>
            <a:r>
              <a:rPr lang="en-US" dirty="0" smtClean="0"/>
              <a:t>The vertex a is called the initial vertex and the vertex b is called the terminal vertex of the edge (a, b)</a:t>
            </a:r>
            <a:endParaRPr lang="pt-B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6100" y="2133600"/>
            <a:ext cx="2171700" cy="192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498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If an edge that is incident from and into the same vertex, say (d, d) or (c, c) in figure, is called a loop</a:t>
            </a:r>
          </a:p>
          <a:p>
            <a:r>
              <a:rPr lang="en-US" dirty="0" smtClean="0"/>
              <a:t>Two vertices are said to be adjacent if they are joined by an edge</a:t>
            </a:r>
          </a:p>
          <a:p>
            <a:r>
              <a:rPr lang="en-US" dirty="0" smtClean="0"/>
              <a:t>Consider edge (a, b), the vertex a is said to be adjacent to the vertex b, and the vertex b is said to be adjacent to vertex a</a:t>
            </a:r>
          </a:p>
          <a:p>
            <a:r>
              <a:rPr lang="en-US" dirty="0" smtClean="0"/>
              <a:t>A vertex is said to be an isolated vertex if there is no edge incident with it</a:t>
            </a:r>
          </a:p>
          <a:p>
            <a:r>
              <a:rPr lang="en-US" dirty="0" smtClean="0"/>
              <a:t>In this figure vertex C is an isolated vertex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5100" y="4627110"/>
            <a:ext cx="2171700" cy="192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13040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Undirected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 undirected graph G is defined abstractly as an ordered pair (V, E), where V is a set of vertices and the E is a set at edges</a:t>
            </a:r>
          </a:p>
          <a:p>
            <a:r>
              <a:rPr lang="en-US" dirty="0" smtClean="0"/>
              <a:t>An undirected graph can be represented geometrically as a set of marked points (called vertices) V with a set of lines (called edges) E between the points</a:t>
            </a:r>
          </a:p>
          <a:p>
            <a:r>
              <a:rPr lang="en-US" dirty="0" smtClean="0"/>
              <a:t>An undirected graph G is shown in the following figure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4191000"/>
            <a:ext cx="2524125" cy="2383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43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G = (V, E) be a graph</a:t>
            </a:r>
          </a:p>
          <a:p>
            <a:r>
              <a:rPr lang="en-US" dirty="0" smtClean="0"/>
              <a:t>A graph G1 = (V1, E1) is said to be a sub-graph of G if E1 is a subset of E and V1 is a subset of V such that the edges in E1 are incident only with the vertices in V1</a:t>
            </a:r>
          </a:p>
          <a:p>
            <a:r>
              <a:rPr lang="en-US" dirty="0" smtClean="0"/>
              <a:t>For example, Fig.(b) is a sub-graph of Fig. (a)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114800"/>
            <a:ext cx="2514600" cy="1702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038600"/>
            <a:ext cx="2133599" cy="1896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057400" y="6019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0600" y="59436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0046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Sub-Graph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sub-graph of G is said to be a spanning sub-graph if it contains all the vertices of G</a:t>
            </a:r>
          </a:p>
          <a:p>
            <a:r>
              <a:rPr lang="en-US" dirty="0" smtClean="0"/>
              <a:t>For example Fig.(c) shows a spanning sub-graph of Fig.(a).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7261" y="3124200"/>
            <a:ext cx="2471739" cy="193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3227851"/>
            <a:ext cx="258906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0" y="525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486400" y="53340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(a)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6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 of a Vertex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number of edges incident on a vertex is its degree</a:t>
            </a:r>
          </a:p>
          <a:p>
            <a:r>
              <a:rPr lang="en-US" dirty="0" smtClean="0"/>
              <a:t>The degree of vertex a, is written as degree (a)</a:t>
            </a:r>
          </a:p>
          <a:p>
            <a:r>
              <a:rPr lang="en-US" dirty="0" smtClean="0"/>
              <a:t>If the degree of vertex a is zero, then vertex a is called isolated vertex</a:t>
            </a:r>
          </a:p>
          <a:p>
            <a:r>
              <a:rPr lang="en-US" dirty="0" smtClean="0"/>
              <a:t>For example the degree of the vertex a in following figure is 3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886200"/>
            <a:ext cx="289863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024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graph G is said to be weighted graph if every edge and/or vertices in the graph is assigned with some weight or value</a:t>
            </a:r>
          </a:p>
          <a:p>
            <a:r>
              <a:rPr lang="en-US" dirty="0" smtClean="0"/>
              <a:t>A weighted graph can be defined as G = (V, E, We, </a:t>
            </a:r>
            <a:r>
              <a:rPr lang="en-US" dirty="0" err="1" smtClean="0"/>
              <a:t>Wv</a:t>
            </a:r>
            <a:r>
              <a:rPr lang="en-US" dirty="0" smtClean="0"/>
              <a:t>) where V is the set of vertices, E is the set of edges and We is a weight of the edges whose domain is E and </a:t>
            </a:r>
            <a:r>
              <a:rPr lang="en-US" dirty="0" err="1" smtClean="0"/>
              <a:t>Wv</a:t>
            </a:r>
            <a:r>
              <a:rPr lang="en-US" dirty="0" smtClean="0"/>
              <a:t> is a weight of the vertices whose domain is V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876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Consider the following figure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Here V = {N, K, M, C,} E = {(N, K), (N,M,), (M,K), (M,C), (K,C)} We = {55,47, 39, 27, 113} and </a:t>
            </a:r>
            <a:r>
              <a:rPr lang="en-US" dirty="0" err="1" smtClean="0"/>
              <a:t>Wv</a:t>
            </a:r>
            <a:r>
              <a:rPr lang="en-US" dirty="0" smtClean="0"/>
              <a:t> = {N, K, M, C}</a:t>
            </a:r>
          </a:p>
          <a:p>
            <a:r>
              <a:rPr lang="en-US" dirty="0" smtClean="0"/>
              <a:t>The weight of the vertices is not necessary as the set </a:t>
            </a:r>
            <a:r>
              <a:rPr lang="en-US" dirty="0" err="1" smtClean="0"/>
              <a:t>Wv</a:t>
            </a:r>
            <a:r>
              <a:rPr lang="en-US" dirty="0" smtClean="0"/>
              <a:t> and V are same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6138" y="1701551"/>
            <a:ext cx="2100262" cy="2130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92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685800"/>
            <a:ext cx="7772400" cy="5638800"/>
          </a:xfrm>
        </p:spPr>
        <p:txBody>
          <a:bodyPr/>
          <a:lstStyle/>
          <a:p>
            <a:r>
              <a:rPr lang="en-US" dirty="0" smtClean="0"/>
              <a:t>An undirected graph is said to be connected if there exist a path from any vertex to any other vertex</a:t>
            </a:r>
          </a:p>
          <a:p>
            <a:r>
              <a:rPr lang="en-US" dirty="0" smtClean="0"/>
              <a:t>Otherwise it is said to be disconnected</a:t>
            </a:r>
          </a:p>
          <a:p>
            <a:r>
              <a:rPr lang="en-US" dirty="0" smtClean="0"/>
              <a:t>Fig. A shows the disconnected graph, where the vertex c is not connected to the graph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Fig. B shows the connected graph, where all the vertexes are connected</a:t>
            </a:r>
          </a:p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671762"/>
            <a:ext cx="2286000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4953000"/>
            <a:ext cx="2209800" cy="1615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411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Connected and Disconnected Graphs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9896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81000"/>
            <a:ext cx="7772400" cy="51816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A graph G is said to complete (or fully connected or strongly connected) if there is a path from every vertex to every other vertex</a:t>
            </a:r>
          </a:p>
          <a:p>
            <a:r>
              <a:rPr lang="en-US" dirty="0" smtClean="0"/>
              <a:t>Let a and b are two vertices in the directed graph, then it is a complete graph if there is a path from a to b as well as a path from b to a</a:t>
            </a:r>
          </a:p>
          <a:p>
            <a:r>
              <a:rPr lang="en-US" dirty="0" smtClean="0"/>
              <a:t>Fig X illustrates the complete undirected graph</a:t>
            </a:r>
          </a:p>
          <a:p>
            <a:r>
              <a:rPr lang="en-US" dirty="0" smtClean="0"/>
              <a:t>Fig Y shows the complete directed graph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4419600"/>
            <a:ext cx="3048000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0156" y="4495800"/>
            <a:ext cx="1805431" cy="1929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7772400" cy="411162"/>
          </a:xfrm>
        </p:spPr>
        <p:txBody>
          <a:bodyPr>
            <a:noAutofit/>
          </a:bodyPr>
          <a:lstStyle/>
          <a:p>
            <a:r>
              <a:rPr lang="en-US" sz="3200" dirty="0" smtClean="0"/>
              <a:t>Complete Graph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6858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X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162800" y="5791200"/>
            <a:ext cx="1066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 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176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7772400" cy="792162"/>
          </a:xfrm>
        </p:spPr>
        <p:txBody>
          <a:bodyPr/>
          <a:lstStyle/>
          <a:p>
            <a:r>
              <a:rPr lang="en-US" dirty="0" smtClean="0"/>
              <a:t>Elementary and Simple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868362"/>
            <a:ext cx="7772400" cy="5456238"/>
          </a:xfrm>
        </p:spPr>
        <p:txBody>
          <a:bodyPr/>
          <a:lstStyle/>
          <a:p>
            <a:r>
              <a:rPr lang="en-US" dirty="0" smtClean="0"/>
              <a:t>In a directed graph, a path is a sequence of edges (e1, e2, e3, ...... en) such that the edges are connected with each other</a:t>
            </a:r>
          </a:p>
          <a:p>
            <a:r>
              <a:rPr lang="en-US" dirty="0" smtClean="0"/>
              <a:t>A path is said to be </a:t>
            </a:r>
            <a:r>
              <a:rPr lang="en-US" i="1" dirty="0" smtClean="0"/>
              <a:t>elementary</a:t>
            </a:r>
            <a:r>
              <a:rPr lang="en-US" dirty="0" smtClean="0"/>
              <a:t> if it does not meet the same vertex twice</a:t>
            </a:r>
          </a:p>
          <a:p>
            <a:r>
              <a:rPr lang="en-US" dirty="0" smtClean="0"/>
              <a:t>A path is said to be </a:t>
            </a:r>
            <a:r>
              <a:rPr lang="en-US" i="1" dirty="0" smtClean="0"/>
              <a:t>simple</a:t>
            </a:r>
            <a:r>
              <a:rPr lang="en-US" dirty="0" smtClean="0"/>
              <a:t> if it does not meet the same edges twice</a:t>
            </a:r>
          </a:p>
          <a:p>
            <a:r>
              <a:rPr lang="en-US" dirty="0" smtClean="0"/>
              <a:t>Consider a graph in Fig.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3962400"/>
            <a:ext cx="4879668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917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Representation of 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Graph is a mathematical structure</a:t>
            </a:r>
          </a:p>
          <a:p>
            <a:r>
              <a:rPr lang="en-US" dirty="0" smtClean="0"/>
              <a:t>The problems related to graph G must be represented in computer memory using any suitable data structure to solve it</a:t>
            </a:r>
          </a:p>
          <a:p>
            <a:r>
              <a:rPr lang="en-US" dirty="0" smtClean="0"/>
              <a:t>There are two standard ways of maintaining a graph G in the memory of a computer</a:t>
            </a:r>
          </a:p>
          <a:p>
            <a:pPr>
              <a:buNone/>
            </a:pPr>
            <a:r>
              <a:rPr lang="en-US" dirty="0" smtClean="0"/>
              <a:t>1. Sequential representation of a graph using adjacent</a:t>
            </a:r>
          </a:p>
          <a:p>
            <a:pPr>
              <a:buNone/>
            </a:pPr>
            <a:r>
              <a:rPr lang="en-US" dirty="0" smtClean="0"/>
              <a:t>2. Linked representation of a graph using linked list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717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Adjacency Matrix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of a graph G = (V, E) with n vertices, is an n × n matrix</a:t>
            </a:r>
          </a:p>
          <a:p>
            <a:r>
              <a:rPr lang="en-US" dirty="0" smtClean="0"/>
              <a:t>To represent it, considered a directed graph in following figure where all the vertices are numbered, (1, 2, 3, 4, 5)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3276600"/>
            <a:ext cx="438277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054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adjacency matrix A of a directed graph G = (V, E) can be represented with the following conditions:</a:t>
            </a:r>
          </a:p>
          <a:p>
            <a:pPr lvl="1"/>
            <a:r>
              <a:rPr lang="en-US" dirty="0" err="1" smtClean="0"/>
              <a:t>Aij</a:t>
            </a:r>
            <a:r>
              <a:rPr lang="en-US" dirty="0" smtClean="0"/>
              <a:t> = 1 {if there is an edge from Vi to </a:t>
            </a:r>
            <a:r>
              <a:rPr lang="en-US" dirty="0" err="1" smtClean="0"/>
              <a:t>Vj</a:t>
            </a:r>
            <a:r>
              <a:rPr lang="en-US" dirty="0" smtClean="0"/>
              <a:t> or if the edge (</a:t>
            </a:r>
            <a:r>
              <a:rPr lang="en-US" dirty="0" err="1" smtClean="0"/>
              <a:t>i</a:t>
            </a:r>
            <a:r>
              <a:rPr lang="en-US" dirty="0" smtClean="0"/>
              <a:t>, j) is member of E.}</a:t>
            </a:r>
          </a:p>
          <a:p>
            <a:pPr lvl="1"/>
            <a:r>
              <a:rPr lang="en-US" dirty="0" err="1" smtClean="0"/>
              <a:t>Aij</a:t>
            </a:r>
            <a:r>
              <a:rPr lang="en-US" dirty="0" smtClean="0"/>
              <a:t> = 0 {if there is no edge from Vi to </a:t>
            </a:r>
            <a:r>
              <a:rPr lang="en-US" dirty="0" err="1" smtClean="0"/>
              <a:t>Vj</a:t>
            </a:r>
            <a:r>
              <a:rPr lang="en-US" dirty="0" smtClean="0"/>
              <a:t>}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3505200"/>
            <a:ext cx="4857633" cy="280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980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Linked List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It is also called Adjacency List Representation</a:t>
            </a:r>
          </a:p>
          <a:p>
            <a:endParaRPr lang="en-US" dirty="0" smtClean="0"/>
          </a:p>
          <a:p>
            <a:r>
              <a:rPr lang="en-US" dirty="0" smtClean="0"/>
              <a:t>In this representation we store a graph as a linked structure</a:t>
            </a:r>
          </a:p>
          <a:p>
            <a:endParaRPr lang="en-US" dirty="0" smtClean="0"/>
          </a:p>
          <a:p>
            <a:r>
              <a:rPr lang="en-US" dirty="0" smtClean="0"/>
              <a:t>First we store all the vertices of the graph in a list and then each adjacent vertices will be represented using linked list node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583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/>
              <a:t>Traversing a Graph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3352800"/>
          </a:xfrm>
        </p:spPr>
        <p:txBody>
          <a:bodyPr>
            <a:normAutofit/>
          </a:bodyPr>
          <a:lstStyle/>
          <a:p>
            <a:pPr lvl="0"/>
            <a:r>
              <a:rPr lang="en-US" sz="2800" dirty="0" smtClean="0"/>
              <a:t>Breadth </a:t>
            </a:r>
            <a:r>
              <a:rPr lang="en-US" sz="2800" dirty="0"/>
              <a:t>First Search (BFS) </a:t>
            </a:r>
          </a:p>
          <a:p>
            <a:r>
              <a:rPr lang="en-US" sz="2800" dirty="0" smtClean="0"/>
              <a:t>Depth </a:t>
            </a:r>
            <a:r>
              <a:rPr lang="en-US" sz="2800" dirty="0"/>
              <a:t>First Search (DFS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98422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Traversing a 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application of graph requires a structured system to examine the vertices and edges of a graph G</a:t>
            </a:r>
          </a:p>
          <a:p>
            <a:r>
              <a:rPr lang="en-US" dirty="0" smtClean="0"/>
              <a:t>That is a graph traversal, which means visiting all the nodes of the graph</a:t>
            </a:r>
          </a:p>
          <a:p>
            <a:r>
              <a:rPr lang="en-US" dirty="0" smtClean="0"/>
              <a:t>There are two graph traversal methods</a:t>
            </a:r>
          </a:p>
          <a:p>
            <a:pPr marL="0" indent="0">
              <a:buNone/>
            </a:pPr>
            <a:r>
              <a:rPr lang="en-US" i="1" dirty="0" smtClean="0"/>
              <a:t>(a) Breadth First Search (BFS)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Think </a:t>
            </a:r>
            <a:r>
              <a:rPr lang="en-US" dirty="0"/>
              <a:t>Queue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i="1" dirty="0" smtClean="0"/>
              <a:t>b) Depth First Search (DFS)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Think Stack</a:t>
            </a:r>
          </a:p>
          <a:p>
            <a:pPr>
              <a:buNone/>
            </a:pPr>
            <a:endParaRPr lang="en-US" i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6949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</a:t>
            </a:r>
          </a:p>
          <a:p>
            <a:pPr lvl="1"/>
            <a:r>
              <a:rPr lang="en-US"/>
              <a:t>To systematically visit the nodes of a graph</a:t>
            </a:r>
          </a:p>
          <a:p>
            <a:r>
              <a:rPr lang="en-US"/>
              <a:t>A tree is a directed, acyclic, graph (DAG)</a:t>
            </a:r>
          </a:p>
          <a:p>
            <a:r>
              <a:rPr lang="en-US"/>
              <a:t>If the graph is a tree,</a:t>
            </a:r>
          </a:p>
          <a:p>
            <a:pPr lvl="1"/>
            <a:r>
              <a:rPr lang="en-US"/>
              <a:t>DFS is exhibited by preorder, postorder, and (for binary trees) inorder traversals</a:t>
            </a:r>
          </a:p>
          <a:p>
            <a:pPr lvl="1"/>
            <a:r>
              <a:rPr lang="en-US"/>
              <a:t>BFS is exhibited by level-order traversal</a:t>
            </a:r>
          </a:p>
          <a:p>
            <a:pPr lvl="1">
              <a:buFontTx/>
              <a:buNone/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761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792162"/>
          </a:xfrm>
        </p:spPr>
        <p:txBody>
          <a:bodyPr/>
          <a:lstStyle/>
          <a:p>
            <a:r>
              <a:rPr lang="en-US" dirty="0" smtClean="0"/>
              <a:t>Hashing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038600"/>
          </a:xfrm>
        </p:spPr>
        <p:txBody>
          <a:bodyPr>
            <a:normAutofit fontScale="92500" lnSpcReduction="10000"/>
          </a:bodyPr>
          <a:lstStyle/>
          <a:p>
            <a:pPr marL="285750" lvl="1" indent="-285750"/>
            <a:r>
              <a:rPr lang="en-US" sz="2800" dirty="0"/>
              <a:t>Hash Function</a:t>
            </a:r>
          </a:p>
          <a:p>
            <a:pPr marL="285750" lvl="1" indent="-285750"/>
            <a:r>
              <a:rPr lang="en-US" sz="2800" dirty="0"/>
              <a:t>Properties of Hash Function</a:t>
            </a:r>
          </a:p>
          <a:p>
            <a:pPr marL="285750" lvl="1" indent="-285750"/>
            <a:r>
              <a:rPr lang="en-US" sz="2800" dirty="0"/>
              <a:t>Division Method</a:t>
            </a:r>
          </a:p>
          <a:p>
            <a:pPr marL="285750" lvl="1" indent="-285750"/>
            <a:r>
              <a:rPr lang="en-US" sz="2800" dirty="0"/>
              <a:t>Mid-Square Method</a:t>
            </a:r>
          </a:p>
          <a:p>
            <a:pPr marL="285750" lvl="1" indent="-285750"/>
            <a:r>
              <a:rPr lang="en-US" sz="2800" dirty="0"/>
              <a:t>Folding Method</a:t>
            </a:r>
          </a:p>
          <a:p>
            <a:pPr marL="285750" lvl="1" indent="-285750"/>
            <a:r>
              <a:rPr lang="en-US" sz="2800" dirty="0"/>
              <a:t>Hash Collision </a:t>
            </a:r>
          </a:p>
          <a:p>
            <a:pPr marL="569913" lvl="2" indent="-284163"/>
            <a:r>
              <a:rPr lang="en-US" sz="2800" dirty="0"/>
              <a:t>Open addressing</a:t>
            </a:r>
          </a:p>
          <a:p>
            <a:pPr marL="569913" lvl="2" indent="-284163"/>
            <a:r>
              <a:rPr lang="en-US" sz="2800" dirty="0"/>
              <a:t>Chaining</a:t>
            </a:r>
          </a:p>
          <a:p>
            <a:pPr marL="569913" lvl="2" indent="-284163"/>
            <a:r>
              <a:rPr lang="en-US" sz="2800" dirty="0"/>
              <a:t> Bucket addressing</a:t>
            </a:r>
          </a:p>
          <a:p>
            <a:pPr marL="320040" lvl="1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7971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searching time of each searching technique depends on the comparison. i.e., n comparisons required for an array A with n elements</a:t>
            </a:r>
          </a:p>
          <a:p>
            <a:r>
              <a:rPr lang="en-US" dirty="0" smtClean="0"/>
              <a:t>To increase the efficiency, i.e., to reduce the searching time, we need to avoid unnecessary comparisons</a:t>
            </a:r>
          </a:p>
          <a:p>
            <a:r>
              <a:rPr lang="en-US" dirty="0" smtClean="0"/>
              <a:t>Hashing is a technique where we can compute the location of the desired record in order to retrieve it in a single access (or comparison)</a:t>
            </a:r>
          </a:p>
          <a:p>
            <a:r>
              <a:rPr lang="en-US" dirty="0" smtClean="0"/>
              <a:t>Let there is a table of n employee records and each employee record is defined by a unique employee code, which is a key to the record and employee name</a:t>
            </a:r>
          </a:p>
          <a:p>
            <a:r>
              <a:rPr lang="en-US" dirty="0" smtClean="0"/>
              <a:t>If the key (or employee code) is used as the array index, then the record can be accessed by the key directly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627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791200"/>
          </a:xfrm>
        </p:spPr>
        <p:txBody>
          <a:bodyPr>
            <a:normAutofit/>
          </a:bodyPr>
          <a:lstStyle/>
          <a:p>
            <a:r>
              <a:rPr lang="en-US" dirty="0" smtClean="0"/>
              <a:t>If L is the memory location where each record is related with the key</a:t>
            </a:r>
          </a:p>
          <a:p>
            <a:r>
              <a:rPr lang="en-US" dirty="0" smtClean="0"/>
              <a:t>If we can locate the memory address of a record from the key then the desired record can be retrieved in a single access</a:t>
            </a:r>
          </a:p>
          <a:p>
            <a:r>
              <a:rPr lang="en-US" dirty="0" smtClean="0"/>
              <a:t>For notational and coding convenience, we assume that the keys in k and the address in L are (decimal) integers</a:t>
            </a:r>
          </a:p>
          <a:p>
            <a:r>
              <a:rPr lang="en-US" dirty="0" smtClean="0"/>
              <a:t>So the location is selected by applying a function which is called hash function or hashing function from the key k</a:t>
            </a:r>
          </a:p>
          <a:p>
            <a:r>
              <a:rPr lang="en-US" dirty="0" smtClean="0"/>
              <a:t>Unfortunately such a function H may not yield different values (or index); it is possible that two different keys k1 and k2 will yield the same hash address</a:t>
            </a:r>
          </a:p>
          <a:p>
            <a:r>
              <a:rPr lang="en-US" dirty="0" smtClean="0"/>
              <a:t>This situation is called Hash Collision, which is discussed later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0887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basic idea of hash function is the transformation of the key into the corresponding location in the hash table</a:t>
            </a:r>
          </a:p>
          <a:p>
            <a:r>
              <a:rPr lang="en-US" dirty="0" smtClean="0"/>
              <a:t>A Hash function H can be defined as a function that takes key as input and transforms it into a hash table index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063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Hash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good hash function should:</a:t>
            </a:r>
          </a:p>
          <a:p>
            <a:pPr>
              <a:buNone/>
            </a:pPr>
            <a:endParaRPr lang="en-US" dirty="0" smtClean="0"/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Minimize collisions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 Be easy and quick to compute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Distribute key values evenly in the hash table</a:t>
            </a:r>
          </a:p>
          <a:p>
            <a:pPr marL="381000" indent="-381000"/>
            <a:endParaRPr lang="en-US" dirty="0" smtClean="0">
              <a:cs typeface="Courier New" pitchFamily="49" charset="0"/>
            </a:endParaRPr>
          </a:p>
          <a:p>
            <a:pPr marL="381000" indent="-381000"/>
            <a:r>
              <a:rPr lang="en-US" dirty="0" smtClean="0">
                <a:cs typeface="Courier New" pitchFamily="49" charset="0"/>
              </a:rPr>
              <a:t>Use all the information provided in the key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00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Following are the most popular hash functions :</a:t>
            </a:r>
          </a:p>
          <a:p>
            <a:pPr>
              <a:buNone/>
            </a:pPr>
            <a:r>
              <a:rPr lang="en-US" dirty="0" smtClean="0"/>
              <a:t>1. Division method</a:t>
            </a:r>
          </a:p>
          <a:p>
            <a:pPr>
              <a:buNone/>
            </a:pPr>
            <a:r>
              <a:rPr lang="en-US" dirty="0" smtClean="0"/>
              <a:t>2. Mid Square method</a:t>
            </a:r>
          </a:p>
          <a:p>
            <a:pPr>
              <a:buNone/>
            </a:pPr>
            <a:r>
              <a:rPr lang="en-US" dirty="0" smtClean="0"/>
              <a:t>3. Folding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8057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984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Hash Collision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762000"/>
            <a:ext cx="7772400" cy="5562600"/>
          </a:xfrm>
        </p:spPr>
        <p:txBody>
          <a:bodyPr/>
          <a:lstStyle/>
          <a:p>
            <a:r>
              <a:rPr lang="en-US" dirty="0" smtClean="0"/>
              <a:t>It is possible that two non-identical keys K1, K2 are hashed into the same hash address</a:t>
            </a:r>
          </a:p>
          <a:p>
            <a:r>
              <a:rPr lang="en-US" dirty="0" smtClean="0"/>
              <a:t>This situation is called Hash Collision</a:t>
            </a:r>
          </a:p>
          <a:p>
            <a:r>
              <a:rPr lang="en-US" dirty="0" smtClean="0"/>
              <a:t>Let us consider a hash table having 10 locations as shown in Figure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2514599" y="2819400"/>
            <a:ext cx="3962401" cy="3566886"/>
            <a:chOff x="2286000" y="2514600"/>
            <a:chExt cx="3962401" cy="3566886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286000" y="2514600"/>
              <a:ext cx="3962400" cy="26371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86001" y="5061069"/>
              <a:ext cx="3962400" cy="10204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177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7772400" cy="4572000"/>
          </a:xfrm>
        </p:spPr>
        <p:txBody>
          <a:bodyPr/>
          <a:lstStyle/>
          <a:p>
            <a:r>
              <a:rPr lang="en-US" dirty="0" smtClean="0"/>
              <a:t>Division method is used to hash the key</a:t>
            </a:r>
          </a:p>
          <a:p>
            <a:r>
              <a:rPr lang="en-US" dirty="0" smtClean="0"/>
              <a:t>H(</a:t>
            </a:r>
            <a:r>
              <a:rPr lang="en-US" i="1" dirty="0" smtClean="0"/>
              <a:t>k) = k (mod m)</a:t>
            </a:r>
          </a:p>
          <a:p>
            <a:r>
              <a:rPr lang="en-US" dirty="0" smtClean="0"/>
              <a:t>Here </a:t>
            </a:r>
            <a:r>
              <a:rPr lang="en-US" i="1" dirty="0" smtClean="0"/>
              <a:t>m is chosen as 10</a:t>
            </a:r>
          </a:p>
          <a:p>
            <a:r>
              <a:rPr lang="en-US" dirty="0" smtClean="0"/>
              <a:t>The Hash function produces any integer between 0 and 9, depending on the value of the key</a:t>
            </a:r>
          </a:p>
          <a:p>
            <a:r>
              <a:rPr lang="en-US" dirty="0" smtClean="0"/>
              <a:t>If we want to insert a new record with key 500 then</a:t>
            </a:r>
          </a:p>
          <a:p>
            <a:r>
              <a:rPr lang="en-US" dirty="0" smtClean="0"/>
              <a:t>H(500) = 500(mod 10) = 0</a:t>
            </a:r>
          </a:p>
          <a:p>
            <a:r>
              <a:rPr lang="en-US" dirty="0" smtClean="0"/>
              <a:t>The location 0 in the table is already filled (</a:t>
            </a:r>
            <a:r>
              <a:rPr lang="en-US" i="1" dirty="0" smtClean="0"/>
              <a:t>i.e., not empty)</a:t>
            </a:r>
            <a:endParaRPr lang="en-US" dirty="0" smtClean="0"/>
          </a:p>
          <a:p>
            <a:r>
              <a:rPr lang="en-US" dirty="0" smtClean="0"/>
              <a:t>Thus collision occurred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19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Collisions are almost impossible to avoid but it can be minimized considerably by introducing any one of the following three techniques:</a:t>
            </a:r>
          </a:p>
          <a:p>
            <a:pPr>
              <a:buNone/>
            </a:pPr>
            <a:r>
              <a:rPr lang="en-US" dirty="0" smtClean="0"/>
              <a:t>1. Open addressing</a:t>
            </a:r>
          </a:p>
          <a:p>
            <a:pPr>
              <a:buNone/>
            </a:pPr>
            <a:r>
              <a:rPr lang="en-US" dirty="0" smtClean="0"/>
              <a:t>2. Chaining</a:t>
            </a:r>
          </a:p>
          <a:p>
            <a:pPr>
              <a:buNone/>
            </a:pPr>
            <a:r>
              <a:rPr lang="en-US" dirty="0" smtClean="0"/>
              <a:t>3. Bucket addressing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7876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7131</TotalTime>
  <Words>5265</Words>
  <Application>Microsoft Office PowerPoint</Application>
  <PresentationFormat>On-screen Show (4:3)</PresentationFormat>
  <Paragraphs>753</Paragraphs>
  <Slides>101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101</vt:i4>
      </vt:variant>
    </vt:vector>
  </HeadingPairs>
  <TitlesOfParts>
    <vt:vector size="102" baseType="lpstr">
      <vt:lpstr>Ubaid_Theme</vt:lpstr>
      <vt:lpstr>Slide 1</vt:lpstr>
      <vt:lpstr>Review</vt:lpstr>
      <vt:lpstr>Introduction</vt:lpstr>
      <vt:lpstr>Slide 4</vt:lpstr>
      <vt:lpstr>Slide 5</vt:lpstr>
      <vt:lpstr>For Example</vt:lpstr>
      <vt:lpstr>Operations on linear Arrays</vt:lpstr>
      <vt:lpstr>Stack</vt:lpstr>
      <vt:lpstr>Introduction</vt:lpstr>
      <vt:lpstr>Stack in Our Life</vt:lpstr>
      <vt:lpstr>Slide 11</vt:lpstr>
      <vt:lpstr>Stack Operations</vt:lpstr>
      <vt:lpstr>Polish Notation</vt:lpstr>
      <vt:lpstr>Prefix, Infix, Postfix</vt:lpstr>
      <vt:lpstr>Prefix, Infix, Postfix</vt:lpstr>
      <vt:lpstr>Precedence of Operators</vt:lpstr>
      <vt:lpstr>Precedence of Operators</vt:lpstr>
      <vt:lpstr>Polish Notation</vt:lpstr>
      <vt:lpstr>Linked Lists</vt:lpstr>
      <vt:lpstr>Introduction</vt:lpstr>
      <vt:lpstr>Linked List Traversal</vt:lpstr>
      <vt:lpstr>Linked List Traversal</vt:lpstr>
      <vt:lpstr>Inserting to the Front</vt:lpstr>
      <vt:lpstr>Inserting to the End</vt:lpstr>
      <vt:lpstr>Inserting to the Middle</vt:lpstr>
      <vt:lpstr>Deleting an Element from a Linked List</vt:lpstr>
      <vt:lpstr>Singly link list</vt:lpstr>
      <vt:lpstr>Slide 28</vt:lpstr>
      <vt:lpstr>Insertion and Deletion</vt:lpstr>
      <vt:lpstr>Singly Link list</vt:lpstr>
      <vt:lpstr>Linked List as an ADT</vt:lpstr>
      <vt:lpstr>Linked List as an ADT (cont'd.)</vt:lpstr>
      <vt:lpstr>Doubly linked lists</vt:lpstr>
      <vt:lpstr>WHY DOUBLY LINKED LIST</vt:lpstr>
      <vt:lpstr>Introduction </vt:lpstr>
      <vt:lpstr>Cont…..</vt:lpstr>
      <vt:lpstr>REPRESENTATION OF DOUBLY LINKED LIST</vt:lpstr>
      <vt:lpstr>INSERTION AND DELETION OF NODES</vt:lpstr>
      <vt:lpstr>Slide 39</vt:lpstr>
      <vt:lpstr>Advantages over Singly-linked Lists</vt:lpstr>
      <vt:lpstr>Queue</vt:lpstr>
      <vt:lpstr>INTRODUCTION</vt:lpstr>
      <vt:lpstr>A Graphic Model of a Queue</vt:lpstr>
      <vt:lpstr>Operations on Queues</vt:lpstr>
      <vt:lpstr>Examples of Queues</vt:lpstr>
      <vt:lpstr>BASIC OPERATIONS ON QUEUE</vt:lpstr>
      <vt:lpstr>Different type of queue</vt:lpstr>
      <vt:lpstr>Circular queue</vt:lpstr>
      <vt:lpstr>Circular queue….</vt:lpstr>
      <vt:lpstr>DEQUES</vt:lpstr>
      <vt:lpstr>Cont….</vt:lpstr>
      <vt:lpstr>The possible operation performed on deque</vt:lpstr>
      <vt:lpstr>PRIORITY QUEUES</vt:lpstr>
      <vt:lpstr>Priority QUEUE Operations</vt:lpstr>
      <vt:lpstr>Priority Queue Declaration</vt:lpstr>
      <vt:lpstr>Trees</vt:lpstr>
      <vt:lpstr>Trees</vt:lpstr>
      <vt:lpstr>Trees</vt:lpstr>
      <vt:lpstr>Basic Terminologies</vt:lpstr>
      <vt:lpstr>Slide 60</vt:lpstr>
      <vt:lpstr>Slide 61</vt:lpstr>
      <vt:lpstr>Slide 62</vt:lpstr>
      <vt:lpstr>Slide 63</vt:lpstr>
      <vt:lpstr>Slide 64</vt:lpstr>
      <vt:lpstr>Example of a Tree</vt:lpstr>
      <vt:lpstr>Binary Trees</vt:lpstr>
      <vt:lpstr>Slide 67</vt:lpstr>
      <vt:lpstr>Slide 68</vt:lpstr>
      <vt:lpstr>Slide 69</vt:lpstr>
      <vt:lpstr>Operations on Binary Trees</vt:lpstr>
      <vt:lpstr>Graphs</vt:lpstr>
      <vt:lpstr>Introduction</vt:lpstr>
      <vt:lpstr>Slide 73</vt:lpstr>
      <vt:lpstr>Directed Graph</vt:lpstr>
      <vt:lpstr>Slide 75</vt:lpstr>
      <vt:lpstr>Slide 76</vt:lpstr>
      <vt:lpstr>Undirected Graph</vt:lpstr>
      <vt:lpstr>Sub-Graph</vt:lpstr>
      <vt:lpstr>Spanning Sub-Graph</vt:lpstr>
      <vt:lpstr>Degree of a Vertex</vt:lpstr>
      <vt:lpstr>Weighted Graph</vt:lpstr>
      <vt:lpstr>Slide 82</vt:lpstr>
      <vt:lpstr>Connected and Disconnected Graphs</vt:lpstr>
      <vt:lpstr>Complete Graph</vt:lpstr>
      <vt:lpstr>Elementary and Simple Path</vt:lpstr>
      <vt:lpstr>Representation of Graphs</vt:lpstr>
      <vt:lpstr>Adjacency Matrix Representation</vt:lpstr>
      <vt:lpstr>Slide 88</vt:lpstr>
      <vt:lpstr>Linked List Representation</vt:lpstr>
      <vt:lpstr>Traversing a Graph</vt:lpstr>
      <vt:lpstr>Traversing a Graph</vt:lpstr>
      <vt:lpstr>Overview</vt:lpstr>
      <vt:lpstr>Hashing</vt:lpstr>
      <vt:lpstr>Introduction</vt:lpstr>
      <vt:lpstr>Slide 95</vt:lpstr>
      <vt:lpstr>Hash Function</vt:lpstr>
      <vt:lpstr>Properties of Hash Function</vt:lpstr>
      <vt:lpstr>Slide 98</vt:lpstr>
      <vt:lpstr>Hash Collision</vt:lpstr>
      <vt:lpstr>Slide 100</vt:lpstr>
      <vt:lpstr>Slide 101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333</cp:revision>
  <dcterms:created xsi:type="dcterms:W3CDTF">2002-08-03T08:00:25Z</dcterms:created>
  <dcterms:modified xsi:type="dcterms:W3CDTF">2013-12-26T11:55:15Z</dcterms:modified>
</cp:coreProperties>
</file>