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9" r:id="rId1"/>
  </p:sldMasterIdLst>
  <p:notesMasterIdLst>
    <p:notesMasterId r:id="rId76"/>
  </p:notesMasterIdLst>
  <p:sldIdLst>
    <p:sldId id="643" r:id="rId2"/>
    <p:sldId id="558" r:id="rId3"/>
    <p:sldId id="591" r:id="rId4"/>
    <p:sldId id="598" r:id="rId5"/>
    <p:sldId id="599" r:id="rId6"/>
    <p:sldId id="600" r:id="rId7"/>
    <p:sldId id="601" r:id="rId8"/>
    <p:sldId id="602" r:id="rId9"/>
    <p:sldId id="603" r:id="rId10"/>
    <p:sldId id="604" r:id="rId11"/>
    <p:sldId id="605" r:id="rId12"/>
    <p:sldId id="606" r:id="rId13"/>
    <p:sldId id="607" r:id="rId14"/>
    <p:sldId id="608" r:id="rId15"/>
    <p:sldId id="609" r:id="rId16"/>
    <p:sldId id="610" r:id="rId17"/>
    <p:sldId id="611" r:id="rId18"/>
    <p:sldId id="612" r:id="rId19"/>
    <p:sldId id="613" r:id="rId20"/>
    <p:sldId id="614" r:id="rId21"/>
    <p:sldId id="615" r:id="rId22"/>
    <p:sldId id="616" r:id="rId23"/>
    <p:sldId id="618" r:id="rId24"/>
    <p:sldId id="619" r:id="rId25"/>
    <p:sldId id="620" r:id="rId26"/>
    <p:sldId id="621" r:id="rId27"/>
    <p:sldId id="622" r:id="rId28"/>
    <p:sldId id="623" r:id="rId29"/>
    <p:sldId id="624" r:id="rId30"/>
    <p:sldId id="625" r:id="rId31"/>
    <p:sldId id="626" r:id="rId32"/>
    <p:sldId id="627" r:id="rId33"/>
    <p:sldId id="628" r:id="rId34"/>
    <p:sldId id="629" r:id="rId35"/>
    <p:sldId id="630" r:id="rId36"/>
    <p:sldId id="631" r:id="rId37"/>
    <p:sldId id="632" r:id="rId38"/>
    <p:sldId id="633" r:id="rId39"/>
    <p:sldId id="634" r:id="rId40"/>
    <p:sldId id="635" r:id="rId41"/>
    <p:sldId id="636" r:id="rId42"/>
    <p:sldId id="637" r:id="rId43"/>
    <p:sldId id="638" r:id="rId44"/>
    <p:sldId id="639" r:id="rId45"/>
    <p:sldId id="640" r:id="rId46"/>
    <p:sldId id="641" r:id="rId47"/>
    <p:sldId id="642" r:id="rId48"/>
    <p:sldId id="561" r:id="rId49"/>
    <p:sldId id="562" r:id="rId50"/>
    <p:sldId id="563" r:id="rId51"/>
    <p:sldId id="564" r:id="rId52"/>
    <p:sldId id="570" r:id="rId53"/>
    <p:sldId id="568" r:id="rId54"/>
    <p:sldId id="569" r:id="rId55"/>
    <p:sldId id="571" r:id="rId56"/>
    <p:sldId id="572" r:id="rId57"/>
    <p:sldId id="573" r:id="rId58"/>
    <p:sldId id="574" r:id="rId59"/>
    <p:sldId id="575" r:id="rId60"/>
    <p:sldId id="576" r:id="rId61"/>
    <p:sldId id="577" r:id="rId62"/>
    <p:sldId id="578" r:id="rId63"/>
    <p:sldId id="579" r:id="rId64"/>
    <p:sldId id="580" r:id="rId65"/>
    <p:sldId id="581" r:id="rId66"/>
    <p:sldId id="582" r:id="rId67"/>
    <p:sldId id="583" r:id="rId68"/>
    <p:sldId id="584" r:id="rId69"/>
    <p:sldId id="585" r:id="rId70"/>
    <p:sldId id="586" r:id="rId71"/>
    <p:sldId id="587" r:id="rId72"/>
    <p:sldId id="588" r:id="rId73"/>
    <p:sldId id="589" r:id="rId74"/>
    <p:sldId id="590" r:id="rId7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66"/>
    <a:srgbClr val="996633"/>
    <a:srgbClr val="969696"/>
    <a:srgbClr val="000066"/>
    <a:srgbClr val="660066"/>
    <a:srgbClr val="031855"/>
    <a:srgbClr val="0B1F61"/>
    <a:srgbClr val="0B2671"/>
    <a:srgbClr val="09206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p:normalViewPr>
  <p:slideViewPr>
    <p:cSldViewPr snapToObjects="1">
      <p:cViewPr varScale="1">
        <p:scale>
          <a:sx n="65" d="100"/>
          <a:sy n="65" d="100"/>
        </p:scale>
        <p:origin x="-1452"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096"/>
    </p:cViewPr>
  </p:sorterViewPr>
  <p:notesViewPr>
    <p:cSldViewPr snapToObjects="1">
      <p:cViewPr varScale="1">
        <p:scale>
          <a:sx n="53" d="100"/>
          <a:sy n="53" d="100"/>
        </p:scale>
        <p:origin x="-1788"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endParaRPr lang="en-US"/>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fld id="{17AFF14D-3952-4CC6-9B06-FCFA23CDD924}" type="slidenum">
              <a:rPr lang="en-US"/>
              <a:pPr/>
              <a:t>‹#›</a:t>
            </a:fld>
            <a:endParaRPr lang="en-US"/>
          </a:p>
        </p:txBody>
      </p:sp>
    </p:spTree>
    <p:extLst>
      <p:ext uri="{BB962C8B-B14F-4D97-AF65-F5344CB8AC3E}">
        <p14:creationId xmlns:p14="http://schemas.microsoft.com/office/powerpoint/2010/main" xmlns="" val="185465765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36D8C8-BDF6-4538-82A1-94420ABFEAD1}" type="slidenum">
              <a:rPr lang="en-US" smtClean="0"/>
              <a:pPr/>
              <a:t>15</a:t>
            </a:fld>
            <a:endParaRPr lang="en-US"/>
          </a:p>
        </p:txBody>
      </p:sp>
    </p:spTree>
    <p:extLst>
      <p:ext uri="{BB962C8B-B14F-4D97-AF65-F5344CB8AC3E}">
        <p14:creationId xmlns:p14="http://schemas.microsoft.com/office/powerpoint/2010/main" xmlns="" val="3863659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192B7B-B9A1-4A83-9B23-4D984362C683}" type="slidenum">
              <a:rPr lang="en-US"/>
              <a:pPr/>
              <a:t>16</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72392C-F07A-4489-A158-6D39DAFE077F}" type="slidenum">
              <a:rPr lang="en-US" smtClean="0"/>
              <a:pPr/>
              <a:t>56</a:t>
            </a:fld>
            <a:endParaRPr lang="en-US"/>
          </a:p>
        </p:txBody>
      </p:sp>
    </p:spTree>
    <p:extLst>
      <p:ext uri="{BB962C8B-B14F-4D97-AF65-F5344CB8AC3E}">
        <p14:creationId xmlns:p14="http://schemas.microsoft.com/office/powerpoint/2010/main" xmlns="" val="3299242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endParaRPr lang="en-US"/>
          </a:p>
        </p:txBody>
      </p:sp>
      <p:sp>
        <p:nvSpPr>
          <p:cNvPr id="17" name="Footer Placeholder 16"/>
          <p:cNvSpPr>
            <a:spLocks noGrp="1"/>
          </p:cNvSpPr>
          <p:nvPr>
            <p:ph type="ftr" sz="quarter" idx="11"/>
          </p:nvPr>
        </p:nvSpPr>
        <p:spPr/>
        <p:txBody>
          <a:bodyPr/>
          <a:lstStyle/>
          <a:p>
            <a:r>
              <a:rPr lang="en-US" smtClean="0"/>
              <a:t>Algorithms &amp; Data Structures</a:t>
            </a:r>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938E63C1-8783-4BF7-9245-EA62A1FFC48A}"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Algorithms &amp; Data Structures</a:t>
            </a:r>
            <a:endParaRPr lang="en-US"/>
          </a:p>
        </p:txBody>
      </p:sp>
      <p:sp>
        <p:nvSpPr>
          <p:cNvPr id="6" name="Slide Number Placeholder 5"/>
          <p:cNvSpPr>
            <a:spLocks noGrp="1"/>
          </p:cNvSpPr>
          <p:nvPr>
            <p:ph type="sldNum" sz="quarter" idx="12"/>
          </p:nvPr>
        </p:nvSpPr>
        <p:spPr/>
        <p:txBody>
          <a:bodyPr/>
          <a:lstStyle/>
          <a:p>
            <a:fld id="{8D8E6644-0E49-465F-A776-47058F1591F0}" type="slidenum">
              <a:rPr lang="en-US" smtClean="0"/>
              <a:pPr/>
              <a:t>‹#›</a:t>
            </a:fld>
            <a:endParaRPr lang="en-US"/>
          </a:p>
        </p:txBody>
      </p:sp>
      <p:sp>
        <p:nvSpPr>
          <p:cNvPr id="8" name="Content Placeholder 7"/>
          <p:cNvSpPr>
            <a:spLocks noGrp="1"/>
          </p:cNvSpPr>
          <p:nvPr>
            <p:ph sz="quarter" idx="1"/>
          </p:nvPr>
        </p:nvSpPr>
        <p:spPr>
          <a:xfrm>
            <a:off x="914400" y="1143000"/>
            <a:ext cx="7772400" cy="51816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800100" y="6172200"/>
            <a:ext cx="4000500" cy="457200"/>
          </a:xfrm>
        </p:spPr>
        <p:txBody>
          <a:bodyPr/>
          <a:lstStyle/>
          <a:p>
            <a:r>
              <a:rPr lang="en-US" smtClean="0"/>
              <a:t>Algorithms &amp; Data Structures</a:t>
            </a:r>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8FEB9549-145A-487C-AF54-A68951900D0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Algorithms &amp; Data Structures</a:t>
            </a:r>
            <a:endParaRPr lang="en-US"/>
          </a:p>
        </p:txBody>
      </p:sp>
      <p:sp>
        <p:nvSpPr>
          <p:cNvPr id="7" name="Slide Number Placeholder 6"/>
          <p:cNvSpPr>
            <a:spLocks noGrp="1"/>
          </p:cNvSpPr>
          <p:nvPr>
            <p:ph type="sldNum" sz="quarter" idx="12"/>
          </p:nvPr>
        </p:nvSpPr>
        <p:spPr/>
        <p:txBody>
          <a:bodyPr/>
          <a:lstStyle/>
          <a:p>
            <a:fld id="{824EC8FE-0146-4067-8813-6261B0FD0AD1}"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smtClean="0"/>
              <a:t>Algorithms &amp; Data Structures</a:t>
            </a:r>
            <a:endParaRPr lang="en-US"/>
          </a:p>
        </p:txBody>
      </p:sp>
      <p:sp>
        <p:nvSpPr>
          <p:cNvPr id="9" name="Slide Number Placeholder 8"/>
          <p:cNvSpPr>
            <a:spLocks noGrp="1"/>
          </p:cNvSpPr>
          <p:nvPr>
            <p:ph type="sldNum" sz="quarter" idx="12"/>
          </p:nvPr>
        </p:nvSpPr>
        <p:spPr/>
        <p:txBody>
          <a:bodyPr/>
          <a:lstStyle/>
          <a:p>
            <a:fld id="{31CB0B87-04CB-450B-BDF6-5034CE731A16}"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Algorithms &amp; Data Structures</a:t>
            </a:r>
            <a:endParaRPr lang="en-US"/>
          </a:p>
        </p:txBody>
      </p:sp>
      <p:sp>
        <p:nvSpPr>
          <p:cNvPr id="5" name="Slide Number Placeholder 4"/>
          <p:cNvSpPr>
            <a:spLocks noGrp="1"/>
          </p:cNvSpPr>
          <p:nvPr>
            <p:ph type="sldNum" sz="quarter" idx="12"/>
          </p:nvPr>
        </p:nvSpPr>
        <p:spPr/>
        <p:txBody>
          <a:bodyPr/>
          <a:lstStyle/>
          <a:p>
            <a:fld id="{CF70ED43-5DCF-417A-8032-DE3F352BD9D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Algorithms &amp; Data Structures</a:t>
            </a:r>
            <a:endParaRPr lang="en-US"/>
          </a:p>
        </p:txBody>
      </p:sp>
      <p:sp>
        <p:nvSpPr>
          <p:cNvPr id="4" name="Slide Number Placeholder 3"/>
          <p:cNvSpPr>
            <a:spLocks noGrp="1"/>
          </p:cNvSpPr>
          <p:nvPr>
            <p:ph type="sldNum" sz="quarter" idx="12"/>
          </p:nvPr>
        </p:nvSpPr>
        <p:spPr/>
        <p:txBody>
          <a:bodyPr/>
          <a:lstStyle/>
          <a:p>
            <a:fld id="{1688D687-6AFB-44C5-A4FD-DE512C9C217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Algorithms &amp; Data Structures</a:t>
            </a:r>
            <a:endParaRPr lang="en-US"/>
          </a:p>
        </p:txBody>
      </p:sp>
      <p:sp>
        <p:nvSpPr>
          <p:cNvPr id="7" name="Slide Number Placeholder 6"/>
          <p:cNvSpPr>
            <a:spLocks noGrp="1"/>
          </p:cNvSpPr>
          <p:nvPr>
            <p:ph type="sldNum" sz="quarter" idx="12"/>
          </p:nvPr>
        </p:nvSpPr>
        <p:spPr/>
        <p:txBody>
          <a:bodyPr/>
          <a:lstStyle/>
          <a:p>
            <a:fld id="{A7F990FC-3C80-4657-83AB-65B8D50D9930}"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a:xfrm>
            <a:off x="914400" y="6172200"/>
            <a:ext cx="3886200" cy="457200"/>
          </a:xfrm>
        </p:spPr>
        <p:txBody>
          <a:bodyPr/>
          <a:lstStyle/>
          <a:p>
            <a:r>
              <a:rPr lang="en-US" smtClean="0"/>
              <a:t>Algorithms &amp; Data Structures</a:t>
            </a:r>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81AAB529-CE5C-4AC7-96F4-126E16AA6096}"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Algorithms &amp; Data Structures</a:t>
            </a:r>
            <a:endParaRPr lang="en-US"/>
          </a:p>
        </p:txBody>
      </p:sp>
      <p:sp>
        <p:nvSpPr>
          <p:cNvPr id="6" name="Slide Number Placeholder 5"/>
          <p:cNvSpPr>
            <a:spLocks noGrp="1"/>
          </p:cNvSpPr>
          <p:nvPr>
            <p:ph type="sldNum" sz="quarter" idx="12"/>
          </p:nvPr>
        </p:nvSpPr>
        <p:spPr/>
        <p:txBody>
          <a:bodyPr/>
          <a:lstStyle/>
          <a:p>
            <a:fld id="{90D9DC0D-1DC3-43FC-A6F9-F42F97AF4FC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Algorithms &amp; Data Structures</a:t>
            </a:r>
            <a:endParaRPr lang="en-US"/>
          </a:p>
        </p:txBody>
      </p:sp>
      <p:sp>
        <p:nvSpPr>
          <p:cNvPr id="6" name="Slide Number Placeholder 5"/>
          <p:cNvSpPr>
            <a:spLocks noGrp="1"/>
          </p:cNvSpPr>
          <p:nvPr>
            <p:ph type="sldNum" sz="quarter" idx="12"/>
          </p:nvPr>
        </p:nvSpPr>
        <p:spPr/>
        <p:txBody>
          <a:bodyPr/>
          <a:lstStyle/>
          <a:p>
            <a:fld id="{4692C209-D84F-4F8A-A970-EB4D8E33DBA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51575"/>
            <a:ext cx="2133600" cy="476250"/>
          </a:xfrm>
        </p:spPr>
        <p:txBody>
          <a:bodyPr/>
          <a:lstStyle>
            <a:lvl1pPr>
              <a:defRPr/>
            </a:lvl1pPr>
          </a:lstStyle>
          <a:p>
            <a:fld id="{91AA9941-4314-42E9-96CF-70EC92CBA836}" type="datetime4">
              <a:rPr lang="en-US" smtClean="0"/>
              <a:pPr/>
              <a:t>December 25, 2013</a:t>
            </a:fld>
            <a:endParaRPr lang="en-US"/>
          </a:p>
        </p:txBody>
      </p:sp>
      <p:sp>
        <p:nvSpPr>
          <p:cNvPr id="6" name="Slide Number Placeholder 5"/>
          <p:cNvSpPr>
            <a:spLocks noGrp="1"/>
          </p:cNvSpPr>
          <p:nvPr>
            <p:ph type="sldNum" sz="quarter" idx="11"/>
          </p:nvPr>
        </p:nvSpPr>
        <p:spPr>
          <a:xfrm>
            <a:off x="6553200" y="6248400"/>
            <a:ext cx="2133600" cy="476250"/>
          </a:xfrm>
        </p:spPr>
        <p:txBody>
          <a:bodyPr/>
          <a:lstStyle>
            <a:lvl1pPr>
              <a:defRPr/>
            </a:lvl1pPr>
          </a:lstStyle>
          <a:p>
            <a:fld id="{8421E52D-576E-4FDA-9D0E-4D0836DD4AE7}" type="slidenum">
              <a:rPr lang="en-US"/>
              <a:pPr/>
              <a:t>‹#›</a:t>
            </a:fld>
            <a:endParaRPr lang="en-US"/>
          </a:p>
        </p:txBody>
      </p:sp>
      <p:sp>
        <p:nvSpPr>
          <p:cNvPr id="7" name="Footer Placeholder 6"/>
          <p:cNvSpPr>
            <a:spLocks noGrp="1"/>
          </p:cNvSpPr>
          <p:nvPr>
            <p:ph type="ftr" sz="quarter" idx="12"/>
          </p:nvPr>
        </p:nvSpPr>
        <p:spPr>
          <a:xfrm>
            <a:off x="3124200" y="6248400"/>
            <a:ext cx="2895600" cy="476250"/>
          </a:xfrm>
        </p:spPr>
        <p:txBody>
          <a:bodyPr/>
          <a:lstStyle>
            <a:lvl1pPr>
              <a:defRPr/>
            </a:lvl1pPr>
          </a:lstStyle>
          <a:p>
            <a:r>
              <a:rPr lang="en-US" smtClean="0"/>
              <a:t>Algorithms &amp; Data Structures</a:t>
            </a:r>
            <a:endParaRPr lang="en-US"/>
          </a:p>
        </p:txBody>
      </p:sp>
    </p:spTree>
    <p:extLst>
      <p:ext uri="{BB962C8B-B14F-4D97-AF65-F5344CB8AC3E}">
        <p14:creationId xmlns:p14="http://schemas.microsoft.com/office/powerpoint/2010/main" xmlns="" val="2547508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792162"/>
          </a:xfrm>
          <a:prstGeom prst="rect">
            <a:avLst/>
          </a:prstGeom>
        </p:spPr>
        <p:txBody>
          <a:bodyPr bIns="91440" anchor="b" anchorCtr="0">
            <a:normAutofit/>
          </a:bodyPr>
          <a:lstStyle/>
          <a:p>
            <a:r>
              <a:rPr kumimoji="0" lang="en-US" smtClean="0"/>
              <a:t>Click to edit Master title style</a:t>
            </a:r>
            <a:endParaRPr kumimoji="0" lang="en-US" dirty="0"/>
          </a:p>
        </p:txBody>
      </p:sp>
      <p:sp>
        <p:nvSpPr>
          <p:cNvPr id="13" name="Text Placeholder 12"/>
          <p:cNvSpPr>
            <a:spLocks noGrp="1"/>
          </p:cNvSpPr>
          <p:nvPr>
            <p:ph type="body" idx="1"/>
          </p:nvPr>
        </p:nvSpPr>
        <p:spPr>
          <a:xfrm>
            <a:off x="914400" y="1143000"/>
            <a:ext cx="7772400" cy="48768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515100"/>
            <a:ext cx="2476500" cy="190500"/>
          </a:xfrm>
          <a:prstGeom prst="rect">
            <a:avLst/>
          </a:prstGeom>
        </p:spPr>
        <p:txBody>
          <a:bodyPr anchor="ctr" anchorCtr="0"/>
          <a:lstStyle>
            <a:lvl1pPr algn="r" eaLnBrk="1" latinLnBrk="0" hangingPunct="1">
              <a:defRPr kumimoji="0" sz="1400">
                <a:solidFill>
                  <a:schemeClr val="tx2"/>
                </a:solidFill>
              </a:defRPr>
            </a:lvl1pPr>
          </a:lstStyle>
          <a:p>
            <a:endParaRPr lang="en-US"/>
          </a:p>
        </p:txBody>
      </p:sp>
      <p:sp>
        <p:nvSpPr>
          <p:cNvPr id="3" name="Footer Placeholder 2"/>
          <p:cNvSpPr>
            <a:spLocks noGrp="1"/>
          </p:cNvSpPr>
          <p:nvPr>
            <p:ph type="ftr" sz="quarter" idx="3"/>
          </p:nvPr>
        </p:nvSpPr>
        <p:spPr>
          <a:xfrm>
            <a:off x="914400" y="6477000"/>
            <a:ext cx="3962400" cy="228600"/>
          </a:xfrm>
          <a:prstGeom prst="rect">
            <a:avLst/>
          </a:prstGeom>
        </p:spPr>
        <p:txBody>
          <a:bodyPr anchor="ctr" anchorCtr="0"/>
          <a:lstStyle>
            <a:lvl1pPr eaLnBrk="1" latinLnBrk="0" hangingPunct="1">
              <a:defRPr kumimoji="0" sz="1400">
                <a:solidFill>
                  <a:schemeClr val="tx2"/>
                </a:solidFill>
              </a:defRPr>
            </a:lvl1pPr>
          </a:lstStyle>
          <a:p>
            <a:r>
              <a:rPr lang="en-US" smtClean="0"/>
              <a:t>Algorithms &amp; Data Structures</a:t>
            </a:r>
            <a:endParaRPr lang="en-US"/>
          </a:p>
        </p:txBody>
      </p:sp>
      <p:sp>
        <p:nvSpPr>
          <p:cNvPr id="23" name="Slide Number Placeholder 22"/>
          <p:cNvSpPr>
            <a:spLocks noGrp="1"/>
          </p:cNvSpPr>
          <p:nvPr>
            <p:ph type="sldNum" sz="quarter" idx="4"/>
          </p:nvPr>
        </p:nvSpPr>
        <p:spPr>
          <a:xfrm>
            <a:off x="146304" y="6400800"/>
            <a:ext cx="310896" cy="2667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844C1686-9600-4632-8AE4-7A48F09377E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685800" y="2057400"/>
            <a:ext cx="7772400" cy="1981200"/>
          </a:xfrm>
          <a:prstGeom prst="rect">
            <a:avLst/>
          </a:prstGeom>
        </p:spPr>
        <p:txBody>
          <a:bodyPr bIns="91440" anchor="b"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fontAlgn="auto">
              <a:spcAft>
                <a:spcPts val="0"/>
              </a:spcAft>
            </a:pPr>
            <a:r>
              <a:rPr lang="en-US" altLang="en-US" b="1" dirty="0"/>
              <a:t>Algorithms and </a:t>
            </a:r>
            <a:r>
              <a:rPr lang="en-US" altLang="en-US" b="1" dirty="0" smtClean="0"/>
              <a:t>Data Structures</a:t>
            </a:r>
          </a:p>
          <a:p>
            <a:pPr algn="ctr" fontAlgn="auto">
              <a:spcAft>
                <a:spcPts val="0"/>
              </a:spcAft>
            </a:pPr>
            <a:r>
              <a:rPr lang="en-US" altLang="en-US" b="1" dirty="0"/>
              <a:t/>
            </a:r>
            <a:br>
              <a:rPr lang="en-US" altLang="en-US" b="1" dirty="0"/>
            </a:br>
            <a:r>
              <a:rPr lang="en-US" altLang="en-US" b="1" dirty="0"/>
              <a:t>(CSC112)</a:t>
            </a:r>
          </a:p>
        </p:txBody>
      </p:sp>
      <p:sp>
        <p:nvSpPr>
          <p:cNvPr id="4" name="Slide Number Placeholder 3"/>
          <p:cNvSpPr>
            <a:spLocks noGrp="1"/>
          </p:cNvSpPr>
          <p:nvPr>
            <p:ph type="sldNum" sz="quarter" idx="12"/>
          </p:nvPr>
        </p:nvSpPr>
        <p:spPr/>
        <p:txBody>
          <a:bodyPr/>
          <a:lstStyle/>
          <a:p>
            <a:fld id="{8D8E6644-0E49-465F-A776-47058F1591F0}" type="slidenum">
              <a:rPr lang="en-US" smtClean="0"/>
              <a:pPr/>
              <a:t>1</a:t>
            </a:fld>
            <a:endParaRPr lang="en-US"/>
          </a:p>
        </p:txBody>
      </p:sp>
    </p:spTree>
    <p:extLst>
      <p:ext uri="{BB962C8B-B14F-4D97-AF65-F5344CB8AC3E}">
        <p14:creationId xmlns:p14="http://schemas.microsoft.com/office/powerpoint/2010/main" xmlns="" val="28313356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5" name="Content Placeholder 4"/>
          <p:cNvSpPr>
            <a:spLocks noGrp="1"/>
          </p:cNvSpPr>
          <p:nvPr>
            <p:ph sz="quarter" idx="1"/>
          </p:nvPr>
        </p:nvSpPr>
        <p:spPr>
          <a:xfrm>
            <a:off x="914400" y="1143000"/>
            <a:ext cx="7772400" cy="5181600"/>
          </a:xfrm>
        </p:spPr>
        <p:txBody>
          <a:bodyPr>
            <a:normAutofit lnSpcReduction="10000"/>
          </a:bodyPr>
          <a:lstStyle/>
          <a:p>
            <a:pPr marL="457200" indent="-457200">
              <a:buFont typeface="Arial" panose="020B0604020202020204" pitchFamily="34" charset="0"/>
              <a:buChar char="•"/>
              <a:defRPr/>
            </a:pPr>
            <a:r>
              <a:rPr lang="en-US" altLang="en-US" sz="2800" dirty="0"/>
              <a:t>Introduction to Algorithms and Data Structures</a:t>
            </a:r>
          </a:p>
          <a:p>
            <a:pPr marL="457200" indent="-457200">
              <a:buFont typeface="Arial" panose="020B0604020202020204" pitchFamily="34" charset="0"/>
              <a:buChar char="•"/>
              <a:defRPr/>
            </a:pPr>
            <a:r>
              <a:rPr lang="en-US" sz="2800" dirty="0"/>
              <a:t>Static Data Structures</a:t>
            </a:r>
          </a:p>
          <a:p>
            <a:pPr marL="914400" lvl="1" indent="-457200">
              <a:buFont typeface="Arial" panose="020B0604020202020204" pitchFamily="34" charset="0"/>
              <a:buChar char="•"/>
              <a:defRPr/>
            </a:pPr>
            <a:r>
              <a:rPr lang="en-US" dirty="0"/>
              <a:t>Searching Algorithms</a:t>
            </a:r>
          </a:p>
          <a:p>
            <a:pPr marL="914400" lvl="1" indent="-457200">
              <a:buFont typeface="Arial" panose="020B0604020202020204" pitchFamily="34" charset="0"/>
              <a:buChar char="•"/>
              <a:defRPr/>
            </a:pPr>
            <a:r>
              <a:rPr lang="en-US" dirty="0"/>
              <a:t>Sorting Algorithms</a:t>
            </a:r>
          </a:p>
          <a:p>
            <a:pPr marL="914400" lvl="1" indent="-457200">
              <a:buFont typeface="Arial" panose="020B0604020202020204" pitchFamily="34" charset="0"/>
              <a:buChar char="•"/>
              <a:defRPr/>
            </a:pPr>
            <a:r>
              <a:rPr lang="en-US" dirty="0"/>
              <a:t>List implementation through Array</a:t>
            </a:r>
          </a:p>
          <a:p>
            <a:pPr marL="914400" lvl="1" indent="-457200">
              <a:buFont typeface="Arial" panose="020B0604020202020204" pitchFamily="34" charset="0"/>
              <a:buChar char="•"/>
              <a:defRPr/>
            </a:pPr>
            <a:r>
              <a:rPr lang="en-US" dirty="0"/>
              <a:t>ADT: Stack</a:t>
            </a:r>
          </a:p>
          <a:p>
            <a:pPr marL="914400" lvl="1" indent="-457200">
              <a:buFont typeface="Arial" panose="020B0604020202020204" pitchFamily="34" charset="0"/>
              <a:buChar char="•"/>
              <a:defRPr/>
            </a:pPr>
            <a:r>
              <a:rPr lang="en-US" dirty="0"/>
              <a:t>ADT: Queue</a:t>
            </a:r>
          </a:p>
          <a:p>
            <a:pPr marL="457200" indent="-457200">
              <a:buFont typeface="Arial" panose="020B0604020202020204" pitchFamily="34" charset="0"/>
              <a:buChar char="•"/>
              <a:defRPr/>
            </a:pPr>
            <a:r>
              <a:rPr lang="en-US" sz="2800" dirty="0"/>
              <a:t>Dynamic  Data Structures (Linear)</a:t>
            </a:r>
          </a:p>
          <a:p>
            <a:pPr marL="914400" lvl="1" indent="-457200">
              <a:buFont typeface="Arial" panose="020B0604020202020204" pitchFamily="34" charset="0"/>
              <a:buChar char="•"/>
              <a:defRPr/>
            </a:pPr>
            <a:r>
              <a:rPr lang="en-US" dirty="0"/>
              <a:t>Linked List (Linear Data Structure)</a:t>
            </a:r>
          </a:p>
          <a:p>
            <a:pPr marL="457200" indent="-457200">
              <a:buFont typeface="Arial" panose="020B0604020202020204" pitchFamily="34" charset="0"/>
              <a:buChar char="•"/>
              <a:defRPr/>
            </a:pPr>
            <a:r>
              <a:rPr lang="en-US" sz="2800" dirty="0"/>
              <a:t>Dynamic  Data Structures (Non-Linear)</a:t>
            </a:r>
          </a:p>
          <a:p>
            <a:pPr marL="914400" lvl="1" indent="-457200">
              <a:buFont typeface="Arial" panose="020B0604020202020204" pitchFamily="34" charset="0"/>
              <a:buChar char="•"/>
              <a:defRPr/>
            </a:pPr>
            <a:r>
              <a:rPr lang="en-US" dirty="0"/>
              <a:t>Trees, Heap, Hashing, Graphs</a:t>
            </a:r>
            <a:br>
              <a:rPr lang="en-US" dirty="0"/>
            </a:b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2</a:t>
            </a:fld>
            <a:endParaRPr lang="en-US"/>
          </a:p>
        </p:txBody>
      </p:sp>
    </p:spTree>
    <p:extLst>
      <p:ext uri="{BB962C8B-B14F-4D97-AF65-F5344CB8AC3E}">
        <p14:creationId xmlns:p14="http://schemas.microsoft.com/office/powerpoint/2010/main" xmlns="" val="36077043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a:xfrm>
            <a:off x="1143000" y="304800"/>
            <a:ext cx="6400800" cy="91440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algn="ctr" fontAlgn="auto">
              <a:spcAft>
                <a:spcPts val="0"/>
              </a:spcAft>
              <a:buNone/>
            </a:pPr>
            <a:r>
              <a:rPr lang="en-US" sz="4000" b="1" dirty="0">
                <a:solidFill>
                  <a:schemeClr val="tx2"/>
                </a:solidFill>
                <a:latin typeface="+mj-lt"/>
                <a:ea typeface="+mj-ea"/>
                <a:cs typeface="+mj-cs"/>
              </a:rPr>
              <a:t>Algorithm</a:t>
            </a:r>
            <a:r>
              <a:rPr lang="en-US" b="1" dirty="0" smtClean="0"/>
              <a:t>    </a:t>
            </a:r>
            <a:r>
              <a:rPr lang="en-US" sz="4000" b="1" dirty="0" smtClean="0">
                <a:solidFill>
                  <a:schemeClr val="tx2"/>
                </a:solidFill>
                <a:latin typeface="+mj-lt"/>
                <a:ea typeface="+mj-ea"/>
                <a:cs typeface="+mj-cs"/>
              </a:rPr>
              <a:t>Analysis</a:t>
            </a:r>
            <a:endParaRPr lang="en-US" sz="4000" b="1" dirty="0">
              <a:solidFill>
                <a:schemeClr val="tx2"/>
              </a:solidFill>
              <a:latin typeface="+mj-lt"/>
              <a:ea typeface="+mj-ea"/>
              <a:cs typeface="+mj-cs"/>
            </a:endParaRPr>
          </a:p>
          <a:p>
            <a:pPr fontAlgn="auto">
              <a:spcAft>
                <a:spcPts val="0"/>
              </a:spcAft>
            </a:pPr>
            <a:endParaRPr lang="en-US" dirty="0" smtClean="0"/>
          </a:p>
        </p:txBody>
      </p:sp>
      <p:sp>
        <p:nvSpPr>
          <p:cNvPr id="8" name="Slide Number Placeholder 7"/>
          <p:cNvSpPr>
            <a:spLocks noGrp="1"/>
          </p:cNvSpPr>
          <p:nvPr>
            <p:ph type="sldNum" sz="quarter" idx="12"/>
          </p:nvPr>
        </p:nvSpPr>
        <p:spPr/>
        <p:txBody>
          <a:bodyPr/>
          <a:lstStyle/>
          <a:p>
            <a:fld id="{992C702D-558B-4CC7-B6E7-B7C6B2F6A5D8}" type="slidenum">
              <a:rPr lang="en-US" smtClean="0"/>
              <a:pPr/>
              <a:t>3</a:t>
            </a:fld>
            <a:endParaRPr lang="en-US"/>
          </a:p>
        </p:txBody>
      </p:sp>
      <p:sp>
        <p:nvSpPr>
          <p:cNvPr id="4" name="Content Placeholder 4"/>
          <p:cNvSpPr>
            <a:spLocks noGrp="1"/>
          </p:cNvSpPr>
          <p:nvPr>
            <p:ph sz="quarter" idx="1"/>
          </p:nvPr>
        </p:nvSpPr>
        <p:spPr>
          <a:xfrm>
            <a:off x="914400" y="1295400"/>
            <a:ext cx="7772400" cy="5181600"/>
          </a:xfrm>
        </p:spPr>
        <p:txBody>
          <a:bodyPr/>
          <a:lstStyle/>
          <a:p>
            <a:r>
              <a:rPr lang="en-US" sz="2800" dirty="0"/>
              <a:t>Problem Solving</a:t>
            </a:r>
          </a:p>
          <a:p>
            <a:r>
              <a:rPr lang="en-US" sz="2800" dirty="0"/>
              <a:t>Space Complexity</a:t>
            </a:r>
          </a:p>
          <a:p>
            <a:r>
              <a:rPr lang="en-US" sz="2800" dirty="0"/>
              <a:t>Time Complexity</a:t>
            </a:r>
          </a:p>
          <a:p>
            <a:r>
              <a:rPr lang="en-US" sz="2800" dirty="0"/>
              <a:t>Classifying Functions by Their Asymptotic Growth</a:t>
            </a:r>
          </a:p>
        </p:txBody>
      </p:sp>
    </p:spTree>
    <p:extLst>
      <p:ext uri="{BB962C8B-B14F-4D97-AF65-F5344CB8AC3E}">
        <p14:creationId xmlns:p14="http://schemas.microsoft.com/office/powerpoint/2010/main" xmlns="" val="28921393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Solving: Main Steps</a:t>
            </a:r>
            <a:endParaRPr lang="en-US" dirty="0"/>
          </a:p>
        </p:txBody>
      </p:sp>
      <p:sp>
        <p:nvSpPr>
          <p:cNvPr id="5" name="Content Placeholder 4"/>
          <p:cNvSpPr>
            <a:spLocks noGrp="1"/>
          </p:cNvSpPr>
          <p:nvPr>
            <p:ph sz="quarter" idx="1"/>
          </p:nvPr>
        </p:nvSpPr>
        <p:spPr/>
        <p:txBody>
          <a:bodyPr/>
          <a:lstStyle/>
          <a:p>
            <a:pPr marL="457200" indent="-457200">
              <a:buFont typeface="Wingdings" pitchFamily="2" charset="2"/>
              <a:buAutoNum type="arabicPeriod"/>
            </a:pPr>
            <a:r>
              <a:rPr lang="en-US" sz="3200" dirty="0" smtClean="0"/>
              <a:t>Problem definition</a:t>
            </a:r>
          </a:p>
          <a:p>
            <a:pPr marL="457200" indent="-457200">
              <a:buFont typeface="Wingdings" pitchFamily="2" charset="2"/>
              <a:buAutoNum type="arabicPeriod"/>
            </a:pPr>
            <a:r>
              <a:rPr lang="en-US" sz="3200" dirty="0" smtClean="0"/>
              <a:t>Algorithm design / Algorithm specification</a:t>
            </a:r>
          </a:p>
          <a:p>
            <a:pPr marL="457200" indent="-457200">
              <a:buFont typeface="Wingdings" pitchFamily="2" charset="2"/>
              <a:buAutoNum type="arabicPeriod"/>
            </a:pPr>
            <a:r>
              <a:rPr lang="en-US" sz="3200" dirty="0" smtClean="0"/>
              <a:t>Algorithm analysis</a:t>
            </a:r>
          </a:p>
          <a:p>
            <a:pPr marL="457200" indent="-457200">
              <a:buFont typeface="Wingdings" pitchFamily="2" charset="2"/>
              <a:buAutoNum type="arabicPeriod"/>
            </a:pPr>
            <a:r>
              <a:rPr lang="en-US" sz="3200" dirty="0" smtClean="0"/>
              <a:t>Implementation</a:t>
            </a:r>
          </a:p>
          <a:p>
            <a:pPr marL="457200" indent="-457200">
              <a:buFont typeface="Wingdings" pitchFamily="2" charset="2"/>
              <a:buAutoNum type="arabicPeriod"/>
            </a:pPr>
            <a:r>
              <a:rPr lang="en-US" sz="3200" dirty="0" smtClean="0"/>
              <a:t>Testing</a:t>
            </a:r>
          </a:p>
          <a:p>
            <a:pPr marL="457200" indent="-457200">
              <a:buFont typeface="Wingdings" pitchFamily="2" charset="2"/>
              <a:buAutoNum type="arabicPeriod"/>
            </a:pPr>
            <a:r>
              <a:rPr lang="en-US" sz="3200" dirty="0" smtClean="0"/>
              <a:t>Maintenance</a:t>
            </a:r>
          </a:p>
          <a:p>
            <a:endParaRPr lang="en-US"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4</a:t>
            </a:fld>
            <a:endParaRPr lang="en-US"/>
          </a:p>
        </p:txBody>
      </p:sp>
    </p:spTree>
    <p:extLst>
      <p:ext uri="{BB962C8B-B14F-4D97-AF65-F5344CB8AC3E}">
        <p14:creationId xmlns:p14="http://schemas.microsoft.com/office/powerpoint/2010/main" xmlns="" val="36541138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Problem Definition</a:t>
            </a:r>
            <a:endParaRPr lang="en-US" dirty="0"/>
          </a:p>
        </p:txBody>
      </p:sp>
      <p:sp>
        <p:nvSpPr>
          <p:cNvPr id="5" name="Content Placeholder 4"/>
          <p:cNvSpPr>
            <a:spLocks noGrp="1"/>
          </p:cNvSpPr>
          <p:nvPr>
            <p:ph sz="quarter" idx="1"/>
          </p:nvPr>
        </p:nvSpPr>
        <p:spPr/>
        <p:txBody>
          <a:bodyPr/>
          <a:lstStyle/>
          <a:p>
            <a:r>
              <a:rPr lang="en-US" sz="2800" dirty="0" smtClean="0"/>
              <a:t>What is the task to be accomplished?</a:t>
            </a:r>
          </a:p>
          <a:p>
            <a:pPr lvl="1"/>
            <a:r>
              <a:rPr lang="en-US" sz="2800" dirty="0" smtClean="0"/>
              <a:t>Calculate the average of the grades for a given student</a:t>
            </a:r>
          </a:p>
          <a:p>
            <a:pPr lvl="1"/>
            <a:r>
              <a:rPr lang="en-US" sz="2800" dirty="0" smtClean="0"/>
              <a:t>Find the largest number in a list</a:t>
            </a:r>
          </a:p>
          <a:p>
            <a:pPr lvl="1"/>
            <a:endParaRPr lang="en-US" dirty="0" smtClean="0"/>
          </a:p>
          <a:p>
            <a:r>
              <a:rPr lang="en-US" sz="2800" dirty="0" smtClean="0"/>
              <a:t>What are the time /space  performance requirements ?</a:t>
            </a:r>
          </a:p>
          <a:p>
            <a:endParaRPr lang="en-US"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5</a:t>
            </a:fld>
            <a:endParaRPr lang="en-US"/>
          </a:p>
        </p:txBody>
      </p:sp>
    </p:spTree>
    <p:extLst>
      <p:ext uri="{BB962C8B-B14F-4D97-AF65-F5344CB8AC3E}">
        <p14:creationId xmlns:p14="http://schemas.microsoft.com/office/powerpoint/2010/main" xmlns="" val="21198678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Algorithm Design/Specifications</a:t>
            </a:r>
            <a:endParaRPr lang="en-US" dirty="0"/>
          </a:p>
        </p:txBody>
      </p:sp>
      <p:sp>
        <p:nvSpPr>
          <p:cNvPr id="5" name="Content Placeholder 4"/>
          <p:cNvSpPr>
            <a:spLocks noGrp="1"/>
          </p:cNvSpPr>
          <p:nvPr>
            <p:ph sz="quarter" idx="1"/>
          </p:nvPr>
        </p:nvSpPr>
        <p:spPr/>
        <p:txBody>
          <a:bodyPr/>
          <a:lstStyle/>
          <a:p>
            <a:pPr>
              <a:lnSpc>
                <a:spcPct val="90000"/>
              </a:lnSpc>
            </a:pPr>
            <a:r>
              <a:rPr lang="en-US" sz="2800" u="sng" dirty="0" smtClean="0">
                <a:solidFill>
                  <a:srgbClr val="0070C0"/>
                </a:solidFill>
              </a:rPr>
              <a:t>Algorithm</a:t>
            </a:r>
            <a:r>
              <a:rPr lang="en-US" sz="2800" dirty="0" smtClean="0"/>
              <a:t>: Finite set of instructions that, if followed, accomplishes a particular task.</a:t>
            </a:r>
          </a:p>
          <a:p>
            <a:pPr>
              <a:lnSpc>
                <a:spcPct val="90000"/>
              </a:lnSpc>
            </a:pPr>
            <a:r>
              <a:rPr lang="en-US" sz="2800" dirty="0" smtClean="0"/>
              <a:t>Describe: in natural language / pseudo-code / diagrams / etc. </a:t>
            </a:r>
          </a:p>
          <a:p>
            <a:pPr>
              <a:lnSpc>
                <a:spcPct val="90000"/>
              </a:lnSpc>
            </a:pPr>
            <a:r>
              <a:rPr lang="en-US" sz="2800" dirty="0" smtClean="0"/>
              <a:t>Criteria to follow:</a:t>
            </a:r>
          </a:p>
          <a:p>
            <a:pPr lvl="1">
              <a:lnSpc>
                <a:spcPct val="90000"/>
              </a:lnSpc>
            </a:pPr>
            <a:r>
              <a:rPr lang="en-US" dirty="0" smtClean="0"/>
              <a:t>Input: Zero or more quantities (externally produced)</a:t>
            </a:r>
          </a:p>
          <a:p>
            <a:pPr lvl="1">
              <a:lnSpc>
                <a:spcPct val="90000"/>
              </a:lnSpc>
            </a:pPr>
            <a:r>
              <a:rPr lang="en-US" dirty="0" smtClean="0"/>
              <a:t>Output: One or more quantities </a:t>
            </a:r>
          </a:p>
          <a:p>
            <a:pPr lvl="1">
              <a:lnSpc>
                <a:spcPct val="90000"/>
              </a:lnSpc>
            </a:pPr>
            <a:r>
              <a:rPr lang="en-US" dirty="0" smtClean="0"/>
              <a:t>Definiteness: Clarity, precision of each instruction</a:t>
            </a:r>
          </a:p>
          <a:p>
            <a:pPr lvl="1">
              <a:lnSpc>
                <a:spcPct val="90000"/>
              </a:lnSpc>
            </a:pPr>
            <a:r>
              <a:rPr lang="en-US" dirty="0" smtClean="0"/>
              <a:t>Effectiveness: Each instruction has to be basic enough and feasible</a:t>
            </a:r>
          </a:p>
          <a:p>
            <a:pPr lvl="1">
              <a:lnSpc>
                <a:spcPct val="90000"/>
              </a:lnSpc>
            </a:pPr>
            <a:r>
              <a:rPr lang="en-US" dirty="0" smtClean="0"/>
              <a:t>Finiteness: The algorithm has to stop after a finite (may be very large) number of steps</a:t>
            </a:r>
          </a:p>
          <a:p>
            <a:pPr lvl="1">
              <a:lnSpc>
                <a:spcPct val="90000"/>
              </a:lnSpc>
            </a:pPr>
            <a:endParaRPr lang="en-US" dirty="0" smtClean="0"/>
          </a:p>
          <a:p>
            <a:endParaRPr lang="en-US"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6</a:t>
            </a:fld>
            <a:endParaRPr lang="en-US"/>
          </a:p>
        </p:txBody>
      </p:sp>
    </p:spTree>
    <p:extLst>
      <p:ext uri="{BB962C8B-B14F-4D97-AF65-F5344CB8AC3E}">
        <p14:creationId xmlns:p14="http://schemas.microsoft.com/office/powerpoint/2010/main" xmlns="" val="10907163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458200" cy="792162"/>
          </a:xfrm>
        </p:spPr>
        <p:txBody>
          <a:bodyPr>
            <a:noAutofit/>
          </a:bodyPr>
          <a:lstStyle/>
          <a:p>
            <a:r>
              <a:rPr lang="en-US" sz="3000" dirty="0" smtClean="0"/>
              <a:t>4,5,6: Implementation, Testing and Maintenance</a:t>
            </a:r>
            <a:endParaRPr lang="en-US" sz="3000" dirty="0"/>
          </a:p>
        </p:txBody>
      </p:sp>
      <p:sp>
        <p:nvSpPr>
          <p:cNvPr id="5" name="Content Placeholder 4"/>
          <p:cNvSpPr>
            <a:spLocks noGrp="1"/>
          </p:cNvSpPr>
          <p:nvPr>
            <p:ph sz="quarter" idx="1"/>
          </p:nvPr>
        </p:nvSpPr>
        <p:spPr/>
        <p:txBody>
          <a:bodyPr/>
          <a:lstStyle/>
          <a:p>
            <a:r>
              <a:rPr lang="en-US" sz="3200" u="sng" dirty="0" smtClean="0"/>
              <a:t>Implementation</a:t>
            </a:r>
          </a:p>
          <a:p>
            <a:pPr lvl="1"/>
            <a:r>
              <a:rPr lang="en-US" sz="2800" dirty="0" smtClean="0"/>
              <a:t>Decide on the programming language to use</a:t>
            </a:r>
          </a:p>
          <a:p>
            <a:pPr lvl="2"/>
            <a:r>
              <a:rPr lang="en-US" sz="2400" dirty="0" smtClean="0"/>
              <a:t>C, C++, Python, Java, Perl,  etc.</a:t>
            </a:r>
          </a:p>
          <a:p>
            <a:pPr lvl="1"/>
            <a:r>
              <a:rPr lang="en-US" sz="2800" dirty="0" smtClean="0"/>
              <a:t>Write clean, well documented code </a:t>
            </a:r>
          </a:p>
          <a:p>
            <a:endParaRPr lang="en-US" sz="3200" dirty="0" smtClean="0"/>
          </a:p>
          <a:p>
            <a:r>
              <a:rPr lang="en-US" sz="3200" u="sng" dirty="0" smtClean="0"/>
              <a:t>Test, test, test</a:t>
            </a:r>
          </a:p>
          <a:p>
            <a:endParaRPr lang="en-US" sz="3200" dirty="0" smtClean="0"/>
          </a:p>
          <a:p>
            <a:r>
              <a:rPr lang="en-US" sz="3200" dirty="0" smtClean="0"/>
              <a:t>Integrate feedback from users, fix bugs, ensure compatibility across different versions </a:t>
            </a:r>
            <a:r>
              <a:rPr lang="en-US" sz="3200" dirty="0" smtClean="0">
                <a:sym typeface="Wingdings" pitchFamily="2" charset="2"/>
              </a:rPr>
              <a:t> </a:t>
            </a:r>
            <a:r>
              <a:rPr lang="en-US" sz="3200" u="sng" dirty="0" smtClean="0">
                <a:sym typeface="Wingdings" pitchFamily="2" charset="2"/>
              </a:rPr>
              <a:t>Maintenance</a:t>
            </a:r>
            <a:endParaRPr lang="en-US" sz="3200" u="sng" dirty="0" smtClean="0"/>
          </a:p>
          <a:p>
            <a:endParaRPr lang="en-US"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7</a:t>
            </a:fld>
            <a:endParaRPr lang="en-US"/>
          </a:p>
        </p:txBody>
      </p:sp>
    </p:spTree>
    <p:extLst>
      <p:ext uri="{BB962C8B-B14F-4D97-AF65-F5344CB8AC3E}">
        <p14:creationId xmlns:p14="http://schemas.microsoft.com/office/powerpoint/2010/main" xmlns="" val="6900382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Algorithm Analysis</a:t>
            </a:r>
            <a:endParaRPr lang="en-US" dirty="0"/>
          </a:p>
        </p:txBody>
      </p:sp>
      <p:sp>
        <p:nvSpPr>
          <p:cNvPr id="5" name="Content Placeholder 4"/>
          <p:cNvSpPr>
            <a:spLocks noGrp="1"/>
          </p:cNvSpPr>
          <p:nvPr>
            <p:ph sz="quarter" idx="1"/>
          </p:nvPr>
        </p:nvSpPr>
        <p:spPr/>
        <p:txBody>
          <a:bodyPr>
            <a:normAutofit/>
          </a:bodyPr>
          <a:lstStyle/>
          <a:p>
            <a:r>
              <a:rPr lang="en-US" altLang="en-US" sz="2800" dirty="0" smtClean="0"/>
              <a:t>Space complexity</a:t>
            </a:r>
          </a:p>
          <a:p>
            <a:pPr lvl="1"/>
            <a:r>
              <a:rPr lang="en-US" sz="2800" dirty="0" smtClean="0"/>
              <a:t>How much space is required</a:t>
            </a:r>
          </a:p>
          <a:p>
            <a:r>
              <a:rPr lang="en-US" sz="2800" dirty="0" smtClean="0"/>
              <a:t>Time complexity</a:t>
            </a:r>
          </a:p>
          <a:p>
            <a:pPr lvl="1"/>
            <a:r>
              <a:rPr lang="en-US" sz="2800" dirty="0" smtClean="0"/>
              <a:t>How much time does it take to run the algorithm</a:t>
            </a:r>
          </a:p>
          <a:p>
            <a:endParaRPr lang="en-US" sz="2800" dirty="0" smtClean="0"/>
          </a:p>
          <a:p>
            <a:pPr>
              <a:buNone/>
            </a:pPr>
            <a:endParaRPr lang="en-US" sz="2800" dirty="0" smtClean="0"/>
          </a:p>
          <a:p>
            <a:endParaRPr lang="en-US" sz="2800"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8</a:t>
            </a:fld>
            <a:endParaRPr lang="en-US"/>
          </a:p>
        </p:txBody>
      </p:sp>
    </p:spTree>
    <p:extLst>
      <p:ext uri="{BB962C8B-B14F-4D97-AF65-F5344CB8AC3E}">
        <p14:creationId xmlns:p14="http://schemas.microsoft.com/office/powerpoint/2010/main" xmlns="" val="2332317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Space Complexity</a:t>
            </a:r>
            <a:endParaRPr lang="en-US" dirty="0"/>
          </a:p>
        </p:txBody>
      </p:sp>
      <p:sp>
        <p:nvSpPr>
          <p:cNvPr id="5" name="Content Placeholder 4"/>
          <p:cNvSpPr>
            <a:spLocks noGrp="1"/>
          </p:cNvSpPr>
          <p:nvPr>
            <p:ph sz="quarter" idx="1"/>
          </p:nvPr>
        </p:nvSpPr>
        <p:spPr/>
        <p:txBody>
          <a:bodyPr>
            <a:normAutofit/>
          </a:bodyPr>
          <a:lstStyle/>
          <a:p>
            <a:r>
              <a:rPr lang="en-US" sz="2800" dirty="0" smtClean="0"/>
              <a:t>Space complexity = The amount of memory required by an algorithm to run to completion</a:t>
            </a:r>
          </a:p>
          <a:p>
            <a:pPr lvl="1"/>
            <a:r>
              <a:rPr lang="en-US" dirty="0" smtClean="0"/>
              <a:t>the most often encountered cause is “memory leaks” – the amount of memory required larger than the memory available on a given system</a:t>
            </a:r>
          </a:p>
          <a:p>
            <a:r>
              <a:rPr lang="en-US" sz="2800" dirty="0" smtClean="0"/>
              <a:t>Some algorithms may be more efficient if data completely loaded into memory </a:t>
            </a:r>
          </a:p>
          <a:p>
            <a:pPr lvl="1"/>
            <a:r>
              <a:rPr lang="en-US" dirty="0" smtClean="0"/>
              <a:t>Need to look also at system limitations</a:t>
            </a:r>
          </a:p>
          <a:p>
            <a:pPr lvl="1"/>
            <a:r>
              <a:rPr lang="en-US" dirty="0" smtClean="0"/>
              <a:t>e.g. Classify 2GB of text in various categories  – can I afford to load the entire collection?</a:t>
            </a:r>
          </a:p>
          <a:p>
            <a:endParaRPr lang="en-US" sz="2800"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9</a:t>
            </a:fld>
            <a:endParaRPr lang="en-US"/>
          </a:p>
        </p:txBody>
      </p:sp>
    </p:spTree>
    <p:extLst>
      <p:ext uri="{BB962C8B-B14F-4D97-AF65-F5344CB8AC3E}">
        <p14:creationId xmlns:p14="http://schemas.microsoft.com/office/powerpoint/2010/main" xmlns="" val="38549061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Space Complexity (cont…)</a:t>
            </a:r>
            <a:endParaRPr lang="en-US" dirty="0"/>
          </a:p>
        </p:txBody>
      </p:sp>
      <p:sp>
        <p:nvSpPr>
          <p:cNvPr id="5" name="Content Placeholder 4"/>
          <p:cNvSpPr>
            <a:spLocks noGrp="1"/>
          </p:cNvSpPr>
          <p:nvPr>
            <p:ph sz="quarter" idx="1"/>
          </p:nvPr>
        </p:nvSpPr>
        <p:spPr/>
        <p:txBody>
          <a:bodyPr>
            <a:normAutofit/>
          </a:bodyPr>
          <a:lstStyle/>
          <a:p>
            <a:pPr marL="457200" indent="-457200">
              <a:buFont typeface="Wingdings" pitchFamily="2" charset="2"/>
              <a:buAutoNum type="arabicPeriod"/>
            </a:pPr>
            <a:r>
              <a:rPr lang="en-US" sz="2800" dirty="0" smtClean="0"/>
              <a:t>Fixed part: The size required to store certain data/variables, that is independent of the size of the problem:</a:t>
            </a:r>
          </a:p>
          <a:p>
            <a:pPr marL="838200" lvl="1" indent="-381000">
              <a:buFont typeface="Wingdings" pitchFamily="2" charset="2"/>
              <a:buNone/>
            </a:pPr>
            <a:r>
              <a:rPr lang="en-US" dirty="0" smtClean="0"/>
              <a:t>- e.g. name of the data collection</a:t>
            </a:r>
          </a:p>
          <a:p>
            <a:pPr marL="838200" lvl="1" indent="-381000">
              <a:buFont typeface="Wingdings" pitchFamily="2" charset="2"/>
              <a:buNone/>
            </a:pPr>
            <a:endParaRPr lang="en-US" dirty="0" smtClean="0"/>
          </a:p>
          <a:p>
            <a:pPr marL="457200" indent="-457200">
              <a:buFont typeface="Wingdings" pitchFamily="2" charset="2"/>
              <a:buAutoNum type="arabicPeriod"/>
            </a:pPr>
            <a:endParaRPr lang="en-US" sz="2800" dirty="0" smtClean="0"/>
          </a:p>
          <a:p>
            <a:pPr marL="457200" indent="-457200">
              <a:buFont typeface="Wingdings" pitchFamily="2" charset="2"/>
              <a:buAutoNum type="arabicPeriod"/>
            </a:pPr>
            <a:r>
              <a:rPr lang="en-US" sz="2800" dirty="0" smtClean="0"/>
              <a:t>Variable part: Space needed by variables, whose size is dependent on the size of the problem:</a:t>
            </a:r>
          </a:p>
          <a:p>
            <a:pPr marL="838200" lvl="1" indent="-381000">
              <a:buFont typeface="Wingdings" pitchFamily="2" charset="2"/>
              <a:buNone/>
            </a:pPr>
            <a:r>
              <a:rPr lang="en-US" dirty="0" smtClean="0"/>
              <a:t>- e.g. actual text </a:t>
            </a:r>
          </a:p>
          <a:p>
            <a:pPr marL="838200" lvl="1" indent="-381000">
              <a:buFont typeface="Wingdings" pitchFamily="2" charset="2"/>
              <a:buNone/>
            </a:pPr>
            <a:r>
              <a:rPr lang="en-US" dirty="0" smtClean="0"/>
              <a:t>- load 2GB of text VS. load 1MB of text</a:t>
            </a:r>
            <a:endParaRPr lang="en-US" sz="2800"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10</a:t>
            </a:fld>
            <a:endParaRPr lang="en-US"/>
          </a:p>
        </p:txBody>
      </p:sp>
    </p:spTree>
    <p:extLst>
      <p:ext uri="{BB962C8B-B14F-4D97-AF65-F5344CB8AC3E}">
        <p14:creationId xmlns:p14="http://schemas.microsoft.com/office/powerpoint/2010/main" xmlns="" val="39756007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Complexity</a:t>
            </a:r>
            <a:endParaRPr lang="en-US" dirty="0"/>
          </a:p>
        </p:txBody>
      </p:sp>
      <p:sp>
        <p:nvSpPr>
          <p:cNvPr id="5" name="Content Placeholder 4"/>
          <p:cNvSpPr>
            <a:spLocks noGrp="1"/>
          </p:cNvSpPr>
          <p:nvPr>
            <p:ph sz="quarter" idx="1"/>
          </p:nvPr>
        </p:nvSpPr>
        <p:spPr/>
        <p:txBody>
          <a:bodyPr>
            <a:normAutofit/>
          </a:bodyPr>
          <a:lstStyle/>
          <a:p>
            <a:pPr>
              <a:lnSpc>
                <a:spcPct val="90000"/>
              </a:lnSpc>
            </a:pPr>
            <a:r>
              <a:rPr lang="en-US" sz="2800" dirty="0" smtClean="0"/>
              <a:t>Often more important than space complexity</a:t>
            </a:r>
          </a:p>
          <a:p>
            <a:pPr lvl="1">
              <a:lnSpc>
                <a:spcPct val="90000"/>
              </a:lnSpc>
            </a:pPr>
            <a:r>
              <a:rPr lang="en-US" dirty="0" smtClean="0"/>
              <a:t>space available tends to be larger and larger</a:t>
            </a:r>
          </a:p>
          <a:p>
            <a:pPr lvl="1">
              <a:lnSpc>
                <a:spcPct val="90000"/>
              </a:lnSpc>
            </a:pPr>
            <a:r>
              <a:rPr lang="en-US" dirty="0" smtClean="0"/>
              <a:t>time is still a problem for all of us </a:t>
            </a:r>
            <a:endParaRPr lang="en-US" dirty="0" smtClean="0">
              <a:sym typeface="Wingdings" pitchFamily="2" charset="2"/>
            </a:endParaRPr>
          </a:p>
          <a:p>
            <a:pPr>
              <a:lnSpc>
                <a:spcPct val="90000"/>
              </a:lnSpc>
            </a:pPr>
            <a:endParaRPr lang="en-US" sz="2800" dirty="0" smtClean="0">
              <a:sym typeface="Wingdings" pitchFamily="2" charset="2"/>
            </a:endParaRPr>
          </a:p>
          <a:p>
            <a:pPr>
              <a:lnSpc>
                <a:spcPct val="90000"/>
              </a:lnSpc>
            </a:pPr>
            <a:r>
              <a:rPr lang="en-US" sz="2800" dirty="0" smtClean="0">
                <a:sym typeface="Wingdings" pitchFamily="2" charset="2"/>
              </a:rPr>
              <a:t>3-4GHz processors on the market </a:t>
            </a:r>
          </a:p>
          <a:p>
            <a:pPr lvl="1">
              <a:lnSpc>
                <a:spcPct val="90000"/>
              </a:lnSpc>
            </a:pPr>
            <a:r>
              <a:rPr lang="en-US" dirty="0" smtClean="0">
                <a:sym typeface="Wingdings" pitchFamily="2" charset="2"/>
              </a:rPr>
              <a:t>still … </a:t>
            </a:r>
          </a:p>
          <a:p>
            <a:pPr lvl="1">
              <a:lnSpc>
                <a:spcPct val="90000"/>
              </a:lnSpc>
            </a:pPr>
            <a:r>
              <a:rPr lang="en-US" dirty="0" smtClean="0">
                <a:sym typeface="Wingdings" pitchFamily="2" charset="2"/>
              </a:rPr>
              <a:t>researchers estimate that the computation of various transformations for 1 single DNA chain for one single protein on 1 </a:t>
            </a:r>
            <a:r>
              <a:rPr lang="en-US" dirty="0" err="1" smtClean="0">
                <a:sym typeface="Wingdings" pitchFamily="2" charset="2"/>
              </a:rPr>
              <a:t>TerraHZ</a:t>
            </a:r>
            <a:r>
              <a:rPr lang="en-US" dirty="0" smtClean="0">
                <a:sym typeface="Wingdings" pitchFamily="2" charset="2"/>
              </a:rPr>
              <a:t> computer would take about 1 year to run to completion</a:t>
            </a:r>
          </a:p>
          <a:p>
            <a:pPr>
              <a:lnSpc>
                <a:spcPct val="90000"/>
              </a:lnSpc>
            </a:pPr>
            <a:r>
              <a:rPr lang="en-US" sz="2800" dirty="0" smtClean="0"/>
              <a:t>Algorithms running time </a:t>
            </a:r>
            <a:r>
              <a:rPr lang="en-US" sz="2800" dirty="0" smtClean="0">
                <a:solidFill>
                  <a:srgbClr val="FF0000"/>
                </a:solidFill>
              </a:rPr>
              <a:t>is</a:t>
            </a:r>
            <a:r>
              <a:rPr lang="en-US" sz="2800" dirty="0" smtClean="0"/>
              <a:t> an important issue</a:t>
            </a:r>
          </a:p>
          <a:p>
            <a:endParaRPr lang="en-US" sz="2800"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11</a:t>
            </a:fld>
            <a:endParaRPr lang="en-US"/>
          </a:p>
        </p:txBody>
      </p:sp>
    </p:spTree>
    <p:extLst>
      <p:ext uri="{BB962C8B-B14F-4D97-AF65-F5344CB8AC3E}">
        <p14:creationId xmlns:p14="http://schemas.microsoft.com/office/powerpoint/2010/main" xmlns="" val="30963774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xfrm>
            <a:off x="838200" y="533400"/>
            <a:ext cx="7772400" cy="792162"/>
          </a:xfrm>
        </p:spPr>
        <p:txBody>
          <a:bodyPr/>
          <a:lstStyle/>
          <a:p>
            <a:r>
              <a:rPr lang="en-US" dirty="0"/>
              <a:t>Pseudo Code and Flow Charts</a:t>
            </a:r>
          </a:p>
        </p:txBody>
      </p:sp>
      <p:sp>
        <p:nvSpPr>
          <p:cNvPr id="2" name="Slide Number Placeholder 1"/>
          <p:cNvSpPr>
            <a:spLocks noGrp="1"/>
          </p:cNvSpPr>
          <p:nvPr>
            <p:ph type="sldNum" sz="quarter" idx="12"/>
          </p:nvPr>
        </p:nvSpPr>
        <p:spPr/>
        <p:txBody>
          <a:bodyPr/>
          <a:lstStyle/>
          <a:p>
            <a:fld id="{992C702D-558B-4CC7-B6E7-B7C6B2F6A5D8}" type="slidenum">
              <a:rPr lang="en-US" smtClean="0"/>
              <a:pPr/>
              <a:t>12</a:t>
            </a:fld>
            <a:endParaRPr lang="en-US"/>
          </a:p>
        </p:txBody>
      </p:sp>
      <p:sp>
        <p:nvSpPr>
          <p:cNvPr id="4" name="Rectangle 3"/>
          <p:cNvSpPr txBox="1">
            <a:spLocks noChangeArrowheads="1"/>
          </p:cNvSpPr>
          <p:nvPr/>
        </p:nvSpPr>
        <p:spPr>
          <a:xfrm>
            <a:off x="762000" y="1524000"/>
            <a:ext cx="7772400" cy="518160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r>
              <a:rPr lang="en-US" dirty="0"/>
              <a:t>Pseudo Code</a:t>
            </a:r>
          </a:p>
          <a:p>
            <a:r>
              <a:rPr lang="en-US" dirty="0"/>
              <a:t>Basic elements of Pseudo code</a:t>
            </a:r>
          </a:p>
          <a:p>
            <a:r>
              <a:rPr lang="en-US" dirty="0"/>
              <a:t>Basic operations of Pseudo code</a:t>
            </a:r>
          </a:p>
          <a:p>
            <a:r>
              <a:rPr lang="en-US" dirty="0"/>
              <a:t>Flow Chart</a:t>
            </a:r>
          </a:p>
          <a:p>
            <a:r>
              <a:rPr lang="en-US" dirty="0"/>
              <a:t>Symbols used in flow charts</a:t>
            </a:r>
          </a:p>
          <a:p>
            <a:r>
              <a:rPr lang="en-US" dirty="0"/>
              <a:t>Examples</a:t>
            </a:r>
          </a:p>
        </p:txBody>
      </p:sp>
    </p:spTree>
    <p:extLst>
      <p:ext uri="{BB962C8B-B14F-4D97-AF65-F5344CB8AC3E}">
        <p14:creationId xmlns:p14="http://schemas.microsoft.com/office/powerpoint/2010/main" xmlns="" val="34617908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p:txBody>
          <a:bodyPr/>
          <a:lstStyle/>
          <a:p>
            <a:r>
              <a:rPr lang="en-US"/>
              <a:t>Pseudo Code and Flow Charts</a:t>
            </a:r>
          </a:p>
        </p:txBody>
      </p:sp>
      <p:sp>
        <p:nvSpPr>
          <p:cNvPr id="15363" name="Rectangle 3"/>
          <p:cNvSpPr>
            <a:spLocks noGrp="1" noChangeArrowheads="1"/>
          </p:cNvSpPr>
          <p:nvPr>
            <p:ph type="body" idx="1"/>
          </p:nvPr>
        </p:nvSpPr>
        <p:spPr/>
        <p:txBody>
          <a:bodyPr/>
          <a:lstStyle/>
          <a:p>
            <a:r>
              <a:rPr lang="en-US" dirty="0">
                <a:effectLst/>
              </a:rPr>
              <a:t>There are two commonly used tools to help to document program logic (the algorithm). </a:t>
            </a:r>
          </a:p>
          <a:p>
            <a:r>
              <a:rPr lang="en-US" dirty="0">
                <a:effectLst/>
              </a:rPr>
              <a:t>These are</a:t>
            </a:r>
          </a:p>
          <a:p>
            <a:pPr lvl="1"/>
            <a:r>
              <a:rPr lang="en-US" b="1" dirty="0">
                <a:effectLst/>
              </a:rPr>
              <a:t>Flowcharts </a:t>
            </a:r>
          </a:p>
          <a:p>
            <a:pPr lvl="1"/>
            <a:r>
              <a:rPr lang="en-US" b="1" dirty="0" err="1">
                <a:effectLst/>
              </a:rPr>
              <a:t>Pseudocode</a:t>
            </a:r>
            <a:r>
              <a:rPr lang="en-US" dirty="0">
                <a:effectLst/>
              </a:rPr>
              <a:t>.  </a:t>
            </a:r>
          </a:p>
          <a:p>
            <a:pPr algn="just"/>
            <a:r>
              <a:rPr lang="en-US" dirty="0">
                <a:effectLst/>
              </a:rPr>
              <a:t>Generally, flowcharts work well for small problems but </a:t>
            </a:r>
            <a:r>
              <a:rPr lang="en-US" dirty="0" err="1">
                <a:effectLst/>
              </a:rPr>
              <a:t>Pseudocode</a:t>
            </a:r>
            <a:r>
              <a:rPr lang="en-US" dirty="0">
                <a:effectLst/>
              </a:rPr>
              <a:t> is used for larger problems. </a:t>
            </a:r>
            <a:endParaRPr lang="en-US" dirty="0"/>
          </a:p>
        </p:txBody>
      </p:sp>
      <p:sp>
        <p:nvSpPr>
          <p:cNvPr id="2" name="Slide Number Placeholder 1"/>
          <p:cNvSpPr>
            <a:spLocks noGrp="1"/>
          </p:cNvSpPr>
          <p:nvPr>
            <p:ph type="sldNum" sz="quarter" idx="12"/>
          </p:nvPr>
        </p:nvSpPr>
        <p:spPr/>
        <p:txBody>
          <a:bodyPr/>
          <a:lstStyle/>
          <a:p>
            <a:fld id="{992C702D-558B-4CC7-B6E7-B7C6B2F6A5D8}" type="slidenum">
              <a:rPr lang="en-US" smtClean="0"/>
              <a:pPr/>
              <a:t>13</a:t>
            </a:fld>
            <a:endParaRPr lang="en-US"/>
          </a:p>
        </p:txBody>
      </p:sp>
    </p:spTree>
    <p:extLst>
      <p:ext uri="{BB962C8B-B14F-4D97-AF65-F5344CB8AC3E}">
        <p14:creationId xmlns:p14="http://schemas.microsoft.com/office/powerpoint/2010/main" xmlns="" val="5892873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a:xfrm>
            <a:off x="457200" y="274638"/>
            <a:ext cx="8229600" cy="868362"/>
          </a:xfrm>
        </p:spPr>
        <p:txBody>
          <a:bodyPr/>
          <a:lstStyle/>
          <a:p>
            <a:r>
              <a:rPr lang="en-US"/>
              <a:t>Pseudo-Code</a:t>
            </a:r>
          </a:p>
        </p:txBody>
      </p:sp>
      <p:sp>
        <p:nvSpPr>
          <p:cNvPr id="22531" name="Rectangle 3"/>
          <p:cNvSpPr>
            <a:spLocks noGrp="1" noChangeArrowheads="1"/>
          </p:cNvSpPr>
          <p:nvPr>
            <p:ph type="body" idx="1"/>
          </p:nvPr>
        </p:nvSpPr>
        <p:spPr>
          <a:xfrm>
            <a:off x="457200" y="1260475"/>
            <a:ext cx="8229600" cy="4530725"/>
          </a:xfrm>
        </p:spPr>
        <p:txBody>
          <a:bodyPr/>
          <a:lstStyle/>
          <a:p>
            <a:pPr algn="just"/>
            <a:r>
              <a:rPr lang="en-US" b="1"/>
              <a:t>Pseudo-Code </a:t>
            </a:r>
            <a:r>
              <a:rPr lang="en-US"/>
              <a:t>is simply a numbered list of instructions to perform some task. </a:t>
            </a:r>
          </a:p>
          <a:p>
            <a:pPr algn="just"/>
            <a:endParaRPr lang="en-US"/>
          </a:p>
          <a:p>
            <a:pPr algn="just"/>
            <a:endParaRPr lang="en-US"/>
          </a:p>
          <a:p>
            <a:pPr algn="just"/>
            <a:endParaRPr lang="en-US"/>
          </a:p>
        </p:txBody>
      </p:sp>
      <p:sp>
        <p:nvSpPr>
          <p:cNvPr id="2" name="Slide Number Placeholder 1"/>
          <p:cNvSpPr>
            <a:spLocks noGrp="1"/>
          </p:cNvSpPr>
          <p:nvPr>
            <p:ph type="sldNum" sz="quarter" idx="12"/>
          </p:nvPr>
        </p:nvSpPr>
        <p:spPr/>
        <p:txBody>
          <a:bodyPr/>
          <a:lstStyle/>
          <a:p>
            <a:fld id="{992C702D-558B-4CC7-B6E7-B7C6B2F6A5D8}" type="slidenum">
              <a:rPr lang="en-US" smtClean="0"/>
              <a:pPr/>
              <a:t>14</a:t>
            </a:fld>
            <a:endParaRPr lang="en-US"/>
          </a:p>
        </p:txBody>
      </p:sp>
    </p:spTree>
    <p:extLst>
      <p:ext uri="{BB962C8B-B14F-4D97-AF65-F5344CB8AC3E}">
        <p14:creationId xmlns:p14="http://schemas.microsoft.com/office/powerpoint/2010/main" xmlns="" val="2829464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blinds(horizontal)">
                                      <p:cBhvr>
                                        <p:cTn id="7" dur="500"/>
                                        <p:tgtEl>
                                          <p:spTgt spid="225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p:txBody>
          <a:bodyPr/>
          <a:lstStyle/>
          <a:p>
            <a:r>
              <a:rPr lang="en-US"/>
              <a:t>Writing Pseudo Code</a:t>
            </a:r>
          </a:p>
        </p:txBody>
      </p:sp>
      <p:sp>
        <p:nvSpPr>
          <p:cNvPr id="34819" name="Rectangle 3"/>
          <p:cNvSpPr>
            <a:spLocks noGrp="1" noChangeArrowheads="1"/>
          </p:cNvSpPr>
          <p:nvPr>
            <p:ph type="body" idx="1"/>
          </p:nvPr>
        </p:nvSpPr>
        <p:spPr>
          <a:xfrm>
            <a:off x="457200" y="1371600"/>
            <a:ext cx="8229600" cy="4525963"/>
          </a:xfrm>
        </p:spPr>
        <p:txBody>
          <a:bodyPr/>
          <a:lstStyle/>
          <a:p>
            <a:pPr algn="just"/>
            <a:r>
              <a:rPr lang="en-US"/>
              <a:t>Number each instruction</a:t>
            </a:r>
          </a:p>
          <a:p>
            <a:pPr lvl="2" algn="just"/>
            <a:r>
              <a:rPr lang="en-US" sz="3200"/>
              <a:t> This is to enforce the notion of an </a:t>
            </a:r>
            <a:r>
              <a:rPr lang="en-US" sz="3200" i="1"/>
              <a:t>ordered sequence of operations</a:t>
            </a:r>
          </a:p>
          <a:p>
            <a:pPr lvl="2" algn="just"/>
            <a:r>
              <a:rPr lang="en-US" sz="3200"/>
              <a:t> Furthermore we introduce a </a:t>
            </a:r>
            <a:r>
              <a:rPr lang="en-US" sz="3200" i="1"/>
              <a:t>dot </a:t>
            </a:r>
            <a:r>
              <a:rPr lang="en-US" sz="3200"/>
              <a:t>notation (e.g. 3.1 come </a:t>
            </a:r>
            <a:r>
              <a:rPr lang="en-US" sz="3200" i="1"/>
              <a:t>after </a:t>
            </a:r>
            <a:r>
              <a:rPr lang="en-US" sz="3200"/>
              <a:t>3 but </a:t>
            </a:r>
            <a:r>
              <a:rPr lang="en-US" sz="3200" i="1"/>
              <a:t>before </a:t>
            </a:r>
            <a:r>
              <a:rPr lang="en-US" sz="3200"/>
              <a:t>4) to number subordinate operations for conditional and iterative operations </a:t>
            </a:r>
          </a:p>
          <a:p>
            <a:pPr algn="just"/>
            <a:r>
              <a:rPr lang="en-US"/>
              <a:t>Each instruction should be </a:t>
            </a:r>
            <a:r>
              <a:rPr lang="en-US" i="1"/>
              <a:t>unambiguous </a:t>
            </a:r>
            <a:r>
              <a:rPr lang="en-US"/>
              <a:t>and </a:t>
            </a:r>
            <a:r>
              <a:rPr lang="en-US" i="1"/>
              <a:t>effective</a:t>
            </a:r>
            <a:r>
              <a:rPr lang="en-US"/>
              <a:t>. </a:t>
            </a:r>
          </a:p>
          <a:p>
            <a:pPr algn="just"/>
            <a:r>
              <a:rPr lang="en-US"/>
              <a:t>Completeness. Nothing is left out. </a:t>
            </a:r>
          </a:p>
          <a:p>
            <a:endParaRPr lang="en-US"/>
          </a:p>
        </p:txBody>
      </p:sp>
      <p:sp>
        <p:nvSpPr>
          <p:cNvPr id="2" name="Slide Number Placeholder 1"/>
          <p:cNvSpPr>
            <a:spLocks noGrp="1"/>
          </p:cNvSpPr>
          <p:nvPr>
            <p:ph type="sldNum" sz="quarter" idx="12"/>
          </p:nvPr>
        </p:nvSpPr>
        <p:spPr/>
        <p:txBody>
          <a:bodyPr/>
          <a:lstStyle/>
          <a:p>
            <a:fld id="{992C702D-558B-4CC7-B6E7-B7C6B2F6A5D8}" type="slidenum">
              <a:rPr lang="en-US" smtClean="0"/>
              <a:pPr/>
              <a:t>15</a:t>
            </a:fld>
            <a:endParaRPr lang="en-US"/>
          </a:p>
        </p:txBody>
      </p:sp>
    </p:spTree>
    <p:extLst>
      <p:ext uri="{BB962C8B-B14F-4D97-AF65-F5344CB8AC3E}">
        <p14:creationId xmlns:p14="http://schemas.microsoft.com/office/powerpoint/2010/main" xmlns="" val="34009565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a:xfrm>
            <a:off x="533400" y="271463"/>
            <a:ext cx="7543800" cy="793750"/>
          </a:xfrm>
        </p:spPr>
        <p:txBody>
          <a:bodyPr/>
          <a:lstStyle/>
          <a:p>
            <a:r>
              <a:rPr lang="en-US"/>
              <a:t>Pseudo-code</a:t>
            </a:r>
          </a:p>
        </p:txBody>
      </p:sp>
      <p:sp>
        <p:nvSpPr>
          <p:cNvPr id="23555" name="Rectangle 3"/>
          <p:cNvSpPr>
            <a:spLocks noGrp="1" noChangeArrowheads="1"/>
          </p:cNvSpPr>
          <p:nvPr>
            <p:ph type="body" idx="1"/>
          </p:nvPr>
        </p:nvSpPr>
        <p:spPr>
          <a:xfrm>
            <a:off x="152400" y="1371600"/>
            <a:ext cx="8915400" cy="5257800"/>
          </a:xfrm>
        </p:spPr>
        <p:txBody>
          <a:bodyPr/>
          <a:lstStyle/>
          <a:p>
            <a:pPr algn="just">
              <a:lnSpc>
                <a:spcPct val="90000"/>
              </a:lnSpc>
            </a:pPr>
            <a:r>
              <a:rPr lang="en-US"/>
              <a:t>Statements are written in simple English without regard to the final programming language.</a:t>
            </a:r>
          </a:p>
          <a:p>
            <a:pPr algn="just">
              <a:lnSpc>
                <a:spcPct val="90000"/>
              </a:lnSpc>
            </a:pPr>
            <a:r>
              <a:rPr lang="en-US"/>
              <a:t>Each instruction is written on a separate line.</a:t>
            </a:r>
          </a:p>
          <a:p>
            <a:pPr algn="just">
              <a:lnSpc>
                <a:spcPct val="90000"/>
              </a:lnSpc>
            </a:pPr>
            <a:r>
              <a:rPr lang="en-US"/>
              <a:t>The pseudo-code is the program-like statements written for human readers, not for computers. Thus, the pseudo-code should be readable by anyone who has done a little programming.</a:t>
            </a:r>
          </a:p>
          <a:p>
            <a:pPr algn="just">
              <a:lnSpc>
                <a:spcPct val="90000"/>
              </a:lnSpc>
            </a:pPr>
            <a:r>
              <a:rPr lang="en-US"/>
              <a:t>Implementation is to translate the pseudo-code into programs/software, such as “C++” language programs.</a:t>
            </a:r>
          </a:p>
          <a:p>
            <a:pPr algn="just">
              <a:lnSpc>
                <a:spcPct val="90000"/>
              </a:lnSpc>
            </a:pPr>
            <a:endParaRPr lang="en-US"/>
          </a:p>
        </p:txBody>
      </p:sp>
      <p:sp>
        <p:nvSpPr>
          <p:cNvPr id="2" name="Slide Number Placeholder 1"/>
          <p:cNvSpPr>
            <a:spLocks noGrp="1"/>
          </p:cNvSpPr>
          <p:nvPr>
            <p:ph type="sldNum" sz="quarter" idx="12"/>
          </p:nvPr>
        </p:nvSpPr>
        <p:spPr/>
        <p:txBody>
          <a:bodyPr/>
          <a:lstStyle/>
          <a:p>
            <a:fld id="{992C702D-558B-4CC7-B6E7-B7C6B2F6A5D8}" type="slidenum">
              <a:rPr lang="en-US" smtClean="0"/>
              <a:pPr/>
              <a:t>16</a:t>
            </a:fld>
            <a:endParaRPr lang="en-US"/>
          </a:p>
        </p:txBody>
      </p:sp>
    </p:spTree>
    <p:extLst>
      <p:ext uri="{BB962C8B-B14F-4D97-AF65-F5344CB8AC3E}">
        <p14:creationId xmlns:p14="http://schemas.microsoft.com/office/powerpoint/2010/main" xmlns="" val="180123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blinds(horizontal)">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blinds(horizontal)">
                                      <p:cBhvr>
                                        <p:cTn id="12" dur="500"/>
                                        <p:tgtEl>
                                          <p:spTgt spid="235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blinds(horizontal)">
                                      <p:cBhvr>
                                        <p:cTn id="17" dur="500"/>
                                        <p:tgtEl>
                                          <p:spTgt spid="235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3555">
                                            <p:txEl>
                                              <p:pRg st="3" end="3"/>
                                            </p:txEl>
                                          </p:spTgt>
                                        </p:tgtEl>
                                        <p:attrNameLst>
                                          <p:attrName>style.visibility</p:attrName>
                                        </p:attrNameLst>
                                      </p:cBhvr>
                                      <p:to>
                                        <p:strVal val="visible"/>
                                      </p:to>
                                    </p:set>
                                    <p:animEffect transition="in" filter="blinds(horizontal)">
                                      <p:cBhvr>
                                        <p:cTn id="22" dur="500"/>
                                        <p:tgtEl>
                                          <p:spTgt spid="235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p:txBody>
          <a:bodyPr/>
          <a:lstStyle/>
          <a:p>
            <a:r>
              <a:rPr lang="en-US"/>
              <a:t>Basic Elements of Pseudo-code</a:t>
            </a:r>
          </a:p>
        </p:txBody>
      </p:sp>
      <p:sp>
        <p:nvSpPr>
          <p:cNvPr id="26627" name="Rectangle 3"/>
          <p:cNvSpPr>
            <a:spLocks noGrp="1" noChangeArrowheads="1"/>
          </p:cNvSpPr>
          <p:nvPr>
            <p:ph type="body" idx="1"/>
          </p:nvPr>
        </p:nvSpPr>
        <p:spPr>
          <a:xfrm>
            <a:off x="457200" y="1371600"/>
            <a:ext cx="8229600" cy="4530725"/>
          </a:xfrm>
        </p:spPr>
        <p:txBody>
          <a:bodyPr>
            <a:normAutofit lnSpcReduction="10000"/>
          </a:bodyPr>
          <a:lstStyle/>
          <a:p>
            <a:pPr algn="just"/>
            <a:r>
              <a:rPr lang="en-US" b="1"/>
              <a:t>A Variable </a:t>
            </a:r>
          </a:p>
          <a:p>
            <a:pPr marL="669925" lvl="1" indent="-325438" algn="just"/>
            <a:r>
              <a:rPr lang="en-US" sz="3200"/>
              <a:t>Having name and value</a:t>
            </a:r>
          </a:p>
          <a:p>
            <a:pPr marL="669925" lvl="1" indent="-325438" algn="just"/>
            <a:r>
              <a:rPr lang="en-US" sz="3200"/>
              <a:t>There are two operations performed on a variable</a:t>
            </a:r>
          </a:p>
          <a:p>
            <a:pPr marL="1022350" lvl="2" indent="-350838" algn="just"/>
            <a:r>
              <a:rPr lang="en-US" sz="3200"/>
              <a:t> Assignment Operation is the one in which we associate a value to a variable.</a:t>
            </a:r>
          </a:p>
          <a:p>
            <a:pPr marL="1022350" lvl="2" indent="-350838" algn="just"/>
            <a:r>
              <a:rPr lang="en-US" sz="3200"/>
              <a:t>The other operation is the one in which at any given time we intend to retrieve the value previously assigned to that variable (Read Operation)</a:t>
            </a:r>
          </a:p>
          <a:p>
            <a:pPr algn="just"/>
            <a:endParaRPr lang="en-US"/>
          </a:p>
        </p:txBody>
      </p:sp>
      <p:sp>
        <p:nvSpPr>
          <p:cNvPr id="2" name="Slide Number Placeholder 1"/>
          <p:cNvSpPr>
            <a:spLocks noGrp="1"/>
          </p:cNvSpPr>
          <p:nvPr>
            <p:ph type="sldNum" sz="quarter" idx="12"/>
          </p:nvPr>
        </p:nvSpPr>
        <p:spPr/>
        <p:txBody>
          <a:bodyPr/>
          <a:lstStyle/>
          <a:p>
            <a:fld id="{992C702D-558B-4CC7-B6E7-B7C6B2F6A5D8}" type="slidenum">
              <a:rPr lang="en-US" smtClean="0"/>
              <a:pPr/>
              <a:t>17</a:t>
            </a:fld>
            <a:endParaRPr lang="en-US"/>
          </a:p>
        </p:txBody>
      </p:sp>
    </p:spTree>
    <p:extLst>
      <p:ext uri="{BB962C8B-B14F-4D97-AF65-F5344CB8AC3E}">
        <p14:creationId xmlns:p14="http://schemas.microsoft.com/office/powerpoint/2010/main" xmlns="" val="844894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blinds(horizontal)">
                                      <p:cBhvr>
                                        <p:cTn id="7" dur="500"/>
                                        <p:tgtEl>
                                          <p:spTgt spid="266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6627">
                                            <p:txEl>
                                              <p:pRg st="1" end="1"/>
                                            </p:txEl>
                                          </p:spTgt>
                                        </p:tgtEl>
                                        <p:attrNameLst>
                                          <p:attrName>style.visibility</p:attrName>
                                        </p:attrNameLst>
                                      </p:cBhvr>
                                      <p:to>
                                        <p:strVal val="visible"/>
                                      </p:to>
                                    </p:set>
                                    <p:animEffect transition="in" filter="blinds(horizontal)">
                                      <p:cBhvr>
                                        <p:cTn id="12" dur="500"/>
                                        <p:tgtEl>
                                          <p:spTgt spid="266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6627">
                                            <p:txEl>
                                              <p:pRg st="2" end="2"/>
                                            </p:txEl>
                                          </p:spTgt>
                                        </p:tgtEl>
                                        <p:attrNameLst>
                                          <p:attrName>style.visibility</p:attrName>
                                        </p:attrNameLst>
                                      </p:cBhvr>
                                      <p:to>
                                        <p:strVal val="visible"/>
                                      </p:to>
                                    </p:set>
                                    <p:animEffect transition="in" filter="blinds(horizontal)">
                                      <p:cBhvr>
                                        <p:cTn id="17" dur="500"/>
                                        <p:tgtEl>
                                          <p:spTgt spid="266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6627">
                                            <p:txEl>
                                              <p:pRg st="3" end="3"/>
                                            </p:txEl>
                                          </p:spTgt>
                                        </p:tgtEl>
                                        <p:attrNameLst>
                                          <p:attrName>style.visibility</p:attrName>
                                        </p:attrNameLst>
                                      </p:cBhvr>
                                      <p:to>
                                        <p:strVal val="visible"/>
                                      </p:to>
                                    </p:set>
                                    <p:animEffect transition="in" filter="blinds(horizontal)">
                                      <p:cBhvr>
                                        <p:cTn id="22" dur="500"/>
                                        <p:tgtEl>
                                          <p:spTgt spid="266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6627">
                                            <p:txEl>
                                              <p:pRg st="4" end="4"/>
                                            </p:txEl>
                                          </p:spTgt>
                                        </p:tgtEl>
                                        <p:attrNameLst>
                                          <p:attrName>style.visibility</p:attrName>
                                        </p:attrNameLst>
                                      </p:cBhvr>
                                      <p:to>
                                        <p:strVal val="visible"/>
                                      </p:to>
                                    </p:set>
                                    <p:animEffect transition="in" filter="blinds(horizontal)">
                                      <p:cBhvr>
                                        <p:cTn id="27" dur="500"/>
                                        <p:tgtEl>
                                          <p:spTgt spid="266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p:txBody>
          <a:bodyPr/>
          <a:lstStyle/>
          <a:p>
            <a:r>
              <a:rPr lang="en-US"/>
              <a:t>Basic Elements of Pseudo-code</a:t>
            </a:r>
          </a:p>
        </p:txBody>
      </p:sp>
      <p:sp>
        <p:nvSpPr>
          <p:cNvPr id="27651" name="Rectangle 3"/>
          <p:cNvSpPr>
            <a:spLocks noGrp="1" noChangeArrowheads="1"/>
          </p:cNvSpPr>
          <p:nvPr>
            <p:ph type="body" idx="1"/>
          </p:nvPr>
        </p:nvSpPr>
        <p:spPr>
          <a:xfrm>
            <a:off x="457200" y="1371600"/>
            <a:ext cx="8229600" cy="4530725"/>
          </a:xfrm>
        </p:spPr>
        <p:txBody>
          <a:bodyPr/>
          <a:lstStyle/>
          <a:p>
            <a:pPr algn="just"/>
            <a:r>
              <a:rPr lang="en-US" b="1"/>
              <a:t>Assignment Operation </a:t>
            </a:r>
          </a:p>
          <a:p>
            <a:pPr marL="669925" lvl="1" indent="-325438" algn="just"/>
            <a:r>
              <a:rPr lang="en-US" sz="3200"/>
              <a:t>This operation associates a value to a variable.</a:t>
            </a:r>
          </a:p>
          <a:p>
            <a:pPr marL="669925" lvl="1" indent="-325438" algn="just"/>
            <a:r>
              <a:rPr lang="en-US" sz="3200"/>
              <a:t>While writing Pseudo-code you may follow your own syntax.</a:t>
            </a:r>
          </a:p>
          <a:p>
            <a:pPr marL="669925" lvl="1" indent="-325438" algn="just"/>
            <a:r>
              <a:rPr lang="en-US" sz="3200"/>
              <a:t> Some of the possible syntaxes are: </a:t>
            </a:r>
          </a:p>
          <a:p>
            <a:pPr marL="1022350" lvl="2" indent="-350838" algn="just"/>
            <a:r>
              <a:rPr lang="en-US" sz="3200"/>
              <a:t>Assign 3 to x</a:t>
            </a:r>
          </a:p>
          <a:p>
            <a:pPr marL="1022350" lvl="2" indent="-350838" algn="just"/>
            <a:r>
              <a:rPr lang="en-US" sz="3200"/>
              <a:t>Set x equal to 3 </a:t>
            </a:r>
          </a:p>
          <a:p>
            <a:pPr marL="1022350" lvl="2" indent="-350838" algn="just"/>
            <a:r>
              <a:rPr lang="en-US" sz="3200"/>
              <a:t>x=3 </a:t>
            </a:r>
            <a:r>
              <a:rPr lang="en-US" sz="3200" b="1"/>
              <a:t>	</a:t>
            </a:r>
          </a:p>
        </p:txBody>
      </p:sp>
      <p:sp>
        <p:nvSpPr>
          <p:cNvPr id="2" name="Slide Number Placeholder 1"/>
          <p:cNvSpPr>
            <a:spLocks noGrp="1"/>
          </p:cNvSpPr>
          <p:nvPr>
            <p:ph type="sldNum" sz="quarter" idx="12"/>
          </p:nvPr>
        </p:nvSpPr>
        <p:spPr/>
        <p:txBody>
          <a:bodyPr/>
          <a:lstStyle/>
          <a:p>
            <a:fld id="{992C702D-558B-4CC7-B6E7-B7C6B2F6A5D8}" type="slidenum">
              <a:rPr lang="en-US" smtClean="0"/>
              <a:pPr/>
              <a:t>18</a:t>
            </a:fld>
            <a:endParaRPr lang="en-US"/>
          </a:p>
        </p:txBody>
      </p:sp>
    </p:spTree>
    <p:extLst>
      <p:ext uri="{BB962C8B-B14F-4D97-AF65-F5344CB8AC3E}">
        <p14:creationId xmlns:p14="http://schemas.microsoft.com/office/powerpoint/2010/main" xmlns="" val="872629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blinds(horizontal)">
                                      <p:cBhvr>
                                        <p:cTn id="7" dur="500"/>
                                        <p:tgtEl>
                                          <p:spTgt spid="27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blinds(horizontal)">
                                      <p:cBhvr>
                                        <p:cTn id="12" dur="500"/>
                                        <p:tgtEl>
                                          <p:spTgt spid="276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7651">
                                            <p:txEl>
                                              <p:pRg st="2" end="2"/>
                                            </p:txEl>
                                          </p:spTgt>
                                        </p:tgtEl>
                                        <p:attrNameLst>
                                          <p:attrName>style.visibility</p:attrName>
                                        </p:attrNameLst>
                                      </p:cBhvr>
                                      <p:to>
                                        <p:strVal val="visible"/>
                                      </p:to>
                                    </p:set>
                                    <p:animEffect transition="in" filter="blinds(horizontal)">
                                      <p:cBhvr>
                                        <p:cTn id="17" dur="500"/>
                                        <p:tgtEl>
                                          <p:spTgt spid="276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7651">
                                            <p:txEl>
                                              <p:pRg st="3" end="3"/>
                                            </p:txEl>
                                          </p:spTgt>
                                        </p:tgtEl>
                                        <p:attrNameLst>
                                          <p:attrName>style.visibility</p:attrName>
                                        </p:attrNameLst>
                                      </p:cBhvr>
                                      <p:to>
                                        <p:strVal val="visible"/>
                                      </p:to>
                                    </p:set>
                                    <p:animEffect transition="in" filter="blinds(horizontal)">
                                      <p:cBhvr>
                                        <p:cTn id="22" dur="500"/>
                                        <p:tgtEl>
                                          <p:spTgt spid="276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7651">
                                            <p:txEl>
                                              <p:pRg st="4" end="4"/>
                                            </p:txEl>
                                          </p:spTgt>
                                        </p:tgtEl>
                                        <p:attrNameLst>
                                          <p:attrName>style.visibility</p:attrName>
                                        </p:attrNameLst>
                                      </p:cBhvr>
                                      <p:to>
                                        <p:strVal val="visible"/>
                                      </p:to>
                                    </p:set>
                                    <p:animEffect transition="in" filter="blinds(horizontal)">
                                      <p:cBhvr>
                                        <p:cTn id="27" dur="500"/>
                                        <p:tgtEl>
                                          <p:spTgt spid="2765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7651">
                                            <p:txEl>
                                              <p:pRg st="5" end="5"/>
                                            </p:txEl>
                                          </p:spTgt>
                                        </p:tgtEl>
                                        <p:attrNameLst>
                                          <p:attrName>style.visibility</p:attrName>
                                        </p:attrNameLst>
                                      </p:cBhvr>
                                      <p:to>
                                        <p:strVal val="visible"/>
                                      </p:to>
                                    </p:set>
                                    <p:animEffect transition="in" filter="blinds(horizontal)">
                                      <p:cBhvr>
                                        <p:cTn id="32" dur="500"/>
                                        <p:tgtEl>
                                          <p:spTgt spid="2765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7651">
                                            <p:txEl>
                                              <p:pRg st="6" end="6"/>
                                            </p:txEl>
                                          </p:spTgt>
                                        </p:tgtEl>
                                        <p:attrNameLst>
                                          <p:attrName>style.visibility</p:attrName>
                                        </p:attrNameLst>
                                      </p:cBhvr>
                                      <p:to>
                                        <p:strVal val="visible"/>
                                      </p:to>
                                    </p:set>
                                    <p:animEffect transition="in" filter="blinds(horizontal)">
                                      <p:cBhvr>
                                        <p:cTn id="37" dur="500"/>
                                        <p:tgtEl>
                                          <p:spTgt spid="2765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a:lstStyle/>
          <a:p>
            <a:r>
              <a:rPr lang="en-US"/>
              <a:t>Basic Operations of Pseudo-code</a:t>
            </a:r>
          </a:p>
        </p:txBody>
      </p:sp>
      <p:sp>
        <p:nvSpPr>
          <p:cNvPr id="29699" name="Rectangle 3"/>
          <p:cNvSpPr>
            <a:spLocks noGrp="1" noChangeArrowheads="1"/>
          </p:cNvSpPr>
          <p:nvPr>
            <p:ph type="body" idx="1"/>
          </p:nvPr>
        </p:nvSpPr>
        <p:spPr>
          <a:xfrm>
            <a:off x="457200" y="1412875"/>
            <a:ext cx="8229600" cy="4530725"/>
          </a:xfrm>
        </p:spPr>
        <p:txBody>
          <a:bodyPr/>
          <a:lstStyle/>
          <a:p>
            <a:pPr algn="just"/>
            <a:r>
              <a:rPr lang="en-US"/>
              <a:t>Read Operation</a:t>
            </a:r>
          </a:p>
          <a:p>
            <a:pPr marL="669925" lvl="1" indent="-325438" algn="just"/>
            <a:r>
              <a:rPr lang="en-US" sz="3200"/>
              <a:t>In this operation we intend to retrieve the value previously assigned to that variable. For example Set Value of x equal to y</a:t>
            </a:r>
          </a:p>
          <a:p>
            <a:pPr algn="just"/>
            <a:r>
              <a:rPr lang="en-US"/>
              <a:t>Read the input from user </a:t>
            </a:r>
          </a:p>
          <a:p>
            <a:pPr marL="669925" lvl="1" indent="-325438" algn="just"/>
            <a:r>
              <a:rPr lang="en-US" sz="3200"/>
              <a:t>This operation causes the algorithm to get the value of a variable from the user. </a:t>
            </a:r>
          </a:p>
          <a:p>
            <a:pPr marL="1022350" lvl="2" indent="-350838" algn="just"/>
            <a:r>
              <a:rPr lang="en-US" sz="3200"/>
              <a:t>Get x Get a, b, c</a:t>
            </a:r>
          </a:p>
          <a:p>
            <a:pPr algn="r"/>
            <a:endParaRPr lang="en-US"/>
          </a:p>
        </p:txBody>
      </p:sp>
      <p:sp>
        <p:nvSpPr>
          <p:cNvPr id="2" name="Slide Number Placeholder 1"/>
          <p:cNvSpPr>
            <a:spLocks noGrp="1"/>
          </p:cNvSpPr>
          <p:nvPr>
            <p:ph type="sldNum" sz="quarter" idx="12"/>
          </p:nvPr>
        </p:nvSpPr>
        <p:spPr/>
        <p:txBody>
          <a:bodyPr/>
          <a:lstStyle/>
          <a:p>
            <a:fld id="{992C702D-558B-4CC7-B6E7-B7C6B2F6A5D8}" type="slidenum">
              <a:rPr lang="en-US" smtClean="0"/>
              <a:pPr/>
              <a:t>19</a:t>
            </a:fld>
            <a:endParaRPr lang="en-US"/>
          </a:p>
        </p:txBody>
      </p:sp>
    </p:spTree>
    <p:extLst>
      <p:ext uri="{BB962C8B-B14F-4D97-AF65-F5344CB8AC3E}">
        <p14:creationId xmlns:p14="http://schemas.microsoft.com/office/powerpoint/2010/main" xmlns="" val="3342493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blinds(horizontal)">
                                      <p:cBhvr>
                                        <p:cTn id="7" dur="500"/>
                                        <p:tgtEl>
                                          <p:spTgt spid="29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blinds(horizontal)">
                                      <p:cBhvr>
                                        <p:cTn id="12" dur="500"/>
                                        <p:tgtEl>
                                          <p:spTgt spid="29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blinds(horizontal)">
                                      <p:cBhvr>
                                        <p:cTn id="17" dur="500"/>
                                        <p:tgtEl>
                                          <p:spTgt spid="296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9699">
                                            <p:txEl>
                                              <p:pRg st="3" end="3"/>
                                            </p:txEl>
                                          </p:spTgt>
                                        </p:tgtEl>
                                        <p:attrNameLst>
                                          <p:attrName>style.visibility</p:attrName>
                                        </p:attrNameLst>
                                      </p:cBhvr>
                                      <p:to>
                                        <p:strVal val="visible"/>
                                      </p:to>
                                    </p:set>
                                    <p:animEffect transition="in" filter="blinds(horizontal)">
                                      <p:cBhvr>
                                        <p:cTn id="22" dur="500"/>
                                        <p:tgtEl>
                                          <p:spTgt spid="296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9699">
                                            <p:txEl>
                                              <p:pRg st="4" end="4"/>
                                            </p:txEl>
                                          </p:spTgt>
                                        </p:tgtEl>
                                        <p:attrNameLst>
                                          <p:attrName>style.visibility</p:attrName>
                                        </p:attrNameLst>
                                      </p:cBhvr>
                                      <p:to>
                                        <p:strVal val="visible"/>
                                      </p:to>
                                    </p:set>
                                    <p:animEffect transition="in" filter="blinds(horizontal)">
                                      <p:cBhvr>
                                        <p:cTn id="27" dur="500"/>
                                        <p:tgtEl>
                                          <p:spTgt spid="296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p:txBody>
          <a:bodyPr/>
          <a:lstStyle/>
          <a:p>
            <a:pPr algn="l"/>
            <a:r>
              <a:rPr lang="en-US"/>
              <a:t>Flow Chart</a:t>
            </a:r>
          </a:p>
        </p:txBody>
      </p:sp>
      <p:sp>
        <p:nvSpPr>
          <p:cNvPr id="17411" name="Rectangle 3"/>
          <p:cNvSpPr>
            <a:spLocks noGrp="1" noChangeArrowheads="1"/>
          </p:cNvSpPr>
          <p:nvPr>
            <p:ph type="body" sz="half" idx="1"/>
          </p:nvPr>
        </p:nvSpPr>
        <p:spPr>
          <a:xfrm>
            <a:off x="0" y="1676400"/>
            <a:ext cx="4038600" cy="4525963"/>
          </a:xfrm>
        </p:spPr>
        <p:txBody>
          <a:bodyPr/>
          <a:lstStyle/>
          <a:p>
            <a:pPr algn="just"/>
            <a:r>
              <a:rPr lang="en-US" sz="2800">
                <a:effectLst/>
              </a:rPr>
              <a:t>Some of the common symbols used in flowcharts are shown.</a:t>
            </a:r>
          </a:p>
          <a:p>
            <a:pPr algn="just"/>
            <a:r>
              <a:rPr lang="en-US" sz="2800">
                <a:effectLst/>
              </a:rPr>
              <a:t>…</a:t>
            </a:r>
          </a:p>
          <a:p>
            <a:endParaRPr lang="en-US" sz="2800"/>
          </a:p>
        </p:txBody>
      </p:sp>
      <p:pic>
        <p:nvPicPr>
          <p:cNvPr id="17412" name="Picture 4"/>
          <p:cNvPicPr>
            <a:picLocks noGrp="1" noChangeAspect="1" noChangeArrowheads="1"/>
          </p:cNvPicPr>
          <p:nvPr>
            <p:ph sz="half" idx="2"/>
          </p:nvPr>
        </p:nvPicPr>
        <p:blipFill>
          <a:blip r:embed="rId2" cstate="print"/>
          <a:srcRect/>
          <a:stretch>
            <a:fillRect/>
          </a:stretch>
        </p:blipFill>
        <p:spPr>
          <a:xfrm>
            <a:off x="4495800" y="105228"/>
            <a:ext cx="4310063" cy="6629400"/>
          </a:xfrm>
          <a:noFill/>
          <a:ln/>
        </p:spPr>
      </p:pic>
      <p:sp>
        <p:nvSpPr>
          <p:cNvPr id="2" name="Slide Number Placeholder 1"/>
          <p:cNvSpPr>
            <a:spLocks noGrp="1"/>
          </p:cNvSpPr>
          <p:nvPr>
            <p:ph type="sldNum" sz="quarter" idx="11"/>
          </p:nvPr>
        </p:nvSpPr>
        <p:spPr>
          <a:xfrm>
            <a:off x="152400" y="6229350"/>
            <a:ext cx="457200" cy="476250"/>
          </a:xfrm>
        </p:spPr>
        <p:txBody>
          <a:bodyPr/>
          <a:lstStyle/>
          <a:p>
            <a:fld id="{8421E52D-576E-4FDA-9D0E-4D0836DD4AE7}" type="slidenum">
              <a:rPr lang="en-US" smtClean="0"/>
              <a:pPr/>
              <a:t>20</a:t>
            </a:fld>
            <a:endParaRPr lang="en-US" dirty="0"/>
          </a:p>
        </p:txBody>
      </p:sp>
    </p:spTree>
    <p:extLst>
      <p:ext uri="{BB962C8B-B14F-4D97-AF65-F5344CB8AC3E}">
        <p14:creationId xmlns:p14="http://schemas.microsoft.com/office/powerpoint/2010/main" xmlns="" val="16396231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p:txBody>
          <a:bodyPr/>
          <a:lstStyle/>
          <a:p>
            <a:r>
              <a:rPr lang="en-US"/>
              <a:t>…</a:t>
            </a:r>
          </a:p>
        </p:txBody>
      </p:sp>
      <p:sp>
        <p:nvSpPr>
          <p:cNvPr id="19459" name="Rectangle 3"/>
          <p:cNvSpPr>
            <a:spLocks noGrp="1" noChangeArrowheads="1"/>
          </p:cNvSpPr>
          <p:nvPr>
            <p:ph type="body" idx="1"/>
          </p:nvPr>
        </p:nvSpPr>
        <p:spPr/>
        <p:txBody>
          <a:bodyPr/>
          <a:lstStyle/>
          <a:p>
            <a:pPr algn="just"/>
            <a:r>
              <a:rPr lang="en-US">
                <a:effectLst/>
              </a:rPr>
              <a:t>With flowcharting, essential steps of an algorithm are shown using the shapes above.</a:t>
            </a:r>
          </a:p>
          <a:p>
            <a:pPr algn="just"/>
            <a:r>
              <a:rPr lang="en-US">
                <a:effectLst/>
              </a:rPr>
              <a:t> The flow of data between steps is indicated by arrows, or flowlines. For example, a flowchart (and equivalent Pseudocode) to compute the interest on a loan is shown below:</a:t>
            </a:r>
          </a:p>
          <a:p>
            <a:endParaRPr lang="en-US"/>
          </a:p>
        </p:txBody>
      </p:sp>
      <p:sp>
        <p:nvSpPr>
          <p:cNvPr id="2" name="Slide Number Placeholder 1"/>
          <p:cNvSpPr>
            <a:spLocks noGrp="1"/>
          </p:cNvSpPr>
          <p:nvPr>
            <p:ph type="sldNum" sz="quarter" idx="12"/>
          </p:nvPr>
        </p:nvSpPr>
        <p:spPr/>
        <p:txBody>
          <a:bodyPr/>
          <a:lstStyle/>
          <a:p>
            <a:fld id="{992C702D-558B-4CC7-B6E7-B7C6B2F6A5D8}" type="slidenum">
              <a:rPr lang="en-US" smtClean="0"/>
              <a:pPr/>
              <a:t>21</a:t>
            </a:fld>
            <a:endParaRPr lang="en-US"/>
          </a:p>
        </p:txBody>
      </p:sp>
    </p:spTree>
    <p:extLst>
      <p:ext uri="{BB962C8B-B14F-4D97-AF65-F5344CB8AC3E}">
        <p14:creationId xmlns:p14="http://schemas.microsoft.com/office/powerpoint/2010/main" xmlns="" val="32836459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p:cNvPicPr>
            <a:picLocks noChangeAspect="1" noChangeArrowheads="1"/>
          </p:cNvPicPr>
          <p:nvPr/>
        </p:nvPicPr>
        <p:blipFill>
          <a:blip r:embed="rId2" cstate="print"/>
          <a:srcRect/>
          <a:stretch>
            <a:fillRect/>
          </a:stretch>
        </p:blipFill>
        <p:spPr bwMode="auto">
          <a:xfrm>
            <a:off x="152400" y="1371600"/>
            <a:ext cx="8839200" cy="5314950"/>
          </a:xfrm>
          <a:prstGeom prst="rect">
            <a:avLst/>
          </a:prstGeom>
          <a:noFill/>
          <a:ln w="9525">
            <a:noFill/>
            <a:miter lim="800000"/>
            <a:headEnd/>
            <a:tailEnd/>
          </a:ln>
          <a:effectLst/>
        </p:spPr>
      </p:pic>
      <p:pic>
        <p:nvPicPr>
          <p:cNvPr id="20485" name="Picture 5"/>
          <p:cNvPicPr>
            <a:picLocks noChangeAspect="1" noChangeArrowheads="1"/>
          </p:cNvPicPr>
          <p:nvPr/>
        </p:nvPicPr>
        <p:blipFill>
          <a:blip r:embed="rId3" cstate="print"/>
          <a:srcRect/>
          <a:stretch>
            <a:fillRect/>
          </a:stretch>
        </p:blipFill>
        <p:spPr bwMode="auto">
          <a:xfrm>
            <a:off x="228600" y="533400"/>
            <a:ext cx="8534400" cy="609600"/>
          </a:xfrm>
          <a:prstGeom prst="rect">
            <a:avLst/>
          </a:prstGeom>
          <a:noFill/>
          <a:ln w="9525">
            <a:noFill/>
            <a:miter lim="800000"/>
            <a:headEnd/>
            <a:tailEnd/>
          </a:ln>
          <a:effectLst/>
        </p:spPr>
      </p:pic>
      <p:sp>
        <p:nvSpPr>
          <p:cNvPr id="2" name="Slide Number Placeholder 1"/>
          <p:cNvSpPr>
            <a:spLocks noGrp="1"/>
          </p:cNvSpPr>
          <p:nvPr>
            <p:ph type="sldNum" sz="quarter" idx="12"/>
          </p:nvPr>
        </p:nvSpPr>
        <p:spPr/>
        <p:txBody>
          <a:bodyPr/>
          <a:lstStyle/>
          <a:p>
            <a:fld id="{8EAB52AE-83A8-4FB0-BFB3-7B45CC7812F2}" type="slidenum">
              <a:rPr lang="en-US" smtClean="0"/>
              <a:pPr/>
              <a:t>22</a:t>
            </a:fld>
            <a:endParaRPr lang="en-US"/>
          </a:p>
        </p:txBody>
      </p:sp>
    </p:spTree>
    <p:extLst>
      <p:ext uri="{BB962C8B-B14F-4D97-AF65-F5344CB8AC3E}">
        <p14:creationId xmlns:p14="http://schemas.microsoft.com/office/powerpoint/2010/main" xmlns="" val="21371617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xfrm>
            <a:off x="838200" y="533400"/>
            <a:ext cx="7772400" cy="792162"/>
          </a:xfrm>
        </p:spPr>
        <p:txBody>
          <a:bodyPr/>
          <a:lstStyle/>
          <a:p>
            <a:r>
              <a:rPr lang="en-US" dirty="0" smtClean="0"/>
              <a:t>List</a:t>
            </a:r>
            <a:endParaRPr lang="en-US" dirty="0"/>
          </a:p>
        </p:txBody>
      </p:sp>
      <p:sp>
        <p:nvSpPr>
          <p:cNvPr id="2" name="Slide Number Placeholder 1"/>
          <p:cNvSpPr>
            <a:spLocks noGrp="1"/>
          </p:cNvSpPr>
          <p:nvPr>
            <p:ph type="sldNum" sz="quarter" idx="12"/>
          </p:nvPr>
        </p:nvSpPr>
        <p:spPr/>
        <p:txBody>
          <a:bodyPr/>
          <a:lstStyle/>
          <a:p>
            <a:fld id="{992C702D-558B-4CC7-B6E7-B7C6B2F6A5D8}" type="slidenum">
              <a:rPr lang="en-US" smtClean="0"/>
              <a:pPr/>
              <a:t>23</a:t>
            </a:fld>
            <a:endParaRPr lang="en-US"/>
          </a:p>
        </p:txBody>
      </p:sp>
      <p:sp>
        <p:nvSpPr>
          <p:cNvPr id="4" name="Rectangle 3"/>
          <p:cNvSpPr txBox="1">
            <a:spLocks noChangeArrowheads="1"/>
          </p:cNvSpPr>
          <p:nvPr/>
        </p:nvSpPr>
        <p:spPr>
          <a:xfrm>
            <a:off x="762000" y="1524000"/>
            <a:ext cx="7772400" cy="518160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r>
              <a:rPr lang="en-US" dirty="0"/>
              <a:t>List Data Structure</a:t>
            </a:r>
          </a:p>
          <a:p>
            <a:r>
              <a:rPr lang="en-US" dirty="0"/>
              <a:t>List operations</a:t>
            </a:r>
          </a:p>
          <a:p>
            <a:r>
              <a:rPr lang="en-US" dirty="0"/>
              <a:t>List Implementation</a:t>
            </a:r>
          </a:p>
          <a:p>
            <a:r>
              <a:rPr lang="en-US" dirty="0"/>
              <a:t>Array</a:t>
            </a:r>
          </a:p>
          <a:p>
            <a:r>
              <a:rPr lang="en-US" dirty="0"/>
              <a:t>Linked List</a:t>
            </a:r>
          </a:p>
        </p:txBody>
      </p:sp>
    </p:spTree>
    <p:extLst>
      <p:ext uri="{BB962C8B-B14F-4D97-AF65-F5344CB8AC3E}">
        <p14:creationId xmlns:p14="http://schemas.microsoft.com/office/powerpoint/2010/main" xmlns="" val="16096995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455613" y="365125"/>
            <a:ext cx="8226425" cy="914400"/>
          </a:xfrm>
        </p:spPr>
        <p:txBody>
          <a:bodyPr/>
          <a:lstStyle/>
          <a:p>
            <a:r>
              <a:rPr lang="en-US" dirty="0">
                <a:latin typeface="Helvetica" pitchFamily="34" charset="0"/>
              </a:rPr>
              <a:t>The LIST Data Structure</a:t>
            </a:r>
          </a:p>
        </p:txBody>
      </p:sp>
      <p:sp>
        <p:nvSpPr>
          <p:cNvPr id="9" name="Rectangle 3"/>
          <p:cNvSpPr>
            <a:spLocks noGrp="1" noChangeArrowheads="1"/>
          </p:cNvSpPr>
          <p:nvPr>
            <p:ph sz="quarter" idx="1"/>
          </p:nvPr>
        </p:nvSpPr>
        <p:spPr>
          <a:xfrm>
            <a:off x="455613" y="1598613"/>
            <a:ext cx="8226425" cy="4570412"/>
          </a:xfrm>
        </p:spPr>
        <p:txBody>
          <a:bodyPr/>
          <a:lstStyle/>
          <a:p>
            <a:pPr marL="609600" indent="-609600">
              <a:lnSpc>
                <a:spcPct val="80000"/>
              </a:lnSpc>
              <a:buClr>
                <a:schemeClr val="tx1"/>
              </a:buClr>
              <a:buFont typeface="Wingdings" pitchFamily="2" charset="2"/>
              <a:buChar char="§"/>
            </a:pPr>
            <a:r>
              <a:rPr lang="en-US" sz="2800" dirty="0">
                <a:latin typeface="Helvetica" pitchFamily="34" charset="0"/>
              </a:rPr>
              <a:t>The List is among the most generic of data structures.</a:t>
            </a:r>
            <a:br>
              <a:rPr lang="en-US" sz="2800" dirty="0">
                <a:latin typeface="Helvetica" pitchFamily="34" charset="0"/>
              </a:rPr>
            </a:br>
            <a:endParaRPr lang="en-US" sz="2800" dirty="0">
              <a:latin typeface="Helvetica" pitchFamily="34" charset="0"/>
            </a:endParaRPr>
          </a:p>
          <a:p>
            <a:pPr marL="609600" indent="-609600">
              <a:lnSpc>
                <a:spcPct val="80000"/>
              </a:lnSpc>
              <a:buClr>
                <a:schemeClr val="tx1"/>
              </a:buClr>
              <a:buFont typeface="Wingdings" pitchFamily="2" charset="2"/>
              <a:buChar char="§"/>
            </a:pPr>
            <a:r>
              <a:rPr lang="en-US" sz="2800" dirty="0">
                <a:latin typeface="Helvetica" pitchFamily="34" charset="0"/>
              </a:rPr>
              <a:t>Real life: </a:t>
            </a:r>
            <a:br>
              <a:rPr lang="en-US" sz="2800" dirty="0">
                <a:latin typeface="Helvetica" pitchFamily="34" charset="0"/>
              </a:rPr>
            </a:br>
            <a:endParaRPr lang="en-US" sz="2800" dirty="0">
              <a:latin typeface="Helvetica" pitchFamily="34" charset="0"/>
            </a:endParaRPr>
          </a:p>
          <a:p>
            <a:pPr marL="1371600" lvl="2" indent="-457200">
              <a:lnSpc>
                <a:spcPct val="80000"/>
              </a:lnSpc>
              <a:buClr>
                <a:schemeClr val="tx1"/>
              </a:buClr>
              <a:buFont typeface="Wingdings" pitchFamily="2" charset="2"/>
              <a:buAutoNum type="alphaLcPeriod"/>
            </a:pPr>
            <a:r>
              <a:rPr lang="en-US" sz="2800" dirty="0">
                <a:latin typeface="Helvetica" pitchFamily="34" charset="0"/>
              </a:rPr>
              <a:t>shopping list, </a:t>
            </a:r>
          </a:p>
          <a:p>
            <a:pPr marL="1371600" lvl="2" indent="-457200">
              <a:lnSpc>
                <a:spcPct val="80000"/>
              </a:lnSpc>
              <a:buClr>
                <a:schemeClr val="tx1"/>
              </a:buClr>
              <a:buFont typeface="Wingdings" pitchFamily="2" charset="2"/>
              <a:buAutoNum type="alphaLcPeriod"/>
            </a:pPr>
            <a:r>
              <a:rPr lang="en-US" sz="2800" dirty="0">
                <a:latin typeface="Helvetica" pitchFamily="34" charset="0"/>
              </a:rPr>
              <a:t>groceries list, </a:t>
            </a:r>
          </a:p>
          <a:p>
            <a:pPr marL="1371600" lvl="2" indent="-457200">
              <a:lnSpc>
                <a:spcPct val="80000"/>
              </a:lnSpc>
              <a:buClr>
                <a:schemeClr val="tx1"/>
              </a:buClr>
              <a:buFont typeface="Wingdings" pitchFamily="2" charset="2"/>
              <a:buAutoNum type="alphaLcPeriod"/>
            </a:pPr>
            <a:r>
              <a:rPr lang="en-US" sz="2800" dirty="0">
                <a:latin typeface="Helvetica" pitchFamily="34" charset="0"/>
              </a:rPr>
              <a:t>list of people to invite to dinner</a:t>
            </a:r>
          </a:p>
          <a:p>
            <a:pPr marL="1371600" lvl="2" indent="-457200">
              <a:lnSpc>
                <a:spcPct val="80000"/>
              </a:lnSpc>
              <a:buClr>
                <a:schemeClr val="tx1"/>
              </a:buClr>
              <a:buFont typeface="Wingdings" pitchFamily="2" charset="2"/>
              <a:buAutoNum type="alphaLcPeriod"/>
            </a:pPr>
            <a:r>
              <a:rPr lang="en-US" sz="2800" dirty="0">
                <a:latin typeface="Helvetica" pitchFamily="34" charset="0"/>
              </a:rPr>
              <a:t>List of presents to get</a:t>
            </a:r>
          </a:p>
          <a:p>
            <a:pPr marL="1371600" lvl="2" indent="-457200">
              <a:lnSpc>
                <a:spcPct val="80000"/>
              </a:lnSpc>
              <a:buClr>
                <a:schemeClr val="tx1"/>
              </a:buClr>
              <a:buFont typeface="Wingdings" pitchFamily="2" charset="2"/>
              <a:buAutoNum type="alphaLcPeriod"/>
            </a:pPr>
            <a:endParaRPr lang="en-US" sz="2800" dirty="0">
              <a:latin typeface="Helvetica" pitchFamily="34" charset="0"/>
            </a:endParaRPr>
          </a:p>
          <a:p>
            <a:pPr marL="1371600" lvl="2" indent="-457200">
              <a:lnSpc>
                <a:spcPct val="80000"/>
              </a:lnSpc>
              <a:buClr>
                <a:schemeClr val="tx1"/>
              </a:buClr>
              <a:buFont typeface="Wingdings" pitchFamily="2" charset="2"/>
              <a:buNone/>
            </a:pPr>
            <a:endParaRPr lang="en-US" sz="2800" dirty="0">
              <a:latin typeface="Helvetica" pitchFamily="34" charset="0"/>
            </a:endParaRPr>
          </a:p>
          <a:p>
            <a:pPr marL="609600" indent="-609600">
              <a:lnSpc>
                <a:spcPct val="80000"/>
              </a:lnSpc>
              <a:buClr>
                <a:schemeClr val="tx1"/>
              </a:buClr>
              <a:buFont typeface="Wingdings" pitchFamily="2" charset="2"/>
              <a:buChar char="§"/>
            </a:pPr>
            <a:endParaRPr lang="en-US" sz="2800" dirty="0">
              <a:latin typeface="Helvetica" pitchFamily="34" charset="0"/>
            </a:endParaRPr>
          </a:p>
        </p:txBody>
      </p:sp>
      <p:sp>
        <p:nvSpPr>
          <p:cNvPr id="2" name="Slide Number Placeholder 1"/>
          <p:cNvSpPr>
            <a:spLocks noGrp="1"/>
          </p:cNvSpPr>
          <p:nvPr>
            <p:ph type="sldNum" sz="quarter" idx="12"/>
          </p:nvPr>
        </p:nvSpPr>
        <p:spPr/>
        <p:txBody>
          <a:bodyPr/>
          <a:lstStyle/>
          <a:p>
            <a:fld id="{8D8E6644-0E49-465F-A776-47058F1591F0}" type="slidenum">
              <a:rPr lang="en-US" smtClean="0"/>
              <a:pPr/>
              <a:t>24</a:t>
            </a:fld>
            <a:endParaRPr lang="en-US"/>
          </a:p>
        </p:txBody>
      </p:sp>
    </p:spTree>
    <p:extLst>
      <p:ext uri="{BB962C8B-B14F-4D97-AF65-F5344CB8AC3E}">
        <p14:creationId xmlns:p14="http://schemas.microsoft.com/office/powerpoint/2010/main" xmlns="" val="10977238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455613" y="365125"/>
            <a:ext cx="8226425" cy="914400"/>
          </a:xfrm>
        </p:spPr>
        <p:txBody>
          <a:bodyPr/>
          <a:lstStyle/>
          <a:p>
            <a:r>
              <a:rPr lang="en-US">
                <a:latin typeface="Helvetica" pitchFamily="34" charset="0"/>
              </a:rPr>
              <a:t>Lists</a:t>
            </a:r>
          </a:p>
        </p:txBody>
      </p:sp>
      <p:sp>
        <p:nvSpPr>
          <p:cNvPr id="7" name="Rectangle 3"/>
          <p:cNvSpPr>
            <a:spLocks noGrp="1" noChangeArrowheads="1"/>
          </p:cNvSpPr>
          <p:nvPr>
            <p:ph sz="quarter" idx="1"/>
          </p:nvPr>
        </p:nvSpPr>
        <p:spPr>
          <a:xfrm>
            <a:off x="455613" y="1598613"/>
            <a:ext cx="8226425" cy="4570412"/>
          </a:xfrm>
        </p:spPr>
        <p:txBody>
          <a:bodyPr/>
          <a:lstStyle/>
          <a:p>
            <a:pPr marL="533400" indent="-533400">
              <a:lnSpc>
                <a:spcPct val="90000"/>
              </a:lnSpc>
              <a:buClr>
                <a:schemeClr val="tx1"/>
              </a:buClr>
              <a:buFont typeface="Wingdings" pitchFamily="2" charset="2"/>
              <a:buChar char="§"/>
            </a:pPr>
            <a:r>
              <a:rPr lang="en-US" sz="2800" dirty="0">
                <a:latin typeface="Helvetica" pitchFamily="34" charset="0"/>
              </a:rPr>
              <a:t>A list is collection of items that are all of the same type (grocery items, integers, names)</a:t>
            </a:r>
            <a:br>
              <a:rPr lang="en-US" sz="2800" dirty="0">
                <a:latin typeface="Helvetica" pitchFamily="34" charset="0"/>
              </a:rPr>
            </a:br>
            <a:endParaRPr lang="en-US" sz="2800" dirty="0">
              <a:latin typeface="Helvetica" pitchFamily="34" charset="0"/>
            </a:endParaRPr>
          </a:p>
          <a:p>
            <a:pPr marL="533400" indent="-533400">
              <a:lnSpc>
                <a:spcPct val="90000"/>
              </a:lnSpc>
              <a:buClr>
                <a:schemeClr val="tx1"/>
              </a:buClr>
              <a:buFont typeface="Wingdings" pitchFamily="2" charset="2"/>
              <a:buChar char="§"/>
            </a:pPr>
            <a:r>
              <a:rPr lang="en-US" sz="2800" dirty="0">
                <a:latin typeface="Helvetica" pitchFamily="34" charset="0"/>
              </a:rPr>
              <a:t>The items, or elements of the list, are stored in some particular order</a:t>
            </a:r>
            <a:br>
              <a:rPr lang="en-US" sz="2800" dirty="0">
                <a:latin typeface="Helvetica" pitchFamily="34" charset="0"/>
              </a:rPr>
            </a:br>
            <a:endParaRPr lang="en-US" sz="2800" dirty="0">
              <a:latin typeface="Helvetica" pitchFamily="34" charset="0"/>
            </a:endParaRPr>
          </a:p>
          <a:p>
            <a:pPr marL="533400" indent="-533400">
              <a:lnSpc>
                <a:spcPct val="90000"/>
              </a:lnSpc>
              <a:buClr>
                <a:schemeClr val="tx1"/>
              </a:buClr>
              <a:buFont typeface="Wingdings" pitchFamily="2" charset="2"/>
              <a:buChar char="§"/>
            </a:pPr>
            <a:r>
              <a:rPr lang="en-US" sz="2800" dirty="0">
                <a:latin typeface="Helvetica" pitchFamily="34" charset="0"/>
              </a:rPr>
              <a:t>It is possible to insert new elements into various positions in the list and remove any element of the list</a:t>
            </a:r>
          </a:p>
          <a:p>
            <a:pPr marL="533400" indent="-533400">
              <a:lnSpc>
                <a:spcPct val="90000"/>
              </a:lnSpc>
              <a:buClr>
                <a:schemeClr val="tx1"/>
              </a:buClr>
              <a:buFont typeface="Wingdings" pitchFamily="2" charset="2"/>
              <a:buChar char="§"/>
            </a:pPr>
            <a:endParaRPr lang="en-US" sz="2800" dirty="0">
              <a:latin typeface="Helvetica" pitchFamily="34" charset="0"/>
            </a:endParaRPr>
          </a:p>
          <a:p>
            <a:pPr marL="533400" indent="-533400">
              <a:lnSpc>
                <a:spcPct val="90000"/>
              </a:lnSpc>
              <a:buClr>
                <a:schemeClr val="tx1"/>
              </a:buClr>
              <a:buFont typeface="Wingdings" pitchFamily="2" charset="2"/>
              <a:buChar char="§"/>
            </a:pPr>
            <a:endParaRPr lang="en-US" sz="2800" dirty="0">
              <a:latin typeface="Helvetica" pitchFamily="34" charset="0"/>
            </a:endParaRPr>
          </a:p>
        </p:txBody>
      </p:sp>
      <p:sp>
        <p:nvSpPr>
          <p:cNvPr id="2" name="Slide Number Placeholder 1"/>
          <p:cNvSpPr>
            <a:spLocks noGrp="1"/>
          </p:cNvSpPr>
          <p:nvPr>
            <p:ph type="sldNum" sz="quarter" idx="12"/>
          </p:nvPr>
        </p:nvSpPr>
        <p:spPr/>
        <p:txBody>
          <a:bodyPr/>
          <a:lstStyle/>
          <a:p>
            <a:fld id="{8D8E6644-0E49-465F-A776-47058F1591F0}" type="slidenum">
              <a:rPr lang="en-US" smtClean="0"/>
              <a:pPr/>
              <a:t>25</a:t>
            </a:fld>
            <a:endParaRPr lang="en-US"/>
          </a:p>
        </p:txBody>
      </p:sp>
    </p:spTree>
    <p:extLst>
      <p:ext uri="{BB962C8B-B14F-4D97-AF65-F5344CB8AC3E}">
        <p14:creationId xmlns:p14="http://schemas.microsoft.com/office/powerpoint/2010/main" xmlns="" val="10214019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455613" y="365125"/>
            <a:ext cx="8226425" cy="914400"/>
          </a:xfrm>
        </p:spPr>
        <p:txBody>
          <a:bodyPr/>
          <a:lstStyle/>
          <a:p>
            <a:r>
              <a:rPr lang="en-US">
                <a:latin typeface="Helvetica" pitchFamily="34" charset="0"/>
              </a:rPr>
              <a:t>Lists</a:t>
            </a:r>
          </a:p>
        </p:txBody>
      </p:sp>
      <p:sp>
        <p:nvSpPr>
          <p:cNvPr id="7" name="Rectangle 3"/>
          <p:cNvSpPr>
            <a:spLocks noGrp="1" noChangeArrowheads="1"/>
          </p:cNvSpPr>
          <p:nvPr>
            <p:ph sz="quarter" idx="1"/>
          </p:nvPr>
        </p:nvSpPr>
        <p:spPr>
          <a:xfrm>
            <a:off x="455613" y="1598613"/>
            <a:ext cx="8226425" cy="4570412"/>
          </a:xfrm>
        </p:spPr>
        <p:txBody>
          <a:bodyPr/>
          <a:lstStyle/>
          <a:p>
            <a:pPr marL="533400" indent="-533400">
              <a:lnSpc>
                <a:spcPct val="80000"/>
              </a:lnSpc>
              <a:buClr>
                <a:schemeClr val="tx1"/>
              </a:buClr>
              <a:buFont typeface="Wingdings" pitchFamily="2" charset="2"/>
              <a:buChar char="§"/>
            </a:pPr>
            <a:r>
              <a:rPr lang="en-US" sz="2800" dirty="0">
                <a:latin typeface="Helvetica" pitchFamily="34" charset="0"/>
              </a:rPr>
              <a:t>List is a set of elements in a linear order. </a:t>
            </a:r>
            <a:br>
              <a:rPr lang="en-US" sz="2800" dirty="0">
                <a:latin typeface="Helvetica" pitchFamily="34" charset="0"/>
              </a:rPr>
            </a:br>
            <a:r>
              <a:rPr lang="en-US" sz="2800" dirty="0">
                <a:latin typeface="Helvetica" pitchFamily="34" charset="0"/>
              </a:rPr>
              <a:t>For example, data values a</a:t>
            </a:r>
            <a:r>
              <a:rPr lang="en-US" sz="2800" baseline="-25000" dirty="0">
                <a:latin typeface="Helvetica" pitchFamily="34" charset="0"/>
              </a:rPr>
              <a:t>1</a:t>
            </a:r>
            <a:r>
              <a:rPr lang="en-US" sz="2800" dirty="0">
                <a:latin typeface="Helvetica" pitchFamily="34" charset="0"/>
              </a:rPr>
              <a:t>, a</a:t>
            </a:r>
            <a:r>
              <a:rPr lang="en-US" sz="2800" baseline="-25000" dirty="0">
                <a:latin typeface="Helvetica" pitchFamily="34" charset="0"/>
              </a:rPr>
              <a:t>2</a:t>
            </a:r>
            <a:r>
              <a:rPr lang="en-US" sz="2800" dirty="0">
                <a:latin typeface="Helvetica" pitchFamily="34" charset="0"/>
              </a:rPr>
              <a:t>, a</a:t>
            </a:r>
            <a:r>
              <a:rPr lang="en-US" sz="2800" baseline="-25000" dirty="0">
                <a:latin typeface="Helvetica" pitchFamily="34" charset="0"/>
              </a:rPr>
              <a:t>3</a:t>
            </a:r>
            <a:r>
              <a:rPr lang="en-US" sz="2800" dirty="0">
                <a:latin typeface="Helvetica" pitchFamily="34" charset="0"/>
              </a:rPr>
              <a:t>, a</a:t>
            </a:r>
            <a:r>
              <a:rPr lang="en-US" sz="2800" baseline="-25000" dirty="0">
                <a:latin typeface="Helvetica" pitchFamily="34" charset="0"/>
              </a:rPr>
              <a:t>4</a:t>
            </a:r>
            <a:r>
              <a:rPr lang="en-US" sz="2800" dirty="0">
                <a:latin typeface="Helvetica" pitchFamily="34" charset="0"/>
              </a:rPr>
              <a:t> can be arranged in a list:</a:t>
            </a:r>
            <a:br>
              <a:rPr lang="en-US" sz="2800" dirty="0">
                <a:latin typeface="Helvetica" pitchFamily="34" charset="0"/>
              </a:rPr>
            </a:br>
            <a:r>
              <a:rPr lang="en-US" sz="2800" dirty="0">
                <a:latin typeface="Helvetica" pitchFamily="34" charset="0"/>
              </a:rPr>
              <a:t/>
            </a:r>
            <a:br>
              <a:rPr lang="en-US" sz="2800" dirty="0">
                <a:latin typeface="Helvetica" pitchFamily="34" charset="0"/>
              </a:rPr>
            </a:br>
            <a:r>
              <a:rPr lang="en-US" sz="2800" dirty="0">
                <a:latin typeface="Helvetica" pitchFamily="34" charset="0"/>
              </a:rPr>
              <a:t>	(a</a:t>
            </a:r>
            <a:r>
              <a:rPr lang="en-US" sz="2800" baseline="-25000" dirty="0">
                <a:latin typeface="Helvetica" pitchFamily="34" charset="0"/>
              </a:rPr>
              <a:t>3</a:t>
            </a:r>
            <a:r>
              <a:rPr lang="en-US" sz="2800" dirty="0">
                <a:latin typeface="Helvetica" pitchFamily="34" charset="0"/>
              </a:rPr>
              <a:t>, a</a:t>
            </a:r>
            <a:r>
              <a:rPr lang="en-US" sz="2800" baseline="-25000" dirty="0">
                <a:latin typeface="Helvetica" pitchFamily="34" charset="0"/>
              </a:rPr>
              <a:t>1</a:t>
            </a:r>
            <a:r>
              <a:rPr lang="en-US" sz="2800" dirty="0">
                <a:latin typeface="Helvetica" pitchFamily="34" charset="0"/>
              </a:rPr>
              <a:t>, a</a:t>
            </a:r>
            <a:r>
              <a:rPr lang="en-US" sz="2800" baseline="-25000" dirty="0">
                <a:latin typeface="Helvetica" pitchFamily="34" charset="0"/>
              </a:rPr>
              <a:t>2</a:t>
            </a:r>
            <a:r>
              <a:rPr lang="en-US" sz="2800" dirty="0">
                <a:latin typeface="Helvetica" pitchFamily="34" charset="0"/>
              </a:rPr>
              <a:t>, a</a:t>
            </a:r>
            <a:r>
              <a:rPr lang="en-US" sz="2800" baseline="-25000" dirty="0">
                <a:latin typeface="Helvetica" pitchFamily="34" charset="0"/>
              </a:rPr>
              <a:t>4</a:t>
            </a:r>
            <a:r>
              <a:rPr lang="en-US" sz="2800" dirty="0">
                <a:latin typeface="Helvetica" pitchFamily="34" charset="0"/>
              </a:rPr>
              <a:t>)</a:t>
            </a:r>
            <a:br>
              <a:rPr lang="en-US" sz="2800" dirty="0">
                <a:latin typeface="Helvetica" pitchFamily="34" charset="0"/>
              </a:rPr>
            </a:br>
            <a:r>
              <a:rPr lang="en-US" sz="2800" dirty="0">
                <a:latin typeface="Helvetica" pitchFamily="34" charset="0"/>
              </a:rPr>
              <a:t/>
            </a:r>
            <a:br>
              <a:rPr lang="en-US" sz="2800" dirty="0">
                <a:latin typeface="Helvetica" pitchFamily="34" charset="0"/>
              </a:rPr>
            </a:br>
            <a:r>
              <a:rPr lang="en-US" sz="2800" dirty="0">
                <a:latin typeface="Helvetica" pitchFamily="34" charset="0"/>
              </a:rPr>
              <a:t>In this list, a</a:t>
            </a:r>
            <a:r>
              <a:rPr lang="en-US" sz="2800" baseline="-25000" dirty="0">
                <a:latin typeface="Helvetica" pitchFamily="34" charset="0"/>
              </a:rPr>
              <a:t>3</a:t>
            </a:r>
            <a:r>
              <a:rPr lang="en-US" sz="2800" dirty="0">
                <a:latin typeface="Helvetica" pitchFamily="34" charset="0"/>
              </a:rPr>
              <a:t>, is the first element, a</a:t>
            </a:r>
            <a:r>
              <a:rPr lang="en-US" sz="2800" baseline="-25000" dirty="0">
                <a:latin typeface="Helvetica" pitchFamily="34" charset="0"/>
              </a:rPr>
              <a:t>1</a:t>
            </a:r>
            <a:r>
              <a:rPr lang="en-US" sz="2800" dirty="0">
                <a:latin typeface="Helvetica" pitchFamily="34" charset="0"/>
              </a:rPr>
              <a:t> is the second element, and so on</a:t>
            </a:r>
            <a:br>
              <a:rPr lang="en-US" sz="2800" dirty="0">
                <a:latin typeface="Helvetica" pitchFamily="34" charset="0"/>
              </a:rPr>
            </a:br>
            <a:endParaRPr lang="en-US" sz="2800" dirty="0">
              <a:latin typeface="Helvetica" pitchFamily="34" charset="0"/>
            </a:endParaRPr>
          </a:p>
          <a:p>
            <a:pPr marL="533400" indent="-533400">
              <a:lnSpc>
                <a:spcPct val="80000"/>
              </a:lnSpc>
              <a:buClr>
                <a:schemeClr val="tx1"/>
              </a:buClr>
              <a:buFont typeface="Wingdings" pitchFamily="2" charset="2"/>
              <a:buChar char="§"/>
            </a:pPr>
            <a:r>
              <a:rPr lang="en-US" sz="2800" dirty="0">
                <a:solidFill>
                  <a:schemeClr val="bg1">
                    <a:lumMod val="95000"/>
                  </a:schemeClr>
                </a:solidFill>
                <a:latin typeface="Helvetica" pitchFamily="34" charset="0"/>
              </a:rPr>
              <a:t>The order is important here; this is not just a random collection of elements, it is an </a:t>
            </a:r>
            <a:r>
              <a:rPr lang="en-US" sz="2800" i="1" dirty="0">
                <a:solidFill>
                  <a:schemeClr val="bg1">
                    <a:lumMod val="95000"/>
                  </a:schemeClr>
                </a:solidFill>
                <a:latin typeface="Helvetica" pitchFamily="34" charset="0"/>
              </a:rPr>
              <a:t>ordered</a:t>
            </a:r>
            <a:r>
              <a:rPr lang="en-US" sz="2800" dirty="0">
                <a:solidFill>
                  <a:schemeClr val="bg1">
                    <a:lumMod val="95000"/>
                  </a:schemeClr>
                </a:solidFill>
                <a:latin typeface="Helvetica" pitchFamily="34" charset="0"/>
              </a:rPr>
              <a:t> collection</a:t>
            </a:r>
          </a:p>
          <a:p>
            <a:pPr marL="533400" indent="-533400">
              <a:lnSpc>
                <a:spcPct val="80000"/>
              </a:lnSpc>
              <a:buClr>
                <a:schemeClr val="tx1"/>
              </a:buClr>
              <a:buFont typeface="Wingdings" pitchFamily="2" charset="2"/>
              <a:buChar char="§"/>
            </a:pPr>
            <a:endParaRPr lang="en-US" sz="2800" dirty="0">
              <a:latin typeface="Helvetica" pitchFamily="34" charset="0"/>
            </a:endParaRPr>
          </a:p>
        </p:txBody>
      </p:sp>
      <p:sp>
        <p:nvSpPr>
          <p:cNvPr id="2" name="Slide Number Placeholder 1"/>
          <p:cNvSpPr>
            <a:spLocks noGrp="1"/>
          </p:cNvSpPr>
          <p:nvPr>
            <p:ph type="sldNum" sz="quarter" idx="12"/>
          </p:nvPr>
        </p:nvSpPr>
        <p:spPr/>
        <p:txBody>
          <a:bodyPr/>
          <a:lstStyle/>
          <a:p>
            <a:fld id="{8D8E6644-0E49-465F-A776-47058F1591F0}" type="slidenum">
              <a:rPr lang="en-US" smtClean="0"/>
              <a:pPr/>
              <a:t>26</a:t>
            </a:fld>
            <a:endParaRPr lang="en-US"/>
          </a:p>
        </p:txBody>
      </p:sp>
    </p:spTree>
    <p:extLst>
      <p:ext uri="{BB962C8B-B14F-4D97-AF65-F5344CB8AC3E}">
        <p14:creationId xmlns:p14="http://schemas.microsoft.com/office/powerpoint/2010/main" xmlns="" val="33591154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455613" y="365125"/>
            <a:ext cx="8226425" cy="914400"/>
          </a:xfrm>
        </p:spPr>
        <p:txBody>
          <a:bodyPr/>
          <a:lstStyle/>
          <a:p>
            <a:r>
              <a:rPr lang="en-US">
                <a:latin typeface="Helvetica" pitchFamily="34" charset="0"/>
              </a:rPr>
              <a:t>Lists</a:t>
            </a:r>
          </a:p>
        </p:txBody>
      </p:sp>
      <p:sp>
        <p:nvSpPr>
          <p:cNvPr id="7" name="Rectangle 3"/>
          <p:cNvSpPr>
            <a:spLocks noGrp="1" noChangeArrowheads="1"/>
          </p:cNvSpPr>
          <p:nvPr>
            <p:ph sz="quarter" idx="1"/>
          </p:nvPr>
        </p:nvSpPr>
        <p:spPr>
          <a:xfrm>
            <a:off x="455613" y="1598613"/>
            <a:ext cx="8226425" cy="4570412"/>
          </a:xfrm>
        </p:spPr>
        <p:txBody>
          <a:bodyPr/>
          <a:lstStyle/>
          <a:p>
            <a:pPr marL="533400" indent="-533400">
              <a:lnSpc>
                <a:spcPct val="80000"/>
              </a:lnSpc>
              <a:buClr>
                <a:schemeClr val="tx1"/>
              </a:buClr>
              <a:buFont typeface="Wingdings" pitchFamily="2" charset="2"/>
              <a:buChar char="§"/>
            </a:pPr>
            <a:r>
              <a:rPr lang="en-US" sz="2800" dirty="0">
                <a:solidFill>
                  <a:schemeClr val="bg1">
                    <a:lumMod val="75000"/>
                  </a:schemeClr>
                </a:solidFill>
                <a:latin typeface="Helvetica" pitchFamily="34" charset="0"/>
              </a:rPr>
              <a:t>List is a set of elements in a linear order. </a:t>
            </a:r>
            <a:br>
              <a:rPr lang="en-US" sz="2800" dirty="0">
                <a:solidFill>
                  <a:schemeClr val="bg1">
                    <a:lumMod val="75000"/>
                  </a:schemeClr>
                </a:solidFill>
                <a:latin typeface="Helvetica" pitchFamily="34" charset="0"/>
              </a:rPr>
            </a:br>
            <a:r>
              <a:rPr lang="en-US" sz="2800" dirty="0">
                <a:solidFill>
                  <a:schemeClr val="bg1">
                    <a:lumMod val="75000"/>
                  </a:schemeClr>
                </a:solidFill>
                <a:latin typeface="Helvetica" pitchFamily="34" charset="0"/>
              </a:rPr>
              <a:t>For example, data values a</a:t>
            </a:r>
            <a:r>
              <a:rPr lang="en-US" sz="2800" baseline="-25000" dirty="0">
                <a:solidFill>
                  <a:schemeClr val="bg1">
                    <a:lumMod val="75000"/>
                  </a:schemeClr>
                </a:solidFill>
                <a:latin typeface="Helvetica" pitchFamily="34" charset="0"/>
              </a:rPr>
              <a:t>1</a:t>
            </a:r>
            <a:r>
              <a:rPr lang="en-US" sz="2800" dirty="0">
                <a:solidFill>
                  <a:schemeClr val="bg1">
                    <a:lumMod val="75000"/>
                  </a:schemeClr>
                </a:solidFill>
                <a:latin typeface="Helvetica" pitchFamily="34" charset="0"/>
              </a:rPr>
              <a:t>, a</a:t>
            </a:r>
            <a:r>
              <a:rPr lang="en-US" sz="2800" baseline="-25000" dirty="0">
                <a:solidFill>
                  <a:schemeClr val="bg1">
                    <a:lumMod val="75000"/>
                  </a:schemeClr>
                </a:solidFill>
                <a:latin typeface="Helvetica" pitchFamily="34" charset="0"/>
              </a:rPr>
              <a:t>2</a:t>
            </a:r>
            <a:r>
              <a:rPr lang="en-US" sz="2800" dirty="0">
                <a:solidFill>
                  <a:schemeClr val="bg1">
                    <a:lumMod val="75000"/>
                  </a:schemeClr>
                </a:solidFill>
                <a:latin typeface="Helvetica" pitchFamily="34" charset="0"/>
              </a:rPr>
              <a:t>, a</a:t>
            </a:r>
            <a:r>
              <a:rPr lang="en-US" sz="2800" baseline="-25000" dirty="0">
                <a:solidFill>
                  <a:schemeClr val="bg1">
                    <a:lumMod val="75000"/>
                  </a:schemeClr>
                </a:solidFill>
                <a:latin typeface="Helvetica" pitchFamily="34" charset="0"/>
              </a:rPr>
              <a:t>3</a:t>
            </a:r>
            <a:r>
              <a:rPr lang="en-US" sz="2800" dirty="0">
                <a:solidFill>
                  <a:schemeClr val="bg1">
                    <a:lumMod val="75000"/>
                  </a:schemeClr>
                </a:solidFill>
                <a:latin typeface="Helvetica" pitchFamily="34" charset="0"/>
              </a:rPr>
              <a:t>, a</a:t>
            </a:r>
            <a:r>
              <a:rPr lang="en-US" sz="2800" baseline="-25000" dirty="0">
                <a:solidFill>
                  <a:schemeClr val="bg1">
                    <a:lumMod val="75000"/>
                  </a:schemeClr>
                </a:solidFill>
                <a:latin typeface="Helvetica" pitchFamily="34" charset="0"/>
              </a:rPr>
              <a:t>4</a:t>
            </a:r>
            <a:r>
              <a:rPr lang="en-US" sz="2800" dirty="0">
                <a:solidFill>
                  <a:schemeClr val="bg1">
                    <a:lumMod val="75000"/>
                  </a:schemeClr>
                </a:solidFill>
                <a:latin typeface="Helvetica" pitchFamily="34" charset="0"/>
              </a:rPr>
              <a:t> can be arranged in a list:</a:t>
            </a:r>
            <a:br>
              <a:rPr lang="en-US" sz="2800" dirty="0">
                <a:solidFill>
                  <a:schemeClr val="bg1">
                    <a:lumMod val="75000"/>
                  </a:schemeClr>
                </a:solidFill>
                <a:latin typeface="Helvetica" pitchFamily="34" charset="0"/>
              </a:rPr>
            </a:br>
            <a:r>
              <a:rPr lang="en-US" sz="2800" dirty="0">
                <a:solidFill>
                  <a:schemeClr val="bg1">
                    <a:lumMod val="75000"/>
                  </a:schemeClr>
                </a:solidFill>
                <a:latin typeface="Helvetica" pitchFamily="34" charset="0"/>
              </a:rPr>
              <a:t/>
            </a:r>
            <a:br>
              <a:rPr lang="en-US" sz="2800" dirty="0">
                <a:solidFill>
                  <a:schemeClr val="bg1">
                    <a:lumMod val="75000"/>
                  </a:schemeClr>
                </a:solidFill>
                <a:latin typeface="Helvetica" pitchFamily="34" charset="0"/>
              </a:rPr>
            </a:br>
            <a:r>
              <a:rPr lang="en-US" sz="2800" dirty="0">
                <a:solidFill>
                  <a:schemeClr val="bg1">
                    <a:lumMod val="75000"/>
                  </a:schemeClr>
                </a:solidFill>
                <a:latin typeface="Helvetica" pitchFamily="34" charset="0"/>
              </a:rPr>
              <a:t>	(a</a:t>
            </a:r>
            <a:r>
              <a:rPr lang="en-US" sz="2800" baseline="-25000" dirty="0">
                <a:solidFill>
                  <a:schemeClr val="bg1">
                    <a:lumMod val="75000"/>
                  </a:schemeClr>
                </a:solidFill>
                <a:latin typeface="Helvetica" pitchFamily="34" charset="0"/>
              </a:rPr>
              <a:t>3</a:t>
            </a:r>
            <a:r>
              <a:rPr lang="en-US" sz="2800" dirty="0">
                <a:solidFill>
                  <a:schemeClr val="bg1">
                    <a:lumMod val="75000"/>
                  </a:schemeClr>
                </a:solidFill>
                <a:latin typeface="Helvetica" pitchFamily="34" charset="0"/>
              </a:rPr>
              <a:t>, a</a:t>
            </a:r>
            <a:r>
              <a:rPr lang="en-US" sz="2800" baseline="-25000" dirty="0">
                <a:solidFill>
                  <a:schemeClr val="bg1">
                    <a:lumMod val="75000"/>
                  </a:schemeClr>
                </a:solidFill>
                <a:latin typeface="Helvetica" pitchFamily="34" charset="0"/>
              </a:rPr>
              <a:t>1</a:t>
            </a:r>
            <a:r>
              <a:rPr lang="en-US" sz="2800" dirty="0">
                <a:solidFill>
                  <a:schemeClr val="bg1">
                    <a:lumMod val="75000"/>
                  </a:schemeClr>
                </a:solidFill>
                <a:latin typeface="Helvetica" pitchFamily="34" charset="0"/>
              </a:rPr>
              <a:t>, a</a:t>
            </a:r>
            <a:r>
              <a:rPr lang="en-US" sz="2800" baseline="-25000" dirty="0">
                <a:solidFill>
                  <a:schemeClr val="bg1">
                    <a:lumMod val="75000"/>
                  </a:schemeClr>
                </a:solidFill>
                <a:latin typeface="Helvetica" pitchFamily="34" charset="0"/>
              </a:rPr>
              <a:t>2</a:t>
            </a:r>
            <a:r>
              <a:rPr lang="en-US" sz="2800" dirty="0">
                <a:solidFill>
                  <a:schemeClr val="bg1">
                    <a:lumMod val="75000"/>
                  </a:schemeClr>
                </a:solidFill>
                <a:latin typeface="Helvetica" pitchFamily="34" charset="0"/>
              </a:rPr>
              <a:t>, a</a:t>
            </a:r>
            <a:r>
              <a:rPr lang="en-US" sz="2800" baseline="-25000" dirty="0">
                <a:solidFill>
                  <a:schemeClr val="bg1">
                    <a:lumMod val="75000"/>
                  </a:schemeClr>
                </a:solidFill>
                <a:latin typeface="Helvetica" pitchFamily="34" charset="0"/>
              </a:rPr>
              <a:t>4</a:t>
            </a:r>
            <a:r>
              <a:rPr lang="en-US" sz="2800" dirty="0">
                <a:solidFill>
                  <a:schemeClr val="bg1">
                    <a:lumMod val="75000"/>
                  </a:schemeClr>
                </a:solidFill>
                <a:latin typeface="Helvetica" pitchFamily="34" charset="0"/>
              </a:rPr>
              <a:t>)</a:t>
            </a:r>
            <a:br>
              <a:rPr lang="en-US" sz="2800" dirty="0">
                <a:solidFill>
                  <a:schemeClr val="bg1">
                    <a:lumMod val="75000"/>
                  </a:schemeClr>
                </a:solidFill>
                <a:latin typeface="Helvetica" pitchFamily="34" charset="0"/>
              </a:rPr>
            </a:br>
            <a:r>
              <a:rPr lang="en-US" sz="2800" dirty="0">
                <a:solidFill>
                  <a:schemeClr val="bg1">
                    <a:lumMod val="75000"/>
                  </a:schemeClr>
                </a:solidFill>
                <a:latin typeface="Helvetica" pitchFamily="34" charset="0"/>
              </a:rPr>
              <a:t/>
            </a:r>
            <a:br>
              <a:rPr lang="en-US" sz="2800" dirty="0">
                <a:solidFill>
                  <a:schemeClr val="bg1">
                    <a:lumMod val="75000"/>
                  </a:schemeClr>
                </a:solidFill>
                <a:latin typeface="Helvetica" pitchFamily="34" charset="0"/>
              </a:rPr>
            </a:br>
            <a:r>
              <a:rPr lang="en-US" sz="2800" dirty="0">
                <a:solidFill>
                  <a:schemeClr val="bg1">
                    <a:lumMod val="75000"/>
                  </a:schemeClr>
                </a:solidFill>
                <a:latin typeface="Helvetica" pitchFamily="34" charset="0"/>
              </a:rPr>
              <a:t>In this list, a</a:t>
            </a:r>
            <a:r>
              <a:rPr lang="en-US" sz="2800" baseline="-25000" dirty="0">
                <a:solidFill>
                  <a:schemeClr val="bg1">
                    <a:lumMod val="75000"/>
                  </a:schemeClr>
                </a:solidFill>
                <a:latin typeface="Helvetica" pitchFamily="34" charset="0"/>
              </a:rPr>
              <a:t>3</a:t>
            </a:r>
            <a:r>
              <a:rPr lang="en-US" sz="2800" dirty="0">
                <a:solidFill>
                  <a:schemeClr val="bg1">
                    <a:lumMod val="75000"/>
                  </a:schemeClr>
                </a:solidFill>
                <a:latin typeface="Helvetica" pitchFamily="34" charset="0"/>
              </a:rPr>
              <a:t>, is the first element, a</a:t>
            </a:r>
            <a:r>
              <a:rPr lang="en-US" sz="2800" baseline="-25000" dirty="0">
                <a:solidFill>
                  <a:schemeClr val="bg1">
                    <a:lumMod val="75000"/>
                  </a:schemeClr>
                </a:solidFill>
                <a:latin typeface="Helvetica" pitchFamily="34" charset="0"/>
              </a:rPr>
              <a:t>1</a:t>
            </a:r>
            <a:r>
              <a:rPr lang="en-US" sz="2800" dirty="0">
                <a:solidFill>
                  <a:schemeClr val="bg1">
                    <a:lumMod val="75000"/>
                  </a:schemeClr>
                </a:solidFill>
                <a:latin typeface="Helvetica" pitchFamily="34" charset="0"/>
              </a:rPr>
              <a:t> is the second element, and so on</a:t>
            </a:r>
            <a:r>
              <a:rPr lang="en-US" sz="2800" dirty="0">
                <a:solidFill>
                  <a:srgbClr val="969696"/>
                </a:solidFill>
                <a:latin typeface="Helvetica" pitchFamily="34" charset="0"/>
              </a:rPr>
              <a:t/>
            </a:r>
            <a:br>
              <a:rPr lang="en-US" sz="2800" dirty="0">
                <a:solidFill>
                  <a:srgbClr val="969696"/>
                </a:solidFill>
                <a:latin typeface="Helvetica" pitchFamily="34" charset="0"/>
              </a:rPr>
            </a:br>
            <a:endParaRPr lang="en-US" sz="2800" dirty="0">
              <a:solidFill>
                <a:srgbClr val="969696"/>
              </a:solidFill>
              <a:latin typeface="Helvetica" pitchFamily="34" charset="0"/>
            </a:endParaRPr>
          </a:p>
          <a:p>
            <a:pPr marL="533400" indent="-533400">
              <a:lnSpc>
                <a:spcPct val="80000"/>
              </a:lnSpc>
              <a:buClr>
                <a:schemeClr val="tx1"/>
              </a:buClr>
              <a:buFont typeface="Wingdings" pitchFamily="2" charset="2"/>
              <a:buChar char="§"/>
            </a:pPr>
            <a:r>
              <a:rPr lang="en-US" sz="2800" dirty="0">
                <a:latin typeface="Helvetica" pitchFamily="34" charset="0"/>
              </a:rPr>
              <a:t>The order is important here; this is not just a random collection of elements, it is an </a:t>
            </a:r>
            <a:r>
              <a:rPr lang="en-US" sz="2800" i="1" dirty="0">
                <a:latin typeface="Helvetica" pitchFamily="34" charset="0"/>
              </a:rPr>
              <a:t>ordered</a:t>
            </a:r>
            <a:r>
              <a:rPr lang="en-US" sz="2800" dirty="0">
                <a:latin typeface="Helvetica" pitchFamily="34" charset="0"/>
              </a:rPr>
              <a:t> collection</a:t>
            </a:r>
          </a:p>
          <a:p>
            <a:pPr marL="533400" indent="-533400">
              <a:lnSpc>
                <a:spcPct val="80000"/>
              </a:lnSpc>
              <a:buClr>
                <a:schemeClr val="tx1"/>
              </a:buClr>
              <a:buFont typeface="Wingdings" pitchFamily="2" charset="2"/>
              <a:buChar char="§"/>
            </a:pPr>
            <a:endParaRPr lang="en-US" sz="2800" dirty="0">
              <a:latin typeface="Helvetica" pitchFamily="34" charset="0"/>
            </a:endParaRPr>
          </a:p>
        </p:txBody>
      </p:sp>
      <p:sp>
        <p:nvSpPr>
          <p:cNvPr id="2" name="Slide Number Placeholder 1"/>
          <p:cNvSpPr>
            <a:spLocks noGrp="1"/>
          </p:cNvSpPr>
          <p:nvPr>
            <p:ph type="sldNum" sz="quarter" idx="12"/>
          </p:nvPr>
        </p:nvSpPr>
        <p:spPr/>
        <p:txBody>
          <a:bodyPr/>
          <a:lstStyle/>
          <a:p>
            <a:fld id="{8D8E6644-0E49-465F-A776-47058F1591F0}" type="slidenum">
              <a:rPr lang="en-US" smtClean="0"/>
              <a:pPr/>
              <a:t>27</a:t>
            </a:fld>
            <a:endParaRPr lang="en-US"/>
          </a:p>
        </p:txBody>
      </p:sp>
    </p:spTree>
    <p:extLst>
      <p:ext uri="{BB962C8B-B14F-4D97-AF65-F5344CB8AC3E}">
        <p14:creationId xmlns:p14="http://schemas.microsoft.com/office/powerpoint/2010/main" xmlns="" val="32805306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455613" y="365125"/>
            <a:ext cx="8226425" cy="914400"/>
          </a:xfrm>
        </p:spPr>
        <p:txBody>
          <a:bodyPr/>
          <a:lstStyle/>
          <a:p>
            <a:r>
              <a:rPr lang="en-US">
                <a:latin typeface="Helvetica" pitchFamily="34" charset="0"/>
              </a:rPr>
              <a:t>List Operations</a:t>
            </a:r>
          </a:p>
        </p:txBody>
      </p:sp>
      <p:sp>
        <p:nvSpPr>
          <p:cNvPr id="9" name="Rectangle 3"/>
          <p:cNvSpPr>
            <a:spLocks noGrp="1" noChangeArrowheads="1"/>
          </p:cNvSpPr>
          <p:nvPr>
            <p:ph sz="quarter" idx="1"/>
          </p:nvPr>
        </p:nvSpPr>
        <p:spPr>
          <a:xfrm>
            <a:off x="455613" y="1598613"/>
            <a:ext cx="8226425" cy="4802187"/>
          </a:xfrm>
        </p:spPr>
        <p:txBody>
          <a:bodyPr/>
          <a:lstStyle/>
          <a:p>
            <a:pPr marL="533400" indent="-533400">
              <a:lnSpc>
                <a:spcPct val="80000"/>
              </a:lnSpc>
              <a:buClr>
                <a:schemeClr val="tx1"/>
              </a:buClr>
              <a:buFont typeface="Wingdings" pitchFamily="2" charset="2"/>
              <a:buNone/>
            </a:pPr>
            <a:r>
              <a:rPr lang="en-US" sz="2400">
                <a:latin typeface="Helvetica" pitchFamily="34" charset="0"/>
              </a:rPr>
              <a:t>Useful operations</a:t>
            </a:r>
          </a:p>
          <a:p>
            <a:pPr marL="533400" indent="-533400">
              <a:lnSpc>
                <a:spcPct val="80000"/>
              </a:lnSpc>
              <a:buClr>
                <a:schemeClr val="tx1"/>
              </a:buClr>
            </a:pPr>
            <a:r>
              <a:rPr lang="en-US" sz="2400">
                <a:latin typeface="Helvetica" pitchFamily="34" charset="0"/>
              </a:rPr>
              <a:t>createList(): create a new list (presumably empty)</a:t>
            </a:r>
          </a:p>
          <a:p>
            <a:pPr marL="533400" indent="-533400">
              <a:lnSpc>
                <a:spcPct val="80000"/>
              </a:lnSpc>
              <a:buClr>
                <a:schemeClr val="tx1"/>
              </a:buClr>
            </a:pPr>
            <a:r>
              <a:rPr lang="en-US" sz="2400">
                <a:latin typeface="Helvetica" pitchFamily="34" charset="0"/>
              </a:rPr>
              <a:t>copy(): set one list to be a copy of another</a:t>
            </a:r>
          </a:p>
          <a:p>
            <a:pPr marL="533400" indent="-533400">
              <a:lnSpc>
                <a:spcPct val="80000"/>
              </a:lnSpc>
              <a:buClr>
                <a:schemeClr val="tx1"/>
              </a:buClr>
            </a:pPr>
            <a:r>
              <a:rPr lang="en-US" sz="2400">
                <a:latin typeface="Helvetica" pitchFamily="34" charset="0"/>
              </a:rPr>
              <a:t>clear(); clear a list (remove all elments)</a:t>
            </a:r>
          </a:p>
          <a:p>
            <a:pPr marL="533400" indent="-533400">
              <a:lnSpc>
                <a:spcPct val="80000"/>
              </a:lnSpc>
              <a:buClr>
                <a:schemeClr val="tx1"/>
              </a:buClr>
            </a:pPr>
            <a:r>
              <a:rPr lang="en-US" sz="2400">
                <a:latin typeface="Helvetica" pitchFamily="34" charset="0"/>
              </a:rPr>
              <a:t>insert(X, ?): Insert element X at a particular position </a:t>
            </a:r>
            <a:br>
              <a:rPr lang="en-US" sz="2400">
                <a:latin typeface="Helvetica" pitchFamily="34" charset="0"/>
              </a:rPr>
            </a:br>
            <a:r>
              <a:rPr lang="en-US" sz="2400">
                <a:latin typeface="Helvetica" pitchFamily="34" charset="0"/>
              </a:rPr>
              <a:t>		    in the list</a:t>
            </a:r>
          </a:p>
          <a:p>
            <a:pPr marL="533400" indent="-533400">
              <a:lnSpc>
                <a:spcPct val="80000"/>
              </a:lnSpc>
              <a:buClr>
                <a:schemeClr val="tx1"/>
              </a:buClr>
            </a:pPr>
            <a:r>
              <a:rPr lang="en-US" sz="2400">
                <a:latin typeface="Helvetica" pitchFamily="34" charset="0"/>
              </a:rPr>
              <a:t>remove(?): Remove element at some position in </a:t>
            </a:r>
            <a:br>
              <a:rPr lang="en-US" sz="2400">
                <a:latin typeface="Helvetica" pitchFamily="34" charset="0"/>
              </a:rPr>
            </a:br>
            <a:r>
              <a:rPr lang="en-US" sz="2400">
                <a:latin typeface="Helvetica" pitchFamily="34" charset="0"/>
              </a:rPr>
              <a:t>		     the list</a:t>
            </a:r>
          </a:p>
          <a:p>
            <a:pPr marL="533400" indent="-533400">
              <a:lnSpc>
                <a:spcPct val="80000"/>
              </a:lnSpc>
              <a:buClr>
                <a:schemeClr val="tx1"/>
              </a:buClr>
            </a:pPr>
            <a:r>
              <a:rPr lang="en-US" sz="2400">
                <a:latin typeface="Helvetica" pitchFamily="34" charset="0"/>
              </a:rPr>
              <a:t>get(?): Get element at a given position</a:t>
            </a:r>
          </a:p>
          <a:p>
            <a:pPr marL="533400" indent="-533400">
              <a:lnSpc>
                <a:spcPct val="80000"/>
              </a:lnSpc>
              <a:buClr>
                <a:schemeClr val="tx1"/>
              </a:buClr>
            </a:pPr>
            <a:r>
              <a:rPr lang="en-US" sz="2400">
                <a:latin typeface="Helvetica" pitchFamily="34" charset="0"/>
              </a:rPr>
              <a:t>update(X, ?): replace the element at a given position 		       with X</a:t>
            </a:r>
          </a:p>
          <a:p>
            <a:pPr marL="533400" indent="-533400">
              <a:lnSpc>
                <a:spcPct val="80000"/>
              </a:lnSpc>
              <a:buClr>
                <a:schemeClr val="tx1"/>
              </a:buClr>
            </a:pPr>
            <a:r>
              <a:rPr lang="en-US" sz="2400">
                <a:latin typeface="Helvetica" pitchFamily="34" charset="0"/>
              </a:rPr>
              <a:t>find(X): determine if the element X is in the list</a:t>
            </a:r>
          </a:p>
          <a:p>
            <a:pPr marL="533400" indent="-533400">
              <a:lnSpc>
                <a:spcPct val="80000"/>
              </a:lnSpc>
              <a:buClr>
                <a:schemeClr val="tx1"/>
              </a:buClr>
            </a:pPr>
            <a:r>
              <a:rPr lang="en-US" sz="2400">
                <a:latin typeface="Helvetica" pitchFamily="34" charset="0"/>
              </a:rPr>
              <a:t>length(): return the length of the list.</a:t>
            </a:r>
          </a:p>
          <a:p>
            <a:pPr marL="533400" indent="-533400">
              <a:lnSpc>
                <a:spcPct val="80000"/>
              </a:lnSpc>
              <a:buClr>
                <a:schemeClr val="tx1"/>
              </a:buClr>
              <a:buFont typeface="Wingdings" pitchFamily="2" charset="2"/>
              <a:buChar char="§"/>
            </a:pPr>
            <a:endParaRPr lang="en-US" sz="2400">
              <a:latin typeface="Helvetica" pitchFamily="34" charset="0"/>
            </a:endParaRPr>
          </a:p>
        </p:txBody>
      </p:sp>
      <p:sp>
        <p:nvSpPr>
          <p:cNvPr id="2" name="Slide Number Placeholder 1"/>
          <p:cNvSpPr>
            <a:spLocks noGrp="1"/>
          </p:cNvSpPr>
          <p:nvPr>
            <p:ph type="sldNum" sz="quarter" idx="12"/>
          </p:nvPr>
        </p:nvSpPr>
        <p:spPr/>
        <p:txBody>
          <a:bodyPr/>
          <a:lstStyle/>
          <a:p>
            <a:fld id="{8D8E6644-0E49-465F-A776-47058F1591F0}" type="slidenum">
              <a:rPr lang="en-US" smtClean="0"/>
              <a:pPr/>
              <a:t>28</a:t>
            </a:fld>
            <a:endParaRPr lang="en-US"/>
          </a:p>
        </p:txBody>
      </p:sp>
    </p:spTree>
    <p:extLst>
      <p:ext uri="{BB962C8B-B14F-4D97-AF65-F5344CB8AC3E}">
        <p14:creationId xmlns:p14="http://schemas.microsoft.com/office/powerpoint/2010/main" xmlns="" val="23167555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Pointer</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29</a:t>
            </a:fld>
            <a:endParaRPr lang="en-US"/>
          </a:p>
        </p:txBody>
      </p:sp>
      <p:sp>
        <p:nvSpPr>
          <p:cNvPr id="4" name="Rectangle 3"/>
          <p:cNvSpPr txBox="1">
            <a:spLocks noChangeArrowheads="1"/>
          </p:cNvSpPr>
          <p:nvPr/>
        </p:nvSpPr>
        <p:spPr>
          <a:xfrm>
            <a:off x="762000" y="1524000"/>
            <a:ext cx="7772400" cy="518160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r>
              <a:rPr lang="en-US" dirty="0"/>
              <a:t>Pointer</a:t>
            </a:r>
          </a:p>
          <a:p>
            <a:r>
              <a:rPr lang="en-US" dirty="0"/>
              <a:t>Pointer Variables</a:t>
            </a:r>
          </a:p>
          <a:p>
            <a:r>
              <a:rPr lang="en-US" dirty="0"/>
              <a:t>Dynamic Memory Allocation </a:t>
            </a:r>
          </a:p>
          <a:p>
            <a:r>
              <a:rPr lang="en-US" dirty="0"/>
              <a:t>Functions</a:t>
            </a:r>
          </a:p>
        </p:txBody>
      </p:sp>
    </p:spTree>
    <p:extLst>
      <p:ext uri="{BB962C8B-B14F-4D97-AF65-F5344CB8AC3E}">
        <p14:creationId xmlns:p14="http://schemas.microsoft.com/office/powerpoint/2010/main" xmlns="" val="19149903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a Pointer?</a:t>
            </a:r>
            <a:endParaRPr lang="en-US" dirty="0"/>
          </a:p>
        </p:txBody>
      </p:sp>
      <p:sp>
        <p:nvSpPr>
          <p:cNvPr id="4" name="Content Placeholder 3"/>
          <p:cNvSpPr>
            <a:spLocks noGrp="1"/>
          </p:cNvSpPr>
          <p:nvPr>
            <p:ph sz="quarter" idx="1"/>
          </p:nvPr>
        </p:nvSpPr>
        <p:spPr/>
        <p:txBody>
          <a:bodyPr>
            <a:normAutofit/>
          </a:bodyPr>
          <a:lstStyle/>
          <a:p>
            <a:r>
              <a:rPr lang="en-US" sz="3200" dirty="0" smtClean="0"/>
              <a:t>A Pointer provides a way of accessing a variable without referring to the variable directly. </a:t>
            </a:r>
          </a:p>
          <a:p>
            <a:r>
              <a:rPr lang="en-US" sz="3200" dirty="0" smtClean="0"/>
              <a:t>The mechanism used for this purpose is the address of the variable.</a:t>
            </a:r>
          </a:p>
          <a:p>
            <a:r>
              <a:rPr lang="en-US" sz="3200" dirty="0" smtClean="0"/>
              <a:t>A variable that stores the address of another variable is called a </a:t>
            </a:r>
            <a:r>
              <a:rPr lang="en-US" sz="3200" i="1" dirty="0" smtClean="0"/>
              <a:t>pointer variable.</a:t>
            </a:r>
          </a:p>
          <a:p>
            <a:endParaRPr lang="en-US" sz="32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30</a:t>
            </a:fld>
            <a:endParaRPr lang="en-US"/>
          </a:p>
        </p:txBody>
      </p:sp>
    </p:spTree>
    <p:extLst>
      <p:ext uri="{BB962C8B-B14F-4D97-AF65-F5344CB8AC3E}">
        <p14:creationId xmlns:p14="http://schemas.microsoft.com/office/powerpoint/2010/main" xmlns="" val="37418452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Pointer Variables</a:t>
            </a:r>
            <a:endParaRPr lang="en-US" dirty="0"/>
          </a:p>
        </p:txBody>
      </p:sp>
      <p:sp>
        <p:nvSpPr>
          <p:cNvPr id="4" name="Content Placeholder 3"/>
          <p:cNvSpPr>
            <a:spLocks noGrp="1"/>
          </p:cNvSpPr>
          <p:nvPr>
            <p:ph sz="quarter" idx="1"/>
          </p:nvPr>
        </p:nvSpPr>
        <p:spPr/>
        <p:txBody>
          <a:bodyPr>
            <a:normAutofit/>
          </a:bodyPr>
          <a:lstStyle/>
          <a:p>
            <a:r>
              <a:rPr lang="en-US" sz="2800" dirty="0" smtClean="0"/>
              <a:t>Pointer variable: A variable that holds an address</a:t>
            </a:r>
          </a:p>
          <a:p>
            <a:r>
              <a:rPr lang="en-US" sz="2800" dirty="0" smtClean="0"/>
              <a:t>Can perform some tasks more easily with an address than by accessing memory via a symbolic name:</a:t>
            </a:r>
          </a:p>
          <a:p>
            <a:r>
              <a:rPr lang="en-US" sz="2800" dirty="0" smtClean="0"/>
              <a:t>Accessing unnamed memory locations</a:t>
            </a:r>
          </a:p>
          <a:p>
            <a:r>
              <a:rPr lang="en-US" sz="2800" dirty="0" smtClean="0"/>
              <a:t>Array manipulation</a:t>
            </a:r>
          </a:p>
          <a:p>
            <a:r>
              <a:rPr lang="en-US" sz="2800" dirty="0" smtClean="0"/>
              <a:t>etc.</a:t>
            </a:r>
          </a:p>
          <a:p>
            <a:pPr>
              <a:buNone/>
            </a:pPr>
            <a:endParaRPr lang="en-US" sz="28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xmlns="" val="9812809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Use Pointers?</a:t>
            </a:r>
            <a:endParaRPr lang="en-US" dirty="0"/>
          </a:p>
        </p:txBody>
      </p:sp>
      <p:sp>
        <p:nvSpPr>
          <p:cNvPr id="4" name="Content Placeholder 3"/>
          <p:cNvSpPr>
            <a:spLocks noGrp="1"/>
          </p:cNvSpPr>
          <p:nvPr>
            <p:ph sz="quarter" idx="1"/>
          </p:nvPr>
        </p:nvSpPr>
        <p:spPr/>
        <p:txBody>
          <a:bodyPr>
            <a:normAutofit/>
          </a:bodyPr>
          <a:lstStyle/>
          <a:p>
            <a:r>
              <a:rPr lang="en-US" sz="2800" dirty="0" smtClean="0"/>
              <a:t>To operate on data stored in an array</a:t>
            </a:r>
          </a:p>
          <a:p>
            <a:r>
              <a:rPr lang="en-US" sz="2800" dirty="0" smtClean="0"/>
              <a:t>To enable convenient access within a function to large blocks data, such as arrays, that are defined outside the function.</a:t>
            </a:r>
          </a:p>
          <a:p>
            <a:r>
              <a:rPr lang="en-US" sz="2800" dirty="0" smtClean="0"/>
              <a:t>To allocate space for new variables </a:t>
            </a:r>
            <a:r>
              <a:rPr lang="en-US" sz="2800" i="1" dirty="0" smtClean="0"/>
              <a:t>dynamically–that is during program execution</a:t>
            </a:r>
          </a:p>
        </p:txBody>
      </p:sp>
      <p:sp>
        <p:nvSpPr>
          <p:cNvPr id="3" name="Slide Number Placeholder 2"/>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xmlns="" val="10020693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Pointer Data Types and Pointer Variables</a:t>
            </a:r>
            <a:endParaRPr lang="en-US" sz="3200" dirty="0"/>
          </a:p>
        </p:txBody>
      </p:sp>
      <p:sp>
        <p:nvSpPr>
          <p:cNvPr id="4" name="Content Placeholder 3"/>
          <p:cNvSpPr>
            <a:spLocks noGrp="1"/>
          </p:cNvSpPr>
          <p:nvPr>
            <p:ph sz="quarter" idx="1"/>
          </p:nvPr>
        </p:nvSpPr>
        <p:spPr>
          <a:xfrm>
            <a:off x="762000" y="1447800"/>
            <a:ext cx="7924800" cy="4572000"/>
          </a:xfrm>
        </p:spPr>
        <p:txBody>
          <a:bodyPr>
            <a:normAutofit/>
          </a:bodyPr>
          <a:lstStyle/>
          <a:p>
            <a:r>
              <a:rPr lang="en-US" sz="2800" dirty="0" smtClean="0"/>
              <a:t>Pointer variable: variable whose content is a memory address</a:t>
            </a:r>
          </a:p>
          <a:p>
            <a:r>
              <a:rPr lang="en-US" sz="2800" dirty="0" smtClean="0"/>
              <a:t>Syntax to declare pointer variable:</a:t>
            </a:r>
          </a:p>
          <a:p>
            <a:r>
              <a:rPr lang="en-US" sz="2800" dirty="0" err="1" smtClean="0"/>
              <a:t>dataType</a:t>
            </a:r>
            <a:r>
              <a:rPr lang="en-US" sz="2800" dirty="0" smtClean="0"/>
              <a:t> *identifier;</a:t>
            </a:r>
          </a:p>
          <a:p>
            <a:r>
              <a:rPr lang="en-US" sz="2800" dirty="0" smtClean="0"/>
              <a:t>Address of operator: Ampersand, &amp;</a:t>
            </a:r>
          </a:p>
          <a:p>
            <a:r>
              <a:rPr lang="en-US" sz="2800" dirty="0" smtClean="0"/>
              <a:t>Dereferencing operator/Indirection operator: Asterisk, </a:t>
            </a:r>
            <a:r>
              <a:rPr lang="en-US" sz="2800" b="1" dirty="0" smtClean="0"/>
              <a:t>*</a:t>
            </a:r>
          </a:p>
          <a:p>
            <a:endParaRPr lang="en-US" sz="28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xmlns="" val="25369002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Address-Of Operator (&amp;)</a:t>
            </a:r>
            <a:endParaRPr lang="en-US" dirty="0"/>
          </a:p>
        </p:txBody>
      </p:sp>
      <p:sp>
        <p:nvSpPr>
          <p:cNvPr id="4" name="Content Placeholder 3"/>
          <p:cNvSpPr>
            <a:spLocks noGrp="1"/>
          </p:cNvSpPr>
          <p:nvPr>
            <p:ph sz="quarter" idx="1"/>
          </p:nvPr>
        </p:nvSpPr>
        <p:spPr/>
        <p:txBody>
          <a:bodyPr>
            <a:normAutofit/>
          </a:bodyPr>
          <a:lstStyle/>
          <a:p>
            <a:r>
              <a:rPr lang="en-US" sz="3200" dirty="0" smtClean="0"/>
              <a:t>The address-of operator, &amp;, is a unary operator that obtains the address in memory where a variable is stored.</a:t>
            </a:r>
          </a:p>
          <a:p>
            <a:r>
              <a:rPr lang="en-US" sz="3200" dirty="0" err="1" smtClean="0"/>
              <a:t>int</a:t>
            </a:r>
            <a:r>
              <a:rPr lang="en-US" sz="3200" dirty="0" smtClean="0"/>
              <a:t> number = 1234;</a:t>
            </a:r>
          </a:p>
          <a:p>
            <a:r>
              <a:rPr lang="en-US" sz="3200" dirty="0" err="1" smtClean="0"/>
              <a:t>int</a:t>
            </a:r>
            <a:r>
              <a:rPr lang="en-US" sz="3200" dirty="0" smtClean="0"/>
              <a:t>*</a:t>
            </a:r>
            <a:r>
              <a:rPr lang="en-US" sz="3200" dirty="0" err="1" smtClean="0"/>
              <a:t>pnumber</a:t>
            </a:r>
            <a:r>
              <a:rPr lang="en-US" sz="3200" dirty="0" smtClean="0"/>
              <a:t>= &amp;number; </a:t>
            </a:r>
            <a:r>
              <a:rPr lang="en-US" sz="3200" i="1" dirty="0" smtClean="0"/>
              <a:t>//stores address of //number in </a:t>
            </a:r>
            <a:r>
              <a:rPr lang="en-US" sz="3200" i="1" dirty="0" err="1" smtClean="0"/>
              <a:t>pnumber</a:t>
            </a:r>
            <a:endParaRPr lang="en-US" sz="3200" i="1" dirty="0" smtClean="0"/>
          </a:p>
          <a:p>
            <a:r>
              <a:rPr lang="en-US" sz="3200" dirty="0" smtClean="0"/>
              <a:t>char a = „a‟;</a:t>
            </a:r>
          </a:p>
          <a:p>
            <a:r>
              <a:rPr lang="en-US" sz="3200" dirty="0" smtClean="0"/>
              <a:t>char *pa = &amp;a;</a:t>
            </a:r>
            <a:r>
              <a:rPr lang="en-US" sz="3200" i="1" dirty="0" smtClean="0"/>
              <a:t>//stores address of a in pa.</a:t>
            </a:r>
            <a:endParaRPr lang="en-US" sz="32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34</a:t>
            </a:fld>
            <a:endParaRPr lang="en-US"/>
          </a:p>
        </p:txBody>
      </p:sp>
    </p:spTree>
    <p:extLst>
      <p:ext uri="{BB962C8B-B14F-4D97-AF65-F5344CB8AC3E}">
        <p14:creationId xmlns:p14="http://schemas.microsoft.com/office/powerpoint/2010/main" xmlns="" val="7597657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Indirection Operator</a:t>
            </a:r>
            <a:endParaRPr lang="en-US" dirty="0"/>
          </a:p>
        </p:txBody>
      </p:sp>
      <p:sp>
        <p:nvSpPr>
          <p:cNvPr id="4" name="Content Placeholder 3"/>
          <p:cNvSpPr>
            <a:spLocks noGrp="1"/>
          </p:cNvSpPr>
          <p:nvPr>
            <p:ph sz="quarter" idx="1"/>
          </p:nvPr>
        </p:nvSpPr>
        <p:spPr>
          <a:xfrm>
            <a:off x="685800" y="1447800"/>
            <a:ext cx="8001000" cy="5105400"/>
          </a:xfrm>
        </p:spPr>
        <p:txBody>
          <a:bodyPr>
            <a:normAutofit/>
          </a:bodyPr>
          <a:lstStyle/>
          <a:p>
            <a:r>
              <a:rPr lang="en-US" sz="2800" dirty="0" smtClean="0"/>
              <a:t>How pointer variable is used to access the contents of memory location?</a:t>
            </a:r>
          </a:p>
          <a:p>
            <a:r>
              <a:rPr lang="en-US" sz="2800" dirty="0" smtClean="0"/>
              <a:t>The indirection operator, *is used for this purpose.</a:t>
            </a:r>
          </a:p>
          <a:p>
            <a:endParaRPr lang="en-US" sz="2800" dirty="0" smtClean="0"/>
          </a:p>
          <a:p>
            <a:r>
              <a:rPr lang="en-US" sz="2800" dirty="0" err="1" smtClean="0"/>
              <a:t>cout</a:t>
            </a:r>
            <a:r>
              <a:rPr lang="en-US" sz="2800" dirty="0" smtClean="0"/>
              <a:t>&lt;&lt; *</a:t>
            </a:r>
            <a:r>
              <a:rPr lang="en-US" sz="2800" dirty="0" err="1" smtClean="0"/>
              <a:t>pnumber</a:t>
            </a:r>
            <a:r>
              <a:rPr lang="en-US" sz="2800" dirty="0" smtClean="0"/>
              <a:t>; </a:t>
            </a:r>
          </a:p>
          <a:p>
            <a:endParaRPr lang="en-US" sz="2800" dirty="0" smtClean="0"/>
          </a:p>
          <a:p>
            <a:endParaRPr lang="en-US" sz="28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35</a:t>
            </a:fld>
            <a:endParaRPr lang="en-US"/>
          </a:p>
        </p:txBody>
      </p:sp>
    </p:spTree>
    <p:extLst>
      <p:ext uri="{BB962C8B-B14F-4D97-AF65-F5344CB8AC3E}">
        <p14:creationId xmlns:p14="http://schemas.microsoft.com/office/powerpoint/2010/main" xmlns="" val="40629713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772400" cy="868362"/>
          </a:xfrm>
        </p:spPr>
        <p:txBody>
          <a:bodyPr/>
          <a:lstStyle/>
          <a:p>
            <a:r>
              <a:rPr lang="en-US" dirty="0"/>
              <a:t>Arrays &amp; Strings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36</a:t>
            </a:fld>
            <a:endParaRPr lang="en-US"/>
          </a:p>
        </p:txBody>
      </p:sp>
      <p:sp>
        <p:nvSpPr>
          <p:cNvPr id="4" name="Content Placeholder 2"/>
          <p:cNvSpPr>
            <a:spLocks noGrp="1"/>
          </p:cNvSpPr>
          <p:nvPr>
            <p:ph sz="quarter" idx="1"/>
          </p:nvPr>
        </p:nvSpPr>
        <p:spPr>
          <a:xfrm>
            <a:off x="914400" y="1447800"/>
            <a:ext cx="7772400" cy="4572000"/>
          </a:xfrm>
        </p:spPr>
        <p:txBody>
          <a:bodyPr>
            <a:normAutofit lnSpcReduction="10000"/>
          </a:bodyPr>
          <a:lstStyle/>
          <a:p>
            <a:r>
              <a:rPr lang="en-US" dirty="0"/>
              <a:t>Array </a:t>
            </a:r>
          </a:p>
          <a:p>
            <a:r>
              <a:rPr lang="en-US" dirty="0"/>
              <a:t>Array Elements</a:t>
            </a:r>
          </a:p>
          <a:p>
            <a:r>
              <a:rPr lang="en-US" dirty="0"/>
              <a:t>Accessing array elements</a:t>
            </a:r>
          </a:p>
          <a:p>
            <a:r>
              <a:rPr lang="en-US" dirty="0"/>
              <a:t>Declaring an array</a:t>
            </a:r>
          </a:p>
          <a:p>
            <a:r>
              <a:rPr lang="en-US" dirty="0"/>
              <a:t>Initializing an array</a:t>
            </a:r>
          </a:p>
          <a:p>
            <a:r>
              <a:rPr lang="en-US" dirty="0"/>
              <a:t>Two-dimensional Array</a:t>
            </a:r>
          </a:p>
          <a:p>
            <a:r>
              <a:rPr lang="en-US" dirty="0"/>
              <a:t>Array of Structure</a:t>
            </a:r>
          </a:p>
          <a:p>
            <a:r>
              <a:rPr lang="en-US" dirty="0"/>
              <a:t>String</a:t>
            </a:r>
          </a:p>
          <a:p>
            <a:r>
              <a:rPr lang="en-US" dirty="0"/>
              <a:t>Array of Strings</a:t>
            </a:r>
          </a:p>
          <a:p>
            <a:r>
              <a:rPr lang="en-US" dirty="0"/>
              <a:t>Examples</a:t>
            </a:r>
          </a:p>
          <a:p>
            <a:pPr lvl="2"/>
            <a:endParaRPr lang="en-US" dirty="0" smtClean="0"/>
          </a:p>
          <a:p>
            <a:pPr lvl="1"/>
            <a:endParaRPr lang="en-US" dirty="0" smtClean="0"/>
          </a:p>
          <a:p>
            <a:pPr lvl="1"/>
            <a:endParaRPr lang="en-US" dirty="0"/>
          </a:p>
        </p:txBody>
      </p:sp>
    </p:spTree>
    <p:extLst>
      <p:ext uri="{BB962C8B-B14F-4D97-AF65-F5344CB8AC3E}">
        <p14:creationId xmlns:p14="http://schemas.microsoft.com/office/powerpoint/2010/main" xmlns="" val="18538664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lstStyle/>
          <a:p>
            <a:r>
              <a:rPr lang="en-US" dirty="0" smtClean="0"/>
              <a:t>Arrays</a:t>
            </a:r>
          </a:p>
          <a:p>
            <a:pPr lvl="1"/>
            <a:r>
              <a:rPr lang="en-US" dirty="0" smtClean="0"/>
              <a:t>Contain fixed number of elements of same data type</a:t>
            </a:r>
          </a:p>
          <a:p>
            <a:pPr lvl="1"/>
            <a:r>
              <a:rPr lang="en-US" dirty="0" smtClean="0"/>
              <a:t>Static entity- same size throughout the program</a:t>
            </a:r>
          </a:p>
          <a:p>
            <a:pPr lvl="1"/>
            <a:r>
              <a:rPr lang="en-US" dirty="0" smtClean="0"/>
              <a:t>An array must be defined before it is used</a:t>
            </a:r>
          </a:p>
          <a:p>
            <a:pPr lvl="1"/>
            <a:r>
              <a:rPr lang="en-US" dirty="0" smtClean="0"/>
              <a:t>An array definition specifies a variable type, a name and size</a:t>
            </a:r>
          </a:p>
          <a:p>
            <a:pPr lvl="1"/>
            <a:r>
              <a:rPr lang="en-US" dirty="0" smtClean="0"/>
              <a:t>Size specifies how many data items the array will contain</a:t>
            </a:r>
          </a:p>
          <a:p>
            <a:pPr lvl="1"/>
            <a:r>
              <a:rPr lang="en-US" dirty="0" smtClean="0"/>
              <a:t>An example</a:t>
            </a:r>
          </a:p>
          <a:p>
            <a:pPr lvl="2"/>
            <a:endParaRPr lang="en-US" dirty="0" smtClean="0"/>
          </a:p>
          <a:p>
            <a:pPr lvl="1"/>
            <a:endParaRPr lang="en-US" dirty="0" smtClean="0"/>
          </a:p>
          <a:p>
            <a:pPr lvl="1"/>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1714500" y="4419600"/>
            <a:ext cx="5715000" cy="21336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xmlns="" val="28021410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Array Elements</a:t>
            </a:r>
            <a:endParaRPr lang="en-US" dirty="0"/>
          </a:p>
        </p:txBody>
      </p:sp>
      <p:sp>
        <p:nvSpPr>
          <p:cNvPr id="3" name="Content Placeholder 2"/>
          <p:cNvSpPr>
            <a:spLocks noGrp="1"/>
          </p:cNvSpPr>
          <p:nvPr>
            <p:ph sz="quarter" idx="1"/>
          </p:nvPr>
        </p:nvSpPr>
        <p:spPr/>
        <p:txBody>
          <a:bodyPr/>
          <a:lstStyle/>
          <a:p>
            <a:r>
              <a:rPr lang="en-US" dirty="0" smtClean="0"/>
              <a:t>The items in an array are called elements</a:t>
            </a:r>
          </a:p>
          <a:p>
            <a:r>
              <a:rPr lang="en-US" dirty="0" smtClean="0"/>
              <a:t>All the elements are of the same type</a:t>
            </a:r>
          </a:p>
          <a:p>
            <a:r>
              <a:rPr lang="en-US" dirty="0" smtClean="0"/>
              <a:t>The first array element is numbered 0</a:t>
            </a:r>
          </a:p>
          <a:p>
            <a:r>
              <a:rPr lang="en-US" dirty="0" smtClean="0"/>
              <a:t>Four elements (0-3) are stored consecutively in</a:t>
            </a:r>
          </a:p>
          <a:p>
            <a:pPr>
              <a:buNone/>
            </a:pPr>
            <a:r>
              <a:rPr lang="en-US" dirty="0" smtClean="0"/>
              <a:t>	the memory</a:t>
            </a:r>
          </a:p>
          <a:p>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7038975" y="1152525"/>
            <a:ext cx="2028825" cy="5019675"/>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38</a:t>
            </a:fld>
            <a:endParaRPr lang="en-US"/>
          </a:p>
        </p:txBody>
      </p:sp>
    </p:spTree>
    <p:extLst>
      <p:ext uri="{BB962C8B-B14F-4D97-AF65-F5344CB8AC3E}">
        <p14:creationId xmlns:p14="http://schemas.microsoft.com/office/powerpoint/2010/main" xmlns="" val="1790018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Accessing array elements</a:t>
            </a:r>
            <a:endParaRPr lang="en-US" dirty="0"/>
          </a:p>
        </p:txBody>
      </p:sp>
      <p:sp>
        <p:nvSpPr>
          <p:cNvPr id="3" name="Content Placeholder 2"/>
          <p:cNvSpPr>
            <a:spLocks noGrp="1"/>
          </p:cNvSpPr>
          <p:nvPr>
            <p:ph sz="quarter" idx="1"/>
          </p:nvPr>
        </p:nvSpPr>
        <p:spPr/>
        <p:txBody>
          <a:bodyPr/>
          <a:lstStyle/>
          <a:p>
            <a:r>
              <a:rPr lang="en-US" dirty="0" smtClean="0"/>
              <a:t>To access an element specify array name and array index number</a:t>
            </a:r>
          </a:p>
          <a:p>
            <a:r>
              <a:rPr lang="en-US" dirty="0" smtClean="0"/>
              <a:t>Syntax: </a:t>
            </a:r>
          </a:p>
          <a:p>
            <a:pPr lvl="1"/>
            <a:r>
              <a:rPr lang="en-US" i="1" dirty="0" err="1" smtClean="0"/>
              <a:t>arrayname</a:t>
            </a:r>
            <a:r>
              <a:rPr lang="en-US" dirty="0" smtClean="0"/>
              <a:t>[ </a:t>
            </a:r>
            <a:r>
              <a:rPr lang="en-US" i="1" dirty="0" err="1" smtClean="0"/>
              <a:t>arrayindex</a:t>
            </a:r>
            <a:r>
              <a:rPr lang="en-US" dirty="0" smtClean="0"/>
              <a:t>]</a:t>
            </a:r>
          </a:p>
          <a:p>
            <a:r>
              <a:rPr lang="en-US" dirty="0" smtClean="0"/>
              <a:t>to access 3</a:t>
            </a:r>
            <a:r>
              <a:rPr lang="en-US" baseline="30000" dirty="0" smtClean="0"/>
              <a:t>rd</a:t>
            </a:r>
            <a:r>
              <a:rPr lang="en-US" dirty="0" smtClean="0"/>
              <a:t> element of array age we use</a:t>
            </a:r>
          </a:p>
          <a:p>
            <a:pPr lvl="1"/>
            <a:r>
              <a:rPr lang="en-US" dirty="0" smtClean="0"/>
              <a:t>age[2]    </a:t>
            </a:r>
            <a:r>
              <a:rPr lang="en-US" i="1" dirty="0" smtClean="0"/>
              <a:t>age is the name of the array and 2 is the index number</a:t>
            </a:r>
            <a:endParaRPr lang="en-US" i="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extLst>
      <p:ext uri="{BB962C8B-B14F-4D97-AF65-F5344CB8AC3E}">
        <p14:creationId xmlns:p14="http://schemas.microsoft.com/office/powerpoint/2010/main" xmlns="" val="25741896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Declaring an array</a:t>
            </a:r>
            <a:endParaRPr lang="en-US" dirty="0"/>
          </a:p>
        </p:txBody>
      </p:sp>
      <p:sp>
        <p:nvSpPr>
          <p:cNvPr id="3" name="Content Placeholder 2"/>
          <p:cNvSpPr>
            <a:spLocks noGrp="1"/>
          </p:cNvSpPr>
          <p:nvPr>
            <p:ph sz="quarter" idx="1"/>
          </p:nvPr>
        </p:nvSpPr>
        <p:spPr/>
        <p:txBody>
          <a:bodyPr/>
          <a:lstStyle/>
          <a:p>
            <a:r>
              <a:rPr lang="en-US" dirty="0" smtClean="0"/>
              <a:t>when declaring an array, specify</a:t>
            </a:r>
          </a:p>
          <a:p>
            <a:pPr lvl="1"/>
            <a:r>
              <a:rPr lang="en-US" dirty="0" smtClean="0"/>
              <a:t>type of array</a:t>
            </a:r>
          </a:p>
          <a:p>
            <a:pPr lvl="1"/>
            <a:r>
              <a:rPr lang="en-US" dirty="0" smtClean="0"/>
              <a:t>array name</a:t>
            </a:r>
          </a:p>
          <a:p>
            <a:pPr lvl="1"/>
            <a:r>
              <a:rPr lang="en-US" dirty="0" smtClean="0"/>
              <a:t>number of elements</a:t>
            </a:r>
          </a:p>
          <a:p>
            <a:pPr lvl="2"/>
            <a:r>
              <a:rPr lang="en-US" dirty="0" err="1" smtClean="0"/>
              <a:t>arrayType</a:t>
            </a:r>
            <a:r>
              <a:rPr lang="en-US" dirty="0" smtClean="0"/>
              <a:t> </a:t>
            </a:r>
            <a:r>
              <a:rPr lang="en-US" dirty="0" err="1" smtClean="0"/>
              <a:t>arrayName</a:t>
            </a:r>
            <a:r>
              <a:rPr lang="en-US" dirty="0" smtClean="0"/>
              <a:t> [ </a:t>
            </a:r>
            <a:r>
              <a:rPr lang="en-US" dirty="0" err="1" smtClean="0"/>
              <a:t>numberofElements</a:t>
            </a:r>
            <a:r>
              <a:rPr lang="en-US" dirty="0" smtClean="0"/>
              <a:t> ]</a:t>
            </a:r>
          </a:p>
          <a:p>
            <a:pPr lvl="1"/>
            <a:r>
              <a:rPr lang="en-US" dirty="0" smtClean="0"/>
              <a:t>examples</a:t>
            </a:r>
          </a:p>
          <a:p>
            <a:pPr lvl="2"/>
            <a:r>
              <a:rPr lang="en-US" dirty="0" err="1" smtClean="0"/>
              <a:t>int</a:t>
            </a:r>
            <a:r>
              <a:rPr lang="en-US" dirty="0" smtClean="0"/>
              <a:t> results [10 ];</a:t>
            </a:r>
          </a:p>
          <a:p>
            <a:pPr lvl="2"/>
            <a:r>
              <a:rPr lang="en-US" dirty="0" smtClean="0"/>
              <a:t>float </a:t>
            </a:r>
            <a:r>
              <a:rPr lang="en-US" dirty="0" err="1" smtClean="0"/>
              <a:t>myArray</a:t>
            </a:r>
            <a:r>
              <a:rPr lang="en-US" dirty="0" smtClean="0"/>
              <a:t> [50];</a:t>
            </a:r>
          </a:p>
          <a:p>
            <a:r>
              <a:rPr lang="en-US" dirty="0" smtClean="0"/>
              <a:t>declaring multiple arrays of same type</a:t>
            </a:r>
          </a:p>
          <a:p>
            <a:pPr lvl="1"/>
            <a:r>
              <a:rPr lang="en-US" dirty="0" smtClean="0"/>
              <a:t>format similar to regular variables</a:t>
            </a:r>
          </a:p>
          <a:p>
            <a:pPr lvl="1"/>
            <a:r>
              <a:rPr lang="en-US" dirty="0" smtClean="0"/>
              <a:t>example: 	</a:t>
            </a:r>
            <a:r>
              <a:rPr lang="en-US" dirty="0" err="1" smtClean="0"/>
              <a:t>int</a:t>
            </a:r>
            <a:r>
              <a:rPr lang="en-US" dirty="0" smtClean="0"/>
              <a:t> b[5], x[10];</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extLst>
      <p:ext uri="{BB962C8B-B14F-4D97-AF65-F5344CB8AC3E}">
        <p14:creationId xmlns:p14="http://schemas.microsoft.com/office/powerpoint/2010/main" xmlns="" val="16789971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Initializing an array</a:t>
            </a:r>
            <a:endParaRPr lang="en-US" dirty="0"/>
          </a:p>
        </p:txBody>
      </p:sp>
      <p:sp>
        <p:nvSpPr>
          <p:cNvPr id="3" name="Content Placeholder 2"/>
          <p:cNvSpPr>
            <a:spLocks noGrp="1"/>
          </p:cNvSpPr>
          <p:nvPr>
            <p:ph sz="quarter" idx="1"/>
          </p:nvPr>
        </p:nvSpPr>
        <p:spPr>
          <a:xfrm>
            <a:off x="914400" y="1143000"/>
            <a:ext cx="7772400" cy="5105400"/>
          </a:xfrm>
        </p:spPr>
        <p:txBody>
          <a:bodyPr>
            <a:normAutofit/>
          </a:bodyPr>
          <a:lstStyle/>
          <a:p>
            <a:r>
              <a:rPr lang="en-US" dirty="0" smtClean="0"/>
              <a:t>when an array is defined then you can give values to each array elements</a:t>
            </a:r>
          </a:p>
          <a:p>
            <a:r>
              <a:rPr lang="en-US" dirty="0" smtClean="0"/>
              <a:t>example:</a:t>
            </a:r>
          </a:p>
          <a:p>
            <a:pPr lvl="1"/>
            <a:r>
              <a:rPr lang="en-US" dirty="0" err="1" smtClean="0"/>
              <a:t>int</a:t>
            </a:r>
            <a:r>
              <a:rPr lang="en-US" dirty="0" smtClean="0"/>
              <a:t> n[5]={1,2,3,4,5};</a:t>
            </a:r>
          </a:p>
          <a:p>
            <a:endParaRPr lang="en-US" dirty="0"/>
          </a:p>
        </p:txBody>
      </p:sp>
      <p:pic>
        <p:nvPicPr>
          <p:cNvPr id="4098" name="Picture 2"/>
          <p:cNvPicPr>
            <a:picLocks noChangeAspect="1" noChangeArrowheads="1"/>
          </p:cNvPicPr>
          <p:nvPr/>
        </p:nvPicPr>
        <p:blipFill>
          <a:blip r:embed="rId2" cstate="print"/>
          <a:srcRect/>
          <a:stretch>
            <a:fillRect/>
          </a:stretch>
        </p:blipFill>
        <p:spPr bwMode="auto">
          <a:xfrm>
            <a:off x="1709738" y="3505200"/>
            <a:ext cx="5724525" cy="2505075"/>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41</a:t>
            </a:fld>
            <a:endParaRPr lang="en-US"/>
          </a:p>
        </p:txBody>
      </p:sp>
    </p:spTree>
    <p:extLst>
      <p:ext uri="{BB962C8B-B14F-4D97-AF65-F5344CB8AC3E}">
        <p14:creationId xmlns:p14="http://schemas.microsoft.com/office/powerpoint/2010/main" xmlns="" val="15601028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Strings</a:t>
            </a:r>
            <a:endParaRPr lang="en-US" dirty="0"/>
          </a:p>
        </p:txBody>
      </p:sp>
      <p:sp>
        <p:nvSpPr>
          <p:cNvPr id="3" name="Content Placeholder 2"/>
          <p:cNvSpPr>
            <a:spLocks noGrp="1"/>
          </p:cNvSpPr>
          <p:nvPr>
            <p:ph sz="quarter" idx="1"/>
          </p:nvPr>
        </p:nvSpPr>
        <p:spPr/>
        <p:txBody>
          <a:bodyPr/>
          <a:lstStyle/>
          <a:p>
            <a:r>
              <a:rPr lang="en-US" dirty="0" smtClean="0"/>
              <a:t>two types of strings are used in C++</a:t>
            </a:r>
          </a:p>
          <a:p>
            <a:r>
              <a:rPr lang="en-US" dirty="0" smtClean="0"/>
              <a:t>C-Strings and strings that are object of the String class</a:t>
            </a:r>
          </a:p>
          <a:p>
            <a:r>
              <a:rPr lang="en-US" dirty="0" smtClean="0"/>
              <a:t>we will study C-Strings only</a:t>
            </a:r>
          </a:p>
          <a:p>
            <a:r>
              <a:rPr lang="en-US" dirty="0" smtClean="0"/>
              <a:t>C-Strings or C-Style String</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Tree>
    <p:extLst>
      <p:ext uri="{BB962C8B-B14F-4D97-AF65-F5344CB8AC3E}">
        <p14:creationId xmlns:p14="http://schemas.microsoft.com/office/powerpoint/2010/main" xmlns="" val="3731902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609600"/>
          </a:xfrm>
        </p:spPr>
        <p:txBody>
          <a:bodyPr>
            <a:normAutofit fontScale="90000"/>
          </a:bodyPr>
          <a:lstStyle/>
          <a:p>
            <a:r>
              <a:rPr lang="en-US" dirty="0" smtClean="0"/>
              <a:t>an example</a:t>
            </a:r>
            <a:endParaRPr lang="en-US" dirty="0"/>
          </a:p>
        </p:txBody>
      </p:sp>
      <p:sp>
        <p:nvSpPr>
          <p:cNvPr id="3" name="Content Placeholder 2"/>
          <p:cNvSpPr>
            <a:spLocks noGrp="1"/>
          </p:cNvSpPr>
          <p:nvPr>
            <p:ph sz="quarter" idx="1"/>
          </p:nvPr>
        </p:nvSpPr>
        <p:spPr>
          <a:xfrm>
            <a:off x="914400" y="1066800"/>
            <a:ext cx="7772400" cy="5334000"/>
          </a:xfrm>
        </p:spPr>
        <p:txBody>
          <a:bodyPr>
            <a:normAutofit/>
          </a:bodyPr>
          <a:lstStyle/>
          <a:p>
            <a:pPr>
              <a:buNone/>
            </a:pPr>
            <a:r>
              <a:rPr lang="en-US" dirty="0" smtClean="0"/>
              <a:t>#include &lt;</a:t>
            </a:r>
            <a:r>
              <a:rPr lang="en-US" dirty="0" err="1" smtClean="0"/>
              <a:t>iostream</a:t>
            </a:r>
            <a:r>
              <a:rPr lang="en-US" dirty="0" smtClean="0"/>
              <a:t>&gt;</a:t>
            </a:r>
          </a:p>
          <a:p>
            <a:pPr>
              <a:buNone/>
            </a:pPr>
            <a:r>
              <a:rPr lang="en-US" dirty="0" err="1" smtClean="0"/>
              <a:t>int</a:t>
            </a:r>
            <a:r>
              <a:rPr lang="en-US" dirty="0" smtClean="0"/>
              <a:t> main()</a:t>
            </a:r>
          </a:p>
          <a:p>
            <a:pPr>
              <a:buNone/>
            </a:pPr>
            <a:r>
              <a:rPr lang="en-US" dirty="0" smtClean="0"/>
              <a:t>{</a:t>
            </a:r>
          </a:p>
          <a:p>
            <a:pPr>
              <a:buNone/>
            </a:pPr>
            <a:r>
              <a:rPr lang="en-US" dirty="0" smtClean="0"/>
              <a:t>	const </a:t>
            </a:r>
            <a:r>
              <a:rPr lang="en-US" dirty="0" err="1" smtClean="0"/>
              <a:t>int</a:t>
            </a:r>
            <a:r>
              <a:rPr lang="en-US" dirty="0" smtClean="0"/>
              <a:t> MAX = 80; //max characters in string</a:t>
            </a:r>
          </a:p>
          <a:p>
            <a:pPr>
              <a:buNone/>
            </a:pPr>
            <a:r>
              <a:rPr lang="en-US" dirty="0" smtClean="0"/>
              <a:t>	char </a:t>
            </a:r>
            <a:r>
              <a:rPr lang="en-US" dirty="0" err="1" smtClean="0"/>
              <a:t>str</a:t>
            </a:r>
            <a:r>
              <a:rPr lang="en-US" dirty="0" smtClean="0"/>
              <a:t>[MAX]; </a:t>
            </a:r>
          </a:p>
          <a:p>
            <a:pPr>
              <a:buNone/>
            </a:pPr>
            <a:r>
              <a:rPr lang="en-US" dirty="0" smtClean="0"/>
              <a:t>	</a:t>
            </a:r>
            <a:r>
              <a:rPr lang="en-US" dirty="0" err="1" smtClean="0"/>
              <a:t>cout</a:t>
            </a:r>
            <a:r>
              <a:rPr lang="en-US" dirty="0" smtClean="0"/>
              <a:t> &lt;&lt; “Enter a string: “;</a:t>
            </a:r>
          </a:p>
          <a:p>
            <a:pPr>
              <a:buNone/>
            </a:pPr>
            <a:r>
              <a:rPr lang="en-US" dirty="0" smtClean="0"/>
              <a:t>	</a:t>
            </a:r>
            <a:r>
              <a:rPr lang="en-US" dirty="0" err="1" smtClean="0"/>
              <a:t>cin</a:t>
            </a:r>
            <a:r>
              <a:rPr lang="en-US" dirty="0" smtClean="0"/>
              <a:t> &gt;&gt; </a:t>
            </a:r>
            <a:r>
              <a:rPr lang="en-US" dirty="0" err="1" smtClean="0"/>
              <a:t>str</a:t>
            </a:r>
            <a:r>
              <a:rPr lang="en-US" dirty="0" smtClean="0"/>
              <a:t>;  //put string in </a:t>
            </a:r>
            <a:r>
              <a:rPr lang="en-US" dirty="0" err="1" smtClean="0"/>
              <a:t>str</a:t>
            </a:r>
            <a:endParaRPr lang="en-US" dirty="0" smtClean="0"/>
          </a:p>
          <a:p>
            <a:pPr>
              <a:buNone/>
            </a:pPr>
            <a:r>
              <a:rPr lang="en-US" dirty="0" smtClean="0"/>
              <a:t>	//display string from </a:t>
            </a:r>
            <a:r>
              <a:rPr lang="en-US" dirty="0" err="1" smtClean="0"/>
              <a:t>str</a:t>
            </a:r>
            <a:endParaRPr lang="en-US" dirty="0" smtClean="0"/>
          </a:p>
          <a:p>
            <a:pPr>
              <a:buNone/>
            </a:pPr>
            <a:r>
              <a:rPr lang="en-US" dirty="0" smtClean="0"/>
              <a:t>	</a:t>
            </a:r>
            <a:r>
              <a:rPr lang="en-US" dirty="0" err="1" smtClean="0"/>
              <a:t>cout</a:t>
            </a:r>
            <a:r>
              <a:rPr lang="en-US" dirty="0" smtClean="0"/>
              <a:t> &lt;&lt; “You entered: “ &lt;&lt; </a:t>
            </a:r>
            <a:r>
              <a:rPr lang="en-US" dirty="0" err="1" smtClean="0"/>
              <a:t>str</a:t>
            </a:r>
            <a:r>
              <a:rPr lang="en-US" dirty="0" smtClean="0"/>
              <a:t> &lt;&lt; </a:t>
            </a:r>
            <a:r>
              <a:rPr lang="en-US" dirty="0" err="1" smtClean="0"/>
              <a:t>endl</a:t>
            </a:r>
            <a:r>
              <a:rPr lang="en-US" dirty="0" smtClean="0"/>
              <a:t>;</a:t>
            </a:r>
          </a:p>
          <a:p>
            <a:pPr>
              <a:buNone/>
            </a:pPr>
            <a:r>
              <a:rPr lang="en-US" dirty="0" smtClean="0"/>
              <a:t>	return 0;</a:t>
            </a:r>
          </a:p>
          <a:p>
            <a:pPr>
              <a:buNone/>
            </a:pPr>
            <a:r>
              <a:rPr lang="en-US" dirty="0" smtClean="0"/>
              <a: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Tree>
    <p:extLst>
      <p:ext uri="{BB962C8B-B14F-4D97-AF65-F5344CB8AC3E}">
        <p14:creationId xmlns:p14="http://schemas.microsoft.com/office/powerpoint/2010/main" xmlns="" val="22312587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the definition of the string variable looks like the definition of an array of type char</a:t>
            </a:r>
          </a:p>
          <a:p>
            <a:pPr>
              <a:buNone/>
            </a:pPr>
            <a:r>
              <a:rPr lang="en-US" dirty="0" smtClean="0"/>
              <a:t>char </a:t>
            </a:r>
            <a:r>
              <a:rPr lang="en-US" dirty="0" err="1" smtClean="0"/>
              <a:t>str</a:t>
            </a:r>
            <a:r>
              <a:rPr lang="en-US" dirty="0" smtClean="0"/>
              <a:t>[MAX];</a:t>
            </a:r>
          </a:p>
          <a:p>
            <a:r>
              <a:rPr lang="en-US" dirty="0" smtClean="0"/>
              <a:t>we read a string from the keyboard and place it in the string variable </a:t>
            </a:r>
            <a:r>
              <a:rPr lang="en-US" dirty="0" err="1" smtClean="0"/>
              <a:t>str</a:t>
            </a:r>
            <a:endParaRPr lang="en-US" dirty="0" smtClean="0"/>
          </a:p>
          <a:p>
            <a:r>
              <a:rPr lang="en-US" dirty="0" smtClean="0"/>
              <a:t>the extraction operator &gt;&gt; knows how to deal with strings</a:t>
            </a:r>
          </a:p>
          <a:p>
            <a:r>
              <a:rPr lang="en-US" dirty="0" smtClean="0"/>
              <a:t>if the user enters a string “Amanuensis”, it will look like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spTree>
    <p:extLst>
      <p:ext uri="{BB962C8B-B14F-4D97-AF65-F5344CB8AC3E}">
        <p14:creationId xmlns:p14="http://schemas.microsoft.com/office/powerpoint/2010/main" xmlns="" val="16072291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24578" name="Picture 2"/>
          <p:cNvPicPr>
            <a:picLocks noChangeAspect="1" noChangeArrowheads="1"/>
          </p:cNvPicPr>
          <p:nvPr/>
        </p:nvPicPr>
        <p:blipFill>
          <a:blip r:embed="rId2" cstate="print"/>
          <a:srcRect/>
          <a:stretch>
            <a:fillRect/>
          </a:stretch>
        </p:blipFill>
        <p:spPr bwMode="auto">
          <a:xfrm>
            <a:off x="1447800" y="914400"/>
            <a:ext cx="6215062" cy="5046506"/>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45</a:t>
            </a:fld>
            <a:endParaRPr lang="en-US"/>
          </a:p>
        </p:txBody>
      </p:sp>
    </p:spTree>
    <p:extLst>
      <p:ext uri="{BB962C8B-B14F-4D97-AF65-F5344CB8AC3E}">
        <p14:creationId xmlns:p14="http://schemas.microsoft.com/office/powerpoint/2010/main" xmlns="" val="11301405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each character occupies 1 byte of memory</a:t>
            </a:r>
          </a:p>
          <a:p>
            <a:r>
              <a:rPr lang="en-US" dirty="0" smtClean="0"/>
              <a:t>C-Strings must terminate with a byte containing 0</a:t>
            </a:r>
          </a:p>
          <a:p>
            <a:r>
              <a:rPr lang="en-US" dirty="0" smtClean="0"/>
              <a:t>it is often represented by a character constant “\0” which is character with an ASCII value of 0</a:t>
            </a:r>
          </a:p>
          <a:p>
            <a:r>
              <a:rPr lang="en-US" dirty="0" smtClean="0"/>
              <a:t>this terminating zero is called “Null character”</a:t>
            </a:r>
          </a:p>
          <a:p>
            <a:r>
              <a:rPr lang="en-US" dirty="0" smtClean="0"/>
              <a:t>when the operator &lt;&lt; displays a string, it displays characters until it encounters the null character</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46</a:t>
            </a:fld>
            <a:endParaRPr lang="en-US"/>
          </a:p>
        </p:txBody>
      </p:sp>
    </p:spTree>
    <p:extLst>
      <p:ext uri="{BB962C8B-B14F-4D97-AF65-F5344CB8AC3E}">
        <p14:creationId xmlns:p14="http://schemas.microsoft.com/office/powerpoint/2010/main" xmlns="" val="12394926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Searching</a:t>
            </a:r>
            <a:endParaRPr lang="en-US" dirty="0"/>
          </a:p>
        </p:txBody>
      </p:sp>
      <p:sp>
        <p:nvSpPr>
          <p:cNvPr id="5" name="Content Placeholder 4"/>
          <p:cNvSpPr>
            <a:spLocks noGrp="1"/>
          </p:cNvSpPr>
          <p:nvPr>
            <p:ph sz="quarter" idx="1"/>
          </p:nvPr>
        </p:nvSpPr>
        <p:spPr>
          <a:xfrm>
            <a:off x="914400" y="1295400"/>
            <a:ext cx="7772400" cy="5181600"/>
          </a:xfrm>
        </p:spPr>
        <p:txBody>
          <a:bodyPr>
            <a:normAutofit/>
          </a:bodyPr>
          <a:lstStyle/>
          <a:p>
            <a:pPr lvl="0"/>
            <a:r>
              <a:rPr lang="en-US" sz="2800" dirty="0" smtClean="0"/>
              <a:t>Introduction </a:t>
            </a:r>
            <a:r>
              <a:rPr lang="en-US" sz="2800" smtClean="0"/>
              <a:t>to Searching </a:t>
            </a:r>
            <a:endParaRPr lang="en-US" sz="2800" dirty="0"/>
          </a:p>
          <a:p>
            <a:pPr lvl="0"/>
            <a:r>
              <a:rPr lang="en-US" sz="2800" dirty="0"/>
              <a:t>External and Internal Searching</a:t>
            </a:r>
          </a:p>
          <a:p>
            <a:pPr lvl="0"/>
            <a:r>
              <a:rPr lang="en-US" sz="2800" dirty="0"/>
              <a:t>Types of Searching</a:t>
            </a:r>
          </a:p>
          <a:p>
            <a:pPr lvl="1"/>
            <a:r>
              <a:rPr lang="en-US" sz="2800" dirty="0"/>
              <a:t>Linear or sequential search</a:t>
            </a:r>
          </a:p>
          <a:p>
            <a:pPr lvl="1"/>
            <a:r>
              <a:rPr lang="en-US" sz="2800" dirty="0"/>
              <a:t>Binary Search</a:t>
            </a:r>
          </a:p>
          <a:p>
            <a:pPr lvl="0"/>
            <a:r>
              <a:rPr lang="en-US" sz="2800" dirty="0"/>
              <a:t>Algorithms for </a:t>
            </a:r>
            <a:r>
              <a:rPr lang="en-US" sz="2800" dirty="0" smtClean="0"/>
              <a:t>Linear </a:t>
            </a:r>
            <a:r>
              <a:rPr lang="en-US" sz="2800" dirty="0"/>
              <a:t>Search</a:t>
            </a:r>
          </a:p>
          <a:p>
            <a:pPr lvl="0"/>
            <a:r>
              <a:rPr lang="en-US" sz="2800" dirty="0"/>
              <a:t>Algorithms for Binary Search</a:t>
            </a:r>
          </a:p>
        </p:txBody>
      </p:sp>
      <p:sp>
        <p:nvSpPr>
          <p:cNvPr id="3" name="Slide Number Placeholder 2"/>
          <p:cNvSpPr>
            <a:spLocks noGrp="1"/>
          </p:cNvSpPr>
          <p:nvPr>
            <p:ph type="sldNum" sz="quarter" idx="12"/>
          </p:nvPr>
        </p:nvSpPr>
        <p:spPr/>
        <p:txBody>
          <a:bodyPr/>
          <a:lstStyle/>
          <a:p>
            <a:fld id="{8D8E6644-0E49-465F-A776-47058F1591F0}" type="slidenum">
              <a:rPr lang="en-US" smtClean="0"/>
              <a:pPr/>
              <a:t>47</a:t>
            </a:fld>
            <a:endParaRPr lang="en-US"/>
          </a:p>
        </p:txBody>
      </p:sp>
    </p:spTree>
    <p:extLst>
      <p:ext uri="{BB962C8B-B14F-4D97-AF65-F5344CB8AC3E}">
        <p14:creationId xmlns:p14="http://schemas.microsoft.com/office/powerpoint/2010/main" xmlns="" val="70853101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5" name="Content Placeholder 4"/>
          <p:cNvSpPr>
            <a:spLocks noGrp="1"/>
          </p:cNvSpPr>
          <p:nvPr>
            <p:ph sz="quarter" idx="1"/>
          </p:nvPr>
        </p:nvSpPr>
        <p:spPr/>
        <p:txBody>
          <a:bodyPr/>
          <a:lstStyle/>
          <a:p>
            <a:r>
              <a:rPr lang="en-US" dirty="0" smtClean="0"/>
              <a:t>Information retrieval is one of the most important applications of computers</a:t>
            </a:r>
          </a:p>
          <a:p>
            <a:r>
              <a:rPr lang="en-US" dirty="0" smtClean="0"/>
              <a:t>We are given a name and are asked for an associated telephone listing</a:t>
            </a:r>
          </a:p>
          <a:p>
            <a:r>
              <a:rPr lang="en-US" dirty="0" smtClean="0"/>
              <a:t>We are given an account number and are asked for the transactions occurring in that account</a:t>
            </a:r>
          </a:p>
          <a:p>
            <a:r>
              <a:rPr lang="en-US" dirty="0" smtClean="0"/>
              <a:t>We are given an employee name or number and are asked for the employee records</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48</a:t>
            </a:fld>
            <a:endParaRPr lang="en-US"/>
          </a:p>
        </p:txBody>
      </p:sp>
    </p:spTree>
    <p:extLst>
      <p:ext uri="{BB962C8B-B14F-4D97-AF65-F5344CB8AC3E}">
        <p14:creationId xmlns:p14="http://schemas.microsoft.com/office/powerpoint/2010/main" xmlns="" val="182010922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sz="quarter" idx="1"/>
          </p:nvPr>
        </p:nvSpPr>
        <p:spPr/>
        <p:txBody>
          <a:bodyPr/>
          <a:lstStyle/>
          <a:p>
            <a:r>
              <a:rPr lang="en-US" dirty="0" smtClean="0"/>
              <a:t>Searching is a process of checking and finding an element from a list of elements</a:t>
            </a:r>
          </a:p>
          <a:p>
            <a:r>
              <a:rPr lang="en-US" dirty="0" smtClean="0"/>
              <a:t>If we want to find the presence of an element “</a:t>
            </a:r>
            <a:r>
              <a:rPr lang="en-US" i="1" dirty="0" smtClean="0"/>
              <a:t>data” </a:t>
            </a:r>
            <a:r>
              <a:rPr lang="en-US" dirty="0" smtClean="0"/>
              <a:t>in A</a:t>
            </a:r>
            <a:r>
              <a:rPr lang="en-US" i="1" dirty="0" smtClean="0"/>
              <a:t>, then </a:t>
            </a:r>
            <a:r>
              <a:rPr lang="en-US" dirty="0" smtClean="0"/>
              <a:t>we have to search for it</a:t>
            </a:r>
          </a:p>
          <a:p>
            <a:r>
              <a:rPr lang="en-US" dirty="0" smtClean="0"/>
              <a:t>The search is successful if </a:t>
            </a:r>
            <a:r>
              <a:rPr lang="en-US" i="1" dirty="0" smtClean="0"/>
              <a:t>data </a:t>
            </a:r>
            <a:r>
              <a:rPr lang="en-US" dirty="0" smtClean="0"/>
              <a:t>does appear in A and unsuccessful otherwise</a:t>
            </a:r>
          </a:p>
          <a:p>
            <a:r>
              <a:rPr lang="en-US" sz="2400" dirty="0" smtClean="0"/>
              <a:t>A question you should always ask when selecting a search algorithm is “How fast does the search have to be?”  The reason is that, in general, the faster the algorithm is, the more complex it is.</a:t>
            </a:r>
          </a:p>
          <a:p>
            <a:r>
              <a:rPr lang="en-US" sz="2400" dirty="0" smtClean="0"/>
              <a:t>Bottom line:  you don’t always need to use or should use the fastest algorithm</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49</a:t>
            </a:fld>
            <a:endParaRPr lang="en-US"/>
          </a:p>
        </p:txBody>
      </p:sp>
    </p:spTree>
    <p:extLst>
      <p:ext uri="{BB962C8B-B14F-4D97-AF65-F5344CB8AC3E}">
        <p14:creationId xmlns:p14="http://schemas.microsoft.com/office/powerpoint/2010/main" xmlns="" val="407321750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a:t>
            </a:r>
            <a:endParaRPr lang="en-US" dirty="0"/>
          </a:p>
        </p:txBody>
      </p:sp>
      <p:sp>
        <p:nvSpPr>
          <p:cNvPr id="5" name="Content Placeholder 4"/>
          <p:cNvSpPr>
            <a:spLocks noGrp="1"/>
          </p:cNvSpPr>
          <p:nvPr>
            <p:ph sz="quarter" idx="1"/>
          </p:nvPr>
        </p:nvSpPr>
        <p:spPr/>
        <p:txBody>
          <a:bodyPr/>
          <a:lstStyle/>
          <a:p>
            <a:r>
              <a:rPr lang="en-US" dirty="0" smtClean="0"/>
              <a:t>In these examples, we are given one piece of information, which we shall call a </a:t>
            </a:r>
            <a:r>
              <a:rPr lang="en-US" b="1" dirty="0" smtClean="0"/>
              <a:t>key</a:t>
            </a:r>
            <a:endParaRPr lang="en-US" dirty="0" smtClean="0"/>
          </a:p>
          <a:p>
            <a:r>
              <a:rPr lang="en-US" dirty="0" smtClean="0"/>
              <a:t>We are asked to find a record that contains other information associated with the key</a:t>
            </a:r>
          </a:p>
          <a:p>
            <a:r>
              <a:rPr lang="en-US" dirty="0" smtClean="0"/>
              <a:t>We shall allow both the possibility that there is more than one record with the same key and that there is no record with the given key</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50</a:t>
            </a:fld>
            <a:endParaRPr lang="en-US"/>
          </a:p>
        </p:txBody>
      </p:sp>
    </p:spTree>
    <p:extLst>
      <p:ext uri="{BB962C8B-B14F-4D97-AF65-F5344CB8AC3E}">
        <p14:creationId xmlns:p14="http://schemas.microsoft.com/office/powerpoint/2010/main" xmlns="" val="7475584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ChangeAspect="1" noChangeArrowheads="1"/>
          </p:cNvPicPr>
          <p:nvPr/>
        </p:nvPicPr>
        <p:blipFill>
          <a:blip r:embed="rId2" cstate="print"/>
          <a:srcRect/>
          <a:stretch>
            <a:fillRect/>
          </a:stretch>
        </p:blipFill>
        <p:spPr bwMode="auto">
          <a:xfrm>
            <a:off x="2057400" y="1600200"/>
            <a:ext cx="5302437" cy="3657600"/>
          </a:xfrm>
          <a:prstGeom prst="rect">
            <a:avLst/>
          </a:prstGeom>
          <a:noFill/>
          <a:ln w="9525">
            <a:noFill/>
            <a:miter lim="800000"/>
            <a:headEnd/>
            <a:tailEnd/>
          </a:ln>
        </p:spPr>
      </p:pic>
      <p:sp>
        <p:nvSpPr>
          <p:cNvPr id="7" name="TextBox 6"/>
          <p:cNvSpPr txBox="1"/>
          <p:nvPr/>
        </p:nvSpPr>
        <p:spPr>
          <a:xfrm>
            <a:off x="2057400" y="5562600"/>
            <a:ext cx="4876800" cy="381000"/>
          </a:xfrm>
          <a:prstGeom prst="rect">
            <a:avLst/>
          </a:prstGeom>
          <a:noFill/>
        </p:spPr>
        <p:txBody>
          <a:bodyPr wrap="square" rtlCol="0">
            <a:spAutoFit/>
          </a:bodyPr>
          <a:lstStyle/>
          <a:p>
            <a:r>
              <a:rPr lang="en-US" dirty="0" smtClean="0"/>
              <a:t>Records and their keys</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51</a:t>
            </a:fld>
            <a:endParaRPr lang="en-US"/>
          </a:p>
        </p:txBody>
      </p:sp>
    </p:spTree>
    <p:extLst>
      <p:ext uri="{BB962C8B-B14F-4D97-AF65-F5344CB8AC3E}">
        <p14:creationId xmlns:p14="http://schemas.microsoft.com/office/powerpoint/2010/main" xmlns="" val="137408419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Searching</a:t>
            </a:r>
            <a:endParaRPr lang="en-US" dirty="0"/>
          </a:p>
        </p:txBody>
      </p:sp>
      <p:sp>
        <p:nvSpPr>
          <p:cNvPr id="5" name="Content Placeholder 4"/>
          <p:cNvSpPr>
            <a:spLocks noGrp="1"/>
          </p:cNvSpPr>
          <p:nvPr>
            <p:ph sz="quarter" idx="1"/>
          </p:nvPr>
        </p:nvSpPr>
        <p:spPr/>
        <p:txBody>
          <a:bodyPr/>
          <a:lstStyle/>
          <a:p>
            <a:r>
              <a:rPr lang="en-US" dirty="0" smtClean="0"/>
              <a:t>There are two types of searching techniques:</a:t>
            </a:r>
          </a:p>
          <a:p>
            <a:pPr lvl="1"/>
            <a:r>
              <a:rPr lang="en-US" dirty="0" smtClean="0"/>
              <a:t>Linear or Sequential Searching</a:t>
            </a:r>
          </a:p>
          <a:p>
            <a:pPr lvl="1"/>
            <a:r>
              <a:rPr lang="en-US" dirty="0" smtClean="0"/>
              <a:t>Binary Searching</a:t>
            </a:r>
          </a:p>
          <a:p>
            <a:pPr>
              <a:buNone/>
            </a:pPr>
            <a:r>
              <a:rPr lang="en-US" b="1" dirty="0" smtClean="0"/>
              <a:t>Linear or Sequential Searching</a:t>
            </a:r>
          </a:p>
          <a:p>
            <a:r>
              <a:rPr lang="en-US" dirty="0" smtClean="0"/>
              <a:t>In linear search, each element of an array is read one by one sequentially</a:t>
            </a:r>
          </a:p>
          <a:p>
            <a:r>
              <a:rPr lang="en-US" dirty="0" smtClean="0"/>
              <a:t>It is compared with the desired element</a:t>
            </a:r>
          </a:p>
          <a:p>
            <a:r>
              <a:rPr lang="en-US" dirty="0" smtClean="0"/>
              <a:t>A search will be unsuccessful if all the elements are read and the desired element is not found</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52</a:t>
            </a:fld>
            <a:endParaRPr lang="en-US"/>
          </a:p>
        </p:txBody>
      </p:sp>
    </p:spTree>
    <p:extLst>
      <p:ext uri="{BB962C8B-B14F-4D97-AF65-F5344CB8AC3E}">
        <p14:creationId xmlns:p14="http://schemas.microsoft.com/office/powerpoint/2010/main" xmlns="" val="99707312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a:t>
            </a:r>
            <a:endParaRPr lang="en-US" dirty="0"/>
          </a:p>
        </p:txBody>
      </p:sp>
      <p:sp>
        <p:nvSpPr>
          <p:cNvPr id="5" name="Content Placeholder 4"/>
          <p:cNvSpPr>
            <a:spLocks noGrp="1"/>
          </p:cNvSpPr>
          <p:nvPr>
            <p:ph sz="quarter" idx="1"/>
          </p:nvPr>
        </p:nvSpPr>
        <p:spPr/>
        <p:txBody>
          <a:bodyPr>
            <a:normAutofit/>
          </a:bodyPr>
          <a:lstStyle/>
          <a:p>
            <a:r>
              <a:rPr lang="en-US" dirty="0" smtClean="0"/>
              <a:t>Sequential search is easy to write and efficient for short lists, but a disaster for long ones</a:t>
            </a:r>
          </a:p>
          <a:p>
            <a:r>
              <a:rPr lang="en-US" dirty="0" smtClean="0"/>
              <a:t>Imagine trying to find the name “Ahmad </a:t>
            </a:r>
            <a:r>
              <a:rPr lang="en-US" dirty="0" err="1" smtClean="0"/>
              <a:t>Tahir</a:t>
            </a:r>
            <a:r>
              <a:rPr lang="en-US" dirty="0" smtClean="0"/>
              <a:t>” in a large telephone book by reading one name at a time starting at the front of the book</a:t>
            </a:r>
          </a:p>
          <a:p>
            <a:r>
              <a:rPr lang="en-US" dirty="0" smtClean="0"/>
              <a:t>To find any entry in a long list, there are far more efficient methods, provided that the keys in the list are already sorted into order</a:t>
            </a:r>
          </a:p>
          <a:p>
            <a:r>
              <a:rPr lang="en-US" dirty="0" smtClean="0"/>
              <a:t>If we have an ordered list, we can use a different strategy</a:t>
            </a:r>
          </a:p>
          <a:p>
            <a:r>
              <a:rPr lang="en-US" dirty="0" smtClean="0"/>
              <a:t>The </a:t>
            </a:r>
            <a:r>
              <a:rPr lang="en-US" b="1" dirty="0" smtClean="0"/>
              <a:t>binary search</a:t>
            </a:r>
            <a:r>
              <a:rPr lang="en-US" dirty="0" smtClean="0"/>
              <a:t> gets its name because the algorithm continually divides the list into two parts</a:t>
            </a:r>
          </a:p>
        </p:txBody>
      </p:sp>
      <p:sp>
        <p:nvSpPr>
          <p:cNvPr id="3" name="Slide Number Placeholder 2"/>
          <p:cNvSpPr>
            <a:spLocks noGrp="1"/>
          </p:cNvSpPr>
          <p:nvPr>
            <p:ph type="sldNum" sz="quarter" idx="12"/>
          </p:nvPr>
        </p:nvSpPr>
        <p:spPr/>
        <p:txBody>
          <a:bodyPr/>
          <a:lstStyle/>
          <a:p>
            <a:fld id="{8D8E6644-0E49-465F-A776-47058F1591F0}" type="slidenum">
              <a:rPr lang="en-US" smtClean="0"/>
              <a:pPr/>
              <a:t>53</a:t>
            </a:fld>
            <a:endParaRPr lang="en-US"/>
          </a:p>
        </p:txBody>
      </p:sp>
    </p:spTree>
    <p:extLst>
      <p:ext uri="{BB962C8B-B14F-4D97-AF65-F5344CB8AC3E}">
        <p14:creationId xmlns:p14="http://schemas.microsoft.com/office/powerpoint/2010/main" xmlns="" val="34842248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a:t>
            </a:r>
            <a:endParaRPr lang="en-US" dirty="0"/>
          </a:p>
        </p:txBody>
      </p:sp>
      <p:sp>
        <p:nvSpPr>
          <p:cNvPr id="5" name="Content Placeholder 4"/>
          <p:cNvSpPr>
            <a:spLocks noGrp="1"/>
          </p:cNvSpPr>
          <p:nvPr>
            <p:ph sz="quarter" idx="1"/>
          </p:nvPr>
        </p:nvSpPr>
        <p:spPr/>
        <p:txBody>
          <a:bodyPr>
            <a:normAutofit/>
          </a:bodyPr>
          <a:lstStyle/>
          <a:p>
            <a:r>
              <a:rPr lang="en-US" dirty="0" smtClean="0"/>
              <a:t>Binary search is an extremely efficient algorithm when it is compared to linear search</a:t>
            </a:r>
          </a:p>
          <a:p>
            <a:r>
              <a:rPr lang="en-US" dirty="0" smtClean="0"/>
              <a:t>Binary search technique searches “data” in minimum possible comparisons</a:t>
            </a:r>
          </a:p>
          <a:p>
            <a:r>
              <a:rPr lang="en-US" dirty="0" smtClean="0"/>
              <a:t>First compare the target key with one in the center of the list and then restrict our attention to only the first or second half of the list, depending on whether the target key comes before or after the central one</a:t>
            </a:r>
          </a:p>
          <a:p>
            <a:r>
              <a:rPr lang="en-US" dirty="0" smtClean="0"/>
              <a:t>With one comparison of keys we thus reduce the list to half its original size</a:t>
            </a:r>
          </a:p>
          <a:p>
            <a:r>
              <a:rPr lang="en-US" dirty="0" smtClean="0"/>
              <a:t>Continuing in this way, at each step, we reduce the length of the list to be searched by half</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54</a:t>
            </a:fld>
            <a:endParaRPr lang="en-US"/>
          </a:p>
        </p:txBody>
      </p:sp>
    </p:spTree>
    <p:extLst>
      <p:ext uri="{BB962C8B-B14F-4D97-AF65-F5344CB8AC3E}">
        <p14:creationId xmlns:p14="http://schemas.microsoft.com/office/powerpoint/2010/main" xmlns="" val="81218040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Recursion</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55</a:t>
            </a:fld>
            <a:endParaRPr lang="en-US"/>
          </a:p>
        </p:txBody>
      </p:sp>
      <p:sp>
        <p:nvSpPr>
          <p:cNvPr id="4" name="Content Placeholder 3"/>
          <p:cNvSpPr>
            <a:spLocks noGrp="1"/>
          </p:cNvSpPr>
          <p:nvPr>
            <p:ph sz="quarter" idx="1"/>
          </p:nvPr>
        </p:nvSpPr>
        <p:spPr/>
        <p:txBody>
          <a:bodyPr>
            <a:normAutofit/>
          </a:bodyPr>
          <a:lstStyle/>
          <a:p>
            <a:pPr lvl="0"/>
            <a:r>
              <a:rPr lang="en-US" dirty="0" smtClean="0"/>
              <a:t>Introduction to Recursion </a:t>
            </a:r>
            <a:endParaRPr lang="en-US" dirty="0"/>
          </a:p>
          <a:p>
            <a:r>
              <a:rPr lang="en-US" dirty="0"/>
              <a:t>Recursive Definition</a:t>
            </a:r>
          </a:p>
          <a:p>
            <a:pPr lvl="0"/>
            <a:r>
              <a:rPr lang="en-US" dirty="0" smtClean="0"/>
              <a:t>Recursive </a:t>
            </a:r>
            <a:r>
              <a:rPr lang="en-US" dirty="0"/>
              <a:t>Algorithms</a:t>
            </a:r>
          </a:p>
          <a:p>
            <a:pPr lvl="0"/>
            <a:r>
              <a:rPr lang="en-US" dirty="0" smtClean="0"/>
              <a:t>Finding </a:t>
            </a:r>
            <a:r>
              <a:rPr lang="en-US" dirty="0"/>
              <a:t>a Recursive Solution</a:t>
            </a:r>
          </a:p>
          <a:p>
            <a:pPr lvl="0"/>
            <a:r>
              <a:rPr lang="en-US" dirty="0"/>
              <a:t>Example Recursive Function </a:t>
            </a:r>
          </a:p>
          <a:p>
            <a:pPr lvl="0"/>
            <a:r>
              <a:rPr lang="en-US" dirty="0"/>
              <a:t>Recursive Programming</a:t>
            </a:r>
          </a:p>
          <a:p>
            <a:pPr lvl="0"/>
            <a:r>
              <a:rPr lang="en-US" dirty="0"/>
              <a:t>Rules for Recursive Function</a:t>
            </a:r>
          </a:p>
          <a:p>
            <a:pPr lvl="0"/>
            <a:r>
              <a:rPr lang="en-US" dirty="0"/>
              <a:t>Example Tower of Hanoi</a:t>
            </a:r>
          </a:p>
          <a:p>
            <a:pPr lvl="0"/>
            <a:r>
              <a:rPr lang="en-US" dirty="0"/>
              <a:t>Other </a:t>
            </a:r>
            <a:r>
              <a:rPr lang="en-US" dirty="0" smtClean="0"/>
              <a:t>examples</a:t>
            </a:r>
            <a:endParaRPr lang="en-US" dirty="0"/>
          </a:p>
        </p:txBody>
      </p:sp>
    </p:spTree>
    <p:extLst>
      <p:ext uri="{BB962C8B-B14F-4D97-AF65-F5344CB8AC3E}">
        <p14:creationId xmlns:p14="http://schemas.microsoft.com/office/powerpoint/2010/main" xmlns="" val="58307814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4" name="Content Placeholder 3"/>
          <p:cNvSpPr>
            <a:spLocks noGrp="1"/>
          </p:cNvSpPr>
          <p:nvPr>
            <p:ph sz="quarter" idx="1"/>
          </p:nvPr>
        </p:nvSpPr>
        <p:spPr/>
        <p:txBody>
          <a:bodyPr/>
          <a:lstStyle/>
          <a:p>
            <a:r>
              <a:rPr lang="en-US" sz="2400" dirty="0" smtClean="0"/>
              <a:t>Any function can call another function</a:t>
            </a:r>
          </a:p>
          <a:p>
            <a:r>
              <a:rPr lang="en-US" sz="2400" dirty="0" smtClean="0"/>
              <a:t>A function can even call itself</a:t>
            </a:r>
          </a:p>
          <a:p>
            <a:r>
              <a:rPr lang="en-US" sz="2400" dirty="0" smtClean="0"/>
              <a:t>When a function call itself, it is making a recursive call</a:t>
            </a:r>
            <a:endParaRPr lang="en-US" sz="2400" b="1" dirty="0" smtClean="0"/>
          </a:p>
          <a:p>
            <a:r>
              <a:rPr lang="en-US" sz="2400" b="1" dirty="0" smtClean="0"/>
              <a:t>Recursive Call</a:t>
            </a:r>
          </a:p>
          <a:p>
            <a:pPr lvl="1"/>
            <a:r>
              <a:rPr lang="en-US" sz="2000" b="1" dirty="0" smtClean="0"/>
              <a:t>A function call in which the function being called is the same as the one making the call</a:t>
            </a:r>
            <a:endParaRPr lang="en-US" sz="2000" dirty="0" smtClean="0"/>
          </a:p>
          <a:p>
            <a:r>
              <a:rPr lang="en-US" sz="2400" dirty="0" smtClean="0"/>
              <a:t>Recursion is a powerful technique that can be used in place of iteration(looping)</a:t>
            </a:r>
          </a:p>
          <a:p>
            <a:r>
              <a:rPr lang="en-US" sz="2400" b="1" dirty="0" smtClean="0"/>
              <a:t>Recursion</a:t>
            </a:r>
          </a:p>
          <a:p>
            <a:pPr lvl="1"/>
            <a:r>
              <a:rPr lang="en-US" sz="2000" b="1" dirty="0" smtClean="0"/>
              <a:t>Recursion is a programming technique in which functions call </a:t>
            </a:r>
            <a:r>
              <a:rPr lang="en-US" sz="2200" b="1" dirty="0" smtClean="0"/>
              <a:t>themselves</a:t>
            </a:r>
            <a:r>
              <a:rPr lang="en-US" sz="2000" b="1" dirty="0" smtClean="0"/>
              <a:t>.</a:t>
            </a:r>
            <a:endParaRPr lang="ur-PK" sz="2000" b="1" dirty="0" smtClean="0"/>
          </a:p>
        </p:txBody>
      </p:sp>
      <p:sp>
        <p:nvSpPr>
          <p:cNvPr id="5" name="Slide Number Placeholder 4"/>
          <p:cNvSpPr>
            <a:spLocks noGrp="1"/>
          </p:cNvSpPr>
          <p:nvPr>
            <p:ph type="sldNum" sz="quarter" idx="12"/>
          </p:nvPr>
        </p:nvSpPr>
        <p:spPr/>
        <p:txBody>
          <a:bodyPr/>
          <a:lstStyle/>
          <a:p>
            <a:fld id="{B6F15528-21DE-4FAA-801E-634DDDAF4B2B}" type="slidenum">
              <a:rPr lang="en-US" smtClean="0"/>
              <a:pPr/>
              <a:t>56</a:t>
            </a:fld>
            <a:endParaRPr lang="en-US"/>
          </a:p>
        </p:txBody>
      </p:sp>
    </p:spTree>
    <p:extLst>
      <p:ext uri="{BB962C8B-B14F-4D97-AF65-F5344CB8AC3E}">
        <p14:creationId xmlns:p14="http://schemas.microsoft.com/office/powerpoint/2010/main" xmlns="" val="390544169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Recursive Definition</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57</a:t>
            </a:fld>
            <a:endParaRPr lang="en-US"/>
          </a:p>
        </p:txBody>
      </p:sp>
      <p:sp>
        <p:nvSpPr>
          <p:cNvPr id="4" name="Content Placeholder 3"/>
          <p:cNvSpPr>
            <a:spLocks noGrp="1"/>
          </p:cNvSpPr>
          <p:nvPr>
            <p:ph sz="quarter" idx="1"/>
          </p:nvPr>
        </p:nvSpPr>
        <p:spPr/>
        <p:txBody>
          <a:bodyPr/>
          <a:lstStyle/>
          <a:p>
            <a:r>
              <a:rPr lang="en-US" sz="2400" b="1" dirty="0" smtClean="0"/>
              <a:t>A definition in which something is defined in terms of smaller versions of itself.</a:t>
            </a:r>
          </a:p>
          <a:p>
            <a:r>
              <a:rPr lang="en-US" sz="2400" dirty="0" smtClean="0"/>
              <a:t>To do recursion we should know the followings</a:t>
            </a:r>
          </a:p>
          <a:p>
            <a:pPr lvl="1"/>
            <a:r>
              <a:rPr lang="en-US" b="1" u="sng" dirty="0" smtClean="0"/>
              <a:t>Base Case:</a:t>
            </a:r>
            <a:r>
              <a:rPr lang="en-US" dirty="0" smtClean="0"/>
              <a:t> </a:t>
            </a:r>
          </a:p>
          <a:p>
            <a:pPr lvl="2"/>
            <a:r>
              <a:rPr lang="en-US" sz="2400" dirty="0" smtClean="0"/>
              <a:t>The case for which the solution can be stated non-recursively </a:t>
            </a:r>
          </a:p>
          <a:p>
            <a:pPr lvl="2"/>
            <a:r>
              <a:rPr lang="en-US" sz="2400" dirty="0" smtClean="0"/>
              <a:t>The case for which the answer is explicitly known.</a:t>
            </a:r>
          </a:p>
          <a:p>
            <a:pPr lvl="1"/>
            <a:r>
              <a:rPr lang="en-US" b="1" u="sng" dirty="0" smtClean="0"/>
              <a:t>General Case:</a:t>
            </a:r>
          </a:p>
          <a:p>
            <a:pPr lvl="2"/>
            <a:r>
              <a:rPr lang="en-US" sz="2400" dirty="0" smtClean="0"/>
              <a:t>The case for which the solution is expressed in smaller version of itself. Also known as recursive case</a:t>
            </a:r>
            <a:endParaRPr lang="en-US" sz="2400" dirty="0"/>
          </a:p>
        </p:txBody>
      </p:sp>
    </p:spTree>
    <p:extLst>
      <p:ext uri="{BB962C8B-B14F-4D97-AF65-F5344CB8AC3E}">
        <p14:creationId xmlns:p14="http://schemas.microsoft.com/office/powerpoint/2010/main" xmlns="" val="131942387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Recursive Algorithm</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58</a:t>
            </a:fld>
            <a:endParaRPr lang="en-US"/>
          </a:p>
        </p:txBody>
      </p:sp>
      <p:sp>
        <p:nvSpPr>
          <p:cNvPr id="4" name="Content Placeholder 3"/>
          <p:cNvSpPr>
            <a:spLocks noGrp="1"/>
          </p:cNvSpPr>
          <p:nvPr>
            <p:ph sz="quarter" idx="1"/>
          </p:nvPr>
        </p:nvSpPr>
        <p:spPr/>
        <p:txBody>
          <a:bodyPr/>
          <a:lstStyle/>
          <a:p>
            <a:r>
              <a:rPr lang="en-US" sz="2800" b="1" dirty="0" smtClean="0"/>
              <a:t>Definition</a:t>
            </a:r>
          </a:p>
          <a:p>
            <a:pPr lvl="1"/>
            <a:r>
              <a:rPr lang="en-US" dirty="0" smtClean="0"/>
              <a:t>An algorithm that calls itself</a:t>
            </a:r>
          </a:p>
          <a:p>
            <a:r>
              <a:rPr lang="en-US" sz="2800" b="1" dirty="0" smtClean="0"/>
              <a:t>Approach</a:t>
            </a:r>
          </a:p>
          <a:p>
            <a:pPr lvl="1"/>
            <a:r>
              <a:rPr lang="en-US" dirty="0" smtClean="0"/>
              <a:t>Solve small problem directly</a:t>
            </a:r>
          </a:p>
          <a:p>
            <a:pPr lvl="1"/>
            <a:r>
              <a:rPr lang="en-US" dirty="0" smtClean="0"/>
              <a:t>Simplify large problem into 1 or more smaller sub problem(s) &amp; solve recursively</a:t>
            </a:r>
          </a:p>
          <a:p>
            <a:pPr lvl="1"/>
            <a:r>
              <a:rPr lang="en-US" dirty="0" smtClean="0"/>
              <a:t>Calculate solution from solution(s) for sub problem</a:t>
            </a:r>
            <a:endParaRPr lang="ur-PK" dirty="0" smtClean="0"/>
          </a:p>
          <a:p>
            <a:endParaRPr lang="en-US" dirty="0"/>
          </a:p>
        </p:txBody>
      </p:sp>
    </p:spTree>
    <p:extLst>
      <p:ext uri="{BB962C8B-B14F-4D97-AF65-F5344CB8AC3E}">
        <p14:creationId xmlns:p14="http://schemas.microsoft.com/office/powerpoint/2010/main" xmlns="" val="260287794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59</a:t>
            </a:fld>
            <a:endParaRPr lang="en-US"/>
          </a:p>
        </p:txBody>
      </p:sp>
      <p:sp>
        <p:nvSpPr>
          <p:cNvPr id="5" name="Title 1"/>
          <p:cNvSpPr>
            <a:spLocks noGrp="1"/>
          </p:cNvSpPr>
          <p:nvPr>
            <p:ph type="title"/>
          </p:nvPr>
        </p:nvSpPr>
        <p:spPr>
          <a:xfrm>
            <a:off x="457200" y="274638"/>
            <a:ext cx="8229600" cy="715962"/>
          </a:xfrm>
        </p:spPr>
        <p:txBody>
          <a:bodyPr>
            <a:normAutofit fontScale="90000"/>
          </a:bodyPr>
          <a:lstStyle/>
          <a:p>
            <a:pPr eaLnBrk="1" hangingPunct="1"/>
            <a:r>
              <a:rPr lang="en-US" smtClean="0"/>
              <a:t>Rules For Recursive Function</a:t>
            </a:r>
            <a:endParaRPr lang="ur-PK" smtClean="0"/>
          </a:p>
        </p:txBody>
      </p:sp>
      <p:sp>
        <p:nvSpPr>
          <p:cNvPr id="6" name="Content Placeholder 2"/>
          <p:cNvSpPr>
            <a:spLocks noGrp="1"/>
          </p:cNvSpPr>
          <p:nvPr>
            <p:ph idx="1"/>
          </p:nvPr>
        </p:nvSpPr>
        <p:spPr>
          <a:xfrm>
            <a:off x="457200" y="1265237"/>
            <a:ext cx="8229600" cy="5211763"/>
          </a:xfrm>
        </p:spPr>
        <p:txBody>
          <a:bodyPr/>
          <a:lstStyle/>
          <a:p>
            <a:pPr marL="457200" indent="-457200" algn="l" rtl="0" eaLnBrk="1" hangingPunct="1">
              <a:buFontTx/>
              <a:buAutoNum type="arabicPeriod"/>
            </a:pPr>
            <a:r>
              <a:rPr lang="en-US" sz="2400" dirty="0" smtClean="0"/>
              <a:t>In recursion, it is essential for a function to call itself, otherwise recursion will not take place.</a:t>
            </a:r>
          </a:p>
          <a:p>
            <a:pPr marL="457200" indent="-457200" algn="l" rtl="0" eaLnBrk="1" hangingPunct="1">
              <a:buFontTx/>
              <a:buAutoNum type="arabicPeriod"/>
            </a:pPr>
            <a:r>
              <a:rPr lang="en-US" sz="2400" dirty="0" smtClean="0"/>
              <a:t>To stop the recursive function it is necessary to base the recursion on test condition and proper terminating statement such as </a:t>
            </a:r>
            <a:r>
              <a:rPr lang="en-US" sz="2400" i="1" dirty="0" smtClean="0"/>
              <a:t>exit()</a:t>
            </a:r>
            <a:r>
              <a:rPr lang="en-US" sz="2400" dirty="0" smtClean="0"/>
              <a:t> or </a:t>
            </a:r>
            <a:r>
              <a:rPr lang="en-US" sz="2400" i="1" dirty="0" smtClean="0"/>
              <a:t>return</a:t>
            </a:r>
            <a:r>
              <a:rPr lang="en-US" sz="2400" dirty="0" smtClean="0"/>
              <a:t> must be written using if() statement.</a:t>
            </a:r>
          </a:p>
          <a:p>
            <a:pPr marL="457200" indent="-457200" algn="l" rtl="0" eaLnBrk="1" hangingPunct="1">
              <a:buFontTx/>
              <a:buAutoNum type="arabicPeriod"/>
            </a:pPr>
            <a:r>
              <a:rPr lang="en-US" sz="2400" dirty="0" smtClean="0"/>
              <a:t>When a recursive function is executed, the recursive calls are not implemented instantly. All the recursive calls are pushed onto the stack until the terminating condition is not detected, the recursive calls stored in the stack are popped and executed.</a:t>
            </a:r>
          </a:p>
          <a:p>
            <a:pPr marL="457200" indent="-457200" algn="l" rtl="0" eaLnBrk="1" hangingPunct="1">
              <a:buFontTx/>
              <a:buAutoNum type="arabicPeriod"/>
            </a:pPr>
            <a:r>
              <a:rPr lang="en-US" sz="2400" dirty="0" smtClean="0"/>
              <a:t>During recursion, at each recursive call new memory is allocated to all the local variables of the recursive functions with the same name.</a:t>
            </a:r>
          </a:p>
          <a:p>
            <a:pPr marL="457200" indent="-457200" algn="l" rtl="0" eaLnBrk="1" hangingPunct="1">
              <a:buFontTx/>
              <a:buAutoNum type="arabicPeriod"/>
            </a:pPr>
            <a:endParaRPr lang="en-US" sz="2200" dirty="0" smtClean="0"/>
          </a:p>
          <a:p>
            <a:pPr marL="457200" indent="-457200" algn="l" rtl="0" eaLnBrk="1" hangingPunct="1">
              <a:buFontTx/>
              <a:buAutoNum type="arabicPeriod"/>
            </a:pPr>
            <a:endParaRPr lang="en-US" sz="2200" dirty="0" smtClean="0"/>
          </a:p>
          <a:p>
            <a:pPr marL="457200" indent="-457200" algn="l" rtl="0" eaLnBrk="1" hangingPunct="1">
              <a:buFontTx/>
              <a:buNone/>
            </a:pPr>
            <a:endParaRPr lang="ur-PK" sz="2400" dirty="0" smtClean="0"/>
          </a:p>
        </p:txBody>
      </p:sp>
    </p:spTree>
    <p:extLst>
      <p:ext uri="{BB962C8B-B14F-4D97-AF65-F5344CB8AC3E}">
        <p14:creationId xmlns:p14="http://schemas.microsoft.com/office/powerpoint/2010/main" xmlns="" val="245904505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Sorting Algorithms</a:t>
            </a:r>
          </a:p>
        </p:txBody>
      </p:sp>
      <p:sp>
        <p:nvSpPr>
          <p:cNvPr id="15363" name="Rectangle 3"/>
          <p:cNvSpPr>
            <a:spLocks noGrp="1" noChangeArrowheads="1"/>
          </p:cNvSpPr>
          <p:nvPr>
            <p:ph type="body" idx="1"/>
          </p:nvPr>
        </p:nvSpPr>
        <p:spPr/>
        <p:txBody>
          <a:bodyPr/>
          <a:lstStyle/>
          <a:p>
            <a:pPr eaLnBrk="1" hangingPunct="1">
              <a:lnSpc>
                <a:spcPct val="90000"/>
              </a:lnSpc>
            </a:pPr>
            <a:r>
              <a:rPr lang="en-US" altLang="en-US" smtClean="0"/>
              <a:t>There are many sorting algorithms, such as:</a:t>
            </a:r>
          </a:p>
          <a:p>
            <a:pPr lvl="1" eaLnBrk="1" hangingPunct="1">
              <a:lnSpc>
                <a:spcPct val="90000"/>
              </a:lnSpc>
            </a:pPr>
            <a:r>
              <a:rPr lang="en-US" altLang="en-US" smtClean="0"/>
              <a:t>Selection Sort </a:t>
            </a:r>
          </a:p>
          <a:p>
            <a:pPr lvl="1" eaLnBrk="1" hangingPunct="1">
              <a:lnSpc>
                <a:spcPct val="90000"/>
              </a:lnSpc>
            </a:pPr>
            <a:r>
              <a:rPr lang="en-US" altLang="en-US" smtClean="0"/>
              <a:t>Insertion Sort</a:t>
            </a:r>
          </a:p>
          <a:p>
            <a:pPr lvl="1" eaLnBrk="1" hangingPunct="1">
              <a:lnSpc>
                <a:spcPct val="90000"/>
              </a:lnSpc>
            </a:pPr>
            <a:r>
              <a:rPr lang="en-US" altLang="en-US" smtClean="0"/>
              <a:t>Bubble Sort</a:t>
            </a:r>
          </a:p>
          <a:p>
            <a:pPr lvl="1" eaLnBrk="1" hangingPunct="1">
              <a:lnSpc>
                <a:spcPct val="90000"/>
              </a:lnSpc>
            </a:pPr>
            <a:r>
              <a:rPr lang="en-US" altLang="en-US" smtClean="0"/>
              <a:t>Merge Sort</a:t>
            </a:r>
          </a:p>
          <a:p>
            <a:pPr lvl="1" eaLnBrk="1" hangingPunct="1">
              <a:lnSpc>
                <a:spcPct val="90000"/>
              </a:lnSpc>
            </a:pPr>
            <a:r>
              <a:rPr lang="en-US" altLang="en-US" smtClean="0"/>
              <a:t>Quick Sort</a:t>
            </a:r>
          </a:p>
          <a:p>
            <a:pPr eaLnBrk="1" hangingPunct="1">
              <a:lnSpc>
                <a:spcPct val="90000"/>
              </a:lnSpc>
            </a:pPr>
            <a:endParaRPr lang="en-US" altLang="en-US" smtClean="0"/>
          </a:p>
          <a:p>
            <a:pPr eaLnBrk="1" hangingPunct="1">
              <a:lnSpc>
                <a:spcPct val="90000"/>
              </a:lnSpc>
            </a:pPr>
            <a:r>
              <a:rPr lang="en-US" altLang="en-US" smtClean="0"/>
              <a:t>The first three are the foundations for faster and more efficient algorithms.</a:t>
            </a:r>
          </a:p>
        </p:txBody>
      </p:sp>
    </p:spTree>
    <p:extLst>
      <p:ext uri="{BB962C8B-B14F-4D97-AF65-F5344CB8AC3E}">
        <p14:creationId xmlns:p14="http://schemas.microsoft.com/office/powerpoint/2010/main" xmlns="" val="412043513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52425" y="152400"/>
            <a:ext cx="8650288" cy="533400"/>
          </a:xfrm>
        </p:spPr>
        <p:txBody>
          <a:bodyPr>
            <a:normAutofit fontScale="90000"/>
          </a:bodyPr>
          <a:lstStyle/>
          <a:p>
            <a:pPr eaLnBrk="1" hangingPunct="1"/>
            <a:r>
              <a:rPr lang="en-US" altLang="en-US" sz="2800" smtClean="0"/>
              <a:t>Sorting</a:t>
            </a:r>
          </a:p>
        </p:txBody>
      </p:sp>
      <p:sp>
        <p:nvSpPr>
          <p:cNvPr id="16387" name="Rectangle 3"/>
          <p:cNvSpPr>
            <a:spLocks noGrp="1" noChangeArrowheads="1"/>
          </p:cNvSpPr>
          <p:nvPr>
            <p:ph type="body" idx="1"/>
          </p:nvPr>
        </p:nvSpPr>
        <p:spPr>
          <a:xfrm>
            <a:off x="352425" y="838200"/>
            <a:ext cx="8580438" cy="5486400"/>
          </a:xfrm>
        </p:spPr>
        <p:txBody>
          <a:bodyPr/>
          <a:lstStyle/>
          <a:p>
            <a:pPr eaLnBrk="1" hangingPunct="1"/>
            <a:r>
              <a:rPr lang="en-US" altLang="en-US" sz="2000" b="1" i="1" smtClean="0"/>
              <a:t>Sorting</a:t>
            </a:r>
            <a:r>
              <a:rPr lang="en-US" altLang="en-US" sz="2000" smtClean="0"/>
              <a:t> is a process that organizes a collection of data into either ascending or descending order.</a:t>
            </a:r>
          </a:p>
          <a:p>
            <a:pPr eaLnBrk="1" hangingPunct="1"/>
            <a:r>
              <a:rPr lang="en-US" altLang="en-US" sz="2000" smtClean="0"/>
              <a:t>An </a:t>
            </a:r>
            <a:r>
              <a:rPr lang="en-US" altLang="en-US" sz="2000" b="1" i="1" smtClean="0"/>
              <a:t>internal sort</a:t>
            </a:r>
            <a:r>
              <a:rPr lang="en-US" altLang="en-US" sz="2000" smtClean="0"/>
              <a:t> requires that the collection of data fit entirely in the computer’s main memory.</a:t>
            </a:r>
          </a:p>
          <a:p>
            <a:pPr eaLnBrk="1" hangingPunct="1"/>
            <a:r>
              <a:rPr lang="en-US" altLang="en-US" sz="2000" smtClean="0"/>
              <a:t>We can use an </a:t>
            </a:r>
            <a:r>
              <a:rPr lang="en-US" altLang="en-US" sz="2000" b="1" i="1" smtClean="0"/>
              <a:t>external sort</a:t>
            </a:r>
            <a:r>
              <a:rPr lang="en-US" altLang="en-US" sz="2000" smtClean="0"/>
              <a:t>  when  the collection of data cannot fit in the computer’s main memory all at once but must reside in secondary storage such as on a disk.</a:t>
            </a:r>
          </a:p>
          <a:p>
            <a:pPr eaLnBrk="1" hangingPunct="1"/>
            <a:r>
              <a:rPr lang="en-US" altLang="en-US" sz="2000" smtClean="0"/>
              <a:t>We will analyze only internal sorting algorithms.</a:t>
            </a:r>
          </a:p>
          <a:p>
            <a:pPr eaLnBrk="1" hangingPunct="1"/>
            <a:r>
              <a:rPr lang="en-US" altLang="en-US" sz="2000" smtClean="0"/>
              <a:t>Any significant amount of computer output is generally arranged in some sorted order so that it can be interpreted.</a:t>
            </a:r>
          </a:p>
          <a:p>
            <a:pPr eaLnBrk="1" hangingPunct="1"/>
            <a:r>
              <a:rPr lang="en-US" altLang="en-US" sz="2000" smtClean="0"/>
              <a:t>Sorting also has indirect uses. An initial sort of the data can significantly enhance the performance of an algorithm. </a:t>
            </a:r>
          </a:p>
          <a:p>
            <a:pPr eaLnBrk="1" hangingPunct="1"/>
            <a:r>
              <a:rPr lang="en-US" altLang="en-US" sz="2000" smtClean="0"/>
              <a:t>Majority of programming projects use a sort somewhere, and in many cases, the sorting cost determines the running time.</a:t>
            </a:r>
          </a:p>
          <a:p>
            <a:pPr eaLnBrk="1" hangingPunct="1"/>
            <a:r>
              <a:rPr lang="en-US" altLang="en-US" sz="2000" smtClean="0"/>
              <a:t>A comparison-based sorting algorithm makes ordering decisions only on the basis of comparisons.</a:t>
            </a:r>
          </a:p>
          <a:p>
            <a:pPr eaLnBrk="1" hangingPunct="1"/>
            <a:endParaRPr lang="en-US" altLang="en-US" sz="2000" smtClean="0"/>
          </a:p>
        </p:txBody>
      </p:sp>
    </p:spTree>
    <p:extLst>
      <p:ext uri="{BB962C8B-B14F-4D97-AF65-F5344CB8AC3E}">
        <p14:creationId xmlns:p14="http://schemas.microsoft.com/office/powerpoint/2010/main" xmlns="" val="424421748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762000" y="457200"/>
            <a:ext cx="7772400" cy="533400"/>
          </a:xfrm>
        </p:spPr>
        <p:txBody>
          <a:bodyPr>
            <a:normAutofit fontScale="90000"/>
          </a:bodyPr>
          <a:lstStyle/>
          <a:p>
            <a:pPr eaLnBrk="1" hangingPunct="1"/>
            <a:r>
              <a:rPr lang="en-US" altLang="en-US" smtClean="0"/>
              <a:t>Selection Sort</a:t>
            </a:r>
          </a:p>
        </p:txBody>
      </p:sp>
      <p:sp>
        <p:nvSpPr>
          <p:cNvPr id="17411" name="Rectangle 3"/>
          <p:cNvSpPr>
            <a:spLocks noGrp="1" noChangeArrowheads="1"/>
          </p:cNvSpPr>
          <p:nvPr>
            <p:ph type="body" idx="1"/>
          </p:nvPr>
        </p:nvSpPr>
        <p:spPr>
          <a:xfrm>
            <a:off x="609600" y="1066800"/>
            <a:ext cx="7848600" cy="5105400"/>
          </a:xfrm>
        </p:spPr>
        <p:txBody>
          <a:bodyPr/>
          <a:lstStyle/>
          <a:p>
            <a:pPr algn="just" eaLnBrk="1" hangingPunct="1">
              <a:lnSpc>
                <a:spcPct val="90000"/>
              </a:lnSpc>
            </a:pPr>
            <a:r>
              <a:rPr lang="en-US" altLang="en-US" sz="2400" smtClean="0">
                <a:cs typeface="Times New Roman" pitchFamily="18" charset="0"/>
              </a:rPr>
              <a:t>The list is divided into two sublists, </a:t>
            </a:r>
            <a:r>
              <a:rPr lang="en-US" altLang="en-US" sz="2400" i="1" smtClean="0">
                <a:cs typeface="Times New Roman" pitchFamily="18" charset="0"/>
              </a:rPr>
              <a:t>sorted</a:t>
            </a:r>
            <a:r>
              <a:rPr lang="en-US" altLang="en-US" sz="2400" smtClean="0">
                <a:cs typeface="Times New Roman" pitchFamily="18" charset="0"/>
              </a:rPr>
              <a:t> and </a:t>
            </a:r>
            <a:r>
              <a:rPr lang="en-US" altLang="en-US" sz="2400" i="1" smtClean="0">
                <a:cs typeface="Times New Roman" pitchFamily="18" charset="0"/>
              </a:rPr>
              <a:t>unsorted</a:t>
            </a:r>
            <a:r>
              <a:rPr lang="en-US" altLang="en-US" sz="2400" smtClean="0">
                <a:cs typeface="Times New Roman" pitchFamily="18" charset="0"/>
              </a:rPr>
              <a:t>, which are divided by an imaginary wall. </a:t>
            </a:r>
          </a:p>
          <a:p>
            <a:pPr algn="just" eaLnBrk="1" hangingPunct="1">
              <a:lnSpc>
                <a:spcPct val="90000"/>
              </a:lnSpc>
            </a:pPr>
            <a:r>
              <a:rPr lang="en-US" altLang="en-US" sz="2400" smtClean="0">
                <a:cs typeface="Times New Roman" pitchFamily="18" charset="0"/>
              </a:rPr>
              <a:t>We find the smallest element from the unsorted sublist and swap it with the element at the beginning of the unsorted data. </a:t>
            </a:r>
          </a:p>
          <a:p>
            <a:pPr algn="just" eaLnBrk="1" hangingPunct="1">
              <a:lnSpc>
                <a:spcPct val="90000"/>
              </a:lnSpc>
            </a:pPr>
            <a:r>
              <a:rPr lang="en-US" altLang="en-US" sz="2400" smtClean="0">
                <a:cs typeface="Times New Roman" pitchFamily="18" charset="0"/>
              </a:rPr>
              <a:t>After each selection and swapping, the imaginary wall between the two sublists move one element ahead, increasing the number of sorted elements and decreasing the number of unsorted ones.</a:t>
            </a:r>
          </a:p>
          <a:p>
            <a:pPr algn="just" eaLnBrk="1" hangingPunct="1">
              <a:lnSpc>
                <a:spcPct val="90000"/>
              </a:lnSpc>
            </a:pPr>
            <a:r>
              <a:rPr lang="en-US" altLang="en-US" sz="2400" smtClean="0">
                <a:cs typeface="Times New Roman" pitchFamily="18" charset="0"/>
              </a:rPr>
              <a:t>Each time we move one element from the unsorted sublist to the sorted sublist, we say that we have completed a sort pass.</a:t>
            </a:r>
          </a:p>
          <a:p>
            <a:pPr algn="just" eaLnBrk="1" hangingPunct="1">
              <a:lnSpc>
                <a:spcPct val="90000"/>
              </a:lnSpc>
            </a:pPr>
            <a:r>
              <a:rPr lang="en-US" altLang="en-US" sz="2400" smtClean="0">
                <a:cs typeface="Times New Roman" pitchFamily="18" charset="0"/>
              </a:rPr>
              <a:t>A list of </a:t>
            </a:r>
            <a:r>
              <a:rPr lang="en-US" altLang="en-US" sz="2400" i="1" smtClean="0">
                <a:cs typeface="Times New Roman" pitchFamily="18" charset="0"/>
              </a:rPr>
              <a:t>n</a:t>
            </a:r>
            <a:r>
              <a:rPr lang="en-US" altLang="en-US" sz="2400" smtClean="0">
                <a:cs typeface="Times New Roman" pitchFamily="18" charset="0"/>
              </a:rPr>
              <a:t> elements requires </a:t>
            </a:r>
            <a:r>
              <a:rPr lang="en-US" altLang="en-US" sz="2400" i="1" smtClean="0">
                <a:cs typeface="Times New Roman" pitchFamily="18" charset="0"/>
              </a:rPr>
              <a:t>n-1</a:t>
            </a:r>
            <a:r>
              <a:rPr lang="en-US" altLang="en-US" sz="2400" smtClean="0">
                <a:cs typeface="Times New Roman" pitchFamily="18" charset="0"/>
              </a:rPr>
              <a:t> passes to completely rearrange the data.</a:t>
            </a:r>
          </a:p>
          <a:p>
            <a:pPr eaLnBrk="1" hangingPunct="1">
              <a:lnSpc>
                <a:spcPct val="90000"/>
              </a:lnSpc>
              <a:buFontTx/>
              <a:buNone/>
            </a:pPr>
            <a:endParaRPr lang="en-US" altLang="en-US" sz="2400" smtClean="0"/>
          </a:p>
        </p:txBody>
      </p:sp>
    </p:spTree>
    <p:extLst>
      <p:ext uri="{BB962C8B-B14F-4D97-AF65-F5344CB8AC3E}">
        <p14:creationId xmlns:p14="http://schemas.microsoft.com/office/powerpoint/2010/main" xmlns="" val="315028499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Group 2"/>
          <p:cNvGraphicFramePr>
            <a:graphicFrameLocks noGrp="1"/>
          </p:cNvGraphicFramePr>
          <p:nvPr/>
        </p:nvGraphicFramePr>
        <p:xfrm>
          <a:off x="838200" y="1066800"/>
          <a:ext cx="5867400" cy="5029200"/>
        </p:xfrm>
        <a:graphic>
          <a:graphicData uri="http://schemas.openxmlformats.org/drawingml/2006/table">
            <a:tbl>
              <a:tblPr/>
              <a:tblGrid>
                <a:gridCol w="977900"/>
                <a:gridCol w="977900"/>
                <a:gridCol w="939800"/>
                <a:gridCol w="1016000"/>
                <a:gridCol w="977900"/>
                <a:gridCol w="977900"/>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23</a:t>
                      </a:r>
                      <a:endParaRPr kumimoji="0" lang="en-US" sz="2400" b="0" i="0" u="none" strike="noStrike" cap="none" normalizeH="0" baseline="0" smtClean="0">
                        <a:ln>
                          <a:noFill/>
                        </a:ln>
                        <a:solidFill>
                          <a:schemeClr val="tx1"/>
                        </a:solidFill>
                        <a:effectLst/>
                        <a:latin typeface="Times New Roman" pitchFamily="18" charset="0"/>
                      </a:endParaRPr>
                    </a:p>
                  </a:txBody>
                  <a:tcPr marL="152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78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45</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32</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56</a:t>
                      </a:r>
                    </a:p>
                  </a:txBody>
                  <a:tcPr marL="1524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8</a:t>
                      </a:r>
                    </a:p>
                  </a:txBody>
                  <a:tcPr marL="152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78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45</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23</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32</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56</a:t>
                      </a:r>
                    </a:p>
                  </a:txBody>
                  <a:tcPr marL="1524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4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8</a:t>
                      </a:r>
                    </a:p>
                  </a:txBody>
                  <a:tcPr marL="152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23</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45</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78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32</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56</a:t>
                      </a:r>
                    </a:p>
                  </a:txBody>
                  <a:tcPr marL="1524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8</a:t>
                      </a:r>
                    </a:p>
                  </a:txBody>
                  <a:tcPr marL="152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23</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32</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78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45</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56</a:t>
                      </a:r>
                    </a:p>
                  </a:txBody>
                  <a:tcPr marL="1524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8</a:t>
                      </a:r>
                    </a:p>
                  </a:txBody>
                  <a:tcPr marL="152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23</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32</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45</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78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56</a:t>
                      </a:r>
                    </a:p>
                  </a:txBody>
                  <a:tcPr marL="1524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8</a:t>
                      </a:r>
                    </a:p>
                  </a:txBody>
                  <a:tcPr marL="152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23</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32</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45</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56</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78</a:t>
                      </a:r>
                    </a:p>
                  </a:txBody>
                  <a:tcPr marL="1524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8555" name="Text Box 133"/>
          <p:cNvSpPr txBox="1">
            <a:spLocks noChangeArrowheads="1"/>
          </p:cNvSpPr>
          <p:nvPr/>
        </p:nvSpPr>
        <p:spPr bwMode="auto">
          <a:xfrm>
            <a:off x="6858000" y="1219200"/>
            <a:ext cx="1714500" cy="34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r>
              <a:rPr lang="en-US" altLang="en-US" sz="1800">
                <a:latin typeface="Times New Roman" pitchFamily="18" charset="0"/>
                <a:cs typeface="Times New Roman" pitchFamily="18" charset="0"/>
              </a:rPr>
              <a:t>Original List</a:t>
            </a:r>
            <a:endParaRPr lang="en-US" altLang="en-US" sz="1200">
              <a:latin typeface="Times New Roman" pitchFamily="18" charset="0"/>
              <a:cs typeface="Times New Roman" pitchFamily="18" charset="0"/>
            </a:endParaRPr>
          </a:p>
          <a:p>
            <a:pPr>
              <a:spcBef>
                <a:spcPct val="0"/>
              </a:spcBef>
              <a:buClrTx/>
              <a:buSzTx/>
              <a:buFontTx/>
              <a:buNone/>
            </a:pPr>
            <a:endParaRPr lang="en-US" altLang="en-US" sz="2400">
              <a:latin typeface="Times New Roman" pitchFamily="18" charset="0"/>
            </a:endParaRPr>
          </a:p>
        </p:txBody>
      </p:sp>
      <p:sp>
        <p:nvSpPr>
          <p:cNvPr id="18556" name="Text Box 134"/>
          <p:cNvSpPr txBox="1">
            <a:spLocks noChangeArrowheads="1"/>
          </p:cNvSpPr>
          <p:nvPr/>
        </p:nvSpPr>
        <p:spPr bwMode="auto">
          <a:xfrm>
            <a:off x="6934200" y="2057400"/>
            <a:ext cx="1714500" cy="34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r>
              <a:rPr lang="en-US" altLang="en-US" sz="1600">
                <a:latin typeface="Times New Roman" pitchFamily="18" charset="0"/>
              </a:rPr>
              <a:t>After pass 1</a:t>
            </a:r>
          </a:p>
          <a:p>
            <a:pPr>
              <a:spcBef>
                <a:spcPct val="0"/>
              </a:spcBef>
              <a:buClrTx/>
              <a:buSzTx/>
              <a:buFontTx/>
              <a:buNone/>
            </a:pPr>
            <a:endParaRPr lang="en-US" altLang="en-US" sz="2400">
              <a:latin typeface="Times New Roman" pitchFamily="18" charset="0"/>
            </a:endParaRPr>
          </a:p>
        </p:txBody>
      </p:sp>
      <p:sp>
        <p:nvSpPr>
          <p:cNvPr id="18557" name="Text Box 135"/>
          <p:cNvSpPr txBox="1">
            <a:spLocks noChangeArrowheads="1"/>
          </p:cNvSpPr>
          <p:nvPr/>
        </p:nvSpPr>
        <p:spPr bwMode="auto">
          <a:xfrm>
            <a:off x="6858000" y="2971800"/>
            <a:ext cx="1714500" cy="34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r>
              <a:rPr lang="en-US" altLang="en-US" sz="1600">
                <a:latin typeface="Times New Roman" pitchFamily="18" charset="0"/>
                <a:cs typeface="Times New Roman" pitchFamily="18" charset="0"/>
              </a:rPr>
              <a:t>After pass 2</a:t>
            </a:r>
          </a:p>
          <a:p>
            <a:pPr>
              <a:spcBef>
                <a:spcPct val="0"/>
              </a:spcBef>
              <a:buClrTx/>
              <a:buSzTx/>
              <a:buFontTx/>
              <a:buNone/>
            </a:pPr>
            <a:endParaRPr lang="en-US" altLang="en-US" sz="1600">
              <a:latin typeface="Times New Roman" pitchFamily="18" charset="0"/>
            </a:endParaRPr>
          </a:p>
        </p:txBody>
      </p:sp>
      <p:sp>
        <p:nvSpPr>
          <p:cNvPr id="18558" name="Text Box 136"/>
          <p:cNvSpPr txBox="1">
            <a:spLocks noChangeArrowheads="1"/>
          </p:cNvSpPr>
          <p:nvPr/>
        </p:nvSpPr>
        <p:spPr bwMode="auto">
          <a:xfrm>
            <a:off x="7010400" y="3810000"/>
            <a:ext cx="1714500" cy="34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r>
              <a:rPr lang="en-US" altLang="en-US" sz="1600">
                <a:latin typeface="Times New Roman" pitchFamily="18" charset="0"/>
              </a:rPr>
              <a:t>After pass 3</a:t>
            </a:r>
          </a:p>
          <a:p>
            <a:pPr>
              <a:spcBef>
                <a:spcPct val="0"/>
              </a:spcBef>
              <a:buClrTx/>
              <a:buSzTx/>
              <a:buFontTx/>
              <a:buNone/>
            </a:pPr>
            <a:endParaRPr lang="en-US" altLang="en-US" sz="2400">
              <a:latin typeface="Times New Roman" pitchFamily="18" charset="0"/>
            </a:endParaRPr>
          </a:p>
        </p:txBody>
      </p:sp>
      <p:sp>
        <p:nvSpPr>
          <p:cNvPr id="18559" name="Text Box 137"/>
          <p:cNvSpPr txBox="1">
            <a:spLocks noChangeArrowheads="1"/>
          </p:cNvSpPr>
          <p:nvPr/>
        </p:nvSpPr>
        <p:spPr bwMode="auto">
          <a:xfrm>
            <a:off x="7010400" y="4800600"/>
            <a:ext cx="1714500" cy="34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r>
              <a:rPr lang="en-US" altLang="en-US" sz="1600">
                <a:latin typeface="Times New Roman" pitchFamily="18" charset="0"/>
              </a:rPr>
              <a:t>After pass 4</a:t>
            </a:r>
          </a:p>
          <a:p>
            <a:pPr>
              <a:spcBef>
                <a:spcPct val="0"/>
              </a:spcBef>
              <a:buClrTx/>
              <a:buSzTx/>
              <a:buFontTx/>
              <a:buNone/>
            </a:pPr>
            <a:endParaRPr lang="en-US" altLang="en-US" sz="2400">
              <a:latin typeface="Times New Roman" pitchFamily="18" charset="0"/>
            </a:endParaRPr>
          </a:p>
        </p:txBody>
      </p:sp>
      <p:sp>
        <p:nvSpPr>
          <p:cNvPr id="18560" name="Text Box 138"/>
          <p:cNvSpPr txBox="1">
            <a:spLocks noChangeArrowheads="1"/>
          </p:cNvSpPr>
          <p:nvPr/>
        </p:nvSpPr>
        <p:spPr bwMode="auto">
          <a:xfrm>
            <a:off x="7010400" y="5638800"/>
            <a:ext cx="1714500" cy="34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r>
              <a:rPr lang="en-US" altLang="en-US" sz="1600">
                <a:latin typeface="Times New Roman" pitchFamily="18" charset="0"/>
              </a:rPr>
              <a:t>After pass 5</a:t>
            </a:r>
          </a:p>
          <a:p>
            <a:pPr>
              <a:spcBef>
                <a:spcPct val="0"/>
              </a:spcBef>
              <a:buClrTx/>
              <a:buSzTx/>
              <a:buFontTx/>
              <a:buNone/>
            </a:pPr>
            <a:endParaRPr lang="en-US" altLang="en-US" sz="2400">
              <a:latin typeface="Times New Roman" pitchFamily="18" charset="0"/>
            </a:endParaRPr>
          </a:p>
        </p:txBody>
      </p:sp>
      <p:sp>
        <p:nvSpPr>
          <p:cNvPr id="18561" name="Text Box 139"/>
          <p:cNvSpPr txBox="1">
            <a:spLocks noChangeArrowheads="1"/>
          </p:cNvSpPr>
          <p:nvPr/>
        </p:nvSpPr>
        <p:spPr bwMode="auto">
          <a:xfrm>
            <a:off x="304800" y="381000"/>
            <a:ext cx="1447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50000"/>
              </a:spcBef>
              <a:buClrTx/>
              <a:buSzTx/>
              <a:buFontTx/>
              <a:buNone/>
            </a:pPr>
            <a:r>
              <a:rPr lang="en-US" altLang="en-US" sz="2400" b="1">
                <a:latin typeface="Times New Roman" pitchFamily="18" charset="0"/>
              </a:rPr>
              <a:t>Sorted</a:t>
            </a:r>
          </a:p>
        </p:txBody>
      </p:sp>
      <p:sp>
        <p:nvSpPr>
          <p:cNvPr id="18562" name="Text Box 140"/>
          <p:cNvSpPr txBox="1">
            <a:spLocks noChangeArrowheads="1"/>
          </p:cNvSpPr>
          <p:nvPr/>
        </p:nvSpPr>
        <p:spPr bwMode="auto">
          <a:xfrm>
            <a:off x="3810000" y="381000"/>
            <a:ext cx="1447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50000"/>
              </a:spcBef>
              <a:buClrTx/>
              <a:buSzTx/>
              <a:buFontTx/>
              <a:buNone/>
            </a:pPr>
            <a:r>
              <a:rPr lang="en-US" altLang="en-US" sz="2400" b="1">
                <a:latin typeface="Times New Roman" pitchFamily="18" charset="0"/>
              </a:rPr>
              <a:t>Unsorted</a:t>
            </a:r>
          </a:p>
        </p:txBody>
      </p:sp>
      <p:sp>
        <p:nvSpPr>
          <p:cNvPr id="18563" name="Line 141"/>
          <p:cNvSpPr>
            <a:spLocks noChangeShapeType="1"/>
          </p:cNvSpPr>
          <p:nvPr/>
        </p:nvSpPr>
        <p:spPr bwMode="auto">
          <a:xfrm>
            <a:off x="838200" y="914400"/>
            <a:ext cx="0" cy="76200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64" name="Line 142"/>
          <p:cNvSpPr>
            <a:spLocks noChangeShapeType="1"/>
          </p:cNvSpPr>
          <p:nvPr/>
        </p:nvSpPr>
        <p:spPr bwMode="auto">
          <a:xfrm>
            <a:off x="1828800" y="1828800"/>
            <a:ext cx="0" cy="76200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65" name="Line 143"/>
          <p:cNvSpPr>
            <a:spLocks noChangeShapeType="1"/>
          </p:cNvSpPr>
          <p:nvPr/>
        </p:nvSpPr>
        <p:spPr bwMode="auto">
          <a:xfrm>
            <a:off x="2819400" y="2743200"/>
            <a:ext cx="0" cy="76200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66" name="Line 144"/>
          <p:cNvSpPr>
            <a:spLocks noChangeShapeType="1"/>
          </p:cNvSpPr>
          <p:nvPr/>
        </p:nvSpPr>
        <p:spPr bwMode="auto">
          <a:xfrm>
            <a:off x="3733800" y="3657600"/>
            <a:ext cx="0" cy="76200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67" name="Line 145"/>
          <p:cNvSpPr>
            <a:spLocks noChangeShapeType="1"/>
          </p:cNvSpPr>
          <p:nvPr/>
        </p:nvSpPr>
        <p:spPr bwMode="auto">
          <a:xfrm>
            <a:off x="4800600" y="4572000"/>
            <a:ext cx="0" cy="76200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68" name="Line 146"/>
          <p:cNvSpPr>
            <a:spLocks noChangeShapeType="1"/>
          </p:cNvSpPr>
          <p:nvPr/>
        </p:nvSpPr>
        <p:spPr bwMode="auto">
          <a:xfrm>
            <a:off x="5715000" y="5486400"/>
            <a:ext cx="0" cy="76200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Tree>
    <p:extLst>
      <p:ext uri="{BB962C8B-B14F-4D97-AF65-F5344CB8AC3E}">
        <p14:creationId xmlns:p14="http://schemas.microsoft.com/office/powerpoint/2010/main" xmlns="" val="161403814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mtClean="0"/>
              <a:t>Insertion Sort</a:t>
            </a:r>
          </a:p>
        </p:txBody>
      </p:sp>
      <p:sp>
        <p:nvSpPr>
          <p:cNvPr id="22531" name="Rectangle 3"/>
          <p:cNvSpPr>
            <a:spLocks noGrp="1" noChangeArrowheads="1"/>
          </p:cNvSpPr>
          <p:nvPr>
            <p:ph type="body" idx="1"/>
          </p:nvPr>
        </p:nvSpPr>
        <p:spPr/>
        <p:txBody>
          <a:bodyPr/>
          <a:lstStyle/>
          <a:p>
            <a:pPr eaLnBrk="1" hangingPunct="1">
              <a:lnSpc>
                <a:spcPct val="90000"/>
              </a:lnSpc>
            </a:pPr>
            <a:r>
              <a:rPr lang="en-US" altLang="en-US" sz="2800" smtClean="0">
                <a:cs typeface="Times New Roman" pitchFamily="18" charset="0"/>
              </a:rPr>
              <a:t>Insertion sort is a simple sorting algorithm that is appropriate for small inputs. </a:t>
            </a:r>
          </a:p>
          <a:p>
            <a:pPr lvl="1" eaLnBrk="1" hangingPunct="1">
              <a:lnSpc>
                <a:spcPct val="90000"/>
              </a:lnSpc>
            </a:pPr>
            <a:r>
              <a:rPr lang="en-US" altLang="en-US" smtClean="0">
                <a:cs typeface="Times New Roman" pitchFamily="18" charset="0"/>
              </a:rPr>
              <a:t>Most common sorting technique used by card players.</a:t>
            </a:r>
          </a:p>
          <a:p>
            <a:pPr eaLnBrk="1" hangingPunct="1">
              <a:lnSpc>
                <a:spcPct val="90000"/>
              </a:lnSpc>
            </a:pPr>
            <a:r>
              <a:rPr lang="en-US" altLang="en-US" sz="2800" smtClean="0">
                <a:cs typeface="Times New Roman" pitchFamily="18" charset="0"/>
              </a:rPr>
              <a:t>The list is divided into two parts: sorted and unsorted. </a:t>
            </a:r>
          </a:p>
          <a:p>
            <a:pPr eaLnBrk="1" hangingPunct="1">
              <a:lnSpc>
                <a:spcPct val="90000"/>
              </a:lnSpc>
            </a:pPr>
            <a:r>
              <a:rPr lang="en-US" altLang="en-US" sz="2800" smtClean="0">
                <a:cs typeface="Times New Roman" pitchFamily="18" charset="0"/>
              </a:rPr>
              <a:t>In each pass, the first element of the unsorted part is picked up, transferred to the sorted sublist, and inserted at the appropriate place. </a:t>
            </a:r>
          </a:p>
          <a:p>
            <a:pPr eaLnBrk="1" hangingPunct="1">
              <a:lnSpc>
                <a:spcPct val="90000"/>
              </a:lnSpc>
            </a:pPr>
            <a:r>
              <a:rPr lang="en-US" altLang="en-US" sz="2800" smtClean="0">
                <a:cs typeface="Times New Roman" pitchFamily="18" charset="0"/>
              </a:rPr>
              <a:t>A list of </a:t>
            </a:r>
            <a:r>
              <a:rPr lang="en-US" altLang="en-US" sz="2800" i="1" smtClean="0">
                <a:cs typeface="Times New Roman" pitchFamily="18" charset="0"/>
              </a:rPr>
              <a:t>n</a:t>
            </a:r>
            <a:r>
              <a:rPr lang="en-US" altLang="en-US" sz="2800" smtClean="0">
                <a:cs typeface="Times New Roman" pitchFamily="18" charset="0"/>
              </a:rPr>
              <a:t> elements will take at most </a:t>
            </a:r>
            <a:r>
              <a:rPr lang="en-US" altLang="en-US" sz="2800" i="1" smtClean="0">
                <a:cs typeface="Times New Roman" pitchFamily="18" charset="0"/>
              </a:rPr>
              <a:t>n-1</a:t>
            </a:r>
            <a:r>
              <a:rPr lang="en-US" altLang="en-US" sz="2800" smtClean="0">
                <a:cs typeface="Times New Roman" pitchFamily="18" charset="0"/>
              </a:rPr>
              <a:t> passes to sort the data.</a:t>
            </a:r>
            <a:r>
              <a:rPr lang="en-US" altLang="en-US" sz="2800" smtClean="0"/>
              <a:t> </a:t>
            </a:r>
          </a:p>
        </p:txBody>
      </p:sp>
    </p:spTree>
    <p:extLst>
      <p:ext uri="{BB962C8B-B14F-4D97-AF65-F5344CB8AC3E}">
        <p14:creationId xmlns:p14="http://schemas.microsoft.com/office/powerpoint/2010/main" xmlns="" val="94761926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6858000" y="1219200"/>
            <a:ext cx="1714500" cy="34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r>
              <a:rPr lang="en-US" altLang="en-US" sz="1800">
                <a:latin typeface="Times New Roman" pitchFamily="18" charset="0"/>
                <a:cs typeface="Times New Roman" pitchFamily="18" charset="0"/>
              </a:rPr>
              <a:t>Original List</a:t>
            </a:r>
            <a:endParaRPr lang="en-US" altLang="en-US" sz="1200">
              <a:latin typeface="Times New Roman" pitchFamily="18" charset="0"/>
              <a:cs typeface="Times New Roman" pitchFamily="18" charset="0"/>
            </a:endParaRPr>
          </a:p>
          <a:p>
            <a:pPr>
              <a:spcBef>
                <a:spcPct val="0"/>
              </a:spcBef>
              <a:buClrTx/>
              <a:buSzTx/>
              <a:buFontTx/>
              <a:buNone/>
            </a:pPr>
            <a:endParaRPr lang="en-US" altLang="en-US" sz="2400">
              <a:latin typeface="Times New Roman" pitchFamily="18" charset="0"/>
            </a:endParaRPr>
          </a:p>
        </p:txBody>
      </p:sp>
      <p:sp>
        <p:nvSpPr>
          <p:cNvPr id="23555" name="Text Box 3"/>
          <p:cNvSpPr txBox="1">
            <a:spLocks noChangeArrowheads="1"/>
          </p:cNvSpPr>
          <p:nvPr/>
        </p:nvSpPr>
        <p:spPr bwMode="auto">
          <a:xfrm>
            <a:off x="6934200" y="2057400"/>
            <a:ext cx="1714500" cy="34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r>
              <a:rPr lang="en-US" altLang="en-US" sz="1600">
                <a:latin typeface="Times New Roman" pitchFamily="18" charset="0"/>
              </a:rPr>
              <a:t>After pass 1</a:t>
            </a:r>
          </a:p>
          <a:p>
            <a:pPr>
              <a:spcBef>
                <a:spcPct val="0"/>
              </a:spcBef>
              <a:buClrTx/>
              <a:buSzTx/>
              <a:buFontTx/>
              <a:buNone/>
            </a:pPr>
            <a:endParaRPr lang="en-US" altLang="en-US" sz="2400">
              <a:latin typeface="Times New Roman" pitchFamily="18" charset="0"/>
            </a:endParaRPr>
          </a:p>
        </p:txBody>
      </p:sp>
      <p:sp>
        <p:nvSpPr>
          <p:cNvPr id="23556" name="Text Box 4"/>
          <p:cNvSpPr txBox="1">
            <a:spLocks noChangeArrowheads="1"/>
          </p:cNvSpPr>
          <p:nvPr/>
        </p:nvSpPr>
        <p:spPr bwMode="auto">
          <a:xfrm>
            <a:off x="6858000" y="2971800"/>
            <a:ext cx="1714500" cy="34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r>
              <a:rPr lang="en-US" altLang="en-US" sz="1600">
                <a:latin typeface="Times New Roman" pitchFamily="18" charset="0"/>
                <a:cs typeface="Times New Roman" pitchFamily="18" charset="0"/>
              </a:rPr>
              <a:t>After pass 2</a:t>
            </a:r>
          </a:p>
          <a:p>
            <a:pPr>
              <a:spcBef>
                <a:spcPct val="0"/>
              </a:spcBef>
              <a:buClrTx/>
              <a:buSzTx/>
              <a:buFontTx/>
              <a:buNone/>
            </a:pPr>
            <a:endParaRPr lang="en-US" altLang="en-US" sz="1600">
              <a:latin typeface="Times New Roman" pitchFamily="18" charset="0"/>
            </a:endParaRPr>
          </a:p>
        </p:txBody>
      </p:sp>
      <p:sp>
        <p:nvSpPr>
          <p:cNvPr id="23557" name="Rectangle 5"/>
          <p:cNvSpPr>
            <a:spLocks noChangeArrowheads="1"/>
          </p:cNvSpPr>
          <p:nvPr/>
        </p:nvSpPr>
        <p:spPr bwMode="auto">
          <a:xfrm>
            <a:off x="2514600" y="-414338"/>
            <a:ext cx="5492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endParaRPr lang="tr-TR" altLang="en-US" sz="2400">
              <a:latin typeface="Times New Roman" pitchFamily="18" charset="0"/>
            </a:endParaRPr>
          </a:p>
        </p:txBody>
      </p:sp>
      <p:sp>
        <p:nvSpPr>
          <p:cNvPr id="23558" name="Rectangle 6"/>
          <p:cNvSpPr>
            <a:spLocks noChangeArrowheads="1"/>
          </p:cNvSpPr>
          <p:nvPr/>
        </p:nvSpPr>
        <p:spPr bwMode="auto">
          <a:xfrm>
            <a:off x="2514600" y="-414338"/>
            <a:ext cx="5492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endParaRPr lang="tr-TR" altLang="en-US" sz="2400">
              <a:latin typeface="Times New Roman" pitchFamily="18" charset="0"/>
            </a:endParaRPr>
          </a:p>
        </p:txBody>
      </p:sp>
      <p:sp>
        <p:nvSpPr>
          <p:cNvPr id="23559" name="Rectangle 7"/>
          <p:cNvSpPr>
            <a:spLocks noChangeArrowheads="1"/>
          </p:cNvSpPr>
          <p:nvPr/>
        </p:nvSpPr>
        <p:spPr bwMode="auto">
          <a:xfrm>
            <a:off x="2514600" y="-414338"/>
            <a:ext cx="5492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endParaRPr lang="tr-TR" altLang="en-US" sz="2400">
              <a:latin typeface="Times New Roman" pitchFamily="18" charset="0"/>
            </a:endParaRPr>
          </a:p>
        </p:txBody>
      </p:sp>
      <p:sp>
        <p:nvSpPr>
          <p:cNvPr id="23560" name="Text Box 8"/>
          <p:cNvSpPr txBox="1">
            <a:spLocks noChangeArrowheads="1"/>
          </p:cNvSpPr>
          <p:nvPr/>
        </p:nvSpPr>
        <p:spPr bwMode="auto">
          <a:xfrm>
            <a:off x="7010400" y="3810000"/>
            <a:ext cx="1714500" cy="34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r>
              <a:rPr lang="en-US" altLang="en-US" sz="1600">
                <a:latin typeface="Times New Roman" pitchFamily="18" charset="0"/>
              </a:rPr>
              <a:t>After pass 3</a:t>
            </a:r>
          </a:p>
          <a:p>
            <a:pPr>
              <a:spcBef>
                <a:spcPct val="0"/>
              </a:spcBef>
              <a:buClrTx/>
              <a:buSzTx/>
              <a:buFontTx/>
              <a:buNone/>
            </a:pPr>
            <a:endParaRPr lang="en-US" altLang="en-US" sz="2400">
              <a:latin typeface="Times New Roman" pitchFamily="18" charset="0"/>
            </a:endParaRPr>
          </a:p>
        </p:txBody>
      </p:sp>
      <p:sp>
        <p:nvSpPr>
          <p:cNvPr id="23561" name="Text Box 9"/>
          <p:cNvSpPr txBox="1">
            <a:spLocks noChangeArrowheads="1"/>
          </p:cNvSpPr>
          <p:nvPr/>
        </p:nvSpPr>
        <p:spPr bwMode="auto">
          <a:xfrm>
            <a:off x="7010400" y="4800600"/>
            <a:ext cx="1714500" cy="34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r>
              <a:rPr lang="en-US" altLang="en-US" sz="1600">
                <a:latin typeface="Times New Roman" pitchFamily="18" charset="0"/>
              </a:rPr>
              <a:t>After pass 4</a:t>
            </a:r>
          </a:p>
          <a:p>
            <a:pPr>
              <a:spcBef>
                <a:spcPct val="0"/>
              </a:spcBef>
              <a:buClrTx/>
              <a:buSzTx/>
              <a:buFontTx/>
              <a:buNone/>
            </a:pPr>
            <a:endParaRPr lang="en-US" altLang="en-US" sz="2400">
              <a:latin typeface="Times New Roman" pitchFamily="18" charset="0"/>
            </a:endParaRPr>
          </a:p>
        </p:txBody>
      </p:sp>
      <p:sp>
        <p:nvSpPr>
          <p:cNvPr id="23562" name="Text Box 10"/>
          <p:cNvSpPr txBox="1">
            <a:spLocks noChangeArrowheads="1"/>
          </p:cNvSpPr>
          <p:nvPr/>
        </p:nvSpPr>
        <p:spPr bwMode="auto">
          <a:xfrm>
            <a:off x="7010400" y="5638800"/>
            <a:ext cx="1714500" cy="34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r>
              <a:rPr lang="en-US" altLang="en-US" sz="1600">
                <a:latin typeface="Times New Roman" pitchFamily="18" charset="0"/>
              </a:rPr>
              <a:t>After pass 5</a:t>
            </a:r>
          </a:p>
          <a:p>
            <a:pPr>
              <a:spcBef>
                <a:spcPct val="0"/>
              </a:spcBef>
              <a:buClrTx/>
              <a:buSzTx/>
              <a:buFontTx/>
              <a:buNone/>
            </a:pPr>
            <a:endParaRPr lang="en-US" altLang="en-US" sz="2400">
              <a:latin typeface="Times New Roman" pitchFamily="18" charset="0"/>
            </a:endParaRPr>
          </a:p>
        </p:txBody>
      </p:sp>
      <p:graphicFrame>
        <p:nvGraphicFramePr>
          <p:cNvPr id="32779" name="Group 11"/>
          <p:cNvGraphicFramePr>
            <a:graphicFrameLocks noGrp="1"/>
          </p:cNvGraphicFramePr>
          <p:nvPr/>
        </p:nvGraphicFramePr>
        <p:xfrm>
          <a:off x="838200" y="1066800"/>
          <a:ext cx="5867400" cy="5029200"/>
        </p:xfrm>
        <a:graphic>
          <a:graphicData uri="http://schemas.openxmlformats.org/drawingml/2006/table">
            <a:tbl>
              <a:tblPr/>
              <a:tblGrid>
                <a:gridCol w="977900"/>
                <a:gridCol w="977900"/>
                <a:gridCol w="939800"/>
                <a:gridCol w="1016000"/>
                <a:gridCol w="977900"/>
                <a:gridCol w="977900"/>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23</a:t>
                      </a:r>
                      <a:endParaRPr kumimoji="0" lang="en-US" sz="2400" b="0" i="0" u="none" strike="noStrike" cap="none" normalizeH="0" baseline="0" smtClean="0">
                        <a:ln>
                          <a:noFill/>
                        </a:ln>
                        <a:solidFill>
                          <a:schemeClr val="tx1"/>
                        </a:solidFill>
                        <a:effectLst/>
                        <a:latin typeface="Times New Roman" pitchFamily="18" charset="0"/>
                      </a:endParaRPr>
                    </a:p>
                  </a:txBody>
                  <a:tcPr marL="152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78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45</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32</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56</a:t>
                      </a:r>
                    </a:p>
                  </a:txBody>
                  <a:tcPr marL="1524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23</a:t>
                      </a:r>
                    </a:p>
                  </a:txBody>
                  <a:tcPr marL="152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78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45</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32</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56</a:t>
                      </a:r>
                    </a:p>
                  </a:txBody>
                  <a:tcPr marL="1524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4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23</a:t>
                      </a:r>
                    </a:p>
                  </a:txBody>
                  <a:tcPr marL="152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45</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78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32</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56</a:t>
                      </a:r>
                    </a:p>
                  </a:txBody>
                  <a:tcPr marL="1524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8</a:t>
                      </a:r>
                    </a:p>
                  </a:txBody>
                  <a:tcPr marL="152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23</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45</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78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32</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56</a:t>
                      </a:r>
                    </a:p>
                  </a:txBody>
                  <a:tcPr marL="1524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8</a:t>
                      </a:r>
                    </a:p>
                  </a:txBody>
                  <a:tcPr marL="152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23</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32</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45</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78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56</a:t>
                      </a:r>
                    </a:p>
                  </a:txBody>
                  <a:tcPr marL="1524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8</a:t>
                      </a:r>
                    </a:p>
                  </a:txBody>
                  <a:tcPr marL="152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23</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32</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45</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56</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78</a:t>
                      </a:r>
                    </a:p>
                  </a:txBody>
                  <a:tcPr marL="1524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solidFill>
                  </a:tcPr>
                </a:tc>
              </a:tr>
            </a:tbl>
          </a:graphicData>
        </a:graphic>
      </p:graphicFrame>
      <p:sp>
        <p:nvSpPr>
          <p:cNvPr id="23684" name="Text Box 142"/>
          <p:cNvSpPr txBox="1">
            <a:spLocks noChangeArrowheads="1"/>
          </p:cNvSpPr>
          <p:nvPr/>
        </p:nvSpPr>
        <p:spPr bwMode="auto">
          <a:xfrm>
            <a:off x="762000" y="381000"/>
            <a:ext cx="1447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50000"/>
              </a:spcBef>
              <a:buClrTx/>
              <a:buSzTx/>
              <a:buFontTx/>
              <a:buNone/>
            </a:pPr>
            <a:r>
              <a:rPr lang="en-US" altLang="en-US" sz="2400" b="1">
                <a:latin typeface="Times New Roman" pitchFamily="18" charset="0"/>
              </a:rPr>
              <a:t>Sorted</a:t>
            </a:r>
          </a:p>
        </p:txBody>
      </p:sp>
      <p:sp>
        <p:nvSpPr>
          <p:cNvPr id="23685" name="Text Box 143"/>
          <p:cNvSpPr txBox="1">
            <a:spLocks noChangeArrowheads="1"/>
          </p:cNvSpPr>
          <p:nvPr/>
        </p:nvSpPr>
        <p:spPr bwMode="auto">
          <a:xfrm>
            <a:off x="3810000" y="381000"/>
            <a:ext cx="1447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50000"/>
              </a:spcBef>
              <a:buClrTx/>
              <a:buSzTx/>
              <a:buFontTx/>
              <a:buNone/>
            </a:pPr>
            <a:r>
              <a:rPr lang="en-US" altLang="en-US" sz="2400" b="1">
                <a:latin typeface="Times New Roman" pitchFamily="18" charset="0"/>
              </a:rPr>
              <a:t>Unsorted</a:t>
            </a:r>
          </a:p>
        </p:txBody>
      </p:sp>
    </p:spTree>
    <p:extLst>
      <p:ext uri="{BB962C8B-B14F-4D97-AF65-F5344CB8AC3E}">
        <p14:creationId xmlns:p14="http://schemas.microsoft.com/office/powerpoint/2010/main" xmlns="" val="119592849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762000" y="457200"/>
            <a:ext cx="7772400" cy="609600"/>
          </a:xfrm>
        </p:spPr>
        <p:txBody>
          <a:bodyPr>
            <a:normAutofit fontScale="90000"/>
          </a:bodyPr>
          <a:lstStyle/>
          <a:p>
            <a:pPr eaLnBrk="1" hangingPunct="1"/>
            <a:r>
              <a:rPr lang="en-US" altLang="en-US" smtClean="0"/>
              <a:t>Bubble Sort</a:t>
            </a:r>
          </a:p>
        </p:txBody>
      </p:sp>
      <p:sp>
        <p:nvSpPr>
          <p:cNvPr id="27651" name="Rectangle 3"/>
          <p:cNvSpPr>
            <a:spLocks noGrp="1" noChangeArrowheads="1"/>
          </p:cNvSpPr>
          <p:nvPr>
            <p:ph type="body" idx="1"/>
          </p:nvPr>
        </p:nvSpPr>
        <p:spPr>
          <a:xfrm>
            <a:off x="685800" y="1143000"/>
            <a:ext cx="7772400" cy="4953000"/>
          </a:xfrm>
        </p:spPr>
        <p:txBody>
          <a:bodyPr/>
          <a:lstStyle/>
          <a:p>
            <a:pPr algn="just" eaLnBrk="1" hangingPunct="1">
              <a:lnSpc>
                <a:spcPct val="90000"/>
              </a:lnSpc>
            </a:pPr>
            <a:r>
              <a:rPr lang="en-US" altLang="en-US" sz="2800" smtClean="0">
                <a:cs typeface="Times New Roman" pitchFamily="18" charset="0"/>
              </a:rPr>
              <a:t>The list is divided into two sublists: sorted and unsorted.</a:t>
            </a:r>
          </a:p>
          <a:p>
            <a:pPr algn="just" eaLnBrk="1" hangingPunct="1">
              <a:lnSpc>
                <a:spcPct val="90000"/>
              </a:lnSpc>
            </a:pPr>
            <a:r>
              <a:rPr lang="en-US" altLang="en-US" sz="2800" smtClean="0">
                <a:cs typeface="Times New Roman" pitchFamily="18" charset="0"/>
              </a:rPr>
              <a:t>The smallest element is bubbled from the unsorted list and moved to the sorted sublist.</a:t>
            </a:r>
          </a:p>
          <a:p>
            <a:pPr algn="just" eaLnBrk="1" hangingPunct="1">
              <a:lnSpc>
                <a:spcPct val="90000"/>
              </a:lnSpc>
            </a:pPr>
            <a:r>
              <a:rPr lang="en-US" altLang="en-US" sz="2800" smtClean="0">
                <a:cs typeface="Times New Roman" pitchFamily="18" charset="0"/>
              </a:rPr>
              <a:t>After that, the wall moves one element ahead, increasing the number of sorted elements and decreasing the number of unsorted ones. </a:t>
            </a:r>
          </a:p>
          <a:p>
            <a:pPr algn="just" eaLnBrk="1" hangingPunct="1">
              <a:lnSpc>
                <a:spcPct val="90000"/>
              </a:lnSpc>
            </a:pPr>
            <a:r>
              <a:rPr lang="en-US" altLang="en-US" sz="2800" smtClean="0">
                <a:cs typeface="Times New Roman" pitchFamily="18" charset="0"/>
              </a:rPr>
              <a:t>Each time an element moves from the unsorted part to the sorted part one sort pass is completed. </a:t>
            </a:r>
          </a:p>
          <a:p>
            <a:pPr algn="just" eaLnBrk="1" hangingPunct="1">
              <a:lnSpc>
                <a:spcPct val="90000"/>
              </a:lnSpc>
            </a:pPr>
            <a:r>
              <a:rPr lang="en-US" altLang="en-US" sz="2800" smtClean="0">
                <a:cs typeface="Times New Roman" pitchFamily="18" charset="0"/>
              </a:rPr>
              <a:t>Given a list of n elements, bubble sort requires up to n-1 passes to sort the data.</a:t>
            </a:r>
          </a:p>
        </p:txBody>
      </p:sp>
    </p:spTree>
    <p:extLst>
      <p:ext uri="{BB962C8B-B14F-4D97-AF65-F5344CB8AC3E}">
        <p14:creationId xmlns:p14="http://schemas.microsoft.com/office/powerpoint/2010/main" xmlns="" val="36988135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762000" y="381000"/>
            <a:ext cx="7772400" cy="533400"/>
          </a:xfrm>
        </p:spPr>
        <p:txBody>
          <a:bodyPr>
            <a:normAutofit fontScale="90000"/>
          </a:bodyPr>
          <a:lstStyle/>
          <a:p>
            <a:pPr eaLnBrk="1" hangingPunct="1"/>
            <a:r>
              <a:rPr lang="en-US" altLang="en-US" smtClean="0"/>
              <a:t>Bubble Sort</a:t>
            </a:r>
          </a:p>
        </p:txBody>
      </p:sp>
      <p:graphicFrame>
        <p:nvGraphicFramePr>
          <p:cNvPr id="37891" name="Group 3"/>
          <p:cNvGraphicFramePr>
            <a:graphicFrameLocks noGrp="1"/>
          </p:cNvGraphicFramePr>
          <p:nvPr/>
        </p:nvGraphicFramePr>
        <p:xfrm>
          <a:off x="838200" y="1066800"/>
          <a:ext cx="5867400" cy="4586288"/>
        </p:xfrm>
        <a:graphic>
          <a:graphicData uri="http://schemas.openxmlformats.org/drawingml/2006/table">
            <a:tbl>
              <a:tblPr/>
              <a:tblGrid>
                <a:gridCol w="977900"/>
                <a:gridCol w="977900"/>
                <a:gridCol w="939800"/>
                <a:gridCol w="1016000"/>
                <a:gridCol w="977900"/>
                <a:gridCol w="977900"/>
              </a:tblGrid>
              <a:tr h="381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23</a:t>
                      </a:r>
                      <a:endParaRPr kumimoji="0" lang="en-US" sz="2400" b="0" i="0" u="none" strike="noStrike" cap="none" normalizeH="0" baseline="0" smtClean="0">
                        <a:ln>
                          <a:noFill/>
                        </a:ln>
                        <a:solidFill>
                          <a:schemeClr val="tx1"/>
                        </a:solidFill>
                        <a:effectLst/>
                        <a:latin typeface="Times New Roman" pitchFamily="18" charset="0"/>
                      </a:endParaRPr>
                    </a:p>
                  </a:txBody>
                  <a:tcPr marL="152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78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45</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32</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56</a:t>
                      </a:r>
                    </a:p>
                  </a:txBody>
                  <a:tcPr marL="1524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0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8</a:t>
                      </a:r>
                    </a:p>
                  </a:txBody>
                  <a:tcPr marL="152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23</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78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45</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32</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56</a:t>
                      </a:r>
                    </a:p>
                  </a:txBody>
                  <a:tcPr marL="1524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4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8</a:t>
                      </a:r>
                    </a:p>
                  </a:txBody>
                  <a:tcPr marL="152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23</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32</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78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45</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56</a:t>
                      </a:r>
                    </a:p>
                  </a:txBody>
                  <a:tcPr marL="1524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8</a:t>
                      </a:r>
                    </a:p>
                  </a:txBody>
                  <a:tcPr marL="152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23</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32</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45</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78</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56</a:t>
                      </a:r>
                    </a:p>
                  </a:txBody>
                  <a:tcPr marL="1524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8</a:t>
                      </a:r>
                    </a:p>
                  </a:txBody>
                  <a:tcPr marL="152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23</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32</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45</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56</a:t>
                      </a:r>
                    </a:p>
                  </a:txBody>
                  <a:tcPr marL="152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78</a:t>
                      </a:r>
                    </a:p>
                  </a:txBody>
                  <a:tcPr marL="1524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14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400" b="0" i="0" u="none" strike="noStrike" cap="none" normalizeH="0" baseline="0" smtClean="0">
                        <a:ln>
                          <a:noFill/>
                        </a:ln>
                        <a:solidFill>
                          <a:schemeClr val="tx1"/>
                        </a:solidFill>
                        <a:effectLst/>
                        <a:latin typeface="Times New Roman" pitchFamily="18" charset="0"/>
                      </a:endParaRPr>
                    </a:p>
                  </a:txBody>
                  <a:tcPr marL="152400"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r>
            </a:tbl>
          </a:graphicData>
        </a:graphic>
      </p:graphicFrame>
      <p:sp>
        <p:nvSpPr>
          <p:cNvPr id="28781" name="Text Box 125"/>
          <p:cNvSpPr txBox="1">
            <a:spLocks noChangeArrowheads="1"/>
          </p:cNvSpPr>
          <p:nvPr/>
        </p:nvSpPr>
        <p:spPr bwMode="auto">
          <a:xfrm>
            <a:off x="6858000" y="1219200"/>
            <a:ext cx="1714500" cy="34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r>
              <a:rPr lang="en-US" altLang="en-US" sz="1800">
                <a:latin typeface="Times New Roman" pitchFamily="18" charset="0"/>
                <a:cs typeface="Times New Roman" pitchFamily="18" charset="0"/>
              </a:rPr>
              <a:t>Original List</a:t>
            </a:r>
            <a:endParaRPr lang="en-US" altLang="en-US" sz="1200">
              <a:latin typeface="Times New Roman" pitchFamily="18" charset="0"/>
              <a:cs typeface="Times New Roman" pitchFamily="18" charset="0"/>
            </a:endParaRPr>
          </a:p>
          <a:p>
            <a:pPr>
              <a:spcBef>
                <a:spcPct val="0"/>
              </a:spcBef>
              <a:buClrTx/>
              <a:buSzTx/>
              <a:buFontTx/>
              <a:buNone/>
            </a:pPr>
            <a:endParaRPr lang="en-US" altLang="en-US" sz="2400">
              <a:latin typeface="Times New Roman" pitchFamily="18" charset="0"/>
            </a:endParaRPr>
          </a:p>
        </p:txBody>
      </p:sp>
      <p:sp>
        <p:nvSpPr>
          <p:cNvPr id="28782" name="Text Box 126"/>
          <p:cNvSpPr txBox="1">
            <a:spLocks noChangeArrowheads="1"/>
          </p:cNvSpPr>
          <p:nvPr/>
        </p:nvSpPr>
        <p:spPr bwMode="auto">
          <a:xfrm>
            <a:off x="6934200" y="2057400"/>
            <a:ext cx="1714500" cy="34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r>
              <a:rPr lang="en-US" altLang="en-US" sz="1600">
                <a:latin typeface="Times New Roman" pitchFamily="18" charset="0"/>
              </a:rPr>
              <a:t>After pass 1</a:t>
            </a:r>
          </a:p>
          <a:p>
            <a:pPr>
              <a:spcBef>
                <a:spcPct val="0"/>
              </a:spcBef>
              <a:buClrTx/>
              <a:buSzTx/>
              <a:buFontTx/>
              <a:buNone/>
            </a:pPr>
            <a:endParaRPr lang="en-US" altLang="en-US" sz="2400">
              <a:latin typeface="Times New Roman" pitchFamily="18" charset="0"/>
            </a:endParaRPr>
          </a:p>
        </p:txBody>
      </p:sp>
      <p:sp>
        <p:nvSpPr>
          <p:cNvPr id="28783" name="Text Box 127"/>
          <p:cNvSpPr txBox="1">
            <a:spLocks noChangeArrowheads="1"/>
          </p:cNvSpPr>
          <p:nvPr/>
        </p:nvSpPr>
        <p:spPr bwMode="auto">
          <a:xfrm>
            <a:off x="6858000" y="2971800"/>
            <a:ext cx="1714500" cy="34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r>
              <a:rPr lang="en-US" altLang="en-US" sz="1800">
                <a:latin typeface="Times New Roman" pitchFamily="18" charset="0"/>
                <a:cs typeface="Times New Roman" pitchFamily="18" charset="0"/>
              </a:rPr>
              <a:t>After pass 2</a:t>
            </a:r>
            <a:endParaRPr lang="en-US" altLang="en-US" sz="1200">
              <a:latin typeface="Times New Roman" pitchFamily="18" charset="0"/>
              <a:cs typeface="Times New Roman" pitchFamily="18" charset="0"/>
            </a:endParaRPr>
          </a:p>
          <a:p>
            <a:pPr>
              <a:spcBef>
                <a:spcPct val="0"/>
              </a:spcBef>
              <a:buClrTx/>
              <a:buSzTx/>
              <a:buFontTx/>
              <a:buNone/>
            </a:pPr>
            <a:endParaRPr lang="en-US" altLang="en-US" sz="2400">
              <a:latin typeface="Times New Roman" pitchFamily="18" charset="0"/>
            </a:endParaRPr>
          </a:p>
        </p:txBody>
      </p:sp>
      <p:sp>
        <p:nvSpPr>
          <p:cNvPr id="28784" name="Text Box 128"/>
          <p:cNvSpPr txBox="1">
            <a:spLocks noChangeArrowheads="1"/>
          </p:cNvSpPr>
          <p:nvPr/>
        </p:nvSpPr>
        <p:spPr bwMode="auto">
          <a:xfrm>
            <a:off x="7010400" y="3810000"/>
            <a:ext cx="1714500" cy="34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r>
              <a:rPr lang="en-US" altLang="en-US" sz="1600">
                <a:latin typeface="Times New Roman" pitchFamily="18" charset="0"/>
              </a:rPr>
              <a:t>After pass 3</a:t>
            </a:r>
          </a:p>
          <a:p>
            <a:pPr>
              <a:spcBef>
                <a:spcPct val="0"/>
              </a:spcBef>
              <a:buClrTx/>
              <a:buSzTx/>
              <a:buFontTx/>
              <a:buNone/>
            </a:pPr>
            <a:endParaRPr lang="en-US" altLang="en-US" sz="2400">
              <a:latin typeface="Times New Roman" pitchFamily="18" charset="0"/>
            </a:endParaRPr>
          </a:p>
        </p:txBody>
      </p:sp>
      <p:sp>
        <p:nvSpPr>
          <p:cNvPr id="28785" name="Text Box 129"/>
          <p:cNvSpPr txBox="1">
            <a:spLocks noChangeArrowheads="1"/>
          </p:cNvSpPr>
          <p:nvPr/>
        </p:nvSpPr>
        <p:spPr bwMode="auto">
          <a:xfrm>
            <a:off x="7010400" y="4800600"/>
            <a:ext cx="1714500" cy="34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eaLnBrk="1" hangingPunct="1">
              <a:spcBef>
                <a:spcPct val="0"/>
              </a:spcBef>
              <a:buClrTx/>
              <a:buSzTx/>
              <a:buFontTx/>
              <a:buNone/>
            </a:pPr>
            <a:r>
              <a:rPr lang="en-US" altLang="en-US" sz="1600">
                <a:latin typeface="Times New Roman" pitchFamily="18" charset="0"/>
              </a:rPr>
              <a:t>After pass 4</a:t>
            </a:r>
          </a:p>
          <a:p>
            <a:pPr>
              <a:spcBef>
                <a:spcPct val="0"/>
              </a:spcBef>
              <a:buClrTx/>
              <a:buSzTx/>
              <a:buFontTx/>
              <a:buNone/>
            </a:pPr>
            <a:endParaRPr lang="en-US" altLang="en-US" sz="2400">
              <a:latin typeface="Times New Roman" pitchFamily="18" charset="0"/>
            </a:endParaRPr>
          </a:p>
        </p:txBody>
      </p:sp>
      <p:sp>
        <p:nvSpPr>
          <p:cNvPr id="28786" name="Line 130"/>
          <p:cNvSpPr>
            <a:spLocks noChangeShapeType="1"/>
          </p:cNvSpPr>
          <p:nvPr/>
        </p:nvSpPr>
        <p:spPr bwMode="auto">
          <a:xfrm>
            <a:off x="838200" y="914400"/>
            <a:ext cx="0" cy="76200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87" name="Line 131"/>
          <p:cNvSpPr>
            <a:spLocks noChangeShapeType="1"/>
          </p:cNvSpPr>
          <p:nvPr/>
        </p:nvSpPr>
        <p:spPr bwMode="auto">
          <a:xfrm>
            <a:off x="1828800" y="1828800"/>
            <a:ext cx="0" cy="76200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88" name="Line 132"/>
          <p:cNvSpPr>
            <a:spLocks noChangeShapeType="1"/>
          </p:cNvSpPr>
          <p:nvPr/>
        </p:nvSpPr>
        <p:spPr bwMode="auto">
          <a:xfrm>
            <a:off x="2819400" y="2743200"/>
            <a:ext cx="0" cy="76200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89" name="Line 133"/>
          <p:cNvSpPr>
            <a:spLocks noChangeShapeType="1"/>
          </p:cNvSpPr>
          <p:nvPr/>
        </p:nvSpPr>
        <p:spPr bwMode="auto">
          <a:xfrm>
            <a:off x="3733800" y="3657600"/>
            <a:ext cx="0" cy="76200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790" name="Line 134"/>
          <p:cNvSpPr>
            <a:spLocks noChangeShapeType="1"/>
          </p:cNvSpPr>
          <p:nvPr/>
        </p:nvSpPr>
        <p:spPr bwMode="auto">
          <a:xfrm>
            <a:off x="4724400" y="4572000"/>
            <a:ext cx="0" cy="76200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Tree>
    <p:extLst>
      <p:ext uri="{BB962C8B-B14F-4D97-AF65-F5344CB8AC3E}">
        <p14:creationId xmlns:p14="http://schemas.microsoft.com/office/powerpoint/2010/main" xmlns="" val="91908279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381000"/>
            <a:ext cx="7772400" cy="685800"/>
          </a:xfrm>
        </p:spPr>
        <p:txBody>
          <a:bodyPr>
            <a:normAutofit fontScale="90000"/>
          </a:bodyPr>
          <a:lstStyle/>
          <a:p>
            <a:pPr eaLnBrk="1" hangingPunct="1"/>
            <a:r>
              <a:rPr lang="en-US" altLang="en-US" smtClean="0"/>
              <a:t>Mergesort</a:t>
            </a:r>
          </a:p>
        </p:txBody>
      </p:sp>
      <p:sp>
        <p:nvSpPr>
          <p:cNvPr id="31747" name="Rectangle 3"/>
          <p:cNvSpPr>
            <a:spLocks noGrp="1" noChangeArrowheads="1"/>
          </p:cNvSpPr>
          <p:nvPr>
            <p:ph type="body" idx="1"/>
          </p:nvPr>
        </p:nvSpPr>
        <p:spPr>
          <a:xfrm>
            <a:off x="381000" y="1066800"/>
            <a:ext cx="8458200" cy="5029200"/>
          </a:xfrm>
        </p:spPr>
        <p:txBody>
          <a:bodyPr/>
          <a:lstStyle/>
          <a:p>
            <a:pPr eaLnBrk="1" hangingPunct="1"/>
            <a:r>
              <a:rPr lang="en-US" altLang="en-US" sz="2400" smtClean="0"/>
              <a:t>Mergesort algorithm is one of two important divide-and-conquer sorting algorithms (the other one is quicksort).</a:t>
            </a:r>
          </a:p>
          <a:p>
            <a:pPr eaLnBrk="1" hangingPunct="1"/>
            <a:r>
              <a:rPr lang="en-US" altLang="en-US" sz="2400" smtClean="0"/>
              <a:t>It is a recursive algorithm.</a:t>
            </a:r>
          </a:p>
          <a:p>
            <a:pPr lvl="1" eaLnBrk="1" hangingPunct="1"/>
            <a:r>
              <a:rPr lang="en-US" altLang="en-US" smtClean="0"/>
              <a:t>Divides the list into halves, </a:t>
            </a:r>
          </a:p>
          <a:p>
            <a:pPr lvl="1" eaLnBrk="1" hangingPunct="1"/>
            <a:r>
              <a:rPr lang="en-US" altLang="en-US" smtClean="0"/>
              <a:t>Sort each halve separately, and </a:t>
            </a:r>
          </a:p>
          <a:p>
            <a:pPr lvl="1" eaLnBrk="1" hangingPunct="1"/>
            <a:r>
              <a:rPr lang="en-US" altLang="en-US" smtClean="0"/>
              <a:t>Then merge the sorted halves into one sorted array.</a:t>
            </a:r>
          </a:p>
          <a:p>
            <a:pPr eaLnBrk="1" hangingPunct="1"/>
            <a:endParaRPr lang="en-US" altLang="en-US" sz="2400" smtClean="0"/>
          </a:p>
        </p:txBody>
      </p:sp>
    </p:spTree>
    <p:extLst>
      <p:ext uri="{BB962C8B-B14F-4D97-AF65-F5344CB8AC3E}">
        <p14:creationId xmlns:p14="http://schemas.microsoft.com/office/powerpoint/2010/main" xmlns="" val="219585836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smtClean="0"/>
              <a:t>Mergesort - Example</a:t>
            </a:r>
          </a:p>
        </p:txBody>
      </p:sp>
      <p:pic>
        <p:nvPicPr>
          <p:cNvPr id="32771"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84250" y="1524000"/>
            <a:ext cx="7280275" cy="4464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0700085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52425" y="152400"/>
            <a:ext cx="8650288" cy="582613"/>
          </a:xfrm>
        </p:spPr>
        <p:txBody>
          <a:bodyPr>
            <a:normAutofit fontScale="90000"/>
          </a:bodyPr>
          <a:lstStyle/>
          <a:p>
            <a:pPr eaLnBrk="1" hangingPunct="1"/>
            <a:r>
              <a:rPr lang="en-US" altLang="en-US" smtClean="0"/>
              <a:t>Mergesort - Example</a:t>
            </a:r>
          </a:p>
        </p:txBody>
      </p:sp>
      <p:graphicFrame>
        <p:nvGraphicFramePr>
          <p:cNvPr id="67831" name="Group 247"/>
          <p:cNvGraphicFramePr>
            <a:graphicFrameLocks noGrp="1"/>
          </p:cNvGraphicFramePr>
          <p:nvPr/>
        </p:nvGraphicFramePr>
        <p:xfrm>
          <a:off x="3095625" y="1143000"/>
          <a:ext cx="2466975" cy="701675"/>
        </p:xfrm>
        <a:graphic>
          <a:graphicData uri="http://schemas.openxmlformats.org/drawingml/2006/table">
            <a:tbl>
              <a:tblPr/>
              <a:tblGrid>
                <a:gridCol w="309563"/>
                <a:gridCol w="307975"/>
                <a:gridCol w="306387"/>
                <a:gridCol w="309563"/>
                <a:gridCol w="309562"/>
                <a:gridCol w="307975"/>
                <a:gridCol w="306388"/>
                <a:gridCol w="309562"/>
              </a:tblGrid>
              <a:tr h="701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6</a:t>
                      </a:r>
                    </a:p>
                  </a:txBody>
                  <a:tcPr marT="45761" marB="4576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3</a:t>
                      </a:r>
                    </a:p>
                  </a:txBody>
                  <a:tcPr marT="45761" marB="4576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9</a:t>
                      </a:r>
                    </a:p>
                  </a:txBody>
                  <a:tcPr marT="45761" marB="4576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1</a:t>
                      </a:r>
                    </a:p>
                  </a:txBody>
                  <a:tcPr marT="45761" marB="4576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5 </a:t>
                      </a:r>
                    </a:p>
                  </a:txBody>
                  <a:tcPr marT="45761" marB="4576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4</a:t>
                      </a:r>
                    </a:p>
                  </a:txBody>
                  <a:tcPr marT="45761" marB="4576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7</a:t>
                      </a:r>
                    </a:p>
                  </a:txBody>
                  <a:tcPr marT="45761" marB="4576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2</a:t>
                      </a:r>
                    </a:p>
                  </a:txBody>
                  <a:tcPr marT="45761" marB="4576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607" name="Group 23"/>
          <p:cNvGraphicFramePr>
            <a:graphicFrameLocks noGrp="1"/>
          </p:cNvGraphicFramePr>
          <p:nvPr/>
        </p:nvGraphicFramePr>
        <p:xfrm>
          <a:off x="6330950" y="1981200"/>
          <a:ext cx="1230313" cy="701675"/>
        </p:xfrm>
        <a:graphic>
          <a:graphicData uri="http://schemas.openxmlformats.org/drawingml/2006/table">
            <a:tbl>
              <a:tblPr/>
              <a:tblGrid>
                <a:gridCol w="307975"/>
                <a:gridCol w="307975"/>
                <a:gridCol w="306388"/>
                <a:gridCol w="307975"/>
              </a:tblGrid>
              <a:tr h="701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5 </a:t>
                      </a:r>
                    </a:p>
                  </a:txBody>
                  <a:tcPr marT="45761" marB="4576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4</a:t>
                      </a:r>
                    </a:p>
                  </a:txBody>
                  <a:tcPr marT="45761" marB="4576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7</a:t>
                      </a:r>
                    </a:p>
                  </a:txBody>
                  <a:tcPr marT="45761" marB="4576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2</a:t>
                      </a:r>
                    </a:p>
                  </a:txBody>
                  <a:tcPr marT="45761" marB="4576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619" name="Group 35"/>
          <p:cNvGraphicFramePr>
            <a:graphicFrameLocks noGrp="1"/>
          </p:cNvGraphicFramePr>
          <p:nvPr/>
        </p:nvGraphicFramePr>
        <p:xfrm>
          <a:off x="1266825" y="1981200"/>
          <a:ext cx="1230313" cy="396875"/>
        </p:xfrm>
        <a:graphic>
          <a:graphicData uri="http://schemas.openxmlformats.org/drawingml/2006/table">
            <a:tbl>
              <a:tblPr/>
              <a:tblGrid>
                <a:gridCol w="307975"/>
                <a:gridCol w="307975"/>
                <a:gridCol w="306388"/>
                <a:gridCol w="307975"/>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6</a:t>
                      </a:r>
                    </a:p>
                  </a:txBody>
                  <a:tcPr marT="45793" marB="457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3</a:t>
                      </a:r>
                    </a:p>
                  </a:txBody>
                  <a:tcPr marT="45793" marB="457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9</a:t>
                      </a:r>
                    </a:p>
                  </a:txBody>
                  <a:tcPr marT="45793" marB="457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1</a:t>
                      </a:r>
                    </a:p>
                  </a:txBody>
                  <a:tcPr marT="45793" marB="457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631" name="Group 47"/>
          <p:cNvGraphicFramePr>
            <a:graphicFrameLocks noGrp="1"/>
          </p:cNvGraphicFramePr>
          <p:nvPr/>
        </p:nvGraphicFramePr>
        <p:xfrm>
          <a:off x="492125" y="2819400"/>
          <a:ext cx="615950" cy="396875"/>
        </p:xfrm>
        <a:graphic>
          <a:graphicData uri="http://schemas.openxmlformats.org/drawingml/2006/table">
            <a:tbl>
              <a:tblPr/>
              <a:tblGrid>
                <a:gridCol w="307975"/>
                <a:gridCol w="307975"/>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6</a:t>
                      </a:r>
                    </a:p>
                  </a:txBody>
                  <a:tcPr marT="45793" marB="457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3</a:t>
                      </a:r>
                    </a:p>
                  </a:txBody>
                  <a:tcPr marT="45793" marB="457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639" name="Group 55"/>
          <p:cNvGraphicFramePr>
            <a:graphicFrameLocks noGrp="1"/>
          </p:cNvGraphicFramePr>
          <p:nvPr/>
        </p:nvGraphicFramePr>
        <p:xfrm>
          <a:off x="2601913" y="2819400"/>
          <a:ext cx="615950" cy="396875"/>
        </p:xfrm>
        <a:graphic>
          <a:graphicData uri="http://schemas.openxmlformats.org/drawingml/2006/table">
            <a:tbl>
              <a:tblPr/>
              <a:tblGrid>
                <a:gridCol w="307975"/>
                <a:gridCol w="307975"/>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9</a:t>
                      </a:r>
                    </a:p>
                  </a:txBody>
                  <a:tcPr marT="45793" marB="457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1</a:t>
                      </a:r>
                    </a:p>
                  </a:txBody>
                  <a:tcPr marT="45793" marB="457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647" name="Group 63"/>
          <p:cNvGraphicFramePr>
            <a:graphicFrameLocks noGrp="1"/>
          </p:cNvGraphicFramePr>
          <p:nvPr/>
        </p:nvGraphicFramePr>
        <p:xfrm>
          <a:off x="7737475" y="2743200"/>
          <a:ext cx="615950" cy="396875"/>
        </p:xfrm>
        <a:graphic>
          <a:graphicData uri="http://schemas.openxmlformats.org/drawingml/2006/table">
            <a:tbl>
              <a:tblPr/>
              <a:tblGrid>
                <a:gridCol w="307975"/>
                <a:gridCol w="307975"/>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7</a:t>
                      </a:r>
                    </a:p>
                  </a:txBody>
                  <a:tcPr marT="45793" marB="457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2</a:t>
                      </a:r>
                    </a:p>
                  </a:txBody>
                  <a:tcPr marT="45793" marB="457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655" name="Group 71"/>
          <p:cNvGraphicFramePr>
            <a:graphicFrameLocks noGrp="1"/>
          </p:cNvGraphicFramePr>
          <p:nvPr/>
        </p:nvGraphicFramePr>
        <p:xfrm>
          <a:off x="5627688" y="2819400"/>
          <a:ext cx="614362" cy="701675"/>
        </p:xfrm>
        <a:graphic>
          <a:graphicData uri="http://schemas.openxmlformats.org/drawingml/2006/table">
            <a:tbl>
              <a:tblPr/>
              <a:tblGrid>
                <a:gridCol w="307975"/>
                <a:gridCol w="306387"/>
              </a:tblGrid>
              <a:tr h="701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5 </a:t>
                      </a:r>
                    </a:p>
                  </a:txBody>
                  <a:tcPr marT="45761" marB="4576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4</a:t>
                      </a:r>
                    </a:p>
                  </a:txBody>
                  <a:tcPr marT="45761" marB="4576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663" name="Group 79"/>
          <p:cNvGraphicFramePr>
            <a:graphicFrameLocks noGrp="1"/>
          </p:cNvGraphicFramePr>
          <p:nvPr/>
        </p:nvGraphicFramePr>
        <p:xfrm>
          <a:off x="141288" y="3657600"/>
          <a:ext cx="306387" cy="396875"/>
        </p:xfrm>
        <a:graphic>
          <a:graphicData uri="http://schemas.openxmlformats.org/drawingml/2006/table">
            <a:tbl>
              <a:tblPr/>
              <a:tblGrid>
                <a:gridCol w="306387"/>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6</a:t>
                      </a:r>
                    </a:p>
                  </a:txBody>
                  <a:tcPr marT="45793" marB="457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669" name="Group 85"/>
          <p:cNvGraphicFramePr>
            <a:graphicFrameLocks noGrp="1"/>
          </p:cNvGraphicFramePr>
          <p:nvPr/>
        </p:nvGraphicFramePr>
        <p:xfrm>
          <a:off x="1125538" y="3657600"/>
          <a:ext cx="307975" cy="396875"/>
        </p:xfrm>
        <a:graphic>
          <a:graphicData uri="http://schemas.openxmlformats.org/drawingml/2006/table">
            <a:tbl>
              <a:tblPr/>
              <a:tblGrid>
                <a:gridCol w="307975"/>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3</a:t>
                      </a:r>
                    </a:p>
                  </a:txBody>
                  <a:tcPr marT="45793" marB="457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675" name="Group 91"/>
          <p:cNvGraphicFramePr>
            <a:graphicFrameLocks noGrp="1"/>
          </p:cNvGraphicFramePr>
          <p:nvPr/>
        </p:nvGraphicFramePr>
        <p:xfrm>
          <a:off x="3235325" y="3657600"/>
          <a:ext cx="307975" cy="396875"/>
        </p:xfrm>
        <a:graphic>
          <a:graphicData uri="http://schemas.openxmlformats.org/drawingml/2006/table">
            <a:tbl>
              <a:tblPr/>
              <a:tblGrid>
                <a:gridCol w="307975"/>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1</a:t>
                      </a:r>
                    </a:p>
                  </a:txBody>
                  <a:tcPr marT="45793" marB="457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681" name="Group 97"/>
          <p:cNvGraphicFramePr>
            <a:graphicFrameLocks noGrp="1"/>
          </p:cNvGraphicFramePr>
          <p:nvPr/>
        </p:nvGraphicFramePr>
        <p:xfrm>
          <a:off x="2251075" y="3657600"/>
          <a:ext cx="307975" cy="396875"/>
        </p:xfrm>
        <a:graphic>
          <a:graphicData uri="http://schemas.openxmlformats.org/drawingml/2006/table">
            <a:tbl>
              <a:tblPr/>
              <a:tblGrid>
                <a:gridCol w="307975"/>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9</a:t>
                      </a:r>
                    </a:p>
                  </a:txBody>
                  <a:tcPr marT="45793" marB="457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687" name="Group 103"/>
          <p:cNvGraphicFramePr>
            <a:graphicFrameLocks noGrp="1"/>
          </p:cNvGraphicFramePr>
          <p:nvPr/>
        </p:nvGraphicFramePr>
        <p:xfrm>
          <a:off x="5275263" y="3657600"/>
          <a:ext cx="307975" cy="396875"/>
        </p:xfrm>
        <a:graphic>
          <a:graphicData uri="http://schemas.openxmlformats.org/drawingml/2006/table">
            <a:tbl>
              <a:tblPr/>
              <a:tblGrid>
                <a:gridCol w="307975"/>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5</a:t>
                      </a:r>
                    </a:p>
                  </a:txBody>
                  <a:tcPr marT="45793" marB="457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693" name="Group 109"/>
          <p:cNvGraphicFramePr>
            <a:graphicFrameLocks noGrp="1"/>
          </p:cNvGraphicFramePr>
          <p:nvPr/>
        </p:nvGraphicFramePr>
        <p:xfrm>
          <a:off x="6259513" y="3657600"/>
          <a:ext cx="307975" cy="396875"/>
        </p:xfrm>
        <a:graphic>
          <a:graphicData uri="http://schemas.openxmlformats.org/drawingml/2006/table">
            <a:tbl>
              <a:tblPr/>
              <a:tblGrid>
                <a:gridCol w="307975"/>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4</a:t>
                      </a:r>
                    </a:p>
                  </a:txBody>
                  <a:tcPr marT="45793" marB="457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699" name="Group 115"/>
          <p:cNvGraphicFramePr>
            <a:graphicFrameLocks noGrp="1"/>
          </p:cNvGraphicFramePr>
          <p:nvPr/>
        </p:nvGraphicFramePr>
        <p:xfrm>
          <a:off x="8370888" y="3657600"/>
          <a:ext cx="306387" cy="396875"/>
        </p:xfrm>
        <a:graphic>
          <a:graphicData uri="http://schemas.openxmlformats.org/drawingml/2006/table">
            <a:tbl>
              <a:tblPr/>
              <a:tblGrid>
                <a:gridCol w="306387"/>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2</a:t>
                      </a:r>
                    </a:p>
                  </a:txBody>
                  <a:tcPr marT="45793" marB="457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705" name="Group 121"/>
          <p:cNvGraphicFramePr>
            <a:graphicFrameLocks noGrp="1"/>
          </p:cNvGraphicFramePr>
          <p:nvPr/>
        </p:nvGraphicFramePr>
        <p:xfrm>
          <a:off x="7385050" y="3657600"/>
          <a:ext cx="307975" cy="396875"/>
        </p:xfrm>
        <a:graphic>
          <a:graphicData uri="http://schemas.openxmlformats.org/drawingml/2006/table">
            <a:tbl>
              <a:tblPr/>
              <a:tblGrid>
                <a:gridCol w="307975"/>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7</a:t>
                      </a:r>
                    </a:p>
                  </a:txBody>
                  <a:tcPr marT="45793" marB="457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711" name="Group 127"/>
          <p:cNvGraphicFramePr>
            <a:graphicFrameLocks noGrp="1"/>
          </p:cNvGraphicFramePr>
          <p:nvPr/>
        </p:nvGraphicFramePr>
        <p:xfrm>
          <a:off x="561975" y="4495800"/>
          <a:ext cx="615950" cy="396875"/>
        </p:xfrm>
        <a:graphic>
          <a:graphicData uri="http://schemas.openxmlformats.org/drawingml/2006/table">
            <a:tbl>
              <a:tblPr/>
              <a:tblGrid>
                <a:gridCol w="307975"/>
                <a:gridCol w="307975"/>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3</a:t>
                      </a:r>
                    </a:p>
                  </a:txBody>
                  <a:tcPr marT="45793" marB="457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6</a:t>
                      </a:r>
                    </a:p>
                  </a:txBody>
                  <a:tcPr marT="45793" marB="457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719" name="Group 135"/>
          <p:cNvGraphicFramePr>
            <a:graphicFrameLocks noGrp="1"/>
          </p:cNvGraphicFramePr>
          <p:nvPr/>
        </p:nvGraphicFramePr>
        <p:xfrm>
          <a:off x="2673350" y="4495800"/>
          <a:ext cx="614363" cy="396875"/>
        </p:xfrm>
        <a:graphic>
          <a:graphicData uri="http://schemas.openxmlformats.org/drawingml/2006/table">
            <a:tbl>
              <a:tblPr/>
              <a:tblGrid>
                <a:gridCol w="307975"/>
                <a:gridCol w="306388"/>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1</a:t>
                      </a:r>
                    </a:p>
                  </a:txBody>
                  <a:tcPr marT="45793" marB="457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9</a:t>
                      </a:r>
                    </a:p>
                  </a:txBody>
                  <a:tcPr marT="45793" marB="457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727" name="Group 143"/>
          <p:cNvGraphicFramePr>
            <a:graphicFrameLocks noGrp="1"/>
          </p:cNvGraphicFramePr>
          <p:nvPr/>
        </p:nvGraphicFramePr>
        <p:xfrm>
          <a:off x="7807325" y="4419600"/>
          <a:ext cx="615950" cy="396875"/>
        </p:xfrm>
        <a:graphic>
          <a:graphicData uri="http://schemas.openxmlformats.org/drawingml/2006/table">
            <a:tbl>
              <a:tblPr/>
              <a:tblGrid>
                <a:gridCol w="307975"/>
                <a:gridCol w="307975"/>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2</a:t>
                      </a:r>
                    </a:p>
                  </a:txBody>
                  <a:tcPr marT="45793" marB="457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7</a:t>
                      </a:r>
                    </a:p>
                  </a:txBody>
                  <a:tcPr marT="45793" marB="457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735" name="Group 151"/>
          <p:cNvGraphicFramePr>
            <a:graphicFrameLocks noGrp="1"/>
          </p:cNvGraphicFramePr>
          <p:nvPr/>
        </p:nvGraphicFramePr>
        <p:xfrm>
          <a:off x="5697538" y="4495800"/>
          <a:ext cx="615950" cy="701675"/>
        </p:xfrm>
        <a:graphic>
          <a:graphicData uri="http://schemas.openxmlformats.org/drawingml/2006/table">
            <a:tbl>
              <a:tblPr/>
              <a:tblGrid>
                <a:gridCol w="307975"/>
                <a:gridCol w="307975"/>
              </a:tblGrid>
              <a:tr h="701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4 </a:t>
                      </a:r>
                    </a:p>
                  </a:txBody>
                  <a:tcPr marT="45761" marB="4576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5</a:t>
                      </a:r>
                    </a:p>
                  </a:txBody>
                  <a:tcPr marT="45761" marB="4576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743" name="Group 159"/>
          <p:cNvGraphicFramePr>
            <a:graphicFrameLocks noGrp="1"/>
          </p:cNvGraphicFramePr>
          <p:nvPr/>
        </p:nvGraphicFramePr>
        <p:xfrm>
          <a:off x="6400800" y="5257800"/>
          <a:ext cx="1230313" cy="701675"/>
        </p:xfrm>
        <a:graphic>
          <a:graphicData uri="http://schemas.openxmlformats.org/drawingml/2006/table">
            <a:tbl>
              <a:tblPr/>
              <a:tblGrid>
                <a:gridCol w="307975"/>
                <a:gridCol w="307975"/>
                <a:gridCol w="306388"/>
                <a:gridCol w="307975"/>
              </a:tblGrid>
              <a:tr h="701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2 </a:t>
                      </a:r>
                    </a:p>
                  </a:txBody>
                  <a:tcPr marT="45761" marB="4576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4</a:t>
                      </a:r>
                    </a:p>
                  </a:txBody>
                  <a:tcPr marT="45761" marB="4576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5</a:t>
                      </a:r>
                    </a:p>
                  </a:txBody>
                  <a:tcPr marT="45761" marB="4576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7</a:t>
                      </a:r>
                    </a:p>
                  </a:txBody>
                  <a:tcPr marT="45761" marB="4576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755" name="Group 171"/>
          <p:cNvGraphicFramePr>
            <a:graphicFrameLocks noGrp="1"/>
          </p:cNvGraphicFramePr>
          <p:nvPr/>
        </p:nvGraphicFramePr>
        <p:xfrm>
          <a:off x="1336675" y="5257800"/>
          <a:ext cx="1230313" cy="396875"/>
        </p:xfrm>
        <a:graphic>
          <a:graphicData uri="http://schemas.openxmlformats.org/drawingml/2006/table">
            <a:tbl>
              <a:tblPr/>
              <a:tblGrid>
                <a:gridCol w="307975"/>
                <a:gridCol w="307975"/>
                <a:gridCol w="306388"/>
                <a:gridCol w="307975"/>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1</a:t>
                      </a:r>
                    </a:p>
                  </a:txBody>
                  <a:tcPr marT="45793" marB="457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3</a:t>
                      </a:r>
                    </a:p>
                  </a:txBody>
                  <a:tcPr marT="45793" marB="457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6</a:t>
                      </a:r>
                    </a:p>
                  </a:txBody>
                  <a:tcPr marT="45793" marB="457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9</a:t>
                      </a:r>
                    </a:p>
                  </a:txBody>
                  <a:tcPr marT="45793" marB="457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7767" name="Group 183"/>
          <p:cNvGraphicFramePr>
            <a:graphicFrameLocks noGrp="1"/>
          </p:cNvGraphicFramePr>
          <p:nvPr/>
        </p:nvGraphicFramePr>
        <p:xfrm>
          <a:off x="3095625" y="5943600"/>
          <a:ext cx="2460625" cy="701675"/>
        </p:xfrm>
        <a:graphic>
          <a:graphicData uri="http://schemas.openxmlformats.org/drawingml/2006/table">
            <a:tbl>
              <a:tblPr/>
              <a:tblGrid>
                <a:gridCol w="307975"/>
                <a:gridCol w="307975"/>
                <a:gridCol w="306388"/>
                <a:gridCol w="307975"/>
                <a:gridCol w="307975"/>
                <a:gridCol w="307975"/>
                <a:gridCol w="306387"/>
                <a:gridCol w="307975"/>
              </a:tblGrid>
              <a:tr h="701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1</a:t>
                      </a:r>
                    </a:p>
                  </a:txBody>
                  <a:tcPr marT="45761" marB="4576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2</a:t>
                      </a:r>
                    </a:p>
                  </a:txBody>
                  <a:tcPr marT="45761" marB="4576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3</a:t>
                      </a:r>
                    </a:p>
                  </a:txBody>
                  <a:tcPr marT="45761" marB="4576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4</a:t>
                      </a:r>
                    </a:p>
                  </a:txBody>
                  <a:tcPr marT="45761" marB="4576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5 </a:t>
                      </a:r>
                    </a:p>
                  </a:txBody>
                  <a:tcPr marT="45761" marB="4576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7</a:t>
                      </a:r>
                    </a:p>
                  </a:txBody>
                  <a:tcPr marT="45761" marB="4576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8</a:t>
                      </a:r>
                    </a:p>
                  </a:txBody>
                  <a:tcPr marT="45761" marB="4576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rPr>
                        <a:t>9</a:t>
                      </a:r>
                    </a:p>
                  </a:txBody>
                  <a:tcPr marT="45761" marB="4576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5019" name="Line 203"/>
          <p:cNvSpPr>
            <a:spLocks noChangeShapeType="1"/>
          </p:cNvSpPr>
          <p:nvPr/>
        </p:nvSpPr>
        <p:spPr bwMode="auto">
          <a:xfrm flipH="1">
            <a:off x="1898650" y="1524000"/>
            <a:ext cx="2392363"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20" name="Line 204"/>
          <p:cNvSpPr>
            <a:spLocks noChangeShapeType="1"/>
          </p:cNvSpPr>
          <p:nvPr/>
        </p:nvSpPr>
        <p:spPr bwMode="auto">
          <a:xfrm>
            <a:off x="4291013" y="1524000"/>
            <a:ext cx="2671762"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21" name="Line 205"/>
          <p:cNvSpPr>
            <a:spLocks noChangeShapeType="1"/>
          </p:cNvSpPr>
          <p:nvPr/>
        </p:nvSpPr>
        <p:spPr bwMode="auto">
          <a:xfrm flipH="1">
            <a:off x="844550" y="2362200"/>
            <a:ext cx="10541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22" name="Line 206"/>
          <p:cNvSpPr>
            <a:spLocks noChangeShapeType="1"/>
          </p:cNvSpPr>
          <p:nvPr/>
        </p:nvSpPr>
        <p:spPr bwMode="auto">
          <a:xfrm>
            <a:off x="1898650" y="2362200"/>
            <a:ext cx="985838"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23" name="Line 207"/>
          <p:cNvSpPr>
            <a:spLocks noChangeShapeType="1"/>
          </p:cNvSpPr>
          <p:nvPr/>
        </p:nvSpPr>
        <p:spPr bwMode="auto">
          <a:xfrm flipH="1">
            <a:off x="5908675" y="2362200"/>
            <a:ext cx="10541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24" name="Line 208"/>
          <p:cNvSpPr>
            <a:spLocks noChangeShapeType="1"/>
          </p:cNvSpPr>
          <p:nvPr/>
        </p:nvSpPr>
        <p:spPr bwMode="auto">
          <a:xfrm>
            <a:off x="6962775" y="2362200"/>
            <a:ext cx="1055688"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25" name="Line 209"/>
          <p:cNvSpPr>
            <a:spLocks noChangeShapeType="1"/>
          </p:cNvSpPr>
          <p:nvPr/>
        </p:nvSpPr>
        <p:spPr bwMode="auto">
          <a:xfrm flipH="1">
            <a:off x="280988" y="3200400"/>
            <a:ext cx="492125"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26" name="Line 210"/>
          <p:cNvSpPr>
            <a:spLocks noChangeShapeType="1"/>
          </p:cNvSpPr>
          <p:nvPr/>
        </p:nvSpPr>
        <p:spPr bwMode="auto">
          <a:xfrm>
            <a:off x="773113" y="3200400"/>
            <a:ext cx="493712"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27" name="Line 211"/>
          <p:cNvSpPr>
            <a:spLocks noChangeShapeType="1"/>
          </p:cNvSpPr>
          <p:nvPr/>
        </p:nvSpPr>
        <p:spPr bwMode="auto">
          <a:xfrm flipH="1">
            <a:off x="2390775" y="3200400"/>
            <a:ext cx="493713"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28" name="Line 212"/>
          <p:cNvSpPr>
            <a:spLocks noChangeShapeType="1"/>
          </p:cNvSpPr>
          <p:nvPr/>
        </p:nvSpPr>
        <p:spPr bwMode="auto">
          <a:xfrm>
            <a:off x="2954338" y="3200400"/>
            <a:ext cx="422275"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29" name="Line 213"/>
          <p:cNvSpPr>
            <a:spLocks noChangeShapeType="1"/>
          </p:cNvSpPr>
          <p:nvPr/>
        </p:nvSpPr>
        <p:spPr bwMode="auto">
          <a:xfrm flipH="1">
            <a:off x="5416550" y="3200400"/>
            <a:ext cx="492125"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30" name="Line 214"/>
          <p:cNvSpPr>
            <a:spLocks noChangeShapeType="1"/>
          </p:cNvSpPr>
          <p:nvPr/>
        </p:nvSpPr>
        <p:spPr bwMode="auto">
          <a:xfrm>
            <a:off x="5908675" y="3200400"/>
            <a:ext cx="492125"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31" name="Line 215"/>
          <p:cNvSpPr>
            <a:spLocks noChangeShapeType="1"/>
          </p:cNvSpPr>
          <p:nvPr/>
        </p:nvSpPr>
        <p:spPr bwMode="auto">
          <a:xfrm flipH="1">
            <a:off x="7526338" y="3124200"/>
            <a:ext cx="561975"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32" name="Line 216"/>
          <p:cNvSpPr>
            <a:spLocks noChangeShapeType="1"/>
          </p:cNvSpPr>
          <p:nvPr/>
        </p:nvSpPr>
        <p:spPr bwMode="auto">
          <a:xfrm>
            <a:off x="8088313" y="3124200"/>
            <a:ext cx="422275"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33" name="Line 217"/>
          <p:cNvSpPr>
            <a:spLocks noChangeShapeType="1"/>
          </p:cNvSpPr>
          <p:nvPr/>
        </p:nvSpPr>
        <p:spPr bwMode="auto">
          <a:xfrm>
            <a:off x="280988" y="4038600"/>
            <a:ext cx="492125"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34" name="Line 218"/>
          <p:cNvSpPr>
            <a:spLocks noChangeShapeType="1"/>
          </p:cNvSpPr>
          <p:nvPr/>
        </p:nvSpPr>
        <p:spPr bwMode="auto">
          <a:xfrm flipH="1">
            <a:off x="914400" y="4038600"/>
            <a:ext cx="352425"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35" name="Line 219"/>
          <p:cNvSpPr>
            <a:spLocks noChangeShapeType="1"/>
          </p:cNvSpPr>
          <p:nvPr/>
        </p:nvSpPr>
        <p:spPr bwMode="auto">
          <a:xfrm>
            <a:off x="2390775" y="4038600"/>
            <a:ext cx="493713"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36" name="Line 220"/>
          <p:cNvSpPr>
            <a:spLocks noChangeShapeType="1"/>
          </p:cNvSpPr>
          <p:nvPr/>
        </p:nvSpPr>
        <p:spPr bwMode="auto">
          <a:xfrm flipH="1">
            <a:off x="3024188" y="4038600"/>
            <a:ext cx="352425"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37" name="Line 221"/>
          <p:cNvSpPr>
            <a:spLocks noChangeShapeType="1"/>
          </p:cNvSpPr>
          <p:nvPr/>
        </p:nvSpPr>
        <p:spPr bwMode="auto">
          <a:xfrm>
            <a:off x="5416550" y="4038600"/>
            <a:ext cx="492125"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38" name="Line 222"/>
          <p:cNvSpPr>
            <a:spLocks noChangeShapeType="1"/>
          </p:cNvSpPr>
          <p:nvPr/>
        </p:nvSpPr>
        <p:spPr bwMode="auto">
          <a:xfrm flipH="1">
            <a:off x="6048375" y="4038600"/>
            <a:ext cx="352425"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39" name="Line 223"/>
          <p:cNvSpPr>
            <a:spLocks noChangeShapeType="1"/>
          </p:cNvSpPr>
          <p:nvPr/>
        </p:nvSpPr>
        <p:spPr bwMode="auto">
          <a:xfrm>
            <a:off x="7526338" y="4114800"/>
            <a:ext cx="561975"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40" name="Line 224"/>
          <p:cNvSpPr>
            <a:spLocks noChangeShapeType="1"/>
          </p:cNvSpPr>
          <p:nvPr/>
        </p:nvSpPr>
        <p:spPr bwMode="auto">
          <a:xfrm flipH="1">
            <a:off x="8159750" y="4038600"/>
            <a:ext cx="350838"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41" name="Line 225"/>
          <p:cNvSpPr>
            <a:spLocks noChangeShapeType="1"/>
          </p:cNvSpPr>
          <p:nvPr/>
        </p:nvSpPr>
        <p:spPr bwMode="auto">
          <a:xfrm>
            <a:off x="844550" y="4876800"/>
            <a:ext cx="10541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42" name="Line 226"/>
          <p:cNvSpPr>
            <a:spLocks noChangeShapeType="1"/>
          </p:cNvSpPr>
          <p:nvPr/>
        </p:nvSpPr>
        <p:spPr bwMode="auto">
          <a:xfrm flipH="1">
            <a:off x="1970088" y="4876800"/>
            <a:ext cx="98425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43" name="Line 227"/>
          <p:cNvSpPr>
            <a:spLocks noChangeShapeType="1"/>
          </p:cNvSpPr>
          <p:nvPr/>
        </p:nvSpPr>
        <p:spPr bwMode="auto">
          <a:xfrm>
            <a:off x="5978525" y="4876800"/>
            <a:ext cx="98425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44" name="Line 228"/>
          <p:cNvSpPr>
            <a:spLocks noChangeShapeType="1"/>
          </p:cNvSpPr>
          <p:nvPr/>
        </p:nvSpPr>
        <p:spPr bwMode="auto">
          <a:xfrm flipH="1">
            <a:off x="7034213" y="4800600"/>
            <a:ext cx="1125537"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45" name="Line 229"/>
          <p:cNvSpPr>
            <a:spLocks noChangeShapeType="1"/>
          </p:cNvSpPr>
          <p:nvPr/>
        </p:nvSpPr>
        <p:spPr bwMode="auto">
          <a:xfrm>
            <a:off x="1970088" y="5638800"/>
            <a:ext cx="2249487"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46" name="Line 230"/>
          <p:cNvSpPr>
            <a:spLocks noChangeShapeType="1"/>
          </p:cNvSpPr>
          <p:nvPr/>
        </p:nvSpPr>
        <p:spPr bwMode="auto">
          <a:xfrm flipH="1">
            <a:off x="4360863" y="5638800"/>
            <a:ext cx="267335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047" name="Text Box 231"/>
          <p:cNvSpPr txBox="1">
            <a:spLocks noChangeArrowheads="1"/>
          </p:cNvSpPr>
          <p:nvPr/>
        </p:nvSpPr>
        <p:spPr bwMode="auto">
          <a:xfrm>
            <a:off x="3938588" y="1600200"/>
            <a:ext cx="8445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a:spcBef>
                <a:spcPct val="0"/>
              </a:spcBef>
              <a:buClrTx/>
              <a:buSzTx/>
              <a:buFontTx/>
              <a:buNone/>
            </a:pPr>
            <a:r>
              <a:rPr lang="en-US" altLang="en-US" sz="1800" i="1">
                <a:latin typeface="Times New Roman" pitchFamily="18" charset="0"/>
              </a:rPr>
              <a:t>divide</a:t>
            </a:r>
          </a:p>
        </p:txBody>
      </p:sp>
      <p:sp>
        <p:nvSpPr>
          <p:cNvPr id="35048" name="Text Box 232"/>
          <p:cNvSpPr txBox="1">
            <a:spLocks noChangeArrowheads="1"/>
          </p:cNvSpPr>
          <p:nvPr/>
        </p:nvSpPr>
        <p:spPr bwMode="auto">
          <a:xfrm>
            <a:off x="5556250" y="3352800"/>
            <a:ext cx="8445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a:spcBef>
                <a:spcPct val="0"/>
              </a:spcBef>
              <a:buClrTx/>
              <a:buSzTx/>
              <a:buFontTx/>
              <a:buNone/>
            </a:pPr>
            <a:r>
              <a:rPr lang="en-US" altLang="en-US" sz="1800" i="1">
                <a:latin typeface="Times New Roman" pitchFamily="18" charset="0"/>
              </a:rPr>
              <a:t>divide</a:t>
            </a:r>
          </a:p>
        </p:txBody>
      </p:sp>
      <p:sp>
        <p:nvSpPr>
          <p:cNvPr id="35049" name="Text Box 233"/>
          <p:cNvSpPr txBox="1">
            <a:spLocks noChangeArrowheads="1"/>
          </p:cNvSpPr>
          <p:nvPr/>
        </p:nvSpPr>
        <p:spPr bwMode="auto">
          <a:xfrm>
            <a:off x="2532063" y="3352800"/>
            <a:ext cx="8445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a:spcBef>
                <a:spcPct val="0"/>
              </a:spcBef>
              <a:buClrTx/>
              <a:buSzTx/>
              <a:buFontTx/>
              <a:buNone/>
            </a:pPr>
            <a:r>
              <a:rPr lang="en-US" altLang="en-US" sz="1800" i="1">
                <a:latin typeface="Times New Roman" pitchFamily="18" charset="0"/>
              </a:rPr>
              <a:t>divide</a:t>
            </a:r>
          </a:p>
        </p:txBody>
      </p:sp>
      <p:sp>
        <p:nvSpPr>
          <p:cNvPr id="35050" name="Text Box 234"/>
          <p:cNvSpPr txBox="1">
            <a:spLocks noChangeArrowheads="1"/>
          </p:cNvSpPr>
          <p:nvPr/>
        </p:nvSpPr>
        <p:spPr bwMode="auto">
          <a:xfrm>
            <a:off x="352425" y="3352800"/>
            <a:ext cx="842963"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a:spcBef>
                <a:spcPct val="0"/>
              </a:spcBef>
              <a:buClrTx/>
              <a:buSzTx/>
              <a:buFontTx/>
              <a:buNone/>
            </a:pPr>
            <a:r>
              <a:rPr lang="en-US" altLang="en-US" sz="1800" i="1">
                <a:latin typeface="Times New Roman" pitchFamily="18" charset="0"/>
              </a:rPr>
              <a:t>divide</a:t>
            </a:r>
          </a:p>
        </p:txBody>
      </p:sp>
      <p:sp>
        <p:nvSpPr>
          <p:cNvPr id="35051" name="Text Box 235"/>
          <p:cNvSpPr txBox="1">
            <a:spLocks noChangeArrowheads="1"/>
          </p:cNvSpPr>
          <p:nvPr/>
        </p:nvSpPr>
        <p:spPr bwMode="auto">
          <a:xfrm>
            <a:off x="6542088" y="2438400"/>
            <a:ext cx="842962"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a:spcBef>
                <a:spcPct val="0"/>
              </a:spcBef>
              <a:buClrTx/>
              <a:buSzTx/>
              <a:buFontTx/>
              <a:buNone/>
            </a:pPr>
            <a:r>
              <a:rPr lang="en-US" altLang="en-US" sz="1800" i="1">
                <a:latin typeface="Times New Roman" pitchFamily="18" charset="0"/>
              </a:rPr>
              <a:t>divide</a:t>
            </a:r>
          </a:p>
        </p:txBody>
      </p:sp>
      <p:sp>
        <p:nvSpPr>
          <p:cNvPr id="35052" name="Text Box 236"/>
          <p:cNvSpPr txBox="1">
            <a:spLocks noChangeArrowheads="1"/>
          </p:cNvSpPr>
          <p:nvPr/>
        </p:nvSpPr>
        <p:spPr bwMode="auto">
          <a:xfrm>
            <a:off x="1476375" y="2438400"/>
            <a:ext cx="8445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a:spcBef>
                <a:spcPct val="0"/>
              </a:spcBef>
              <a:buClrTx/>
              <a:buSzTx/>
              <a:buFontTx/>
              <a:buNone/>
            </a:pPr>
            <a:r>
              <a:rPr lang="en-US" altLang="en-US" sz="1800" i="1">
                <a:latin typeface="Times New Roman" pitchFamily="18" charset="0"/>
              </a:rPr>
              <a:t>divide</a:t>
            </a:r>
          </a:p>
        </p:txBody>
      </p:sp>
      <p:sp>
        <p:nvSpPr>
          <p:cNvPr id="35053" name="Text Box 237"/>
          <p:cNvSpPr txBox="1">
            <a:spLocks noChangeArrowheads="1"/>
          </p:cNvSpPr>
          <p:nvPr/>
        </p:nvSpPr>
        <p:spPr bwMode="auto">
          <a:xfrm>
            <a:off x="7737475" y="3276600"/>
            <a:ext cx="8445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a:spcBef>
                <a:spcPct val="0"/>
              </a:spcBef>
              <a:buClrTx/>
              <a:buSzTx/>
              <a:buFontTx/>
              <a:buNone/>
            </a:pPr>
            <a:r>
              <a:rPr lang="en-US" altLang="en-US" sz="1800" i="1">
                <a:latin typeface="Times New Roman" pitchFamily="18" charset="0"/>
              </a:rPr>
              <a:t>divide</a:t>
            </a:r>
          </a:p>
        </p:txBody>
      </p:sp>
      <p:sp>
        <p:nvSpPr>
          <p:cNvPr id="35054" name="Text Box 238"/>
          <p:cNvSpPr txBox="1">
            <a:spLocks noChangeArrowheads="1"/>
          </p:cNvSpPr>
          <p:nvPr/>
        </p:nvSpPr>
        <p:spPr bwMode="auto">
          <a:xfrm>
            <a:off x="422275" y="3962400"/>
            <a:ext cx="703263"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a:spcBef>
                <a:spcPct val="0"/>
              </a:spcBef>
              <a:buClrTx/>
              <a:buSzTx/>
              <a:buFontTx/>
              <a:buNone/>
            </a:pPr>
            <a:r>
              <a:rPr lang="en-US" altLang="en-US" sz="1600" i="1">
                <a:latin typeface="Times New Roman" pitchFamily="18" charset="0"/>
              </a:rPr>
              <a:t>merge</a:t>
            </a:r>
          </a:p>
        </p:txBody>
      </p:sp>
      <p:sp>
        <p:nvSpPr>
          <p:cNvPr id="35055" name="Text Box 239"/>
          <p:cNvSpPr txBox="1">
            <a:spLocks noChangeArrowheads="1"/>
          </p:cNvSpPr>
          <p:nvPr/>
        </p:nvSpPr>
        <p:spPr bwMode="auto">
          <a:xfrm>
            <a:off x="2601913" y="3962400"/>
            <a:ext cx="703262"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a:spcBef>
                <a:spcPct val="0"/>
              </a:spcBef>
              <a:buClrTx/>
              <a:buSzTx/>
              <a:buFontTx/>
              <a:buNone/>
            </a:pPr>
            <a:r>
              <a:rPr lang="en-US" altLang="en-US" sz="1600" i="1">
                <a:latin typeface="Times New Roman" pitchFamily="18" charset="0"/>
              </a:rPr>
              <a:t>merge</a:t>
            </a:r>
          </a:p>
        </p:txBody>
      </p:sp>
      <p:sp>
        <p:nvSpPr>
          <p:cNvPr id="35056" name="Text Box 240"/>
          <p:cNvSpPr txBox="1">
            <a:spLocks noChangeArrowheads="1"/>
          </p:cNvSpPr>
          <p:nvPr/>
        </p:nvSpPr>
        <p:spPr bwMode="auto">
          <a:xfrm>
            <a:off x="3868738" y="5410200"/>
            <a:ext cx="703262"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a:spcBef>
                <a:spcPct val="0"/>
              </a:spcBef>
              <a:buClrTx/>
              <a:buSzTx/>
              <a:buFontTx/>
              <a:buNone/>
            </a:pPr>
            <a:r>
              <a:rPr lang="en-US" altLang="en-US" sz="1600" i="1">
                <a:latin typeface="Times New Roman" pitchFamily="18" charset="0"/>
              </a:rPr>
              <a:t>merge</a:t>
            </a:r>
          </a:p>
        </p:txBody>
      </p:sp>
      <p:sp>
        <p:nvSpPr>
          <p:cNvPr id="35057" name="Text Box 241"/>
          <p:cNvSpPr txBox="1">
            <a:spLocks noChangeArrowheads="1"/>
          </p:cNvSpPr>
          <p:nvPr/>
        </p:nvSpPr>
        <p:spPr bwMode="auto">
          <a:xfrm>
            <a:off x="5556250" y="3962400"/>
            <a:ext cx="703263"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a:spcBef>
                <a:spcPct val="0"/>
              </a:spcBef>
              <a:buClrTx/>
              <a:buSzTx/>
              <a:buFontTx/>
              <a:buNone/>
            </a:pPr>
            <a:r>
              <a:rPr lang="en-US" altLang="en-US" sz="1600" i="1">
                <a:latin typeface="Times New Roman" pitchFamily="18" charset="0"/>
              </a:rPr>
              <a:t>merge</a:t>
            </a:r>
          </a:p>
        </p:txBody>
      </p:sp>
      <p:sp>
        <p:nvSpPr>
          <p:cNvPr id="35058" name="Text Box 242"/>
          <p:cNvSpPr txBox="1">
            <a:spLocks noChangeArrowheads="1"/>
          </p:cNvSpPr>
          <p:nvPr/>
        </p:nvSpPr>
        <p:spPr bwMode="auto">
          <a:xfrm>
            <a:off x="1617663" y="4724400"/>
            <a:ext cx="703262"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a:spcBef>
                <a:spcPct val="0"/>
              </a:spcBef>
              <a:buClrTx/>
              <a:buSzTx/>
              <a:buFontTx/>
              <a:buNone/>
            </a:pPr>
            <a:r>
              <a:rPr lang="en-US" altLang="en-US" sz="1600" i="1">
                <a:latin typeface="Times New Roman" pitchFamily="18" charset="0"/>
              </a:rPr>
              <a:t>merge</a:t>
            </a:r>
          </a:p>
        </p:txBody>
      </p:sp>
      <p:sp>
        <p:nvSpPr>
          <p:cNvPr id="35059" name="Text Box 243"/>
          <p:cNvSpPr txBox="1">
            <a:spLocks noChangeArrowheads="1"/>
          </p:cNvSpPr>
          <p:nvPr/>
        </p:nvSpPr>
        <p:spPr bwMode="auto">
          <a:xfrm>
            <a:off x="6611938" y="4724400"/>
            <a:ext cx="703262"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a:spcBef>
                <a:spcPct val="0"/>
              </a:spcBef>
              <a:buClrTx/>
              <a:buSzTx/>
              <a:buFontTx/>
              <a:buNone/>
            </a:pPr>
            <a:r>
              <a:rPr lang="en-US" altLang="en-US" sz="1600" i="1">
                <a:latin typeface="Times New Roman" pitchFamily="18" charset="0"/>
              </a:rPr>
              <a:t>merge</a:t>
            </a:r>
          </a:p>
        </p:txBody>
      </p:sp>
      <p:sp>
        <p:nvSpPr>
          <p:cNvPr id="35060" name="Text Box 244"/>
          <p:cNvSpPr txBox="1">
            <a:spLocks noChangeArrowheads="1"/>
          </p:cNvSpPr>
          <p:nvPr/>
        </p:nvSpPr>
        <p:spPr bwMode="auto">
          <a:xfrm>
            <a:off x="7737475" y="3962400"/>
            <a:ext cx="703263"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AABBDF"/>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0BD0D9"/>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0BD0D9"/>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0BD0D9"/>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0BD0D9"/>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0BD0D9"/>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0BD0D9"/>
              </a:buClr>
              <a:buChar char="o"/>
              <a:defRPr sz="2000">
                <a:solidFill>
                  <a:schemeClr val="tx1"/>
                </a:solidFill>
                <a:latin typeface="Perpetua" pitchFamily="18" charset="0"/>
              </a:defRPr>
            </a:lvl9pPr>
          </a:lstStyle>
          <a:p>
            <a:pPr>
              <a:spcBef>
                <a:spcPct val="0"/>
              </a:spcBef>
              <a:buClrTx/>
              <a:buSzTx/>
              <a:buFontTx/>
              <a:buNone/>
            </a:pPr>
            <a:r>
              <a:rPr lang="en-US" altLang="en-US" sz="1600" i="1">
                <a:latin typeface="Times New Roman" pitchFamily="18" charset="0"/>
              </a:rPr>
              <a:t>merge</a:t>
            </a:r>
          </a:p>
        </p:txBody>
      </p:sp>
    </p:spTree>
    <p:extLst>
      <p:ext uri="{BB962C8B-B14F-4D97-AF65-F5344CB8AC3E}">
        <p14:creationId xmlns:p14="http://schemas.microsoft.com/office/powerpoint/2010/main" xmlns="" val="278719429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altLang="en-US" smtClean="0"/>
              <a:t>Quicksort</a:t>
            </a:r>
          </a:p>
        </p:txBody>
      </p:sp>
      <p:sp>
        <p:nvSpPr>
          <p:cNvPr id="43011" name="Rectangle 3"/>
          <p:cNvSpPr>
            <a:spLocks noGrp="1" noChangeArrowheads="1"/>
          </p:cNvSpPr>
          <p:nvPr>
            <p:ph type="body" idx="1"/>
          </p:nvPr>
        </p:nvSpPr>
        <p:spPr/>
        <p:txBody>
          <a:bodyPr/>
          <a:lstStyle/>
          <a:p>
            <a:pPr marL="457200" indent="-457200" algn="just" eaLnBrk="1" hangingPunct="1"/>
            <a:r>
              <a:rPr lang="en-US" altLang="en-US" smtClean="0">
                <a:cs typeface="Times New Roman" pitchFamily="18" charset="0"/>
              </a:rPr>
              <a:t>Like mergesort, Quicksort is also based on </a:t>
            </a:r>
          </a:p>
          <a:p>
            <a:pPr marL="457200" indent="-457200" algn="just" eaLnBrk="1" hangingPunct="1">
              <a:buFontTx/>
              <a:buNone/>
            </a:pPr>
            <a:r>
              <a:rPr lang="en-US" altLang="en-US" smtClean="0">
                <a:cs typeface="Times New Roman" pitchFamily="18" charset="0"/>
              </a:rPr>
              <a:t>	the </a:t>
            </a:r>
            <a:r>
              <a:rPr lang="en-US" altLang="en-US" i="1" smtClean="0">
                <a:cs typeface="Times New Roman" pitchFamily="18" charset="0"/>
              </a:rPr>
              <a:t>divide-and-conquer</a:t>
            </a:r>
            <a:r>
              <a:rPr lang="en-US" altLang="en-US" smtClean="0">
                <a:cs typeface="Times New Roman" pitchFamily="18" charset="0"/>
              </a:rPr>
              <a:t> paradigm.</a:t>
            </a:r>
          </a:p>
          <a:p>
            <a:pPr marL="457200" indent="-457200" algn="just" eaLnBrk="1" hangingPunct="1"/>
            <a:r>
              <a:rPr lang="en-US" altLang="en-US" smtClean="0">
                <a:cs typeface="Times New Roman" pitchFamily="18" charset="0"/>
              </a:rPr>
              <a:t>But it uses this technique in a somewhat opposite manner, </a:t>
            </a:r>
          </a:p>
          <a:p>
            <a:pPr marL="457200" indent="-457200" algn="just" eaLnBrk="1" hangingPunct="1">
              <a:buFontTx/>
              <a:buNone/>
            </a:pPr>
            <a:r>
              <a:rPr lang="en-US" altLang="en-US" smtClean="0">
                <a:cs typeface="Times New Roman" pitchFamily="18" charset="0"/>
              </a:rPr>
              <a:t>	as all the hard work is done </a:t>
            </a:r>
            <a:r>
              <a:rPr lang="en-US" altLang="en-US" i="1" smtClean="0">
                <a:cs typeface="Times New Roman" pitchFamily="18" charset="0"/>
              </a:rPr>
              <a:t>before</a:t>
            </a:r>
            <a:r>
              <a:rPr lang="en-US" altLang="en-US" smtClean="0">
                <a:cs typeface="Times New Roman" pitchFamily="18" charset="0"/>
              </a:rPr>
              <a:t> the recursive calls.</a:t>
            </a:r>
          </a:p>
          <a:p>
            <a:pPr marL="457200" indent="-457200" algn="just" eaLnBrk="1" hangingPunct="1"/>
            <a:r>
              <a:rPr lang="en-US" altLang="en-US" smtClean="0">
                <a:cs typeface="Times New Roman" pitchFamily="18" charset="0"/>
              </a:rPr>
              <a:t>It works as follows:</a:t>
            </a:r>
          </a:p>
          <a:p>
            <a:pPr marL="800100" lvl="1" indent="-342900" algn="just" eaLnBrk="1" hangingPunct="1">
              <a:buFontTx/>
              <a:buAutoNum type="arabicPeriod"/>
            </a:pPr>
            <a:r>
              <a:rPr lang="en-US" altLang="en-US" smtClean="0">
                <a:cs typeface="Times New Roman" pitchFamily="18" charset="0"/>
              </a:rPr>
              <a:t>First, it partitions an array into two parts, </a:t>
            </a:r>
          </a:p>
          <a:p>
            <a:pPr marL="800100" lvl="1" indent="-342900" algn="just" eaLnBrk="1" hangingPunct="1">
              <a:buFontTx/>
              <a:buAutoNum type="arabicPeriod"/>
            </a:pPr>
            <a:r>
              <a:rPr lang="en-US" altLang="en-US" smtClean="0">
                <a:cs typeface="Times New Roman" pitchFamily="18" charset="0"/>
              </a:rPr>
              <a:t>Then, it sorts the parts independently, </a:t>
            </a:r>
          </a:p>
          <a:p>
            <a:pPr marL="800100" lvl="1" indent="-342900" algn="just" eaLnBrk="1" hangingPunct="1">
              <a:buFontTx/>
              <a:buAutoNum type="arabicPeriod"/>
            </a:pPr>
            <a:r>
              <a:rPr lang="en-US" altLang="en-US" smtClean="0">
                <a:cs typeface="Times New Roman" pitchFamily="18" charset="0"/>
              </a:rPr>
              <a:t>Finally, it combines the sorted subsequences by </a:t>
            </a:r>
          </a:p>
          <a:p>
            <a:pPr marL="800100" lvl="1" indent="-342900" algn="just" eaLnBrk="1" hangingPunct="1">
              <a:buFontTx/>
              <a:buNone/>
            </a:pPr>
            <a:r>
              <a:rPr lang="en-US" altLang="en-US" smtClean="0">
                <a:cs typeface="Times New Roman" pitchFamily="18" charset="0"/>
              </a:rPr>
              <a:t>	a simple concatenation.</a:t>
            </a:r>
            <a:endParaRPr lang="en-US" altLang="en-US" smtClean="0"/>
          </a:p>
          <a:p>
            <a:pPr marL="457200" indent="-457200" eaLnBrk="1" hangingPunct="1"/>
            <a:endParaRPr lang="en-US" altLang="en-US" smtClean="0"/>
          </a:p>
        </p:txBody>
      </p:sp>
    </p:spTree>
    <p:extLst>
      <p:ext uri="{BB962C8B-B14F-4D97-AF65-F5344CB8AC3E}">
        <p14:creationId xmlns:p14="http://schemas.microsoft.com/office/powerpoint/2010/main" xmlns="" val="54495271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en-US" smtClean="0"/>
              <a:t>Quicksort (cont.)</a:t>
            </a:r>
          </a:p>
        </p:txBody>
      </p:sp>
      <p:sp>
        <p:nvSpPr>
          <p:cNvPr id="44035" name="Rectangle 3"/>
          <p:cNvSpPr>
            <a:spLocks noGrp="1" noChangeArrowheads="1"/>
          </p:cNvSpPr>
          <p:nvPr>
            <p:ph type="body" idx="1"/>
          </p:nvPr>
        </p:nvSpPr>
        <p:spPr>
          <a:xfrm>
            <a:off x="352425" y="1219200"/>
            <a:ext cx="8650288" cy="5105400"/>
          </a:xfrm>
        </p:spPr>
        <p:txBody>
          <a:bodyPr/>
          <a:lstStyle/>
          <a:p>
            <a:pPr algn="just" eaLnBrk="1" hangingPunct="1">
              <a:buFontTx/>
              <a:buNone/>
            </a:pPr>
            <a:r>
              <a:rPr lang="en-US" altLang="en-US" smtClean="0">
                <a:cs typeface="Times New Roman" pitchFamily="18" charset="0"/>
              </a:rPr>
              <a:t>The quick-sort algorithm consists of the following three steps:</a:t>
            </a:r>
          </a:p>
          <a:p>
            <a:pPr algn="just" eaLnBrk="1" hangingPunct="1">
              <a:buFontTx/>
              <a:buNone/>
            </a:pPr>
            <a:endParaRPr lang="en-US" altLang="en-US" smtClean="0">
              <a:cs typeface="Times New Roman" pitchFamily="18" charset="0"/>
            </a:endParaRPr>
          </a:p>
          <a:p>
            <a:pPr algn="just" eaLnBrk="1" hangingPunct="1">
              <a:buFontTx/>
              <a:buNone/>
            </a:pPr>
            <a:r>
              <a:rPr lang="en-US" altLang="en-US" smtClean="0">
                <a:cs typeface="Times New Roman" pitchFamily="18" charset="0"/>
              </a:rPr>
              <a:t>1. </a:t>
            </a:r>
            <a:r>
              <a:rPr lang="en-US" altLang="en-US" b="1" i="1" smtClean="0">
                <a:cs typeface="Times New Roman" pitchFamily="18" charset="0"/>
              </a:rPr>
              <a:t>Divide</a:t>
            </a:r>
            <a:r>
              <a:rPr lang="en-US" altLang="en-US" smtClean="0">
                <a:cs typeface="Times New Roman" pitchFamily="18" charset="0"/>
              </a:rPr>
              <a:t>: Partition the list.</a:t>
            </a:r>
          </a:p>
          <a:p>
            <a:pPr lvl="1" algn="just" eaLnBrk="1" hangingPunct="1"/>
            <a:r>
              <a:rPr lang="en-US" altLang="en-US" smtClean="0">
                <a:cs typeface="Times New Roman" pitchFamily="18" charset="0"/>
              </a:rPr>
              <a:t>To partition the list, we first choose some element from the list for which we hope about half the elements will come before and half after. Call this element the </a:t>
            </a:r>
            <a:r>
              <a:rPr lang="en-US" altLang="en-US" b="1" i="1" smtClean="0">
                <a:cs typeface="Times New Roman" pitchFamily="18" charset="0"/>
              </a:rPr>
              <a:t>pivot</a:t>
            </a:r>
            <a:r>
              <a:rPr lang="en-US" altLang="en-US" smtClean="0">
                <a:cs typeface="Times New Roman" pitchFamily="18" charset="0"/>
              </a:rPr>
              <a:t>. </a:t>
            </a:r>
          </a:p>
          <a:p>
            <a:pPr lvl="1" algn="just" eaLnBrk="1" hangingPunct="1"/>
            <a:r>
              <a:rPr lang="en-US" altLang="en-US" smtClean="0">
                <a:cs typeface="Times New Roman" pitchFamily="18" charset="0"/>
              </a:rPr>
              <a:t>Then we partition the elements so that all those with values less than the pivot come in one sublist and all those with greater values come in another.</a:t>
            </a:r>
          </a:p>
          <a:p>
            <a:pPr algn="just" eaLnBrk="1" hangingPunct="1">
              <a:buFontTx/>
              <a:buNone/>
            </a:pPr>
            <a:r>
              <a:rPr lang="en-US" altLang="en-US" smtClean="0">
                <a:cs typeface="Times New Roman" pitchFamily="18" charset="0"/>
              </a:rPr>
              <a:t> 2. </a:t>
            </a:r>
            <a:r>
              <a:rPr lang="en-US" altLang="en-US" b="1" i="1" smtClean="0">
                <a:cs typeface="Times New Roman" pitchFamily="18" charset="0"/>
              </a:rPr>
              <a:t>Recursion</a:t>
            </a:r>
            <a:r>
              <a:rPr lang="en-US" altLang="en-US" smtClean="0">
                <a:cs typeface="Times New Roman" pitchFamily="18" charset="0"/>
              </a:rPr>
              <a:t>: Recursively sort the sublists separately.</a:t>
            </a:r>
          </a:p>
          <a:p>
            <a:pPr eaLnBrk="1" hangingPunct="1">
              <a:buFontTx/>
              <a:buNone/>
            </a:pPr>
            <a:r>
              <a:rPr lang="en-US" altLang="en-US" smtClean="0">
                <a:cs typeface="Times New Roman" pitchFamily="18" charset="0"/>
              </a:rPr>
              <a:t> 3. </a:t>
            </a:r>
            <a:r>
              <a:rPr lang="en-US" altLang="en-US" b="1" i="1" smtClean="0">
                <a:cs typeface="Times New Roman" pitchFamily="18" charset="0"/>
              </a:rPr>
              <a:t>Conquer</a:t>
            </a:r>
            <a:r>
              <a:rPr lang="en-US" altLang="en-US" smtClean="0">
                <a:cs typeface="Times New Roman" pitchFamily="18" charset="0"/>
              </a:rPr>
              <a:t>: Put the sorted sublists together.</a:t>
            </a:r>
            <a:endParaRPr lang="en-US" altLang="en-US" smtClean="0"/>
          </a:p>
          <a:p>
            <a:pPr eaLnBrk="1" hangingPunct="1"/>
            <a:endParaRPr lang="en-US" altLang="en-US" smtClean="0"/>
          </a:p>
        </p:txBody>
      </p:sp>
    </p:spTree>
    <p:extLst>
      <p:ext uri="{BB962C8B-B14F-4D97-AF65-F5344CB8AC3E}">
        <p14:creationId xmlns:p14="http://schemas.microsoft.com/office/powerpoint/2010/main" xmlns="" val="12453230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ltLang="en-US" smtClean="0"/>
              <a:t>Partition</a:t>
            </a:r>
          </a:p>
        </p:txBody>
      </p:sp>
      <p:sp>
        <p:nvSpPr>
          <p:cNvPr id="45059" name="Rectangle 3"/>
          <p:cNvSpPr>
            <a:spLocks noGrp="1" noChangeArrowheads="1"/>
          </p:cNvSpPr>
          <p:nvPr>
            <p:ph type="body" idx="1"/>
          </p:nvPr>
        </p:nvSpPr>
        <p:spPr/>
        <p:txBody>
          <a:bodyPr>
            <a:normAutofit lnSpcReduction="10000"/>
          </a:bodyPr>
          <a:lstStyle/>
          <a:p>
            <a:pPr eaLnBrk="1" hangingPunct="1"/>
            <a:r>
              <a:rPr lang="en-US" altLang="en-US" sz="2000" smtClean="0"/>
              <a:t>Partitioning places the pivot in its correct place position within the array.</a:t>
            </a:r>
          </a:p>
          <a:p>
            <a:pPr eaLnBrk="1" hangingPunct="1"/>
            <a:endParaRPr lang="en-US" altLang="en-US" sz="2000" smtClean="0"/>
          </a:p>
          <a:p>
            <a:pPr eaLnBrk="1" hangingPunct="1"/>
            <a:endParaRPr lang="en-US" altLang="en-US" sz="2000" smtClean="0"/>
          </a:p>
          <a:p>
            <a:pPr eaLnBrk="1" hangingPunct="1"/>
            <a:endParaRPr lang="en-US" altLang="en-US" sz="2000" smtClean="0"/>
          </a:p>
          <a:p>
            <a:pPr eaLnBrk="1" hangingPunct="1"/>
            <a:endParaRPr lang="en-US" altLang="en-US" sz="2000" smtClean="0"/>
          </a:p>
          <a:p>
            <a:pPr eaLnBrk="1" hangingPunct="1"/>
            <a:endParaRPr lang="en-US" altLang="en-US" sz="2000" smtClean="0"/>
          </a:p>
          <a:p>
            <a:pPr eaLnBrk="1" hangingPunct="1"/>
            <a:endParaRPr lang="en-US" altLang="en-US" sz="2000" smtClean="0"/>
          </a:p>
          <a:p>
            <a:pPr eaLnBrk="1" hangingPunct="1"/>
            <a:endParaRPr lang="en-US" altLang="en-US" sz="2000" smtClean="0"/>
          </a:p>
          <a:p>
            <a:pPr eaLnBrk="1" hangingPunct="1"/>
            <a:r>
              <a:rPr lang="en-US" altLang="en-US" sz="2000" smtClean="0"/>
              <a:t>Arranging the array elements around the pivot p generates two smaller sorting problems.</a:t>
            </a:r>
          </a:p>
          <a:p>
            <a:pPr lvl="1" eaLnBrk="1" hangingPunct="1"/>
            <a:r>
              <a:rPr lang="en-US" altLang="en-US" smtClean="0"/>
              <a:t>sort the left section of the array, and sort the right section of the array.</a:t>
            </a:r>
          </a:p>
          <a:p>
            <a:pPr lvl="1" eaLnBrk="1" hangingPunct="1"/>
            <a:r>
              <a:rPr lang="en-US" altLang="en-US" smtClean="0"/>
              <a:t>when these two smaller sorting problems are solved recursively, our bigger sorting problem is solved.</a:t>
            </a:r>
          </a:p>
        </p:txBody>
      </p:sp>
      <p:pic>
        <p:nvPicPr>
          <p:cNvPr id="45060"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66825" y="1643062"/>
            <a:ext cx="6765925" cy="2166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79987608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smtClean="0"/>
              <a:t>Comparison of Sorting Algorithms</a:t>
            </a:r>
          </a:p>
        </p:txBody>
      </p:sp>
      <p:pic>
        <p:nvPicPr>
          <p:cNvPr id="54275"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b="32098"/>
          <a:stretch>
            <a:fillRect/>
          </a:stretch>
        </p:blipFill>
        <p:spPr bwMode="auto">
          <a:xfrm>
            <a:off x="633413" y="2003425"/>
            <a:ext cx="7666037" cy="2568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38707870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baid_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17451</TotalTime>
  <Words>3555</Words>
  <Application>Microsoft Office PowerPoint</Application>
  <PresentationFormat>On-screen Show (4:3)</PresentationFormat>
  <Paragraphs>693</Paragraphs>
  <Slides>74</Slides>
  <Notes>3</Notes>
  <HiddenSlides>0</HiddenSlides>
  <MMClips>0</MMClips>
  <ScaleCrop>false</ScaleCrop>
  <HeadingPairs>
    <vt:vector size="4" baseType="variant">
      <vt:variant>
        <vt:lpstr>Theme</vt:lpstr>
      </vt:variant>
      <vt:variant>
        <vt:i4>1</vt:i4>
      </vt:variant>
      <vt:variant>
        <vt:lpstr>Slide Titles</vt:lpstr>
      </vt:variant>
      <vt:variant>
        <vt:i4>74</vt:i4>
      </vt:variant>
    </vt:vector>
  </HeadingPairs>
  <TitlesOfParts>
    <vt:vector size="75" baseType="lpstr">
      <vt:lpstr>Ubaid_Theme</vt:lpstr>
      <vt:lpstr>Slide 1</vt:lpstr>
      <vt:lpstr>Review</vt:lpstr>
      <vt:lpstr>Slide 3</vt:lpstr>
      <vt:lpstr>Problem Solving: Main Steps</vt:lpstr>
      <vt:lpstr>1. Problem Definition</vt:lpstr>
      <vt:lpstr>2. Algorithm Design/Specifications</vt:lpstr>
      <vt:lpstr>4,5,6: Implementation, Testing and Maintenance</vt:lpstr>
      <vt:lpstr>3. Algorithm Analysis</vt:lpstr>
      <vt:lpstr>Space Complexity</vt:lpstr>
      <vt:lpstr>Space Complexity (cont…)</vt:lpstr>
      <vt:lpstr>Time Complexity</vt:lpstr>
      <vt:lpstr>Pseudo Code and Flow Charts</vt:lpstr>
      <vt:lpstr>Pseudo Code and Flow Charts</vt:lpstr>
      <vt:lpstr>Pseudo-Code</vt:lpstr>
      <vt:lpstr>Writing Pseudo Code</vt:lpstr>
      <vt:lpstr>Pseudo-code</vt:lpstr>
      <vt:lpstr>Basic Elements of Pseudo-code</vt:lpstr>
      <vt:lpstr>Basic Elements of Pseudo-code</vt:lpstr>
      <vt:lpstr>Basic Operations of Pseudo-code</vt:lpstr>
      <vt:lpstr>Flow Chart</vt:lpstr>
      <vt:lpstr>…</vt:lpstr>
      <vt:lpstr>Slide 22</vt:lpstr>
      <vt:lpstr>List</vt:lpstr>
      <vt:lpstr>The LIST Data Structure</vt:lpstr>
      <vt:lpstr>Lists</vt:lpstr>
      <vt:lpstr>Lists</vt:lpstr>
      <vt:lpstr>Lists</vt:lpstr>
      <vt:lpstr>List Operations</vt:lpstr>
      <vt:lpstr>Pointer</vt:lpstr>
      <vt:lpstr>What is a Pointer?</vt:lpstr>
      <vt:lpstr>Pointer Variables</vt:lpstr>
      <vt:lpstr>Why Use Pointers?</vt:lpstr>
      <vt:lpstr>Pointer Data Types and Pointer Variables</vt:lpstr>
      <vt:lpstr>The Address-Of Operator (&amp;)</vt:lpstr>
      <vt:lpstr>The Indirection Operator</vt:lpstr>
      <vt:lpstr>Arrays &amp; Strings</vt:lpstr>
      <vt:lpstr>Introduction</vt:lpstr>
      <vt:lpstr>Array Elements</vt:lpstr>
      <vt:lpstr>Accessing array elements</vt:lpstr>
      <vt:lpstr>Declaring an array</vt:lpstr>
      <vt:lpstr>Initializing an array</vt:lpstr>
      <vt:lpstr>Strings</vt:lpstr>
      <vt:lpstr>an example</vt:lpstr>
      <vt:lpstr>Slide 44</vt:lpstr>
      <vt:lpstr>Slide 45</vt:lpstr>
      <vt:lpstr>Slide 46</vt:lpstr>
      <vt:lpstr>Searching</vt:lpstr>
      <vt:lpstr>Introduction</vt:lpstr>
      <vt:lpstr>Slide 49</vt:lpstr>
      <vt:lpstr>Key</vt:lpstr>
      <vt:lpstr>Slide 51</vt:lpstr>
      <vt:lpstr>Types of Searching</vt:lpstr>
      <vt:lpstr>Binary Search</vt:lpstr>
      <vt:lpstr>Binary Search</vt:lpstr>
      <vt:lpstr>Recursion</vt:lpstr>
      <vt:lpstr>Introduction</vt:lpstr>
      <vt:lpstr>Recursive Definition</vt:lpstr>
      <vt:lpstr>Recursive Algorithm</vt:lpstr>
      <vt:lpstr>Rules For Recursive Function</vt:lpstr>
      <vt:lpstr>Sorting Algorithms</vt:lpstr>
      <vt:lpstr>Sorting</vt:lpstr>
      <vt:lpstr>Selection Sort</vt:lpstr>
      <vt:lpstr>Slide 63</vt:lpstr>
      <vt:lpstr>Insertion Sort</vt:lpstr>
      <vt:lpstr>Slide 65</vt:lpstr>
      <vt:lpstr>Bubble Sort</vt:lpstr>
      <vt:lpstr>Bubble Sort</vt:lpstr>
      <vt:lpstr>Mergesort</vt:lpstr>
      <vt:lpstr>Mergesort - Example</vt:lpstr>
      <vt:lpstr>Mergesort - Example</vt:lpstr>
      <vt:lpstr>Quicksort</vt:lpstr>
      <vt:lpstr>Quicksort (cont.)</vt:lpstr>
      <vt:lpstr>Partition</vt:lpstr>
      <vt:lpstr>Comparison of Sorting Algorithms</vt:lpstr>
    </vt:vector>
  </TitlesOfParts>
  <Company>Techlogix (Pvt) Ltd.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Structures</dc:title>
  <dc:creator>aslam</dc:creator>
  <cp:lastModifiedBy>Administrator</cp:lastModifiedBy>
  <cp:revision>738</cp:revision>
  <dcterms:created xsi:type="dcterms:W3CDTF">2002-08-03T08:00:25Z</dcterms:created>
  <dcterms:modified xsi:type="dcterms:W3CDTF">2013-12-25T17:46:29Z</dcterms:modified>
</cp:coreProperties>
</file>