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31"/>
  </p:notesMasterIdLst>
  <p:sldIdLst>
    <p:sldId id="517" r:id="rId2"/>
    <p:sldId id="518" r:id="rId3"/>
    <p:sldId id="519" r:id="rId4"/>
    <p:sldId id="491" r:id="rId5"/>
    <p:sldId id="492" r:id="rId6"/>
    <p:sldId id="493" r:id="rId7"/>
    <p:sldId id="515" r:id="rId8"/>
    <p:sldId id="494" r:id="rId9"/>
    <p:sldId id="495" r:id="rId10"/>
    <p:sldId id="496" r:id="rId11"/>
    <p:sldId id="497" r:id="rId12"/>
    <p:sldId id="498" r:id="rId13"/>
    <p:sldId id="499" r:id="rId14"/>
    <p:sldId id="500" r:id="rId15"/>
    <p:sldId id="501" r:id="rId16"/>
    <p:sldId id="502" r:id="rId17"/>
    <p:sldId id="503" r:id="rId18"/>
    <p:sldId id="504" r:id="rId19"/>
    <p:sldId id="505" r:id="rId20"/>
    <p:sldId id="506" r:id="rId21"/>
    <p:sldId id="507" r:id="rId22"/>
    <p:sldId id="508" r:id="rId23"/>
    <p:sldId id="509" r:id="rId24"/>
    <p:sldId id="510" r:id="rId25"/>
    <p:sldId id="511" r:id="rId26"/>
    <p:sldId id="512" r:id="rId27"/>
    <p:sldId id="513" r:id="rId28"/>
    <p:sldId id="514" r:id="rId29"/>
    <p:sldId id="520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996633"/>
    <a:srgbClr val="969696"/>
    <a:srgbClr val="000066"/>
    <a:srgbClr val="660066"/>
    <a:srgbClr val="031855"/>
    <a:srgbClr val="0B1F61"/>
    <a:srgbClr val="0B2671"/>
    <a:srgbClr val="09206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/>
  </p:normalViewPr>
  <p:slideViewPr>
    <p:cSldViewPr snapToObjects="1"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96"/>
    </p:cViewPr>
  </p:sorterViewPr>
  <p:notesViewPr>
    <p:cSldViewPr snapToObjects="1">
      <p:cViewPr varScale="1">
        <p:scale>
          <a:sx n="53" d="100"/>
          <a:sy n="53" d="100"/>
        </p:scale>
        <p:origin x="-178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fld id="{17AFF14D-3952-4CC6-9B06-FCFA23CDD9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46576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27, 2011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38E63C1-8783-4BF7-9245-EA62A1FFC4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27,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1816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27,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FEB9549-145A-487C-AF54-A68951900D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27,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EC8FE-0146-4067-8813-6261B0FD0A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27,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B0B87-04CB-450B-BDF6-5034CE731A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27,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27,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27,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0FC-3C80-4657-83AB-65B8D50D99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27,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1AAB529-CE5C-4AC7-96F4-126E16AA60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27,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DC0D-1DC3-43FC-A6F9-F42F97AF4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27,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C209-D84F-4F8A-A970-EB4D8E33D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7772400" cy="4876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515100"/>
            <a:ext cx="2476500" cy="19050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December 27,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77000"/>
            <a:ext cx="3962400" cy="2286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400800"/>
            <a:ext cx="310896" cy="2667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44C1686-9600-4632-8AE4-7A48F09377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792162"/>
          </a:xfrm>
        </p:spPr>
        <p:txBody>
          <a:bodyPr/>
          <a:lstStyle/>
          <a:p>
            <a:r>
              <a:rPr lang="en-US" dirty="0" smtClean="0">
                <a:latin typeface="Helvetica" pitchFamily="34" charset="0"/>
              </a:rPr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7772400" cy="5181600"/>
          </a:xfrm>
        </p:spPr>
        <p:txBody>
          <a:bodyPr>
            <a:normAutofit/>
          </a:bodyPr>
          <a:lstStyle/>
          <a:p>
            <a:r>
              <a:rPr lang="en-US" dirty="0"/>
              <a:t>Graph</a:t>
            </a:r>
          </a:p>
          <a:p>
            <a:r>
              <a:rPr lang="en-US" dirty="0"/>
              <a:t>Directed Graph</a:t>
            </a:r>
          </a:p>
          <a:p>
            <a:r>
              <a:rPr lang="en-US" dirty="0"/>
              <a:t>Undirected Graph</a:t>
            </a:r>
          </a:p>
          <a:p>
            <a:r>
              <a:rPr lang="en-US" dirty="0"/>
              <a:t>Sub-Graph</a:t>
            </a:r>
          </a:p>
          <a:p>
            <a:r>
              <a:rPr lang="en-US" dirty="0"/>
              <a:t>Spanning Sub-Graph</a:t>
            </a:r>
          </a:p>
          <a:p>
            <a:r>
              <a:rPr lang="en-US" dirty="0"/>
              <a:t>Degree of a Vertex</a:t>
            </a:r>
          </a:p>
          <a:p>
            <a:r>
              <a:rPr lang="en-US" dirty="0"/>
              <a:t>Weighted Graph</a:t>
            </a:r>
          </a:p>
          <a:p>
            <a:r>
              <a:rPr lang="en-US" dirty="0"/>
              <a:t>Elementary and Simple Path</a:t>
            </a:r>
          </a:p>
          <a:p>
            <a:r>
              <a:rPr lang="en-US" dirty="0"/>
              <a:t>Link List Representation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3276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792162"/>
          </a:xfrm>
        </p:spPr>
        <p:txBody>
          <a:bodyPr/>
          <a:lstStyle/>
          <a:p>
            <a:r>
              <a:rPr lang="en-US" dirty="0"/>
              <a:t>Traversing a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3352800"/>
          </a:xfrm>
        </p:spPr>
        <p:txBody>
          <a:bodyPr>
            <a:normAutofit/>
          </a:bodyPr>
          <a:lstStyle/>
          <a:p>
            <a:pPr lvl="0"/>
            <a:r>
              <a:rPr lang="en-US" sz="2800" dirty="0" smtClean="0"/>
              <a:t>Breadth </a:t>
            </a:r>
            <a:r>
              <a:rPr lang="en-US" sz="2800" dirty="0"/>
              <a:t>First Search (BFS) </a:t>
            </a:r>
          </a:p>
          <a:p>
            <a:r>
              <a:rPr lang="en-US" sz="2800" dirty="0" smtClean="0"/>
              <a:t>Depth </a:t>
            </a:r>
            <a:r>
              <a:rPr lang="en-US" sz="2800" dirty="0"/>
              <a:t>First Search (DFS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1346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792162"/>
          </a:xfrm>
        </p:spPr>
        <p:txBody>
          <a:bodyPr/>
          <a:lstStyle/>
          <a:p>
            <a:r>
              <a:rPr lang="en-US" dirty="0" smtClean="0"/>
              <a:t>Hashing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038600"/>
          </a:xfrm>
        </p:spPr>
        <p:txBody>
          <a:bodyPr>
            <a:normAutofit fontScale="92500" lnSpcReduction="10000"/>
          </a:bodyPr>
          <a:lstStyle/>
          <a:p>
            <a:pPr marL="285750" lvl="1" indent="-285750"/>
            <a:r>
              <a:rPr lang="en-US" sz="2800" dirty="0"/>
              <a:t>Hash Function</a:t>
            </a:r>
          </a:p>
          <a:p>
            <a:pPr marL="285750" lvl="1" indent="-285750"/>
            <a:r>
              <a:rPr lang="en-US" sz="2800" dirty="0"/>
              <a:t>Properties of Hash Function</a:t>
            </a:r>
          </a:p>
          <a:p>
            <a:pPr marL="285750" lvl="1" indent="-285750"/>
            <a:r>
              <a:rPr lang="en-US" sz="2800" dirty="0"/>
              <a:t>Division Method</a:t>
            </a:r>
          </a:p>
          <a:p>
            <a:pPr marL="285750" lvl="1" indent="-285750"/>
            <a:r>
              <a:rPr lang="en-US" sz="2800" dirty="0"/>
              <a:t>Mid-Square Method</a:t>
            </a:r>
          </a:p>
          <a:p>
            <a:pPr marL="285750" lvl="1" indent="-285750"/>
            <a:r>
              <a:rPr lang="en-US" sz="2800" dirty="0"/>
              <a:t>Folding Method</a:t>
            </a:r>
          </a:p>
          <a:p>
            <a:pPr marL="285750" lvl="1" indent="-285750"/>
            <a:r>
              <a:rPr lang="en-US" sz="2800" dirty="0"/>
              <a:t>Hash Collision </a:t>
            </a:r>
          </a:p>
          <a:p>
            <a:pPr marL="569913" lvl="2" indent="-284163"/>
            <a:r>
              <a:rPr lang="en-US" sz="2800" dirty="0"/>
              <a:t>Open addressing</a:t>
            </a:r>
          </a:p>
          <a:p>
            <a:pPr marL="569913" lvl="2" indent="-284163"/>
            <a:r>
              <a:rPr lang="en-US" sz="2800" dirty="0"/>
              <a:t>Chaining</a:t>
            </a:r>
          </a:p>
          <a:p>
            <a:pPr marL="569913" lvl="2" indent="-284163"/>
            <a:r>
              <a:rPr lang="en-US" sz="2800" dirty="0"/>
              <a:t> Bucket addressing</a:t>
            </a:r>
          </a:p>
          <a:p>
            <a:pPr marL="32004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7571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searching time of each searching technique depends on the comparison. i.e., n comparisons required for an array A with n elements</a:t>
            </a:r>
          </a:p>
          <a:p>
            <a:r>
              <a:rPr lang="en-US" dirty="0" smtClean="0"/>
              <a:t>To increase the efficiency, i.e., to reduce the searching time, we need to avoid unnecessary comparisons</a:t>
            </a:r>
          </a:p>
          <a:p>
            <a:r>
              <a:rPr lang="en-US" dirty="0" smtClean="0"/>
              <a:t>Hashing is a technique where we can compute the location of the desired record in order to retrieve it in a single access (or comparison)</a:t>
            </a:r>
          </a:p>
          <a:p>
            <a:r>
              <a:rPr lang="en-US" dirty="0" smtClean="0"/>
              <a:t>Let there is a table of n employee records and each employee record is defined by a unique employee code, which is a key to the record and employee name</a:t>
            </a:r>
          </a:p>
          <a:p>
            <a:r>
              <a:rPr lang="en-US" dirty="0" smtClean="0"/>
              <a:t>If the key (or employee code) is used as the array index, then the record can be accessed by the key directly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762000"/>
            <a:ext cx="7772400" cy="5791200"/>
          </a:xfrm>
        </p:spPr>
        <p:txBody>
          <a:bodyPr>
            <a:normAutofit/>
          </a:bodyPr>
          <a:lstStyle/>
          <a:p>
            <a:r>
              <a:rPr lang="en-US" dirty="0" smtClean="0"/>
              <a:t>If L is the memory location where each record is related with the key</a:t>
            </a:r>
          </a:p>
          <a:p>
            <a:r>
              <a:rPr lang="en-US" dirty="0" smtClean="0"/>
              <a:t>If we can locate the memory address of a record from the key then the desired record can be retrieved in a single access</a:t>
            </a:r>
          </a:p>
          <a:p>
            <a:r>
              <a:rPr lang="en-US" dirty="0" smtClean="0"/>
              <a:t>For notational and coding convenience, we assume that the keys in k and the address in L are (decimal) integers</a:t>
            </a:r>
          </a:p>
          <a:p>
            <a:r>
              <a:rPr lang="en-US" dirty="0" smtClean="0"/>
              <a:t>So the location is selected by applying a function which is called hash function or hashing function from the key k</a:t>
            </a:r>
          </a:p>
          <a:p>
            <a:r>
              <a:rPr lang="en-US" dirty="0" smtClean="0"/>
              <a:t>Unfortunately such a function H may not yield different values (or index); it is possible that two different keys k1 and k2 will yield the same hash address</a:t>
            </a:r>
          </a:p>
          <a:p>
            <a:r>
              <a:rPr lang="en-US" dirty="0" smtClean="0"/>
              <a:t>This situation is called Hash Collision, which is discussed later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basic idea of hash function is the transformation of the key into the corresponding location in the hash table</a:t>
            </a:r>
          </a:p>
          <a:p>
            <a:r>
              <a:rPr lang="en-US" dirty="0" smtClean="0"/>
              <a:t>A Hash function H can be defined as a function that takes key as input and transforms it into a hash table index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Hash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 good hash function should:</a:t>
            </a:r>
          </a:p>
          <a:p>
            <a:pPr>
              <a:buNone/>
            </a:pPr>
            <a:endParaRPr lang="en-US" dirty="0" smtClean="0"/>
          </a:p>
          <a:p>
            <a:pPr marL="381000" indent="-381000"/>
            <a:r>
              <a:rPr lang="en-US" dirty="0" smtClean="0">
                <a:cs typeface="Courier New" pitchFamily="49" charset="0"/>
              </a:rPr>
              <a:t>Minimize collisions</a:t>
            </a:r>
          </a:p>
          <a:p>
            <a:pPr marL="381000" indent="-381000"/>
            <a:endParaRPr lang="en-US" dirty="0" smtClean="0">
              <a:cs typeface="Courier New" pitchFamily="49" charset="0"/>
            </a:endParaRPr>
          </a:p>
          <a:p>
            <a:pPr marL="381000" indent="-381000"/>
            <a:r>
              <a:rPr lang="en-US" dirty="0" smtClean="0">
                <a:cs typeface="Courier New" pitchFamily="49" charset="0"/>
              </a:rPr>
              <a:t> Be easy and quick to compute</a:t>
            </a:r>
          </a:p>
          <a:p>
            <a:pPr marL="381000" indent="-381000"/>
            <a:endParaRPr lang="en-US" dirty="0" smtClean="0">
              <a:cs typeface="Courier New" pitchFamily="49" charset="0"/>
            </a:endParaRPr>
          </a:p>
          <a:p>
            <a:pPr marL="381000" indent="-381000"/>
            <a:r>
              <a:rPr lang="en-US" dirty="0" smtClean="0">
                <a:cs typeface="Courier New" pitchFamily="49" charset="0"/>
              </a:rPr>
              <a:t>Distribute key values evenly in the hash table</a:t>
            </a:r>
          </a:p>
          <a:p>
            <a:pPr marL="381000" indent="-381000"/>
            <a:endParaRPr lang="en-US" dirty="0" smtClean="0">
              <a:cs typeface="Courier New" pitchFamily="49" charset="0"/>
            </a:endParaRPr>
          </a:p>
          <a:p>
            <a:pPr marL="381000" indent="-381000"/>
            <a:r>
              <a:rPr lang="en-US" dirty="0" smtClean="0">
                <a:cs typeface="Courier New" pitchFamily="49" charset="0"/>
              </a:rPr>
              <a:t>Use all the information provided in the key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Following are the most popular hash functions :</a:t>
            </a:r>
          </a:p>
          <a:p>
            <a:pPr>
              <a:buNone/>
            </a:pPr>
            <a:r>
              <a:rPr lang="en-US" dirty="0" smtClean="0"/>
              <a:t>1. Division method</a:t>
            </a:r>
          </a:p>
          <a:p>
            <a:pPr>
              <a:buNone/>
            </a:pPr>
            <a:r>
              <a:rPr lang="en-US" dirty="0" smtClean="0"/>
              <a:t>2. Mid Square method</a:t>
            </a:r>
          </a:p>
          <a:p>
            <a:pPr>
              <a:buNone/>
            </a:pPr>
            <a:r>
              <a:rPr lang="en-US" dirty="0" smtClean="0"/>
              <a:t>3. Folding method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Division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TABLE is an array of database file where the employee details are stored</a:t>
            </a:r>
          </a:p>
          <a:p>
            <a:r>
              <a:rPr lang="en-US" dirty="0" smtClean="0"/>
              <a:t>Choose a number m, which is larger than the number of keys k. i.e., m is greater than the total number of records in the TABLE</a:t>
            </a:r>
          </a:p>
          <a:p>
            <a:r>
              <a:rPr lang="en-US" dirty="0" smtClean="0"/>
              <a:t>The number m is usually chosen to be prime number to minimize the collision</a:t>
            </a:r>
          </a:p>
          <a:p>
            <a:r>
              <a:rPr lang="en-US" dirty="0" smtClean="0"/>
              <a:t>The hash function H is defined by</a:t>
            </a:r>
          </a:p>
          <a:p>
            <a:pPr>
              <a:buNone/>
            </a:pPr>
            <a:r>
              <a:rPr lang="en-US" dirty="0" smtClean="0"/>
              <a:t>H(k) = k mod m</a:t>
            </a:r>
          </a:p>
          <a:p>
            <a:r>
              <a:rPr lang="en-US" dirty="0" smtClean="0"/>
              <a:t>Where H(k) is the hash address and k mod m means the remainder when k is divided by 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Let a company has 90 employees and 00, 01, 02, ...... 99 be the two digit 100 memory address (or index or hash address) to store the records</a:t>
            </a:r>
          </a:p>
          <a:p>
            <a:r>
              <a:rPr lang="en-US" dirty="0" smtClean="0"/>
              <a:t>We have employee code as the key</a:t>
            </a:r>
          </a:p>
          <a:p>
            <a:r>
              <a:rPr lang="en-US" dirty="0" smtClean="0"/>
              <a:t>Choose m in such a way that it is greater than 90</a:t>
            </a:r>
          </a:p>
          <a:p>
            <a:r>
              <a:rPr lang="en-US" dirty="0" smtClean="0"/>
              <a:t>Suppose m = 91. Then for the following employee code (or key k) :</a:t>
            </a:r>
          </a:p>
          <a:p>
            <a:pPr>
              <a:buNone/>
            </a:pPr>
            <a:r>
              <a:rPr lang="pt-BR" dirty="0" smtClean="0">
                <a:solidFill>
                  <a:srgbClr val="0070C0"/>
                </a:solidFill>
              </a:rPr>
              <a:t>H(k) = H(2103) = 2103 mod  91 = 10</a:t>
            </a:r>
          </a:p>
          <a:p>
            <a:pPr>
              <a:buNone/>
            </a:pPr>
            <a:r>
              <a:rPr lang="pt-BR" dirty="0" smtClean="0">
                <a:solidFill>
                  <a:srgbClr val="0070C0"/>
                </a:solidFill>
              </a:rPr>
              <a:t>H(k) = H(6147) = 6147 mod  91 = 50</a:t>
            </a:r>
          </a:p>
          <a:p>
            <a:pPr>
              <a:buNone/>
            </a:pPr>
            <a:r>
              <a:rPr lang="pt-BR" dirty="0" smtClean="0">
                <a:solidFill>
                  <a:srgbClr val="0070C0"/>
                </a:solidFill>
              </a:rPr>
              <a:t>H(k) = H(3750) = 3750  mod 91 = 19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685800"/>
            <a:ext cx="7772400" cy="5181600"/>
          </a:xfrm>
        </p:spPr>
        <p:txBody>
          <a:bodyPr/>
          <a:lstStyle/>
          <a:p>
            <a:r>
              <a:rPr lang="en-US" dirty="0" smtClean="0"/>
              <a:t>Then a typical employee hash table will look like as in Figure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0688" y="1524000"/>
            <a:ext cx="5762625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So if you enter the employee code to the hash function, we can directly retrieve TABLE[H(k)] details directly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Mid-Square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this method</a:t>
            </a:r>
            <a:r>
              <a:rPr lang="en-US" b="1" dirty="0" smtClean="0"/>
              <a:t>,</a:t>
            </a:r>
            <a:r>
              <a:rPr lang="en-US" dirty="0" smtClean="0"/>
              <a:t> the key is squared and the address selected from the middle of the squared number</a:t>
            </a:r>
          </a:p>
          <a:p>
            <a:r>
              <a:rPr lang="en-US" dirty="0" smtClean="0"/>
              <a:t> The hash function H is defined by:</a:t>
            </a:r>
          </a:p>
          <a:p>
            <a:pPr>
              <a:buNone/>
            </a:pPr>
            <a:r>
              <a:rPr lang="en-US" dirty="0" smtClean="0"/>
              <a:t>H(k) = k</a:t>
            </a:r>
            <a:r>
              <a:rPr lang="en-US" baseline="30000" dirty="0" smtClean="0"/>
              <a:t>2</a:t>
            </a:r>
            <a:r>
              <a:rPr lang="en-US" dirty="0" smtClean="0"/>
              <a:t> = l</a:t>
            </a:r>
          </a:p>
          <a:p>
            <a:r>
              <a:rPr lang="en-US" dirty="0" smtClean="0"/>
              <a:t>Where l is obtained by digits from both the end of k</a:t>
            </a:r>
            <a:r>
              <a:rPr lang="en-US" baseline="30000" dirty="0" smtClean="0"/>
              <a:t>2</a:t>
            </a:r>
            <a:r>
              <a:rPr lang="en-US" dirty="0" smtClean="0"/>
              <a:t> starting from left</a:t>
            </a:r>
          </a:p>
          <a:p>
            <a:r>
              <a:rPr lang="en-US" dirty="0" smtClean="0"/>
              <a:t>The most obvious limitation of this method is the size of the key</a:t>
            </a:r>
          </a:p>
          <a:p>
            <a:r>
              <a:rPr lang="en-US" dirty="0" smtClean="0"/>
              <a:t>Given a key of 6 digits, the product will be 12 digits, which may be beyond the maximum integer size of many computers</a:t>
            </a:r>
          </a:p>
          <a:p>
            <a:r>
              <a:rPr lang="en-US" dirty="0" smtClean="0"/>
              <a:t>Same number of digits must be used for all of the keys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Consider following keys in the table and its hash index :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828800"/>
            <a:ext cx="4484685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067050"/>
            <a:ext cx="1714500" cy="1252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62200" y="5562600"/>
            <a:ext cx="464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n-lt"/>
              </a:rPr>
              <a:t>Hash Table with Mid-Square Division</a:t>
            </a:r>
            <a:endParaRPr lang="en-US" sz="2000" dirty="0">
              <a:latin typeface="+mn-l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800100"/>
            <a:ext cx="584835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792162"/>
          </a:xfrm>
        </p:spPr>
        <p:txBody>
          <a:bodyPr/>
          <a:lstStyle/>
          <a:p>
            <a:r>
              <a:rPr lang="en-US" dirty="0" smtClean="0"/>
              <a:t>Folding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838200"/>
            <a:ext cx="7772400" cy="5181600"/>
          </a:xfrm>
        </p:spPr>
        <p:txBody>
          <a:bodyPr/>
          <a:lstStyle/>
          <a:p>
            <a:r>
              <a:rPr lang="en-US" dirty="0" smtClean="0"/>
              <a:t>In this method, the key K is partitioned into number of parts, k1, k2,...... </a:t>
            </a:r>
            <a:r>
              <a:rPr lang="en-US" dirty="0" err="1" smtClean="0"/>
              <a:t>kr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The parts have same number of digits as the required hash address, except possibly for the last part</a:t>
            </a:r>
          </a:p>
          <a:p>
            <a:r>
              <a:rPr lang="en-US" dirty="0" smtClean="0"/>
              <a:t>Then the parts are added together, ignoring the last carry</a:t>
            </a:r>
          </a:p>
          <a:p>
            <a:pPr>
              <a:buNone/>
            </a:pPr>
            <a:r>
              <a:rPr lang="en-US" dirty="0" smtClean="0"/>
              <a:t>H(k) = k1 + k2 + ...... + </a:t>
            </a:r>
            <a:r>
              <a:rPr lang="en-US" dirty="0" err="1" smtClean="0"/>
              <a:t>kr</a:t>
            </a:r>
            <a:endParaRPr lang="en-US" dirty="0" smtClean="0"/>
          </a:p>
          <a:p>
            <a:r>
              <a:rPr lang="en-US" dirty="0" smtClean="0"/>
              <a:t>Here we are dealing with a hash table with index from 00 to 99, i.e., two-digit hash table</a:t>
            </a:r>
          </a:p>
          <a:p>
            <a:r>
              <a:rPr lang="en-US" dirty="0" smtClean="0"/>
              <a:t>So we divide the K numbers of two digits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4876800"/>
            <a:ext cx="7420117" cy="161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348514" y="60198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8</a:t>
            </a:r>
            <a:endParaRPr lang="en-US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Extra milling can also be applied to even numbered parts, k2, k4, ...... are each reversed before the addition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H(7148) = 71 + 84 = 155, here we will eliminate the leading carry (i.e., 1). So H(7148) = 71 + 64 = 55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133600"/>
            <a:ext cx="7420117" cy="226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228772" y="3915228"/>
            <a:ext cx="29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8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984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Hash Collision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762000"/>
            <a:ext cx="7772400" cy="5562600"/>
          </a:xfrm>
        </p:spPr>
        <p:txBody>
          <a:bodyPr/>
          <a:lstStyle/>
          <a:p>
            <a:r>
              <a:rPr lang="en-US" dirty="0" smtClean="0"/>
              <a:t>It is possible that two non-identical keys K1, K2 are hashed into the same hash address</a:t>
            </a:r>
          </a:p>
          <a:p>
            <a:r>
              <a:rPr lang="en-US" dirty="0" smtClean="0"/>
              <a:t>This situation is called Hash Collision</a:t>
            </a:r>
          </a:p>
          <a:p>
            <a:r>
              <a:rPr lang="en-US" dirty="0" smtClean="0"/>
              <a:t>Let us consider a hash table having 10 locations as shown in Figure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514599" y="2819400"/>
            <a:ext cx="3962401" cy="3566886"/>
            <a:chOff x="2286000" y="2514600"/>
            <a:chExt cx="3962401" cy="3566886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86000" y="2514600"/>
              <a:ext cx="3962400" cy="2637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86001" y="5061069"/>
              <a:ext cx="3962400" cy="10204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914400"/>
            <a:ext cx="7772400" cy="4572000"/>
          </a:xfrm>
        </p:spPr>
        <p:txBody>
          <a:bodyPr/>
          <a:lstStyle/>
          <a:p>
            <a:r>
              <a:rPr lang="en-US" dirty="0" smtClean="0"/>
              <a:t>Division method is used to hash the key</a:t>
            </a:r>
          </a:p>
          <a:p>
            <a:r>
              <a:rPr lang="en-US" dirty="0" smtClean="0"/>
              <a:t>H(</a:t>
            </a:r>
            <a:r>
              <a:rPr lang="en-US" i="1" dirty="0" smtClean="0"/>
              <a:t>k) = k (mod m)</a:t>
            </a:r>
          </a:p>
          <a:p>
            <a:r>
              <a:rPr lang="en-US" dirty="0" smtClean="0"/>
              <a:t>Here </a:t>
            </a:r>
            <a:r>
              <a:rPr lang="en-US" i="1" dirty="0" smtClean="0"/>
              <a:t>m is chosen as 10</a:t>
            </a:r>
          </a:p>
          <a:p>
            <a:r>
              <a:rPr lang="en-US" dirty="0" smtClean="0"/>
              <a:t>The Hash function produces any integer between 0 and 9, depending on the value of the key</a:t>
            </a:r>
          </a:p>
          <a:p>
            <a:r>
              <a:rPr lang="en-US" dirty="0" smtClean="0"/>
              <a:t>If we want to insert a new record with key 500 then</a:t>
            </a:r>
          </a:p>
          <a:p>
            <a:r>
              <a:rPr lang="en-US" dirty="0" smtClean="0"/>
              <a:t>H(500) = 500(mod 10) = 0</a:t>
            </a:r>
          </a:p>
          <a:p>
            <a:r>
              <a:rPr lang="en-US" dirty="0" smtClean="0"/>
              <a:t>The location 0 in the table is already filled (</a:t>
            </a:r>
            <a:r>
              <a:rPr lang="en-US" i="1" dirty="0" smtClean="0"/>
              <a:t>i.e., not empty)</a:t>
            </a:r>
            <a:endParaRPr lang="en-US" dirty="0" smtClean="0"/>
          </a:p>
          <a:p>
            <a:r>
              <a:rPr lang="en-US" dirty="0" smtClean="0"/>
              <a:t>Thus collision occurred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Collisions are almost impossible to avoid but it can be minimized considerably by introducing any one of the following three techniques:</a:t>
            </a:r>
          </a:p>
          <a:p>
            <a:pPr>
              <a:buNone/>
            </a:pPr>
            <a:r>
              <a:rPr lang="en-US" dirty="0" smtClean="0"/>
              <a:t>1. Open addressing</a:t>
            </a:r>
          </a:p>
          <a:p>
            <a:pPr>
              <a:buNone/>
            </a:pPr>
            <a:r>
              <a:rPr lang="en-US" dirty="0" smtClean="0"/>
              <a:t>2. Chaining</a:t>
            </a:r>
          </a:p>
          <a:p>
            <a:pPr>
              <a:buNone/>
            </a:pPr>
            <a:r>
              <a:rPr lang="en-US" dirty="0" smtClean="0"/>
              <a:t>3. Bucket addressing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open addressing method, when a key is colliding with another key, the collision is resolved by finding a nearest empty space by probing the cells</a:t>
            </a:r>
          </a:p>
          <a:p>
            <a:r>
              <a:rPr lang="en-US" dirty="0" smtClean="0"/>
              <a:t>Suppose a record R with key K has a hash address H(k) = h</a:t>
            </a:r>
          </a:p>
          <a:p>
            <a:r>
              <a:rPr lang="en-US" dirty="0" smtClean="0"/>
              <a:t>then we will linearly search h + </a:t>
            </a:r>
            <a:r>
              <a:rPr lang="en-US" dirty="0" err="1" smtClean="0"/>
              <a:t>i</a:t>
            </a:r>
            <a:r>
              <a:rPr lang="en-US" dirty="0" smtClean="0"/>
              <a:t> (where </a:t>
            </a:r>
            <a:r>
              <a:rPr lang="en-US" dirty="0" err="1" smtClean="0"/>
              <a:t>i</a:t>
            </a:r>
            <a:r>
              <a:rPr lang="en-US" dirty="0" smtClean="0"/>
              <a:t> = 0, 1, 2, ...... m) locations for free space (i.e., h, h + 1, h + 2, h + 3 ...... hash address)</a:t>
            </a:r>
          </a:p>
          <a:p>
            <a:r>
              <a:rPr lang="en-US" dirty="0" smtClean="0"/>
              <a:t>To understand the concept, let us consider a hash collision which is in the hash table shown in last Figure</a:t>
            </a:r>
          </a:p>
          <a:p>
            <a:r>
              <a:rPr lang="en-US" dirty="0" smtClean="0"/>
              <a:t>If we try to insert a new record with a key 500 then</a:t>
            </a:r>
          </a:p>
          <a:p>
            <a:r>
              <a:rPr lang="en-US" dirty="0" smtClean="0"/>
              <a:t>H(500) = 500(mod 10) = 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array index 0 is already occupied by H(210)</a:t>
            </a:r>
          </a:p>
          <a:p>
            <a:r>
              <a:rPr lang="en-US" dirty="0" smtClean="0"/>
              <a:t>With open addressing we resolve the hash collision by inserting the record in the next available free or empty location in the table</a:t>
            </a:r>
          </a:p>
          <a:p>
            <a:r>
              <a:rPr lang="en-US" dirty="0" smtClean="0"/>
              <a:t>Here next location, i.e., array hash index 1, is also occupied by the key 111</a:t>
            </a:r>
          </a:p>
          <a:p>
            <a:r>
              <a:rPr lang="en-US" dirty="0" smtClean="0"/>
              <a:t>Next available free location in the table is array index 2 and we place the record in this free location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914400"/>
            <a:ext cx="5029200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position in which a key can be stored is found by sequentially searching all positions starting from the position calculated by the hash function until an empty cell is found</a:t>
            </a:r>
          </a:p>
          <a:p>
            <a:r>
              <a:rPr lang="en-US" dirty="0" smtClean="0"/>
              <a:t>This type of probing is called </a:t>
            </a:r>
            <a:r>
              <a:rPr lang="en-US" i="1" dirty="0" smtClean="0"/>
              <a:t>Linear Probing</a:t>
            </a:r>
          </a:p>
          <a:p>
            <a:r>
              <a:rPr lang="en-US" dirty="0" smtClean="0"/>
              <a:t>The main disadvantage of Linear Probing is that substantial amount of time will take to find the free cell by sequential or linear searching the table</a:t>
            </a:r>
          </a:p>
          <a:p>
            <a:r>
              <a:rPr lang="en-US" dirty="0" smtClean="0"/>
              <a:t>Other two techniques, which are discussed next, will minimize this searching time considerably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457200"/>
            <a:ext cx="7772400" cy="6096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Quadratic Probing</a:t>
            </a:r>
          </a:p>
          <a:p>
            <a:r>
              <a:rPr lang="en-US" dirty="0" smtClean="0"/>
              <a:t>Suppose a record with R with key k has the hash address H(k) = h</a:t>
            </a:r>
          </a:p>
          <a:p>
            <a:r>
              <a:rPr lang="en-US" dirty="0" smtClean="0"/>
              <a:t>Then instead of searching the location with address h, h + 1, h + 2,...... h + </a:t>
            </a:r>
            <a:r>
              <a:rPr lang="en-US" dirty="0" err="1" smtClean="0"/>
              <a:t>i</a:t>
            </a:r>
            <a:r>
              <a:rPr lang="en-US" dirty="0" smtClean="0"/>
              <a:t> ......, we search for free hash </a:t>
            </a:r>
            <a:r>
              <a:rPr lang="pt-BR" dirty="0" smtClean="0"/>
              <a:t>address h, h + 1, h + 4, h + 9, h + 16, ...... h + i</a:t>
            </a:r>
            <a:r>
              <a:rPr lang="pt-BR" baseline="30000" dirty="0" smtClean="0"/>
              <a:t>2</a:t>
            </a:r>
            <a:r>
              <a:rPr lang="pt-BR" dirty="0" smtClean="0"/>
              <a:t>,...... .</a:t>
            </a:r>
          </a:p>
          <a:p>
            <a:pPr>
              <a:buNone/>
            </a:pPr>
            <a:r>
              <a:rPr lang="pt-BR" b="1" dirty="0" smtClean="0"/>
              <a:t>Double Hashing</a:t>
            </a:r>
          </a:p>
          <a:p>
            <a:r>
              <a:rPr lang="en-US" dirty="0" smtClean="0"/>
              <a:t>Second hash function H1 is used to resolve the collision</a:t>
            </a:r>
          </a:p>
          <a:p>
            <a:r>
              <a:rPr lang="en-US" dirty="0" smtClean="0"/>
              <a:t>Suppose a record R with key k has the hash address H(k) = h and H1(k) = h1</a:t>
            </a:r>
          </a:p>
          <a:p>
            <a:r>
              <a:rPr lang="en-US" dirty="0" smtClean="0"/>
              <a:t>Then we linearly search for the location with addresses</a:t>
            </a:r>
          </a:p>
          <a:p>
            <a:pPr>
              <a:buNone/>
            </a:pPr>
            <a:r>
              <a:rPr lang="pt-BR" dirty="0" smtClean="0"/>
              <a:t>h, h + h</a:t>
            </a:r>
            <a:r>
              <a:rPr lang="pt-BR" baseline="30000" dirty="0" smtClean="0"/>
              <a:t>1</a:t>
            </a:r>
            <a:r>
              <a:rPr lang="pt-BR" dirty="0" smtClean="0"/>
              <a:t>, h + 2h</a:t>
            </a:r>
            <a:r>
              <a:rPr lang="pt-BR" baseline="30000" dirty="0" smtClean="0"/>
              <a:t>1</a:t>
            </a:r>
            <a:r>
              <a:rPr lang="pt-BR" dirty="0" smtClean="0"/>
              <a:t>, h + 3h</a:t>
            </a:r>
            <a:r>
              <a:rPr lang="pt-BR" baseline="30000" dirty="0" smtClean="0"/>
              <a:t>1</a:t>
            </a:r>
            <a:r>
              <a:rPr lang="pt-BR" dirty="0" smtClean="0"/>
              <a:t>, ...... h + i h</a:t>
            </a:r>
            <a:r>
              <a:rPr lang="pt-BR" baseline="30000" dirty="0" smtClean="0"/>
              <a:t>1</a:t>
            </a:r>
          </a:p>
          <a:p>
            <a:pPr>
              <a:buNone/>
            </a:pPr>
            <a:r>
              <a:rPr lang="en-US" dirty="0" smtClean="0"/>
              <a:t>(where </a:t>
            </a:r>
            <a:r>
              <a:rPr lang="en-US" dirty="0" err="1" smtClean="0"/>
              <a:t>i</a:t>
            </a:r>
            <a:r>
              <a:rPr lang="en-US" dirty="0" smtClean="0"/>
              <a:t> = 0, 1, 2, ......).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685800"/>
            <a:ext cx="7772400" cy="5181600"/>
          </a:xfrm>
        </p:spPr>
        <p:txBody>
          <a:bodyPr/>
          <a:lstStyle/>
          <a:p>
            <a:r>
              <a:rPr lang="en-US" dirty="0" smtClean="0"/>
              <a:t>In chaining technique the entries in the hash table are dynamically allocated and entered into a linked list associated with each hash key</a:t>
            </a:r>
          </a:p>
          <a:p>
            <a:r>
              <a:rPr lang="en-US" dirty="0" smtClean="0"/>
              <a:t>The hash table in Fig. A can be represented using linked list as in Fig. B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971800"/>
            <a:ext cx="3352800" cy="3167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5406" y="2667000"/>
            <a:ext cx="2795587" cy="361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057400" y="6172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91200" y="62484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304800"/>
            <a:ext cx="7772400" cy="5181600"/>
          </a:xfrm>
        </p:spPr>
        <p:txBody>
          <a:bodyPr/>
          <a:lstStyle/>
          <a:p>
            <a:r>
              <a:rPr lang="en-US" dirty="0" smtClean="0"/>
              <a:t>If we try to insert a new record with a key 500 then H(500)= 500 (mod 10)=0</a:t>
            </a:r>
          </a:p>
          <a:p>
            <a:r>
              <a:rPr lang="en-US" dirty="0" smtClean="0"/>
              <a:t>Then the collision occurs because there exist a record in the 0</a:t>
            </a:r>
            <a:r>
              <a:rPr lang="en-US" baseline="30000" dirty="0" smtClean="0"/>
              <a:t>th</a:t>
            </a:r>
            <a:r>
              <a:rPr lang="en-US" dirty="0" smtClean="0"/>
              <a:t> position </a:t>
            </a:r>
          </a:p>
          <a:p>
            <a:r>
              <a:rPr lang="en-US" dirty="0" smtClean="0"/>
              <a:t>But in chaining corresponding linked list can be extended to accommodate the new record with the key as shown below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971800"/>
            <a:ext cx="3890962" cy="3455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792162"/>
          </a:xfrm>
        </p:spPr>
        <p:txBody>
          <a:bodyPr/>
          <a:lstStyle/>
          <a:p>
            <a:r>
              <a:rPr lang="en-US" dirty="0" smtClean="0"/>
              <a:t>Bucket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838200"/>
            <a:ext cx="7772400" cy="5181600"/>
          </a:xfrm>
        </p:spPr>
        <p:txBody>
          <a:bodyPr/>
          <a:lstStyle/>
          <a:p>
            <a:r>
              <a:rPr lang="en-US" dirty="0" smtClean="0"/>
              <a:t>Another solution to the hash collision problem is to store colliding elements in the same position in table by introducing a bucket with each hash address</a:t>
            </a:r>
          </a:p>
          <a:p>
            <a:r>
              <a:rPr lang="en-US" dirty="0" smtClean="0"/>
              <a:t>A bucket is a block of memory space, which is large enough to store multiple items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1752" y="2895600"/>
            <a:ext cx="6184448" cy="351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792162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038600"/>
          </a:xfrm>
        </p:spPr>
        <p:txBody>
          <a:bodyPr>
            <a:normAutofit fontScale="92500" lnSpcReduction="10000"/>
          </a:bodyPr>
          <a:lstStyle/>
          <a:p>
            <a:pPr marL="285750" lvl="1" indent="-285750"/>
            <a:r>
              <a:rPr lang="en-US" sz="2800" dirty="0"/>
              <a:t>Hash Function</a:t>
            </a:r>
          </a:p>
          <a:p>
            <a:pPr marL="285750" lvl="1" indent="-285750"/>
            <a:r>
              <a:rPr lang="en-US" sz="2800" dirty="0"/>
              <a:t>Properties of Hash Function</a:t>
            </a:r>
          </a:p>
          <a:p>
            <a:pPr marL="285750" lvl="1" indent="-285750"/>
            <a:r>
              <a:rPr lang="en-US" sz="2800" dirty="0"/>
              <a:t>Division Method</a:t>
            </a:r>
          </a:p>
          <a:p>
            <a:pPr marL="285750" lvl="1" indent="-285750"/>
            <a:r>
              <a:rPr lang="en-US" sz="2800" dirty="0"/>
              <a:t>Mid-Square Method</a:t>
            </a:r>
          </a:p>
          <a:p>
            <a:pPr marL="285750" lvl="1" indent="-285750"/>
            <a:r>
              <a:rPr lang="en-US" sz="2800" dirty="0"/>
              <a:t>Folding Method</a:t>
            </a:r>
          </a:p>
          <a:p>
            <a:pPr marL="285750" lvl="1" indent="-285750"/>
            <a:r>
              <a:rPr lang="en-US" sz="2800" dirty="0"/>
              <a:t>Hash Collision </a:t>
            </a:r>
          </a:p>
          <a:p>
            <a:pPr marL="569913" lvl="2" indent="-284163"/>
            <a:r>
              <a:rPr lang="en-US" sz="2800" dirty="0"/>
              <a:t>Open addressing</a:t>
            </a:r>
          </a:p>
          <a:p>
            <a:pPr marL="569913" lvl="2" indent="-284163"/>
            <a:r>
              <a:rPr lang="en-US" sz="2800" dirty="0"/>
              <a:t>Chaining</a:t>
            </a:r>
          </a:p>
          <a:p>
            <a:pPr marL="569913" lvl="2" indent="-284163"/>
            <a:r>
              <a:rPr lang="en-US" sz="2800" dirty="0"/>
              <a:t> Bucket addressing</a:t>
            </a:r>
          </a:p>
          <a:p>
            <a:pPr marL="32004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8055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baid_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17392</TotalTime>
  <Words>1667</Words>
  <Application>Microsoft Office PowerPoint</Application>
  <PresentationFormat>On-screen Show (4:3)</PresentationFormat>
  <Paragraphs>187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Ubaid_Theme</vt:lpstr>
      <vt:lpstr>Review</vt:lpstr>
      <vt:lpstr>Traversing a Graph</vt:lpstr>
      <vt:lpstr>Hashing</vt:lpstr>
      <vt:lpstr>Introduction</vt:lpstr>
      <vt:lpstr>Slide 5</vt:lpstr>
      <vt:lpstr>Hash Function</vt:lpstr>
      <vt:lpstr>Properties of Hash Function</vt:lpstr>
      <vt:lpstr>Slide 8</vt:lpstr>
      <vt:lpstr>Division Method</vt:lpstr>
      <vt:lpstr>For Example</vt:lpstr>
      <vt:lpstr>Slide 11</vt:lpstr>
      <vt:lpstr>Slide 12</vt:lpstr>
      <vt:lpstr>Mid-Square Method</vt:lpstr>
      <vt:lpstr>For Example</vt:lpstr>
      <vt:lpstr>Slide 15</vt:lpstr>
      <vt:lpstr>Folding Method</vt:lpstr>
      <vt:lpstr>Slide 17</vt:lpstr>
      <vt:lpstr>Hash Collision</vt:lpstr>
      <vt:lpstr>Slide 19</vt:lpstr>
      <vt:lpstr>Slide 20</vt:lpstr>
      <vt:lpstr>Open Addressing</vt:lpstr>
      <vt:lpstr>Slide 22</vt:lpstr>
      <vt:lpstr>Slide 23</vt:lpstr>
      <vt:lpstr>Slide 24</vt:lpstr>
      <vt:lpstr>Slide 25</vt:lpstr>
      <vt:lpstr>Chaining</vt:lpstr>
      <vt:lpstr>Slide 27</vt:lpstr>
      <vt:lpstr>Bucket Addressing</vt:lpstr>
      <vt:lpstr>Summary</vt:lpstr>
    </vt:vector>
  </TitlesOfParts>
  <Company>Techlogix (Pvt) Ltd.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aslam</dc:creator>
  <cp:lastModifiedBy>Administrator</cp:lastModifiedBy>
  <cp:revision>728</cp:revision>
  <dcterms:created xsi:type="dcterms:W3CDTF">2002-08-03T08:00:25Z</dcterms:created>
  <dcterms:modified xsi:type="dcterms:W3CDTF">2013-12-25T16:29:27Z</dcterms:modified>
</cp:coreProperties>
</file>