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8"/>
  </p:notesMasterIdLst>
  <p:sldIdLst>
    <p:sldId id="284" r:id="rId2"/>
    <p:sldId id="258" r:id="rId3"/>
    <p:sldId id="282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3" r:id="rId2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33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3" d="100"/>
          <a:sy n="33" d="100"/>
        </p:scale>
        <p:origin x="-1670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254845-CDA8-4FC8-BA7C-E0AD9D00C05D}" type="datetimeFigureOut">
              <a:rPr lang="en-US" smtClean="0"/>
              <a:pPr/>
              <a:t>12/21/2013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36D8C8-BDF6-4538-82A1-94420ABFEA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400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6D8C8-BDF6-4538-82A1-94420ABFEAD1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36598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192B7B-B9A1-4A83-9B23-4D984362C683}" type="slidenum">
              <a:rPr lang="en-US"/>
              <a:pPr/>
              <a:t>6</a:t>
            </a:fld>
            <a:endParaRPr lang="en-US"/>
          </a:p>
        </p:txBody>
      </p:sp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7A1E29-E61B-4E2D-9B22-1D913F0751F3}" type="slidenum">
              <a:rPr lang="en-US"/>
              <a:pPr/>
              <a:t>11</a:t>
            </a:fld>
            <a:endParaRPr lang="en-US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C855F-D676-441B-B71A-7A4F84562EF6}" type="datetime4">
              <a:rPr lang="en-US" smtClean="0"/>
              <a:pPr/>
              <a:t>December 21, 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Algorithms &amp; Data Structures</a:t>
            </a:r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8CB90210-D65D-4461-A2C9-0670D2F68C8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DDC40-98D2-4FFD-B368-36EB05FDE4E3}" type="datetime4">
              <a:rPr lang="en-US" smtClean="0"/>
              <a:pPr/>
              <a:t>December 21,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Algorithms &amp; Data Structures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C702D-558B-4CC7-B6E7-B7C6B2F6A5D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143000"/>
            <a:ext cx="7772400" cy="51816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54974-372D-4532-B094-F21D1F247987}" type="datetime4">
              <a:rPr lang="en-US" smtClean="0"/>
              <a:pPr/>
              <a:t>December 21,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r>
              <a:rPr lang="en-US" smtClean="0"/>
              <a:t>Algorithms &amp; Data Structures</a:t>
            </a:r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1444904-2134-4FBB-9225-1899CFE584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81389-A68F-4633-87C7-10EA9DCFC830}" type="datetime4">
              <a:rPr lang="en-US" smtClean="0"/>
              <a:pPr/>
              <a:t>December 21, 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Algorithms &amp; Data Structures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452AB-1FD8-49B9-A192-7665352C40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98281-712C-423C-BB4C-85EBA39CB9F6}" type="datetime4">
              <a:rPr lang="en-US" smtClean="0"/>
              <a:pPr/>
              <a:t>December 21, 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Algorithms &amp; Data Structures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03DBB-1727-4133-8FEE-12BB05C14E6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D5C16-DF72-4332-949C-A142930E91E9}" type="datetime4">
              <a:rPr lang="en-US" smtClean="0"/>
              <a:pPr/>
              <a:t>December 21, 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Algorithms &amp; Data Structures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DCBBD-7DE1-458F-A748-E73E0A1425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4075B-0382-48C1-B885-416145956B81}" type="datetime4">
              <a:rPr lang="en-US" smtClean="0"/>
              <a:pPr/>
              <a:t>December 21, 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Algorithms &amp; Data Structures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B52AE-83A8-4FB0-BFB3-7B45CC7812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16566-7BAF-43B8-AEF5-0A34721FE54F}" type="datetime4">
              <a:rPr lang="en-US" smtClean="0"/>
              <a:pPr/>
              <a:t>December 21, 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Algorithms &amp; Data Structures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25B3D-1685-4102-86DB-F1F215A403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2AAE7-248B-4411-BEA4-4CCA6C5DF570}" type="datetime4">
              <a:rPr lang="en-US" smtClean="0"/>
              <a:pPr/>
              <a:t>December 21, 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r>
              <a:rPr lang="en-US" smtClean="0"/>
              <a:t>Algorithms &amp; Data Structures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85785C90-55AB-4206-8B73-04C80FD910C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65788-6F0F-4806-9DEA-2EC7A1B9A3A0}" type="datetime4">
              <a:rPr lang="en-US" smtClean="0"/>
              <a:pPr/>
              <a:t>December 21,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Algorithms &amp; Data Structures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52488-F2B2-4D86-9AFA-D0D204CDBE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1FE0D-1CC6-435B-8A3D-A7055768D669}" type="datetime4">
              <a:rPr lang="en-US" smtClean="0"/>
              <a:pPr/>
              <a:t>December 21,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Algorithms &amp; Data Structures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0DF35-7729-423F-9360-2C02392298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1AA9941-4314-42E9-96CF-70EC92CBA836}" type="datetime4">
              <a:rPr lang="en-US" smtClean="0"/>
              <a:pPr/>
              <a:t>December 21, 2013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421E52D-576E-4FDA-9D0E-4D0836DD4AE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Algorithms &amp; Data Structures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92162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143000"/>
            <a:ext cx="7772400" cy="48768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515100"/>
            <a:ext cx="2476500" cy="19050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9538434-770D-44DF-9724-27BE4F281B97}" type="datetime4">
              <a:rPr lang="en-US" smtClean="0"/>
              <a:pPr/>
              <a:t>December 21, 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77000"/>
            <a:ext cx="3962400" cy="2286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Algorithms &amp; Data Structures</a:t>
            </a: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400800"/>
            <a:ext cx="310896" cy="2667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3DE1482F-3EB8-41E6-8E5E-DFBC826FD1E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143000" y="304800"/>
            <a:ext cx="6400800" cy="9144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Review</a:t>
            </a:r>
            <a:endParaRPr lang="en-US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C702D-558B-4CC7-B6E7-B7C6B2F6A5D8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4" name="Content Placeholder 4"/>
          <p:cNvSpPr>
            <a:spLocks noGrp="1"/>
          </p:cNvSpPr>
          <p:nvPr>
            <p:ph sz="quarter" idx="1"/>
          </p:nvPr>
        </p:nvSpPr>
        <p:spPr>
          <a:xfrm>
            <a:off x="914400" y="1295400"/>
            <a:ext cx="7772400" cy="5181600"/>
          </a:xfrm>
        </p:spPr>
        <p:txBody>
          <a:bodyPr/>
          <a:lstStyle/>
          <a:p>
            <a:r>
              <a:rPr lang="en-US" sz="2800" dirty="0" smtClean="0"/>
              <a:t>Algorithm Analysis</a:t>
            </a:r>
            <a:endParaRPr lang="en-US" sz="2800" dirty="0"/>
          </a:p>
          <a:p>
            <a:r>
              <a:rPr lang="en-US" sz="2800" dirty="0" smtClean="0"/>
              <a:t>Problem </a:t>
            </a:r>
            <a:r>
              <a:rPr lang="en-US" sz="2800" dirty="0"/>
              <a:t>Solving</a:t>
            </a:r>
          </a:p>
          <a:p>
            <a:r>
              <a:rPr lang="en-US" sz="2800" dirty="0"/>
              <a:t>Space Complexity</a:t>
            </a:r>
          </a:p>
          <a:p>
            <a:r>
              <a:rPr lang="en-US" sz="2800" dirty="0"/>
              <a:t>Time Complexity</a:t>
            </a:r>
          </a:p>
          <a:p>
            <a:r>
              <a:rPr lang="en-US" sz="2800" dirty="0"/>
              <a:t>Classifying Functions by Their Asymptotic Growth</a:t>
            </a:r>
          </a:p>
        </p:txBody>
      </p:sp>
    </p:spTree>
    <p:extLst>
      <p:ext uri="{BB962C8B-B14F-4D97-AF65-F5344CB8AC3E}">
        <p14:creationId xmlns:p14="http://schemas.microsoft.com/office/powerpoint/2010/main" xmlns="" val="3769872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838200" y="533400"/>
            <a:ext cx="7772400" cy="792162"/>
          </a:xfrm>
        </p:spPr>
        <p:txBody>
          <a:bodyPr/>
          <a:lstStyle/>
          <a:p>
            <a:r>
              <a:rPr lang="en-US" dirty="0"/>
              <a:t>Pseudo Code and Flow Charts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C702D-558B-4CC7-B6E7-B7C6B2F6A5D8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762000" y="1524000"/>
            <a:ext cx="7772400" cy="51816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Pseudo Code</a:t>
            </a:r>
          </a:p>
          <a:p>
            <a:r>
              <a:rPr lang="en-US" dirty="0"/>
              <a:t>Basic elements of Pseudo code</a:t>
            </a:r>
          </a:p>
          <a:p>
            <a:r>
              <a:rPr lang="en-US" dirty="0"/>
              <a:t>Basic operations of Pseudo code</a:t>
            </a:r>
          </a:p>
          <a:p>
            <a:r>
              <a:rPr lang="en-US" dirty="0"/>
              <a:t>Flow Chart</a:t>
            </a:r>
          </a:p>
          <a:p>
            <a:r>
              <a:rPr lang="en-US" dirty="0"/>
              <a:t>Symbols used in flow charts</a:t>
            </a:r>
          </a:p>
          <a:p>
            <a:r>
              <a:rPr lang="en-US" dirty="0"/>
              <a:t>Examples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Pseudo Code and Flow Charts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ffectLst/>
              </a:rPr>
              <a:t>There are two commonly used tools to help to document program logic (the algorithm). </a:t>
            </a:r>
          </a:p>
          <a:p>
            <a:r>
              <a:rPr lang="en-US" dirty="0">
                <a:effectLst/>
              </a:rPr>
              <a:t>These are</a:t>
            </a:r>
          </a:p>
          <a:p>
            <a:pPr lvl="1"/>
            <a:r>
              <a:rPr lang="en-US" b="1" dirty="0">
                <a:effectLst/>
              </a:rPr>
              <a:t>Flowcharts </a:t>
            </a:r>
          </a:p>
          <a:p>
            <a:pPr lvl="1"/>
            <a:r>
              <a:rPr lang="en-US" b="1" dirty="0" err="1">
                <a:effectLst/>
              </a:rPr>
              <a:t>Pseudocode</a:t>
            </a:r>
            <a:r>
              <a:rPr lang="en-US" dirty="0">
                <a:effectLst/>
              </a:rPr>
              <a:t>.  </a:t>
            </a:r>
          </a:p>
          <a:p>
            <a:pPr algn="just"/>
            <a:r>
              <a:rPr lang="en-US" dirty="0">
                <a:effectLst/>
              </a:rPr>
              <a:t>Generally, flowcharts work well for small problems but </a:t>
            </a:r>
            <a:r>
              <a:rPr lang="en-US" dirty="0" err="1">
                <a:effectLst/>
              </a:rPr>
              <a:t>Pseudocode</a:t>
            </a:r>
            <a:r>
              <a:rPr lang="en-US" dirty="0">
                <a:effectLst/>
              </a:rPr>
              <a:t> is used for larger problems. 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C702D-558B-4CC7-B6E7-B7C6B2F6A5D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28691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/>
              <a:t>Pseudo-Code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0475"/>
            <a:ext cx="8229600" cy="4530725"/>
          </a:xfrm>
        </p:spPr>
        <p:txBody>
          <a:bodyPr/>
          <a:lstStyle/>
          <a:p>
            <a:pPr algn="just"/>
            <a:r>
              <a:rPr lang="en-US" b="1"/>
              <a:t>Pseudo-Code </a:t>
            </a:r>
            <a:r>
              <a:rPr lang="en-US"/>
              <a:t>is simply a numbered list of instructions to perform some task. </a:t>
            </a:r>
          </a:p>
          <a:p>
            <a:pPr algn="just"/>
            <a:endParaRPr lang="en-US"/>
          </a:p>
          <a:p>
            <a:pPr algn="just"/>
            <a:endParaRPr lang="en-US"/>
          </a:p>
          <a:p>
            <a:pPr algn="just"/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C702D-558B-4CC7-B6E7-B7C6B2F6A5D8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Writing Pseudo Code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pPr algn="just"/>
            <a:r>
              <a:rPr lang="en-US"/>
              <a:t>Number each instruction</a:t>
            </a:r>
          </a:p>
          <a:p>
            <a:pPr lvl="2" algn="just"/>
            <a:r>
              <a:rPr lang="en-US" sz="3200"/>
              <a:t> This is to enforce the notion of an </a:t>
            </a:r>
            <a:r>
              <a:rPr lang="en-US" sz="3200" i="1"/>
              <a:t>ordered sequence of operations</a:t>
            </a:r>
          </a:p>
          <a:p>
            <a:pPr lvl="2" algn="just"/>
            <a:r>
              <a:rPr lang="en-US" sz="3200"/>
              <a:t> Furthermore we introduce a </a:t>
            </a:r>
            <a:r>
              <a:rPr lang="en-US" sz="3200" i="1"/>
              <a:t>dot </a:t>
            </a:r>
            <a:r>
              <a:rPr lang="en-US" sz="3200"/>
              <a:t>notation (e.g. 3.1 come </a:t>
            </a:r>
            <a:r>
              <a:rPr lang="en-US" sz="3200" i="1"/>
              <a:t>after </a:t>
            </a:r>
            <a:r>
              <a:rPr lang="en-US" sz="3200"/>
              <a:t>3 but </a:t>
            </a:r>
            <a:r>
              <a:rPr lang="en-US" sz="3200" i="1"/>
              <a:t>before </a:t>
            </a:r>
            <a:r>
              <a:rPr lang="en-US" sz="3200"/>
              <a:t>4) to number subordinate operations for conditional and iterative operations </a:t>
            </a:r>
          </a:p>
          <a:p>
            <a:pPr algn="just"/>
            <a:r>
              <a:rPr lang="en-US"/>
              <a:t>Each instruction should be </a:t>
            </a:r>
            <a:r>
              <a:rPr lang="en-US" i="1"/>
              <a:t>unambiguous </a:t>
            </a:r>
            <a:r>
              <a:rPr lang="en-US"/>
              <a:t>and </a:t>
            </a:r>
            <a:r>
              <a:rPr lang="en-US" i="1"/>
              <a:t>effective</a:t>
            </a:r>
            <a:r>
              <a:rPr lang="en-US"/>
              <a:t>. </a:t>
            </a:r>
          </a:p>
          <a:p>
            <a:pPr algn="just"/>
            <a:r>
              <a:rPr lang="en-US"/>
              <a:t>Completeness. Nothing is left out. </a:t>
            </a:r>
          </a:p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C702D-558B-4CC7-B6E7-B7C6B2F6A5D8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33400" y="271463"/>
            <a:ext cx="7543800" cy="793750"/>
          </a:xfrm>
        </p:spPr>
        <p:txBody>
          <a:bodyPr/>
          <a:lstStyle/>
          <a:p>
            <a:r>
              <a:rPr lang="en-US"/>
              <a:t>Pseudo-code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371600"/>
            <a:ext cx="8915400" cy="5257800"/>
          </a:xfrm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en-US"/>
              <a:t>Statements are written in simple English without regard to the final programming language.</a:t>
            </a:r>
          </a:p>
          <a:p>
            <a:pPr algn="just">
              <a:lnSpc>
                <a:spcPct val="90000"/>
              </a:lnSpc>
            </a:pPr>
            <a:r>
              <a:rPr lang="en-US"/>
              <a:t>Each instruction is written on a separate line.</a:t>
            </a:r>
          </a:p>
          <a:p>
            <a:pPr algn="just">
              <a:lnSpc>
                <a:spcPct val="90000"/>
              </a:lnSpc>
            </a:pPr>
            <a:r>
              <a:rPr lang="en-US"/>
              <a:t>The pseudo-code is the program-like statements written for human readers, not for computers. Thus, the pseudo-code should be readable by anyone who has done a little programming.</a:t>
            </a:r>
          </a:p>
          <a:p>
            <a:pPr algn="just">
              <a:lnSpc>
                <a:spcPct val="90000"/>
              </a:lnSpc>
            </a:pPr>
            <a:r>
              <a:rPr lang="en-US"/>
              <a:t>Implementation is to translate the pseudo-code into programs/software, such as “C++” language programs.</a:t>
            </a:r>
          </a:p>
          <a:p>
            <a:pPr algn="just">
              <a:lnSpc>
                <a:spcPct val="90000"/>
              </a:lnSpc>
            </a:pPr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C702D-558B-4CC7-B6E7-B7C6B2F6A5D8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Basic Elements of Pseudo-code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530725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b="1"/>
              <a:t>A Variable </a:t>
            </a:r>
          </a:p>
          <a:p>
            <a:pPr marL="669925" lvl="1" indent="-325438" algn="just"/>
            <a:r>
              <a:rPr lang="en-US" sz="3200"/>
              <a:t>Having name and value</a:t>
            </a:r>
          </a:p>
          <a:p>
            <a:pPr marL="669925" lvl="1" indent="-325438" algn="just"/>
            <a:r>
              <a:rPr lang="en-US" sz="3200"/>
              <a:t>There are two operations performed on a variable</a:t>
            </a:r>
          </a:p>
          <a:p>
            <a:pPr marL="1022350" lvl="2" indent="-350838" algn="just"/>
            <a:r>
              <a:rPr lang="en-US" sz="3200"/>
              <a:t> Assignment Operation is the one in which we associate a value to a variable.</a:t>
            </a:r>
          </a:p>
          <a:p>
            <a:pPr marL="1022350" lvl="2" indent="-350838" algn="just"/>
            <a:r>
              <a:rPr lang="en-US" sz="3200"/>
              <a:t>The other operation is the one in which at any given time we intend to retrieve the value previously assigned to that variable (Read Operation)</a:t>
            </a:r>
          </a:p>
          <a:p>
            <a:pPr algn="just"/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C702D-558B-4CC7-B6E7-B7C6B2F6A5D8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Basic Elements of Pseudo-code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530725"/>
          </a:xfrm>
        </p:spPr>
        <p:txBody>
          <a:bodyPr/>
          <a:lstStyle/>
          <a:p>
            <a:pPr algn="just"/>
            <a:r>
              <a:rPr lang="en-US" b="1"/>
              <a:t>Assignment Operation </a:t>
            </a:r>
          </a:p>
          <a:p>
            <a:pPr marL="669925" lvl="1" indent="-325438" algn="just"/>
            <a:r>
              <a:rPr lang="en-US" sz="3200"/>
              <a:t>This operation associates a value to a variable.</a:t>
            </a:r>
          </a:p>
          <a:p>
            <a:pPr marL="669925" lvl="1" indent="-325438" algn="just"/>
            <a:r>
              <a:rPr lang="en-US" sz="3200"/>
              <a:t>While writing Pseudo-code you may follow your own syntax.</a:t>
            </a:r>
          </a:p>
          <a:p>
            <a:pPr marL="669925" lvl="1" indent="-325438" algn="just"/>
            <a:r>
              <a:rPr lang="en-US" sz="3200"/>
              <a:t> Some of the possible syntaxes are: </a:t>
            </a:r>
          </a:p>
          <a:p>
            <a:pPr marL="1022350" lvl="2" indent="-350838" algn="just"/>
            <a:r>
              <a:rPr lang="en-US" sz="3200"/>
              <a:t>Assign 3 to x</a:t>
            </a:r>
          </a:p>
          <a:p>
            <a:pPr marL="1022350" lvl="2" indent="-350838" algn="just"/>
            <a:r>
              <a:rPr lang="en-US" sz="3200"/>
              <a:t>Set x equal to 3 </a:t>
            </a:r>
          </a:p>
          <a:p>
            <a:pPr marL="1022350" lvl="2" indent="-350838" algn="just"/>
            <a:r>
              <a:rPr lang="en-US" sz="3200"/>
              <a:t>x=3 </a:t>
            </a:r>
            <a:r>
              <a:rPr lang="en-US" sz="3200" b="1"/>
              <a:t>	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C702D-558B-4CC7-B6E7-B7C6B2F6A5D8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7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Basic Operations of Pseudo-code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2875"/>
            <a:ext cx="8229600" cy="4530725"/>
          </a:xfrm>
        </p:spPr>
        <p:txBody>
          <a:bodyPr/>
          <a:lstStyle/>
          <a:p>
            <a:pPr algn="just"/>
            <a:r>
              <a:rPr lang="en-US"/>
              <a:t>Read Operation</a:t>
            </a:r>
          </a:p>
          <a:p>
            <a:pPr marL="669925" lvl="1" indent="-325438" algn="just"/>
            <a:r>
              <a:rPr lang="en-US" sz="3200"/>
              <a:t>In this operation we intend to retrieve the value previously assigned to that variable. For example Set Value of x equal to y</a:t>
            </a:r>
          </a:p>
          <a:p>
            <a:pPr algn="just"/>
            <a:r>
              <a:rPr lang="en-US"/>
              <a:t>Read the input from user </a:t>
            </a:r>
          </a:p>
          <a:p>
            <a:pPr marL="669925" lvl="1" indent="-325438" algn="just"/>
            <a:r>
              <a:rPr lang="en-US" sz="3200"/>
              <a:t>This operation causes the algorithm to get the value of a variable from the user. </a:t>
            </a:r>
          </a:p>
          <a:p>
            <a:pPr marL="1022350" lvl="2" indent="-350838" algn="just"/>
            <a:r>
              <a:rPr lang="en-US" sz="3200"/>
              <a:t>Get x Get a, b, c</a:t>
            </a:r>
          </a:p>
          <a:p>
            <a:pPr algn="r"/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C702D-558B-4CC7-B6E7-B7C6B2F6A5D8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Basic Operations of Pseudo-code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/>
              <a:t>Print the output to the user</a:t>
            </a:r>
            <a:r>
              <a:rPr lang="en-US" b="1" u="sng"/>
              <a:t> </a:t>
            </a:r>
            <a:endParaRPr lang="en-US"/>
          </a:p>
          <a:p>
            <a:pPr marL="669925" lvl="1" indent="-325438" algn="just"/>
            <a:r>
              <a:rPr lang="en-US" sz="3200"/>
              <a:t>Print x (This will print value of variable x) </a:t>
            </a:r>
          </a:p>
          <a:p>
            <a:pPr marL="669925" lvl="1" indent="-325438" algn="just"/>
            <a:r>
              <a:rPr lang="en-US" sz="3200"/>
              <a:t>Print “Your mileage is” x </a:t>
            </a:r>
          </a:p>
          <a:p>
            <a:pPr algn="just"/>
            <a:endParaRPr lang="en-US"/>
          </a:p>
          <a:p>
            <a:pPr algn="just"/>
            <a:r>
              <a:rPr lang="en-US"/>
              <a:t>Cary out basic arithmetical computations</a:t>
            </a:r>
            <a:r>
              <a:rPr lang="en-US" b="1" u="sng"/>
              <a:t> </a:t>
            </a:r>
            <a:endParaRPr lang="en-US"/>
          </a:p>
          <a:p>
            <a:pPr marL="669925" lvl="1" indent="-325438" algn="just"/>
            <a:r>
              <a:rPr lang="en-US" sz="3200"/>
              <a:t>Set x to 10 </a:t>
            </a:r>
          </a:p>
          <a:p>
            <a:pPr marL="669925" lvl="1" indent="-325438" algn="just"/>
            <a:r>
              <a:rPr lang="en-US" sz="3200"/>
              <a:t>Set y to x*x/3 </a:t>
            </a:r>
          </a:p>
          <a:p>
            <a:pPr algn="just"/>
            <a:endParaRPr lang="en-US"/>
          </a:p>
          <a:p>
            <a:pPr algn="just"/>
            <a:endParaRPr lang="en-US"/>
          </a:p>
          <a:p>
            <a:pPr algn="just"/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C702D-558B-4CC7-B6E7-B7C6B2F6A5D8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28600" y="304800"/>
            <a:ext cx="8305800" cy="685800"/>
          </a:xfrm>
        </p:spPr>
        <p:txBody>
          <a:bodyPr>
            <a:noAutofit/>
          </a:bodyPr>
          <a:lstStyle/>
          <a:p>
            <a:r>
              <a:rPr lang="en-US" sz="2800" dirty="0"/>
              <a:t>Example: Pseudo-code of calculating area of circle</a:t>
            </a: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914400" y="2105025"/>
            <a:ext cx="5181600" cy="2867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tabLst>
                <a:tab pos="458788" algn="l"/>
              </a:tabLst>
            </a:pPr>
            <a:r>
              <a:rPr lang="en-US" sz="2600" b="1">
                <a:effectLst>
                  <a:outerShdw blurRad="38100" dist="38100" dir="2700000" algn="tl">
                    <a:srgbClr val="000000"/>
                  </a:outerShdw>
                </a:effectLst>
              </a:rPr>
              <a:t>1.	 Begin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tabLst>
                <a:tab pos="458788" algn="l"/>
              </a:tabLst>
            </a:pPr>
            <a:r>
              <a:rPr lang="en-US" sz="2600" b="1">
                <a:effectLst>
                  <a:outerShdw blurRad="38100" dist="38100" dir="2700000" algn="tl">
                    <a:srgbClr val="000000"/>
                  </a:outerShdw>
                </a:effectLst>
              </a:rPr>
              <a:t>2.	 Input value for radius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tabLst>
                <a:tab pos="458788" algn="l"/>
              </a:tabLst>
            </a:pPr>
            <a:r>
              <a:rPr lang="en-US" sz="2600" b="1">
                <a:effectLst>
                  <a:outerShdw blurRad="38100" dist="38100" dir="2700000" algn="tl">
                    <a:srgbClr val="000000"/>
                  </a:outerShdw>
                </a:effectLst>
              </a:rPr>
              <a:t>3.	 Calculate area (pi x radius</a:t>
            </a:r>
            <a:r>
              <a:rPr lang="en-US" sz="2600" b="1" baseline="48000"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r>
              <a:rPr lang="en-US" sz="2600" b="1">
                <a:effectLst>
                  <a:outerShdw blurRad="38100" dist="38100" dir="2700000" algn="tl">
                    <a:srgbClr val="000000"/>
                  </a:outerShdw>
                </a:effectLst>
              </a:rPr>
              <a:t>)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tabLst>
                <a:tab pos="458788" algn="l"/>
              </a:tabLst>
            </a:pPr>
            <a:r>
              <a:rPr lang="en-US" sz="2600" b="1">
                <a:effectLst>
                  <a:outerShdw blurRad="38100" dist="38100" dir="2700000" algn="tl">
                    <a:srgbClr val="000000"/>
                  </a:outerShdw>
                </a:effectLst>
              </a:rPr>
              <a:t>4.	 Output radius and area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tabLst>
                <a:tab pos="458788" algn="l"/>
              </a:tabLst>
            </a:pPr>
            <a:r>
              <a:rPr lang="en-US" sz="2600" b="1">
                <a:effectLst>
                  <a:outerShdw blurRad="38100" dist="38100" dir="2700000" algn="tl">
                    <a:srgbClr val="000000"/>
                  </a:outerShdw>
                </a:effectLst>
              </a:rPr>
              <a:t>5.	 Quit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tabLst>
                <a:tab pos="458788" algn="l"/>
              </a:tabLst>
            </a:pPr>
            <a:r>
              <a:rPr lang="en-US" sz="2600" b="1">
                <a:effectLst>
                  <a:outerShdw blurRad="38100" dist="38100" dir="2700000" algn="tl">
                    <a:srgbClr val="000000"/>
                  </a:outerShdw>
                </a:effectLst>
              </a:rPr>
              <a:t>THEN PROGRAM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DCBBD-7DE1-458F-A748-E73E0A1425FF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/>
              <a:t>Flow Chart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676400"/>
            <a:ext cx="4038600" cy="4525963"/>
          </a:xfrm>
        </p:spPr>
        <p:txBody>
          <a:bodyPr/>
          <a:lstStyle/>
          <a:p>
            <a:pPr algn="just"/>
            <a:r>
              <a:rPr lang="en-US" sz="2800">
                <a:effectLst/>
              </a:rPr>
              <a:t>Some of the common symbols used in flowcharts are shown.</a:t>
            </a:r>
          </a:p>
          <a:p>
            <a:pPr algn="just"/>
            <a:r>
              <a:rPr lang="en-US" sz="2800">
                <a:effectLst/>
              </a:rPr>
              <a:t>…</a:t>
            </a:r>
          </a:p>
          <a:p>
            <a:endParaRPr lang="en-US" sz="2800"/>
          </a:p>
        </p:txBody>
      </p:sp>
      <p:pic>
        <p:nvPicPr>
          <p:cNvPr id="17412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495800" y="105228"/>
            <a:ext cx="4310063" cy="6629400"/>
          </a:xfrm>
          <a:noFill/>
          <a:ln/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52400" y="6229350"/>
            <a:ext cx="457200" cy="476250"/>
          </a:xfrm>
        </p:spPr>
        <p:txBody>
          <a:bodyPr/>
          <a:lstStyle/>
          <a:p>
            <a:fld id="{8421E52D-576E-4FDA-9D0E-4D0836DD4AE7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…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>
                <a:effectLst/>
              </a:rPr>
              <a:t>With flowcharting, essential steps of an algorithm are shown using the shapes above.</a:t>
            </a:r>
          </a:p>
          <a:p>
            <a:pPr algn="just"/>
            <a:r>
              <a:rPr lang="en-US">
                <a:effectLst/>
              </a:rPr>
              <a:t> The flow of data between steps is indicated by arrows, or flowlines. For example, a flowchart (and equivalent Pseudocode) to compute the interest on a loan is shown below:</a:t>
            </a:r>
          </a:p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C702D-558B-4CC7-B6E7-B7C6B2F6A5D8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371600"/>
            <a:ext cx="8839200" cy="531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533400"/>
            <a:ext cx="853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B52AE-83A8-4FB0-BFB3-7B45CC7812F2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71" name="Rectangle 7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 </a:t>
            </a:r>
          </a:p>
        </p:txBody>
      </p:sp>
      <p:sp>
        <p:nvSpPr>
          <p:cNvPr id="36872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457200" y="533400"/>
            <a:ext cx="8229600" cy="4525963"/>
          </a:xfrm>
        </p:spPr>
        <p:txBody>
          <a:bodyPr/>
          <a:lstStyle/>
          <a:p>
            <a:pPr algn="just"/>
            <a:r>
              <a:rPr lang="en-US">
                <a:effectLst/>
              </a:rPr>
              <a:t>Note that the Pseudocode also describes the essential steps to be taken, but without the graphical enhancements. </a:t>
            </a:r>
          </a:p>
          <a:p>
            <a:pPr algn="just"/>
            <a:r>
              <a:rPr lang="en-US">
                <a:effectLst/>
              </a:rPr>
              <a:t>Another example of a flowchart and the equivalent Pseudocode is shown next.</a:t>
            </a:r>
          </a:p>
          <a:p>
            <a:pPr algn="just"/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C702D-558B-4CC7-B6E7-B7C6B2F6A5D8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90500"/>
            <a:ext cx="8382000" cy="660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B52AE-83A8-4FB0-BFB3-7B45CC7812F2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Some Examples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530725"/>
          </a:xfrm>
        </p:spPr>
        <p:txBody>
          <a:bodyPr/>
          <a:lstStyle/>
          <a:p>
            <a:pPr algn="just"/>
            <a:r>
              <a:rPr lang="en-US" sz="2800" dirty="0"/>
              <a:t>Write pseudo-code of a program that asks the user to enter two </a:t>
            </a:r>
            <a:r>
              <a:rPr lang="en-US" sz="2800" dirty="0" smtClean="0"/>
              <a:t>numbers and </a:t>
            </a:r>
            <a:r>
              <a:rPr lang="en-US" sz="2800" dirty="0"/>
              <a:t>prints the sum, product, difference, and </a:t>
            </a:r>
            <a:r>
              <a:rPr lang="en-US" sz="2800" dirty="0" smtClean="0"/>
              <a:t>division </a:t>
            </a:r>
            <a:r>
              <a:rPr lang="en-US" sz="2800" dirty="0"/>
              <a:t>of the two numbers.</a:t>
            </a:r>
          </a:p>
          <a:p>
            <a:pPr algn="just"/>
            <a:r>
              <a:rPr lang="en-US" sz="2800" dirty="0" smtClean="0"/>
              <a:t>Write </a:t>
            </a:r>
            <a:r>
              <a:rPr lang="en-US" sz="2800" dirty="0"/>
              <a:t>pseudo-code of a program that solves a quadratic equation ax</a:t>
            </a:r>
            <a:r>
              <a:rPr lang="en-US" sz="2800" baseline="30000" dirty="0"/>
              <a:t>2</a:t>
            </a:r>
            <a:r>
              <a:rPr lang="en-US" sz="2800" dirty="0"/>
              <a:t>+bx+c by taking a, b and c as input from user.</a:t>
            </a:r>
          </a:p>
          <a:p>
            <a:pPr algn="just"/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C702D-558B-4CC7-B6E7-B7C6B2F6A5D8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457200" y="2133600"/>
            <a:ext cx="8229600" cy="1143000"/>
          </a:xfrm>
        </p:spPr>
        <p:txBody>
          <a:bodyPr/>
          <a:lstStyle/>
          <a:p>
            <a:r>
              <a:rPr lang="en-US" sz="4000"/>
              <a:t>Decision Making and Pseudo Code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DCBBD-7DE1-458F-A748-E73E0A1425FF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268288"/>
            <a:ext cx="7543800" cy="638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0965" name="Text Box 5"/>
          <p:cNvSpPr txBox="1">
            <a:spLocks noChangeArrowheads="1"/>
          </p:cNvSpPr>
          <p:nvPr/>
        </p:nvSpPr>
        <p:spPr bwMode="auto">
          <a:xfrm>
            <a:off x="5867400" y="381000"/>
            <a:ext cx="23622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/>
              <a:t>Another Example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B52AE-83A8-4FB0-BFB3-7B45CC7812F2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371600"/>
            <a:ext cx="76200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4037" name="Rectangle 5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Pseudo Code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DCBBD-7DE1-458F-A748-E73E0A1425FF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457200" y="2438400"/>
            <a:ext cx="8229600" cy="1143000"/>
          </a:xfrm>
        </p:spPr>
        <p:txBody>
          <a:bodyPr/>
          <a:lstStyle/>
          <a:p>
            <a:pPr algn="ctr"/>
            <a:r>
              <a:rPr lang="en-US" dirty="0"/>
              <a:t>Loops and Pseudo Code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DCBBD-7DE1-458F-A748-E73E0A1425FF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381000"/>
            <a:ext cx="4033838" cy="585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B52AE-83A8-4FB0-BFB3-7B45CC7812F2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381000" y="457200"/>
            <a:ext cx="3657600" cy="5638800"/>
            <a:chOff x="192" y="240"/>
            <a:chExt cx="1926" cy="2244"/>
          </a:xfrm>
        </p:grpSpPr>
        <p:pic>
          <p:nvPicPr>
            <p:cNvPr id="51204" name="Picture 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92" y="240"/>
              <a:ext cx="1920" cy="3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51205" name="Picture 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92" y="624"/>
              <a:ext cx="1926" cy="18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4876800" y="533400"/>
            <a:ext cx="3733800" cy="5638800"/>
            <a:chOff x="2928" y="384"/>
            <a:chExt cx="1968" cy="2154"/>
          </a:xfrm>
        </p:grpSpPr>
        <p:pic>
          <p:nvPicPr>
            <p:cNvPr id="51207" name="Picture 7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928" y="384"/>
              <a:ext cx="1968" cy="3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51208" name="Picture 8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928" y="768"/>
              <a:ext cx="1968" cy="17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B52AE-83A8-4FB0-BFB3-7B45CC7812F2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Draw the Flowchart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en-US" sz="2800" dirty="0"/>
              <a:t>1.         get hours worked</a:t>
            </a:r>
          </a:p>
          <a:p>
            <a:pPr>
              <a:lnSpc>
                <a:spcPct val="90000"/>
              </a:lnSpc>
              <a:buNone/>
            </a:pPr>
            <a:r>
              <a:rPr lang="en-US" sz="2800" dirty="0"/>
              <a:t>2.         get pay rate</a:t>
            </a:r>
          </a:p>
          <a:p>
            <a:pPr>
              <a:lnSpc>
                <a:spcPct val="90000"/>
              </a:lnSpc>
              <a:buNone/>
            </a:pPr>
            <a:r>
              <a:rPr lang="en-US" sz="2800" dirty="0"/>
              <a:t>3.         if hours worked ≤ 40 then</a:t>
            </a:r>
          </a:p>
          <a:p>
            <a:pPr>
              <a:lnSpc>
                <a:spcPct val="90000"/>
              </a:lnSpc>
              <a:buNone/>
            </a:pPr>
            <a:r>
              <a:rPr lang="en-US" sz="2800" dirty="0" smtClean="0"/>
              <a:t>		3.1</a:t>
            </a:r>
            <a:r>
              <a:rPr lang="en-US" sz="2800" dirty="0"/>
              <a:t>   </a:t>
            </a:r>
            <a:r>
              <a:rPr lang="en-US" sz="2800" dirty="0" smtClean="0"/>
              <a:t>gross </a:t>
            </a:r>
            <a:r>
              <a:rPr lang="en-US" sz="2800" dirty="0"/>
              <a:t>pay = pay rate times hours worked</a:t>
            </a:r>
          </a:p>
          <a:p>
            <a:pPr>
              <a:lnSpc>
                <a:spcPct val="90000"/>
              </a:lnSpc>
              <a:buNone/>
            </a:pPr>
            <a:r>
              <a:rPr lang="en-US" sz="2800" dirty="0"/>
              <a:t>4.         else</a:t>
            </a:r>
          </a:p>
          <a:p>
            <a:pPr>
              <a:lnSpc>
                <a:spcPct val="90000"/>
              </a:lnSpc>
              <a:buNone/>
            </a:pPr>
            <a:r>
              <a:rPr lang="en-US" sz="2800" dirty="0"/>
              <a:t>            4.1  </a:t>
            </a:r>
            <a:r>
              <a:rPr lang="en-US" sz="2800" dirty="0" smtClean="0"/>
              <a:t>gross </a:t>
            </a:r>
            <a:r>
              <a:rPr lang="en-US" sz="2800" dirty="0"/>
              <a:t>pay = pay rate times 40 plus 1.5 times pay rate times (hours worked minus 40)</a:t>
            </a:r>
          </a:p>
          <a:p>
            <a:pPr>
              <a:lnSpc>
                <a:spcPct val="90000"/>
              </a:lnSpc>
              <a:buNone/>
            </a:pPr>
            <a:r>
              <a:rPr lang="en-US" sz="2800" dirty="0"/>
              <a:t>5.         display gross pay</a:t>
            </a:r>
          </a:p>
          <a:p>
            <a:pPr>
              <a:lnSpc>
                <a:spcPct val="90000"/>
              </a:lnSpc>
              <a:buNone/>
            </a:pPr>
            <a:r>
              <a:rPr lang="en-US" sz="2800" dirty="0"/>
              <a:t>6.         halt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C702D-558B-4CC7-B6E7-B7C6B2F6A5D8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Draw the Flowchart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en-US" sz="2800" dirty="0" smtClean="0"/>
              <a:t>1.		get</a:t>
            </a:r>
            <a:r>
              <a:rPr lang="en-US" sz="2800" dirty="0"/>
              <a:t> number of quizzes</a:t>
            </a:r>
          </a:p>
          <a:p>
            <a:pPr>
              <a:lnSpc>
                <a:spcPct val="80000"/>
              </a:lnSpc>
              <a:buNone/>
            </a:pPr>
            <a:r>
              <a:rPr lang="en-US" sz="2800" dirty="0"/>
              <a:t>2.         sum = 0</a:t>
            </a:r>
          </a:p>
          <a:p>
            <a:pPr>
              <a:lnSpc>
                <a:spcPct val="80000"/>
              </a:lnSpc>
              <a:buNone/>
            </a:pPr>
            <a:r>
              <a:rPr lang="en-US" sz="2800" dirty="0"/>
              <a:t>3.         count = 0</a:t>
            </a:r>
          </a:p>
          <a:p>
            <a:pPr>
              <a:lnSpc>
                <a:spcPct val="80000"/>
              </a:lnSpc>
              <a:buNone/>
            </a:pPr>
            <a:r>
              <a:rPr lang="en-US" sz="2800" dirty="0"/>
              <a:t>4.         while count &lt; number of quizzes</a:t>
            </a:r>
          </a:p>
          <a:p>
            <a:pPr>
              <a:lnSpc>
                <a:spcPct val="80000"/>
              </a:lnSpc>
              <a:buNone/>
            </a:pPr>
            <a:r>
              <a:rPr lang="en-US" sz="2800" dirty="0"/>
              <a:t>            4.1       get quiz grade</a:t>
            </a:r>
          </a:p>
          <a:p>
            <a:pPr>
              <a:lnSpc>
                <a:spcPct val="80000"/>
              </a:lnSpc>
              <a:buNone/>
            </a:pPr>
            <a:r>
              <a:rPr lang="en-US" sz="2800" dirty="0"/>
              <a:t>            4.2       sum = sum + quiz grade</a:t>
            </a:r>
          </a:p>
          <a:p>
            <a:pPr>
              <a:lnSpc>
                <a:spcPct val="80000"/>
              </a:lnSpc>
              <a:buNone/>
            </a:pPr>
            <a:r>
              <a:rPr lang="en-US" sz="2800" dirty="0"/>
              <a:t>            4.3       count = count + 1</a:t>
            </a:r>
          </a:p>
          <a:p>
            <a:pPr>
              <a:lnSpc>
                <a:spcPct val="80000"/>
              </a:lnSpc>
              <a:buNone/>
            </a:pPr>
            <a:r>
              <a:rPr lang="en-US" sz="2800" dirty="0"/>
              <a:t>5.         average = sum / number of quizzes</a:t>
            </a:r>
          </a:p>
          <a:p>
            <a:pPr>
              <a:lnSpc>
                <a:spcPct val="80000"/>
              </a:lnSpc>
              <a:buNone/>
            </a:pPr>
            <a:r>
              <a:rPr lang="en-US" sz="2800" dirty="0"/>
              <a:t>6.         display average</a:t>
            </a:r>
          </a:p>
          <a:p>
            <a:pPr>
              <a:lnSpc>
                <a:spcPct val="80000"/>
              </a:lnSpc>
              <a:buNone/>
            </a:pPr>
            <a:r>
              <a:rPr lang="en-US" sz="2800" dirty="0"/>
              <a:t>7.         halt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C702D-558B-4CC7-B6E7-B7C6B2F6A5D8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838200" y="533400"/>
            <a:ext cx="7772400" cy="792162"/>
          </a:xfrm>
        </p:spPr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C702D-558B-4CC7-B6E7-B7C6B2F6A5D8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762000" y="1524000"/>
            <a:ext cx="7772400" cy="51816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Pseudo Code</a:t>
            </a:r>
          </a:p>
          <a:p>
            <a:r>
              <a:rPr lang="en-US" dirty="0"/>
              <a:t>Basic elements of Pseudo code</a:t>
            </a:r>
          </a:p>
          <a:p>
            <a:r>
              <a:rPr lang="en-US" dirty="0"/>
              <a:t>Basic operations of Pseudo code</a:t>
            </a:r>
          </a:p>
          <a:p>
            <a:r>
              <a:rPr lang="en-US" dirty="0"/>
              <a:t>Flow Chart</a:t>
            </a:r>
          </a:p>
          <a:p>
            <a:r>
              <a:rPr lang="en-US" dirty="0"/>
              <a:t>Symbols used in flow charts</a:t>
            </a:r>
          </a:p>
          <a:p>
            <a:r>
              <a:rPr lang="en-US" dirty="0"/>
              <a:t>Examples</a:t>
            </a:r>
          </a:p>
        </p:txBody>
      </p:sp>
    </p:spTree>
    <p:extLst>
      <p:ext uri="{BB962C8B-B14F-4D97-AF65-F5344CB8AC3E}">
        <p14:creationId xmlns:p14="http://schemas.microsoft.com/office/powerpoint/2010/main" xmlns="" val="3046640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baid_Them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Ubaid_Theme</Template>
  <TotalTime>1163</TotalTime>
  <Words>669</Words>
  <Application>Microsoft Office PowerPoint</Application>
  <PresentationFormat>On-screen Show (4:3)</PresentationFormat>
  <Paragraphs>141</Paragraphs>
  <Slides>26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Ubaid_Theme</vt:lpstr>
      <vt:lpstr>Slide 1</vt:lpstr>
      <vt:lpstr>Pseudo Code and Flow Charts</vt:lpstr>
      <vt:lpstr>Pseudo Code and Flow Charts</vt:lpstr>
      <vt:lpstr>Pseudo-Code</vt:lpstr>
      <vt:lpstr>Writing Pseudo Code</vt:lpstr>
      <vt:lpstr>Pseudo-code</vt:lpstr>
      <vt:lpstr>Basic Elements of Pseudo-code</vt:lpstr>
      <vt:lpstr>Basic Elements of Pseudo-code</vt:lpstr>
      <vt:lpstr>Basic Operations of Pseudo-code</vt:lpstr>
      <vt:lpstr>Basic Operations of Pseudo-code</vt:lpstr>
      <vt:lpstr>Example: Pseudo-code of calculating area of circle</vt:lpstr>
      <vt:lpstr>Flow Chart</vt:lpstr>
      <vt:lpstr>…</vt:lpstr>
      <vt:lpstr>Slide 14</vt:lpstr>
      <vt:lpstr> </vt:lpstr>
      <vt:lpstr>Slide 16</vt:lpstr>
      <vt:lpstr>Some Examples</vt:lpstr>
      <vt:lpstr>Decision Making and Pseudo Code</vt:lpstr>
      <vt:lpstr>Slide 19</vt:lpstr>
      <vt:lpstr>Pseudo Code</vt:lpstr>
      <vt:lpstr>Loops and Pseudo Code</vt:lpstr>
      <vt:lpstr>Slide 22</vt:lpstr>
      <vt:lpstr>Slide 23</vt:lpstr>
      <vt:lpstr>Draw the Flowchart</vt:lpstr>
      <vt:lpstr>Draw the Flowchart</vt:lpstr>
      <vt:lpstr>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NTS</cp:lastModifiedBy>
  <cp:revision>110</cp:revision>
  <dcterms:created xsi:type="dcterms:W3CDTF">1601-01-01T00:00:00Z</dcterms:created>
  <dcterms:modified xsi:type="dcterms:W3CDTF">2013-12-21T14:55:44Z</dcterms:modified>
</cp:coreProperties>
</file>