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69"/>
  </p:notesMasterIdLst>
  <p:sldIdLst>
    <p:sldId id="625" r:id="rId2"/>
    <p:sldId id="626" r:id="rId3"/>
    <p:sldId id="518" r:id="rId4"/>
    <p:sldId id="582" r:id="rId5"/>
    <p:sldId id="587" r:id="rId6"/>
    <p:sldId id="588" r:id="rId7"/>
    <p:sldId id="589" r:id="rId8"/>
    <p:sldId id="590" r:id="rId9"/>
    <p:sldId id="591" r:id="rId10"/>
    <p:sldId id="592" r:id="rId11"/>
    <p:sldId id="593" r:id="rId12"/>
    <p:sldId id="594" r:id="rId13"/>
    <p:sldId id="595" r:id="rId14"/>
    <p:sldId id="596" r:id="rId15"/>
    <p:sldId id="597" r:id="rId16"/>
    <p:sldId id="598" r:id="rId17"/>
    <p:sldId id="599" r:id="rId18"/>
    <p:sldId id="600" r:id="rId19"/>
    <p:sldId id="601" r:id="rId20"/>
    <p:sldId id="602" r:id="rId21"/>
    <p:sldId id="603" r:id="rId22"/>
    <p:sldId id="604" r:id="rId23"/>
    <p:sldId id="605" r:id="rId24"/>
    <p:sldId id="610" r:id="rId25"/>
    <p:sldId id="612" r:id="rId26"/>
    <p:sldId id="613" r:id="rId27"/>
    <p:sldId id="614" r:id="rId28"/>
    <p:sldId id="615" r:id="rId29"/>
    <p:sldId id="616" r:id="rId30"/>
    <p:sldId id="617" r:id="rId31"/>
    <p:sldId id="618" r:id="rId32"/>
    <p:sldId id="619" r:id="rId33"/>
    <p:sldId id="620" r:id="rId34"/>
    <p:sldId id="621" r:id="rId35"/>
    <p:sldId id="622" r:id="rId36"/>
    <p:sldId id="623" r:id="rId37"/>
    <p:sldId id="624" r:id="rId38"/>
    <p:sldId id="628" r:id="rId39"/>
    <p:sldId id="630" r:id="rId40"/>
    <p:sldId id="629" r:id="rId41"/>
    <p:sldId id="632" r:id="rId42"/>
    <p:sldId id="639" r:id="rId43"/>
    <p:sldId id="633" r:id="rId44"/>
    <p:sldId id="634" r:id="rId45"/>
    <p:sldId id="636" r:id="rId46"/>
    <p:sldId id="637" r:id="rId47"/>
    <p:sldId id="638" r:id="rId48"/>
    <p:sldId id="533" r:id="rId49"/>
    <p:sldId id="534" r:id="rId50"/>
    <p:sldId id="535" r:id="rId51"/>
    <p:sldId id="536" r:id="rId52"/>
    <p:sldId id="537" r:id="rId53"/>
    <p:sldId id="538" r:id="rId54"/>
    <p:sldId id="539" r:id="rId55"/>
    <p:sldId id="540" r:id="rId56"/>
    <p:sldId id="541" r:id="rId57"/>
    <p:sldId id="542" r:id="rId58"/>
    <p:sldId id="543" r:id="rId59"/>
    <p:sldId id="544" r:id="rId60"/>
    <p:sldId id="545" r:id="rId61"/>
    <p:sldId id="546" r:id="rId62"/>
    <p:sldId id="547" r:id="rId63"/>
    <p:sldId id="548" r:id="rId64"/>
    <p:sldId id="549" r:id="rId65"/>
    <p:sldId id="550" r:id="rId66"/>
    <p:sldId id="551" r:id="rId67"/>
    <p:sldId id="627" r:id="rId6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996633"/>
    <a:srgbClr val="969696"/>
    <a:srgbClr val="000066"/>
    <a:srgbClr val="660066"/>
    <a:srgbClr val="031855"/>
    <a:srgbClr val="0B1F61"/>
    <a:srgbClr val="0B2671"/>
    <a:srgbClr val="09206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/>
  </p:normalViewPr>
  <p:slideViewPr>
    <p:cSldViewPr snapToObjects="1"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96"/>
    </p:cViewPr>
  </p:sorterViewPr>
  <p:notesViewPr>
    <p:cSldViewPr snapToObjects="1">
      <p:cViewPr varScale="1">
        <p:scale>
          <a:sx n="53" d="100"/>
          <a:sy n="53" d="100"/>
        </p:scale>
        <p:origin x="-178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fld id="{17AFF14D-3952-4CC6-9B06-FCFA23CDD9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44285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E5EF3-8551-4E51-8629-149147996297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6736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38E63C1-8783-4BF7-9245-EA62A1FFC4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1816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FEB9549-145A-487C-AF54-A68951900D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EC8FE-0146-4067-8813-6261B0FD0A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B0B87-04CB-450B-BDF6-5034CE731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0FC-3C80-4657-83AB-65B8D50D99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1AAB529-CE5C-4AC7-96F4-126E16AA60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DC0D-1DC3-43FC-A6F9-F42F97AF4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C209-D84F-4F8A-A970-EB4D8E33D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89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89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December 20, 2011</a:t>
            </a: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smtClean="0"/>
              <a:t>Algorithms &amp; Data Structure</a:t>
            </a: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52E7540-D6F5-4F3D-869B-153A363C01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386250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7724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515100"/>
            <a:ext cx="2476500" cy="19050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December 20,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77000"/>
            <a:ext cx="3962400" cy="2286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Algorithms &amp; Data Structure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400800"/>
            <a:ext cx="310896" cy="2667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44C1686-9600-4632-8AE4-7A48F09377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dirty="0" smtClean="0">
                <a:latin typeface="Helvetica" pitchFamily="34" charset="0"/>
              </a:rPr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5181600"/>
          </a:xfrm>
        </p:spPr>
        <p:txBody>
          <a:bodyPr>
            <a:normAutofit/>
          </a:bodyPr>
          <a:lstStyle/>
          <a:p>
            <a:r>
              <a:rPr lang="en-US" dirty="0"/>
              <a:t>Graph</a:t>
            </a:r>
          </a:p>
          <a:p>
            <a:r>
              <a:rPr lang="en-US" dirty="0"/>
              <a:t>Directed Graph</a:t>
            </a:r>
          </a:p>
          <a:p>
            <a:r>
              <a:rPr lang="en-US" dirty="0"/>
              <a:t>Undirected Graph</a:t>
            </a:r>
          </a:p>
          <a:p>
            <a:r>
              <a:rPr lang="en-US" dirty="0"/>
              <a:t>Sub-Graph</a:t>
            </a:r>
          </a:p>
          <a:p>
            <a:r>
              <a:rPr lang="en-US" dirty="0"/>
              <a:t>Spanning Sub-Graph</a:t>
            </a:r>
          </a:p>
          <a:p>
            <a:r>
              <a:rPr lang="en-US" dirty="0"/>
              <a:t>Degree of a Vertex</a:t>
            </a:r>
          </a:p>
          <a:p>
            <a:r>
              <a:rPr lang="en-US" dirty="0"/>
              <a:t>Weighted Graph</a:t>
            </a:r>
          </a:p>
          <a:p>
            <a:r>
              <a:rPr lang="en-US" dirty="0"/>
              <a:t>Elementary and Simple Path</a:t>
            </a:r>
          </a:p>
          <a:p>
            <a:r>
              <a:rPr lang="en-US" dirty="0"/>
              <a:t>Link List Representation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0943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dirty="0"/>
              <a:t>Traversing a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3352800"/>
          </a:xfrm>
        </p:spPr>
        <p:txBody>
          <a:bodyPr>
            <a:normAutofit/>
          </a:bodyPr>
          <a:lstStyle/>
          <a:p>
            <a:pPr lvl="0"/>
            <a:r>
              <a:rPr lang="en-US" sz="2800" dirty="0" smtClean="0"/>
              <a:t>Breadth </a:t>
            </a:r>
            <a:r>
              <a:rPr lang="en-US" sz="2800" dirty="0"/>
              <a:t>First Search (BFS) </a:t>
            </a:r>
          </a:p>
          <a:p>
            <a:r>
              <a:rPr lang="en-US" sz="2800" dirty="0" smtClean="0"/>
              <a:t>Depth </a:t>
            </a:r>
            <a:r>
              <a:rPr lang="en-US" sz="2800" dirty="0"/>
              <a:t>First Search (DFS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737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Traversing a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application of graph requires a structured system to examine the vertices and edges of a graph G</a:t>
            </a:r>
          </a:p>
          <a:p>
            <a:r>
              <a:rPr lang="en-US" dirty="0" smtClean="0"/>
              <a:t>That is a graph traversal, which means visiting all the nodes of the graph</a:t>
            </a:r>
          </a:p>
          <a:p>
            <a:r>
              <a:rPr lang="en-US" dirty="0" smtClean="0"/>
              <a:t>There are two graph traversal methods</a:t>
            </a:r>
          </a:p>
          <a:p>
            <a:pPr marL="0" indent="0">
              <a:buNone/>
            </a:pPr>
            <a:r>
              <a:rPr lang="en-US" i="1" dirty="0" smtClean="0"/>
              <a:t>(a) Breadth First Search (BFS)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Think </a:t>
            </a:r>
            <a:r>
              <a:rPr lang="en-US" dirty="0"/>
              <a:t>Queue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n-US" i="1" dirty="0" smtClean="0"/>
              <a:t>b) Depth First Search (DFS)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Think Stack</a:t>
            </a:r>
          </a:p>
          <a:p>
            <a:pPr>
              <a:buNone/>
            </a:pPr>
            <a:endParaRPr lang="en-US" i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Goal</a:t>
            </a:r>
          </a:p>
          <a:p>
            <a:pPr lvl="1"/>
            <a:r>
              <a:rPr lang="en-US"/>
              <a:t>To systematically visit the nodes of a graph</a:t>
            </a:r>
          </a:p>
          <a:p>
            <a:r>
              <a:rPr lang="en-US"/>
              <a:t>A tree is a directed, acyclic, graph (DAG)</a:t>
            </a:r>
          </a:p>
          <a:p>
            <a:r>
              <a:rPr lang="en-US"/>
              <a:t>If the graph is a tree,</a:t>
            </a:r>
          </a:p>
          <a:p>
            <a:pPr lvl="1"/>
            <a:r>
              <a:rPr lang="en-US"/>
              <a:t>DFS is exhibited by preorder, postorder, and (for binary trees) inorder traversals</a:t>
            </a:r>
          </a:p>
          <a:p>
            <a:pPr lvl="1"/>
            <a:r>
              <a:rPr lang="en-US"/>
              <a:t>BFS is exhibited by level-order traversal</a:t>
            </a:r>
          </a:p>
          <a:p>
            <a:pPr lvl="1">
              <a:buFontTx/>
              <a:buNone/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72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1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sp>
        <p:nvSpPr>
          <p:cNvPr id="409745" name="Oval 145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74" name="Line 17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75" name="Line 17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76" name="Line 17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77" name="Line 17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78" name="Line 17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79" name="Line 17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80" name="Line 18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81" name="Line 18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82" name="Line 18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83" name="Line 18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84" name="Line 18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85" name="Line 18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46" name="Oval 14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409747" name="Oval 14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09748" name="Oval 14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09749" name="Oval 14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09750" name="Oval 15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09751" name="Oval 15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09752" name="Oval 15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09753" name="Oval 15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09786" name="Text Box 186"/>
          <p:cNvSpPr txBox="1">
            <a:spLocks noChangeArrowheads="1"/>
          </p:cNvSpPr>
          <p:nvPr/>
        </p:nvSpPr>
        <p:spPr bwMode="auto">
          <a:xfrm>
            <a:off x="1905000" y="5562600"/>
            <a:ext cx="5867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Policy:  Visit adjacent nodes in increasing index order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335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162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476163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6164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6165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6166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6167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6168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6169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6170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6171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6172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6173" name="Line 1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6174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6175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6176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476177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76178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76179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76180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76181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76182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76183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76184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5  1  0  3  2  7  6  4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142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494595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4596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597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598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599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600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601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602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603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604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605" name="Line 1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606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607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608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494609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94610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94611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94612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94613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94614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94615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94616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b="0"/>
          </a:p>
        </p:txBody>
      </p:sp>
      <p:sp>
        <p:nvSpPr>
          <p:cNvPr id="494617" name="Line 25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618" name="Line 26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619" name="Line 27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4620" name="Text Box 28"/>
          <p:cNvSpPr txBox="1">
            <a:spLocks noChangeArrowheads="1"/>
          </p:cNvSpPr>
          <p:nvPr/>
        </p:nvSpPr>
        <p:spPr bwMode="auto">
          <a:xfrm>
            <a:off x="7086600" y="2286000"/>
            <a:ext cx="838200" cy="277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b="0"/>
          </a:p>
          <a:p>
            <a:pPr>
              <a:spcBef>
                <a:spcPct val="50000"/>
              </a:spcBef>
              <a:buFontTx/>
              <a:buNone/>
            </a:pPr>
            <a:endParaRPr lang="en-US" b="0"/>
          </a:p>
          <a:p>
            <a:pPr>
              <a:spcBef>
                <a:spcPct val="50000"/>
              </a:spcBef>
              <a:buFontTx/>
              <a:buNone/>
            </a:pPr>
            <a:endParaRPr lang="en-US" b="0"/>
          </a:p>
          <a:p>
            <a:pPr>
              <a:spcBef>
                <a:spcPct val="50000"/>
              </a:spcBef>
              <a:buFontTx/>
              <a:buNone/>
            </a:pPr>
            <a:endParaRPr lang="en-US" b="0"/>
          </a:p>
          <a:p>
            <a:pPr>
              <a:spcBef>
                <a:spcPct val="50000"/>
              </a:spcBef>
              <a:buFontTx/>
              <a:buNone/>
            </a:pPr>
            <a:endParaRPr lang="en-US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5</a:t>
            </a:r>
          </a:p>
        </p:txBody>
      </p:sp>
      <p:sp>
        <p:nvSpPr>
          <p:cNvPr id="494621" name="Text Box 29"/>
          <p:cNvSpPr txBox="1">
            <a:spLocks noChangeArrowheads="1"/>
          </p:cNvSpPr>
          <p:nvPr/>
        </p:nvSpPr>
        <p:spPr bwMode="auto">
          <a:xfrm>
            <a:off x="6858000" y="5181600"/>
            <a:ext cx="129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Push 5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641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495619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5620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21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22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23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24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25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26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27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28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29" name="Line 1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30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31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32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495633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95634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95635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95636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95637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95638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95639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95640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</a:t>
            </a:r>
          </a:p>
        </p:txBody>
      </p:sp>
      <p:sp>
        <p:nvSpPr>
          <p:cNvPr id="495641" name="Line 25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42" name="Line 26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43" name="Line 27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5644" name="Text Box 28"/>
          <p:cNvSpPr txBox="1">
            <a:spLocks noChangeArrowheads="1"/>
          </p:cNvSpPr>
          <p:nvPr/>
        </p:nvSpPr>
        <p:spPr bwMode="auto">
          <a:xfrm>
            <a:off x="7086600" y="2286000"/>
            <a:ext cx="838200" cy="277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b="0"/>
          </a:p>
          <a:p>
            <a:pPr>
              <a:spcBef>
                <a:spcPct val="50000"/>
              </a:spcBef>
              <a:buFontTx/>
              <a:buNone/>
            </a:pPr>
            <a:endParaRPr lang="en-US" b="0"/>
          </a:p>
          <a:p>
            <a:pPr>
              <a:spcBef>
                <a:spcPct val="50000"/>
              </a:spcBef>
              <a:buFontTx/>
              <a:buNone/>
            </a:pPr>
            <a:endParaRPr lang="en-US" b="0"/>
          </a:p>
          <a:p>
            <a:pPr>
              <a:spcBef>
                <a:spcPct val="50000"/>
              </a:spcBef>
              <a:buFontTx/>
              <a:buNone/>
            </a:pPr>
            <a:endParaRPr lang="en-US" b="0"/>
          </a:p>
          <a:p>
            <a:pPr>
              <a:spcBef>
                <a:spcPct val="50000"/>
              </a:spcBef>
              <a:buFontTx/>
              <a:buNone/>
            </a:pPr>
            <a:endParaRPr lang="en-US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</a:t>
            </a:r>
          </a:p>
        </p:txBody>
      </p:sp>
      <p:sp>
        <p:nvSpPr>
          <p:cNvPr id="495645" name="Text Box 29"/>
          <p:cNvSpPr txBox="1">
            <a:spLocks noChangeArrowheads="1"/>
          </p:cNvSpPr>
          <p:nvPr/>
        </p:nvSpPr>
        <p:spPr bwMode="auto">
          <a:xfrm>
            <a:off x="6324600" y="518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Pop/Visit/Mark 5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791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496643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6644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45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46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47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48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49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50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51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52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53" name="Line 1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54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55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56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496657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96658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96659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96660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96661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96662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96663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96664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</a:t>
            </a:r>
          </a:p>
        </p:txBody>
      </p:sp>
      <p:sp>
        <p:nvSpPr>
          <p:cNvPr id="496665" name="Line 25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66" name="Line 26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67" name="Line 27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6668" name="Text Box 28"/>
          <p:cNvSpPr txBox="1">
            <a:spLocks noChangeArrowheads="1"/>
          </p:cNvSpPr>
          <p:nvPr/>
        </p:nvSpPr>
        <p:spPr bwMode="auto">
          <a:xfrm>
            <a:off x="7086600" y="1752600"/>
            <a:ext cx="8382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1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2</a:t>
            </a:r>
          </a:p>
        </p:txBody>
      </p:sp>
      <p:sp>
        <p:nvSpPr>
          <p:cNvPr id="496669" name="Text Box 29"/>
          <p:cNvSpPr txBox="1">
            <a:spLocks noChangeArrowheads="1"/>
          </p:cNvSpPr>
          <p:nvPr/>
        </p:nvSpPr>
        <p:spPr bwMode="auto">
          <a:xfrm>
            <a:off x="6324600" y="518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Push 2, Push 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697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497667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7668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69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70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71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72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73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74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75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76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77" name="Line 1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78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79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80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497681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97682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97683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97684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97685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97686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97687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97688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5  1</a:t>
            </a:r>
          </a:p>
        </p:txBody>
      </p:sp>
      <p:sp>
        <p:nvSpPr>
          <p:cNvPr id="497689" name="Line 25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90" name="Line 26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91" name="Line 27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7692" name="Text Box 28"/>
          <p:cNvSpPr txBox="1">
            <a:spLocks noChangeArrowheads="1"/>
          </p:cNvSpPr>
          <p:nvPr/>
        </p:nvSpPr>
        <p:spPr bwMode="auto">
          <a:xfrm>
            <a:off x="7086600" y="1752600"/>
            <a:ext cx="8382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2</a:t>
            </a:r>
          </a:p>
        </p:txBody>
      </p:sp>
      <p:sp>
        <p:nvSpPr>
          <p:cNvPr id="497693" name="Text Box 29"/>
          <p:cNvSpPr txBox="1">
            <a:spLocks noChangeArrowheads="1"/>
          </p:cNvSpPr>
          <p:nvPr/>
        </p:nvSpPr>
        <p:spPr bwMode="auto">
          <a:xfrm>
            <a:off x="6324600" y="518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Pop/Visit/Mark 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97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498691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8692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693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694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695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696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697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698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699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700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701" name="Line 1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702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703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704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498705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98706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98707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98708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98709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98710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98711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98712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5  1</a:t>
            </a:r>
          </a:p>
        </p:txBody>
      </p:sp>
      <p:sp>
        <p:nvSpPr>
          <p:cNvPr id="498713" name="Line 25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714" name="Line 26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715" name="Line 27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8716" name="Text Box 28"/>
          <p:cNvSpPr txBox="1">
            <a:spLocks noChangeArrowheads="1"/>
          </p:cNvSpPr>
          <p:nvPr/>
        </p:nvSpPr>
        <p:spPr bwMode="auto">
          <a:xfrm>
            <a:off x="7086600" y="1752600"/>
            <a:ext cx="8382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0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2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4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2</a:t>
            </a:r>
          </a:p>
        </p:txBody>
      </p:sp>
      <p:sp>
        <p:nvSpPr>
          <p:cNvPr id="498717" name="Text Box 29"/>
          <p:cNvSpPr txBox="1">
            <a:spLocks noChangeArrowheads="1"/>
          </p:cNvSpPr>
          <p:nvPr/>
        </p:nvSpPr>
        <p:spPr bwMode="auto">
          <a:xfrm>
            <a:off x="6324600" y="5181600"/>
            <a:ext cx="2209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Push 4, Push 2, Push 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90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499715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9716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17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18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19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20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21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22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23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24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25" name="Line 1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26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27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28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499729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99730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99731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99732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99733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99734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99735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99736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5  1  0</a:t>
            </a:r>
          </a:p>
        </p:txBody>
      </p:sp>
      <p:sp>
        <p:nvSpPr>
          <p:cNvPr id="499737" name="Line 25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38" name="Line 26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39" name="Line 27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9740" name="Text Box 28"/>
          <p:cNvSpPr txBox="1">
            <a:spLocks noChangeArrowheads="1"/>
          </p:cNvSpPr>
          <p:nvPr/>
        </p:nvSpPr>
        <p:spPr bwMode="auto">
          <a:xfrm>
            <a:off x="7086600" y="1752600"/>
            <a:ext cx="8382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2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4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2</a:t>
            </a:r>
          </a:p>
        </p:txBody>
      </p:sp>
      <p:sp>
        <p:nvSpPr>
          <p:cNvPr id="499741" name="Text Box 29"/>
          <p:cNvSpPr txBox="1">
            <a:spLocks noChangeArrowheads="1"/>
          </p:cNvSpPr>
          <p:nvPr/>
        </p:nvSpPr>
        <p:spPr bwMode="auto">
          <a:xfrm>
            <a:off x="6324600" y="518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Pop/Visit/Mark 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823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8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500739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0740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41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42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43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44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45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46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47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48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49" name="Line 1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50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51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52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500753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500754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500755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500756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500757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500758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500759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500760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5  1  0</a:t>
            </a:r>
          </a:p>
        </p:txBody>
      </p:sp>
      <p:sp>
        <p:nvSpPr>
          <p:cNvPr id="500761" name="Line 25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62" name="Line 26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63" name="Line 27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0764" name="Text Box 28"/>
          <p:cNvSpPr txBox="1">
            <a:spLocks noChangeArrowheads="1"/>
          </p:cNvSpPr>
          <p:nvPr/>
        </p:nvSpPr>
        <p:spPr bwMode="auto">
          <a:xfrm>
            <a:off x="7086600" y="1752600"/>
            <a:ext cx="8382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3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7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2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4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2</a:t>
            </a:r>
          </a:p>
        </p:txBody>
      </p:sp>
      <p:sp>
        <p:nvSpPr>
          <p:cNvPr id="500765" name="Text Box 29"/>
          <p:cNvSpPr txBox="1">
            <a:spLocks noChangeArrowheads="1"/>
          </p:cNvSpPr>
          <p:nvPr/>
        </p:nvSpPr>
        <p:spPr bwMode="auto">
          <a:xfrm>
            <a:off x="6324600" y="518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Push 7, Push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375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501763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764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65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66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67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68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69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70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71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72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73" name="Line 1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74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75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76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501777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501778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501779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501780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501781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501782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501783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501784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5  1  0  3</a:t>
            </a:r>
          </a:p>
        </p:txBody>
      </p:sp>
      <p:sp>
        <p:nvSpPr>
          <p:cNvPr id="501785" name="Line 25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86" name="Line 26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87" name="Line 27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88" name="Text Box 28"/>
          <p:cNvSpPr txBox="1">
            <a:spLocks noChangeArrowheads="1"/>
          </p:cNvSpPr>
          <p:nvPr/>
        </p:nvSpPr>
        <p:spPr bwMode="auto">
          <a:xfrm>
            <a:off x="7086600" y="1752600"/>
            <a:ext cx="8382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7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2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4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2</a:t>
            </a:r>
          </a:p>
        </p:txBody>
      </p:sp>
      <p:sp>
        <p:nvSpPr>
          <p:cNvPr id="501789" name="Text Box 29"/>
          <p:cNvSpPr txBox="1">
            <a:spLocks noChangeArrowheads="1"/>
          </p:cNvSpPr>
          <p:nvPr/>
        </p:nvSpPr>
        <p:spPr bwMode="auto">
          <a:xfrm>
            <a:off x="6324600" y="518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Pop/Visit/Mark 3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368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502787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788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89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90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91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92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93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94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95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96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97" name="Line 1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98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799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800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502801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502802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502803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502804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502805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502806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502807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502808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5  1  0  3</a:t>
            </a:r>
          </a:p>
        </p:txBody>
      </p:sp>
      <p:sp>
        <p:nvSpPr>
          <p:cNvPr id="502809" name="Line 25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810" name="Line 26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811" name="Line 27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2812" name="Text Box 28"/>
          <p:cNvSpPr txBox="1">
            <a:spLocks noChangeArrowheads="1"/>
          </p:cNvSpPr>
          <p:nvPr/>
        </p:nvSpPr>
        <p:spPr bwMode="auto">
          <a:xfrm>
            <a:off x="7086600" y="1752600"/>
            <a:ext cx="8382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2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7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2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4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2</a:t>
            </a:r>
          </a:p>
        </p:txBody>
      </p:sp>
      <p:sp>
        <p:nvSpPr>
          <p:cNvPr id="502813" name="Text Box 29"/>
          <p:cNvSpPr txBox="1">
            <a:spLocks noChangeArrowheads="1"/>
          </p:cNvSpPr>
          <p:nvPr/>
        </p:nvSpPr>
        <p:spPr bwMode="auto">
          <a:xfrm>
            <a:off x="6324600" y="518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Push 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238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503811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3812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13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14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15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16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17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18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19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20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21" name="Line 1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22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23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24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503825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503826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503827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503828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503829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503830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503831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503832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5  1  0  3  2</a:t>
            </a:r>
          </a:p>
        </p:txBody>
      </p:sp>
      <p:sp>
        <p:nvSpPr>
          <p:cNvPr id="503833" name="Line 25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34" name="Line 26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35" name="Line 27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3836" name="Text Box 28"/>
          <p:cNvSpPr txBox="1">
            <a:spLocks noChangeArrowheads="1"/>
          </p:cNvSpPr>
          <p:nvPr/>
        </p:nvSpPr>
        <p:spPr bwMode="auto">
          <a:xfrm>
            <a:off x="7086600" y="1752600"/>
            <a:ext cx="8382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7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2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4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2</a:t>
            </a:r>
          </a:p>
        </p:txBody>
      </p:sp>
      <p:sp>
        <p:nvSpPr>
          <p:cNvPr id="503837" name="Text Box 29"/>
          <p:cNvSpPr txBox="1">
            <a:spLocks noChangeArrowheads="1"/>
          </p:cNvSpPr>
          <p:nvPr/>
        </p:nvSpPr>
        <p:spPr bwMode="auto">
          <a:xfrm>
            <a:off x="6324600" y="518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Pop/Mark/Visit 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276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504835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4836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4837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4838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4839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4840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4841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4842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4843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4844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4845" name="Line 1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4846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4847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4848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504849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504850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504851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504852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504853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504854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504855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504856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5  1  0  3  2  7</a:t>
            </a:r>
          </a:p>
        </p:txBody>
      </p:sp>
      <p:sp>
        <p:nvSpPr>
          <p:cNvPr id="504857" name="Line 25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4858" name="Line 26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4859" name="Line 27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4860" name="Text Box 28"/>
          <p:cNvSpPr txBox="1">
            <a:spLocks noChangeArrowheads="1"/>
          </p:cNvSpPr>
          <p:nvPr/>
        </p:nvSpPr>
        <p:spPr bwMode="auto">
          <a:xfrm>
            <a:off x="7086600" y="1752600"/>
            <a:ext cx="8382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2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4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2</a:t>
            </a:r>
          </a:p>
        </p:txBody>
      </p:sp>
      <p:sp>
        <p:nvSpPr>
          <p:cNvPr id="504861" name="Text Box 29"/>
          <p:cNvSpPr txBox="1">
            <a:spLocks noChangeArrowheads="1"/>
          </p:cNvSpPr>
          <p:nvPr/>
        </p:nvSpPr>
        <p:spPr bwMode="auto">
          <a:xfrm>
            <a:off x="6324600" y="518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Pop/Mark/Visit 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343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506883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6884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885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886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887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888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889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890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891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892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893" name="Line 1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894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895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896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506897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506898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506899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506900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506901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506902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506903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506904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5  1  0  3  2  7</a:t>
            </a:r>
          </a:p>
        </p:txBody>
      </p:sp>
      <p:sp>
        <p:nvSpPr>
          <p:cNvPr id="506905" name="Line 25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906" name="Line 26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907" name="Line 27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6908" name="Text Box 28"/>
          <p:cNvSpPr txBox="1">
            <a:spLocks noChangeArrowheads="1"/>
          </p:cNvSpPr>
          <p:nvPr/>
        </p:nvSpPr>
        <p:spPr bwMode="auto">
          <a:xfrm>
            <a:off x="7086600" y="1752600"/>
            <a:ext cx="8382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6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2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4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2</a:t>
            </a:r>
          </a:p>
        </p:txBody>
      </p:sp>
      <p:sp>
        <p:nvSpPr>
          <p:cNvPr id="506909" name="Text Box 29"/>
          <p:cNvSpPr txBox="1">
            <a:spLocks noChangeArrowheads="1"/>
          </p:cNvSpPr>
          <p:nvPr/>
        </p:nvSpPr>
        <p:spPr bwMode="auto">
          <a:xfrm>
            <a:off x="6324600" y="518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Push 6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7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507907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7908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09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10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11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12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13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14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15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16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17" name="Line 1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18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19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20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507921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507922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507923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507924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507925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507926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507927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507928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5  1  0  3  2  7  6</a:t>
            </a:r>
          </a:p>
        </p:txBody>
      </p:sp>
      <p:sp>
        <p:nvSpPr>
          <p:cNvPr id="507929" name="Line 25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30" name="Line 26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31" name="Line 27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7932" name="Text Box 28"/>
          <p:cNvSpPr txBox="1">
            <a:spLocks noChangeArrowheads="1"/>
          </p:cNvSpPr>
          <p:nvPr/>
        </p:nvSpPr>
        <p:spPr bwMode="auto">
          <a:xfrm>
            <a:off x="7086600" y="1752600"/>
            <a:ext cx="8382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2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4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2</a:t>
            </a:r>
          </a:p>
        </p:txBody>
      </p:sp>
      <p:sp>
        <p:nvSpPr>
          <p:cNvPr id="507933" name="Text Box 29"/>
          <p:cNvSpPr txBox="1">
            <a:spLocks noChangeArrowheads="1"/>
          </p:cNvSpPr>
          <p:nvPr/>
        </p:nvSpPr>
        <p:spPr bwMode="auto">
          <a:xfrm>
            <a:off x="6324600" y="518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Pop/Mark/Visit 6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279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4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517125" name="Oval 5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7126" name="Line 6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7127" name="Line 7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7128" name="Line 8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7129" name="Line 9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7130" name="Line 10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7131" name="Line 11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7132" name="Line 12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7133" name="Line 13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7134" name="Line 14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7135" name="Line 15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7136" name="Line 16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7137" name="Line 17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7138" name="Oval 18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517139" name="Oval 19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517140" name="Oval 20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517141" name="Oval 21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517142" name="Oval 22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517143" name="Oval 23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517144" name="Oval 24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517145" name="Oval 25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517146" name="Text Box 26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5  1  0  3  2  7  6</a:t>
            </a:r>
          </a:p>
        </p:txBody>
      </p:sp>
      <p:sp>
        <p:nvSpPr>
          <p:cNvPr id="517147" name="Line 27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7148" name="Line 28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7149" name="Line 29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7150" name="Text Box 30"/>
          <p:cNvSpPr txBox="1">
            <a:spLocks noChangeArrowheads="1"/>
          </p:cNvSpPr>
          <p:nvPr/>
        </p:nvSpPr>
        <p:spPr bwMode="auto">
          <a:xfrm>
            <a:off x="7086600" y="1752600"/>
            <a:ext cx="8382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4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2</a:t>
            </a:r>
          </a:p>
        </p:txBody>
      </p:sp>
      <p:sp>
        <p:nvSpPr>
          <p:cNvPr id="517151" name="Text Box 31"/>
          <p:cNvSpPr txBox="1">
            <a:spLocks noChangeArrowheads="1"/>
          </p:cNvSpPr>
          <p:nvPr/>
        </p:nvSpPr>
        <p:spPr bwMode="auto">
          <a:xfrm>
            <a:off x="6324600" y="518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Pop (don’t visit) 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356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8" name="Rectangle 4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518149" name="Oval 5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8150" name="Line 6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51" name="Line 7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52" name="Line 8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53" name="Line 9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54" name="Line 10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55" name="Line 11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56" name="Line 12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57" name="Line 13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58" name="Line 14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59" name="Line 15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60" name="Line 16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61" name="Line 17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62" name="Oval 18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518163" name="Oval 19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518164" name="Oval 20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518165" name="Oval 21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518166" name="Oval 22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518167" name="Oval 23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518168" name="Oval 24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518169" name="Oval 25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518170" name="Text Box 26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5  1  0  3  2  7  6  4</a:t>
            </a:r>
          </a:p>
        </p:txBody>
      </p:sp>
      <p:sp>
        <p:nvSpPr>
          <p:cNvPr id="518171" name="Line 27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72" name="Line 28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73" name="Line 29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8174" name="Text Box 30"/>
          <p:cNvSpPr txBox="1">
            <a:spLocks noChangeArrowheads="1"/>
          </p:cNvSpPr>
          <p:nvPr/>
        </p:nvSpPr>
        <p:spPr bwMode="auto">
          <a:xfrm>
            <a:off x="7086600" y="1752600"/>
            <a:ext cx="8382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2</a:t>
            </a:r>
          </a:p>
        </p:txBody>
      </p:sp>
      <p:sp>
        <p:nvSpPr>
          <p:cNvPr id="518175" name="Text Box 31"/>
          <p:cNvSpPr txBox="1">
            <a:spLocks noChangeArrowheads="1"/>
          </p:cNvSpPr>
          <p:nvPr/>
        </p:nvSpPr>
        <p:spPr bwMode="auto">
          <a:xfrm>
            <a:off x="6324600" y="518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Pop/Mark/Visit 4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295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58" name="Rectangle 30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508959" name="Oval 31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8960" name="Line 32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8961" name="Line 33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8962" name="Line 34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8963" name="Line 35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8964" name="Line 36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8965" name="Line 37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8966" name="Line 38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8967" name="Line 39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8968" name="Line 40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8969" name="Line 41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8970" name="Line 42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8971" name="Line 43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8972" name="Oval 44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508973" name="Oval 45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508974" name="Oval 46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508975" name="Oval 47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508976" name="Oval 48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508977" name="Oval 49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508978" name="Oval 50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508979" name="Oval 51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508980" name="Text Box 52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5  1  0  3  2  7  6  4</a:t>
            </a:r>
          </a:p>
        </p:txBody>
      </p:sp>
      <p:sp>
        <p:nvSpPr>
          <p:cNvPr id="508981" name="Line 53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8982" name="Line 54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8983" name="Line 55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8984" name="Text Box 56"/>
          <p:cNvSpPr txBox="1">
            <a:spLocks noChangeArrowheads="1"/>
          </p:cNvSpPr>
          <p:nvPr/>
        </p:nvSpPr>
        <p:spPr bwMode="auto">
          <a:xfrm>
            <a:off x="7086600" y="1752600"/>
            <a:ext cx="8382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 </a:t>
            </a:r>
          </a:p>
        </p:txBody>
      </p:sp>
      <p:sp>
        <p:nvSpPr>
          <p:cNvPr id="508985" name="Text Box 57"/>
          <p:cNvSpPr txBox="1">
            <a:spLocks noChangeArrowheads="1"/>
          </p:cNvSpPr>
          <p:nvPr/>
        </p:nvSpPr>
        <p:spPr bwMode="auto">
          <a:xfrm>
            <a:off x="6324600" y="518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Pop (don’t visit) 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429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Preorder DFS: Start with Node 5</a:t>
            </a:r>
          </a:p>
        </p:txBody>
      </p:sp>
      <p:sp>
        <p:nvSpPr>
          <p:cNvPr id="509955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9956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9957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9958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9959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9960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9961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9962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9963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9964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9965" name="Line 13"/>
          <p:cNvSpPr>
            <a:spLocks noChangeShapeType="1"/>
          </p:cNvSpPr>
          <p:nvPr/>
        </p:nvSpPr>
        <p:spPr bwMode="auto">
          <a:xfrm flipV="1">
            <a:off x="28956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9966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9967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9968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509969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509970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509971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509972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509973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509974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509975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509976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Tx/>
              <a:buNone/>
            </a:pPr>
            <a:r>
              <a:rPr lang="en-US" b="0"/>
              <a:t>5  1  0  3  2  7  6  4</a:t>
            </a:r>
          </a:p>
        </p:txBody>
      </p:sp>
      <p:sp>
        <p:nvSpPr>
          <p:cNvPr id="509977" name="Line 25"/>
          <p:cNvSpPr>
            <a:spLocks noChangeShapeType="1"/>
          </p:cNvSpPr>
          <p:nvPr/>
        </p:nvSpPr>
        <p:spPr bwMode="auto">
          <a:xfrm>
            <a:off x="70866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9978" name="Line 26"/>
          <p:cNvSpPr>
            <a:spLocks noChangeShapeType="1"/>
          </p:cNvSpPr>
          <p:nvPr/>
        </p:nvSpPr>
        <p:spPr bwMode="auto">
          <a:xfrm>
            <a:off x="7924800" y="23622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9979" name="Line 27"/>
          <p:cNvSpPr>
            <a:spLocks noChangeShapeType="1"/>
          </p:cNvSpPr>
          <p:nvPr/>
        </p:nvSpPr>
        <p:spPr bwMode="auto">
          <a:xfrm>
            <a:off x="70866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9980" name="Text Box 28"/>
          <p:cNvSpPr txBox="1">
            <a:spLocks noChangeArrowheads="1"/>
          </p:cNvSpPr>
          <p:nvPr/>
        </p:nvSpPr>
        <p:spPr bwMode="auto">
          <a:xfrm>
            <a:off x="7086600" y="1752600"/>
            <a:ext cx="838200" cy="319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endParaRPr lang="en-US" sz="2400" b="0"/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sz="2400" b="0"/>
              <a:t>  </a:t>
            </a:r>
          </a:p>
        </p:txBody>
      </p:sp>
      <p:sp>
        <p:nvSpPr>
          <p:cNvPr id="509981" name="Text Box 29"/>
          <p:cNvSpPr txBox="1">
            <a:spLocks noChangeArrowheads="1"/>
          </p:cNvSpPr>
          <p:nvPr/>
        </p:nvSpPr>
        <p:spPr bwMode="auto">
          <a:xfrm>
            <a:off x="6324600" y="5181600"/>
            <a:ext cx="2209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/>
              <a:t>Done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836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Breadth-first Search</a:t>
            </a:r>
          </a:p>
        </p:txBody>
      </p:sp>
      <p:sp>
        <p:nvSpPr>
          <p:cNvPr id="514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Ripples </a:t>
            </a:r>
            <a:r>
              <a:rPr lang="en-US" dirty="0"/>
              <a:t>in a pond</a:t>
            </a:r>
          </a:p>
          <a:p>
            <a:r>
              <a:rPr lang="en-US" dirty="0"/>
              <a:t>Visit designated node</a:t>
            </a:r>
          </a:p>
          <a:p>
            <a:r>
              <a:rPr lang="en-US" dirty="0"/>
              <a:t>Then visited unvisited nodes a distance </a:t>
            </a:r>
            <a:r>
              <a:rPr lang="en-US" i="1" dirty="0" err="1"/>
              <a:t>i</a:t>
            </a:r>
            <a:r>
              <a:rPr lang="en-US" dirty="0"/>
              <a:t> away, where </a:t>
            </a:r>
            <a:r>
              <a:rPr lang="en-US" i="1" dirty="0" err="1"/>
              <a:t>i</a:t>
            </a:r>
            <a:r>
              <a:rPr lang="en-US" i="1" dirty="0"/>
              <a:t> = </a:t>
            </a:r>
            <a:r>
              <a:rPr lang="en-US" dirty="0"/>
              <a:t>1, 2, 3, etc.</a:t>
            </a:r>
          </a:p>
          <a:p>
            <a:r>
              <a:rPr lang="en-US" dirty="0"/>
              <a:t>For nodes the same distance away, visit nodes in systematic manner (</a:t>
            </a:r>
            <a:r>
              <a:rPr lang="en-US" dirty="0" err="1"/>
              <a:t>eg</a:t>
            </a:r>
            <a:r>
              <a:rPr lang="en-US" dirty="0"/>
              <a:t>. increasing index order)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268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BFS: Start with Node 5</a:t>
            </a:r>
          </a:p>
        </p:txBody>
      </p:sp>
      <p:sp>
        <p:nvSpPr>
          <p:cNvPr id="515075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76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077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078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079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080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081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082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083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084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086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087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089" name="Oval 17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515090" name="Oval 18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515091" name="Oval 19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 dirty="0"/>
              <a:t>5</a:t>
            </a:r>
          </a:p>
        </p:txBody>
      </p:sp>
      <p:sp>
        <p:nvSpPr>
          <p:cNvPr id="515092" name="Oval 20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515093" name="Oval 21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515094" name="Oval 22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515095" name="Oval 23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515096" name="Text Box 24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5  1  2  0  4  3  7  6</a:t>
            </a:r>
          </a:p>
        </p:txBody>
      </p:sp>
      <p:sp>
        <p:nvSpPr>
          <p:cNvPr id="515085" name="Line 13"/>
          <p:cNvSpPr>
            <a:spLocks noChangeShapeType="1"/>
          </p:cNvSpPr>
          <p:nvPr/>
        </p:nvSpPr>
        <p:spPr bwMode="auto">
          <a:xfrm flipV="1">
            <a:off x="28194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5088" name="Oval 16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986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BFS: Start with Node 5</a:t>
            </a:r>
          </a:p>
        </p:txBody>
      </p:sp>
      <p:sp>
        <p:nvSpPr>
          <p:cNvPr id="481283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284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285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286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287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288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289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290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291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292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293" name="Line 13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294" name="Line 14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295" name="Oval 15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81296" name="Oval 16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81297" name="Oval 17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81298" name="Oval 18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81299" name="Oval 19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81300" name="Oval 20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81301" name="Oval 21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81302" name="Text Box 22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5</a:t>
            </a:r>
          </a:p>
        </p:txBody>
      </p:sp>
      <p:sp>
        <p:nvSpPr>
          <p:cNvPr id="481303" name="Line 23"/>
          <p:cNvSpPr>
            <a:spLocks noChangeShapeType="1"/>
          </p:cNvSpPr>
          <p:nvPr/>
        </p:nvSpPr>
        <p:spPr bwMode="auto">
          <a:xfrm flipV="1">
            <a:off x="28194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04" name="Oval 24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264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BFS: Node one-away</a:t>
            </a:r>
          </a:p>
        </p:txBody>
      </p:sp>
      <p:sp>
        <p:nvSpPr>
          <p:cNvPr id="482307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2308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309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310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311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312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313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314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315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316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317" name="Line 13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318" name="Line 14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319" name="Oval 15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82320" name="Oval 16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82321" name="Oval 17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82322" name="Oval 18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82323" name="Oval 19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82324" name="Oval 20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82325" name="Oval 21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82326" name="Text Box 22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5 </a:t>
            </a:r>
          </a:p>
        </p:txBody>
      </p:sp>
      <p:sp>
        <p:nvSpPr>
          <p:cNvPr id="482327" name="Line 23"/>
          <p:cNvSpPr>
            <a:spLocks noChangeShapeType="1"/>
          </p:cNvSpPr>
          <p:nvPr/>
        </p:nvSpPr>
        <p:spPr bwMode="auto">
          <a:xfrm flipV="1">
            <a:off x="28194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2328" name="Oval 24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482329" name="Freeform 25"/>
          <p:cNvSpPr>
            <a:spLocks/>
          </p:cNvSpPr>
          <p:nvPr/>
        </p:nvSpPr>
        <p:spPr bwMode="auto">
          <a:xfrm>
            <a:off x="3657600" y="2057400"/>
            <a:ext cx="2730500" cy="2387600"/>
          </a:xfrm>
          <a:custGeom>
            <a:avLst/>
            <a:gdLst>
              <a:gd name="T0" fmla="*/ 0 w 1720"/>
              <a:gd name="T1" fmla="*/ 1104 h 1504"/>
              <a:gd name="T2" fmla="*/ 480 w 1720"/>
              <a:gd name="T3" fmla="*/ 1392 h 1504"/>
              <a:gd name="T4" fmla="*/ 1584 w 1720"/>
              <a:gd name="T5" fmla="*/ 432 h 1504"/>
              <a:gd name="T6" fmla="*/ 1296 w 1720"/>
              <a:gd name="T7" fmla="*/ 0 h 1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20" h="1504">
                <a:moveTo>
                  <a:pt x="0" y="1104"/>
                </a:moveTo>
                <a:cubicBezTo>
                  <a:pt x="108" y="1304"/>
                  <a:pt x="216" y="1504"/>
                  <a:pt x="480" y="1392"/>
                </a:cubicBezTo>
                <a:cubicBezTo>
                  <a:pt x="744" y="1280"/>
                  <a:pt x="1448" y="664"/>
                  <a:pt x="1584" y="432"/>
                </a:cubicBezTo>
                <a:cubicBezTo>
                  <a:pt x="1720" y="200"/>
                  <a:pt x="1344" y="72"/>
                  <a:pt x="1296" y="0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973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53" name="Rectangle 25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BFS: Visit 1 and 2</a:t>
            </a:r>
          </a:p>
        </p:txBody>
      </p:sp>
      <p:sp>
        <p:nvSpPr>
          <p:cNvPr id="483354" name="Oval 26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3355" name="Line 27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56" name="Line 28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57" name="Line 29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58" name="Line 30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59" name="Line 31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60" name="Line 32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61" name="Line 33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62" name="Line 34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63" name="Line 35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64" name="Line 36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65" name="Line 37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66" name="Oval 38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83367" name="Oval 39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83368" name="Oval 40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83369" name="Oval 41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83370" name="Oval 42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83371" name="Oval 43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83372" name="Oval 44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83373" name="Text Box 45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5  1  2</a:t>
            </a:r>
          </a:p>
        </p:txBody>
      </p:sp>
      <p:sp>
        <p:nvSpPr>
          <p:cNvPr id="483374" name="Line 46"/>
          <p:cNvSpPr>
            <a:spLocks noChangeShapeType="1"/>
          </p:cNvSpPr>
          <p:nvPr/>
        </p:nvSpPr>
        <p:spPr bwMode="auto">
          <a:xfrm flipV="1">
            <a:off x="28194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3375" name="Oval 47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646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5" name="Rectangle 3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BFS: Nodes two-away</a:t>
            </a:r>
          </a:p>
        </p:txBody>
      </p:sp>
      <p:sp>
        <p:nvSpPr>
          <p:cNvPr id="484356" name="Oval 4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4357" name="Line 5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4358" name="Line 6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4359" name="Line 7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4360" name="Line 8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4361" name="Line 9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4362" name="Line 10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4363" name="Line 11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4364" name="Line 12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4365" name="Line 13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4366" name="Line 14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4367" name="Line 15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4368" name="Oval 16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84369" name="Oval 17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84370" name="Oval 18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84371" name="Oval 19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84372" name="Oval 20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84373" name="Oval 21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84374" name="Oval 22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84375" name="Text Box 23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5  1  2</a:t>
            </a:r>
          </a:p>
        </p:txBody>
      </p:sp>
      <p:sp>
        <p:nvSpPr>
          <p:cNvPr id="484376" name="Line 24"/>
          <p:cNvSpPr>
            <a:spLocks noChangeShapeType="1"/>
          </p:cNvSpPr>
          <p:nvPr/>
        </p:nvSpPr>
        <p:spPr bwMode="auto">
          <a:xfrm flipV="1">
            <a:off x="28194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4377" name="Oval 25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484379" name="Freeform 27"/>
          <p:cNvSpPr>
            <a:spLocks/>
          </p:cNvSpPr>
          <p:nvPr/>
        </p:nvSpPr>
        <p:spPr bwMode="auto">
          <a:xfrm>
            <a:off x="1536700" y="2438400"/>
            <a:ext cx="5003800" cy="3479800"/>
          </a:xfrm>
          <a:custGeom>
            <a:avLst/>
            <a:gdLst>
              <a:gd name="T0" fmla="*/ 472 w 3152"/>
              <a:gd name="T1" fmla="*/ 0 h 2192"/>
              <a:gd name="T2" fmla="*/ 376 w 3152"/>
              <a:gd name="T3" fmla="*/ 384 h 2192"/>
              <a:gd name="T4" fmla="*/ 2728 w 3152"/>
              <a:gd name="T5" fmla="*/ 2016 h 2192"/>
              <a:gd name="T6" fmla="*/ 2920 w 3152"/>
              <a:gd name="T7" fmla="*/ 1440 h 2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52" h="2192">
                <a:moveTo>
                  <a:pt x="472" y="0"/>
                </a:moveTo>
                <a:cubicBezTo>
                  <a:pt x="236" y="24"/>
                  <a:pt x="0" y="48"/>
                  <a:pt x="376" y="384"/>
                </a:cubicBezTo>
                <a:cubicBezTo>
                  <a:pt x="752" y="720"/>
                  <a:pt x="2304" y="1840"/>
                  <a:pt x="2728" y="2016"/>
                </a:cubicBezTo>
                <a:cubicBezTo>
                  <a:pt x="3152" y="2192"/>
                  <a:pt x="2888" y="1536"/>
                  <a:pt x="2920" y="1440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15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BFS: Visit 0 and 4</a:t>
            </a:r>
          </a:p>
        </p:txBody>
      </p:sp>
      <p:sp>
        <p:nvSpPr>
          <p:cNvPr id="485379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5380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5381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5382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5383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5384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5385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5386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5387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5388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5389" name="Line 13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5390" name="Line 14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5391" name="Oval 15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85392" name="Oval 16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85393" name="Oval 17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85394" name="Oval 18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85395" name="Oval 19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85396" name="Oval 20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85397" name="Oval 21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85398" name="Text Box 22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5  1  2  0  4</a:t>
            </a:r>
          </a:p>
        </p:txBody>
      </p:sp>
      <p:sp>
        <p:nvSpPr>
          <p:cNvPr id="485399" name="Line 23"/>
          <p:cNvSpPr>
            <a:spLocks noChangeShapeType="1"/>
          </p:cNvSpPr>
          <p:nvPr/>
        </p:nvSpPr>
        <p:spPr bwMode="auto">
          <a:xfrm flipV="1">
            <a:off x="28194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5400" name="Oval 24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660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BFS: Nodes three-away</a:t>
            </a:r>
          </a:p>
        </p:txBody>
      </p:sp>
      <p:sp>
        <p:nvSpPr>
          <p:cNvPr id="486403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6404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6405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6406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6407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6408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6409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6410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6411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6412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6413" name="Line 13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6414" name="Line 14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6415" name="Oval 15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86416" name="Oval 16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86417" name="Oval 17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86418" name="Oval 18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86419" name="Oval 19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86420" name="Oval 20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86421" name="Oval 21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86422" name="Text Box 22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5  1  2  0  4</a:t>
            </a:r>
          </a:p>
        </p:txBody>
      </p:sp>
      <p:sp>
        <p:nvSpPr>
          <p:cNvPr id="486423" name="Line 23"/>
          <p:cNvSpPr>
            <a:spLocks noChangeShapeType="1"/>
          </p:cNvSpPr>
          <p:nvPr/>
        </p:nvSpPr>
        <p:spPr bwMode="auto">
          <a:xfrm flipV="1">
            <a:off x="28194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6424" name="Oval 24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486426" name="Freeform 26"/>
          <p:cNvSpPr>
            <a:spLocks/>
          </p:cNvSpPr>
          <p:nvPr/>
        </p:nvSpPr>
        <p:spPr bwMode="auto">
          <a:xfrm>
            <a:off x="1155700" y="3505200"/>
            <a:ext cx="6616700" cy="1257300"/>
          </a:xfrm>
          <a:custGeom>
            <a:avLst/>
            <a:gdLst>
              <a:gd name="T0" fmla="*/ 568 w 4168"/>
              <a:gd name="T1" fmla="*/ 288 h 792"/>
              <a:gd name="T2" fmla="*/ 520 w 4168"/>
              <a:gd name="T3" fmla="*/ 768 h 792"/>
              <a:gd name="T4" fmla="*/ 3688 w 4168"/>
              <a:gd name="T5" fmla="*/ 432 h 792"/>
              <a:gd name="T6" fmla="*/ 3400 w 4168"/>
              <a:gd name="T7" fmla="*/ 0 h 7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68" h="792">
                <a:moveTo>
                  <a:pt x="568" y="288"/>
                </a:moveTo>
                <a:cubicBezTo>
                  <a:pt x="284" y="516"/>
                  <a:pt x="0" y="744"/>
                  <a:pt x="520" y="768"/>
                </a:cubicBezTo>
                <a:cubicBezTo>
                  <a:pt x="1040" y="792"/>
                  <a:pt x="3208" y="560"/>
                  <a:pt x="3688" y="432"/>
                </a:cubicBezTo>
                <a:cubicBezTo>
                  <a:pt x="4168" y="304"/>
                  <a:pt x="3784" y="152"/>
                  <a:pt x="3400" y="0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235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50" name="Rectangle 26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BFS: Visit nodes 3 and 7</a:t>
            </a:r>
          </a:p>
        </p:txBody>
      </p:sp>
      <p:sp>
        <p:nvSpPr>
          <p:cNvPr id="487451" name="Oval 27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7452" name="Line 28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7453" name="Line 29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7454" name="Line 30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7455" name="Line 31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7456" name="Line 32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7457" name="Line 33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7458" name="Line 34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7459" name="Line 35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7460" name="Line 36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7461" name="Line 37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7462" name="Line 38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7463" name="Oval 39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87464" name="Oval 40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87465" name="Oval 41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87466" name="Oval 42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87467" name="Oval 43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87468" name="Oval 44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87469" name="Oval 45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87470" name="Text Box 46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5  1  2  0  4  3  7</a:t>
            </a:r>
          </a:p>
        </p:txBody>
      </p:sp>
      <p:sp>
        <p:nvSpPr>
          <p:cNvPr id="487471" name="Line 47"/>
          <p:cNvSpPr>
            <a:spLocks noChangeShapeType="1"/>
          </p:cNvSpPr>
          <p:nvPr/>
        </p:nvSpPr>
        <p:spPr bwMode="auto">
          <a:xfrm flipV="1">
            <a:off x="28194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7472" name="Oval 48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969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450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BFS: Node four-away</a:t>
            </a:r>
          </a:p>
        </p:txBody>
      </p:sp>
      <p:sp>
        <p:nvSpPr>
          <p:cNvPr id="488451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8452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8453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8454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8455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8456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8457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8458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8459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8460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8461" name="Line 13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8462" name="Line 14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8463" name="Oval 15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88464" name="Oval 16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88465" name="Oval 17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88466" name="Oval 18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88467" name="Oval 19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88468" name="Oval 20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88469" name="Oval 21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88470" name="Text Box 22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5  1  2  0  4  3  7</a:t>
            </a:r>
          </a:p>
        </p:txBody>
      </p:sp>
      <p:sp>
        <p:nvSpPr>
          <p:cNvPr id="488471" name="Line 23"/>
          <p:cNvSpPr>
            <a:spLocks noChangeShapeType="1"/>
          </p:cNvSpPr>
          <p:nvPr/>
        </p:nvSpPr>
        <p:spPr bwMode="auto">
          <a:xfrm flipV="1">
            <a:off x="28194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8472" name="Oval 24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488473" name="Freeform 25"/>
          <p:cNvSpPr>
            <a:spLocks/>
          </p:cNvSpPr>
          <p:nvPr/>
        </p:nvSpPr>
        <p:spPr bwMode="auto">
          <a:xfrm>
            <a:off x="3352800" y="4889500"/>
            <a:ext cx="1219200" cy="584200"/>
          </a:xfrm>
          <a:custGeom>
            <a:avLst/>
            <a:gdLst>
              <a:gd name="T0" fmla="*/ 96 w 768"/>
              <a:gd name="T1" fmla="*/ 88 h 368"/>
              <a:gd name="T2" fmla="*/ 96 w 768"/>
              <a:gd name="T3" fmla="*/ 280 h 368"/>
              <a:gd name="T4" fmla="*/ 672 w 768"/>
              <a:gd name="T5" fmla="*/ 328 h 368"/>
              <a:gd name="T6" fmla="*/ 672 w 768"/>
              <a:gd name="T7" fmla="*/ 40 h 368"/>
              <a:gd name="T8" fmla="*/ 672 w 768"/>
              <a:gd name="T9" fmla="*/ 88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8" h="368">
                <a:moveTo>
                  <a:pt x="96" y="88"/>
                </a:moveTo>
                <a:cubicBezTo>
                  <a:pt x="48" y="164"/>
                  <a:pt x="0" y="240"/>
                  <a:pt x="96" y="280"/>
                </a:cubicBezTo>
                <a:cubicBezTo>
                  <a:pt x="192" y="320"/>
                  <a:pt x="576" y="368"/>
                  <a:pt x="672" y="328"/>
                </a:cubicBezTo>
                <a:cubicBezTo>
                  <a:pt x="768" y="288"/>
                  <a:pt x="672" y="80"/>
                  <a:pt x="672" y="40"/>
                </a:cubicBezTo>
                <a:cubicBezTo>
                  <a:pt x="672" y="0"/>
                  <a:pt x="672" y="44"/>
                  <a:pt x="672" y="88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744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4400" b="0">
                <a:solidFill>
                  <a:schemeClr val="tx2"/>
                </a:solidFill>
              </a:rPr>
              <a:t>BFS: Visit 6</a:t>
            </a:r>
          </a:p>
        </p:txBody>
      </p:sp>
      <p:sp>
        <p:nvSpPr>
          <p:cNvPr id="489475" name="Oval 3"/>
          <p:cNvSpPr>
            <a:spLocks noChangeArrowheads="1"/>
          </p:cNvSpPr>
          <p:nvPr/>
        </p:nvSpPr>
        <p:spPr bwMode="auto">
          <a:xfrm>
            <a:off x="2590800" y="3048000"/>
            <a:ext cx="533400" cy="533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9476" name="Line 4"/>
          <p:cNvSpPr>
            <a:spLocks noChangeShapeType="1"/>
          </p:cNvSpPr>
          <p:nvPr/>
        </p:nvSpPr>
        <p:spPr bwMode="auto">
          <a:xfrm flipV="1">
            <a:off x="4495800" y="2743200"/>
            <a:ext cx="914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9477" name="Line 5"/>
          <p:cNvSpPr>
            <a:spLocks noChangeShapeType="1"/>
          </p:cNvSpPr>
          <p:nvPr/>
        </p:nvSpPr>
        <p:spPr bwMode="auto">
          <a:xfrm>
            <a:off x="4114800" y="2590800"/>
            <a:ext cx="2286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9478" name="Line 6"/>
          <p:cNvSpPr>
            <a:spLocks noChangeShapeType="1"/>
          </p:cNvSpPr>
          <p:nvPr/>
        </p:nvSpPr>
        <p:spPr bwMode="auto">
          <a:xfrm flipV="1">
            <a:off x="2667000" y="38862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9479" name="Line 7"/>
          <p:cNvSpPr>
            <a:spLocks noChangeShapeType="1"/>
          </p:cNvSpPr>
          <p:nvPr/>
        </p:nvSpPr>
        <p:spPr bwMode="auto">
          <a:xfrm>
            <a:off x="2590800" y="44196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9480" name="Line 8"/>
          <p:cNvSpPr>
            <a:spLocks noChangeShapeType="1"/>
          </p:cNvSpPr>
          <p:nvPr/>
        </p:nvSpPr>
        <p:spPr bwMode="auto">
          <a:xfrm flipH="1">
            <a:off x="2590800" y="312420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9481" name="Line 9"/>
          <p:cNvSpPr>
            <a:spLocks noChangeShapeType="1"/>
          </p:cNvSpPr>
          <p:nvPr/>
        </p:nvSpPr>
        <p:spPr bwMode="auto">
          <a:xfrm>
            <a:off x="4495800" y="3962400"/>
            <a:ext cx="990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9482" name="Line 10"/>
          <p:cNvSpPr>
            <a:spLocks noChangeShapeType="1"/>
          </p:cNvSpPr>
          <p:nvPr/>
        </p:nvSpPr>
        <p:spPr bwMode="auto">
          <a:xfrm flipV="1">
            <a:off x="5791200" y="41148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9483" name="Line 11"/>
          <p:cNvSpPr>
            <a:spLocks noChangeShapeType="1"/>
          </p:cNvSpPr>
          <p:nvPr/>
        </p:nvSpPr>
        <p:spPr bwMode="auto">
          <a:xfrm flipH="1" flipV="1">
            <a:off x="5715000" y="2743200"/>
            <a:ext cx="533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9484" name="Line 12"/>
          <p:cNvSpPr>
            <a:spLocks noChangeShapeType="1"/>
          </p:cNvSpPr>
          <p:nvPr/>
        </p:nvSpPr>
        <p:spPr bwMode="auto">
          <a:xfrm>
            <a:off x="4191000" y="23622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9485" name="Line 13"/>
          <p:cNvSpPr>
            <a:spLocks noChangeShapeType="1"/>
          </p:cNvSpPr>
          <p:nvPr/>
        </p:nvSpPr>
        <p:spPr bwMode="auto">
          <a:xfrm>
            <a:off x="2895600" y="3124200"/>
            <a:ext cx="3200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9486" name="Line 14"/>
          <p:cNvSpPr>
            <a:spLocks noChangeShapeType="1"/>
          </p:cNvSpPr>
          <p:nvPr/>
        </p:nvSpPr>
        <p:spPr bwMode="auto">
          <a:xfrm flipH="1" flipV="1">
            <a:off x="2895600" y="3200400"/>
            <a:ext cx="1371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9487" name="Oval 15"/>
          <p:cNvSpPr>
            <a:spLocks noChangeArrowheads="1"/>
          </p:cNvSpPr>
          <p:nvPr/>
        </p:nvSpPr>
        <p:spPr bwMode="auto">
          <a:xfrm>
            <a:off x="2286000" y="4038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7</a:t>
            </a:r>
          </a:p>
        </p:txBody>
      </p:sp>
      <p:sp>
        <p:nvSpPr>
          <p:cNvPr id="489488" name="Oval 16"/>
          <p:cNvSpPr>
            <a:spLocks noChangeArrowheads="1"/>
          </p:cNvSpPr>
          <p:nvPr/>
        </p:nvSpPr>
        <p:spPr bwMode="auto">
          <a:xfrm>
            <a:off x="4191000" y="3581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1</a:t>
            </a:r>
          </a:p>
        </p:txBody>
      </p:sp>
      <p:sp>
        <p:nvSpPr>
          <p:cNvPr id="489489" name="Oval 17"/>
          <p:cNvSpPr>
            <a:spLocks noChangeArrowheads="1"/>
          </p:cNvSpPr>
          <p:nvPr/>
        </p:nvSpPr>
        <p:spPr bwMode="auto">
          <a:xfrm>
            <a:off x="3810000" y="22098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5</a:t>
            </a:r>
          </a:p>
        </p:txBody>
      </p:sp>
      <p:sp>
        <p:nvSpPr>
          <p:cNvPr id="489490" name="Oval 18"/>
          <p:cNvSpPr>
            <a:spLocks noChangeArrowheads="1"/>
          </p:cNvSpPr>
          <p:nvPr/>
        </p:nvSpPr>
        <p:spPr bwMode="auto">
          <a:xfrm>
            <a:off x="5410200" y="4648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4</a:t>
            </a:r>
          </a:p>
        </p:txBody>
      </p:sp>
      <p:sp>
        <p:nvSpPr>
          <p:cNvPr id="489491" name="Oval 19"/>
          <p:cNvSpPr>
            <a:spLocks noChangeArrowheads="1"/>
          </p:cNvSpPr>
          <p:nvPr/>
        </p:nvSpPr>
        <p:spPr bwMode="auto">
          <a:xfrm>
            <a:off x="6096000" y="3657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3</a:t>
            </a:r>
          </a:p>
        </p:txBody>
      </p:sp>
      <p:sp>
        <p:nvSpPr>
          <p:cNvPr id="489492" name="Oval 20"/>
          <p:cNvSpPr>
            <a:spLocks noChangeArrowheads="1"/>
          </p:cNvSpPr>
          <p:nvPr/>
        </p:nvSpPr>
        <p:spPr bwMode="auto">
          <a:xfrm>
            <a:off x="5334000" y="2362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2</a:t>
            </a:r>
          </a:p>
        </p:txBody>
      </p:sp>
      <p:sp>
        <p:nvSpPr>
          <p:cNvPr id="489493" name="Oval 21"/>
          <p:cNvSpPr>
            <a:spLocks noChangeArrowheads="1"/>
          </p:cNvSpPr>
          <p:nvPr/>
        </p:nvSpPr>
        <p:spPr bwMode="auto">
          <a:xfrm>
            <a:off x="3810000" y="48006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6</a:t>
            </a:r>
          </a:p>
        </p:txBody>
      </p:sp>
      <p:sp>
        <p:nvSpPr>
          <p:cNvPr id="489494" name="Text Box 22"/>
          <p:cNvSpPr txBox="1">
            <a:spLocks noChangeArrowheads="1"/>
          </p:cNvSpPr>
          <p:nvPr/>
        </p:nvSpPr>
        <p:spPr bwMode="auto">
          <a:xfrm>
            <a:off x="3429000" y="56388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b="0"/>
              <a:t>5  1  2  0  4  3  7  6</a:t>
            </a:r>
          </a:p>
        </p:txBody>
      </p:sp>
      <p:sp>
        <p:nvSpPr>
          <p:cNvPr id="489495" name="Line 23"/>
          <p:cNvSpPr>
            <a:spLocks noChangeShapeType="1"/>
          </p:cNvSpPr>
          <p:nvPr/>
        </p:nvSpPr>
        <p:spPr bwMode="auto">
          <a:xfrm flipV="1">
            <a:off x="2819400" y="25146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9496" name="Oval 24"/>
          <p:cNvSpPr>
            <a:spLocks noChangeArrowheads="1"/>
          </p:cNvSpPr>
          <p:nvPr/>
        </p:nvSpPr>
        <p:spPr bwMode="auto">
          <a:xfrm>
            <a:off x="2514600" y="2743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en-US" sz="2400"/>
              <a:t>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956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Tree searches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19600" y="1524000"/>
            <a:ext cx="4343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 tree search starts at the root and explores nodes from there, looking for a goal node (a node that satisfies certain conditions, depending on the problem)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For some problems, any goal node is acceptable (</a:t>
            </a:r>
            <a:r>
              <a:rPr lang="en-US" sz="2000" dirty="0">
                <a:latin typeface="Verdana" pitchFamily="34" charset="0"/>
              </a:rPr>
              <a:t>N</a:t>
            </a:r>
            <a:r>
              <a:rPr lang="en-US" sz="2400" dirty="0"/>
              <a:t> or </a:t>
            </a:r>
            <a:r>
              <a:rPr lang="en-US" sz="2000" dirty="0">
                <a:latin typeface="Verdana" pitchFamily="34" charset="0"/>
              </a:rPr>
              <a:t>J</a:t>
            </a:r>
            <a:r>
              <a:rPr lang="en-US" sz="2400" dirty="0"/>
              <a:t>); for other problems, you want a minimum-depth goal node, that is, a goal node nearest the root (only </a:t>
            </a:r>
            <a:r>
              <a:rPr lang="en-US" sz="2000" dirty="0">
                <a:latin typeface="Verdana" pitchFamily="34" charset="0"/>
              </a:rPr>
              <a:t>J</a:t>
            </a:r>
            <a:r>
              <a:rPr lang="en-US" sz="2400" dirty="0"/>
              <a:t>)</a:t>
            </a:r>
          </a:p>
        </p:txBody>
      </p:sp>
      <p:grpSp>
        <p:nvGrpSpPr>
          <p:cNvPr id="2091" name="Group 43"/>
          <p:cNvGrpSpPr>
            <a:grpSpLocks/>
          </p:cNvGrpSpPr>
          <p:nvPr/>
        </p:nvGrpSpPr>
        <p:grpSpPr bwMode="auto">
          <a:xfrm>
            <a:off x="609600" y="1828800"/>
            <a:ext cx="5334000" cy="4587875"/>
            <a:chOff x="384" y="1152"/>
            <a:chExt cx="3360" cy="2890"/>
          </a:xfrm>
        </p:grpSpPr>
        <p:grpSp>
          <p:nvGrpSpPr>
            <p:cNvPr id="2087" name="Group 39"/>
            <p:cNvGrpSpPr>
              <a:grpSpLocks/>
            </p:cNvGrpSpPr>
            <p:nvPr/>
          </p:nvGrpSpPr>
          <p:grpSpPr bwMode="auto">
            <a:xfrm>
              <a:off x="384" y="1152"/>
              <a:ext cx="2256" cy="2448"/>
              <a:chOff x="384" y="1152"/>
              <a:chExt cx="2256" cy="2448"/>
            </a:xfrm>
          </p:grpSpPr>
          <p:sp>
            <p:nvSpPr>
              <p:cNvPr id="2052" name="Oval 4"/>
              <p:cNvSpPr>
                <a:spLocks noChangeArrowheads="1"/>
              </p:cNvSpPr>
              <p:nvPr/>
            </p:nvSpPr>
            <p:spPr bwMode="auto">
              <a:xfrm>
                <a:off x="384" y="3360"/>
                <a:ext cx="240" cy="240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L</a:t>
                </a:r>
              </a:p>
            </p:txBody>
          </p:sp>
          <p:sp>
            <p:nvSpPr>
              <p:cNvPr id="2053" name="Oval 5"/>
              <p:cNvSpPr>
                <a:spLocks noChangeArrowheads="1"/>
              </p:cNvSpPr>
              <p:nvPr/>
            </p:nvSpPr>
            <p:spPr bwMode="auto">
              <a:xfrm>
                <a:off x="720" y="3360"/>
                <a:ext cx="240" cy="240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M</a:t>
                </a:r>
              </a:p>
            </p:txBody>
          </p:sp>
          <p:sp>
            <p:nvSpPr>
              <p:cNvPr id="2054" name="Oval 6"/>
              <p:cNvSpPr>
                <a:spLocks noChangeArrowheads="1"/>
              </p:cNvSpPr>
              <p:nvPr/>
            </p:nvSpPr>
            <p:spPr bwMode="auto">
              <a:xfrm>
                <a:off x="1056" y="3360"/>
                <a:ext cx="240" cy="240"/>
              </a:xfrm>
              <a:prstGeom prst="ellipse">
                <a:avLst/>
              </a:prstGeom>
              <a:noFill/>
              <a:ln w="57150">
                <a:solidFill>
                  <a:srgbClr val="66FF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N</a:t>
                </a:r>
              </a:p>
            </p:txBody>
          </p:sp>
          <p:sp>
            <p:nvSpPr>
              <p:cNvPr id="2055" name="Oval 7"/>
              <p:cNvSpPr>
                <a:spLocks noChangeArrowheads="1"/>
              </p:cNvSpPr>
              <p:nvPr/>
            </p:nvSpPr>
            <p:spPr bwMode="auto">
              <a:xfrm>
                <a:off x="1392" y="3360"/>
                <a:ext cx="240" cy="240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O</a:t>
                </a:r>
              </a:p>
            </p:txBody>
          </p:sp>
          <p:sp>
            <p:nvSpPr>
              <p:cNvPr id="2056" name="Oval 8"/>
              <p:cNvSpPr>
                <a:spLocks noChangeArrowheads="1"/>
              </p:cNvSpPr>
              <p:nvPr/>
            </p:nvSpPr>
            <p:spPr bwMode="auto">
              <a:xfrm>
                <a:off x="1728" y="3360"/>
                <a:ext cx="240" cy="240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P</a:t>
                </a:r>
              </a:p>
            </p:txBody>
          </p:sp>
          <p:sp>
            <p:nvSpPr>
              <p:cNvPr id="2057" name="Oval 9"/>
              <p:cNvSpPr>
                <a:spLocks noChangeArrowheads="1"/>
              </p:cNvSpPr>
              <p:nvPr/>
            </p:nvSpPr>
            <p:spPr bwMode="auto">
              <a:xfrm>
                <a:off x="2208" y="2256"/>
                <a:ext cx="240" cy="240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2058" name="Oval 10"/>
              <p:cNvSpPr>
                <a:spLocks noChangeArrowheads="1"/>
              </p:cNvSpPr>
              <p:nvPr/>
            </p:nvSpPr>
            <p:spPr bwMode="auto">
              <a:xfrm>
                <a:off x="2400" y="3360"/>
                <a:ext cx="240" cy="240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Q</a:t>
                </a:r>
              </a:p>
            </p:txBody>
          </p:sp>
          <p:sp>
            <p:nvSpPr>
              <p:cNvPr id="2059" name="Oval 11"/>
              <p:cNvSpPr>
                <a:spLocks noChangeArrowheads="1"/>
              </p:cNvSpPr>
              <p:nvPr/>
            </p:nvSpPr>
            <p:spPr bwMode="auto">
              <a:xfrm>
                <a:off x="720" y="2832"/>
                <a:ext cx="240" cy="240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H</a:t>
                </a:r>
              </a:p>
            </p:txBody>
          </p:sp>
          <p:sp>
            <p:nvSpPr>
              <p:cNvPr id="2060" name="Oval 12"/>
              <p:cNvSpPr>
                <a:spLocks noChangeArrowheads="1"/>
              </p:cNvSpPr>
              <p:nvPr/>
            </p:nvSpPr>
            <p:spPr bwMode="auto">
              <a:xfrm>
                <a:off x="2016" y="2832"/>
                <a:ext cx="240" cy="240"/>
              </a:xfrm>
              <a:prstGeom prst="ellipse">
                <a:avLst/>
              </a:prstGeom>
              <a:noFill/>
              <a:ln w="57150">
                <a:solidFill>
                  <a:srgbClr val="66FF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J</a:t>
                </a:r>
              </a:p>
            </p:txBody>
          </p:sp>
          <p:sp>
            <p:nvSpPr>
              <p:cNvPr id="2061" name="Oval 13"/>
              <p:cNvSpPr>
                <a:spLocks noChangeArrowheads="1"/>
              </p:cNvSpPr>
              <p:nvPr/>
            </p:nvSpPr>
            <p:spPr bwMode="auto">
              <a:xfrm>
                <a:off x="1536" y="2832"/>
                <a:ext cx="240" cy="240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I</a:t>
                </a:r>
              </a:p>
            </p:txBody>
          </p:sp>
          <p:sp>
            <p:nvSpPr>
              <p:cNvPr id="2062" name="Oval 14"/>
              <p:cNvSpPr>
                <a:spLocks noChangeArrowheads="1"/>
              </p:cNvSpPr>
              <p:nvPr/>
            </p:nvSpPr>
            <p:spPr bwMode="auto">
              <a:xfrm>
                <a:off x="2400" y="2832"/>
                <a:ext cx="240" cy="240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K</a:t>
                </a:r>
              </a:p>
            </p:txBody>
          </p:sp>
          <p:sp>
            <p:nvSpPr>
              <p:cNvPr id="2063" name="Oval 15"/>
              <p:cNvSpPr>
                <a:spLocks noChangeArrowheads="1"/>
              </p:cNvSpPr>
              <p:nvPr/>
            </p:nvSpPr>
            <p:spPr bwMode="auto">
              <a:xfrm>
                <a:off x="1776" y="2256"/>
                <a:ext cx="240" cy="240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F</a:t>
                </a:r>
              </a:p>
            </p:txBody>
          </p:sp>
          <p:sp>
            <p:nvSpPr>
              <p:cNvPr id="2064" name="Oval 16"/>
              <p:cNvSpPr>
                <a:spLocks noChangeArrowheads="1"/>
              </p:cNvSpPr>
              <p:nvPr/>
            </p:nvSpPr>
            <p:spPr bwMode="auto">
              <a:xfrm>
                <a:off x="1152" y="2256"/>
                <a:ext cx="240" cy="240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E</a:t>
                </a:r>
              </a:p>
            </p:txBody>
          </p:sp>
          <p:sp>
            <p:nvSpPr>
              <p:cNvPr id="2065" name="Oval 17"/>
              <p:cNvSpPr>
                <a:spLocks noChangeArrowheads="1"/>
              </p:cNvSpPr>
              <p:nvPr/>
            </p:nvSpPr>
            <p:spPr bwMode="auto">
              <a:xfrm>
                <a:off x="576" y="2256"/>
                <a:ext cx="240" cy="240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D</a:t>
                </a:r>
              </a:p>
            </p:txBody>
          </p:sp>
          <p:sp>
            <p:nvSpPr>
              <p:cNvPr id="2066" name="Oval 18"/>
              <p:cNvSpPr>
                <a:spLocks noChangeArrowheads="1"/>
              </p:cNvSpPr>
              <p:nvPr/>
            </p:nvSpPr>
            <p:spPr bwMode="auto">
              <a:xfrm>
                <a:off x="864" y="1728"/>
                <a:ext cx="240" cy="240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B</a:t>
                </a:r>
              </a:p>
            </p:txBody>
          </p:sp>
          <p:sp>
            <p:nvSpPr>
              <p:cNvPr id="2067" name="Oval 19"/>
              <p:cNvSpPr>
                <a:spLocks noChangeArrowheads="1"/>
              </p:cNvSpPr>
              <p:nvPr/>
            </p:nvSpPr>
            <p:spPr bwMode="auto">
              <a:xfrm>
                <a:off x="1968" y="1728"/>
                <a:ext cx="240" cy="240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C</a:t>
                </a:r>
              </a:p>
            </p:txBody>
          </p:sp>
          <p:sp>
            <p:nvSpPr>
              <p:cNvPr id="2068" name="Oval 20"/>
              <p:cNvSpPr>
                <a:spLocks noChangeArrowheads="1"/>
              </p:cNvSpPr>
              <p:nvPr/>
            </p:nvSpPr>
            <p:spPr bwMode="auto">
              <a:xfrm>
                <a:off x="1392" y="1152"/>
                <a:ext cx="240" cy="240"/>
              </a:xfrm>
              <a:prstGeom prst="ellips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A</a:t>
                </a:r>
              </a:p>
            </p:txBody>
          </p:sp>
          <p:sp>
            <p:nvSpPr>
              <p:cNvPr id="2069" name="Line 21"/>
              <p:cNvSpPr>
                <a:spLocks noChangeShapeType="1"/>
              </p:cNvSpPr>
              <p:nvPr/>
            </p:nvSpPr>
            <p:spPr bwMode="auto">
              <a:xfrm flipV="1">
                <a:off x="1056" y="1344"/>
                <a:ext cx="384" cy="384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0" name="Line 22"/>
              <p:cNvSpPr>
                <a:spLocks noChangeShapeType="1"/>
              </p:cNvSpPr>
              <p:nvPr/>
            </p:nvSpPr>
            <p:spPr bwMode="auto">
              <a:xfrm>
                <a:off x="1584" y="1344"/>
                <a:ext cx="432" cy="432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1" name="Line 23"/>
              <p:cNvSpPr>
                <a:spLocks noChangeShapeType="1"/>
              </p:cNvSpPr>
              <p:nvPr/>
            </p:nvSpPr>
            <p:spPr bwMode="auto">
              <a:xfrm flipH="1">
                <a:off x="720" y="1968"/>
                <a:ext cx="192" cy="28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3" name="Line 25"/>
              <p:cNvSpPr>
                <a:spLocks noChangeShapeType="1"/>
              </p:cNvSpPr>
              <p:nvPr/>
            </p:nvSpPr>
            <p:spPr bwMode="auto">
              <a:xfrm>
                <a:off x="1056" y="1968"/>
                <a:ext cx="192" cy="28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4" name="Line 26"/>
              <p:cNvSpPr>
                <a:spLocks noChangeShapeType="1"/>
              </p:cNvSpPr>
              <p:nvPr/>
            </p:nvSpPr>
            <p:spPr bwMode="auto">
              <a:xfrm flipH="1">
                <a:off x="1920" y="1968"/>
                <a:ext cx="96" cy="28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5" name="Line 27"/>
              <p:cNvSpPr>
                <a:spLocks noChangeShapeType="1"/>
              </p:cNvSpPr>
              <p:nvPr/>
            </p:nvSpPr>
            <p:spPr bwMode="auto">
              <a:xfrm>
                <a:off x="2160" y="1968"/>
                <a:ext cx="144" cy="28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6" name="Line 28"/>
              <p:cNvSpPr>
                <a:spLocks noChangeShapeType="1"/>
              </p:cNvSpPr>
              <p:nvPr/>
            </p:nvSpPr>
            <p:spPr bwMode="auto">
              <a:xfrm flipV="1">
                <a:off x="816" y="2448"/>
                <a:ext cx="384" cy="384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7" name="Line 29"/>
              <p:cNvSpPr>
                <a:spLocks noChangeShapeType="1"/>
              </p:cNvSpPr>
              <p:nvPr/>
            </p:nvSpPr>
            <p:spPr bwMode="auto">
              <a:xfrm flipH="1" flipV="1">
                <a:off x="1344" y="2448"/>
                <a:ext cx="240" cy="384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8" name="Line 30"/>
              <p:cNvSpPr>
                <a:spLocks noChangeShapeType="1"/>
              </p:cNvSpPr>
              <p:nvPr/>
            </p:nvSpPr>
            <p:spPr bwMode="auto">
              <a:xfrm flipV="1">
                <a:off x="2160" y="2496"/>
                <a:ext cx="144" cy="336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9" name="Line 31"/>
              <p:cNvSpPr>
                <a:spLocks noChangeShapeType="1"/>
              </p:cNvSpPr>
              <p:nvPr/>
            </p:nvSpPr>
            <p:spPr bwMode="auto">
              <a:xfrm flipH="1" flipV="1">
                <a:off x="2352" y="2496"/>
                <a:ext cx="144" cy="336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0" name="Line 32"/>
              <p:cNvSpPr>
                <a:spLocks noChangeShapeType="1"/>
              </p:cNvSpPr>
              <p:nvPr/>
            </p:nvSpPr>
            <p:spPr bwMode="auto">
              <a:xfrm flipV="1">
                <a:off x="528" y="3024"/>
                <a:ext cx="240" cy="336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1" name="Line 33"/>
              <p:cNvSpPr>
                <a:spLocks noChangeShapeType="1"/>
              </p:cNvSpPr>
              <p:nvPr/>
            </p:nvSpPr>
            <p:spPr bwMode="auto">
              <a:xfrm flipV="1">
                <a:off x="816" y="3072"/>
                <a:ext cx="0" cy="28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2" name="Line 34"/>
              <p:cNvSpPr>
                <a:spLocks noChangeShapeType="1"/>
              </p:cNvSpPr>
              <p:nvPr/>
            </p:nvSpPr>
            <p:spPr bwMode="auto">
              <a:xfrm flipH="1" flipV="1">
                <a:off x="912" y="3072"/>
                <a:ext cx="240" cy="28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3" name="Line 35"/>
              <p:cNvSpPr>
                <a:spLocks noChangeShapeType="1"/>
              </p:cNvSpPr>
              <p:nvPr/>
            </p:nvSpPr>
            <p:spPr bwMode="auto">
              <a:xfrm flipV="1">
                <a:off x="1536" y="3072"/>
                <a:ext cx="96" cy="28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4" name="Line 36"/>
              <p:cNvSpPr>
                <a:spLocks noChangeShapeType="1"/>
              </p:cNvSpPr>
              <p:nvPr/>
            </p:nvSpPr>
            <p:spPr bwMode="auto">
              <a:xfrm flipH="1" flipV="1">
                <a:off x="1680" y="3072"/>
                <a:ext cx="144" cy="28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5" name="Line 37"/>
              <p:cNvSpPr>
                <a:spLocks noChangeShapeType="1"/>
              </p:cNvSpPr>
              <p:nvPr/>
            </p:nvSpPr>
            <p:spPr bwMode="auto">
              <a:xfrm flipV="1">
                <a:off x="2496" y="3072"/>
                <a:ext cx="0" cy="288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88" name="Text Box 40"/>
            <p:cNvSpPr txBox="1">
              <a:spLocks noChangeArrowheads="1"/>
            </p:cNvSpPr>
            <p:nvPr/>
          </p:nvSpPr>
          <p:spPr bwMode="auto">
            <a:xfrm>
              <a:off x="2592" y="3792"/>
              <a:ext cx="115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FF7C80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66FF66"/>
                  </a:solidFill>
                  <a:latin typeface="Times New Roman" pitchFamily="18" charset="0"/>
                </a:rPr>
                <a:t>Goal nodes</a:t>
              </a:r>
            </a:p>
          </p:txBody>
        </p:sp>
        <p:sp>
          <p:nvSpPr>
            <p:cNvPr id="2089" name="Freeform 41"/>
            <p:cNvSpPr>
              <a:spLocks/>
            </p:cNvSpPr>
            <p:nvPr/>
          </p:nvSpPr>
          <p:spPr bwMode="auto">
            <a:xfrm>
              <a:off x="1241" y="3640"/>
              <a:ext cx="1351" cy="312"/>
            </a:xfrm>
            <a:custGeom>
              <a:avLst/>
              <a:gdLst>
                <a:gd name="T0" fmla="*/ 1351 w 1351"/>
                <a:gd name="T1" fmla="*/ 296 h 312"/>
                <a:gd name="T2" fmla="*/ 679 w 1351"/>
                <a:gd name="T3" fmla="*/ 296 h 312"/>
                <a:gd name="T4" fmla="*/ 283 w 1351"/>
                <a:gd name="T5" fmla="*/ 263 h 312"/>
                <a:gd name="T6" fmla="*/ 0 w 1351"/>
                <a:gd name="T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1" h="312">
                  <a:moveTo>
                    <a:pt x="1351" y="296"/>
                  </a:moveTo>
                  <a:cubicBezTo>
                    <a:pt x="1123" y="304"/>
                    <a:pt x="857" y="302"/>
                    <a:pt x="679" y="296"/>
                  </a:cubicBezTo>
                  <a:cubicBezTo>
                    <a:pt x="501" y="290"/>
                    <a:pt x="396" y="312"/>
                    <a:pt x="283" y="263"/>
                  </a:cubicBezTo>
                  <a:cubicBezTo>
                    <a:pt x="170" y="214"/>
                    <a:pt x="59" y="55"/>
                    <a:pt x="0" y="0"/>
                  </a:cubicBezTo>
                </a:path>
              </a:pathLst>
            </a:custGeom>
            <a:noFill/>
            <a:ln w="19050" cap="flat" cmpd="sng">
              <a:solidFill>
                <a:srgbClr val="66FF66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" name="Freeform 42"/>
            <p:cNvSpPr>
              <a:spLocks/>
            </p:cNvSpPr>
            <p:nvPr/>
          </p:nvSpPr>
          <p:spPr bwMode="auto">
            <a:xfrm>
              <a:off x="2096" y="3120"/>
              <a:ext cx="496" cy="816"/>
            </a:xfrm>
            <a:custGeom>
              <a:avLst/>
              <a:gdLst>
                <a:gd name="T0" fmla="*/ 496 w 496"/>
                <a:gd name="T1" fmla="*/ 816 h 816"/>
                <a:gd name="T2" fmla="*/ 112 w 496"/>
                <a:gd name="T3" fmla="*/ 720 h 816"/>
                <a:gd name="T4" fmla="*/ 16 w 496"/>
                <a:gd name="T5" fmla="*/ 432 h 816"/>
                <a:gd name="T6" fmla="*/ 16 w 496"/>
                <a:gd name="T7" fmla="*/ 0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6" h="816">
                  <a:moveTo>
                    <a:pt x="496" y="816"/>
                  </a:moveTo>
                  <a:cubicBezTo>
                    <a:pt x="344" y="800"/>
                    <a:pt x="192" y="784"/>
                    <a:pt x="112" y="720"/>
                  </a:cubicBezTo>
                  <a:cubicBezTo>
                    <a:pt x="32" y="656"/>
                    <a:pt x="32" y="552"/>
                    <a:pt x="16" y="432"/>
                  </a:cubicBezTo>
                  <a:cubicBezTo>
                    <a:pt x="0" y="312"/>
                    <a:pt x="8" y="156"/>
                    <a:pt x="16" y="0"/>
                  </a:cubicBezTo>
                </a:path>
              </a:pathLst>
            </a:custGeom>
            <a:noFill/>
            <a:ln w="19050" cap="flat" cmpd="sng">
              <a:solidFill>
                <a:srgbClr val="66FF66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318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bldLvl="4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Depth-first searching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19600" y="1447800"/>
            <a:ext cx="4343400" cy="5029200"/>
          </a:xfrm>
        </p:spPr>
        <p:txBody>
          <a:bodyPr/>
          <a:lstStyle/>
          <a:p>
            <a:r>
              <a:rPr lang="en-US" sz="2400" dirty="0"/>
              <a:t>A depth-first search (DFS) explores a path all the way to a leaf before backtracking and exploring another path</a:t>
            </a:r>
          </a:p>
          <a:p>
            <a:r>
              <a:rPr lang="en-US" sz="2400" dirty="0"/>
              <a:t>For example, after searching </a:t>
            </a:r>
            <a:r>
              <a:rPr lang="en-US" sz="2000" dirty="0">
                <a:latin typeface="Verdana" pitchFamily="34" charset="0"/>
              </a:rPr>
              <a:t>A</a:t>
            </a:r>
            <a:r>
              <a:rPr lang="en-US" sz="2400" dirty="0"/>
              <a:t>, then </a:t>
            </a:r>
            <a:r>
              <a:rPr lang="en-US" sz="2000" dirty="0">
                <a:latin typeface="Verdana" pitchFamily="34" charset="0"/>
              </a:rPr>
              <a:t>B</a:t>
            </a:r>
            <a:r>
              <a:rPr lang="en-US" sz="2400" dirty="0"/>
              <a:t>, then </a:t>
            </a:r>
            <a:r>
              <a:rPr lang="en-US" sz="2000" dirty="0">
                <a:latin typeface="Verdana" pitchFamily="34" charset="0"/>
              </a:rPr>
              <a:t>D</a:t>
            </a:r>
            <a:r>
              <a:rPr lang="en-US" sz="2400" dirty="0"/>
              <a:t>, the search backtracks and tries another path from </a:t>
            </a:r>
            <a:r>
              <a:rPr lang="en-US" sz="2000" dirty="0">
                <a:latin typeface="Verdana" pitchFamily="34" charset="0"/>
              </a:rPr>
              <a:t>B</a:t>
            </a:r>
            <a:endParaRPr lang="en-US" sz="2400" dirty="0"/>
          </a:p>
          <a:p>
            <a:r>
              <a:rPr lang="en-US" sz="2400" dirty="0"/>
              <a:t>Node are explored in the order </a:t>
            </a:r>
            <a:r>
              <a:rPr lang="en-US" sz="2000" dirty="0">
                <a:latin typeface="Verdana" pitchFamily="34" charset="0"/>
              </a:rPr>
              <a:t>A B D E H L M N I O P C F G J K Q</a:t>
            </a:r>
            <a:endParaRPr lang="en-US" sz="2400" dirty="0"/>
          </a:p>
          <a:p>
            <a:r>
              <a:rPr lang="en-US" sz="2000" dirty="0">
                <a:latin typeface="Verdana" pitchFamily="34" charset="0"/>
              </a:rPr>
              <a:t>N</a:t>
            </a:r>
            <a:r>
              <a:rPr lang="en-US" sz="2400" dirty="0"/>
              <a:t> will be found before </a:t>
            </a:r>
            <a:r>
              <a:rPr lang="en-US" sz="2000" dirty="0">
                <a:latin typeface="Verdana" pitchFamily="34" charset="0"/>
              </a:rPr>
              <a:t>J</a:t>
            </a:r>
          </a:p>
        </p:txBody>
      </p:sp>
      <p:grpSp>
        <p:nvGrpSpPr>
          <p:cNvPr id="7206" name="Group 38"/>
          <p:cNvGrpSpPr>
            <a:grpSpLocks/>
          </p:cNvGrpSpPr>
          <p:nvPr/>
        </p:nvGrpSpPr>
        <p:grpSpPr bwMode="auto">
          <a:xfrm>
            <a:off x="609600" y="1828800"/>
            <a:ext cx="3581400" cy="3886200"/>
            <a:chOff x="384" y="1152"/>
            <a:chExt cx="2256" cy="2448"/>
          </a:xfrm>
        </p:grpSpPr>
        <p:sp>
          <p:nvSpPr>
            <p:cNvPr id="7173" name="Oval 5"/>
            <p:cNvSpPr>
              <a:spLocks noChangeArrowheads="1"/>
            </p:cNvSpPr>
            <p:nvPr/>
          </p:nvSpPr>
          <p:spPr bwMode="auto">
            <a:xfrm>
              <a:off x="384" y="3360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L</a:t>
              </a:r>
            </a:p>
          </p:txBody>
        </p:sp>
        <p:sp>
          <p:nvSpPr>
            <p:cNvPr id="7174" name="Oval 6"/>
            <p:cNvSpPr>
              <a:spLocks noChangeArrowheads="1"/>
            </p:cNvSpPr>
            <p:nvPr/>
          </p:nvSpPr>
          <p:spPr bwMode="auto">
            <a:xfrm>
              <a:off x="720" y="3360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M</a:t>
              </a:r>
            </a:p>
          </p:txBody>
        </p:sp>
        <p:sp>
          <p:nvSpPr>
            <p:cNvPr id="7175" name="Oval 7"/>
            <p:cNvSpPr>
              <a:spLocks noChangeArrowheads="1"/>
            </p:cNvSpPr>
            <p:nvPr/>
          </p:nvSpPr>
          <p:spPr bwMode="auto">
            <a:xfrm>
              <a:off x="1056" y="3360"/>
              <a:ext cx="240" cy="240"/>
            </a:xfrm>
            <a:prstGeom prst="ellipse">
              <a:avLst/>
            </a:prstGeom>
            <a:noFill/>
            <a:ln w="57150">
              <a:solidFill>
                <a:srgbClr val="66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N</a:t>
              </a:r>
            </a:p>
          </p:txBody>
        </p:sp>
        <p:sp>
          <p:nvSpPr>
            <p:cNvPr id="7176" name="Oval 8"/>
            <p:cNvSpPr>
              <a:spLocks noChangeArrowheads="1"/>
            </p:cNvSpPr>
            <p:nvPr/>
          </p:nvSpPr>
          <p:spPr bwMode="auto">
            <a:xfrm>
              <a:off x="1392" y="3360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O</a:t>
              </a:r>
            </a:p>
          </p:txBody>
        </p:sp>
        <p:sp>
          <p:nvSpPr>
            <p:cNvPr id="7177" name="Oval 9"/>
            <p:cNvSpPr>
              <a:spLocks noChangeArrowheads="1"/>
            </p:cNvSpPr>
            <p:nvPr/>
          </p:nvSpPr>
          <p:spPr bwMode="auto">
            <a:xfrm>
              <a:off x="1728" y="3360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P</a:t>
              </a:r>
            </a:p>
          </p:txBody>
        </p:sp>
        <p:sp>
          <p:nvSpPr>
            <p:cNvPr id="7178" name="Oval 10"/>
            <p:cNvSpPr>
              <a:spLocks noChangeArrowheads="1"/>
            </p:cNvSpPr>
            <p:nvPr/>
          </p:nvSpPr>
          <p:spPr bwMode="auto">
            <a:xfrm>
              <a:off x="2208" y="2256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G</a:t>
              </a:r>
            </a:p>
          </p:txBody>
        </p:sp>
        <p:sp>
          <p:nvSpPr>
            <p:cNvPr id="7179" name="Oval 11"/>
            <p:cNvSpPr>
              <a:spLocks noChangeArrowheads="1"/>
            </p:cNvSpPr>
            <p:nvPr/>
          </p:nvSpPr>
          <p:spPr bwMode="auto">
            <a:xfrm>
              <a:off x="2400" y="3360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Q</a:t>
              </a:r>
            </a:p>
          </p:txBody>
        </p:sp>
        <p:sp>
          <p:nvSpPr>
            <p:cNvPr id="7180" name="Oval 12"/>
            <p:cNvSpPr>
              <a:spLocks noChangeArrowheads="1"/>
            </p:cNvSpPr>
            <p:nvPr/>
          </p:nvSpPr>
          <p:spPr bwMode="auto">
            <a:xfrm>
              <a:off x="720" y="2832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H</a:t>
              </a:r>
            </a:p>
          </p:txBody>
        </p:sp>
        <p:sp>
          <p:nvSpPr>
            <p:cNvPr id="7181" name="Oval 13"/>
            <p:cNvSpPr>
              <a:spLocks noChangeArrowheads="1"/>
            </p:cNvSpPr>
            <p:nvPr/>
          </p:nvSpPr>
          <p:spPr bwMode="auto">
            <a:xfrm>
              <a:off x="2016" y="2832"/>
              <a:ext cx="240" cy="240"/>
            </a:xfrm>
            <a:prstGeom prst="ellipse">
              <a:avLst/>
            </a:prstGeom>
            <a:noFill/>
            <a:ln w="57150">
              <a:solidFill>
                <a:srgbClr val="66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J</a:t>
              </a:r>
            </a:p>
          </p:txBody>
        </p:sp>
        <p:sp>
          <p:nvSpPr>
            <p:cNvPr id="7182" name="Oval 14"/>
            <p:cNvSpPr>
              <a:spLocks noChangeArrowheads="1"/>
            </p:cNvSpPr>
            <p:nvPr/>
          </p:nvSpPr>
          <p:spPr bwMode="auto">
            <a:xfrm>
              <a:off x="1536" y="2832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I</a:t>
              </a:r>
            </a:p>
          </p:txBody>
        </p:sp>
        <p:sp>
          <p:nvSpPr>
            <p:cNvPr id="7183" name="Oval 15"/>
            <p:cNvSpPr>
              <a:spLocks noChangeArrowheads="1"/>
            </p:cNvSpPr>
            <p:nvPr/>
          </p:nvSpPr>
          <p:spPr bwMode="auto">
            <a:xfrm>
              <a:off x="2400" y="2832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  <p:sp>
          <p:nvSpPr>
            <p:cNvPr id="7184" name="Oval 16"/>
            <p:cNvSpPr>
              <a:spLocks noChangeArrowheads="1"/>
            </p:cNvSpPr>
            <p:nvPr/>
          </p:nvSpPr>
          <p:spPr bwMode="auto">
            <a:xfrm>
              <a:off x="1776" y="2256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7185" name="Oval 17"/>
            <p:cNvSpPr>
              <a:spLocks noChangeArrowheads="1"/>
            </p:cNvSpPr>
            <p:nvPr/>
          </p:nvSpPr>
          <p:spPr bwMode="auto">
            <a:xfrm>
              <a:off x="1152" y="2256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E</a:t>
              </a:r>
            </a:p>
          </p:txBody>
        </p:sp>
        <p:sp>
          <p:nvSpPr>
            <p:cNvPr id="7186" name="Oval 18"/>
            <p:cNvSpPr>
              <a:spLocks noChangeArrowheads="1"/>
            </p:cNvSpPr>
            <p:nvPr/>
          </p:nvSpPr>
          <p:spPr bwMode="auto">
            <a:xfrm>
              <a:off x="576" y="2256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D</a:t>
              </a:r>
            </a:p>
          </p:txBody>
        </p:sp>
        <p:sp>
          <p:nvSpPr>
            <p:cNvPr id="7187" name="Oval 19"/>
            <p:cNvSpPr>
              <a:spLocks noChangeArrowheads="1"/>
            </p:cNvSpPr>
            <p:nvPr/>
          </p:nvSpPr>
          <p:spPr bwMode="auto">
            <a:xfrm>
              <a:off x="864" y="1728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B</a:t>
              </a:r>
            </a:p>
          </p:txBody>
        </p:sp>
        <p:sp>
          <p:nvSpPr>
            <p:cNvPr id="7188" name="Oval 20"/>
            <p:cNvSpPr>
              <a:spLocks noChangeArrowheads="1"/>
            </p:cNvSpPr>
            <p:nvPr/>
          </p:nvSpPr>
          <p:spPr bwMode="auto">
            <a:xfrm>
              <a:off x="1968" y="1728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C</a:t>
              </a:r>
            </a:p>
          </p:txBody>
        </p:sp>
        <p:sp>
          <p:nvSpPr>
            <p:cNvPr id="7189" name="Oval 21"/>
            <p:cNvSpPr>
              <a:spLocks noChangeArrowheads="1"/>
            </p:cNvSpPr>
            <p:nvPr/>
          </p:nvSpPr>
          <p:spPr bwMode="auto">
            <a:xfrm>
              <a:off x="1392" y="1152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A</a:t>
              </a:r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auto">
            <a:xfrm flipV="1">
              <a:off x="1056" y="1344"/>
              <a:ext cx="384" cy="3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1" name="Line 23"/>
            <p:cNvSpPr>
              <a:spLocks noChangeShapeType="1"/>
            </p:cNvSpPr>
            <p:nvPr/>
          </p:nvSpPr>
          <p:spPr bwMode="auto">
            <a:xfrm>
              <a:off x="1584" y="1344"/>
              <a:ext cx="432" cy="43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auto">
            <a:xfrm flipH="1">
              <a:off x="720" y="1968"/>
              <a:ext cx="192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>
              <a:off x="1056" y="1968"/>
              <a:ext cx="192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 flipH="1">
              <a:off x="1920" y="1968"/>
              <a:ext cx="96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auto">
            <a:xfrm>
              <a:off x="2160" y="1968"/>
              <a:ext cx="144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6" name="Line 28"/>
            <p:cNvSpPr>
              <a:spLocks noChangeShapeType="1"/>
            </p:cNvSpPr>
            <p:nvPr/>
          </p:nvSpPr>
          <p:spPr bwMode="auto">
            <a:xfrm flipV="1">
              <a:off x="816" y="2448"/>
              <a:ext cx="384" cy="3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7" name="Line 29"/>
            <p:cNvSpPr>
              <a:spLocks noChangeShapeType="1"/>
            </p:cNvSpPr>
            <p:nvPr/>
          </p:nvSpPr>
          <p:spPr bwMode="auto">
            <a:xfrm flipH="1" flipV="1">
              <a:off x="1344" y="2448"/>
              <a:ext cx="240" cy="3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8" name="Line 30"/>
            <p:cNvSpPr>
              <a:spLocks noChangeShapeType="1"/>
            </p:cNvSpPr>
            <p:nvPr/>
          </p:nvSpPr>
          <p:spPr bwMode="auto">
            <a:xfrm flipV="1">
              <a:off x="2160" y="2496"/>
              <a:ext cx="144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99" name="Line 31"/>
            <p:cNvSpPr>
              <a:spLocks noChangeShapeType="1"/>
            </p:cNvSpPr>
            <p:nvPr/>
          </p:nvSpPr>
          <p:spPr bwMode="auto">
            <a:xfrm flipH="1" flipV="1">
              <a:off x="2352" y="2496"/>
              <a:ext cx="144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0" name="Line 32"/>
            <p:cNvSpPr>
              <a:spLocks noChangeShapeType="1"/>
            </p:cNvSpPr>
            <p:nvPr/>
          </p:nvSpPr>
          <p:spPr bwMode="auto">
            <a:xfrm flipV="1">
              <a:off x="528" y="3024"/>
              <a:ext cx="240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1" name="Line 33"/>
            <p:cNvSpPr>
              <a:spLocks noChangeShapeType="1"/>
            </p:cNvSpPr>
            <p:nvPr/>
          </p:nvSpPr>
          <p:spPr bwMode="auto">
            <a:xfrm flipV="1">
              <a:off x="816" y="3072"/>
              <a:ext cx="0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2" name="Line 34"/>
            <p:cNvSpPr>
              <a:spLocks noChangeShapeType="1"/>
            </p:cNvSpPr>
            <p:nvPr/>
          </p:nvSpPr>
          <p:spPr bwMode="auto">
            <a:xfrm flipH="1" flipV="1">
              <a:off x="912" y="3072"/>
              <a:ext cx="240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3" name="Line 35"/>
            <p:cNvSpPr>
              <a:spLocks noChangeShapeType="1"/>
            </p:cNvSpPr>
            <p:nvPr/>
          </p:nvSpPr>
          <p:spPr bwMode="auto">
            <a:xfrm flipV="1">
              <a:off x="1536" y="3072"/>
              <a:ext cx="96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4" name="Line 36"/>
            <p:cNvSpPr>
              <a:spLocks noChangeShapeType="1"/>
            </p:cNvSpPr>
            <p:nvPr/>
          </p:nvSpPr>
          <p:spPr bwMode="auto">
            <a:xfrm flipH="1" flipV="1">
              <a:off x="1680" y="3072"/>
              <a:ext cx="144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5" name="Line 37"/>
            <p:cNvSpPr>
              <a:spLocks noChangeShapeType="1"/>
            </p:cNvSpPr>
            <p:nvPr/>
          </p:nvSpPr>
          <p:spPr bwMode="auto">
            <a:xfrm flipV="1">
              <a:off x="2496" y="3072"/>
              <a:ext cx="0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208" name="Freeform 40"/>
          <p:cNvSpPr>
            <a:spLocks/>
          </p:cNvSpPr>
          <p:nvPr/>
        </p:nvSpPr>
        <p:spPr bwMode="auto">
          <a:xfrm>
            <a:off x="674688" y="1754188"/>
            <a:ext cx="1993900" cy="3836987"/>
          </a:xfrm>
          <a:custGeom>
            <a:avLst/>
            <a:gdLst>
              <a:gd name="T0" fmla="*/ 1256 w 1256"/>
              <a:gd name="T1" fmla="*/ 0 h 2417"/>
              <a:gd name="T2" fmla="*/ 809 w 1256"/>
              <a:gd name="T3" fmla="*/ 374 h 2417"/>
              <a:gd name="T4" fmla="*/ 535 w 1256"/>
              <a:gd name="T5" fmla="*/ 721 h 2417"/>
              <a:gd name="T6" fmla="*/ 246 w 1256"/>
              <a:gd name="T7" fmla="*/ 1297 h 2417"/>
              <a:gd name="T8" fmla="*/ 246 w 1256"/>
              <a:gd name="T9" fmla="*/ 1489 h 2417"/>
              <a:gd name="T10" fmla="*/ 369 w 1256"/>
              <a:gd name="T11" fmla="*/ 1490 h 2417"/>
              <a:gd name="T12" fmla="*/ 530 w 1256"/>
              <a:gd name="T13" fmla="*/ 940 h 2417"/>
              <a:gd name="T14" fmla="*/ 606 w 1256"/>
              <a:gd name="T15" fmla="*/ 923 h 2417"/>
              <a:gd name="T16" fmla="*/ 823 w 1256"/>
              <a:gd name="T17" fmla="*/ 1201 h 2417"/>
              <a:gd name="T18" fmla="*/ 816 w 1256"/>
              <a:gd name="T19" fmla="*/ 1358 h 2417"/>
              <a:gd name="T20" fmla="*/ 391 w 1256"/>
              <a:gd name="T21" fmla="*/ 1874 h 2417"/>
              <a:gd name="T22" fmla="*/ 40 w 1256"/>
              <a:gd name="T23" fmla="*/ 2335 h 2417"/>
              <a:gd name="T24" fmla="*/ 150 w 1256"/>
              <a:gd name="T25" fmla="*/ 2354 h 2417"/>
              <a:gd name="T26" fmla="*/ 369 w 1256"/>
              <a:gd name="T27" fmla="*/ 2014 h 2417"/>
              <a:gd name="T28" fmla="*/ 369 w 1256"/>
              <a:gd name="T29" fmla="*/ 2360 h 2417"/>
              <a:gd name="T30" fmla="*/ 487 w 1256"/>
              <a:gd name="T31" fmla="*/ 2354 h 2417"/>
              <a:gd name="T32" fmla="*/ 454 w 1256"/>
              <a:gd name="T33" fmla="*/ 2030 h 2417"/>
              <a:gd name="T34" fmla="*/ 640 w 1256"/>
              <a:gd name="T35" fmla="*/ 2250 h 2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256" h="2417">
                <a:moveTo>
                  <a:pt x="1256" y="0"/>
                </a:moveTo>
                <a:cubicBezTo>
                  <a:pt x="1181" y="62"/>
                  <a:pt x="929" y="254"/>
                  <a:pt x="809" y="374"/>
                </a:cubicBezTo>
                <a:cubicBezTo>
                  <a:pt x="689" y="494"/>
                  <a:pt x="629" y="567"/>
                  <a:pt x="535" y="721"/>
                </a:cubicBezTo>
                <a:cubicBezTo>
                  <a:pt x="441" y="875"/>
                  <a:pt x="295" y="1169"/>
                  <a:pt x="246" y="1297"/>
                </a:cubicBezTo>
                <a:cubicBezTo>
                  <a:pt x="198" y="1425"/>
                  <a:pt x="226" y="1457"/>
                  <a:pt x="246" y="1489"/>
                </a:cubicBezTo>
                <a:cubicBezTo>
                  <a:pt x="266" y="1521"/>
                  <a:pt x="322" y="1581"/>
                  <a:pt x="369" y="1490"/>
                </a:cubicBezTo>
                <a:cubicBezTo>
                  <a:pt x="416" y="1399"/>
                  <a:pt x="491" y="1034"/>
                  <a:pt x="530" y="940"/>
                </a:cubicBezTo>
                <a:cubicBezTo>
                  <a:pt x="569" y="846"/>
                  <a:pt x="557" y="880"/>
                  <a:pt x="606" y="923"/>
                </a:cubicBezTo>
                <a:cubicBezTo>
                  <a:pt x="655" y="966"/>
                  <a:pt x="788" y="1129"/>
                  <a:pt x="823" y="1201"/>
                </a:cubicBezTo>
                <a:cubicBezTo>
                  <a:pt x="858" y="1273"/>
                  <a:pt x="888" y="1246"/>
                  <a:pt x="816" y="1358"/>
                </a:cubicBezTo>
                <a:cubicBezTo>
                  <a:pt x="744" y="1470"/>
                  <a:pt x="520" y="1711"/>
                  <a:pt x="391" y="1874"/>
                </a:cubicBezTo>
                <a:cubicBezTo>
                  <a:pt x="262" y="2037"/>
                  <a:pt x="80" y="2255"/>
                  <a:pt x="40" y="2335"/>
                </a:cubicBezTo>
                <a:cubicBezTo>
                  <a:pt x="0" y="2415"/>
                  <a:pt x="95" y="2407"/>
                  <a:pt x="150" y="2354"/>
                </a:cubicBezTo>
                <a:cubicBezTo>
                  <a:pt x="205" y="2301"/>
                  <a:pt x="333" y="2013"/>
                  <a:pt x="369" y="2014"/>
                </a:cubicBezTo>
                <a:cubicBezTo>
                  <a:pt x="405" y="2015"/>
                  <a:pt x="349" y="2303"/>
                  <a:pt x="369" y="2360"/>
                </a:cubicBezTo>
                <a:cubicBezTo>
                  <a:pt x="389" y="2417"/>
                  <a:pt x="473" y="2409"/>
                  <a:pt x="487" y="2354"/>
                </a:cubicBezTo>
                <a:cubicBezTo>
                  <a:pt x="501" y="2299"/>
                  <a:pt x="429" y="2047"/>
                  <a:pt x="454" y="2030"/>
                </a:cubicBezTo>
                <a:cubicBezTo>
                  <a:pt x="479" y="2013"/>
                  <a:pt x="601" y="2204"/>
                  <a:pt x="640" y="2250"/>
                </a:cubicBezTo>
              </a:path>
            </a:pathLst>
          </a:custGeom>
          <a:noFill/>
          <a:ln w="38100" cap="flat" cmpd="sng">
            <a:solidFill>
              <a:srgbClr val="FF7C8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87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bldLvl="4" autoUpdateAnimBg="0"/>
      <p:bldP spid="720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Breadth-first searching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19600" y="1447800"/>
            <a:ext cx="4343400" cy="5029200"/>
          </a:xfrm>
        </p:spPr>
        <p:txBody>
          <a:bodyPr/>
          <a:lstStyle/>
          <a:p>
            <a:r>
              <a:rPr lang="en-US" sz="2400" dirty="0"/>
              <a:t>A breadth-first search (BFS) explores nodes nearest the root before exploring nodes further away</a:t>
            </a:r>
          </a:p>
          <a:p>
            <a:r>
              <a:rPr lang="en-US" sz="2400" dirty="0"/>
              <a:t>For example, after searching </a:t>
            </a:r>
            <a:r>
              <a:rPr lang="en-US" sz="2000" dirty="0">
                <a:latin typeface="Verdana" pitchFamily="34" charset="0"/>
              </a:rPr>
              <a:t>A</a:t>
            </a:r>
            <a:r>
              <a:rPr lang="en-US" sz="2400" dirty="0"/>
              <a:t>, then </a:t>
            </a:r>
            <a:r>
              <a:rPr lang="en-US" sz="2000" dirty="0">
                <a:latin typeface="Verdana" pitchFamily="34" charset="0"/>
              </a:rPr>
              <a:t>B</a:t>
            </a:r>
            <a:r>
              <a:rPr lang="en-US" sz="2400" dirty="0"/>
              <a:t>, then </a:t>
            </a:r>
            <a:r>
              <a:rPr lang="en-US" sz="2000" dirty="0">
                <a:latin typeface="Verdana" pitchFamily="34" charset="0"/>
              </a:rPr>
              <a:t>C</a:t>
            </a:r>
            <a:r>
              <a:rPr lang="en-US" sz="2400" dirty="0"/>
              <a:t>, the search proceeds with </a:t>
            </a:r>
            <a:r>
              <a:rPr lang="en-US" sz="2000" dirty="0">
                <a:latin typeface="Verdana" pitchFamily="34" charset="0"/>
              </a:rPr>
              <a:t>D</a:t>
            </a:r>
            <a:r>
              <a:rPr lang="en-US" sz="2400" dirty="0"/>
              <a:t>,</a:t>
            </a:r>
            <a:r>
              <a:rPr lang="en-US" sz="2000" dirty="0">
                <a:latin typeface="Verdana" pitchFamily="34" charset="0"/>
              </a:rPr>
              <a:t> E</a:t>
            </a:r>
            <a:r>
              <a:rPr lang="en-US" sz="2400" dirty="0"/>
              <a:t>,</a:t>
            </a:r>
            <a:r>
              <a:rPr lang="en-US" sz="2000" dirty="0">
                <a:latin typeface="Verdana" pitchFamily="34" charset="0"/>
              </a:rPr>
              <a:t> F</a:t>
            </a:r>
            <a:r>
              <a:rPr lang="en-US" sz="2400" dirty="0"/>
              <a:t>,</a:t>
            </a:r>
            <a:r>
              <a:rPr lang="en-US" sz="2000" dirty="0">
                <a:latin typeface="Verdana" pitchFamily="34" charset="0"/>
              </a:rPr>
              <a:t> G</a:t>
            </a:r>
            <a:endParaRPr lang="en-US" sz="2400" dirty="0"/>
          </a:p>
          <a:p>
            <a:r>
              <a:rPr lang="en-US" sz="2400" dirty="0"/>
              <a:t>Node are explored in the order </a:t>
            </a:r>
            <a:r>
              <a:rPr lang="en-US" sz="2000" dirty="0">
                <a:latin typeface="Verdana" pitchFamily="34" charset="0"/>
              </a:rPr>
              <a:t>A B C D E F G H I J K L M N O P Q</a:t>
            </a:r>
            <a:endParaRPr lang="en-US" sz="2400" dirty="0"/>
          </a:p>
          <a:p>
            <a:r>
              <a:rPr lang="en-US" sz="2000" dirty="0">
                <a:latin typeface="Verdana" pitchFamily="34" charset="0"/>
              </a:rPr>
              <a:t>J</a:t>
            </a:r>
            <a:r>
              <a:rPr lang="en-US" sz="2400" dirty="0"/>
              <a:t> will be found before </a:t>
            </a:r>
            <a:r>
              <a:rPr lang="en-US" sz="2000" dirty="0">
                <a:latin typeface="Verdana" pitchFamily="34" charset="0"/>
              </a:rPr>
              <a:t>N</a:t>
            </a:r>
          </a:p>
        </p:txBody>
      </p:sp>
      <p:grpSp>
        <p:nvGrpSpPr>
          <p:cNvPr id="8196" name="Group 4"/>
          <p:cNvGrpSpPr>
            <a:grpSpLocks/>
          </p:cNvGrpSpPr>
          <p:nvPr/>
        </p:nvGrpSpPr>
        <p:grpSpPr bwMode="auto">
          <a:xfrm>
            <a:off x="609600" y="1828800"/>
            <a:ext cx="3581400" cy="3886200"/>
            <a:chOff x="384" y="1152"/>
            <a:chExt cx="2256" cy="2448"/>
          </a:xfrm>
        </p:grpSpPr>
        <p:sp>
          <p:nvSpPr>
            <p:cNvPr id="8197" name="Oval 5"/>
            <p:cNvSpPr>
              <a:spLocks noChangeArrowheads="1"/>
            </p:cNvSpPr>
            <p:nvPr/>
          </p:nvSpPr>
          <p:spPr bwMode="auto">
            <a:xfrm>
              <a:off x="384" y="3360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L</a:t>
              </a:r>
            </a:p>
          </p:txBody>
        </p:sp>
        <p:sp>
          <p:nvSpPr>
            <p:cNvPr id="8198" name="Oval 6"/>
            <p:cNvSpPr>
              <a:spLocks noChangeArrowheads="1"/>
            </p:cNvSpPr>
            <p:nvPr/>
          </p:nvSpPr>
          <p:spPr bwMode="auto">
            <a:xfrm>
              <a:off x="720" y="3360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M</a:t>
              </a:r>
            </a:p>
          </p:txBody>
        </p:sp>
        <p:sp>
          <p:nvSpPr>
            <p:cNvPr id="8199" name="Oval 7"/>
            <p:cNvSpPr>
              <a:spLocks noChangeArrowheads="1"/>
            </p:cNvSpPr>
            <p:nvPr/>
          </p:nvSpPr>
          <p:spPr bwMode="auto">
            <a:xfrm>
              <a:off x="1056" y="3360"/>
              <a:ext cx="240" cy="240"/>
            </a:xfrm>
            <a:prstGeom prst="ellipse">
              <a:avLst/>
            </a:prstGeom>
            <a:noFill/>
            <a:ln w="57150">
              <a:solidFill>
                <a:srgbClr val="66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N</a:t>
              </a:r>
            </a:p>
          </p:txBody>
        </p:sp>
        <p:sp>
          <p:nvSpPr>
            <p:cNvPr id="8200" name="Oval 8"/>
            <p:cNvSpPr>
              <a:spLocks noChangeArrowheads="1"/>
            </p:cNvSpPr>
            <p:nvPr/>
          </p:nvSpPr>
          <p:spPr bwMode="auto">
            <a:xfrm>
              <a:off x="1392" y="3360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O</a:t>
              </a:r>
            </a:p>
          </p:txBody>
        </p:sp>
        <p:sp>
          <p:nvSpPr>
            <p:cNvPr id="8201" name="Oval 9"/>
            <p:cNvSpPr>
              <a:spLocks noChangeArrowheads="1"/>
            </p:cNvSpPr>
            <p:nvPr/>
          </p:nvSpPr>
          <p:spPr bwMode="auto">
            <a:xfrm>
              <a:off x="1728" y="3360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P</a:t>
              </a:r>
            </a:p>
          </p:txBody>
        </p:sp>
        <p:sp>
          <p:nvSpPr>
            <p:cNvPr id="8202" name="Oval 10"/>
            <p:cNvSpPr>
              <a:spLocks noChangeArrowheads="1"/>
            </p:cNvSpPr>
            <p:nvPr/>
          </p:nvSpPr>
          <p:spPr bwMode="auto">
            <a:xfrm>
              <a:off x="2208" y="2256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G</a:t>
              </a:r>
            </a:p>
          </p:txBody>
        </p:sp>
        <p:sp>
          <p:nvSpPr>
            <p:cNvPr id="8203" name="Oval 11"/>
            <p:cNvSpPr>
              <a:spLocks noChangeArrowheads="1"/>
            </p:cNvSpPr>
            <p:nvPr/>
          </p:nvSpPr>
          <p:spPr bwMode="auto">
            <a:xfrm>
              <a:off x="2400" y="3360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Q</a:t>
              </a:r>
            </a:p>
          </p:txBody>
        </p:sp>
        <p:sp>
          <p:nvSpPr>
            <p:cNvPr id="8204" name="Oval 12"/>
            <p:cNvSpPr>
              <a:spLocks noChangeArrowheads="1"/>
            </p:cNvSpPr>
            <p:nvPr/>
          </p:nvSpPr>
          <p:spPr bwMode="auto">
            <a:xfrm>
              <a:off x="720" y="2832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H</a:t>
              </a:r>
            </a:p>
          </p:txBody>
        </p:sp>
        <p:sp>
          <p:nvSpPr>
            <p:cNvPr id="8205" name="Oval 13"/>
            <p:cNvSpPr>
              <a:spLocks noChangeArrowheads="1"/>
            </p:cNvSpPr>
            <p:nvPr/>
          </p:nvSpPr>
          <p:spPr bwMode="auto">
            <a:xfrm>
              <a:off x="2016" y="2832"/>
              <a:ext cx="240" cy="240"/>
            </a:xfrm>
            <a:prstGeom prst="ellipse">
              <a:avLst/>
            </a:prstGeom>
            <a:noFill/>
            <a:ln w="57150">
              <a:solidFill>
                <a:srgbClr val="66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J</a:t>
              </a:r>
            </a:p>
          </p:txBody>
        </p:sp>
        <p:sp>
          <p:nvSpPr>
            <p:cNvPr id="8206" name="Oval 14"/>
            <p:cNvSpPr>
              <a:spLocks noChangeArrowheads="1"/>
            </p:cNvSpPr>
            <p:nvPr/>
          </p:nvSpPr>
          <p:spPr bwMode="auto">
            <a:xfrm>
              <a:off x="1536" y="2832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I</a:t>
              </a:r>
            </a:p>
          </p:txBody>
        </p:sp>
        <p:sp>
          <p:nvSpPr>
            <p:cNvPr id="8207" name="Oval 15"/>
            <p:cNvSpPr>
              <a:spLocks noChangeArrowheads="1"/>
            </p:cNvSpPr>
            <p:nvPr/>
          </p:nvSpPr>
          <p:spPr bwMode="auto">
            <a:xfrm>
              <a:off x="2400" y="2832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  <p:sp>
          <p:nvSpPr>
            <p:cNvPr id="8208" name="Oval 16"/>
            <p:cNvSpPr>
              <a:spLocks noChangeArrowheads="1"/>
            </p:cNvSpPr>
            <p:nvPr/>
          </p:nvSpPr>
          <p:spPr bwMode="auto">
            <a:xfrm>
              <a:off x="1776" y="2256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8209" name="Oval 17"/>
            <p:cNvSpPr>
              <a:spLocks noChangeArrowheads="1"/>
            </p:cNvSpPr>
            <p:nvPr/>
          </p:nvSpPr>
          <p:spPr bwMode="auto">
            <a:xfrm>
              <a:off x="1152" y="2256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E</a:t>
              </a:r>
            </a:p>
          </p:txBody>
        </p:sp>
        <p:sp>
          <p:nvSpPr>
            <p:cNvPr id="8210" name="Oval 18"/>
            <p:cNvSpPr>
              <a:spLocks noChangeArrowheads="1"/>
            </p:cNvSpPr>
            <p:nvPr/>
          </p:nvSpPr>
          <p:spPr bwMode="auto">
            <a:xfrm>
              <a:off x="576" y="2256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D</a:t>
              </a:r>
            </a:p>
          </p:txBody>
        </p:sp>
        <p:sp>
          <p:nvSpPr>
            <p:cNvPr id="8211" name="Oval 19"/>
            <p:cNvSpPr>
              <a:spLocks noChangeArrowheads="1"/>
            </p:cNvSpPr>
            <p:nvPr/>
          </p:nvSpPr>
          <p:spPr bwMode="auto">
            <a:xfrm>
              <a:off x="864" y="1728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B</a:t>
              </a:r>
            </a:p>
          </p:txBody>
        </p:sp>
        <p:sp>
          <p:nvSpPr>
            <p:cNvPr id="8212" name="Oval 20"/>
            <p:cNvSpPr>
              <a:spLocks noChangeArrowheads="1"/>
            </p:cNvSpPr>
            <p:nvPr/>
          </p:nvSpPr>
          <p:spPr bwMode="auto">
            <a:xfrm>
              <a:off x="1968" y="1728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C</a:t>
              </a:r>
            </a:p>
          </p:txBody>
        </p:sp>
        <p:sp>
          <p:nvSpPr>
            <p:cNvPr id="8213" name="Oval 21"/>
            <p:cNvSpPr>
              <a:spLocks noChangeArrowheads="1"/>
            </p:cNvSpPr>
            <p:nvPr/>
          </p:nvSpPr>
          <p:spPr bwMode="auto">
            <a:xfrm>
              <a:off x="1392" y="1152"/>
              <a:ext cx="240" cy="240"/>
            </a:xfrm>
            <a:prstGeom prst="ellips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A</a:t>
              </a:r>
            </a:p>
          </p:txBody>
        </p:sp>
        <p:sp>
          <p:nvSpPr>
            <p:cNvPr id="8214" name="Line 22"/>
            <p:cNvSpPr>
              <a:spLocks noChangeShapeType="1"/>
            </p:cNvSpPr>
            <p:nvPr/>
          </p:nvSpPr>
          <p:spPr bwMode="auto">
            <a:xfrm flipV="1">
              <a:off x="1056" y="1344"/>
              <a:ext cx="384" cy="3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5" name="Line 23"/>
            <p:cNvSpPr>
              <a:spLocks noChangeShapeType="1"/>
            </p:cNvSpPr>
            <p:nvPr/>
          </p:nvSpPr>
          <p:spPr bwMode="auto">
            <a:xfrm>
              <a:off x="1584" y="1344"/>
              <a:ext cx="432" cy="432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6" name="Line 24"/>
            <p:cNvSpPr>
              <a:spLocks noChangeShapeType="1"/>
            </p:cNvSpPr>
            <p:nvPr/>
          </p:nvSpPr>
          <p:spPr bwMode="auto">
            <a:xfrm flipH="1">
              <a:off x="720" y="1968"/>
              <a:ext cx="192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7" name="Line 25"/>
            <p:cNvSpPr>
              <a:spLocks noChangeShapeType="1"/>
            </p:cNvSpPr>
            <p:nvPr/>
          </p:nvSpPr>
          <p:spPr bwMode="auto">
            <a:xfrm>
              <a:off x="1056" y="1968"/>
              <a:ext cx="192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8" name="Line 26"/>
            <p:cNvSpPr>
              <a:spLocks noChangeShapeType="1"/>
            </p:cNvSpPr>
            <p:nvPr/>
          </p:nvSpPr>
          <p:spPr bwMode="auto">
            <a:xfrm flipH="1">
              <a:off x="1920" y="1968"/>
              <a:ext cx="96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9" name="Line 27"/>
            <p:cNvSpPr>
              <a:spLocks noChangeShapeType="1"/>
            </p:cNvSpPr>
            <p:nvPr/>
          </p:nvSpPr>
          <p:spPr bwMode="auto">
            <a:xfrm>
              <a:off x="2160" y="1968"/>
              <a:ext cx="144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0" name="Line 28"/>
            <p:cNvSpPr>
              <a:spLocks noChangeShapeType="1"/>
            </p:cNvSpPr>
            <p:nvPr/>
          </p:nvSpPr>
          <p:spPr bwMode="auto">
            <a:xfrm flipV="1">
              <a:off x="816" y="2448"/>
              <a:ext cx="384" cy="3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1" name="Line 29"/>
            <p:cNvSpPr>
              <a:spLocks noChangeShapeType="1"/>
            </p:cNvSpPr>
            <p:nvPr/>
          </p:nvSpPr>
          <p:spPr bwMode="auto">
            <a:xfrm flipH="1" flipV="1">
              <a:off x="1344" y="2448"/>
              <a:ext cx="240" cy="38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2" name="Line 30"/>
            <p:cNvSpPr>
              <a:spLocks noChangeShapeType="1"/>
            </p:cNvSpPr>
            <p:nvPr/>
          </p:nvSpPr>
          <p:spPr bwMode="auto">
            <a:xfrm flipV="1">
              <a:off x="2160" y="2496"/>
              <a:ext cx="144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3" name="Line 31"/>
            <p:cNvSpPr>
              <a:spLocks noChangeShapeType="1"/>
            </p:cNvSpPr>
            <p:nvPr/>
          </p:nvSpPr>
          <p:spPr bwMode="auto">
            <a:xfrm flipH="1" flipV="1">
              <a:off x="2352" y="2496"/>
              <a:ext cx="144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4" name="Line 32"/>
            <p:cNvSpPr>
              <a:spLocks noChangeShapeType="1"/>
            </p:cNvSpPr>
            <p:nvPr/>
          </p:nvSpPr>
          <p:spPr bwMode="auto">
            <a:xfrm flipV="1">
              <a:off x="528" y="3024"/>
              <a:ext cx="240" cy="336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5" name="Line 33"/>
            <p:cNvSpPr>
              <a:spLocks noChangeShapeType="1"/>
            </p:cNvSpPr>
            <p:nvPr/>
          </p:nvSpPr>
          <p:spPr bwMode="auto">
            <a:xfrm flipV="1">
              <a:off x="816" y="3072"/>
              <a:ext cx="0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6" name="Line 34"/>
            <p:cNvSpPr>
              <a:spLocks noChangeShapeType="1"/>
            </p:cNvSpPr>
            <p:nvPr/>
          </p:nvSpPr>
          <p:spPr bwMode="auto">
            <a:xfrm flipH="1" flipV="1">
              <a:off x="912" y="3072"/>
              <a:ext cx="240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7" name="Line 35"/>
            <p:cNvSpPr>
              <a:spLocks noChangeShapeType="1"/>
            </p:cNvSpPr>
            <p:nvPr/>
          </p:nvSpPr>
          <p:spPr bwMode="auto">
            <a:xfrm flipV="1">
              <a:off x="1536" y="3072"/>
              <a:ext cx="96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8" name="Line 36"/>
            <p:cNvSpPr>
              <a:spLocks noChangeShapeType="1"/>
            </p:cNvSpPr>
            <p:nvPr/>
          </p:nvSpPr>
          <p:spPr bwMode="auto">
            <a:xfrm flipH="1" flipV="1">
              <a:off x="1680" y="3072"/>
              <a:ext cx="144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9" name="Line 37"/>
            <p:cNvSpPr>
              <a:spLocks noChangeShapeType="1"/>
            </p:cNvSpPr>
            <p:nvPr/>
          </p:nvSpPr>
          <p:spPr bwMode="auto">
            <a:xfrm flipV="1">
              <a:off x="2496" y="3072"/>
              <a:ext cx="0" cy="288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31" name="Freeform 39"/>
          <p:cNvSpPr>
            <a:spLocks/>
          </p:cNvSpPr>
          <p:nvPr/>
        </p:nvSpPr>
        <p:spPr bwMode="auto">
          <a:xfrm>
            <a:off x="280988" y="1946275"/>
            <a:ext cx="4084637" cy="2724150"/>
          </a:xfrm>
          <a:custGeom>
            <a:avLst/>
            <a:gdLst>
              <a:gd name="T0" fmla="*/ 1023 w 2573"/>
              <a:gd name="T1" fmla="*/ 22 h 1716"/>
              <a:gd name="T2" fmla="*/ 1359 w 2573"/>
              <a:gd name="T3" fmla="*/ 22 h 1716"/>
              <a:gd name="T4" fmla="*/ 1695 w 2573"/>
              <a:gd name="T5" fmla="*/ 22 h 1716"/>
              <a:gd name="T6" fmla="*/ 1690 w 2573"/>
              <a:gd name="T7" fmla="*/ 152 h 1716"/>
              <a:gd name="T8" fmla="*/ 399 w 2573"/>
              <a:gd name="T9" fmla="*/ 454 h 1716"/>
              <a:gd name="T10" fmla="*/ 398 w 2573"/>
              <a:gd name="T11" fmla="*/ 591 h 1716"/>
              <a:gd name="T12" fmla="*/ 1407 w 2573"/>
              <a:gd name="T13" fmla="*/ 598 h 1716"/>
              <a:gd name="T14" fmla="*/ 2138 w 2573"/>
              <a:gd name="T15" fmla="*/ 608 h 1716"/>
              <a:gd name="T16" fmla="*/ 2273 w 2573"/>
              <a:gd name="T17" fmla="*/ 743 h 1716"/>
              <a:gd name="T18" fmla="*/ 338 w 2573"/>
              <a:gd name="T19" fmla="*/ 963 h 1716"/>
              <a:gd name="T20" fmla="*/ 313 w 2573"/>
              <a:gd name="T21" fmla="*/ 1123 h 1716"/>
              <a:gd name="T22" fmla="*/ 2214 w 2573"/>
              <a:gd name="T23" fmla="*/ 1157 h 1716"/>
              <a:gd name="T24" fmla="*/ 2240 w 2573"/>
              <a:gd name="T25" fmla="*/ 1318 h 1716"/>
              <a:gd name="T26" fmla="*/ 355 w 2573"/>
              <a:gd name="T27" fmla="*/ 1554 h 1716"/>
              <a:gd name="T28" fmla="*/ 372 w 2573"/>
              <a:gd name="T29" fmla="*/ 1690 h 1716"/>
              <a:gd name="T30" fmla="*/ 1814 w 2573"/>
              <a:gd name="T31" fmla="*/ 1709 h 1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73" h="1716">
                <a:moveTo>
                  <a:pt x="1023" y="22"/>
                </a:moveTo>
                <a:cubicBezTo>
                  <a:pt x="1079" y="22"/>
                  <a:pt x="1247" y="22"/>
                  <a:pt x="1359" y="22"/>
                </a:cubicBezTo>
                <a:cubicBezTo>
                  <a:pt x="1471" y="22"/>
                  <a:pt x="1640" y="0"/>
                  <a:pt x="1695" y="22"/>
                </a:cubicBezTo>
                <a:cubicBezTo>
                  <a:pt x="1750" y="44"/>
                  <a:pt x="1906" y="80"/>
                  <a:pt x="1690" y="152"/>
                </a:cubicBezTo>
                <a:cubicBezTo>
                  <a:pt x="1474" y="224"/>
                  <a:pt x="614" y="381"/>
                  <a:pt x="399" y="454"/>
                </a:cubicBezTo>
                <a:cubicBezTo>
                  <a:pt x="184" y="527"/>
                  <a:pt x="230" y="567"/>
                  <a:pt x="398" y="591"/>
                </a:cubicBezTo>
                <a:cubicBezTo>
                  <a:pt x="566" y="615"/>
                  <a:pt x="1117" y="595"/>
                  <a:pt x="1407" y="598"/>
                </a:cubicBezTo>
                <a:cubicBezTo>
                  <a:pt x="1697" y="601"/>
                  <a:pt x="1994" y="584"/>
                  <a:pt x="2138" y="608"/>
                </a:cubicBezTo>
                <a:cubicBezTo>
                  <a:pt x="2282" y="632"/>
                  <a:pt x="2573" y="684"/>
                  <a:pt x="2273" y="743"/>
                </a:cubicBezTo>
                <a:cubicBezTo>
                  <a:pt x="1973" y="802"/>
                  <a:pt x="665" y="900"/>
                  <a:pt x="338" y="963"/>
                </a:cubicBezTo>
                <a:cubicBezTo>
                  <a:pt x="11" y="1026"/>
                  <a:pt x="0" y="1091"/>
                  <a:pt x="313" y="1123"/>
                </a:cubicBezTo>
                <a:cubicBezTo>
                  <a:pt x="626" y="1155"/>
                  <a:pt x="1893" y="1124"/>
                  <a:pt x="2214" y="1157"/>
                </a:cubicBezTo>
                <a:cubicBezTo>
                  <a:pt x="2535" y="1190"/>
                  <a:pt x="2550" y="1252"/>
                  <a:pt x="2240" y="1318"/>
                </a:cubicBezTo>
                <a:cubicBezTo>
                  <a:pt x="1930" y="1384"/>
                  <a:pt x="666" y="1492"/>
                  <a:pt x="355" y="1554"/>
                </a:cubicBezTo>
                <a:cubicBezTo>
                  <a:pt x="44" y="1616"/>
                  <a:pt x="129" y="1664"/>
                  <a:pt x="372" y="1690"/>
                </a:cubicBezTo>
                <a:cubicBezTo>
                  <a:pt x="615" y="1716"/>
                  <a:pt x="1514" y="1705"/>
                  <a:pt x="1814" y="1709"/>
                </a:cubicBezTo>
              </a:path>
            </a:pathLst>
          </a:custGeom>
          <a:noFill/>
          <a:ln w="38100" cap="flat" cmpd="sng">
            <a:solidFill>
              <a:srgbClr val="FF7C80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613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bldLvl="4" autoUpdateAnimBg="0"/>
      <p:bldP spid="823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Graph Traversal</a:t>
            </a:r>
          </a:p>
        </p:txBody>
      </p:sp>
      <p:sp>
        <p:nvSpPr>
          <p:cNvPr id="78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u="sng"/>
              <a:t>Problem:</a:t>
            </a:r>
            <a:r>
              <a:rPr lang="en-US" altLang="en-US"/>
              <a:t> Search for a certain node or traverse all nodes in the graph</a:t>
            </a:r>
          </a:p>
          <a:p>
            <a:r>
              <a:rPr lang="en-US" altLang="en-US"/>
              <a:t>Depth First Search</a:t>
            </a:r>
          </a:p>
          <a:p>
            <a:pPr lvl="1"/>
            <a:r>
              <a:rPr lang="en-US" altLang="en-US"/>
              <a:t>Once a possible path is found, continue the search until the end of the path</a:t>
            </a:r>
          </a:p>
          <a:p>
            <a:r>
              <a:rPr lang="en-US" altLang="en-US"/>
              <a:t>Breadth First Search</a:t>
            </a:r>
          </a:p>
          <a:p>
            <a:pPr lvl="1"/>
            <a:r>
              <a:rPr lang="en-US" altLang="en-US"/>
              <a:t>Start several paths at a time, and advance in each one step at a time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751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Exploring a </a:t>
            </a:r>
            <a:r>
              <a:rPr lang="en-US" altLang="en-US" dirty="0" smtClean="0"/>
              <a:t>Labyrinth Without </a:t>
            </a:r>
            <a:r>
              <a:rPr lang="en-US" altLang="en-US" dirty="0"/>
              <a:t>Getting Lost</a:t>
            </a:r>
          </a:p>
        </p:txBody>
      </p:sp>
      <p:sp>
        <p:nvSpPr>
          <p:cNvPr id="787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7848600" cy="411480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A </a:t>
            </a:r>
            <a:r>
              <a:rPr lang="en-US" altLang="en-US" sz="2400" b="1" dirty="0" smtClean="0"/>
              <a:t>Depth-First </a:t>
            </a:r>
            <a:r>
              <a:rPr lang="en-US" altLang="en-US" sz="2400" b="1" dirty="0"/>
              <a:t>S</a:t>
            </a:r>
            <a:r>
              <a:rPr lang="en-US" altLang="en-US" sz="2400" b="1" dirty="0" smtClean="0"/>
              <a:t>earch </a:t>
            </a:r>
            <a:r>
              <a:rPr lang="en-US" altLang="en-US" sz="2400" b="1" dirty="0"/>
              <a:t>(DFS)</a:t>
            </a:r>
            <a:r>
              <a:rPr lang="en-US" altLang="en-US" sz="2400" dirty="0"/>
              <a:t> in an undirected graph G is like wandering in a labyrinth with a string and a can of red paint without getting lost. </a:t>
            </a:r>
          </a:p>
          <a:p>
            <a:r>
              <a:rPr lang="en-US" altLang="en-US" sz="2400" dirty="0"/>
              <a:t>We start at vertex </a:t>
            </a:r>
            <a:r>
              <a:rPr lang="en-US" altLang="en-US" sz="2400" b="1" i="1" dirty="0"/>
              <a:t>s</a:t>
            </a:r>
            <a:r>
              <a:rPr lang="en-US" altLang="en-US" sz="2400" dirty="0"/>
              <a:t>, tying the end of our string to the point and painting </a:t>
            </a:r>
            <a:r>
              <a:rPr lang="en-US" altLang="en-US" sz="2400" b="1" i="1" dirty="0"/>
              <a:t>s</a:t>
            </a:r>
            <a:r>
              <a:rPr lang="en-US" altLang="en-US" sz="2400" dirty="0"/>
              <a:t> “visited”. Next we label </a:t>
            </a:r>
            <a:r>
              <a:rPr lang="en-US" altLang="en-US" sz="2400" b="1" i="1" dirty="0"/>
              <a:t>s</a:t>
            </a:r>
            <a:r>
              <a:rPr lang="en-US" altLang="en-US" sz="2400" dirty="0"/>
              <a:t> as our current vertex called </a:t>
            </a:r>
            <a:r>
              <a:rPr lang="en-US" altLang="en-US" sz="2400" b="1" i="1" dirty="0"/>
              <a:t>u</a:t>
            </a:r>
            <a:r>
              <a:rPr lang="en-US" altLang="en-US" sz="2400" dirty="0"/>
              <a:t>.</a:t>
            </a:r>
          </a:p>
          <a:p>
            <a:r>
              <a:rPr lang="en-US" altLang="en-US" sz="2400" dirty="0"/>
              <a:t>Now we travel along an arbitrary edge (</a:t>
            </a:r>
            <a:r>
              <a:rPr lang="en-US" altLang="en-US" sz="2400" b="1" i="1" dirty="0"/>
              <a:t>u</a:t>
            </a:r>
            <a:r>
              <a:rPr lang="en-US" altLang="en-US" sz="2400" dirty="0"/>
              <a:t>, </a:t>
            </a:r>
            <a:r>
              <a:rPr lang="en-US" altLang="en-US" sz="2400" b="1" i="1" dirty="0"/>
              <a:t>v</a:t>
            </a:r>
            <a:r>
              <a:rPr lang="en-US" altLang="en-US" sz="2400" dirty="0"/>
              <a:t>).</a:t>
            </a:r>
          </a:p>
          <a:p>
            <a:r>
              <a:rPr lang="en-US" altLang="en-US" sz="2400" dirty="0"/>
              <a:t>If edge (</a:t>
            </a:r>
            <a:r>
              <a:rPr lang="en-US" altLang="en-US" sz="2400" b="1" i="1" dirty="0"/>
              <a:t>u</a:t>
            </a:r>
            <a:r>
              <a:rPr lang="en-US" altLang="en-US" sz="2400" dirty="0"/>
              <a:t>, </a:t>
            </a:r>
            <a:r>
              <a:rPr lang="en-US" altLang="en-US" sz="2400" b="1" i="1" dirty="0"/>
              <a:t>v</a:t>
            </a:r>
            <a:r>
              <a:rPr lang="en-US" altLang="en-US" sz="2400" dirty="0"/>
              <a:t>) leads us to an already visited vertex </a:t>
            </a:r>
            <a:r>
              <a:rPr lang="en-US" altLang="en-US" sz="2400" b="1" i="1" dirty="0"/>
              <a:t>v</a:t>
            </a:r>
            <a:r>
              <a:rPr lang="en-US" altLang="en-US" sz="2400" dirty="0"/>
              <a:t> we return to </a:t>
            </a:r>
            <a:r>
              <a:rPr lang="en-US" altLang="en-US" sz="2400" b="1" i="1" dirty="0"/>
              <a:t>u</a:t>
            </a:r>
            <a:r>
              <a:rPr lang="en-US" altLang="en-US" sz="2400" dirty="0"/>
              <a:t>.</a:t>
            </a:r>
          </a:p>
          <a:p>
            <a:r>
              <a:rPr lang="en-US" altLang="en-US" sz="2400" dirty="0"/>
              <a:t>If vertex </a:t>
            </a:r>
            <a:r>
              <a:rPr lang="en-US" altLang="en-US" sz="2400" b="1" i="1" dirty="0"/>
              <a:t>v</a:t>
            </a:r>
            <a:r>
              <a:rPr lang="en-US" altLang="en-US" sz="2400" dirty="0"/>
              <a:t> is unvisited, we unroll our string and move to </a:t>
            </a:r>
            <a:r>
              <a:rPr lang="en-US" altLang="en-US" sz="2400" b="1" i="1" dirty="0"/>
              <a:t>v</a:t>
            </a:r>
            <a:r>
              <a:rPr lang="en-US" altLang="en-US" sz="2400" dirty="0"/>
              <a:t>, paint </a:t>
            </a:r>
            <a:r>
              <a:rPr lang="en-US" altLang="en-US" sz="2400" b="1" i="1" dirty="0"/>
              <a:t>v</a:t>
            </a:r>
            <a:r>
              <a:rPr lang="en-US" altLang="en-US" sz="2400" dirty="0"/>
              <a:t> “visited”, set </a:t>
            </a:r>
            <a:r>
              <a:rPr lang="en-US" altLang="en-US" sz="2400" b="1" i="1" dirty="0"/>
              <a:t>v</a:t>
            </a:r>
            <a:r>
              <a:rPr lang="en-US" altLang="en-US" sz="2400" dirty="0"/>
              <a:t> as our current vertex, and repeat the previous steps.</a:t>
            </a:r>
            <a:endParaRPr lang="en-US" alt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19694" y="6248400"/>
            <a:ext cx="457200" cy="457200"/>
          </a:xfrm>
        </p:spPr>
        <p:txBody>
          <a:bodyPr/>
          <a:lstStyle/>
          <a:p>
            <a:fld id="{D52E7540-D6F5-4F3D-869B-153A363C017A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38768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772400" cy="1143000"/>
          </a:xfrm>
        </p:spPr>
        <p:txBody>
          <a:bodyPr/>
          <a:lstStyle/>
          <a:p>
            <a:r>
              <a:rPr lang="en-US" altLang="en-US" sz="3600" dirty="0"/>
              <a:t>Depth-First</a:t>
            </a:r>
            <a:r>
              <a:rPr lang="en-US" altLang="en-US" dirty="0">
                <a:solidFill>
                  <a:srgbClr val="905248"/>
                </a:solidFill>
              </a:rPr>
              <a:t> </a:t>
            </a:r>
            <a:r>
              <a:rPr lang="en-US" altLang="en-US" sz="3600" dirty="0"/>
              <a:t>Search</a:t>
            </a:r>
          </a:p>
        </p:txBody>
      </p:sp>
      <p:pic>
        <p:nvPicPr>
          <p:cNvPr id="78643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057400" y="1535113"/>
            <a:ext cx="4343400" cy="3813175"/>
          </a:xfrm>
          <a:noFill/>
          <a:ln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52400" y="6248400"/>
            <a:ext cx="457200" cy="457200"/>
          </a:xfrm>
        </p:spPr>
        <p:txBody>
          <a:bodyPr/>
          <a:lstStyle/>
          <a:p>
            <a:fld id="{D52E7540-D6F5-4F3D-869B-153A363C017A}" type="slidenum">
              <a:rPr lang="en-US" altLang="en-US" smtClean="0"/>
              <a:pPr/>
              <a:t>40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9412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6248400"/>
            <a:ext cx="457200" cy="457200"/>
          </a:xfrm>
        </p:spPr>
        <p:txBody>
          <a:bodyPr/>
          <a:lstStyle/>
          <a:p>
            <a:fld id="{59EE3E6A-3BE9-465A-AC70-BADD6F641D1C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772400" cy="1143000"/>
          </a:xfrm>
        </p:spPr>
        <p:txBody>
          <a:bodyPr/>
          <a:lstStyle/>
          <a:p>
            <a:r>
              <a:rPr lang="en-US" altLang="en-US" sz="3600" dirty="0"/>
              <a:t>Breadth-First</a:t>
            </a:r>
            <a:r>
              <a:rPr lang="en-US" altLang="en-US" dirty="0">
                <a:solidFill>
                  <a:srgbClr val="905248"/>
                </a:solidFill>
              </a:rPr>
              <a:t> </a:t>
            </a:r>
            <a:r>
              <a:rPr lang="en-US" altLang="en-US" sz="3600" dirty="0"/>
              <a:t>Search</a:t>
            </a:r>
          </a:p>
        </p:txBody>
      </p:sp>
      <p:sp>
        <p:nvSpPr>
          <p:cNvPr id="789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371600"/>
            <a:ext cx="7772400" cy="5334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Like DFS, a </a:t>
            </a:r>
            <a:r>
              <a:rPr lang="en-US" altLang="en-US" sz="2400" b="1" dirty="0"/>
              <a:t>Breadth-First Search (BFS) </a:t>
            </a:r>
            <a:r>
              <a:rPr lang="en-US" altLang="en-US" sz="2400" dirty="0"/>
              <a:t>traverses a connected component of a graph, and in doing so defines a spanning tree with several useful properties.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starting vertex </a:t>
            </a:r>
            <a:r>
              <a:rPr lang="en-US" altLang="en-US" sz="2400" i="1" dirty="0"/>
              <a:t>s</a:t>
            </a:r>
            <a:r>
              <a:rPr lang="en-US" altLang="en-US" sz="2400" dirty="0"/>
              <a:t> has level 0, and, as in DFS, defines that point as an “anchor.”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In the first round, the string is unrolled the length of one edge, and all of the edges that are only one edge away from the anchor are visited.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These edges are placed into level </a:t>
            </a:r>
            <a:r>
              <a:rPr lang="en-US" altLang="en-US" sz="2400" dirty="0" smtClean="0"/>
              <a:t>1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22517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2400" y="6248400"/>
            <a:ext cx="457200" cy="457200"/>
          </a:xfrm>
        </p:spPr>
        <p:txBody>
          <a:bodyPr/>
          <a:lstStyle/>
          <a:p>
            <a:fld id="{59EE3E6A-3BE9-465A-AC70-BADD6F641D1C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772400" cy="1143000"/>
          </a:xfrm>
        </p:spPr>
        <p:txBody>
          <a:bodyPr/>
          <a:lstStyle/>
          <a:p>
            <a:r>
              <a:rPr lang="en-US" altLang="en-US" sz="3600" dirty="0"/>
              <a:t>Breadth-First</a:t>
            </a:r>
            <a:r>
              <a:rPr lang="en-US" altLang="en-US" dirty="0">
                <a:solidFill>
                  <a:srgbClr val="905248"/>
                </a:solidFill>
              </a:rPr>
              <a:t> </a:t>
            </a:r>
            <a:r>
              <a:rPr lang="en-US" altLang="en-US" sz="3600" dirty="0"/>
              <a:t>Search</a:t>
            </a:r>
          </a:p>
        </p:txBody>
      </p:sp>
      <p:sp>
        <p:nvSpPr>
          <p:cNvPr id="789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371600"/>
            <a:ext cx="7924800" cy="5334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In </a:t>
            </a:r>
            <a:r>
              <a:rPr lang="en-US" altLang="en-US" sz="2400" dirty="0"/>
              <a:t>the second round, all the new edges that can be reached by unrolling the string 2 edges are visited and placed in level 2.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This continues until every vertex has been assigned a level.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label of any vertex </a:t>
            </a:r>
            <a:r>
              <a:rPr lang="en-US" altLang="en-US" sz="2400" b="1" i="1" dirty="0"/>
              <a:t>v</a:t>
            </a:r>
            <a:r>
              <a:rPr lang="en-US" altLang="en-US" sz="2400" dirty="0"/>
              <a:t> corresponds to the length of the shortest path from </a:t>
            </a:r>
            <a:r>
              <a:rPr lang="en-US" altLang="en-US" sz="2400" b="1" i="1" dirty="0"/>
              <a:t>s</a:t>
            </a:r>
            <a:r>
              <a:rPr lang="en-US" altLang="en-US" sz="2400" dirty="0"/>
              <a:t> to </a:t>
            </a:r>
            <a:r>
              <a:rPr lang="en-US" altLang="en-US" sz="2400" b="1" i="1" dirty="0"/>
              <a:t>v</a:t>
            </a:r>
            <a:r>
              <a:rPr lang="en-US" alt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72160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0500" y="6248400"/>
            <a:ext cx="533400" cy="457200"/>
          </a:xfrm>
        </p:spPr>
        <p:txBody>
          <a:bodyPr/>
          <a:lstStyle/>
          <a:p>
            <a:fld id="{A7735C86-4AEF-413B-A0F9-79058E5EDB3C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79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76200"/>
            <a:ext cx="7772400" cy="1143000"/>
          </a:xfrm>
        </p:spPr>
        <p:txBody>
          <a:bodyPr/>
          <a:lstStyle/>
          <a:p>
            <a:r>
              <a:rPr lang="en-US" altLang="en-US"/>
              <a:t>BFS - A Graphical Representation</a:t>
            </a:r>
          </a:p>
        </p:txBody>
      </p:sp>
      <p:pic>
        <p:nvPicPr>
          <p:cNvPr id="79053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7200" y="1295400"/>
            <a:ext cx="7620000" cy="2362200"/>
          </a:xfrm>
          <a:noFill/>
          <a:ln/>
        </p:spPr>
      </p:pic>
      <p:pic>
        <p:nvPicPr>
          <p:cNvPr id="79053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3733800"/>
            <a:ext cx="37338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053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886200"/>
            <a:ext cx="4114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90534" name="Text Box 6"/>
          <p:cNvSpPr txBox="1">
            <a:spLocks noChangeArrowheads="1"/>
          </p:cNvSpPr>
          <p:nvPr/>
        </p:nvSpPr>
        <p:spPr bwMode="auto">
          <a:xfrm>
            <a:off x="8305800" y="48006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 i="1" dirty="0">
                <a:latin typeface="Times" charset="0"/>
              </a:rPr>
              <a:t>d)</a:t>
            </a:r>
            <a:endParaRPr lang="en-US" altLang="en-US" dirty="0">
              <a:latin typeface="Times" charset="0"/>
            </a:endParaRPr>
          </a:p>
        </p:txBody>
      </p:sp>
      <p:sp>
        <p:nvSpPr>
          <p:cNvPr id="790535" name="Text Box 7"/>
          <p:cNvSpPr txBox="1">
            <a:spLocks noChangeArrowheads="1"/>
          </p:cNvSpPr>
          <p:nvPr/>
        </p:nvSpPr>
        <p:spPr bwMode="auto">
          <a:xfrm>
            <a:off x="381000" y="47244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 i="1" dirty="0">
                <a:latin typeface="Times" charset="0"/>
              </a:rPr>
              <a:t>c)</a:t>
            </a:r>
            <a:endParaRPr lang="en-US" altLang="en-US" dirty="0">
              <a:latin typeface="Times" charset="0"/>
            </a:endParaRPr>
          </a:p>
        </p:txBody>
      </p:sp>
      <p:sp>
        <p:nvSpPr>
          <p:cNvPr id="790536" name="Text Box 8"/>
          <p:cNvSpPr txBox="1">
            <a:spLocks noChangeArrowheads="1"/>
          </p:cNvSpPr>
          <p:nvPr/>
        </p:nvSpPr>
        <p:spPr bwMode="auto">
          <a:xfrm>
            <a:off x="8229600" y="26670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 i="1">
                <a:latin typeface="Times" charset="0"/>
              </a:rPr>
              <a:t>b)</a:t>
            </a:r>
            <a:endParaRPr lang="en-US" altLang="en-US">
              <a:latin typeface="Times" charset="0"/>
            </a:endParaRPr>
          </a:p>
        </p:txBody>
      </p:sp>
      <p:sp>
        <p:nvSpPr>
          <p:cNvPr id="790537" name="Text Box 9"/>
          <p:cNvSpPr txBox="1">
            <a:spLocks noChangeArrowheads="1"/>
          </p:cNvSpPr>
          <p:nvPr/>
        </p:nvSpPr>
        <p:spPr bwMode="auto">
          <a:xfrm>
            <a:off x="304800" y="26670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 i="1" dirty="0">
                <a:latin typeface="Times" charset="0"/>
              </a:rPr>
              <a:t>a</a:t>
            </a:r>
            <a:r>
              <a:rPr lang="en-US" altLang="en-US" dirty="0">
                <a:latin typeface="Times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128319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772400" cy="1143000"/>
          </a:xfrm>
        </p:spPr>
        <p:txBody>
          <a:bodyPr/>
          <a:lstStyle/>
          <a:p>
            <a:r>
              <a:rPr lang="en-US" altLang="en-US"/>
              <a:t>More BFS</a:t>
            </a:r>
          </a:p>
        </p:txBody>
      </p:sp>
      <p:pic>
        <p:nvPicPr>
          <p:cNvPr id="79155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57200" y="1905000"/>
            <a:ext cx="4114800" cy="3352800"/>
          </a:xfrm>
          <a:noFill/>
          <a:ln/>
        </p:spPr>
      </p:pic>
      <p:pic>
        <p:nvPicPr>
          <p:cNvPr id="79155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0900" y="1981200"/>
            <a:ext cx="40259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52400" y="6314704"/>
            <a:ext cx="457200" cy="390896"/>
          </a:xfrm>
        </p:spPr>
        <p:txBody>
          <a:bodyPr/>
          <a:lstStyle/>
          <a:p>
            <a:fld id="{D52E7540-D6F5-4F3D-869B-153A363C017A}" type="slidenum">
              <a:rPr lang="en-US" altLang="en-US" smtClean="0"/>
              <a:pPr/>
              <a:t>44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361844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Applications: Finding a Path</a:t>
            </a:r>
          </a:p>
        </p:txBody>
      </p:sp>
      <p:sp>
        <p:nvSpPr>
          <p:cNvPr id="79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01000" cy="4038600"/>
          </a:xfrm>
        </p:spPr>
        <p:txBody>
          <a:bodyPr/>
          <a:lstStyle/>
          <a:p>
            <a:r>
              <a:rPr lang="en-US" altLang="en-US" dirty="0"/>
              <a:t>Find path from source vertex s to destination vertex d</a:t>
            </a:r>
          </a:p>
          <a:p>
            <a:r>
              <a:rPr lang="en-US" altLang="en-US" dirty="0"/>
              <a:t>Use graph search starting at s and terminating as soon as we reach d</a:t>
            </a:r>
          </a:p>
          <a:p>
            <a:pPr lvl="1"/>
            <a:r>
              <a:rPr lang="en-US" altLang="en-US" dirty="0"/>
              <a:t>Need to remember edges traversed</a:t>
            </a:r>
          </a:p>
          <a:p>
            <a:r>
              <a:rPr lang="en-US" altLang="en-US" dirty="0"/>
              <a:t>Use depth – first search ?</a:t>
            </a:r>
          </a:p>
          <a:p>
            <a:r>
              <a:rPr lang="en-US" altLang="en-US" dirty="0"/>
              <a:t>Use breath – first search?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46304" y="6400800"/>
            <a:ext cx="310896" cy="266700"/>
          </a:xfrm>
        </p:spPr>
        <p:txBody>
          <a:bodyPr/>
          <a:lstStyle/>
          <a:p>
            <a:fld id="{8D8E6644-0E49-465F-A776-47058F1591F0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816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DFS vs. BFS</a:t>
            </a:r>
          </a:p>
        </p:txBody>
      </p:sp>
      <p:sp>
        <p:nvSpPr>
          <p:cNvPr id="794627" name="Oval 3"/>
          <p:cNvSpPr>
            <a:spLocks noChangeArrowheads="1"/>
          </p:cNvSpPr>
          <p:nvPr/>
        </p:nvSpPr>
        <p:spPr bwMode="auto">
          <a:xfrm>
            <a:off x="2438400" y="2057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1800"/>
              <a:t>E</a:t>
            </a:r>
            <a:endParaRPr lang="en-US" altLang="en-US"/>
          </a:p>
        </p:txBody>
      </p:sp>
      <p:sp>
        <p:nvSpPr>
          <p:cNvPr id="794628" name="Oval 4"/>
          <p:cNvSpPr>
            <a:spLocks noChangeArrowheads="1"/>
          </p:cNvSpPr>
          <p:nvPr/>
        </p:nvSpPr>
        <p:spPr bwMode="auto">
          <a:xfrm>
            <a:off x="3352800" y="17526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1800"/>
              <a:t>F</a:t>
            </a:r>
            <a:endParaRPr lang="en-US" altLang="en-US"/>
          </a:p>
        </p:txBody>
      </p:sp>
      <p:sp>
        <p:nvSpPr>
          <p:cNvPr id="794629" name="Oval 5"/>
          <p:cNvSpPr>
            <a:spLocks noChangeArrowheads="1"/>
          </p:cNvSpPr>
          <p:nvPr/>
        </p:nvSpPr>
        <p:spPr bwMode="auto">
          <a:xfrm>
            <a:off x="3352800" y="2552700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1800"/>
              <a:t>G</a:t>
            </a:r>
            <a:endParaRPr lang="en-US" altLang="en-US"/>
          </a:p>
        </p:txBody>
      </p:sp>
      <p:sp>
        <p:nvSpPr>
          <p:cNvPr id="794630" name="Oval 6"/>
          <p:cNvSpPr>
            <a:spLocks noChangeArrowheads="1"/>
          </p:cNvSpPr>
          <p:nvPr/>
        </p:nvSpPr>
        <p:spPr bwMode="auto">
          <a:xfrm>
            <a:off x="4572000" y="17526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1800"/>
              <a:t>B</a:t>
            </a:r>
            <a:endParaRPr lang="en-US" altLang="en-US"/>
          </a:p>
        </p:txBody>
      </p:sp>
      <p:sp>
        <p:nvSpPr>
          <p:cNvPr id="794631" name="Oval 7"/>
          <p:cNvSpPr>
            <a:spLocks noChangeArrowheads="1"/>
          </p:cNvSpPr>
          <p:nvPr/>
        </p:nvSpPr>
        <p:spPr bwMode="auto">
          <a:xfrm>
            <a:off x="57150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1800"/>
              <a:t>C</a:t>
            </a:r>
            <a:endParaRPr lang="en-US" altLang="en-US"/>
          </a:p>
        </p:txBody>
      </p:sp>
      <p:sp>
        <p:nvSpPr>
          <p:cNvPr id="794632" name="Oval 8"/>
          <p:cNvSpPr>
            <a:spLocks noChangeArrowheads="1"/>
          </p:cNvSpPr>
          <p:nvPr/>
        </p:nvSpPr>
        <p:spPr bwMode="auto">
          <a:xfrm>
            <a:off x="4572000" y="25527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1800"/>
              <a:t>D</a:t>
            </a:r>
            <a:endParaRPr lang="en-US" altLang="en-US"/>
          </a:p>
        </p:txBody>
      </p:sp>
      <p:sp>
        <p:nvSpPr>
          <p:cNvPr id="794633" name="Oval 9"/>
          <p:cNvSpPr>
            <a:spLocks noChangeArrowheads="1"/>
          </p:cNvSpPr>
          <p:nvPr/>
        </p:nvSpPr>
        <p:spPr bwMode="auto">
          <a:xfrm>
            <a:off x="5715000" y="17526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1800"/>
              <a:t>A</a:t>
            </a:r>
            <a:endParaRPr lang="en-US" altLang="en-US"/>
          </a:p>
        </p:txBody>
      </p:sp>
      <p:sp>
        <p:nvSpPr>
          <p:cNvPr id="794634" name="Line 10"/>
          <p:cNvSpPr>
            <a:spLocks noChangeShapeType="1"/>
          </p:cNvSpPr>
          <p:nvPr/>
        </p:nvSpPr>
        <p:spPr bwMode="auto">
          <a:xfrm flipV="1">
            <a:off x="2743200" y="1905000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35" name="Line 11"/>
          <p:cNvSpPr>
            <a:spLocks noChangeShapeType="1"/>
          </p:cNvSpPr>
          <p:nvPr/>
        </p:nvSpPr>
        <p:spPr bwMode="auto">
          <a:xfrm>
            <a:off x="2667000" y="236220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36" name="Line 12"/>
          <p:cNvSpPr>
            <a:spLocks noChangeShapeType="1"/>
          </p:cNvSpPr>
          <p:nvPr/>
        </p:nvSpPr>
        <p:spPr bwMode="auto">
          <a:xfrm>
            <a:off x="3657600" y="1905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37" name="Line 13"/>
          <p:cNvSpPr>
            <a:spLocks noChangeShapeType="1"/>
          </p:cNvSpPr>
          <p:nvPr/>
        </p:nvSpPr>
        <p:spPr bwMode="auto">
          <a:xfrm flipV="1">
            <a:off x="3505200" y="2057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38" name="Line 14"/>
          <p:cNvSpPr>
            <a:spLocks noChangeShapeType="1"/>
          </p:cNvSpPr>
          <p:nvPr/>
        </p:nvSpPr>
        <p:spPr bwMode="auto">
          <a:xfrm flipH="1">
            <a:off x="3657600" y="2667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39" name="Line 15"/>
          <p:cNvSpPr>
            <a:spLocks noChangeShapeType="1"/>
          </p:cNvSpPr>
          <p:nvPr/>
        </p:nvSpPr>
        <p:spPr bwMode="auto">
          <a:xfrm>
            <a:off x="4876800" y="2667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40" name="Line 16"/>
          <p:cNvSpPr>
            <a:spLocks noChangeShapeType="1"/>
          </p:cNvSpPr>
          <p:nvPr/>
        </p:nvSpPr>
        <p:spPr bwMode="auto">
          <a:xfrm>
            <a:off x="4876800" y="1981200"/>
            <a:ext cx="914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41" name="Line 17"/>
          <p:cNvSpPr>
            <a:spLocks noChangeShapeType="1"/>
          </p:cNvSpPr>
          <p:nvPr/>
        </p:nvSpPr>
        <p:spPr bwMode="auto">
          <a:xfrm>
            <a:off x="4724400" y="205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42" name="Line 18"/>
          <p:cNvSpPr>
            <a:spLocks noChangeShapeType="1"/>
          </p:cNvSpPr>
          <p:nvPr/>
        </p:nvSpPr>
        <p:spPr bwMode="auto">
          <a:xfrm flipV="1">
            <a:off x="4800600" y="1981200"/>
            <a:ext cx="914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43" name="Line 19"/>
          <p:cNvSpPr>
            <a:spLocks noChangeShapeType="1"/>
          </p:cNvSpPr>
          <p:nvPr/>
        </p:nvSpPr>
        <p:spPr bwMode="auto">
          <a:xfrm flipH="1">
            <a:off x="4876800" y="1905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44" name="Line 20"/>
          <p:cNvSpPr>
            <a:spLocks noChangeShapeType="1"/>
          </p:cNvSpPr>
          <p:nvPr/>
        </p:nvSpPr>
        <p:spPr bwMode="auto">
          <a:xfrm flipV="1">
            <a:off x="5867400" y="20574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45" name="Text Box 21"/>
          <p:cNvSpPr txBox="1">
            <a:spLocks noChangeArrowheads="1"/>
          </p:cNvSpPr>
          <p:nvPr/>
        </p:nvSpPr>
        <p:spPr bwMode="auto">
          <a:xfrm>
            <a:off x="6096000" y="1752600"/>
            <a:ext cx="577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800"/>
              <a:t>start</a:t>
            </a:r>
            <a:endParaRPr lang="en-US" altLang="en-US"/>
          </a:p>
        </p:txBody>
      </p:sp>
      <p:sp>
        <p:nvSpPr>
          <p:cNvPr id="794646" name="Text Box 22"/>
          <p:cNvSpPr txBox="1">
            <a:spLocks noChangeArrowheads="1"/>
          </p:cNvSpPr>
          <p:nvPr/>
        </p:nvSpPr>
        <p:spPr bwMode="auto">
          <a:xfrm>
            <a:off x="2590800" y="2895600"/>
            <a:ext cx="1187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800"/>
              <a:t>destination</a:t>
            </a:r>
            <a:endParaRPr lang="en-US" altLang="en-US"/>
          </a:p>
        </p:txBody>
      </p:sp>
      <p:grpSp>
        <p:nvGrpSpPr>
          <p:cNvPr id="794647" name="Group 23"/>
          <p:cNvGrpSpPr>
            <a:grpSpLocks/>
          </p:cNvGrpSpPr>
          <p:nvPr/>
        </p:nvGrpSpPr>
        <p:grpSpPr bwMode="auto">
          <a:xfrm>
            <a:off x="304800" y="3429000"/>
            <a:ext cx="533400" cy="1219200"/>
            <a:chOff x="144" y="1776"/>
            <a:chExt cx="336" cy="1296"/>
          </a:xfrm>
        </p:grpSpPr>
        <p:sp>
          <p:nvSpPr>
            <p:cNvPr id="794648" name="Line 24"/>
            <p:cNvSpPr>
              <a:spLocks noChangeShapeType="1"/>
            </p:cNvSpPr>
            <p:nvPr/>
          </p:nvSpPr>
          <p:spPr bwMode="auto">
            <a:xfrm>
              <a:off x="144" y="1776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4649" name="Line 25"/>
            <p:cNvSpPr>
              <a:spLocks noChangeShapeType="1"/>
            </p:cNvSpPr>
            <p:nvPr/>
          </p:nvSpPr>
          <p:spPr bwMode="auto">
            <a:xfrm>
              <a:off x="480" y="1776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94650" name="Line 26"/>
          <p:cNvSpPr>
            <a:spLocks noChangeShapeType="1"/>
          </p:cNvSpPr>
          <p:nvPr/>
        </p:nvSpPr>
        <p:spPr bwMode="auto">
          <a:xfrm>
            <a:off x="304800" y="4648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51" name="Text Box 27"/>
          <p:cNvSpPr txBox="1">
            <a:spLocks noChangeArrowheads="1"/>
          </p:cNvSpPr>
          <p:nvPr/>
        </p:nvSpPr>
        <p:spPr bwMode="auto">
          <a:xfrm>
            <a:off x="381000" y="4267200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A</a:t>
            </a:r>
            <a:endParaRPr lang="en-US" altLang="en-US"/>
          </a:p>
        </p:txBody>
      </p:sp>
      <p:sp>
        <p:nvSpPr>
          <p:cNvPr id="794652" name="Text Box 28"/>
          <p:cNvSpPr txBox="1">
            <a:spLocks noChangeArrowheads="1"/>
          </p:cNvSpPr>
          <p:nvPr/>
        </p:nvSpPr>
        <p:spPr bwMode="auto">
          <a:xfrm>
            <a:off x="838200" y="4267200"/>
            <a:ext cx="111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800" dirty="0"/>
              <a:t>DFS on A</a:t>
            </a:r>
            <a:endParaRPr lang="en-US" altLang="en-US" dirty="0"/>
          </a:p>
        </p:txBody>
      </p:sp>
      <p:grpSp>
        <p:nvGrpSpPr>
          <p:cNvPr id="794653" name="Group 29"/>
          <p:cNvGrpSpPr>
            <a:grpSpLocks/>
          </p:cNvGrpSpPr>
          <p:nvPr/>
        </p:nvGrpSpPr>
        <p:grpSpPr bwMode="auto">
          <a:xfrm>
            <a:off x="1905000" y="3429000"/>
            <a:ext cx="533400" cy="1219200"/>
            <a:chOff x="1152" y="1776"/>
            <a:chExt cx="336" cy="1296"/>
          </a:xfrm>
        </p:grpSpPr>
        <p:sp>
          <p:nvSpPr>
            <p:cNvPr id="794654" name="Line 30"/>
            <p:cNvSpPr>
              <a:spLocks noChangeShapeType="1"/>
            </p:cNvSpPr>
            <p:nvPr/>
          </p:nvSpPr>
          <p:spPr bwMode="auto">
            <a:xfrm>
              <a:off x="1152" y="1776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4655" name="Line 31"/>
            <p:cNvSpPr>
              <a:spLocks noChangeShapeType="1"/>
            </p:cNvSpPr>
            <p:nvPr/>
          </p:nvSpPr>
          <p:spPr bwMode="auto">
            <a:xfrm>
              <a:off x="1488" y="1776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94656" name="Line 32"/>
          <p:cNvSpPr>
            <a:spLocks noChangeShapeType="1"/>
          </p:cNvSpPr>
          <p:nvPr/>
        </p:nvSpPr>
        <p:spPr bwMode="auto">
          <a:xfrm>
            <a:off x="1905000" y="4648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57" name="Text Box 33"/>
          <p:cNvSpPr txBox="1">
            <a:spLocks noChangeArrowheads="1"/>
          </p:cNvSpPr>
          <p:nvPr/>
        </p:nvSpPr>
        <p:spPr bwMode="auto">
          <a:xfrm>
            <a:off x="1981200" y="4267200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A</a:t>
            </a:r>
            <a:endParaRPr lang="en-US" altLang="en-US"/>
          </a:p>
        </p:txBody>
      </p:sp>
      <p:sp>
        <p:nvSpPr>
          <p:cNvPr id="794658" name="Text Box 34"/>
          <p:cNvSpPr txBox="1">
            <a:spLocks noChangeArrowheads="1"/>
          </p:cNvSpPr>
          <p:nvPr/>
        </p:nvSpPr>
        <p:spPr bwMode="auto">
          <a:xfrm>
            <a:off x="2362200" y="3962400"/>
            <a:ext cx="1098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800"/>
              <a:t>DFS on B</a:t>
            </a:r>
            <a:endParaRPr lang="en-US" altLang="en-US"/>
          </a:p>
        </p:txBody>
      </p:sp>
      <p:sp>
        <p:nvSpPr>
          <p:cNvPr id="794659" name="Text Box 35"/>
          <p:cNvSpPr txBox="1">
            <a:spLocks noChangeArrowheads="1"/>
          </p:cNvSpPr>
          <p:nvPr/>
        </p:nvSpPr>
        <p:spPr bwMode="auto">
          <a:xfrm>
            <a:off x="1981200" y="3962400"/>
            <a:ext cx="354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B</a:t>
            </a:r>
            <a:endParaRPr lang="en-US" altLang="en-US"/>
          </a:p>
        </p:txBody>
      </p:sp>
      <p:grpSp>
        <p:nvGrpSpPr>
          <p:cNvPr id="794660" name="Group 36"/>
          <p:cNvGrpSpPr>
            <a:grpSpLocks/>
          </p:cNvGrpSpPr>
          <p:nvPr/>
        </p:nvGrpSpPr>
        <p:grpSpPr bwMode="auto">
          <a:xfrm>
            <a:off x="3581400" y="3429000"/>
            <a:ext cx="533400" cy="1219200"/>
            <a:chOff x="2208" y="1776"/>
            <a:chExt cx="336" cy="1296"/>
          </a:xfrm>
        </p:grpSpPr>
        <p:sp>
          <p:nvSpPr>
            <p:cNvPr id="794661" name="Line 37"/>
            <p:cNvSpPr>
              <a:spLocks noChangeShapeType="1"/>
            </p:cNvSpPr>
            <p:nvPr/>
          </p:nvSpPr>
          <p:spPr bwMode="auto">
            <a:xfrm>
              <a:off x="2208" y="1776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4662" name="Line 38"/>
            <p:cNvSpPr>
              <a:spLocks noChangeShapeType="1"/>
            </p:cNvSpPr>
            <p:nvPr/>
          </p:nvSpPr>
          <p:spPr bwMode="auto">
            <a:xfrm>
              <a:off x="2544" y="1776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94663" name="Line 39"/>
          <p:cNvSpPr>
            <a:spLocks noChangeShapeType="1"/>
          </p:cNvSpPr>
          <p:nvPr/>
        </p:nvSpPr>
        <p:spPr bwMode="auto">
          <a:xfrm>
            <a:off x="3581400" y="4648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64" name="Text Box 40"/>
          <p:cNvSpPr txBox="1">
            <a:spLocks noChangeArrowheads="1"/>
          </p:cNvSpPr>
          <p:nvPr/>
        </p:nvSpPr>
        <p:spPr bwMode="auto">
          <a:xfrm>
            <a:off x="3657600" y="4267200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A</a:t>
            </a:r>
            <a:endParaRPr lang="en-US" altLang="en-US"/>
          </a:p>
        </p:txBody>
      </p:sp>
      <p:sp>
        <p:nvSpPr>
          <p:cNvPr id="794665" name="Text Box 41"/>
          <p:cNvSpPr txBox="1">
            <a:spLocks noChangeArrowheads="1"/>
          </p:cNvSpPr>
          <p:nvPr/>
        </p:nvSpPr>
        <p:spPr bwMode="auto">
          <a:xfrm>
            <a:off x="4114800" y="3657600"/>
            <a:ext cx="1098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800"/>
              <a:t>DFS on C</a:t>
            </a:r>
            <a:endParaRPr lang="en-US" altLang="en-US"/>
          </a:p>
        </p:txBody>
      </p:sp>
      <p:sp>
        <p:nvSpPr>
          <p:cNvPr id="794666" name="Text Box 42"/>
          <p:cNvSpPr txBox="1">
            <a:spLocks noChangeArrowheads="1"/>
          </p:cNvSpPr>
          <p:nvPr/>
        </p:nvSpPr>
        <p:spPr bwMode="auto">
          <a:xfrm>
            <a:off x="3657600" y="3962400"/>
            <a:ext cx="354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B</a:t>
            </a:r>
            <a:endParaRPr lang="en-US" altLang="en-US"/>
          </a:p>
        </p:txBody>
      </p:sp>
      <p:sp>
        <p:nvSpPr>
          <p:cNvPr id="794667" name="Text Box 43"/>
          <p:cNvSpPr txBox="1">
            <a:spLocks noChangeArrowheads="1"/>
          </p:cNvSpPr>
          <p:nvPr/>
        </p:nvSpPr>
        <p:spPr bwMode="auto">
          <a:xfrm>
            <a:off x="3657600" y="3657600"/>
            <a:ext cx="354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C</a:t>
            </a:r>
            <a:endParaRPr lang="en-US" altLang="en-US"/>
          </a:p>
        </p:txBody>
      </p:sp>
      <p:grpSp>
        <p:nvGrpSpPr>
          <p:cNvPr id="794668" name="Group 44"/>
          <p:cNvGrpSpPr>
            <a:grpSpLocks/>
          </p:cNvGrpSpPr>
          <p:nvPr/>
        </p:nvGrpSpPr>
        <p:grpSpPr bwMode="auto">
          <a:xfrm>
            <a:off x="5257800" y="3505200"/>
            <a:ext cx="533400" cy="1143000"/>
            <a:chOff x="3264" y="1776"/>
            <a:chExt cx="336" cy="1296"/>
          </a:xfrm>
        </p:grpSpPr>
        <p:sp>
          <p:nvSpPr>
            <p:cNvPr id="794669" name="Line 45"/>
            <p:cNvSpPr>
              <a:spLocks noChangeShapeType="1"/>
            </p:cNvSpPr>
            <p:nvPr/>
          </p:nvSpPr>
          <p:spPr bwMode="auto">
            <a:xfrm>
              <a:off x="3264" y="1776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4670" name="Line 46"/>
            <p:cNvSpPr>
              <a:spLocks noChangeShapeType="1"/>
            </p:cNvSpPr>
            <p:nvPr/>
          </p:nvSpPr>
          <p:spPr bwMode="auto">
            <a:xfrm>
              <a:off x="3600" y="1776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94671" name="Line 47"/>
          <p:cNvSpPr>
            <a:spLocks noChangeShapeType="1"/>
          </p:cNvSpPr>
          <p:nvPr/>
        </p:nvSpPr>
        <p:spPr bwMode="auto">
          <a:xfrm>
            <a:off x="5257800" y="4648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72" name="Text Box 48"/>
          <p:cNvSpPr txBox="1">
            <a:spLocks noChangeArrowheads="1"/>
          </p:cNvSpPr>
          <p:nvPr/>
        </p:nvSpPr>
        <p:spPr bwMode="auto">
          <a:xfrm>
            <a:off x="5334000" y="4267200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A</a:t>
            </a:r>
            <a:endParaRPr lang="en-US" altLang="en-US"/>
          </a:p>
        </p:txBody>
      </p:sp>
      <p:sp>
        <p:nvSpPr>
          <p:cNvPr id="794673" name="Text Box 49"/>
          <p:cNvSpPr txBox="1">
            <a:spLocks noChangeArrowheads="1"/>
          </p:cNvSpPr>
          <p:nvPr/>
        </p:nvSpPr>
        <p:spPr bwMode="auto">
          <a:xfrm>
            <a:off x="5334000" y="3962400"/>
            <a:ext cx="354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B</a:t>
            </a:r>
            <a:endParaRPr lang="en-US" altLang="en-US"/>
          </a:p>
        </p:txBody>
      </p:sp>
      <p:sp>
        <p:nvSpPr>
          <p:cNvPr id="794674" name="Text Box 50"/>
          <p:cNvSpPr txBox="1">
            <a:spLocks noChangeArrowheads="1"/>
          </p:cNvSpPr>
          <p:nvPr/>
        </p:nvSpPr>
        <p:spPr bwMode="auto">
          <a:xfrm>
            <a:off x="5867400" y="3962400"/>
            <a:ext cx="1924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800"/>
              <a:t>Return to call on B</a:t>
            </a:r>
            <a:endParaRPr lang="en-US" altLang="en-US"/>
          </a:p>
        </p:txBody>
      </p:sp>
      <p:sp>
        <p:nvSpPr>
          <p:cNvPr id="794675" name="Text Box 51"/>
          <p:cNvSpPr txBox="1">
            <a:spLocks noChangeArrowheads="1"/>
          </p:cNvSpPr>
          <p:nvPr/>
        </p:nvSpPr>
        <p:spPr bwMode="auto">
          <a:xfrm>
            <a:off x="5334000" y="3581400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D</a:t>
            </a:r>
            <a:endParaRPr lang="en-US" altLang="en-US"/>
          </a:p>
        </p:txBody>
      </p:sp>
      <p:sp>
        <p:nvSpPr>
          <p:cNvPr id="794676" name="Text Box 52"/>
          <p:cNvSpPr txBox="1">
            <a:spLocks noChangeArrowheads="1"/>
          </p:cNvSpPr>
          <p:nvPr/>
        </p:nvSpPr>
        <p:spPr bwMode="auto">
          <a:xfrm>
            <a:off x="5867400" y="3581400"/>
            <a:ext cx="1549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800"/>
              <a:t>Call DFS on D</a:t>
            </a:r>
            <a:endParaRPr lang="en-US" altLang="en-US"/>
          </a:p>
        </p:txBody>
      </p:sp>
      <p:grpSp>
        <p:nvGrpSpPr>
          <p:cNvPr id="794677" name="Group 53"/>
          <p:cNvGrpSpPr>
            <a:grpSpLocks/>
          </p:cNvGrpSpPr>
          <p:nvPr/>
        </p:nvGrpSpPr>
        <p:grpSpPr bwMode="auto">
          <a:xfrm>
            <a:off x="228600" y="4953000"/>
            <a:ext cx="533400" cy="1524000"/>
            <a:chOff x="144" y="2784"/>
            <a:chExt cx="336" cy="1296"/>
          </a:xfrm>
        </p:grpSpPr>
        <p:sp>
          <p:nvSpPr>
            <p:cNvPr id="794678" name="Line 54"/>
            <p:cNvSpPr>
              <a:spLocks noChangeShapeType="1"/>
            </p:cNvSpPr>
            <p:nvPr/>
          </p:nvSpPr>
          <p:spPr bwMode="auto">
            <a:xfrm>
              <a:off x="144" y="2784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94679" name="Line 55"/>
            <p:cNvSpPr>
              <a:spLocks noChangeShapeType="1"/>
            </p:cNvSpPr>
            <p:nvPr/>
          </p:nvSpPr>
          <p:spPr bwMode="auto">
            <a:xfrm>
              <a:off x="480" y="2784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94680" name="Line 56"/>
          <p:cNvSpPr>
            <a:spLocks noChangeShapeType="1"/>
          </p:cNvSpPr>
          <p:nvPr/>
        </p:nvSpPr>
        <p:spPr bwMode="auto">
          <a:xfrm>
            <a:off x="228600" y="6477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4681" name="Text Box 57"/>
          <p:cNvSpPr txBox="1">
            <a:spLocks noChangeArrowheads="1"/>
          </p:cNvSpPr>
          <p:nvPr/>
        </p:nvSpPr>
        <p:spPr bwMode="auto">
          <a:xfrm>
            <a:off x="304800" y="6096000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A</a:t>
            </a:r>
            <a:endParaRPr lang="en-US" altLang="en-US"/>
          </a:p>
        </p:txBody>
      </p:sp>
      <p:sp>
        <p:nvSpPr>
          <p:cNvPr id="794682" name="Text Box 58"/>
          <p:cNvSpPr txBox="1">
            <a:spLocks noChangeArrowheads="1"/>
          </p:cNvSpPr>
          <p:nvPr/>
        </p:nvSpPr>
        <p:spPr bwMode="auto">
          <a:xfrm>
            <a:off x="304800" y="5791200"/>
            <a:ext cx="354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B</a:t>
            </a:r>
            <a:endParaRPr lang="en-US" altLang="en-US"/>
          </a:p>
        </p:txBody>
      </p:sp>
      <p:sp>
        <p:nvSpPr>
          <p:cNvPr id="794683" name="Text Box 59"/>
          <p:cNvSpPr txBox="1">
            <a:spLocks noChangeArrowheads="1"/>
          </p:cNvSpPr>
          <p:nvPr/>
        </p:nvSpPr>
        <p:spPr bwMode="auto">
          <a:xfrm>
            <a:off x="304800" y="5410200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D</a:t>
            </a:r>
            <a:endParaRPr lang="en-US" altLang="en-US"/>
          </a:p>
        </p:txBody>
      </p:sp>
      <p:sp>
        <p:nvSpPr>
          <p:cNvPr id="794684" name="Text Box 60"/>
          <p:cNvSpPr txBox="1">
            <a:spLocks noChangeArrowheads="1"/>
          </p:cNvSpPr>
          <p:nvPr/>
        </p:nvSpPr>
        <p:spPr bwMode="auto">
          <a:xfrm>
            <a:off x="838200" y="5029200"/>
            <a:ext cx="1549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800"/>
              <a:t>Call DFS on G</a:t>
            </a:r>
            <a:endParaRPr lang="en-US" altLang="en-US"/>
          </a:p>
        </p:txBody>
      </p:sp>
      <p:sp>
        <p:nvSpPr>
          <p:cNvPr id="794685" name="Text Box 61"/>
          <p:cNvSpPr txBox="1">
            <a:spLocks noChangeArrowheads="1"/>
          </p:cNvSpPr>
          <p:nvPr/>
        </p:nvSpPr>
        <p:spPr bwMode="auto">
          <a:xfrm>
            <a:off x="304800" y="5029200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G</a:t>
            </a:r>
            <a:endParaRPr lang="en-US" altLang="en-US"/>
          </a:p>
        </p:txBody>
      </p:sp>
      <p:sp>
        <p:nvSpPr>
          <p:cNvPr id="794686" name="Text Box 62"/>
          <p:cNvSpPr txBox="1">
            <a:spLocks noChangeArrowheads="1"/>
          </p:cNvSpPr>
          <p:nvPr/>
        </p:nvSpPr>
        <p:spPr bwMode="auto">
          <a:xfrm>
            <a:off x="2514600" y="4953000"/>
            <a:ext cx="52419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dirty="0"/>
              <a:t>found destination - done!</a:t>
            </a:r>
          </a:p>
          <a:p>
            <a:pPr eaLnBrk="0" hangingPunct="0"/>
            <a:r>
              <a:rPr lang="en-US" altLang="en-US" dirty="0"/>
              <a:t>Path is implicitly stored in DFS recursion</a:t>
            </a:r>
          </a:p>
          <a:p>
            <a:pPr eaLnBrk="0" hangingPunct="0"/>
            <a:r>
              <a:rPr lang="en-US" altLang="en-US" dirty="0"/>
              <a:t>Path is: A, B, D, G</a:t>
            </a:r>
          </a:p>
        </p:txBody>
      </p:sp>
      <p:sp>
        <p:nvSpPr>
          <p:cNvPr id="794687" name="Text Box 63"/>
          <p:cNvSpPr txBox="1">
            <a:spLocks noChangeArrowheads="1"/>
          </p:cNvSpPr>
          <p:nvPr/>
        </p:nvSpPr>
        <p:spPr bwMode="auto">
          <a:xfrm>
            <a:off x="381000" y="1828800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DFS Process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241464" y="6492874"/>
            <a:ext cx="330035" cy="250825"/>
          </a:xfrm>
        </p:spPr>
        <p:txBody>
          <a:bodyPr/>
          <a:lstStyle/>
          <a:p>
            <a:fld id="{8D8E6644-0E49-465F-A776-47058F1591F0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0811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DFS vs. BFS</a:t>
            </a:r>
          </a:p>
        </p:txBody>
      </p:sp>
      <p:sp>
        <p:nvSpPr>
          <p:cNvPr id="795651" name="Oval 3"/>
          <p:cNvSpPr>
            <a:spLocks noChangeArrowheads="1"/>
          </p:cNvSpPr>
          <p:nvPr/>
        </p:nvSpPr>
        <p:spPr bwMode="auto">
          <a:xfrm>
            <a:off x="2514600" y="19812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1800"/>
              <a:t>E</a:t>
            </a:r>
            <a:endParaRPr lang="en-US" altLang="en-US"/>
          </a:p>
        </p:txBody>
      </p:sp>
      <p:sp>
        <p:nvSpPr>
          <p:cNvPr id="795652" name="Oval 4"/>
          <p:cNvSpPr>
            <a:spLocks noChangeArrowheads="1"/>
          </p:cNvSpPr>
          <p:nvPr/>
        </p:nvSpPr>
        <p:spPr bwMode="auto">
          <a:xfrm>
            <a:off x="3429000" y="1676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1800"/>
              <a:t>F</a:t>
            </a:r>
            <a:endParaRPr lang="en-US" altLang="en-US"/>
          </a:p>
        </p:txBody>
      </p:sp>
      <p:sp>
        <p:nvSpPr>
          <p:cNvPr id="795653" name="Oval 5"/>
          <p:cNvSpPr>
            <a:spLocks noChangeArrowheads="1"/>
          </p:cNvSpPr>
          <p:nvPr/>
        </p:nvSpPr>
        <p:spPr bwMode="auto">
          <a:xfrm>
            <a:off x="3429000" y="2476500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1800"/>
              <a:t>G</a:t>
            </a:r>
            <a:endParaRPr lang="en-US" altLang="en-US"/>
          </a:p>
        </p:txBody>
      </p:sp>
      <p:sp>
        <p:nvSpPr>
          <p:cNvPr id="795654" name="Oval 6"/>
          <p:cNvSpPr>
            <a:spLocks noChangeArrowheads="1"/>
          </p:cNvSpPr>
          <p:nvPr/>
        </p:nvSpPr>
        <p:spPr bwMode="auto">
          <a:xfrm>
            <a:off x="4648200" y="1676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1800"/>
              <a:t>B</a:t>
            </a:r>
            <a:endParaRPr lang="en-US" altLang="en-US"/>
          </a:p>
        </p:txBody>
      </p:sp>
      <p:sp>
        <p:nvSpPr>
          <p:cNvPr id="795655" name="Oval 7"/>
          <p:cNvSpPr>
            <a:spLocks noChangeArrowheads="1"/>
          </p:cNvSpPr>
          <p:nvPr/>
        </p:nvSpPr>
        <p:spPr bwMode="auto">
          <a:xfrm>
            <a:off x="5791200" y="25146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1800"/>
              <a:t>C</a:t>
            </a:r>
            <a:endParaRPr lang="en-US" altLang="en-US"/>
          </a:p>
        </p:txBody>
      </p:sp>
      <p:sp>
        <p:nvSpPr>
          <p:cNvPr id="795656" name="Oval 8"/>
          <p:cNvSpPr>
            <a:spLocks noChangeArrowheads="1"/>
          </p:cNvSpPr>
          <p:nvPr/>
        </p:nvSpPr>
        <p:spPr bwMode="auto">
          <a:xfrm>
            <a:off x="4648200" y="24765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1800"/>
              <a:t>D</a:t>
            </a:r>
            <a:endParaRPr lang="en-US" altLang="en-US"/>
          </a:p>
        </p:txBody>
      </p:sp>
      <p:sp>
        <p:nvSpPr>
          <p:cNvPr id="795657" name="Oval 9"/>
          <p:cNvSpPr>
            <a:spLocks noChangeArrowheads="1"/>
          </p:cNvSpPr>
          <p:nvPr/>
        </p:nvSpPr>
        <p:spPr bwMode="auto">
          <a:xfrm>
            <a:off x="5791200" y="16764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sz="1800"/>
              <a:t>A</a:t>
            </a:r>
            <a:endParaRPr lang="en-US" altLang="en-US"/>
          </a:p>
        </p:txBody>
      </p:sp>
      <p:sp>
        <p:nvSpPr>
          <p:cNvPr id="795658" name="Line 10"/>
          <p:cNvSpPr>
            <a:spLocks noChangeShapeType="1"/>
          </p:cNvSpPr>
          <p:nvPr/>
        </p:nvSpPr>
        <p:spPr bwMode="auto">
          <a:xfrm flipV="1">
            <a:off x="2819400" y="1828800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59" name="Line 11"/>
          <p:cNvSpPr>
            <a:spLocks noChangeShapeType="1"/>
          </p:cNvSpPr>
          <p:nvPr/>
        </p:nvSpPr>
        <p:spPr bwMode="auto">
          <a:xfrm>
            <a:off x="2743200" y="228600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60" name="Line 12"/>
          <p:cNvSpPr>
            <a:spLocks noChangeShapeType="1"/>
          </p:cNvSpPr>
          <p:nvPr/>
        </p:nvSpPr>
        <p:spPr bwMode="auto">
          <a:xfrm>
            <a:off x="3733800" y="1828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61" name="Line 13"/>
          <p:cNvSpPr>
            <a:spLocks noChangeShapeType="1"/>
          </p:cNvSpPr>
          <p:nvPr/>
        </p:nvSpPr>
        <p:spPr bwMode="auto">
          <a:xfrm flipV="1">
            <a:off x="3581400" y="1981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62" name="Line 14"/>
          <p:cNvSpPr>
            <a:spLocks noChangeShapeType="1"/>
          </p:cNvSpPr>
          <p:nvPr/>
        </p:nvSpPr>
        <p:spPr bwMode="auto">
          <a:xfrm flipH="1">
            <a:off x="3733800" y="2590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63" name="Line 15"/>
          <p:cNvSpPr>
            <a:spLocks noChangeShapeType="1"/>
          </p:cNvSpPr>
          <p:nvPr/>
        </p:nvSpPr>
        <p:spPr bwMode="auto">
          <a:xfrm>
            <a:off x="4953000" y="2590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64" name="Line 16"/>
          <p:cNvSpPr>
            <a:spLocks noChangeShapeType="1"/>
          </p:cNvSpPr>
          <p:nvPr/>
        </p:nvSpPr>
        <p:spPr bwMode="auto">
          <a:xfrm>
            <a:off x="4953000" y="1905000"/>
            <a:ext cx="914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65" name="Line 17"/>
          <p:cNvSpPr>
            <a:spLocks noChangeShapeType="1"/>
          </p:cNvSpPr>
          <p:nvPr/>
        </p:nvSpPr>
        <p:spPr bwMode="auto">
          <a:xfrm>
            <a:off x="4800600" y="1981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66" name="Line 18"/>
          <p:cNvSpPr>
            <a:spLocks noChangeShapeType="1"/>
          </p:cNvSpPr>
          <p:nvPr/>
        </p:nvSpPr>
        <p:spPr bwMode="auto">
          <a:xfrm flipV="1">
            <a:off x="4876800" y="1905000"/>
            <a:ext cx="914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67" name="Line 19"/>
          <p:cNvSpPr>
            <a:spLocks noChangeShapeType="1"/>
          </p:cNvSpPr>
          <p:nvPr/>
        </p:nvSpPr>
        <p:spPr bwMode="auto">
          <a:xfrm flipH="1">
            <a:off x="4953000" y="1828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68" name="Line 20"/>
          <p:cNvSpPr>
            <a:spLocks noChangeShapeType="1"/>
          </p:cNvSpPr>
          <p:nvPr/>
        </p:nvSpPr>
        <p:spPr bwMode="auto">
          <a:xfrm flipV="1">
            <a:off x="5943600" y="1981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69" name="Text Box 21"/>
          <p:cNvSpPr txBox="1">
            <a:spLocks noChangeArrowheads="1"/>
          </p:cNvSpPr>
          <p:nvPr/>
        </p:nvSpPr>
        <p:spPr bwMode="auto">
          <a:xfrm>
            <a:off x="6172200" y="1752600"/>
            <a:ext cx="577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800"/>
              <a:t>start</a:t>
            </a:r>
            <a:endParaRPr lang="en-US" altLang="en-US"/>
          </a:p>
        </p:txBody>
      </p:sp>
      <p:sp>
        <p:nvSpPr>
          <p:cNvPr id="795670" name="Text Box 22"/>
          <p:cNvSpPr txBox="1">
            <a:spLocks noChangeArrowheads="1"/>
          </p:cNvSpPr>
          <p:nvPr/>
        </p:nvSpPr>
        <p:spPr bwMode="auto">
          <a:xfrm>
            <a:off x="2514600" y="2667000"/>
            <a:ext cx="1187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800"/>
              <a:t>destination</a:t>
            </a:r>
            <a:endParaRPr lang="en-US" altLang="en-US"/>
          </a:p>
        </p:txBody>
      </p:sp>
      <p:sp>
        <p:nvSpPr>
          <p:cNvPr id="795671" name="Text Box 23"/>
          <p:cNvSpPr txBox="1">
            <a:spLocks noChangeArrowheads="1"/>
          </p:cNvSpPr>
          <p:nvPr/>
        </p:nvSpPr>
        <p:spPr bwMode="auto">
          <a:xfrm>
            <a:off x="304800" y="2209800"/>
            <a:ext cx="173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BFS Process</a:t>
            </a:r>
          </a:p>
        </p:txBody>
      </p:sp>
      <p:sp>
        <p:nvSpPr>
          <p:cNvPr id="795672" name="Line 24"/>
          <p:cNvSpPr>
            <a:spLocks noChangeShapeType="1"/>
          </p:cNvSpPr>
          <p:nvPr/>
        </p:nvSpPr>
        <p:spPr bwMode="auto">
          <a:xfrm>
            <a:off x="381000" y="3581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73" name="Line 25"/>
          <p:cNvSpPr>
            <a:spLocks noChangeShapeType="1"/>
          </p:cNvSpPr>
          <p:nvPr/>
        </p:nvSpPr>
        <p:spPr bwMode="auto">
          <a:xfrm>
            <a:off x="381000" y="3962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74" name="Text Box 26"/>
          <p:cNvSpPr txBox="1">
            <a:spLocks noChangeArrowheads="1"/>
          </p:cNvSpPr>
          <p:nvPr/>
        </p:nvSpPr>
        <p:spPr bwMode="auto">
          <a:xfrm>
            <a:off x="1473200" y="3589338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A</a:t>
            </a:r>
            <a:endParaRPr lang="en-US" altLang="en-US"/>
          </a:p>
        </p:txBody>
      </p:sp>
      <p:sp>
        <p:nvSpPr>
          <p:cNvPr id="795675" name="Text Box 27"/>
          <p:cNvSpPr txBox="1">
            <a:spLocks noChangeArrowheads="1"/>
          </p:cNvSpPr>
          <p:nvPr/>
        </p:nvSpPr>
        <p:spPr bwMode="auto">
          <a:xfrm>
            <a:off x="381000" y="4038600"/>
            <a:ext cx="23241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800"/>
              <a:t>Initial call to BFS on A</a:t>
            </a:r>
          </a:p>
          <a:p>
            <a:pPr eaLnBrk="0" hangingPunct="0"/>
            <a:r>
              <a:rPr lang="en-US" altLang="en-US" sz="1800"/>
              <a:t>Add A to queue</a:t>
            </a:r>
            <a:endParaRPr lang="en-US" altLang="en-US"/>
          </a:p>
        </p:txBody>
      </p:sp>
      <p:sp>
        <p:nvSpPr>
          <p:cNvPr id="795676" name="Line 28"/>
          <p:cNvSpPr>
            <a:spLocks noChangeShapeType="1"/>
          </p:cNvSpPr>
          <p:nvPr/>
        </p:nvSpPr>
        <p:spPr bwMode="auto">
          <a:xfrm>
            <a:off x="2743200" y="3581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77" name="Line 29"/>
          <p:cNvSpPr>
            <a:spLocks noChangeShapeType="1"/>
          </p:cNvSpPr>
          <p:nvPr/>
        </p:nvSpPr>
        <p:spPr bwMode="auto">
          <a:xfrm>
            <a:off x="2743200" y="3962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78" name="Text Box 30"/>
          <p:cNvSpPr txBox="1">
            <a:spLocks noChangeArrowheads="1"/>
          </p:cNvSpPr>
          <p:nvPr/>
        </p:nvSpPr>
        <p:spPr bwMode="auto">
          <a:xfrm>
            <a:off x="3810000" y="3581400"/>
            <a:ext cx="354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B</a:t>
            </a:r>
            <a:endParaRPr lang="en-US" altLang="en-US"/>
          </a:p>
        </p:txBody>
      </p:sp>
      <p:sp>
        <p:nvSpPr>
          <p:cNvPr id="795679" name="Text Box 31"/>
          <p:cNvSpPr txBox="1">
            <a:spLocks noChangeArrowheads="1"/>
          </p:cNvSpPr>
          <p:nvPr/>
        </p:nvSpPr>
        <p:spPr bwMode="auto">
          <a:xfrm>
            <a:off x="2895600" y="4038600"/>
            <a:ext cx="1219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en-US" altLang="en-US" sz="1800"/>
              <a:t>Dequeue A</a:t>
            </a:r>
          </a:p>
          <a:p>
            <a:pPr algn="r" eaLnBrk="0" hangingPunct="0"/>
            <a:r>
              <a:rPr lang="en-US" altLang="en-US" sz="1800"/>
              <a:t>Add B</a:t>
            </a:r>
            <a:endParaRPr lang="en-US" altLang="en-US"/>
          </a:p>
        </p:txBody>
      </p:sp>
      <p:sp>
        <p:nvSpPr>
          <p:cNvPr id="795680" name="Text Box 32"/>
          <p:cNvSpPr txBox="1">
            <a:spLocks noChangeArrowheads="1"/>
          </p:cNvSpPr>
          <p:nvPr/>
        </p:nvSpPr>
        <p:spPr bwMode="auto">
          <a:xfrm>
            <a:off x="1447800" y="3276600"/>
            <a:ext cx="5286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400"/>
              <a:t>front</a:t>
            </a:r>
            <a:endParaRPr lang="en-US" altLang="en-US"/>
          </a:p>
        </p:txBody>
      </p:sp>
      <p:sp>
        <p:nvSpPr>
          <p:cNvPr id="795681" name="Text Box 33"/>
          <p:cNvSpPr txBox="1">
            <a:spLocks noChangeArrowheads="1"/>
          </p:cNvSpPr>
          <p:nvPr/>
        </p:nvSpPr>
        <p:spPr bwMode="auto">
          <a:xfrm>
            <a:off x="304800" y="3276600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400"/>
              <a:t>rear</a:t>
            </a:r>
            <a:endParaRPr lang="en-US" altLang="en-US"/>
          </a:p>
        </p:txBody>
      </p:sp>
      <p:sp>
        <p:nvSpPr>
          <p:cNvPr id="795682" name="Text Box 34"/>
          <p:cNvSpPr txBox="1">
            <a:spLocks noChangeArrowheads="1"/>
          </p:cNvSpPr>
          <p:nvPr/>
        </p:nvSpPr>
        <p:spPr bwMode="auto">
          <a:xfrm>
            <a:off x="3810000" y="3276600"/>
            <a:ext cx="5286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400"/>
              <a:t>front</a:t>
            </a:r>
            <a:endParaRPr lang="en-US" altLang="en-US"/>
          </a:p>
        </p:txBody>
      </p:sp>
      <p:sp>
        <p:nvSpPr>
          <p:cNvPr id="795683" name="Text Box 35"/>
          <p:cNvSpPr txBox="1">
            <a:spLocks noChangeArrowheads="1"/>
          </p:cNvSpPr>
          <p:nvPr/>
        </p:nvSpPr>
        <p:spPr bwMode="auto">
          <a:xfrm>
            <a:off x="2667000" y="3276600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400"/>
              <a:t>rear</a:t>
            </a:r>
            <a:endParaRPr lang="en-US" altLang="en-US"/>
          </a:p>
        </p:txBody>
      </p:sp>
      <p:sp>
        <p:nvSpPr>
          <p:cNvPr id="795684" name="Line 36"/>
          <p:cNvSpPr>
            <a:spLocks noChangeShapeType="1"/>
          </p:cNvSpPr>
          <p:nvPr/>
        </p:nvSpPr>
        <p:spPr bwMode="auto">
          <a:xfrm>
            <a:off x="4724400" y="3581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85" name="Line 37"/>
          <p:cNvSpPr>
            <a:spLocks noChangeShapeType="1"/>
          </p:cNvSpPr>
          <p:nvPr/>
        </p:nvSpPr>
        <p:spPr bwMode="auto">
          <a:xfrm>
            <a:off x="4724400" y="3962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86" name="Text Box 38"/>
          <p:cNvSpPr txBox="1">
            <a:spLocks noChangeArrowheads="1"/>
          </p:cNvSpPr>
          <p:nvPr/>
        </p:nvSpPr>
        <p:spPr bwMode="auto">
          <a:xfrm>
            <a:off x="5791200" y="3581400"/>
            <a:ext cx="354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C</a:t>
            </a:r>
            <a:endParaRPr lang="en-US" altLang="en-US"/>
          </a:p>
        </p:txBody>
      </p:sp>
      <p:sp>
        <p:nvSpPr>
          <p:cNvPr id="795687" name="Text Box 39"/>
          <p:cNvSpPr txBox="1">
            <a:spLocks noChangeArrowheads="1"/>
          </p:cNvSpPr>
          <p:nvPr/>
        </p:nvSpPr>
        <p:spPr bwMode="auto">
          <a:xfrm>
            <a:off x="4889500" y="4038600"/>
            <a:ext cx="1206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en-US" altLang="en-US" sz="1800"/>
              <a:t>Dequeue B</a:t>
            </a:r>
          </a:p>
          <a:p>
            <a:pPr algn="r" eaLnBrk="0" hangingPunct="0"/>
            <a:r>
              <a:rPr lang="en-US" altLang="en-US" sz="1800"/>
              <a:t>Add C, D</a:t>
            </a:r>
            <a:endParaRPr lang="en-US" altLang="en-US"/>
          </a:p>
        </p:txBody>
      </p:sp>
      <p:sp>
        <p:nvSpPr>
          <p:cNvPr id="795688" name="Text Box 40"/>
          <p:cNvSpPr txBox="1">
            <a:spLocks noChangeArrowheads="1"/>
          </p:cNvSpPr>
          <p:nvPr/>
        </p:nvSpPr>
        <p:spPr bwMode="auto">
          <a:xfrm>
            <a:off x="5791200" y="3276600"/>
            <a:ext cx="5286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400"/>
              <a:t>front</a:t>
            </a:r>
            <a:endParaRPr lang="en-US" altLang="en-US"/>
          </a:p>
        </p:txBody>
      </p:sp>
      <p:sp>
        <p:nvSpPr>
          <p:cNvPr id="795689" name="Text Box 41"/>
          <p:cNvSpPr txBox="1">
            <a:spLocks noChangeArrowheads="1"/>
          </p:cNvSpPr>
          <p:nvPr/>
        </p:nvSpPr>
        <p:spPr bwMode="auto">
          <a:xfrm>
            <a:off x="4648200" y="3276600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400"/>
              <a:t>rear</a:t>
            </a:r>
            <a:endParaRPr lang="en-US" altLang="en-US"/>
          </a:p>
        </p:txBody>
      </p:sp>
      <p:sp>
        <p:nvSpPr>
          <p:cNvPr id="795690" name="Text Box 42"/>
          <p:cNvSpPr txBox="1">
            <a:spLocks noChangeArrowheads="1"/>
          </p:cNvSpPr>
          <p:nvPr/>
        </p:nvSpPr>
        <p:spPr bwMode="auto">
          <a:xfrm>
            <a:off x="5486400" y="3581400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D</a:t>
            </a:r>
            <a:endParaRPr lang="en-US" altLang="en-US"/>
          </a:p>
        </p:txBody>
      </p:sp>
      <p:sp>
        <p:nvSpPr>
          <p:cNvPr id="795691" name="Line 43"/>
          <p:cNvSpPr>
            <a:spLocks noChangeShapeType="1"/>
          </p:cNvSpPr>
          <p:nvPr/>
        </p:nvSpPr>
        <p:spPr bwMode="auto">
          <a:xfrm>
            <a:off x="6997700" y="3581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92" name="Line 44"/>
          <p:cNvSpPr>
            <a:spLocks noChangeShapeType="1"/>
          </p:cNvSpPr>
          <p:nvPr/>
        </p:nvSpPr>
        <p:spPr bwMode="auto">
          <a:xfrm>
            <a:off x="6997700" y="3962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93" name="Text Box 45"/>
          <p:cNvSpPr txBox="1">
            <a:spLocks noChangeArrowheads="1"/>
          </p:cNvSpPr>
          <p:nvPr/>
        </p:nvSpPr>
        <p:spPr bwMode="auto">
          <a:xfrm>
            <a:off x="8077200" y="3581400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D</a:t>
            </a:r>
            <a:endParaRPr lang="en-US" altLang="en-US"/>
          </a:p>
        </p:txBody>
      </p:sp>
      <p:sp>
        <p:nvSpPr>
          <p:cNvPr id="795694" name="Text Box 46"/>
          <p:cNvSpPr txBox="1">
            <a:spLocks noChangeArrowheads="1"/>
          </p:cNvSpPr>
          <p:nvPr/>
        </p:nvSpPr>
        <p:spPr bwMode="auto">
          <a:xfrm>
            <a:off x="6813550" y="4038600"/>
            <a:ext cx="1555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en-US" altLang="en-US" sz="1800"/>
              <a:t>Dequeue C</a:t>
            </a:r>
          </a:p>
          <a:p>
            <a:pPr algn="r" eaLnBrk="0" hangingPunct="0"/>
            <a:r>
              <a:rPr lang="en-US" altLang="en-US" sz="1800"/>
              <a:t>Nothing to add</a:t>
            </a:r>
            <a:endParaRPr lang="en-US" altLang="en-US"/>
          </a:p>
        </p:txBody>
      </p:sp>
      <p:sp>
        <p:nvSpPr>
          <p:cNvPr id="795695" name="Text Box 47"/>
          <p:cNvSpPr txBox="1">
            <a:spLocks noChangeArrowheads="1"/>
          </p:cNvSpPr>
          <p:nvPr/>
        </p:nvSpPr>
        <p:spPr bwMode="auto">
          <a:xfrm>
            <a:off x="8064500" y="3276600"/>
            <a:ext cx="5286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400"/>
              <a:t>front</a:t>
            </a:r>
            <a:endParaRPr lang="en-US" altLang="en-US"/>
          </a:p>
        </p:txBody>
      </p:sp>
      <p:sp>
        <p:nvSpPr>
          <p:cNvPr id="795696" name="Text Box 48"/>
          <p:cNvSpPr txBox="1">
            <a:spLocks noChangeArrowheads="1"/>
          </p:cNvSpPr>
          <p:nvPr/>
        </p:nvSpPr>
        <p:spPr bwMode="auto">
          <a:xfrm>
            <a:off x="6921500" y="3276600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400"/>
              <a:t>rear</a:t>
            </a:r>
            <a:endParaRPr lang="en-US" altLang="en-US"/>
          </a:p>
        </p:txBody>
      </p:sp>
      <p:sp>
        <p:nvSpPr>
          <p:cNvPr id="795697" name="Line 49"/>
          <p:cNvSpPr>
            <a:spLocks noChangeShapeType="1"/>
          </p:cNvSpPr>
          <p:nvPr/>
        </p:nvSpPr>
        <p:spPr bwMode="auto">
          <a:xfrm>
            <a:off x="533400" y="49530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98" name="Line 50"/>
          <p:cNvSpPr>
            <a:spLocks noChangeShapeType="1"/>
          </p:cNvSpPr>
          <p:nvPr/>
        </p:nvSpPr>
        <p:spPr bwMode="auto">
          <a:xfrm>
            <a:off x="488950" y="5410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5699" name="Text Box 51"/>
          <p:cNvSpPr txBox="1">
            <a:spLocks noChangeArrowheads="1"/>
          </p:cNvSpPr>
          <p:nvPr/>
        </p:nvSpPr>
        <p:spPr bwMode="auto">
          <a:xfrm>
            <a:off x="1568450" y="5029200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2000"/>
              <a:t>G</a:t>
            </a:r>
            <a:endParaRPr lang="en-US" altLang="en-US"/>
          </a:p>
        </p:txBody>
      </p:sp>
      <p:sp>
        <p:nvSpPr>
          <p:cNvPr id="795700" name="Text Box 52"/>
          <p:cNvSpPr txBox="1">
            <a:spLocks noChangeArrowheads="1"/>
          </p:cNvSpPr>
          <p:nvPr/>
        </p:nvSpPr>
        <p:spPr bwMode="auto">
          <a:xfrm>
            <a:off x="641350" y="5486400"/>
            <a:ext cx="1219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0" hangingPunct="0"/>
            <a:r>
              <a:rPr lang="en-US" altLang="en-US" sz="1800"/>
              <a:t>Dequeue D</a:t>
            </a:r>
          </a:p>
          <a:p>
            <a:pPr algn="r" eaLnBrk="0" hangingPunct="0"/>
            <a:r>
              <a:rPr lang="en-US" altLang="en-US" sz="1800"/>
              <a:t>Add G</a:t>
            </a:r>
            <a:endParaRPr lang="en-US" altLang="en-US"/>
          </a:p>
        </p:txBody>
      </p:sp>
      <p:sp>
        <p:nvSpPr>
          <p:cNvPr id="795701" name="Text Box 53"/>
          <p:cNvSpPr txBox="1">
            <a:spLocks noChangeArrowheads="1"/>
          </p:cNvSpPr>
          <p:nvPr/>
        </p:nvSpPr>
        <p:spPr bwMode="auto">
          <a:xfrm>
            <a:off x="1587500" y="4572000"/>
            <a:ext cx="5286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400"/>
              <a:t>front</a:t>
            </a:r>
            <a:endParaRPr lang="en-US" altLang="en-US"/>
          </a:p>
        </p:txBody>
      </p:sp>
      <p:sp>
        <p:nvSpPr>
          <p:cNvPr id="795702" name="Text Box 54"/>
          <p:cNvSpPr txBox="1">
            <a:spLocks noChangeArrowheads="1"/>
          </p:cNvSpPr>
          <p:nvPr/>
        </p:nvSpPr>
        <p:spPr bwMode="auto">
          <a:xfrm>
            <a:off x="444500" y="4572000"/>
            <a:ext cx="46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1400"/>
              <a:t>rear</a:t>
            </a:r>
            <a:endParaRPr lang="en-US" altLang="en-US"/>
          </a:p>
        </p:txBody>
      </p:sp>
      <p:sp>
        <p:nvSpPr>
          <p:cNvPr id="795703" name="Text Box 55"/>
          <p:cNvSpPr txBox="1">
            <a:spLocks noChangeArrowheads="1"/>
          </p:cNvSpPr>
          <p:nvPr/>
        </p:nvSpPr>
        <p:spPr bwMode="auto">
          <a:xfrm>
            <a:off x="2819400" y="5029200"/>
            <a:ext cx="38877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/>
              <a:t>found destination - done!</a:t>
            </a:r>
          </a:p>
          <a:p>
            <a:pPr eaLnBrk="0" hangingPunct="0"/>
            <a:r>
              <a:rPr lang="en-US" altLang="en-US"/>
              <a:t>Path must be stored separately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437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</a:t>
            </a: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400050" y="2652713"/>
            <a:ext cx="83454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just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 DFS, each vertex has three possible colors representing its state:</a:t>
            </a:r>
          </a:p>
          <a:p>
            <a:pPr algn="just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9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  white: vertex is unvisited;</a:t>
            </a:r>
          </a:p>
          <a:p>
            <a:pPr algn="just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9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  gray: vertex is in progress</a:t>
            </a:r>
          </a:p>
          <a:p>
            <a:pPr algn="just"/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9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  black: DFS has finished processing the vertex.</a:t>
            </a:r>
          </a:p>
        </p:txBody>
      </p:sp>
      <p:pic>
        <p:nvPicPr>
          <p:cNvPr id="55302" name="Picture 6" descr="DFS-states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325" y="3063875"/>
            <a:ext cx="314325" cy="304800"/>
          </a:xfrm>
          <a:prstGeom prst="rect">
            <a:avLst/>
          </a:prstGeom>
          <a:noFill/>
        </p:spPr>
      </p:pic>
      <p:pic>
        <p:nvPicPr>
          <p:cNvPr id="55303" name="Picture 7" descr="DFS-states-gr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325" y="3429000"/>
            <a:ext cx="314325" cy="304800"/>
          </a:xfrm>
          <a:prstGeom prst="rect">
            <a:avLst/>
          </a:prstGeom>
          <a:noFill/>
        </p:spPr>
      </p:pic>
      <p:pic>
        <p:nvPicPr>
          <p:cNvPr id="55304" name="Picture 8" descr="DFS-states-bla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8325" y="3794125"/>
            <a:ext cx="314325" cy="304800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</a:t>
            </a:r>
          </a:p>
        </p:txBody>
      </p:sp>
      <p:pic>
        <p:nvPicPr>
          <p:cNvPr id="51205" name="Picture 86" descr="depth-first search example, pic.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33600" y="1828800"/>
            <a:ext cx="3911600" cy="3590925"/>
          </a:xfrm>
          <a:noFill/>
          <a:ln/>
        </p:spPr>
      </p:pic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2667000" y="5334000"/>
            <a:ext cx="3352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2000"/>
              <a:t>Source graph</a:t>
            </a:r>
            <a:endParaRPr lang="en-US" sz="20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87" descr="http://www.algolist.net/img/graphs/DFS/DFS-example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447800"/>
            <a:ext cx="4114800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5334000" y="2971800"/>
            <a:ext cx="3124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sz="2000" dirty="0"/>
              <a:t>Mark a vertex </a:t>
            </a:r>
            <a:r>
              <a:rPr lang="en-GB" sz="2000" b="1" dirty="0"/>
              <a:t>1</a:t>
            </a:r>
            <a:r>
              <a:rPr lang="en-GB" sz="2000" dirty="0"/>
              <a:t> as visited.</a:t>
            </a:r>
          </a:p>
          <a:p>
            <a:r>
              <a:rPr lang="en-GB" sz="2000" dirty="0"/>
              <a:t>Print the vertex.</a:t>
            </a:r>
            <a:r>
              <a:rPr lang="en-US" sz="2000" dirty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88" descr="http://www.algolist.net/img/graphs/DFS/DFS-example-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371600"/>
            <a:ext cx="4038600" cy="370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4800600" y="3124200"/>
            <a:ext cx="3124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/>
              <a:t>There is an edge </a:t>
            </a:r>
            <a:r>
              <a:rPr lang="en-GB" b="1" dirty="0"/>
              <a:t>(1, 4)</a:t>
            </a:r>
            <a:r>
              <a:rPr lang="en-GB" dirty="0"/>
              <a:t> and a vertex </a:t>
            </a:r>
            <a:r>
              <a:rPr lang="en-GB" b="1" dirty="0"/>
              <a:t>4</a:t>
            </a:r>
            <a:r>
              <a:rPr lang="en-GB" dirty="0"/>
              <a:t> is unvisited. Go there.</a:t>
            </a:r>
            <a:r>
              <a:rPr lang="en-US" dirty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89" descr="http://www.algolist.net/img/graphs/DFS/DFS-example-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524000"/>
            <a:ext cx="4114800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4800600" y="3276600"/>
            <a:ext cx="327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/>
              <a:t>Mark the vertex </a:t>
            </a:r>
            <a:r>
              <a:rPr lang="en-GB" b="1"/>
              <a:t>4</a:t>
            </a:r>
            <a:r>
              <a:rPr lang="en-GB"/>
              <a:t> as visited.</a:t>
            </a:r>
          </a:p>
          <a:p>
            <a:r>
              <a:rPr lang="en-GB"/>
              <a:t>Print the vertex</a:t>
            </a:r>
            <a:r>
              <a:rPr lang="en-US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90" descr="http://www.algolist.net/img/graphs/DFS/DFS-example-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143000"/>
            <a:ext cx="4343400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4648200" y="2971800"/>
            <a:ext cx="3733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There is an edge </a:t>
            </a:r>
            <a:r>
              <a:rPr lang="en-GB" b="1"/>
              <a:t>(4, 2)</a:t>
            </a:r>
            <a:r>
              <a:rPr lang="en-GB"/>
              <a:t> and vertex a </a:t>
            </a:r>
            <a:r>
              <a:rPr lang="en-GB" b="1"/>
              <a:t>2</a:t>
            </a:r>
            <a:r>
              <a:rPr lang="en-GB"/>
              <a:t> is unvisited. Go there.</a:t>
            </a:r>
            <a:r>
              <a:rPr lang="en-US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91" descr="http://www.algolist.net/img/graphs/DFS/DFS-example-5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43000"/>
            <a:ext cx="3962400" cy="36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5029200" y="2514600"/>
            <a:ext cx="2743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/>
              <a:t>Mark the vertex </a:t>
            </a:r>
            <a:r>
              <a:rPr lang="en-GB" b="1"/>
              <a:t>2</a:t>
            </a:r>
            <a:r>
              <a:rPr lang="en-GB"/>
              <a:t> as visited.</a:t>
            </a:r>
          </a:p>
          <a:p>
            <a:r>
              <a:rPr lang="en-GB"/>
              <a:t>Print the vertex.</a:t>
            </a:r>
            <a:r>
              <a:rPr lang="en-US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Picture 92" descr="http://www.algolist.net/img/graphs/DFS/DFS-example-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3962400" cy="36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4419600" y="2743200"/>
            <a:ext cx="3276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There is an edge </a:t>
            </a:r>
            <a:r>
              <a:rPr lang="en-GB" b="1"/>
              <a:t>(2, 5)</a:t>
            </a:r>
            <a:r>
              <a:rPr lang="en-GB"/>
              <a:t> and a vertex </a:t>
            </a:r>
            <a:r>
              <a:rPr lang="en-GB" b="1"/>
              <a:t>5</a:t>
            </a:r>
            <a:r>
              <a:rPr lang="en-GB"/>
              <a:t> is unvisited. Go there.</a:t>
            </a:r>
            <a:r>
              <a:rPr lang="en-US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93" descr="http://www.algolist.net/img/graphs/DFS/DFS-example-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838200"/>
            <a:ext cx="4495800" cy="412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4343400" y="2514600"/>
            <a:ext cx="320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/>
              <a:t>Mark the vertex </a:t>
            </a:r>
            <a:r>
              <a:rPr lang="en-GB" b="1"/>
              <a:t>5</a:t>
            </a:r>
            <a:r>
              <a:rPr lang="en-GB"/>
              <a:t> as visited.</a:t>
            </a:r>
          </a:p>
          <a:p>
            <a:r>
              <a:rPr lang="en-GB"/>
              <a:t>Print the vertex.</a:t>
            </a:r>
            <a:r>
              <a:rPr lang="en-US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94" descr="http://www.algolist.net/img/graphs/DFS/DFS-example-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38200"/>
            <a:ext cx="4572000" cy="419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5029200" y="2743200"/>
            <a:ext cx="2971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There is an edge </a:t>
            </a:r>
            <a:r>
              <a:rPr lang="en-GB" b="1"/>
              <a:t>(5, 3)</a:t>
            </a:r>
            <a:r>
              <a:rPr lang="en-GB"/>
              <a:t> and a vertex </a:t>
            </a:r>
            <a:r>
              <a:rPr lang="en-GB" b="1"/>
              <a:t>3 </a:t>
            </a:r>
            <a:r>
              <a:rPr lang="en-GB"/>
              <a:t>is unvisited. Go there.</a:t>
            </a:r>
            <a:r>
              <a:rPr lang="en-US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95" descr="http://www.algolist.net/img/graphs/DFS/DFS-example-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4343400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5105400" y="2438400"/>
            <a:ext cx="3810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/>
              <a:t>Mark the vertex </a:t>
            </a:r>
            <a:r>
              <a:rPr lang="en-GB" b="1"/>
              <a:t>3</a:t>
            </a:r>
            <a:r>
              <a:rPr lang="en-GB"/>
              <a:t> as visited.</a:t>
            </a:r>
          </a:p>
          <a:p>
            <a:r>
              <a:rPr lang="en-GB"/>
              <a:t>Print the vertex.</a:t>
            </a:r>
            <a:r>
              <a:rPr lang="en-US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96" descr="http://www.algolist.net/img/graphs/DFS/DFS-example-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0600"/>
            <a:ext cx="419100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4648200" y="2286000"/>
            <a:ext cx="31242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/>
              <a:t>There are no ways to go from the vertex </a:t>
            </a:r>
            <a:r>
              <a:rPr lang="en-GB" b="1"/>
              <a:t>3</a:t>
            </a:r>
            <a:r>
              <a:rPr lang="en-GB"/>
              <a:t>. </a:t>
            </a:r>
          </a:p>
          <a:p>
            <a:pPr algn="just"/>
            <a:r>
              <a:rPr lang="en-GB"/>
              <a:t>So,  backtrack to the vertex </a:t>
            </a:r>
            <a:r>
              <a:rPr lang="en-GB" b="1"/>
              <a:t>5</a:t>
            </a:r>
            <a:r>
              <a:rPr lang="en-GB"/>
              <a:t> to check other adjacent vertices of the vertex </a:t>
            </a:r>
            <a:r>
              <a:rPr lang="en-GB" b="1"/>
              <a:t>5</a:t>
            </a:r>
            <a:r>
              <a:rPr lang="en-GB"/>
              <a:t>.</a:t>
            </a:r>
            <a:r>
              <a:rPr lang="en-US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97" descr="http://www.algolist.net/img/graphs/DFS/DFS-example-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4400"/>
            <a:ext cx="4800600" cy="440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4572000" y="2362200"/>
            <a:ext cx="32004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/>
              <a:t>There is an edge </a:t>
            </a:r>
            <a:r>
              <a:rPr lang="en-GB" b="1"/>
              <a:t>(5, 4)</a:t>
            </a:r>
            <a:r>
              <a:rPr lang="en-GB"/>
              <a:t>, but the vertex 4 is already visited.</a:t>
            </a:r>
          </a:p>
          <a:p>
            <a:pPr algn="just"/>
            <a:r>
              <a:rPr lang="en-GB"/>
              <a:t>So do not go to the vertex 4. Continue with other adjacent vertices of vertex 5.</a:t>
            </a:r>
            <a:r>
              <a:rPr lang="en-US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98" descr="http://www.algolist.net/img/graphs/DFS/DFS-example-1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4495800" cy="412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029200" y="2286000"/>
            <a:ext cx="3276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/>
              <a:t>There are no ways to go from the vertex </a:t>
            </a:r>
            <a:r>
              <a:rPr lang="en-GB" b="1"/>
              <a:t>5.</a:t>
            </a:r>
            <a:r>
              <a:rPr lang="en-GB"/>
              <a:t> </a:t>
            </a:r>
          </a:p>
          <a:p>
            <a:pPr algn="just"/>
            <a:r>
              <a:rPr lang="en-GB"/>
              <a:t>So, backtrack to the vertex </a:t>
            </a:r>
            <a:r>
              <a:rPr lang="en-GB" b="1"/>
              <a:t>2 </a:t>
            </a:r>
            <a:r>
              <a:rPr lang="en-GB"/>
              <a:t>to check other adjacent vertices of the vertex </a:t>
            </a:r>
            <a:r>
              <a:rPr lang="en-GB" b="1"/>
              <a:t>2</a:t>
            </a:r>
            <a:r>
              <a:rPr lang="en-GB"/>
              <a:t>.</a:t>
            </a:r>
            <a:r>
              <a:rPr lang="en-US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2" name="Picture 99" descr="http://www.algolist.net/img/graphs/DFS/DFS-example-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8200"/>
            <a:ext cx="44196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4572000" y="2590800"/>
            <a:ext cx="34290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GB"/>
              <a:t>There are no more edges, adjacent to vertex </a:t>
            </a:r>
            <a:r>
              <a:rPr lang="en-GB" b="1"/>
              <a:t>2.</a:t>
            </a:r>
            <a:r>
              <a:rPr lang="en-GB"/>
              <a:t> So, backtrack to the vertex </a:t>
            </a:r>
            <a:r>
              <a:rPr lang="en-GB" b="1"/>
              <a:t>4 </a:t>
            </a:r>
            <a:r>
              <a:rPr lang="en-GB"/>
              <a:t>to check other adjacent vertices of the vertex </a:t>
            </a:r>
            <a:r>
              <a:rPr lang="en-GB" b="1"/>
              <a:t>4</a:t>
            </a:r>
            <a:r>
              <a:rPr lang="en-GB"/>
              <a:t>.</a:t>
            </a:r>
            <a:r>
              <a:rPr lang="en-US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100" descr="http://www.algolist.net/img/graphs/DFS/DFS-example-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66800"/>
            <a:ext cx="3962400" cy="363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4191000" y="2514600"/>
            <a:ext cx="32004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GB"/>
              <a:t>There is an edge </a:t>
            </a:r>
            <a:r>
              <a:rPr lang="en-GB" b="1"/>
              <a:t>(4, 5)</a:t>
            </a:r>
            <a:r>
              <a:rPr lang="en-GB"/>
              <a:t>, but the vertex 5 is already visited. So do not go to the vertex 5. Continue with other adjacent vertices of vertex 4.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101" descr="http://www.algolist.net/img/graphs/DFS/DFS-example-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0600"/>
            <a:ext cx="44196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4800600" y="2438400"/>
            <a:ext cx="32004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GB"/>
              <a:t>There are no more edges, adjacent to the vertex </a:t>
            </a:r>
            <a:r>
              <a:rPr lang="en-GB" b="1"/>
              <a:t>4.</a:t>
            </a:r>
            <a:r>
              <a:rPr lang="en-GB"/>
              <a:t> So, backtrack to the vertex </a:t>
            </a:r>
            <a:r>
              <a:rPr lang="en-GB" b="1"/>
              <a:t>1 </a:t>
            </a:r>
            <a:r>
              <a:rPr lang="en-GB"/>
              <a:t>to check other adjacent vertices of the vertex </a:t>
            </a:r>
            <a:r>
              <a:rPr lang="en-GB" b="1"/>
              <a:t>1</a:t>
            </a:r>
            <a:r>
              <a:rPr lang="en-GB"/>
              <a:t>.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102" descr="http://www.algolist.net/img/graphs/DFS/DFS-example-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4038600" cy="370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4648200" y="2362200"/>
            <a:ext cx="3048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/>
              <a:t>There are no more edges, adjacent to the vertex </a:t>
            </a:r>
            <a:r>
              <a:rPr lang="en-GB" b="1"/>
              <a:t>1.</a:t>
            </a:r>
            <a:r>
              <a:rPr lang="en-GB"/>
              <a:t> </a:t>
            </a:r>
          </a:p>
          <a:p>
            <a:pPr algn="just"/>
            <a:r>
              <a:rPr lang="en-GB"/>
              <a:t>DFS is over.</a:t>
            </a:r>
            <a:r>
              <a:rPr lang="en-US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sz="3200" dirty="0" smtClean="0"/>
              <a:t>A depth first traversal method tends to traverse very long, narrow trees; whereas breadth first traversal method tends to traverse very wide, short trees.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3352800"/>
          </a:xfrm>
        </p:spPr>
        <p:txBody>
          <a:bodyPr>
            <a:normAutofit/>
          </a:bodyPr>
          <a:lstStyle/>
          <a:p>
            <a:pPr lvl="0"/>
            <a:r>
              <a:rPr lang="en-US" sz="2800" dirty="0" smtClean="0"/>
              <a:t>Breadth </a:t>
            </a:r>
            <a:r>
              <a:rPr lang="en-US" sz="2800" dirty="0"/>
              <a:t>First Search (BFS) </a:t>
            </a:r>
          </a:p>
          <a:p>
            <a:r>
              <a:rPr lang="en-US" sz="2800" dirty="0" smtClean="0"/>
              <a:t>Depth </a:t>
            </a:r>
            <a:r>
              <a:rPr lang="en-US" sz="2800" dirty="0"/>
              <a:t>First Search (DFS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3060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baid_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16542</TotalTime>
  <Words>1894</Words>
  <Application>Microsoft Office PowerPoint</Application>
  <PresentationFormat>On-screen Show (4:3)</PresentationFormat>
  <Paragraphs>716</Paragraphs>
  <Slides>67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Ubaid_Theme</vt:lpstr>
      <vt:lpstr>Review</vt:lpstr>
      <vt:lpstr>Traversing a Graph</vt:lpstr>
      <vt:lpstr>Traversing a Graph</vt:lpstr>
      <vt:lpstr>Overview</vt:lpstr>
      <vt:lpstr>Example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Breadth-first Search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Tree searches</vt:lpstr>
      <vt:lpstr>Depth-first searching</vt:lpstr>
      <vt:lpstr>Breadth-first searching</vt:lpstr>
      <vt:lpstr>Graph Traversal</vt:lpstr>
      <vt:lpstr>Exploring a Labyrinth Without Getting Lost</vt:lpstr>
      <vt:lpstr>Depth-First Search</vt:lpstr>
      <vt:lpstr>Breadth-First Search</vt:lpstr>
      <vt:lpstr>Breadth-First Search</vt:lpstr>
      <vt:lpstr>BFS - A Graphical Representation</vt:lpstr>
      <vt:lpstr>More BFS</vt:lpstr>
      <vt:lpstr>Applications: Finding a Path</vt:lpstr>
      <vt:lpstr>DFS vs. BFS</vt:lpstr>
      <vt:lpstr>DFS vs. BFS</vt:lpstr>
      <vt:lpstr>Example </vt:lpstr>
      <vt:lpstr>Example 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Summary</vt:lpstr>
    </vt:vector>
  </TitlesOfParts>
  <Company>Techlogix (Pvt) 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aslam</dc:creator>
  <cp:lastModifiedBy>Administrator</cp:lastModifiedBy>
  <cp:revision>686</cp:revision>
  <dcterms:created xsi:type="dcterms:W3CDTF">2002-08-03T08:00:25Z</dcterms:created>
  <dcterms:modified xsi:type="dcterms:W3CDTF">2013-12-25T15:20:59Z</dcterms:modified>
</cp:coreProperties>
</file>