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9" r:id="rId1"/>
  </p:sldMasterIdLst>
  <p:notesMasterIdLst>
    <p:notesMasterId r:id="rId33"/>
  </p:notesMasterIdLst>
  <p:sldIdLst>
    <p:sldId id="519" r:id="rId2"/>
    <p:sldId id="520" r:id="rId3"/>
    <p:sldId id="491" r:id="rId4"/>
    <p:sldId id="492" r:id="rId5"/>
    <p:sldId id="493" r:id="rId6"/>
    <p:sldId id="494" r:id="rId7"/>
    <p:sldId id="495" r:id="rId8"/>
    <p:sldId id="496" r:id="rId9"/>
    <p:sldId id="497" r:id="rId10"/>
    <p:sldId id="498" r:id="rId11"/>
    <p:sldId id="499" r:id="rId12"/>
    <p:sldId id="500" r:id="rId13"/>
    <p:sldId id="501" r:id="rId14"/>
    <p:sldId id="502" r:id="rId15"/>
    <p:sldId id="503" r:id="rId16"/>
    <p:sldId id="504" r:id="rId17"/>
    <p:sldId id="505" r:id="rId18"/>
    <p:sldId id="506" r:id="rId19"/>
    <p:sldId id="507" r:id="rId20"/>
    <p:sldId id="508" r:id="rId21"/>
    <p:sldId id="509" r:id="rId22"/>
    <p:sldId id="510" r:id="rId23"/>
    <p:sldId id="511" r:id="rId24"/>
    <p:sldId id="512" r:id="rId25"/>
    <p:sldId id="513" r:id="rId26"/>
    <p:sldId id="514" r:id="rId27"/>
    <p:sldId id="515" r:id="rId28"/>
    <p:sldId id="516" r:id="rId29"/>
    <p:sldId id="517" r:id="rId30"/>
    <p:sldId id="518" r:id="rId31"/>
    <p:sldId id="521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996633"/>
    <a:srgbClr val="969696"/>
    <a:srgbClr val="000066"/>
    <a:srgbClr val="660066"/>
    <a:srgbClr val="031855"/>
    <a:srgbClr val="0B1F61"/>
    <a:srgbClr val="0B2671"/>
    <a:srgbClr val="0920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60"/>
  </p:normalViewPr>
  <p:slideViewPr>
    <p:cSldViewPr snapToObjects="1"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96"/>
    </p:cViewPr>
  </p:sorterViewPr>
  <p:notesViewPr>
    <p:cSldViewPr snapToObjects="1">
      <p:cViewPr varScale="1">
        <p:scale>
          <a:sx n="53" d="100"/>
          <a:sy n="53" d="100"/>
        </p:scale>
        <p:origin x="-17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17AFF14D-3952-4CC6-9B06-FCFA23CDD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4428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8E63C1-8783-4BF7-9245-EA62A1FFC4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EB9549-145A-487C-AF54-A68951900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EC8FE-0146-4067-8813-6261B0FD0A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B0B87-04CB-450B-BDF6-5034CE731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0FC-3C80-4657-83AB-65B8D50D99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1AAB529-CE5C-4AC7-96F4-126E16AA60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DC0D-1DC3-43FC-A6F9-F42F97AF4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C209-D84F-4F8A-A970-EB4D8E33D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4C1686-9600-4632-8AE4-7A48F09377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/>
              <a:t>Binary Search </a:t>
            </a:r>
            <a:r>
              <a:rPr lang="en-US" dirty="0" smtClean="0"/>
              <a:t>Trees</a:t>
            </a:r>
          </a:p>
          <a:p>
            <a:r>
              <a:rPr lang="en-US" dirty="0" smtClean="0"/>
              <a:t>Operations </a:t>
            </a:r>
            <a:r>
              <a:rPr lang="en-US" dirty="0"/>
              <a:t>on Binary Search Tree</a:t>
            </a:r>
          </a:p>
          <a:p>
            <a:pPr lvl="1"/>
            <a:r>
              <a:rPr lang="en-US" dirty="0"/>
              <a:t>Inserting a Node</a:t>
            </a:r>
          </a:p>
          <a:p>
            <a:pPr lvl="1"/>
            <a:r>
              <a:rPr lang="en-US" dirty="0"/>
              <a:t>Searching a Node</a:t>
            </a:r>
          </a:p>
          <a:p>
            <a:pPr lvl="1"/>
            <a:r>
              <a:rPr lang="en-US" dirty="0"/>
              <a:t>Deleting a Node</a:t>
            </a:r>
          </a:p>
          <a:p>
            <a:r>
              <a:rPr lang="en-US" dirty="0"/>
              <a:t>Expression Tree</a:t>
            </a:r>
          </a:p>
          <a:p>
            <a:r>
              <a:rPr lang="en-US" dirty="0"/>
              <a:t>Decision Tree</a:t>
            </a:r>
          </a:p>
        </p:txBody>
      </p:sp>
    </p:spTree>
    <p:extLst>
      <p:ext uri="{BB962C8B-B14F-4D97-AF65-F5344CB8AC3E}">
        <p14:creationId xmlns:p14="http://schemas.microsoft.com/office/powerpoint/2010/main" xmlns="" val="3361223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>
                <a:latin typeface="Helvetica" pitchFamily="34" charset="0"/>
              </a:rPr>
              <a:t>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/>
              <a:t>Graph</a:t>
            </a:r>
          </a:p>
          <a:p>
            <a:r>
              <a:rPr lang="en-US" dirty="0"/>
              <a:t>Directed Graph</a:t>
            </a:r>
          </a:p>
          <a:p>
            <a:r>
              <a:rPr lang="en-US" dirty="0"/>
              <a:t>Undirected Graph</a:t>
            </a:r>
          </a:p>
          <a:p>
            <a:r>
              <a:rPr lang="en-US" dirty="0"/>
              <a:t>Sub-Graph</a:t>
            </a:r>
          </a:p>
          <a:p>
            <a:r>
              <a:rPr lang="en-US" dirty="0"/>
              <a:t>Spanning Sub-Graph</a:t>
            </a:r>
          </a:p>
          <a:p>
            <a:r>
              <a:rPr lang="en-US" dirty="0"/>
              <a:t>Degree of a Vertex</a:t>
            </a:r>
          </a:p>
          <a:p>
            <a:r>
              <a:rPr lang="en-US" dirty="0"/>
              <a:t>Weighted Graph</a:t>
            </a:r>
          </a:p>
          <a:p>
            <a:r>
              <a:rPr lang="en-US" dirty="0"/>
              <a:t>Elementary and Simple Path</a:t>
            </a:r>
          </a:p>
          <a:p>
            <a:r>
              <a:rPr lang="en-US" dirty="0"/>
              <a:t>Link List Representation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708993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graph G consist of</a:t>
            </a:r>
          </a:p>
          <a:p>
            <a:pPr>
              <a:buNone/>
            </a:pPr>
            <a:r>
              <a:rPr lang="en-US" dirty="0" smtClean="0"/>
              <a:t>1. Set of vertices V (called nodes), V = {v1, v2, v3, v4......} and</a:t>
            </a:r>
          </a:p>
          <a:p>
            <a:pPr>
              <a:buNone/>
            </a:pPr>
            <a:r>
              <a:rPr lang="en-US" dirty="0" smtClean="0"/>
              <a:t>2. Set of edges E={e1, e2, e3......}</a:t>
            </a:r>
          </a:p>
          <a:p>
            <a:r>
              <a:rPr lang="en-US" dirty="0" smtClean="0"/>
              <a:t>A graph can be represented as G = (V, E), where V is a finite and non empty set of vertices and E is a set of pairs of vertices called edges</a:t>
            </a:r>
          </a:p>
          <a:p>
            <a:r>
              <a:rPr lang="en-US" dirty="0" smtClean="0"/>
              <a:t>Each edge ‘e’ in E is identified with a unique pair (a, b) of nodes in V, denoted by e = {a, b}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the following graph, G</a:t>
            </a:r>
          </a:p>
          <a:p>
            <a:r>
              <a:rPr lang="en-US" dirty="0" smtClean="0"/>
              <a:t>Then the vertex V and edge E can be represented as:</a:t>
            </a:r>
          </a:p>
          <a:p>
            <a:pPr>
              <a:buNone/>
            </a:pPr>
            <a:r>
              <a:rPr lang="en-US" dirty="0" smtClean="0"/>
              <a:t>V = {v1, v2, v3, v4, v5, v6} and E = {e1, e2, e3, e4, e5, e6}</a:t>
            </a:r>
          </a:p>
          <a:p>
            <a:pPr>
              <a:buNone/>
            </a:pPr>
            <a:r>
              <a:rPr lang="en-US" dirty="0" smtClean="0"/>
              <a:t>E = {(v1, v2) (v2, v3) (v1, v3) (v3, v4),(v3, v5) (v5, v6)}</a:t>
            </a:r>
          </a:p>
          <a:p>
            <a:r>
              <a:rPr lang="en-US" dirty="0" smtClean="0"/>
              <a:t>There are six edges and vertex in the graph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172181"/>
            <a:ext cx="4267200" cy="222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graph can be a</a:t>
            </a:r>
          </a:p>
          <a:p>
            <a:pPr lvl="1"/>
            <a:r>
              <a:rPr lang="en-US" dirty="0" smtClean="0"/>
              <a:t>Directed Graph</a:t>
            </a:r>
          </a:p>
          <a:p>
            <a:pPr lvl="1"/>
            <a:r>
              <a:rPr lang="en-US" dirty="0" smtClean="0"/>
              <a:t>Undirected/Simple Graph</a:t>
            </a:r>
          </a:p>
          <a:p>
            <a:endParaRPr lang="en-US" dirty="0" smtClean="0"/>
          </a:p>
          <a:p>
            <a:r>
              <a:rPr lang="en-US" dirty="0" smtClean="0"/>
              <a:t>A directed graph G is defined as an ordered pair (V, E) where, V is a set of vertices and the ordered pairs in E are called edges on V</a:t>
            </a:r>
          </a:p>
          <a:p>
            <a:r>
              <a:rPr lang="en-US" dirty="0" smtClean="0"/>
              <a:t>A directed graph can be represented geometrically as a set of marked points (called vertices) V with a set of arrows (called edges) E between pairs of points (or vertex or nodes) so that there is at most one arrow from one vertex to another vertex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 example, following figure shows a directed graph, where             G =</a:t>
            </a:r>
            <a:r>
              <a:rPr lang="pt-BR" dirty="0" smtClean="0"/>
              <a:t>{a, b, c, d }, E={(a, b), (a, d), (d, b), (d, d), (c, c)}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r>
              <a:rPr lang="en-US" dirty="0" smtClean="0"/>
              <a:t>An edge (a, b), is said to be the incident with the vertices it joints, i.e., a, b</a:t>
            </a:r>
          </a:p>
          <a:p>
            <a:r>
              <a:rPr lang="en-US" dirty="0" smtClean="0"/>
              <a:t>We can also say that the edge (a, b) is incident from a to b</a:t>
            </a:r>
          </a:p>
          <a:p>
            <a:r>
              <a:rPr lang="en-US" dirty="0" smtClean="0"/>
              <a:t>The vertex a is called the initial vertex and the vertex b is called the terminal vertex of the edge (a, b)</a:t>
            </a:r>
            <a:endParaRPr lang="pt-BR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6100" y="2133600"/>
            <a:ext cx="2171700" cy="192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an edge that is incident from and into the same vertex, say (d, d) or (c, c) in figure, is called a loop</a:t>
            </a:r>
          </a:p>
          <a:p>
            <a:r>
              <a:rPr lang="en-US" dirty="0" smtClean="0"/>
              <a:t>Two vertices are said to be adjacent if they are joined by an edge</a:t>
            </a:r>
          </a:p>
          <a:p>
            <a:r>
              <a:rPr lang="en-US" dirty="0" smtClean="0"/>
              <a:t>Consider edge (a, b), the vertex a is said to be adjacent to the vertex b, and the vertex b is said to be adjacent to vertex a</a:t>
            </a:r>
          </a:p>
          <a:p>
            <a:r>
              <a:rPr lang="en-US" dirty="0" smtClean="0"/>
              <a:t>A vertex is said to be an isolated vertex if there is no edge incident with it</a:t>
            </a:r>
          </a:p>
          <a:p>
            <a:r>
              <a:rPr lang="en-US" dirty="0" smtClean="0"/>
              <a:t>In this figure vertex C is an isolated vertex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5100" y="4627110"/>
            <a:ext cx="2171700" cy="192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Undirected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 undirected graph G is defined abstractly as an ordered pair (V, E), where V is a set of vertices and the E is a set at edges</a:t>
            </a:r>
          </a:p>
          <a:p>
            <a:r>
              <a:rPr lang="en-US" dirty="0" smtClean="0"/>
              <a:t>An undirected graph can be represented geometrically as a set of marked points (called vertices) V with a set of lines (called edges) E between the points</a:t>
            </a:r>
          </a:p>
          <a:p>
            <a:r>
              <a:rPr lang="en-US" dirty="0" smtClean="0"/>
              <a:t>An undirected graph G is shown in the following figure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191000"/>
            <a:ext cx="2524125" cy="2383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 G = (V, E) be a graph</a:t>
            </a:r>
          </a:p>
          <a:p>
            <a:r>
              <a:rPr lang="en-US" dirty="0" smtClean="0"/>
              <a:t>A graph G1 = (V1, E1) is said to be a sub-graph of G if E1 is a subset of E and V1 is a subset of V such that the edges in E1 are incident only with the vertices in V1</a:t>
            </a:r>
          </a:p>
          <a:p>
            <a:r>
              <a:rPr lang="en-US" dirty="0" smtClean="0"/>
              <a:t>For example, Fig.(b) is a sub-graph of Fig. (a)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114800"/>
            <a:ext cx="2514600" cy="170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4038600"/>
            <a:ext cx="2133599" cy="189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057400" y="6019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(a)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5943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Sub-Graph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sub-graph of G is said to be a spanning sub-graph if it contains all the vertices of G</a:t>
            </a:r>
          </a:p>
          <a:p>
            <a:r>
              <a:rPr lang="en-US" dirty="0" smtClean="0"/>
              <a:t>For example Fig.(c) shows a spanning sub-graph of Fig.(a).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7261" y="3124200"/>
            <a:ext cx="2471739" cy="193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227851"/>
            <a:ext cx="258906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0" y="5257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(a)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53340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(a)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 of a Vertex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number of edges incident on a vertex is its degree</a:t>
            </a:r>
          </a:p>
          <a:p>
            <a:r>
              <a:rPr lang="en-US" dirty="0" smtClean="0"/>
              <a:t>The degree of vertex a, is written as degree (a)</a:t>
            </a:r>
          </a:p>
          <a:p>
            <a:r>
              <a:rPr lang="en-US" dirty="0" smtClean="0"/>
              <a:t>If the degree of vertex a is zero, then vertex a is called isolated vertex</a:t>
            </a:r>
          </a:p>
          <a:p>
            <a:r>
              <a:rPr lang="en-US" dirty="0" smtClean="0"/>
              <a:t>For example the degree of the vertex a in following figure is 3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886200"/>
            <a:ext cx="289863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graph G is said to be weighted graph if every edge and/or vertices in the graph is assigned with some weight or value</a:t>
            </a:r>
          </a:p>
          <a:p>
            <a:r>
              <a:rPr lang="en-US" dirty="0" smtClean="0"/>
              <a:t>A weighted graph can be defined as G = (V, E, We, </a:t>
            </a:r>
            <a:r>
              <a:rPr lang="en-US" dirty="0" err="1" smtClean="0"/>
              <a:t>Wv</a:t>
            </a:r>
            <a:r>
              <a:rPr lang="en-US" dirty="0" smtClean="0"/>
              <a:t>) where V is the set of vertices, E is the set of edges and We is a weight of the edges whose domain is E and </a:t>
            </a:r>
            <a:r>
              <a:rPr lang="en-US" dirty="0" err="1" smtClean="0"/>
              <a:t>Wv</a:t>
            </a:r>
            <a:r>
              <a:rPr lang="en-US" dirty="0" smtClean="0"/>
              <a:t> is a weight of the vertices whose domain is V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 the following figure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Here V = {N, K, M, C,} E = {(N, K), (N,M,), (M,K), (M,C), (K,C)} We = {55,47, 39, 27, 113} and </a:t>
            </a:r>
            <a:r>
              <a:rPr lang="en-US" dirty="0" err="1" smtClean="0"/>
              <a:t>Wv</a:t>
            </a:r>
            <a:r>
              <a:rPr lang="en-US" dirty="0" smtClean="0"/>
              <a:t> = {N, K, M, C}</a:t>
            </a:r>
          </a:p>
          <a:p>
            <a:r>
              <a:rPr lang="en-US" dirty="0" smtClean="0"/>
              <a:t>The weight of the vertices is not necessary as the set </a:t>
            </a:r>
            <a:r>
              <a:rPr lang="en-US" dirty="0" err="1" smtClean="0"/>
              <a:t>Wv</a:t>
            </a:r>
            <a:r>
              <a:rPr lang="en-US" dirty="0" smtClean="0"/>
              <a:t> and V are same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6138" y="1701551"/>
            <a:ext cx="2100262" cy="213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685800"/>
            <a:ext cx="7772400" cy="5638800"/>
          </a:xfrm>
        </p:spPr>
        <p:txBody>
          <a:bodyPr/>
          <a:lstStyle/>
          <a:p>
            <a:r>
              <a:rPr lang="en-US" dirty="0" smtClean="0"/>
              <a:t>An undirected graph is said to be connected if there exist a path from any vertex to any other vertex</a:t>
            </a:r>
          </a:p>
          <a:p>
            <a:r>
              <a:rPr lang="en-US" dirty="0" smtClean="0"/>
              <a:t>Otherwise it is said to be disconnected</a:t>
            </a:r>
          </a:p>
          <a:p>
            <a:r>
              <a:rPr lang="en-US" dirty="0" smtClean="0"/>
              <a:t>Fig. A shows the disconnected graph, where the vertex c is not connected to the graph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Fig. B shows the connected graph, where all the vertexes are connected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671762"/>
            <a:ext cx="22860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953000"/>
            <a:ext cx="2209800" cy="1615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11162"/>
          </a:xfrm>
        </p:spPr>
        <p:txBody>
          <a:bodyPr>
            <a:noAutofit/>
          </a:bodyPr>
          <a:lstStyle/>
          <a:p>
            <a:r>
              <a:rPr lang="en-US" sz="3200" dirty="0" smtClean="0"/>
              <a:t>Connected and Disconnected Graphs</a:t>
            </a: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381000"/>
            <a:ext cx="7772400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A graph G is said to complete (or fully connected or strongly connected) if there is a path from every vertex to every other vertex</a:t>
            </a:r>
          </a:p>
          <a:p>
            <a:r>
              <a:rPr lang="en-US" dirty="0" smtClean="0"/>
              <a:t>Let a and b are two vertices in the directed graph, then it is a complete graph if there is a path from a to b as well as a path from b to a</a:t>
            </a:r>
          </a:p>
          <a:p>
            <a:r>
              <a:rPr lang="en-US" dirty="0" smtClean="0"/>
              <a:t>Fig X illustrates the complete undirected graph</a:t>
            </a:r>
          </a:p>
          <a:p>
            <a:r>
              <a:rPr lang="en-US" dirty="0" smtClean="0"/>
              <a:t>Fig Y shows the complete directed graph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419600"/>
            <a:ext cx="3048000" cy="192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0156" y="4495800"/>
            <a:ext cx="1805431" cy="192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411162"/>
          </a:xfrm>
        </p:spPr>
        <p:txBody>
          <a:bodyPr>
            <a:noAutofit/>
          </a:bodyPr>
          <a:lstStyle/>
          <a:p>
            <a:r>
              <a:rPr lang="en-US" sz="3200" dirty="0" smtClean="0"/>
              <a:t>Complete Graph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57912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X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62800" y="57912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Y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792162"/>
          </a:xfrm>
        </p:spPr>
        <p:txBody>
          <a:bodyPr/>
          <a:lstStyle/>
          <a:p>
            <a:r>
              <a:rPr lang="en-US" dirty="0" smtClean="0"/>
              <a:t>Elementary and Simple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68362"/>
            <a:ext cx="7772400" cy="5456238"/>
          </a:xfrm>
        </p:spPr>
        <p:txBody>
          <a:bodyPr/>
          <a:lstStyle/>
          <a:p>
            <a:r>
              <a:rPr lang="en-US" dirty="0" smtClean="0"/>
              <a:t>In a directed graph, a path is a sequence of edges (e1, e2, e3, ...... en) such that the edges are connected with each other</a:t>
            </a:r>
          </a:p>
          <a:p>
            <a:r>
              <a:rPr lang="en-US" dirty="0" smtClean="0"/>
              <a:t>A path is said to be </a:t>
            </a:r>
            <a:r>
              <a:rPr lang="en-US" i="1" dirty="0" smtClean="0"/>
              <a:t>elementary</a:t>
            </a:r>
            <a:r>
              <a:rPr lang="en-US" dirty="0" smtClean="0"/>
              <a:t> if it does not meet the same vertex twice</a:t>
            </a:r>
          </a:p>
          <a:p>
            <a:r>
              <a:rPr lang="en-US" dirty="0" smtClean="0"/>
              <a:t>A path is said to be </a:t>
            </a:r>
            <a:r>
              <a:rPr lang="en-US" i="1" dirty="0" smtClean="0"/>
              <a:t>simple</a:t>
            </a:r>
            <a:r>
              <a:rPr lang="en-US" dirty="0" smtClean="0"/>
              <a:t> if it does not meet the same edges twice</a:t>
            </a:r>
          </a:p>
          <a:p>
            <a:r>
              <a:rPr lang="en-US" dirty="0" smtClean="0"/>
              <a:t>Consider a graph in Fig.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962400"/>
            <a:ext cx="487966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62000"/>
            <a:ext cx="77724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Where (e1, e3, e4, e5) is a path; (e1, e3, e4, e5, e12, e9, e11, e6, e7, e8, e11) is a path but not a simple one; (e1, e3, e4, e5, e6, e7, e8, e11, e12) is a simple path but not elementary one; (e1, e3, e4, e5, e6, e7, e8) is an elementary path</a:t>
            </a:r>
          </a:p>
          <a:p>
            <a:endParaRPr lang="en-US" dirty="0" smtClean="0"/>
          </a:p>
          <a:p>
            <a:r>
              <a:rPr lang="en-US" dirty="0" smtClean="0"/>
              <a:t>A circuit is a path (e1, e2, .... en) in which terminal vertex of en coincides with initial vertex of e1</a:t>
            </a:r>
          </a:p>
          <a:p>
            <a:r>
              <a:rPr lang="en-US" dirty="0" smtClean="0"/>
              <a:t>A circuit is said to be simple if it does not include (or visit) the same edge twice</a:t>
            </a:r>
          </a:p>
          <a:p>
            <a:r>
              <a:rPr lang="en-US" dirty="0" smtClean="0"/>
              <a:t>A circuit is said to be elementary if it does not visit the same vertex twice</a:t>
            </a:r>
          </a:p>
          <a:p>
            <a:r>
              <a:rPr lang="en-US" dirty="0" smtClean="0"/>
              <a:t>In above figure (e1, e3, e4, e5, e12, e9, e10) is a simple circuit but not a elementary one</a:t>
            </a:r>
          </a:p>
          <a:p>
            <a:r>
              <a:rPr lang="en-US" dirty="0" smtClean="0"/>
              <a:t>(e1, e3, e4, e5, e6, e7, e8, e10) is an elementary circuit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 of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Graph is a mathematical structure</a:t>
            </a:r>
          </a:p>
          <a:p>
            <a:r>
              <a:rPr lang="en-US" dirty="0" smtClean="0"/>
              <a:t>The problems related to graph G must be represented in computer memory using any suitable data structure to solve it</a:t>
            </a:r>
          </a:p>
          <a:p>
            <a:r>
              <a:rPr lang="en-US" dirty="0" smtClean="0"/>
              <a:t>There are two standard ways of maintaining a graph G in the memory of a computer</a:t>
            </a:r>
          </a:p>
          <a:p>
            <a:pPr>
              <a:buNone/>
            </a:pPr>
            <a:r>
              <a:rPr lang="en-US" dirty="0" smtClean="0"/>
              <a:t>1. Sequential representation of a graph using adjacent</a:t>
            </a:r>
          </a:p>
          <a:p>
            <a:pPr>
              <a:buNone/>
            </a:pPr>
            <a:r>
              <a:rPr lang="en-US" dirty="0" smtClean="0"/>
              <a:t>2. Linked representation of a graph using linked list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Adjacency Matrix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adjacency of a graph G = (V, E) with n vertices, is an n × n matrix</a:t>
            </a:r>
          </a:p>
          <a:p>
            <a:r>
              <a:rPr lang="en-US" dirty="0" smtClean="0"/>
              <a:t>To represent it, considered a directed graph in following figure where all the vertices are numbered, (1, 2, 3, 4, 5)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276600"/>
            <a:ext cx="438277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adjacency matrix A of a directed graph G = (V, E) can be represented with the following conditions:</a:t>
            </a:r>
          </a:p>
          <a:p>
            <a:pPr lvl="1"/>
            <a:r>
              <a:rPr lang="en-US" dirty="0" err="1" smtClean="0"/>
              <a:t>Aij</a:t>
            </a:r>
            <a:r>
              <a:rPr lang="en-US" dirty="0" smtClean="0"/>
              <a:t> = 1 {if there is an edge from Vi to </a:t>
            </a:r>
            <a:r>
              <a:rPr lang="en-US" dirty="0" err="1" smtClean="0"/>
              <a:t>Vj</a:t>
            </a:r>
            <a:r>
              <a:rPr lang="en-US" dirty="0" smtClean="0"/>
              <a:t> or if the edge (</a:t>
            </a:r>
            <a:r>
              <a:rPr lang="en-US" dirty="0" err="1" smtClean="0"/>
              <a:t>i</a:t>
            </a:r>
            <a:r>
              <a:rPr lang="en-US" dirty="0" smtClean="0"/>
              <a:t>, j) is member of E.}</a:t>
            </a:r>
          </a:p>
          <a:p>
            <a:pPr lvl="1"/>
            <a:r>
              <a:rPr lang="en-US" dirty="0" err="1" smtClean="0"/>
              <a:t>Aij</a:t>
            </a:r>
            <a:r>
              <a:rPr lang="en-US" dirty="0" smtClean="0"/>
              <a:t> = 0 {if there is no edge from Vi to </a:t>
            </a:r>
            <a:r>
              <a:rPr lang="en-US" dirty="0" err="1" smtClean="0"/>
              <a:t>Vj</a:t>
            </a:r>
            <a:r>
              <a:rPr lang="en-US" dirty="0" smtClean="0"/>
              <a:t>}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505200"/>
            <a:ext cx="4857633" cy="280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Now let us discuss how an undirected graph can be represented using adjacency matrix</a:t>
            </a:r>
          </a:p>
          <a:p>
            <a:r>
              <a:rPr lang="en-US" dirty="0" smtClean="0"/>
              <a:t>Consider an undirected graph in following figure: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086157"/>
            <a:ext cx="4424362" cy="194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adjacency matrix A of an undirected graph G = (V, E) can be represented with the following conditions:</a:t>
            </a:r>
          </a:p>
          <a:p>
            <a:r>
              <a:rPr lang="en-US" dirty="0" err="1" smtClean="0"/>
              <a:t>Aij</a:t>
            </a:r>
            <a:r>
              <a:rPr lang="en-US" dirty="0" smtClean="0"/>
              <a:t> = 1 {if there is an edge from Vi to </a:t>
            </a:r>
            <a:r>
              <a:rPr lang="en-US" dirty="0" err="1" smtClean="0"/>
              <a:t>Vj</a:t>
            </a:r>
            <a:r>
              <a:rPr lang="en-US" dirty="0" smtClean="0"/>
              <a:t> or if the edge (</a:t>
            </a:r>
            <a:r>
              <a:rPr lang="en-US" dirty="0" err="1" smtClean="0"/>
              <a:t>i</a:t>
            </a:r>
            <a:r>
              <a:rPr lang="en-US" dirty="0" smtClean="0"/>
              <a:t>, j) is member of E}</a:t>
            </a:r>
          </a:p>
          <a:p>
            <a:r>
              <a:rPr lang="en-US" dirty="0" err="1" smtClean="0"/>
              <a:t>Aij</a:t>
            </a:r>
            <a:r>
              <a:rPr lang="en-US" dirty="0" smtClean="0"/>
              <a:t> = 0 {if there is no edge from Vi to </a:t>
            </a:r>
            <a:r>
              <a:rPr lang="en-US" dirty="0" err="1" smtClean="0"/>
              <a:t>Vj</a:t>
            </a:r>
            <a:r>
              <a:rPr lang="en-US" dirty="0" smtClean="0"/>
              <a:t> or the edge </a:t>
            </a:r>
            <a:r>
              <a:rPr lang="en-US" dirty="0" err="1" smtClean="0"/>
              <a:t>i</a:t>
            </a:r>
            <a:r>
              <a:rPr lang="en-US" dirty="0" smtClean="0"/>
              <a:t>, j, is not a member of E}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868882"/>
            <a:ext cx="4724400" cy="2684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represent a weighted graph using adjacency matrix, weight of the edge (</a:t>
            </a:r>
            <a:r>
              <a:rPr lang="en-US" dirty="0" err="1" smtClean="0"/>
              <a:t>i</a:t>
            </a:r>
            <a:r>
              <a:rPr lang="en-US" dirty="0" smtClean="0"/>
              <a:t>, j) is simply stored as the entry in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th</a:t>
            </a:r>
            <a:r>
              <a:rPr lang="en-US" dirty="0" smtClean="0"/>
              <a:t> row and j </a:t>
            </a:r>
            <a:r>
              <a:rPr lang="en-US" dirty="0" err="1" smtClean="0"/>
              <a:t>th</a:t>
            </a:r>
            <a:r>
              <a:rPr lang="en-US" dirty="0" smtClean="0"/>
              <a:t> column of the adjacency matrix</a:t>
            </a:r>
          </a:p>
          <a:p>
            <a:r>
              <a:rPr lang="en-US" dirty="0" smtClean="0"/>
              <a:t>There are some cases where zero can also be the possible weight of the edge, then we have to store some sentinel value for non-existent edge, which can be a negative value; since the weight of the edge is always a positive number</a:t>
            </a:r>
          </a:p>
          <a:p>
            <a:r>
              <a:rPr lang="en-US" dirty="0" smtClean="0"/>
              <a:t>Consider a weighted graph in the following figure: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4571362"/>
            <a:ext cx="4876800" cy="2111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adjacency matrix A for a directed weighted graph G = (V, E, We ) can be represented as:</a:t>
            </a:r>
          </a:p>
          <a:p>
            <a:r>
              <a:rPr lang="en-US" dirty="0" err="1" smtClean="0"/>
              <a:t>Aij</a:t>
            </a:r>
            <a:r>
              <a:rPr lang="en-US" dirty="0" smtClean="0"/>
              <a:t> = </a:t>
            </a:r>
            <a:r>
              <a:rPr lang="en-US" dirty="0" err="1" smtClean="0"/>
              <a:t>Wij</a:t>
            </a:r>
            <a:r>
              <a:rPr lang="en-US" dirty="0" smtClean="0"/>
              <a:t> { if there is an edge from Vi to </a:t>
            </a:r>
            <a:r>
              <a:rPr lang="en-US" dirty="0" err="1" smtClean="0"/>
              <a:t>Vj</a:t>
            </a:r>
            <a:r>
              <a:rPr lang="en-US" dirty="0" smtClean="0"/>
              <a:t> then represent its weight </a:t>
            </a:r>
            <a:r>
              <a:rPr lang="en-US" dirty="0" err="1" smtClean="0"/>
              <a:t>Wij</a:t>
            </a:r>
            <a:r>
              <a:rPr lang="en-US" dirty="0" smtClean="0"/>
              <a:t>}</a:t>
            </a:r>
          </a:p>
          <a:p>
            <a:r>
              <a:rPr lang="en-US" dirty="0" err="1" smtClean="0"/>
              <a:t>Aij</a:t>
            </a:r>
            <a:r>
              <a:rPr lang="en-US" dirty="0" smtClean="0"/>
              <a:t> = – 1 { if there is no edge from Vi to </a:t>
            </a:r>
            <a:r>
              <a:rPr lang="en-US" dirty="0" err="1" smtClean="0"/>
              <a:t>Vj</a:t>
            </a:r>
            <a:r>
              <a:rPr lang="en-US" dirty="0" smtClean="0"/>
              <a:t>}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7210" y="3686175"/>
            <a:ext cx="4813190" cy="2769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this representation, n</a:t>
            </a:r>
            <a:r>
              <a:rPr lang="en-US" baseline="30000" dirty="0" smtClean="0"/>
              <a:t>2</a:t>
            </a:r>
            <a:r>
              <a:rPr lang="en-US" dirty="0" smtClean="0"/>
              <a:t> memory location is required to represent a graph with n vertices</a:t>
            </a:r>
          </a:p>
          <a:p>
            <a:r>
              <a:rPr lang="en-US" dirty="0" smtClean="0"/>
              <a:t>The adjacency matrix is a simple way to represent a graph, but it has two disadvantages</a:t>
            </a:r>
          </a:p>
          <a:p>
            <a:pPr>
              <a:buNone/>
            </a:pPr>
            <a:r>
              <a:rPr lang="en-US" dirty="0" smtClean="0"/>
              <a:t>1. It takes n</a:t>
            </a:r>
            <a:r>
              <a:rPr lang="en-US" baseline="30000" dirty="0" smtClean="0"/>
              <a:t>2</a:t>
            </a:r>
            <a:r>
              <a:rPr lang="en-US" dirty="0" smtClean="0"/>
              <a:t> space to represent a graph with n vertices, even for a small graph and</a:t>
            </a:r>
          </a:p>
          <a:p>
            <a:pPr>
              <a:buNone/>
            </a:pPr>
            <a:r>
              <a:rPr lang="en-US" dirty="0" smtClean="0"/>
              <a:t>2. It takes O(n</a:t>
            </a:r>
            <a:r>
              <a:rPr lang="en-US" baseline="30000" dirty="0" smtClean="0"/>
              <a:t>2</a:t>
            </a:r>
            <a:r>
              <a:rPr lang="en-US" dirty="0" smtClean="0"/>
              <a:t> ) time to solve the graph problem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List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is also called Adjacency List Representation</a:t>
            </a:r>
          </a:p>
          <a:p>
            <a:endParaRPr lang="en-US" dirty="0" smtClean="0"/>
          </a:p>
          <a:p>
            <a:r>
              <a:rPr lang="en-US" dirty="0" smtClean="0"/>
              <a:t>In this representation we store a graph as a linked structure</a:t>
            </a:r>
          </a:p>
          <a:p>
            <a:endParaRPr lang="en-US" dirty="0" smtClean="0"/>
          </a:p>
          <a:p>
            <a:r>
              <a:rPr lang="en-US" dirty="0" smtClean="0"/>
              <a:t>First we store all the vertices of the graph in a list and then each adjacent vertices will be represented using linked list node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a directed graph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It can be represented using linked list as: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1281" y="1676400"/>
            <a:ext cx="3627119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7705" y="4247448"/>
            <a:ext cx="3536895" cy="2000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Weighted graph can be represented using linked list by storing the corresponding weight along with the terminal vertex of the edge</a:t>
            </a:r>
          </a:p>
          <a:p>
            <a:r>
              <a:rPr lang="en-US" dirty="0" smtClean="0"/>
              <a:t>Consider a weighted graph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It can be represented using linked list as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872957"/>
            <a:ext cx="3505200" cy="1517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4876800"/>
            <a:ext cx="328041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Although the linked list representation requires very less memory as compared to the adjacency matrix</a:t>
            </a:r>
          </a:p>
          <a:p>
            <a:r>
              <a:rPr lang="en-US" dirty="0" smtClean="0"/>
              <a:t>The simplicity of adjacency matrix makes it preferable when graphs are reasonably small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Traversing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application of graph requires a structured system to examine the vertices and edges of a graph G</a:t>
            </a:r>
          </a:p>
          <a:p>
            <a:r>
              <a:rPr lang="en-US" dirty="0" smtClean="0"/>
              <a:t>That is a graph traversal, which means visiting all the nodes of the graph</a:t>
            </a:r>
          </a:p>
          <a:p>
            <a:r>
              <a:rPr lang="en-US" dirty="0" smtClean="0"/>
              <a:t>There are two graph traversal methods</a:t>
            </a:r>
          </a:p>
          <a:p>
            <a:pPr marL="514350" indent="-514350">
              <a:buAutoNum type="alphaLcParenBoth"/>
            </a:pPr>
            <a:r>
              <a:rPr lang="en-US" i="1" dirty="0" smtClean="0"/>
              <a:t>Breadth First Search (BFS)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Think </a:t>
            </a:r>
            <a:r>
              <a:rPr lang="en-US" dirty="0"/>
              <a:t>Queue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i="1" dirty="0" smtClean="0"/>
              <a:t>b) Depth First Search (DFS)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Think Stack</a:t>
            </a:r>
          </a:p>
          <a:p>
            <a:pPr>
              <a:buNone/>
            </a:pPr>
            <a:endParaRPr lang="en-US" i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 smtClean="0">
                <a:latin typeface="Helvetica" pitchFamily="34" charset="0"/>
              </a:rPr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/>
              <a:t>Graph</a:t>
            </a:r>
          </a:p>
          <a:p>
            <a:r>
              <a:rPr lang="en-US" dirty="0"/>
              <a:t>Directed Graph</a:t>
            </a:r>
          </a:p>
          <a:p>
            <a:r>
              <a:rPr lang="en-US" dirty="0"/>
              <a:t>Undirected Graph</a:t>
            </a:r>
          </a:p>
          <a:p>
            <a:r>
              <a:rPr lang="en-US" dirty="0"/>
              <a:t>Sub-Graph</a:t>
            </a:r>
          </a:p>
          <a:p>
            <a:r>
              <a:rPr lang="en-US" dirty="0"/>
              <a:t>Spanning Sub-Graph</a:t>
            </a:r>
          </a:p>
          <a:p>
            <a:r>
              <a:rPr lang="en-US" dirty="0"/>
              <a:t>Degree of a Vertex</a:t>
            </a:r>
          </a:p>
          <a:p>
            <a:r>
              <a:rPr lang="en-US" dirty="0"/>
              <a:t>Weighted Graph</a:t>
            </a:r>
          </a:p>
          <a:p>
            <a:r>
              <a:rPr lang="en-US" dirty="0"/>
              <a:t>Elementary and Simple Path</a:t>
            </a:r>
          </a:p>
          <a:p>
            <a:r>
              <a:rPr lang="en-US" dirty="0"/>
              <a:t>Link List Representation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87619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16306</TotalTime>
  <Words>2114</Words>
  <Application>Microsoft Office PowerPoint</Application>
  <PresentationFormat>On-screen Show (4:3)</PresentationFormat>
  <Paragraphs>205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Ubaid_Theme</vt:lpstr>
      <vt:lpstr>Review</vt:lpstr>
      <vt:lpstr>Graphs</vt:lpstr>
      <vt:lpstr>Introduction</vt:lpstr>
      <vt:lpstr>Slide 4</vt:lpstr>
      <vt:lpstr>Directed Graph</vt:lpstr>
      <vt:lpstr>Slide 6</vt:lpstr>
      <vt:lpstr>Slide 7</vt:lpstr>
      <vt:lpstr>Undirected Graph</vt:lpstr>
      <vt:lpstr>Sub-Graph</vt:lpstr>
      <vt:lpstr>Spanning Sub-Graph</vt:lpstr>
      <vt:lpstr>Degree of a Vertex</vt:lpstr>
      <vt:lpstr>Weighted Graph</vt:lpstr>
      <vt:lpstr>Slide 13</vt:lpstr>
      <vt:lpstr>Connected and Disconnected Graphs</vt:lpstr>
      <vt:lpstr>Complete Graph</vt:lpstr>
      <vt:lpstr>Elementary and Simple Path</vt:lpstr>
      <vt:lpstr>Slide 17</vt:lpstr>
      <vt:lpstr>Representation of Graphs</vt:lpstr>
      <vt:lpstr>Adjacency Matrix Representation</vt:lpstr>
      <vt:lpstr>Slide 20</vt:lpstr>
      <vt:lpstr>Slide 21</vt:lpstr>
      <vt:lpstr>Slide 22</vt:lpstr>
      <vt:lpstr>Slide 23</vt:lpstr>
      <vt:lpstr>Slide 24</vt:lpstr>
      <vt:lpstr>Slide 25</vt:lpstr>
      <vt:lpstr>Linked List Representation</vt:lpstr>
      <vt:lpstr>Slide 27</vt:lpstr>
      <vt:lpstr>Slide 28</vt:lpstr>
      <vt:lpstr>Slide 29</vt:lpstr>
      <vt:lpstr>Traversing a Graph</vt:lpstr>
      <vt:lpstr>Summary</vt:lpstr>
    </vt:vector>
  </TitlesOfParts>
  <Company>Techlogix (Pvt)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aslam</dc:creator>
  <cp:lastModifiedBy>stdc_lp</cp:lastModifiedBy>
  <cp:revision>671</cp:revision>
  <dcterms:created xsi:type="dcterms:W3CDTF">2002-08-03T08:00:25Z</dcterms:created>
  <dcterms:modified xsi:type="dcterms:W3CDTF">2013-12-25T05:01:18Z</dcterms:modified>
</cp:coreProperties>
</file>