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32"/>
  </p:notesMasterIdLst>
  <p:sldIdLst>
    <p:sldId id="516" r:id="rId2"/>
    <p:sldId id="519" r:id="rId3"/>
    <p:sldId id="520" r:id="rId4"/>
    <p:sldId id="521" r:id="rId5"/>
    <p:sldId id="517" r:id="rId6"/>
    <p:sldId id="491" r:id="rId7"/>
    <p:sldId id="492" r:id="rId8"/>
    <p:sldId id="493" r:id="rId9"/>
    <p:sldId id="494" r:id="rId10"/>
    <p:sldId id="495" r:id="rId11"/>
    <p:sldId id="496" r:id="rId12"/>
    <p:sldId id="497" r:id="rId13"/>
    <p:sldId id="498" r:id="rId14"/>
    <p:sldId id="499" r:id="rId15"/>
    <p:sldId id="500" r:id="rId16"/>
    <p:sldId id="501" r:id="rId17"/>
    <p:sldId id="502" r:id="rId18"/>
    <p:sldId id="503" r:id="rId19"/>
    <p:sldId id="504" r:id="rId20"/>
    <p:sldId id="505" r:id="rId21"/>
    <p:sldId id="506" r:id="rId22"/>
    <p:sldId id="507" r:id="rId23"/>
    <p:sldId id="508" r:id="rId24"/>
    <p:sldId id="509" r:id="rId25"/>
    <p:sldId id="510" r:id="rId26"/>
    <p:sldId id="511" r:id="rId27"/>
    <p:sldId id="513" r:id="rId28"/>
    <p:sldId id="514" r:id="rId29"/>
    <p:sldId id="515" r:id="rId30"/>
    <p:sldId id="518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0"/>
  </p:normalViewPr>
  <p:slideViewPr>
    <p:cSldViewPr snapToObjects="1"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95147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December 07,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Binary </a:t>
            </a:r>
            <a:r>
              <a:rPr lang="en-US" dirty="0"/>
              <a:t>Tree</a:t>
            </a:r>
          </a:p>
          <a:p>
            <a:r>
              <a:rPr lang="en-US" dirty="0"/>
              <a:t>Binary Tree Representation</a:t>
            </a:r>
          </a:p>
          <a:p>
            <a:pPr lvl="1"/>
            <a:r>
              <a:rPr lang="en-US" dirty="0"/>
              <a:t>Array Representation</a:t>
            </a:r>
          </a:p>
          <a:p>
            <a:pPr lvl="1"/>
            <a:r>
              <a:rPr lang="en-US" dirty="0"/>
              <a:t>Link List Representation</a:t>
            </a:r>
          </a:p>
          <a:p>
            <a:r>
              <a:rPr lang="en-US" dirty="0"/>
              <a:t>Operations on Binary Trees</a:t>
            </a:r>
          </a:p>
          <a:p>
            <a:r>
              <a:rPr lang="en-US" dirty="0"/>
              <a:t>Traversing Binary Trees</a:t>
            </a:r>
          </a:p>
          <a:p>
            <a:pPr lvl="1"/>
            <a:r>
              <a:rPr lang="en-US" dirty="0" smtClean="0"/>
              <a:t>Pre-Order </a:t>
            </a:r>
            <a:r>
              <a:rPr lang="en-US" dirty="0"/>
              <a:t>Traversal Recursively</a:t>
            </a:r>
          </a:p>
          <a:p>
            <a:pPr lvl="1"/>
            <a:r>
              <a:rPr lang="en-US" dirty="0"/>
              <a:t>In-Order Traversal Recursively</a:t>
            </a:r>
          </a:p>
          <a:p>
            <a:pPr lvl="1"/>
            <a:r>
              <a:rPr lang="en-US" dirty="0"/>
              <a:t>Post-Order Traversal Recursively</a:t>
            </a:r>
          </a:p>
        </p:txBody>
      </p:sp>
    </p:spTree>
    <p:extLst>
      <p:ext uri="{BB962C8B-B14F-4D97-AF65-F5344CB8AC3E}">
        <p14:creationId xmlns:p14="http://schemas.microsoft.com/office/powerpoint/2010/main" xmlns="" val="4050368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preorder traversal of this binary tree is</a:t>
            </a:r>
          </a:p>
          <a:p>
            <a:pPr>
              <a:buNone/>
            </a:pPr>
            <a:r>
              <a:rPr lang="en-US" dirty="0" smtClean="0"/>
              <a:t> A, B, D, E, H, I, C, F, G, J.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324650"/>
            <a:ext cx="4181475" cy="309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943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in order traversal of this binary tree is </a:t>
            </a:r>
          </a:p>
          <a:p>
            <a:pPr>
              <a:buNone/>
            </a:pPr>
            <a:r>
              <a:rPr lang="en-US" dirty="0" smtClean="0"/>
              <a:t>D, B, H, E, I, A, F, C, J, G.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324650"/>
            <a:ext cx="4181475" cy="309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490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post order traversal of this binary tree is </a:t>
            </a:r>
          </a:p>
          <a:p>
            <a:pPr>
              <a:buNone/>
            </a:pPr>
            <a:r>
              <a:rPr lang="en-US" dirty="0" smtClean="0"/>
              <a:t>D, H, I, E, B, F, J, G, C, A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324650"/>
            <a:ext cx="4181475" cy="309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704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/>
              <a:t>Binary Search Trees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/>
              <a:t>Binary Search </a:t>
            </a:r>
            <a:r>
              <a:rPr lang="en-US" dirty="0" smtClean="0"/>
              <a:t>Trees</a:t>
            </a:r>
          </a:p>
          <a:p>
            <a:r>
              <a:rPr lang="en-US" dirty="0" smtClean="0"/>
              <a:t>Operations </a:t>
            </a:r>
            <a:r>
              <a:rPr lang="en-US" dirty="0"/>
              <a:t>on Binary Search Tree</a:t>
            </a:r>
          </a:p>
          <a:p>
            <a:pPr lvl="1"/>
            <a:r>
              <a:rPr lang="en-US" dirty="0"/>
              <a:t>Inserting a Node</a:t>
            </a:r>
          </a:p>
          <a:p>
            <a:pPr lvl="1"/>
            <a:r>
              <a:rPr lang="en-US" dirty="0"/>
              <a:t>Searching a Node</a:t>
            </a:r>
          </a:p>
          <a:p>
            <a:pPr lvl="1"/>
            <a:r>
              <a:rPr lang="en-US" dirty="0"/>
              <a:t>Deleting a Node</a:t>
            </a:r>
          </a:p>
          <a:p>
            <a:r>
              <a:rPr lang="en-US" dirty="0"/>
              <a:t>Expression Tree</a:t>
            </a:r>
          </a:p>
          <a:p>
            <a:r>
              <a:rPr lang="en-US" dirty="0"/>
              <a:t>Decision Tree</a:t>
            </a:r>
          </a:p>
        </p:txBody>
      </p:sp>
    </p:spTree>
    <p:extLst>
      <p:ext uri="{BB962C8B-B14F-4D97-AF65-F5344CB8AC3E}">
        <p14:creationId xmlns:p14="http://schemas.microsoft.com/office/powerpoint/2010/main" xmlns="" val="2436927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itchFamily="34" charset="0"/>
              </a:rPr>
              <a:t>Binary Search Trees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Binary Search Tree is a binary tree, which is either empty or satisfies the following properties:</a:t>
            </a:r>
          </a:p>
          <a:p>
            <a:pPr>
              <a:buNone/>
            </a:pPr>
            <a:r>
              <a:rPr lang="en-US" dirty="0" smtClean="0"/>
              <a:t>1. Every node has a value and no two nodes have the same value (</a:t>
            </a:r>
            <a:r>
              <a:rPr lang="en-US" i="1" dirty="0" smtClean="0"/>
              <a:t>i.e., all the values </a:t>
            </a:r>
            <a:r>
              <a:rPr lang="en-US" dirty="0" smtClean="0"/>
              <a:t>are unique)</a:t>
            </a:r>
          </a:p>
          <a:p>
            <a:pPr>
              <a:buNone/>
            </a:pPr>
            <a:r>
              <a:rPr lang="en-US" dirty="0" smtClean="0"/>
              <a:t>2. If there exists a left child or left sub tree then its value is less than the value of the root</a:t>
            </a:r>
          </a:p>
          <a:p>
            <a:pPr>
              <a:buNone/>
            </a:pPr>
            <a:r>
              <a:rPr lang="en-US" dirty="0" smtClean="0"/>
              <a:t>3. The value(s) in the right child or right sub tree is larger than the value of the root node</a:t>
            </a:r>
          </a:p>
          <a:p>
            <a:endParaRPr lang="en-US" dirty="0" smtClean="0"/>
          </a:p>
          <a:p>
            <a:r>
              <a:rPr lang="en-US" dirty="0" smtClean="0"/>
              <a:t>All the nodes or sub trees of the left and right children follows above rules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486400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figure shows an example of binary search tree</a:t>
            </a:r>
          </a:p>
          <a:p>
            <a:r>
              <a:rPr lang="en-US" dirty="0" smtClean="0"/>
              <a:t>Here the root node information is 50</a:t>
            </a:r>
          </a:p>
          <a:p>
            <a:r>
              <a:rPr lang="en-US" dirty="0" smtClean="0"/>
              <a:t>The right sub tree node’s value is greater than 50, and the left sub tree nodes value is less than 50</a:t>
            </a:r>
          </a:p>
          <a:p>
            <a:r>
              <a:rPr lang="en-US" dirty="0" smtClean="0"/>
              <a:t>Again right child node of 25 has large values than 25 and left child node has small values than 25</a:t>
            </a:r>
          </a:p>
          <a:p>
            <a:r>
              <a:rPr lang="en-US" dirty="0" smtClean="0"/>
              <a:t>Similarly right child node of 75 has large values than 75 and left child node has small values that 75 and so 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59414"/>
            <a:ext cx="4800600" cy="3145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on Binary Search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operations performed on binary tree can also be applied to Binary Search Tree (BST)</a:t>
            </a:r>
          </a:p>
          <a:p>
            <a:r>
              <a:rPr lang="en-US" dirty="0" smtClean="0"/>
              <a:t>Most commonly performed operation on BST is, traversal. The tree traversal algorithm (pre-order, post-order and in-order) are the standard way of traversing a binary search tree</a:t>
            </a:r>
          </a:p>
          <a:p>
            <a:r>
              <a:rPr lang="en-US" dirty="0" smtClean="0"/>
              <a:t>In this section we discuss few other operations performed on BST:</a:t>
            </a:r>
          </a:p>
          <a:p>
            <a:pPr>
              <a:buNone/>
            </a:pPr>
            <a:r>
              <a:rPr lang="en-US" dirty="0" smtClean="0"/>
              <a:t>1. Inserting/Adding a node</a:t>
            </a:r>
          </a:p>
          <a:p>
            <a:pPr>
              <a:buNone/>
            </a:pPr>
            <a:r>
              <a:rPr lang="en-US" dirty="0" smtClean="0"/>
              <a:t>2. Searching a node</a:t>
            </a:r>
          </a:p>
          <a:p>
            <a:pPr>
              <a:buNone/>
            </a:pPr>
            <a:r>
              <a:rPr lang="en-US" dirty="0" smtClean="0"/>
              <a:t>3. Deleting a node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New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BST is constructed by the repeated insertion of new nodes to the tree structure</a:t>
            </a:r>
          </a:p>
          <a:p>
            <a:r>
              <a:rPr lang="en-US" dirty="0" smtClean="0"/>
              <a:t>Inserting a node in to a tree is achieved by performing two separate operations</a:t>
            </a:r>
          </a:p>
          <a:p>
            <a:pPr>
              <a:buNone/>
            </a:pPr>
            <a:r>
              <a:rPr lang="en-US" dirty="0" smtClean="0"/>
              <a:t>1. The tree must be searched to determine where the node is to be inserted</a:t>
            </a:r>
          </a:p>
          <a:p>
            <a:pPr>
              <a:buNone/>
            </a:pPr>
            <a:r>
              <a:rPr lang="en-US" dirty="0" smtClean="0"/>
              <a:t>2. Then the node is inserted into the tree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to Insert a New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Suppose a “DATA” is the information to be inserted in a BST</a:t>
            </a:r>
          </a:p>
          <a:p>
            <a:pPr>
              <a:buNone/>
            </a:pPr>
            <a:r>
              <a:rPr lang="en-US" dirty="0" smtClean="0"/>
              <a:t>Step 1: Compare DATA with root node information of the tree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If (DATA &lt; ROOT → Info)</a:t>
            </a:r>
          </a:p>
          <a:p>
            <a:pPr>
              <a:buNone/>
            </a:pPr>
            <a:r>
              <a:rPr lang="en-US" dirty="0" smtClean="0"/>
              <a:t>Proceed to the left child of ROOT</a:t>
            </a:r>
          </a:p>
          <a:p>
            <a:pPr>
              <a:buNone/>
            </a:pPr>
            <a:r>
              <a:rPr lang="en-US" dirty="0" smtClean="0"/>
              <a:t>(ii) If (DATA &gt; ROOT → Info)</a:t>
            </a:r>
          </a:p>
          <a:p>
            <a:pPr>
              <a:buNone/>
            </a:pPr>
            <a:r>
              <a:rPr lang="en-US" dirty="0" smtClean="0"/>
              <a:t>Proceed to the right child of ROOT</a:t>
            </a:r>
          </a:p>
          <a:p>
            <a:pPr>
              <a:buNone/>
            </a:pPr>
            <a:r>
              <a:rPr lang="en-US" dirty="0" smtClean="0"/>
              <a:t>Step 2: Repeat the Step 1 until we meet an empty sub tree, where we can insert the DATA in place of the empty sub tree by creating a new node.</a:t>
            </a:r>
          </a:p>
          <a:p>
            <a:pPr>
              <a:buNone/>
            </a:pPr>
            <a:r>
              <a:rPr lang="en-US" dirty="0" smtClean="0"/>
              <a:t>Step 3: Exit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the following BST</a:t>
            </a:r>
          </a:p>
          <a:p>
            <a:r>
              <a:rPr lang="en-US" dirty="0" smtClean="0"/>
              <a:t>Suppose we want to insert a DATA=55 in to the tree, then following steps are performed: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5397" y="2676525"/>
            <a:ext cx="4935003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 Compare 55 with root node info (i.e., 50) since 55 &gt; 50 proceed to the right sub tree of 50</a:t>
            </a:r>
          </a:p>
          <a:p>
            <a:pPr>
              <a:buNone/>
            </a:pPr>
            <a:r>
              <a:rPr lang="en-US" dirty="0" smtClean="0"/>
              <a:t>2. The root node of the right sub tree contains 75. Compare 55 with 75. Since 55 &lt; 75 proceed to the left sub tree of 75</a:t>
            </a:r>
          </a:p>
          <a:p>
            <a:pPr>
              <a:buNone/>
            </a:pPr>
            <a:r>
              <a:rPr lang="en-US" dirty="0" smtClean="0"/>
              <a:t>3. The root node of the left sub tree contains 60. Compare 55 with 60. Since 55 &lt; 60 proceed to the left sub tree of 60</a:t>
            </a:r>
          </a:p>
          <a:p>
            <a:pPr>
              <a:buNone/>
            </a:pPr>
            <a:r>
              <a:rPr lang="en-US" dirty="0" smtClean="0"/>
              <a:t>4. Since left sub tree is NULL, place 55 as the left child of 60 as shown in the figure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1677" y="1719263"/>
            <a:ext cx="5543523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NEWNODE is a pointer variable to hold the address of the newly created node. DATA is the information to be pushed</a:t>
            </a:r>
          </a:p>
          <a:p>
            <a:pPr>
              <a:buNone/>
            </a:pPr>
            <a:r>
              <a:rPr lang="en-US" dirty="0" smtClean="0"/>
              <a:t>1. Input the DATA to be pushed and ROOT node of the tree</a:t>
            </a:r>
          </a:p>
          <a:p>
            <a:pPr>
              <a:buNone/>
            </a:pPr>
            <a:r>
              <a:rPr lang="en-US" dirty="0" smtClean="0"/>
              <a:t>2. NEWNODE = Create a New Node</a:t>
            </a:r>
          </a:p>
          <a:p>
            <a:pPr>
              <a:buNone/>
            </a:pPr>
            <a:r>
              <a:rPr lang="en-US" dirty="0" smtClean="0"/>
              <a:t>3. If (ROOT == NULL)</a:t>
            </a:r>
          </a:p>
          <a:p>
            <a:pPr>
              <a:buNone/>
            </a:pPr>
            <a:r>
              <a:rPr lang="en-US" dirty="0" smtClean="0"/>
              <a:t>(a) ROOT=NEW NODE</a:t>
            </a:r>
          </a:p>
          <a:p>
            <a:pPr>
              <a:buNone/>
            </a:pPr>
            <a:r>
              <a:rPr lang="en-US" dirty="0" smtClean="0"/>
              <a:t>4. Else If (DATA &lt; ROOT → Info) and ROOT → </a:t>
            </a:r>
            <a:r>
              <a:rPr lang="en-US" dirty="0" err="1" smtClean="0"/>
              <a:t>Lchild</a:t>
            </a:r>
            <a:r>
              <a:rPr lang="en-US" dirty="0" smtClean="0"/>
              <a:t> != NULL</a:t>
            </a:r>
          </a:p>
          <a:p>
            <a:pPr>
              <a:buNone/>
            </a:pPr>
            <a:r>
              <a:rPr lang="en-US" dirty="0" smtClean="0"/>
              <a:t>(a) ROOT = ROOT → </a:t>
            </a:r>
            <a:r>
              <a:rPr lang="en-US" dirty="0" err="1" smtClean="0"/>
              <a:t>Lchild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(b) </a:t>
            </a:r>
            <a:r>
              <a:rPr lang="en-US" dirty="0" err="1" smtClean="0"/>
              <a:t>GoTo</a:t>
            </a:r>
            <a:r>
              <a:rPr lang="en-US" dirty="0" smtClean="0"/>
              <a:t> Step 4</a:t>
            </a:r>
          </a:p>
          <a:p>
            <a:pPr>
              <a:buNone/>
            </a:pPr>
            <a:r>
              <a:rPr lang="en-US" dirty="0" smtClean="0"/>
              <a:t>5. Else If (DATA &gt; ROOT → Info) and ROOT → </a:t>
            </a:r>
            <a:r>
              <a:rPr lang="en-US" dirty="0" err="1" smtClean="0"/>
              <a:t>Rchild</a:t>
            </a:r>
            <a:r>
              <a:rPr lang="en-US" dirty="0" smtClean="0"/>
              <a:t> != NULL</a:t>
            </a:r>
          </a:p>
          <a:p>
            <a:pPr>
              <a:buNone/>
            </a:pPr>
            <a:r>
              <a:rPr lang="en-US" dirty="0" smtClean="0"/>
              <a:t>(a) ROOT = ROOT → </a:t>
            </a:r>
            <a:r>
              <a:rPr lang="en-US" dirty="0" err="1" smtClean="0"/>
              <a:t>Rchild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(b) </a:t>
            </a:r>
            <a:r>
              <a:rPr lang="en-US" dirty="0" err="1" smtClean="0"/>
              <a:t>GoTo</a:t>
            </a:r>
            <a:r>
              <a:rPr lang="en-US" dirty="0" smtClean="0"/>
              <a:t> Step 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6. If (DATA &lt; ROOT → Info)</a:t>
            </a:r>
          </a:p>
          <a:p>
            <a:pPr>
              <a:buNone/>
            </a:pPr>
            <a:r>
              <a:rPr lang="en-US" dirty="0" smtClean="0"/>
              <a:t>(a) ROOT → </a:t>
            </a:r>
            <a:r>
              <a:rPr lang="en-US" dirty="0" err="1" smtClean="0"/>
              <a:t>LChild</a:t>
            </a:r>
            <a:r>
              <a:rPr lang="en-US" dirty="0" smtClean="0"/>
              <a:t> = NEWNODE</a:t>
            </a:r>
          </a:p>
          <a:p>
            <a:pPr>
              <a:buNone/>
            </a:pPr>
            <a:r>
              <a:rPr lang="en-US" dirty="0" smtClean="0"/>
              <a:t>7. Else If (DATA &gt; ROOT → Info)</a:t>
            </a:r>
          </a:p>
          <a:p>
            <a:pPr>
              <a:buNone/>
            </a:pPr>
            <a:r>
              <a:rPr lang="en-US" dirty="0" smtClean="0"/>
              <a:t>(a) ROOT → </a:t>
            </a:r>
            <a:r>
              <a:rPr lang="en-US" dirty="0" err="1" smtClean="0"/>
              <a:t>RChild</a:t>
            </a:r>
            <a:r>
              <a:rPr lang="en-US" dirty="0" smtClean="0"/>
              <a:t> = NEWNODE</a:t>
            </a:r>
          </a:p>
          <a:p>
            <a:pPr>
              <a:buNone/>
            </a:pPr>
            <a:r>
              <a:rPr lang="en-US" dirty="0" smtClean="0"/>
              <a:t>8. Else</a:t>
            </a:r>
          </a:p>
          <a:p>
            <a:pPr>
              <a:buNone/>
            </a:pPr>
            <a:r>
              <a:rPr lang="en-US" dirty="0" smtClean="0"/>
              <a:t>(a) Display (“DUPLICATE NODE”)</a:t>
            </a:r>
          </a:p>
          <a:p>
            <a:pPr>
              <a:buNone/>
            </a:pPr>
            <a:r>
              <a:rPr lang="en-US" dirty="0" smtClean="0"/>
              <a:t>(b) EXIT</a:t>
            </a:r>
          </a:p>
          <a:p>
            <a:pPr>
              <a:buNone/>
            </a:pPr>
            <a:r>
              <a:rPr lang="en-US" dirty="0" smtClean="0"/>
              <a:t>9. NEW NODE → Info = DATA</a:t>
            </a:r>
          </a:p>
          <a:p>
            <a:pPr>
              <a:buNone/>
            </a:pPr>
            <a:r>
              <a:rPr lang="en-US" dirty="0" smtClean="0"/>
              <a:t>10. NEW NODE → </a:t>
            </a:r>
            <a:r>
              <a:rPr lang="en-US" dirty="0" err="1" smtClean="0"/>
              <a:t>LChild</a:t>
            </a:r>
            <a:r>
              <a:rPr lang="en-US" dirty="0" smtClean="0"/>
              <a:t> = NULL</a:t>
            </a:r>
          </a:p>
          <a:p>
            <a:pPr>
              <a:buNone/>
            </a:pPr>
            <a:r>
              <a:rPr lang="en-US" dirty="0" smtClean="0"/>
              <a:t>11. NEW NODE → </a:t>
            </a:r>
            <a:r>
              <a:rPr lang="en-US" dirty="0" err="1" smtClean="0"/>
              <a:t>RChild</a:t>
            </a:r>
            <a:r>
              <a:rPr lang="en-US" dirty="0" smtClean="0"/>
              <a:t> = NULL</a:t>
            </a:r>
          </a:p>
          <a:p>
            <a:pPr>
              <a:buNone/>
            </a:pPr>
            <a:r>
              <a:rPr lang="en-US" dirty="0" smtClean="0"/>
              <a:t>12. EXIT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a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Searching a node was part of the operation performed during insertion</a:t>
            </a:r>
          </a:p>
          <a:p>
            <a:r>
              <a:rPr lang="en-US" dirty="0" smtClean="0"/>
              <a:t>Algorithm to search an element from a binary search tree is given below:</a:t>
            </a:r>
          </a:p>
          <a:p>
            <a:pPr>
              <a:buNone/>
            </a:pPr>
            <a:r>
              <a:rPr lang="en-US" b="1" dirty="0" smtClean="0"/>
              <a:t>Algorithm</a:t>
            </a:r>
          </a:p>
          <a:p>
            <a:pPr>
              <a:buNone/>
            </a:pPr>
            <a:r>
              <a:rPr lang="en-US" dirty="0" smtClean="0"/>
              <a:t>1. Input the DATA to be searched and assign the address of the root node to ROOT.</a:t>
            </a:r>
          </a:p>
          <a:p>
            <a:pPr>
              <a:buNone/>
            </a:pPr>
            <a:r>
              <a:rPr lang="en-US" dirty="0" smtClean="0"/>
              <a:t>2. If (DATA == ROOT → Info)</a:t>
            </a:r>
          </a:p>
          <a:p>
            <a:pPr>
              <a:buNone/>
            </a:pPr>
            <a:r>
              <a:rPr lang="en-US" dirty="0" smtClean="0"/>
              <a:t>(a) Display “The DATA exist in the tree”</a:t>
            </a:r>
          </a:p>
          <a:p>
            <a:pPr>
              <a:buNone/>
            </a:pPr>
            <a:r>
              <a:rPr lang="en-US" dirty="0" smtClean="0"/>
              <a:t>(b) </a:t>
            </a:r>
            <a:r>
              <a:rPr lang="en-US" dirty="0" err="1" smtClean="0"/>
              <a:t>GoTo</a:t>
            </a:r>
            <a:r>
              <a:rPr lang="en-US" dirty="0" smtClean="0"/>
              <a:t> Step 6</a:t>
            </a:r>
          </a:p>
          <a:p>
            <a:pPr>
              <a:buNone/>
            </a:pPr>
            <a:r>
              <a:rPr lang="en-US" dirty="0" smtClean="0"/>
              <a:t>3. If (ROOT == NULL)</a:t>
            </a:r>
          </a:p>
          <a:p>
            <a:pPr>
              <a:buNone/>
            </a:pPr>
            <a:r>
              <a:rPr lang="en-US" dirty="0" smtClean="0"/>
              <a:t>(a) Display “The DATA does not exist”</a:t>
            </a:r>
          </a:p>
          <a:p>
            <a:pPr>
              <a:buNone/>
            </a:pPr>
            <a:r>
              <a:rPr lang="en-US" dirty="0" smtClean="0"/>
              <a:t>(b) </a:t>
            </a:r>
            <a:r>
              <a:rPr lang="en-US" dirty="0" err="1" smtClean="0"/>
              <a:t>GoTo</a:t>
            </a:r>
            <a:r>
              <a:rPr lang="en-US" dirty="0" smtClean="0"/>
              <a:t> Step 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If(DATA &gt; </a:t>
            </a:r>
            <a:r>
              <a:rPr lang="en-US" dirty="0" err="1" smtClean="0"/>
              <a:t>ROOT→Info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(a) ROOT = </a:t>
            </a:r>
            <a:r>
              <a:rPr lang="en-US" dirty="0" err="1" smtClean="0"/>
              <a:t>ROOT→RChild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(b) </a:t>
            </a:r>
            <a:r>
              <a:rPr lang="en-US" dirty="0" err="1" smtClean="0"/>
              <a:t>GoTo</a:t>
            </a:r>
            <a:r>
              <a:rPr lang="en-US" dirty="0" smtClean="0"/>
              <a:t> Step 2</a:t>
            </a:r>
          </a:p>
          <a:p>
            <a:pPr>
              <a:buNone/>
            </a:pPr>
            <a:r>
              <a:rPr lang="en-US" dirty="0" smtClean="0"/>
              <a:t>5. If(DATA &lt; </a:t>
            </a:r>
            <a:r>
              <a:rPr lang="en-US" dirty="0" err="1" smtClean="0"/>
              <a:t>ROOT→Info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(a) ROOT = </a:t>
            </a:r>
            <a:r>
              <a:rPr lang="en-US" dirty="0" err="1" smtClean="0"/>
              <a:t>ROOT→Lchild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(b) </a:t>
            </a:r>
            <a:r>
              <a:rPr lang="en-US" dirty="0" err="1" smtClean="0"/>
              <a:t>GoTo</a:t>
            </a:r>
            <a:r>
              <a:rPr lang="en-US" dirty="0" smtClean="0"/>
              <a:t> Step 2</a:t>
            </a:r>
          </a:p>
          <a:p>
            <a:pPr>
              <a:buNone/>
            </a:pPr>
            <a:r>
              <a:rPr lang="en-US" dirty="0" smtClean="0"/>
              <a:t>6. Exit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a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First search and locate the node to be deleted</a:t>
            </a:r>
          </a:p>
          <a:p>
            <a:r>
              <a:rPr lang="en-US" dirty="0" smtClean="0"/>
              <a:t>Then any one of the following conditions arises:</a:t>
            </a:r>
          </a:p>
          <a:p>
            <a:pPr>
              <a:buNone/>
            </a:pPr>
            <a:r>
              <a:rPr lang="en-US" dirty="0" smtClean="0"/>
              <a:t>1. The node to be deleted has no children</a:t>
            </a:r>
          </a:p>
          <a:p>
            <a:pPr>
              <a:buNone/>
            </a:pPr>
            <a:r>
              <a:rPr lang="en-US" dirty="0" smtClean="0"/>
              <a:t>2. The node has exactly one child (or sub tress, left or right sub tree)</a:t>
            </a:r>
          </a:p>
          <a:p>
            <a:pPr>
              <a:buNone/>
            </a:pPr>
            <a:r>
              <a:rPr lang="en-US" dirty="0" smtClean="0"/>
              <a:t>3. The node has two children (or two sub tress, left and right sub tree)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Suppose the node to be deleted is N</a:t>
            </a:r>
          </a:p>
          <a:p>
            <a:r>
              <a:rPr lang="en-US" dirty="0" smtClean="0"/>
              <a:t>If N has no children then simply delete the node and place its parent node by the NULL pointer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N has one child, check whether it is a right or left child. If it is a right child, then find the smallest element from the corresponding right sub tree</a:t>
            </a:r>
          </a:p>
          <a:p>
            <a:r>
              <a:rPr lang="en-US" dirty="0" smtClean="0"/>
              <a:t>Then replace the smallest node information with the deleted node</a:t>
            </a:r>
          </a:p>
          <a:p>
            <a:r>
              <a:rPr lang="en-US" dirty="0" smtClean="0"/>
              <a:t>If N has a left child, find the largest element from the corresponding left sub tree</a:t>
            </a:r>
          </a:p>
          <a:p>
            <a:r>
              <a:rPr lang="en-US" dirty="0" smtClean="0"/>
              <a:t>Then replace the largest node information with the deleted node</a:t>
            </a:r>
          </a:p>
          <a:p>
            <a:r>
              <a:rPr lang="en-US" dirty="0" smtClean="0"/>
              <a:t>The same process is repeated if N has two children, i.e., left and right child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Randomly select a child and find the small/large node and replace it with deleted node</a:t>
            </a:r>
          </a:p>
          <a:p>
            <a:r>
              <a:rPr lang="en-US" dirty="0" smtClean="0"/>
              <a:t>NOTE that the tree that we get after deleting a node should also be a binary search tree</a:t>
            </a:r>
          </a:p>
          <a:p>
            <a:pPr>
              <a:buNone/>
            </a:pPr>
            <a:r>
              <a:rPr lang="en-US" dirty="0" smtClean="0"/>
              <a:t>For example:</a:t>
            </a:r>
          </a:p>
          <a:p>
            <a:r>
              <a:rPr lang="en-US" dirty="0" smtClean="0"/>
              <a:t>Consider a binary search tree as given below: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825217"/>
            <a:ext cx="4567237" cy="288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we want to delete 75 from the tree, following steps are performed:</a:t>
            </a:r>
          </a:p>
          <a:p>
            <a:pPr>
              <a:buNone/>
            </a:pPr>
            <a:r>
              <a:rPr lang="en-US" dirty="0" smtClean="0"/>
              <a:t>Step 1: Assign the data to be deleted in DATA and NODE = ROOT</a:t>
            </a:r>
          </a:p>
          <a:p>
            <a:pPr>
              <a:buNone/>
            </a:pPr>
            <a:r>
              <a:rPr lang="en-US" dirty="0" smtClean="0"/>
              <a:t>Step 2: Compare the DATA with ROOT node, i.e., NODE, information of the tree</a:t>
            </a:r>
          </a:p>
          <a:p>
            <a:r>
              <a:rPr lang="en-US" dirty="0" smtClean="0"/>
              <a:t>Since (50 &lt; 75)</a:t>
            </a:r>
          </a:p>
          <a:p>
            <a:r>
              <a:rPr lang="en-US" dirty="0" smtClean="0"/>
              <a:t>NODE = NODE → </a:t>
            </a:r>
            <a:r>
              <a:rPr lang="en-US" dirty="0" err="1" smtClean="0"/>
              <a:t>RChild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Step 3: Compare DATA with NODE Since (75 = 75) searching successful</a:t>
            </a:r>
          </a:p>
          <a:p>
            <a:r>
              <a:rPr lang="en-US" dirty="0" smtClean="0"/>
              <a:t>Now we have located the data to be deleted, and delete the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Step 4: Since NODE (i.e., node where value was 75) has both left and right child choose one, lets choose right child</a:t>
            </a:r>
          </a:p>
          <a:p>
            <a:r>
              <a:rPr lang="en-US" dirty="0" smtClean="0"/>
              <a:t>If right sub tree is opted then we have to find the smallest node but if left sub tree is opted then we have to find the largest node</a:t>
            </a:r>
          </a:p>
          <a:p>
            <a:pPr>
              <a:buNone/>
            </a:pPr>
            <a:r>
              <a:rPr lang="en-US" dirty="0" smtClean="0"/>
              <a:t>Step 5: Find the smallest element from the right sub tree (i.e., 80) and replace the node with deleted node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Step 6: Again the (NODE → </a:t>
            </a:r>
            <a:r>
              <a:rPr lang="en-US" dirty="0" err="1" smtClean="0"/>
              <a:t>Rchild</a:t>
            </a:r>
            <a:r>
              <a:rPr lang="en-US" dirty="0" smtClean="0"/>
              <a:t> is not equal to NULL) find the smallest element from the right sub tree (Which is 85) and replace it with empty node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3536" y="1219200"/>
            <a:ext cx="5405464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Step 7: Since (</a:t>
            </a:r>
            <a:r>
              <a:rPr lang="en-US" dirty="0" err="1" smtClean="0"/>
              <a:t>NODE→Rchild</a:t>
            </a:r>
            <a:r>
              <a:rPr lang="en-US" dirty="0" smtClean="0"/>
              <a:t> = </a:t>
            </a:r>
            <a:r>
              <a:rPr lang="en-US" dirty="0" err="1" smtClean="0"/>
              <a:t>NODE→Lchild</a:t>
            </a:r>
            <a:r>
              <a:rPr lang="en-US" dirty="0" smtClean="0"/>
              <a:t> = NULL) delete the NODE and place NULL in the parent node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219200"/>
            <a:ext cx="5334000" cy="3215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Step 8: Exit</a:t>
            </a: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143000"/>
            <a:ext cx="455468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Write an Algorithm to delete a node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Expression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 ordered tree may be used to represent a general expressions, is called expression tree</a:t>
            </a:r>
          </a:p>
          <a:p>
            <a:r>
              <a:rPr lang="en-US" dirty="0" smtClean="0"/>
              <a:t>Nodes in one expression tree contain operators and operands</a:t>
            </a:r>
          </a:p>
          <a:p>
            <a:r>
              <a:rPr lang="en-US" dirty="0" smtClean="0"/>
              <a:t>A binary tree is used to represent a binary expression called binary expression tree</a:t>
            </a:r>
          </a:p>
          <a:p>
            <a:r>
              <a:rPr lang="en-US" dirty="0" smtClean="0"/>
              <a:t>Root node of the binary expressions trees contains operator and two children node contain its operand</a:t>
            </a:r>
          </a:p>
          <a:p>
            <a:r>
              <a:rPr lang="en-US" dirty="0" smtClean="0"/>
              <a:t>For example, </a:t>
            </a:r>
            <a:r>
              <a:rPr lang="en-US" dirty="0" err="1" smtClean="0"/>
              <a:t>a+b</a:t>
            </a:r>
            <a:r>
              <a:rPr lang="en-US" dirty="0" smtClean="0"/>
              <a:t> can be represented as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3269" y="4833651"/>
            <a:ext cx="1766887" cy="180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expression E = (a + b) * (c/ (d – e)) ) can be represented in binary expression tree as follows: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Expression tree can be evaluated, if its operands are numerical constants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209800"/>
            <a:ext cx="420831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decision tree is a binary tree, where sorting of elements is done by only comparisons</a:t>
            </a:r>
          </a:p>
          <a:p>
            <a:r>
              <a:rPr lang="en-US" dirty="0" smtClean="0"/>
              <a:t>A decision tree can be applied to any sorting algorithms that sorts by using comparisons</a:t>
            </a:r>
          </a:p>
          <a:p>
            <a:r>
              <a:rPr lang="en-US" dirty="0" smtClean="0"/>
              <a:t>For example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595688"/>
            <a:ext cx="5549473" cy="303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Binary Search </a:t>
            </a:r>
            <a:r>
              <a:rPr lang="en-US" dirty="0" smtClean="0"/>
              <a:t>Trees</a:t>
            </a:r>
          </a:p>
          <a:p>
            <a:r>
              <a:rPr lang="en-US" dirty="0" smtClean="0"/>
              <a:t>Operations </a:t>
            </a:r>
            <a:r>
              <a:rPr lang="en-US" dirty="0"/>
              <a:t>on Binary Search Tree</a:t>
            </a:r>
          </a:p>
          <a:p>
            <a:pPr lvl="1"/>
            <a:r>
              <a:rPr lang="en-US" dirty="0"/>
              <a:t>Inserting a Node</a:t>
            </a:r>
          </a:p>
          <a:p>
            <a:pPr lvl="1"/>
            <a:r>
              <a:rPr lang="en-US" dirty="0"/>
              <a:t>Searching a Node</a:t>
            </a:r>
          </a:p>
          <a:p>
            <a:pPr lvl="1"/>
            <a:r>
              <a:rPr lang="en-US" dirty="0"/>
              <a:t>Deleting a Node</a:t>
            </a:r>
          </a:p>
          <a:p>
            <a:r>
              <a:rPr lang="en-US" dirty="0"/>
              <a:t>Expression Tree</a:t>
            </a:r>
          </a:p>
          <a:p>
            <a:r>
              <a:rPr lang="en-US" dirty="0"/>
              <a:t>Decision Tree</a:t>
            </a:r>
          </a:p>
        </p:txBody>
      </p:sp>
    </p:spTree>
    <p:extLst>
      <p:ext uri="{BB962C8B-B14F-4D97-AF65-F5344CB8AC3E}">
        <p14:creationId xmlns:p14="http://schemas.microsoft.com/office/powerpoint/2010/main" xmlns="" val="834803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14616</TotalTime>
  <Words>1719</Words>
  <Application>Microsoft Office PowerPoint</Application>
  <PresentationFormat>On-screen Show (4:3)</PresentationFormat>
  <Paragraphs>252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Ubaid_Theme</vt:lpstr>
      <vt:lpstr>Review</vt:lpstr>
      <vt:lpstr>For Example</vt:lpstr>
      <vt:lpstr>For Example</vt:lpstr>
      <vt:lpstr>For Example</vt:lpstr>
      <vt:lpstr>Binary Search Trees</vt:lpstr>
      <vt:lpstr>Binary Search Trees</vt:lpstr>
      <vt:lpstr>For Example</vt:lpstr>
      <vt:lpstr>Operations on Binary Search Tree</vt:lpstr>
      <vt:lpstr>Inserting a New Node</vt:lpstr>
      <vt:lpstr>Steps to Insert a New Node</vt:lpstr>
      <vt:lpstr>For Example</vt:lpstr>
      <vt:lpstr>Slide 12</vt:lpstr>
      <vt:lpstr>Slide 13</vt:lpstr>
      <vt:lpstr>Algorithm</vt:lpstr>
      <vt:lpstr>cont…</vt:lpstr>
      <vt:lpstr>Searching a Node</vt:lpstr>
      <vt:lpstr>cont…</vt:lpstr>
      <vt:lpstr>Deleting a Node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Algorithm</vt:lpstr>
      <vt:lpstr>Expression Tree</vt:lpstr>
      <vt:lpstr>Slide 28</vt:lpstr>
      <vt:lpstr>Decision Tree</vt:lpstr>
      <vt:lpstr>Summary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stdc_lp</cp:lastModifiedBy>
  <cp:revision>594</cp:revision>
  <dcterms:created xsi:type="dcterms:W3CDTF">2002-08-03T08:00:25Z</dcterms:created>
  <dcterms:modified xsi:type="dcterms:W3CDTF">2013-12-25T03:41:53Z</dcterms:modified>
</cp:coreProperties>
</file>