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46"/>
  </p:notesMasterIdLst>
  <p:sldIdLst>
    <p:sldId id="531" r:id="rId2"/>
    <p:sldId id="532" r:id="rId3"/>
    <p:sldId id="533" r:id="rId4"/>
    <p:sldId id="491" r:id="rId5"/>
    <p:sldId id="517" r:id="rId6"/>
    <p:sldId id="492" r:id="rId7"/>
    <p:sldId id="493" r:id="rId8"/>
    <p:sldId id="494" r:id="rId9"/>
    <p:sldId id="495" r:id="rId10"/>
    <p:sldId id="496" r:id="rId11"/>
    <p:sldId id="518" r:id="rId12"/>
    <p:sldId id="519" r:id="rId13"/>
    <p:sldId id="497" r:id="rId14"/>
    <p:sldId id="498" r:id="rId15"/>
    <p:sldId id="499" r:id="rId16"/>
    <p:sldId id="500" r:id="rId17"/>
    <p:sldId id="501" r:id="rId18"/>
    <p:sldId id="502" r:id="rId19"/>
    <p:sldId id="503" r:id="rId20"/>
    <p:sldId id="504" r:id="rId21"/>
    <p:sldId id="505" r:id="rId22"/>
    <p:sldId id="506" r:id="rId23"/>
    <p:sldId id="507" r:id="rId24"/>
    <p:sldId id="508" r:id="rId25"/>
    <p:sldId id="509" r:id="rId26"/>
    <p:sldId id="510" r:id="rId27"/>
    <p:sldId id="511" r:id="rId28"/>
    <p:sldId id="512" r:id="rId29"/>
    <p:sldId id="513" r:id="rId30"/>
    <p:sldId id="514" r:id="rId31"/>
    <p:sldId id="515" r:id="rId32"/>
    <p:sldId id="516" r:id="rId33"/>
    <p:sldId id="520" r:id="rId34"/>
    <p:sldId id="521" r:id="rId35"/>
    <p:sldId id="522" r:id="rId36"/>
    <p:sldId id="523" r:id="rId37"/>
    <p:sldId id="524" r:id="rId38"/>
    <p:sldId id="525" r:id="rId39"/>
    <p:sldId id="526" r:id="rId40"/>
    <p:sldId id="527" r:id="rId41"/>
    <p:sldId id="528" r:id="rId42"/>
    <p:sldId id="529" r:id="rId43"/>
    <p:sldId id="530" r:id="rId44"/>
    <p:sldId id="534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996633"/>
    <a:srgbClr val="969696"/>
    <a:srgbClr val="000066"/>
    <a:srgbClr val="660066"/>
    <a:srgbClr val="031855"/>
    <a:srgbClr val="0B1F61"/>
    <a:srgbClr val="0B2671"/>
    <a:srgbClr val="09206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412" autoAdjust="0"/>
    <p:restoredTop sz="94660"/>
  </p:normalViewPr>
  <p:slideViewPr>
    <p:cSldViewPr snapToObjects="1">
      <p:cViewPr varScale="1">
        <p:scale>
          <a:sx n="50" d="100"/>
          <a:sy n="50" d="100"/>
        </p:scale>
        <p:origin x="-1306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96"/>
    </p:cViewPr>
  </p:sorterViewPr>
  <p:notesViewPr>
    <p:cSldViewPr snapToObjects="1">
      <p:cViewPr varScale="1">
        <p:scale>
          <a:sx n="53" d="100"/>
          <a:sy n="53" d="100"/>
        </p:scale>
        <p:origin x="-178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fld id="{17AFF14D-3952-4CC6-9B06-FCFA23CDD9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35404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AFF14D-3952-4CC6-9B06-FCFA23CDD92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162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AFF14D-3952-4CC6-9B06-FCFA23CDD924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23, 2011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38E63C1-8783-4BF7-9245-EA62A1FFC4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23,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1816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23,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FEB9549-145A-487C-AF54-A68951900D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23,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EC8FE-0146-4067-8813-6261B0FD0A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23,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B0B87-04CB-450B-BDF6-5034CE731A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23,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23,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23,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0FC-3C80-4657-83AB-65B8D50D99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23,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1AAB529-CE5C-4AC7-96F4-126E16AA60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23,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DC0D-1DC3-43FC-A6F9-F42F97AF4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23,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C209-D84F-4F8A-A970-EB4D8E33D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772400" cy="4876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515100"/>
            <a:ext cx="2476500" cy="19050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November 23,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77000"/>
            <a:ext cx="3962400" cy="2286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400800"/>
            <a:ext cx="310896" cy="2667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44C1686-9600-4632-8AE4-7A48F09377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868362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r>
              <a:rPr lang="en-US" dirty="0"/>
              <a:t>Queue</a:t>
            </a:r>
          </a:p>
          <a:p>
            <a:r>
              <a:rPr lang="en-US" dirty="0"/>
              <a:t>Operations on Queues</a:t>
            </a:r>
          </a:p>
          <a:p>
            <a:pPr lvl="1"/>
            <a:r>
              <a:rPr lang="en-US" dirty="0"/>
              <a:t>A </a:t>
            </a:r>
            <a:r>
              <a:rPr lang="en-US" dirty="0" err="1"/>
              <a:t>Dequeue</a:t>
            </a:r>
            <a:r>
              <a:rPr lang="en-US" dirty="0"/>
              <a:t> Operation</a:t>
            </a:r>
          </a:p>
          <a:p>
            <a:pPr lvl="1"/>
            <a:r>
              <a:rPr lang="en-US" dirty="0"/>
              <a:t>An </a:t>
            </a:r>
            <a:r>
              <a:rPr lang="en-US" dirty="0" err="1"/>
              <a:t>Enqueue</a:t>
            </a:r>
            <a:r>
              <a:rPr lang="en-US" dirty="0"/>
              <a:t> Operation</a:t>
            </a:r>
          </a:p>
          <a:p>
            <a:r>
              <a:rPr lang="en-US" dirty="0" smtClean="0"/>
              <a:t>Array </a:t>
            </a:r>
            <a:r>
              <a:rPr lang="en-US" dirty="0"/>
              <a:t>Implementation</a:t>
            </a:r>
          </a:p>
          <a:p>
            <a:r>
              <a:rPr lang="en-US" dirty="0"/>
              <a:t>Link list Implementation</a:t>
            </a:r>
          </a:p>
          <a:p>
            <a:r>
              <a:rPr lang="en-US" dirty="0" smtClean="0"/>
              <a:t>Examples</a:t>
            </a:r>
            <a:endParaRPr lang="en-US" dirty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043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838"/>
            <a:ext cx="7772400" cy="792162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7772400" cy="5181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Circular queue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Double Ended Queue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Priority queue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3271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Binary </a:t>
            </a:r>
            <a:r>
              <a:rPr lang="en-US" dirty="0"/>
              <a:t>Tree</a:t>
            </a:r>
          </a:p>
          <a:p>
            <a:r>
              <a:rPr lang="en-US" dirty="0"/>
              <a:t>Binary Tree Representation</a:t>
            </a:r>
          </a:p>
          <a:p>
            <a:pPr lvl="1"/>
            <a:r>
              <a:rPr lang="en-US" dirty="0"/>
              <a:t>Array Representation</a:t>
            </a:r>
          </a:p>
          <a:p>
            <a:pPr lvl="1"/>
            <a:r>
              <a:rPr lang="en-US" dirty="0"/>
              <a:t>Link List Representation</a:t>
            </a:r>
          </a:p>
          <a:p>
            <a:r>
              <a:rPr lang="en-US" dirty="0"/>
              <a:t>Operations on Binary Trees</a:t>
            </a:r>
          </a:p>
          <a:p>
            <a:r>
              <a:rPr lang="en-US" dirty="0"/>
              <a:t>Traversing Binary Trees</a:t>
            </a:r>
          </a:p>
          <a:p>
            <a:pPr lvl="1"/>
            <a:r>
              <a:rPr lang="en-US" dirty="0" smtClean="0"/>
              <a:t>Pre-Order </a:t>
            </a:r>
            <a:r>
              <a:rPr lang="en-US" dirty="0"/>
              <a:t>Traversal Recursively</a:t>
            </a:r>
          </a:p>
          <a:p>
            <a:pPr lvl="1"/>
            <a:r>
              <a:rPr lang="en-US" dirty="0"/>
              <a:t>In-Order Traversal Recursively</a:t>
            </a:r>
          </a:p>
          <a:p>
            <a:pPr lvl="1"/>
            <a:r>
              <a:rPr lang="en-US" dirty="0"/>
              <a:t>Post-Order Traversal Recursively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860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Trees are very flexible, versatile and powerful non-liner data structure</a:t>
            </a:r>
          </a:p>
          <a:p>
            <a:r>
              <a:rPr lang="en-US" dirty="0" smtClean="0"/>
              <a:t>It can be used  to represent data items possessing hierarchical relationship</a:t>
            </a:r>
          </a:p>
          <a:p>
            <a:r>
              <a:rPr lang="en-US" dirty="0" smtClean="0"/>
              <a:t>A tree can be theoretically defined as a finite set of one or more data items (or nodes) such that</a:t>
            </a:r>
          </a:p>
          <a:p>
            <a:pPr lvl="1"/>
            <a:r>
              <a:rPr lang="en-US" dirty="0" smtClean="0"/>
              <a:t>There is a special node called the root of the tree</a:t>
            </a:r>
          </a:p>
          <a:p>
            <a:pPr lvl="1"/>
            <a:r>
              <a:rPr lang="en-US" dirty="0" smtClean="0"/>
              <a:t>Remaining nodes (or data item) are partitioned into number  of subsets each of which is itself a tree, are called sub tree</a:t>
            </a:r>
          </a:p>
          <a:p>
            <a:r>
              <a:rPr lang="en-US" dirty="0" smtClean="0"/>
              <a:t>A tree is a set of related interconnected nodes in a hierarchical structure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Where have you seen a tree structure before?</a:t>
            </a:r>
          </a:p>
          <a:p>
            <a:r>
              <a:rPr lang="en-US" dirty="0" smtClean="0"/>
              <a:t>Examples of trees:</a:t>
            </a:r>
          </a:p>
          <a:p>
            <a:pPr>
              <a:buNone/>
            </a:pPr>
            <a:r>
              <a:rPr lang="en-US" dirty="0" smtClean="0"/>
              <a:t>- Directory tree</a:t>
            </a:r>
          </a:p>
          <a:p>
            <a:pPr>
              <a:buNone/>
            </a:pPr>
            <a:r>
              <a:rPr lang="en-US" dirty="0" smtClean="0"/>
              <a:t>- Family tree</a:t>
            </a:r>
          </a:p>
          <a:p>
            <a:pPr>
              <a:buNone/>
            </a:pPr>
            <a:r>
              <a:rPr lang="en-US" dirty="0" smtClean="0"/>
              <a:t>- Company organization chart</a:t>
            </a:r>
          </a:p>
          <a:p>
            <a:pPr>
              <a:buNone/>
            </a:pPr>
            <a:r>
              <a:rPr lang="en-US" dirty="0" smtClean="0"/>
              <a:t>- Table of contents</a:t>
            </a:r>
          </a:p>
          <a:p>
            <a:pPr>
              <a:buNone/>
            </a:pPr>
            <a:r>
              <a:rPr lang="en-US" dirty="0" smtClean="0"/>
              <a:t>- etc.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752600"/>
            <a:ext cx="3352800" cy="4881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Terminologies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i="1" dirty="0" smtClean="0"/>
              <a:t>Root</a:t>
            </a:r>
            <a:r>
              <a:rPr lang="en-US" dirty="0" smtClean="0"/>
              <a:t> is a specially designed node (or data items) in a tree</a:t>
            </a:r>
          </a:p>
          <a:p>
            <a:r>
              <a:rPr lang="en-US" dirty="0" smtClean="0"/>
              <a:t>It is the first node in the hierarchical arrangement of the data items</a:t>
            </a:r>
          </a:p>
          <a:p>
            <a:r>
              <a:rPr lang="en-US" dirty="0" smtClean="0"/>
              <a:t>For example,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956561"/>
            <a:ext cx="6400800" cy="344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52800" y="6324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1. A Tree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this example ‘A’ is the root node</a:t>
            </a:r>
          </a:p>
          <a:p>
            <a:r>
              <a:rPr lang="en-US" dirty="0" smtClean="0"/>
              <a:t>Each data item in a tree is known as node</a:t>
            </a:r>
          </a:p>
          <a:p>
            <a:r>
              <a:rPr lang="en-US" dirty="0" smtClean="0"/>
              <a:t>It specifies the data information and links to other data items</a:t>
            </a:r>
          </a:p>
          <a:p>
            <a:pPr>
              <a:buNone/>
            </a:pPr>
            <a:r>
              <a:rPr lang="en-US" i="1" dirty="0" smtClean="0"/>
              <a:t>Degree of a node</a:t>
            </a:r>
          </a:p>
          <a:p>
            <a:r>
              <a:rPr lang="en-US" dirty="0" smtClean="0"/>
              <a:t>Degree of a node is the number of </a:t>
            </a:r>
            <a:r>
              <a:rPr lang="en-US" dirty="0" err="1" smtClean="0"/>
              <a:t>subtrees</a:t>
            </a:r>
            <a:r>
              <a:rPr lang="en-US" dirty="0" smtClean="0"/>
              <a:t> of a node in a given tree</a:t>
            </a:r>
          </a:p>
          <a:p>
            <a:r>
              <a:rPr lang="en-US" dirty="0" smtClean="0"/>
              <a:t>In the above example</a:t>
            </a:r>
          </a:p>
          <a:p>
            <a:pPr lvl="1"/>
            <a:r>
              <a:rPr lang="en-US" dirty="0" smtClean="0"/>
              <a:t>the degree of node A is 3</a:t>
            </a:r>
          </a:p>
          <a:p>
            <a:pPr lvl="1"/>
            <a:r>
              <a:rPr lang="en-US" dirty="0" smtClean="0"/>
              <a:t>the degree of node B is 2</a:t>
            </a:r>
          </a:p>
          <a:p>
            <a:pPr lvl="1"/>
            <a:r>
              <a:rPr lang="en-US" dirty="0" smtClean="0"/>
              <a:t>the degree of node C is 2</a:t>
            </a:r>
          </a:p>
          <a:p>
            <a:pPr lvl="1"/>
            <a:r>
              <a:rPr lang="en-US" dirty="0" smtClean="0"/>
              <a:t>the degree of node D is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The Degree of a Tree</a:t>
            </a:r>
          </a:p>
          <a:p>
            <a:r>
              <a:rPr lang="en-US" dirty="0" smtClean="0"/>
              <a:t>The degree of a tree is the maximum degree of node in a given tree</a:t>
            </a:r>
          </a:p>
          <a:p>
            <a:r>
              <a:rPr lang="en-US" dirty="0" smtClean="0"/>
              <a:t>The degree of node J is 4</a:t>
            </a:r>
          </a:p>
          <a:p>
            <a:r>
              <a:rPr lang="en-US" dirty="0" smtClean="0"/>
              <a:t>All other nodes have less or equal degree</a:t>
            </a:r>
          </a:p>
          <a:p>
            <a:r>
              <a:rPr lang="en-US" dirty="0" smtClean="0"/>
              <a:t>So the degree of the above tree is 4</a:t>
            </a:r>
          </a:p>
          <a:p>
            <a:r>
              <a:rPr lang="en-US" dirty="0" smtClean="0"/>
              <a:t>A node with degree zero (0) is called terminal node or a leaf</a:t>
            </a:r>
          </a:p>
          <a:p>
            <a:r>
              <a:rPr lang="en-US" dirty="0" smtClean="0"/>
              <a:t>In the above example, nodes M,N,I,O etc are leaf nodes</a:t>
            </a:r>
          </a:p>
          <a:p>
            <a:r>
              <a:rPr lang="en-US" dirty="0" smtClean="0"/>
              <a:t>Any node whose degree is not zero is called a non-terminal node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Levels of a Tree</a:t>
            </a:r>
          </a:p>
          <a:p>
            <a:r>
              <a:rPr lang="en-US" dirty="0" smtClean="0"/>
              <a:t>The tree is structured in different levels</a:t>
            </a:r>
          </a:p>
          <a:p>
            <a:r>
              <a:rPr lang="en-US" dirty="0" smtClean="0"/>
              <a:t>The entire tree is leveled in such a way that the root node is always of level 0</a:t>
            </a:r>
          </a:p>
          <a:p>
            <a:r>
              <a:rPr lang="en-US" dirty="0" smtClean="0"/>
              <a:t>Its immediate children are at level 1 and their immediate children are at level 2 and so on up to the terminal nodes</a:t>
            </a:r>
          </a:p>
          <a:p>
            <a:r>
              <a:rPr lang="en-US" dirty="0" smtClean="0"/>
              <a:t>If a node is at level n then its children will be at level n+1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Depth of a Tree</a:t>
            </a:r>
          </a:p>
          <a:p>
            <a:r>
              <a:rPr lang="en-US" dirty="0" smtClean="0"/>
              <a:t>Depth of a tree is the maximum level of any node in a given tree</a:t>
            </a:r>
          </a:p>
          <a:p>
            <a:r>
              <a:rPr lang="en-US" dirty="0" smtClean="0"/>
              <a:t>The number of levels from root to the leaves is called depth of a tree</a:t>
            </a:r>
          </a:p>
          <a:p>
            <a:r>
              <a:rPr lang="en-US" dirty="0" smtClean="0"/>
              <a:t>The term height is also used to denote the depth of a tree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vertex (or node) is a simple object that can have a name and can carry other associated information</a:t>
            </a:r>
          </a:p>
          <a:p>
            <a:r>
              <a:rPr lang="en-US" dirty="0" smtClean="0"/>
              <a:t>An edge is a connection between two vertices</a:t>
            </a:r>
          </a:p>
          <a:p>
            <a:r>
              <a:rPr lang="en-US" dirty="0" smtClean="0"/>
              <a:t>A path in a tree is a list of distinct vertices in which successive vertices are connected by edges in the tree</a:t>
            </a:r>
          </a:p>
          <a:p>
            <a:pPr lvl="1"/>
            <a:r>
              <a:rPr lang="en-US" dirty="0" smtClean="0"/>
              <a:t>example: {a, b, d, </a:t>
            </a:r>
            <a:r>
              <a:rPr lang="en-US" dirty="0" err="1" smtClean="0"/>
              <a:t>i</a:t>
            </a:r>
            <a:r>
              <a:rPr lang="en-US" dirty="0" smtClean="0"/>
              <a:t> } is path</a:t>
            </a:r>
          </a:p>
          <a:p>
            <a:r>
              <a:rPr lang="en-US" dirty="0" smtClean="0"/>
              <a:t>The defining property of a tree is that there is precisely one path connecting any two nodes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a Tree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393069"/>
            <a:ext cx="6019800" cy="478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binary tree is a tree in which no node can have more than 2 children</a:t>
            </a:r>
          </a:p>
          <a:p>
            <a:r>
              <a:rPr lang="en-US" dirty="0" smtClean="0"/>
              <a:t>These children are described as “left child” and “right child” of the parent node</a:t>
            </a:r>
          </a:p>
          <a:p>
            <a:r>
              <a:rPr lang="en-US" dirty="0" smtClean="0"/>
              <a:t>A binary tree T is defined as a finite set of elements called nodes such that</a:t>
            </a:r>
          </a:p>
          <a:p>
            <a:pPr lvl="1"/>
            <a:r>
              <a:rPr lang="en-US" dirty="0" smtClean="0"/>
              <a:t>T is empty if T has no nodes called the null or empty tree</a:t>
            </a:r>
          </a:p>
          <a:p>
            <a:pPr lvl="1"/>
            <a:r>
              <a:rPr lang="en-US" dirty="0" smtClean="0"/>
              <a:t>T contains a special node R, called root node of T and the remaining nodes of T form an ordered pair of disjoined binary trees T1 and T2. They are called left and right sub tree of 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Consider the following binary tree T</a:t>
            </a:r>
          </a:p>
          <a:p>
            <a:r>
              <a:rPr lang="en-US" dirty="0" smtClean="0"/>
              <a:t>Here ‘A’ is the root node of the tree</a:t>
            </a:r>
          </a:p>
          <a:p>
            <a:r>
              <a:rPr lang="en-US" dirty="0" smtClean="0"/>
              <a:t>‘B’ is the left child of ‘A’ and ‘C’ is the right child of ‘A’</a:t>
            </a:r>
          </a:p>
          <a:p>
            <a:r>
              <a:rPr lang="en-US" dirty="0" smtClean="0"/>
              <a:t>i.e. ‘A’ is the father of ‘B’ and ‘C’</a:t>
            </a:r>
          </a:p>
          <a:p>
            <a:r>
              <a:rPr lang="en-US" dirty="0" smtClean="0"/>
              <a:t>The nodes ‘B’ and ‘C’ are called brothers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1" y="3534661"/>
            <a:ext cx="4419599" cy="3170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Strictly Binary Tree</a:t>
            </a:r>
          </a:p>
          <a:p>
            <a:r>
              <a:rPr lang="en-US" dirty="0" smtClean="0"/>
              <a:t>The tree is said to be strictly binary tree, if every non-leaf node in a binary tree has non-empty left and right sub trees</a:t>
            </a:r>
          </a:p>
          <a:p>
            <a:r>
              <a:rPr lang="en-US" dirty="0" smtClean="0"/>
              <a:t>A strictly binary tree with </a:t>
            </a:r>
            <a:r>
              <a:rPr lang="en-US" i="1" dirty="0" smtClean="0"/>
              <a:t>n </a:t>
            </a:r>
            <a:r>
              <a:rPr lang="en-US" dirty="0" smtClean="0"/>
              <a:t>level  always contains 2</a:t>
            </a:r>
            <a:r>
              <a:rPr lang="en-US" i="1" baseline="30000" dirty="0" smtClean="0"/>
              <a:t>n</a:t>
            </a:r>
            <a:r>
              <a:rPr lang="en-US" dirty="0" smtClean="0"/>
              <a:t>–1 nodes</a:t>
            </a:r>
          </a:p>
          <a:p>
            <a:r>
              <a:rPr lang="en-US" dirty="0" smtClean="0"/>
              <a:t>Every node in the strictly binary tree can have either no children or two children</a:t>
            </a:r>
          </a:p>
          <a:p>
            <a:r>
              <a:rPr lang="en-US" dirty="0" smtClean="0"/>
              <a:t>They are also called 2-tree or extended binary tree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Example of a strictly binary tree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981200"/>
            <a:ext cx="4695825" cy="3177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Application of an extended binary tree</a:t>
            </a:r>
          </a:p>
          <a:p>
            <a:r>
              <a:rPr lang="en-US" dirty="0" smtClean="0"/>
              <a:t>The main application of a 2-tree is to represent and compute any algebraic expression using binary operation</a:t>
            </a:r>
          </a:p>
          <a:p>
            <a:r>
              <a:rPr lang="en-US" dirty="0" smtClean="0"/>
              <a:t>For example, consider an algebraic expression E</a:t>
            </a:r>
          </a:p>
          <a:p>
            <a:pPr>
              <a:buNone/>
            </a:pPr>
            <a:r>
              <a:rPr lang="en-US" dirty="0" smtClean="0"/>
              <a:t>E = (</a:t>
            </a:r>
            <a:r>
              <a:rPr lang="en-US" i="1" dirty="0" smtClean="0"/>
              <a:t>a + b)/((c – d )*e)</a:t>
            </a:r>
          </a:p>
          <a:p>
            <a:r>
              <a:rPr lang="en-US" dirty="0" smtClean="0"/>
              <a:t>E can be represented by means of the extended binary tree T as shown in figure</a:t>
            </a:r>
          </a:p>
          <a:p>
            <a:r>
              <a:rPr lang="en-US" dirty="0" smtClean="0"/>
              <a:t>Each variable or constant in E appears as an internal node in T whose left and right sub tree corresponds to the operands of the operation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345267"/>
            <a:ext cx="5715000" cy="397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914400" y="1447800"/>
            <a:ext cx="27462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2000" b="1" dirty="0" smtClean="0"/>
              <a:t>E = (a + b)/((c – d )*e)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complete binary tree at depth ‘</a:t>
            </a:r>
            <a:r>
              <a:rPr lang="en-US" i="1" dirty="0" smtClean="0"/>
              <a:t>d’ </a:t>
            </a:r>
            <a:r>
              <a:rPr lang="en-US" dirty="0" smtClean="0"/>
              <a:t>is the strictly binary tree where all the leaves are at level </a:t>
            </a:r>
            <a:r>
              <a:rPr lang="en-US" i="1" dirty="0" smtClean="0"/>
              <a:t>d</a:t>
            </a:r>
          </a:p>
          <a:p>
            <a:r>
              <a:rPr lang="en-US" dirty="0" smtClean="0"/>
              <a:t>Following figure illustration the complete binary tree of depth 3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352800"/>
            <a:ext cx="4257675" cy="221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143000"/>
            <a:ext cx="80010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A binary tree with </a:t>
            </a:r>
            <a:r>
              <a:rPr lang="en-US" i="1" dirty="0" smtClean="0"/>
              <a:t>n nodes, n &gt; 0</a:t>
            </a:r>
            <a:r>
              <a:rPr lang="en-US" dirty="0" smtClean="0"/>
              <a:t>, has exactly </a:t>
            </a:r>
            <a:r>
              <a:rPr lang="en-US" i="1" dirty="0" smtClean="0"/>
              <a:t>n – 1 </a:t>
            </a:r>
            <a:r>
              <a:rPr lang="en-US" dirty="0" smtClean="0"/>
              <a:t>edges</a:t>
            </a:r>
          </a:p>
          <a:p>
            <a:r>
              <a:rPr lang="en-US" dirty="0" smtClean="0"/>
              <a:t>A binary tree of depth </a:t>
            </a:r>
            <a:r>
              <a:rPr lang="en-US" i="1" dirty="0" smtClean="0"/>
              <a:t>d, d &gt; 0, </a:t>
            </a:r>
            <a:r>
              <a:rPr lang="en-US" dirty="0" smtClean="0"/>
              <a:t>has at least d and at most</a:t>
            </a:r>
            <a:r>
              <a:rPr lang="en-US" i="1" dirty="0" smtClean="0"/>
              <a:t> 2</a:t>
            </a:r>
            <a:r>
              <a:rPr lang="en-US" i="1" baseline="30000" dirty="0" smtClean="0"/>
              <a:t>d</a:t>
            </a:r>
            <a:r>
              <a:rPr lang="en-US" i="1" dirty="0" smtClean="0"/>
              <a:t> – 1 </a:t>
            </a:r>
            <a:r>
              <a:rPr lang="en-US" dirty="0" smtClean="0"/>
              <a:t>nodes in it</a:t>
            </a:r>
          </a:p>
          <a:p>
            <a:r>
              <a:rPr lang="en-US" dirty="0" smtClean="0"/>
              <a:t>If a binary tree contains </a:t>
            </a:r>
            <a:r>
              <a:rPr lang="en-US" i="1" dirty="0" smtClean="0"/>
              <a:t>n </a:t>
            </a:r>
            <a:r>
              <a:rPr lang="en-US" dirty="0" smtClean="0"/>
              <a:t>nodes at level l, then it contains at most 2</a:t>
            </a:r>
            <a:r>
              <a:rPr lang="en-US" i="1" dirty="0" smtClean="0"/>
              <a:t>n </a:t>
            </a:r>
            <a:r>
              <a:rPr lang="en-US" dirty="0" smtClean="0"/>
              <a:t>nodes at level l + 1</a:t>
            </a:r>
          </a:p>
          <a:p>
            <a:r>
              <a:rPr lang="en-US" dirty="0" smtClean="0"/>
              <a:t>The main difference between a binary tree and ordinary tree is</a:t>
            </a:r>
          </a:p>
          <a:p>
            <a:pPr>
              <a:buNone/>
            </a:pPr>
            <a:r>
              <a:rPr lang="en-US" dirty="0" smtClean="0"/>
              <a:t>1. A binary tree can be empty where as a tree cannot</a:t>
            </a:r>
          </a:p>
          <a:p>
            <a:pPr>
              <a:buNone/>
            </a:pPr>
            <a:r>
              <a:rPr lang="en-US" dirty="0" smtClean="0"/>
              <a:t>2. Each element in binary tree has exactly two sub trees. Each element in a tree can have any number of sub trees</a:t>
            </a:r>
          </a:p>
          <a:p>
            <a:pPr>
              <a:buNone/>
            </a:pPr>
            <a:r>
              <a:rPr lang="en-US" dirty="0" smtClean="0"/>
              <a:t>3. The sub tree of each element in a binary tree are ordered, left and right sub trees. The sub trees in a tree are unordered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If a binary tree has only left sub trees, then it is called left skewed binary tree</a:t>
            </a:r>
          </a:p>
          <a:p>
            <a:r>
              <a:rPr lang="en-US" dirty="0" smtClean="0"/>
              <a:t>Following is an example of left skewed binary tree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533649"/>
            <a:ext cx="2033587" cy="3573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If a binary tree has only right sub trees, then it is called right skewed binary tree</a:t>
            </a:r>
          </a:p>
          <a:p>
            <a:r>
              <a:rPr lang="en-US" dirty="0" smtClean="0"/>
              <a:t>Following is an example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52699"/>
            <a:ext cx="2500934" cy="377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Tree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143000"/>
            <a:ext cx="8001000" cy="5181600"/>
          </a:xfrm>
        </p:spPr>
        <p:txBody>
          <a:bodyPr/>
          <a:lstStyle/>
          <a:p>
            <a:r>
              <a:rPr lang="en-US" dirty="0" smtClean="0"/>
              <a:t>There are two ways of representing binary tree T in memory :</a:t>
            </a:r>
          </a:p>
          <a:p>
            <a:pPr>
              <a:buNone/>
            </a:pPr>
            <a:r>
              <a:rPr lang="en-US" dirty="0" smtClean="0"/>
              <a:t>1. Sequential representation using arrays</a:t>
            </a:r>
          </a:p>
          <a:p>
            <a:pPr>
              <a:buNone/>
            </a:pPr>
            <a:r>
              <a:rPr lang="en-US" dirty="0" smtClean="0"/>
              <a:t>2. Linked list representation</a:t>
            </a:r>
          </a:p>
          <a:p>
            <a:pPr>
              <a:buNone/>
            </a:pPr>
            <a:r>
              <a:rPr lang="en-US" i="1" dirty="0" smtClean="0"/>
              <a:t>Array Representation</a:t>
            </a:r>
          </a:p>
          <a:p>
            <a:r>
              <a:rPr lang="en-US" dirty="0" smtClean="0"/>
              <a:t>An array can be used to store the nodes of a binary tree</a:t>
            </a:r>
          </a:p>
          <a:p>
            <a:r>
              <a:rPr lang="en-US" dirty="0" smtClean="0"/>
              <a:t>The nodes stored in an array of memory can be accessed sequentially</a:t>
            </a:r>
          </a:p>
          <a:p>
            <a:r>
              <a:rPr lang="en-US" dirty="0" smtClean="0"/>
              <a:t>Suppose a binary tree T of depth </a:t>
            </a:r>
            <a:r>
              <a:rPr lang="en-US" i="1" dirty="0" smtClean="0"/>
              <a:t>d, </a:t>
            </a:r>
            <a:r>
              <a:rPr lang="en-US" dirty="0" smtClean="0"/>
              <a:t>Then at most 2</a:t>
            </a:r>
            <a:r>
              <a:rPr lang="en-US" i="1" baseline="30000" dirty="0" smtClean="0"/>
              <a:t>d</a:t>
            </a:r>
            <a:r>
              <a:rPr lang="en-US" i="1" dirty="0" smtClean="0"/>
              <a:t> – 1 </a:t>
            </a:r>
            <a:r>
              <a:rPr lang="en-US" dirty="0" smtClean="0"/>
              <a:t>nodes can be there in T.(i.e. SIZE = 2</a:t>
            </a:r>
            <a:r>
              <a:rPr lang="en-US" baseline="30000" dirty="0" smtClean="0"/>
              <a:t>d</a:t>
            </a:r>
            <a:r>
              <a:rPr lang="en-US" dirty="0" smtClean="0"/>
              <a:t>–1)</a:t>
            </a:r>
          </a:p>
          <a:p>
            <a:r>
              <a:rPr lang="en-US" dirty="0" smtClean="0"/>
              <a:t>So the array of size “SIZE” to represent the binary tree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Consider a binary tree in the figure of depth 3</a:t>
            </a:r>
          </a:p>
          <a:p>
            <a:r>
              <a:rPr lang="en-US" dirty="0" smtClean="0"/>
              <a:t>Then SIZE = 2</a:t>
            </a:r>
            <a:r>
              <a:rPr lang="en-US" baseline="30000" dirty="0" smtClean="0"/>
              <a:t>3</a:t>
            </a:r>
            <a:r>
              <a:rPr lang="en-US" dirty="0" smtClean="0"/>
              <a:t> – 1 = 7</a:t>
            </a:r>
          </a:p>
          <a:p>
            <a:r>
              <a:rPr lang="en-US" dirty="0" smtClean="0"/>
              <a:t>Then the array A[7] is declared to hold the nodes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971800"/>
            <a:ext cx="5380318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838200"/>
            <a:ext cx="7772400" cy="5715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array representation of the binary tree is shown below: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To perform any operation often we have to identify the father, the left child and right child of an arbitrary node</a:t>
            </a:r>
          </a:p>
          <a:p>
            <a:pPr>
              <a:buNone/>
            </a:pPr>
            <a:r>
              <a:rPr lang="en-US" dirty="0" smtClean="0"/>
              <a:t>1. The father of a node having index n can be obtained by (n – 1)/2. For example to find the father of D, where array index n = 3. Then the father nodes index can be obtained</a:t>
            </a:r>
          </a:p>
          <a:p>
            <a:pPr>
              <a:buNone/>
            </a:pPr>
            <a:r>
              <a:rPr lang="en-US" dirty="0" smtClean="0"/>
              <a:t>= (n – 1)/2</a:t>
            </a:r>
          </a:p>
          <a:p>
            <a:pPr>
              <a:buNone/>
            </a:pPr>
            <a:r>
              <a:rPr lang="en-US" dirty="0" smtClean="0"/>
              <a:t>= 3 – 1/2</a:t>
            </a:r>
          </a:p>
          <a:p>
            <a:pPr>
              <a:buNone/>
            </a:pPr>
            <a:r>
              <a:rPr lang="en-US" dirty="0" smtClean="0"/>
              <a:t>= 2/2</a:t>
            </a:r>
          </a:p>
          <a:p>
            <a:pPr>
              <a:buNone/>
            </a:pPr>
            <a:r>
              <a:rPr lang="en-US" dirty="0" smtClean="0"/>
              <a:t>= 1</a:t>
            </a:r>
          </a:p>
          <a:p>
            <a:pPr>
              <a:buNone/>
            </a:pPr>
            <a:r>
              <a:rPr lang="en-US" i="1" dirty="0" smtClean="0"/>
              <a:t>i.e., A[1] is the father of D, which is B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524000"/>
            <a:ext cx="3777207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2. The left child of a node having index n can be obtained by (2n+1)</a:t>
            </a:r>
          </a:p>
          <a:p>
            <a:r>
              <a:rPr lang="en-US" dirty="0" smtClean="0"/>
              <a:t>For example to find the left child of C, where array index n = 2. Then it can be obtained by</a:t>
            </a:r>
          </a:p>
          <a:p>
            <a:pPr>
              <a:buNone/>
            </a:pPr>
            <a:r>
              <a:rPr lang="en-US" dirty="0" smtClean="0"/>
              <a:t>= (2n +1)</a:t>
            </a:r>
          </a:p>
          <a:p>
            <a:pPr>
              <a:buNone/>
            </a:pPr>
            <a:r>
              <a:rPr lang="en-US" dirty="0" smtClean="0"/>
              <a:t>= 2*2 + 1</a:t>
            </a:r>
          </a:p>
          <a:p>
            <a:pPr>
              <a:buNone/>
            </a:pPr>
            <a:r>
              <a:rPr lang="en-US" dirty="0" smtClean="0"/>
              <a:t>= 4 + 1</a:t>
            </a:r>
          </a:p>
          <a:p>
            <a:pPr>
              <a:buNone/>
            </a:pPr>
            <a:r>
              <a:rPr lang="en-US" dirty="0" smtClean="0"/>
              <a:t>= 5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i.e., A[5] is the left child of C, which is NULL. So no left child for 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3. The right child of a node having array index n can be obtained by the formula (2n+ 2). </a:t>
            </a:r>
          </a:p>
          <a:p>
            <a:r>
              <a:rPr lang="en-US" dirty="0" smtClean="0"/>
              <a:t>For example to find the right child of B, where the array index n = 1. Then</a:t>
            </a:r>
          </a:p>
          <a:p>
            <a:pPr>
              <a:buNone/>
            </a:pPr>
            <a:r>
              <a:rPr lang="en-US" dirty="0" smtClean="0"/>
              <a:t>= (2n + 2)</a:t>
            </a:r>
          </a:p>
          <a:p>
            <a:pPr>
              <a:buNone/>
            </a:pPr>
            <a:r>
              <a:rPr lang="en-US" dirty="0" smtClean="0"/>
              <a:t>= 2*1 + 2</a:t>
            </a:r>
          </a:p>
          <a:p>
            <a:pPr>
              <a:buNone/>
            </a:pPr>
            <a:r>
              <a:rPr lang="en-US" dirty="0" smtClean="0"/>
              <a:t>= 4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i.e., A[4] is the right child of B, which is 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4. If the left child is at array index n, then its right brother is at (n + 1).Similarly, if the right child is at index n, then its left brother is at (n – 1)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array representation is more ideal for the complete binary tree</a:t>
            </a:r>
          </a:p>
          <a:p>
            <a:r>
              <a:rPr lang="en-US" dirty="0" smtClean="0"/>
              <a:t>The Fig. given in this example is not a complete binary tree Since there is no left child for node C, i.e., A[5] is vacant. Even though memory is allocated for A[5] it is not used, so wasted unnecessarily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Linked List Representation</a:t>
            </a:r>
          </a:p>
          <a:p>
            <a:r>
              <a:rPr lang="en-US" dirty="0" smtClean="0"/>
              <a:t>The most popular and practical way of representing a binary tree is using linked list</a:t>
            </a:r>
          </a:p>
          <a:p>
            <a:r>
              <a:rPr lang="en-US" dirty="0" smtClean="0"/>
              <a:t>In linked list, every element is represented as nodes</a:t>
            </a:r>
          </a:p>
          <a:p>
            <a:r>
              <a:rPr lang="en-US" dirty="0" smtClean="0"/>
              <a:t>A node consists of three fields such as :</a:t>
            </a:r>
          </a:p>
          <a:p>
            <a:pPr>
              <a:buNone/>
            </a:pPr>
            <a:r>
              <a:rPr lang="en-US" dirty="0" smtClean="0"/>
              <a:t>(</a:t>
            </a:r>
            <a:r>
              <a:rPr lang="en-US" i="1" dirty="0" smtClean="0"/>
              <a:t>a) Left Child (</a:t>
            </a:r>
            <a:r>
              <a:rPr lang="en-US" i="1" dirty="0" err="1" smtClean="0"/>
              <a:t>LChild</a:t>
            </a:r>
            <a:r>
              <a:rPr lang="en-US" i="1" dirty="0" smtClean="0"/>
              <a:t>)</a:t>
            </a:r>
          </a:p>
          <a:p>
            <a:pPr>
              <a:buNone/>
            </a:pPr>
            <a:r>
              <a:rPr lang="en-US" dirty="0" smtClean="0"/>
              <a:t>(</a:t>
            </a:r>
            <a:r>
              <a:rPr lang="en-US" i="1" dirty="0" smtClean="0"/>
              <a:t>b) Information of the Node (Info)</a:t>
            </a:r>
          </a:p>
          <a:p>
            <a:pPr>
              <a:buNone/>
            </a:pPr>
            <a:r>
              <a:rPr lang="en-US" dirty="0" smtClean="0"/>
              <a:t>(</a:t>
            </a:r>
            <a:r>
              <a:rPr lang="en-US" i="1" dirty="0" smtClean="0"/>
              <a:t>c) Right Child (</a:t>
            </a:r>
            <a:r>
              <a:rPr lang="en-US" i="1" dirty="0" err="1" smtClean="0"/>
              <a:t>RChild</a:t>
            </a:r>
            <a:r>
              <a:rPr lang="en-US" i="1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LChild</a:t>
            </a:r>
            <a:r>
              <a:rPr lang="en-US" dirty="0" smtClean="0"/>
              <a:t> links to the left child node of the parent node</a:t>
            </a:r>
          </a:p>
          <a:p>
            <a:r>
              <a:rPr lang="en-US" dirty="0" smtClean="0"/>
              <a:t>Info holds the information of the node</a:t>
            </a:r>
          </a:p>
          <a:p>
            <a:r>
              <a:rPr lang="en-US" dirty="0" smtClean="0"/>
              <a:t>And </a:t>
            </a:r>
            <a:r>
              <a:rPr lang="en-US" dirty="0" err="1" smtClean="0"/>
              <a:t>RChild</a:t>
            </a:r>
            <a:r>
              <a:rPr lang="en-US" dirty="0" smtClean="0"/>
              <a:t> holds the address of the right child node of the parent node</a:t>
            </a:r>
          </a:p>
          <a:p>
            <a:r>
              <a:rPr lang="en-US" dirty="0" smtClean="0"/>
              <a:t>The following figure shows the structure of a binary tree node: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3872876"/>
            <a:ext cx="2438400" cy="1461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For example we have the following binary tree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want to present this binary tree in linked list form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676400"/>
            <a:ext cx="4224337" cy="252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linked list representation of this binary tree is: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a node has no left or/and right node, corresponding </a:t>
            </a:r>
            <a:r>
              <a:rPr lang="en-US" dirty="0" err="1" smtClean="0"/>
              <a:t>LChild</a:t>
            </a:r>
            <a:r>
              <a:rPr lang="en-US" dirty="0" smtClean="0"/>
              <a:t> or </a:t>
            </a:r>
            <a:r>
              <a:rPr lang="en-US" dirty="0" err="1" smtClean="0"/>
              <a:t>RChild</a:t>
            </a:r>
            <a:r>
              <a:rPr lang="en-US" dirty="0" smtClean="0"/>
              <a:t> is assigned to NULL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752600"/>
            <a:ext cx="4908021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792162"/>
          </a:xfrm>
        </p:spPr>
        <p:txBody>
          <a:bodyPr/>
          <a:lstStyle/>
          <a:p>
            <a:r>
              <a:rPr lang="en-US" dirty="0" smtClean="0"/>
              <a:t>Operations on Binary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868362"/>
            <a:ext cx="7772400" cy="57610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basic operations that are commonly performed on binary trees are listed below:</a:t>
            </a:r>
          </a:p>
          <a:p>
            <a:pPr lvl="1"/>
            <a:r>
              <a:rPr lang="en-US" dirty="0" smtClean="0"/>
              <a:t>Create an empty binary tree</a:t>
            </a:r>
          </a:p>
          <a:p>
            <a:pPr lvl="1"/>
            <a:r>
              <a:rPr lang="en-US" dirty="0" smtClean="0"/>
              <a:t>Traversing a binary tree</a:t>
            </a:r>
          </a:p>
          <a:p>
            <a:pPr lvl="1"/>
            <a:r>
              <a:rPr lang="en-US" dirty="0" smtClean="0"/>
              <a:t>Inserting a new node</a:t>
            </a:r>
          </a:p>
          <a:p>
            <a:pPr lvl="1"/>
            <a:r>
              <a:rPr lang="en-US" dirty="0" smtClean="0"/>
              <a:t>Deleting a Node</a:t>
            </a:r>
          </a:p>
          <a:p>
            <a:pPr lvl="1"/>
            <a:r>
              <a:rPr lang="en-US" dirty="0" smtClean="0"/>
              <a:t>Searching for a Node</a:t>
            </a:r>
          </a:p>
          <a:p>
            <a:pPr lvl="1"/>
            <a:r>
              <a:rPr lang="en-US" dirty="0" smtClean="0"/>
              <a:t>Determine the total no. of Nodes</a:t>
            </a:r>
          </a:p>
          <a:p>
            <a:pPr lvl="1"/>
            <a:r>
              <a:rPr lang="en-US" dirty="0" smtClean="0"/>
              <a:t>Determine the total no. of leaf Nodes</a:t>
            </a:r>
          </a:p>
          <a:p>
            <a:pPr lvl="1"/>
            <a:r>
              <a:rPr lang="en-US" dirty="0" smtClean="0"/>
              <a:t>Determine the total no. of non-leaf Nodes</a:t>
            </a:r>
          </a:p>
          <a:p>
            <a:pPr lvl="1"/>
            <a:r>
              <a:rPr lang="en-US" dirty="0" smtClean="0"/>
              <a:t>Find the smallest element in the tree</a:t>
            </a:r>
          </a:p>
          <a:p>
            <a:pPr lvl="1"/>
            <a:r>
              <a:rPr lang="en-US" dirty="0" smtClean="0"/>
              <a:t>Finding the largest element</a:t>
            </a:r>
          </a:p>
          <a:p>
            <a:pPr lvl="1"/>
            <a:r>
              <a:rPr lang="en-US" dirty="0" smtClean="0"/>
              <a:t>Find the Height of the tree</a:t>
            </a:r>
          </a:p>
          <a:p>
            <a:pPr lvl="1"/>
            <a:r>
              <a:rPr lang="en-US" dirty="0" smtClean="0"/>
              <a:t>Finding the Father/Left Child/Right Child/Brother of an arbitrary node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Traversing Binary Trees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Tree traversal is one of the most common operations performed on trees</a:t>
            </a:r>
          </a:p>
          <a:p>
            <a:r>
              <a:rPr lang="en-US" sz="2800" dirty="0" smtClean="0"/>
              <a:t>In traversing right sub-tree is always traversed after left sub-tree</a:t>
            </a:r>
          </a:p>
          <a:p>
            <a:r>
              <a:rPr lang="en-US" sz="2800" dirty="0" smtClean="0"/>
              <a:t>It is a way in which each node in the tree is visited exactly once in a systematic manner</a:t>
            </a:r>
          </a:p>
          <a:p>
            <a:r>
              <a:rPr lang="en-US" sz="2800" dirty="0" smtClean="0"/>
              <a:t>There are three standard ways of traversing a binary tree</a:t>
            </a:r>
          </a:p>
          <a:p>
            <a:pPr lvl="1">
              <a:buNone/>
            </a:pPr>
            <a:r>
              <a:rPr lang="en-US" dirty="0" smtClean="0"/>
              <a:t>1. Pre Order Traversal (Root-left-right)</a:t>
            </a:r>
          </a:p>
          <a:p>
            <a:pPr lvl="1">
              <a:buNone/>
            </a:pPr>
            <a:r>
              <a:rPr lang="en-US" dirty="0" smtClean="0"/>
              <a:t>2. In order Traversal (Left-root-right)</a:t>
            </a:r>
          </a:p>
          <a:p>
            <a:pPr lvl="1">
              <a:buNone/>
            </a:pPr>
            <a:r>
              <a:rPr lang="en-US" dirty="0" smtClean="0"/>
              <a:t>3. Post Order Traversal (Left-right-root)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Pre-Order Traversal Recursively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 traverse a non-empty binary tree in pre-order following steps are to be processed</a:t>
            </a:r>
          </a:p>
          <a:p>
            <a:pPr>
              <a:buNone/>
            </a:pPr>
            <a:r>
              <a:rPr lang="en-US" dirty="0" smtClean="0"/>
              <a:t>1. Visit the root node</a:t>
            </a:r>
          </a:p>
          <a:p>
            <a:pPr>
              <a:buNone/>
            </a:pPr>
            <a:r>
              <a:rPr lang="en-US" dirty="0" smtClean="0"/>
              <a:t>2. Traverse the left sub tree in preorder</a:t>
            </a:r>
          </a:p>
          <a:p>
            <a:pPr>
              <a:buNone/>
            </a:pPr>
            <a:r>
              <a:rPr lang="en-US" dirty="0" smtClean="0"/>
              <a:t>3. Traverse the right sub tree in preorder</a:t>
            </a:r>
          </a:p>
          <a:p>
            <a:r>
              <a:rPr lang="en-US" dirty="0" smtClean="0"/>
              <a:t>That is, in pre-order traversal, the root node is visited (or processed) first, before traversing through left and right sub trees recursively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void preorder (Node * Root)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If (Root != NULL)</a:t>
            </a:r>
          </a:p>
          <a:p>
            <a:pPr>
              <a:buNone/>
            </a:pPr>
            <a:r>
              <a:rPr lang="en-US" dirty="0" smtClean="0"/>
              <a:t>   {</a:t>
            </a:r>
          </a:p>
          <a:p>
            <a:pPr marL="273050" indent="360363">
              <a:buNone/>
            </a:pPr>
            <a:r>
              <a:rPr lang="en-US" dirty="0" err="1" smtClean="0"/>
              <a:t>cout</a:t>
            </a:r>
            <a:r>
              <a:rPr lang="en-US" dirty="0" smtClean="0"/>
              <a:t> &lt;&lt;Root → Info;</a:t>
            </a:r>
          </a:p>
          <a:p>
            <a:pPr marL="273050" indent="360363">
              <a:buNone/>
            </a:pPr>
            <a:r>
              <a:rPr lang="en-US" dirty="0" smtClean="0"/>
              <a:t>preorder(Root → L child);</a:t>
            </a:r>
          </a:p>
          <a:p>
            <a:pPr marL="273050" indent="360363">
              <a:buNone/>
            </a:pPr>
            <a:r>
              <a:rPr lang="en-US" dirty="0" smtClean="0"/>
              <a:t>preorder(Root → R child);</a:t>
            </a:r>
          </a:p>
          <a:p>
            <a:pPr>
              <a:buNone/>
            </a:pPr>
            <a:r>
              <a:rPr lang="en-US" dirty="0" smtClean="0"/>
              <a:t>   }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preorder traversal of this binary tree is</a:t>
            </a:r>
          </a:p>
          <a:p>
            <a:pPr>
              <a:buNone/>
            </a:pPr>
            <a:r>
              <a:rPr lang="en-US" dirty="0" smtClean="0"/>
              <a:t> A, B, D, E, H, I, C, F, G, J.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324650"/>
            <a:ext cx="4181475" cy="309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In-Order Traversal Recursively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in order traversal of a non-empty binary tree is defined as follows :</a:t>
            </a:r>
          </a:p>
          <a:p>
            <a:pPr>
              <a:buNone/>
            </a:pPr>
            <a:r>
              <a:rPr lang="en-US" dirty="0" smtClean="0"/>
              <a:t>1. Traverse the left sub tree in order</a:t>
            </a:r>
          </a:p>
          <a:p>
            <a:pPr>
              <a:buNone/>
            </a:pPr>
            <a:r>
              <a:rPr lang="en-US" dirty="0" smtClean="0"/>
              <a:t>2. Visit the root node</a:t>
            </a:r>
          </a:p>
          <a:p>
            <a:pPr>
              <a:buNone/>
            </a:pPr>
            <a:r>
              <a:rPr lang="en-US" dirty="0" smtClean="0"/>
              <a:t>3. Traverse the right sub tree in order</a:t>
            </a:r>
          </a:p>
          <a:p>
            <a:r>
              <a:rPr lang="en-US" dirty="0" smtClean="0"/>
              <a:t>In order traversal, the left sub tree is traversed recursively, before visiting the root</a:t>
            </a:r>
          </a:p>
          <a:p>
            <a:r>
              <a:rPr lang="en-US" dirty="0" smtClean="0"/>
              <a:t>After visiting the root the right sub tree is traversed recursively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procedure for an in order traversal is given below :</a:t>
            </a:r>
          </a:p>
          <a:p>
            <a:pPr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inorder</a:t>
            </a:r>
            <a:r>
              <a:rPr lang="en-US" dirty="0" smtClean="0"/>
              <a:t> (NODE *Root)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If (Root != NULL)</a:t>
            </a:r>
          </a:p>
          <a:p>
            <a:pPr>
              <a:buNone/>
            </a:pPr>
            <a:r>
              <a:rPr lang="en-US" dirty="0" smtClean="0"/>
              <a:t>    {</a:t>
            </a:r>
          </a:p>
          <a:p>
            <a:pPr marL="273050" indent="420688">
              <a:buNone/>
            </a:pPr>
            <a:r>
              <a:rPr lang="en-US" dirty="0" err="1" smtClean="0"/>
              <a:t>inorder</a:t>
            </a:r>
            <a:r>
              <a:rPr lang="en-US" dirty="0" smtClean="0"/>
              <a:t>(Root → L child);</a:t>
            </a:r>
          </a:p>
          <a:p>
            <a:pPr marL="273050" indent="420688">
              <a:buNone/>
            </a:pPr>
            <a:r>
              <a:rPr lang="en-US" dirty="0" err="1" smtClean="0"/>
              <a:t>cout</a:t>
            </a:r>
            <a:r>
              <a:rPr lang="en-US" dirty="0" smtClean="0"/>
              <a:t>&lt;&lt;Root → info;</a:t>
            </a:r>
          </a:p>
          <a:p>
            <a:pPr marL="273050" indent="420688">
              <a:buNone/>
            </a:pPr>
            <a:r>
              <a:rPr lang="en-US" dirty="0" err="1" smtClean="0"/>
              <a:t>inorder</a:t>
            </a:r>
            <a:r>
              <a:rPr lang="en-US" dirty="0" smtClean="0"/>
              <a:t>(Root → R child);</a:t>
            </a:r>
          </a:p>
          <a:p>
            <a:pPr>
              <a:buNone/>
            </a:pPr>
            <a:r>
              <a:rPr lang="en-US" dirty="0" smtClean="0"/>
              <a:t>    }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in order traversal of this binary tree is </a:t>
            </a:r>
          </a:p>
          <a:p>
            <a:pPr>
              <a:buNone/>
            </a:pPr>
            <a:r>
              <a:rPr lang="en-US" dirty="0" smtClean="0"/>
              <a:t>D, B, H, E, I, A, F, C, J, G.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324650"/>
            <a:ext cx="4181475" cy="309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Post-Order Traversal Recursively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post order traversal of a non-empty binary tree can be defined as :</a:t>
            </a:r>
          </a:p>
          <a:p>
            <a:pPr>
              <a:buNone/>
            </a:pPr>
            <a:r>
              <a:rPr lang="en-US" dirty="0" smtClean="0"/>
              <a:t>1. Traverse the left sub tree in post order</a:t>
            </a:r>
          </a:p>
          <a:p>
            <a:pPr>
              <a:buNone/>
            </a:pPr>
            <a:r>
              <a:rPr lang="en-US" dirty="0" smtClean="0"/>
              <a:t>2. Traverse the right sub tree in post order</a:t>
            </a:r>
          </a:p>
          <a:p>
            <a:pPr>
              <a:buNone/>
            </a:pPr>
            <a:r>
              <a:rPr lang="en-US" dirty="0" smtClean="0"/>
              <a:t>3. Visit the root node</a:t>
            </a:r>
          </a:p>
          <a:p>
            <a:r>
              <a:rPr lang="en-US" dirty="0" smtClean="0"/>
              <a:t>In Post Order traversal, the left and right sub tree(s) are recursively processed before visiting the root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procedure for post order traversal is given below:</a:t>
            </a:r>
          </a:p>
          <a:p>
            <a:pPr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postorder</a:t>
            </a:r>
            <a:r>
              <a:rPr lang="en-US" dirty="0" smtClean="0"/>
              <a:t> (NODE *Root)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If (Root != NULL)</a:t>
            </a:r>
          </a:p>
          <a:p>
            <a:pPr>
              <a:buNone/>
            </a:pPr>
            <a:r>
              <a:rPr lang="en-US" dirty="0" smtClean="0"/>
              <a:t>   {</a:t>
            </a:r>
          </a:p>
          <a:p>
            <a:pPr marL="273050" indent="420688">
              <a:buNone/>
            </a:pPr>
            <a:r>
              <a:rPr lang="en-US" dirty="0" err="1" smtClean="0"/>
              <a:t>postorder</a:t>
            </a:r>
            <a:r>
              <a:rPr lang="en-US" dirty="0" smtClean="0"/>
              <a:t>(Root → </a:t>
            </a:r>
            <a:r>
              <a:rPr lang="en-US" dirty="0" err="1" smtClean="0"/>
              <a:t>Lchild</a:t>
            </a:r>
            <a:r>
              <a:rPr lang="en-US" dirty="0" smtClean="0"/>
              <a:t>);</a:t>
            </a:r>
          </a:p>
          <a:p>
            <a:pPr marL="273050" indent="420688">
              <a:buNone/>
            </a:pPr>
            <a:r>
              <a:rPr lang="en-US" dirty="0" err="1" smtClean="0"/>
              <a:t>postorder</a:t>
            </a:r>
            <a:r>
              <a:rPr lang="en-US" dirty="0" smtClean="0"/>
              <a:t>(Root → </a:t>
            </a:r>
            <a:r>
              <a:rPr lang="en-US" dirty="0" err="1" smtClean="0"/>
              <a:t>Rchild</a:t>
            </a:r>
            <a:r>
              <a:rPr lang="en-US" dirty="0" smtClean="0"/>
              <a:t>);</a:t>
            </a:r>
          </a:p>
          <a:p>
            <a:pPr marL="273050" indent="420688">
              <a:buNone/>
            </a:pPr>
            <a:r>
              <a:rPr lang="pt-BR" dirty="0" smtClean="0"/>
              <a:t>cout&lt;&lt;Root</a:t>
            </a:r>
            <a:r>
              <a:rPr lang="en-US" dirty="0" smtClean="0"/>
              <a:t> → </a:t>
            </a:r>
            <a:r>
              <a:rPr lang="pt-BR" dirty="0" smtClean="0"/>
              <a:t>info;</a:t>
            </a:r>
          </a:p>
          <a:p>
            <a:pPr>
              <a:buNone/>
            </a:pPr>
            <a:r>
              <a:rPr lang="en-US" dirty="0" smtClean="0"/>
              <a:t>   }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post order traversal of this binary tree is </a:t>
            </a:r>
          </a:p>
          <a:p>
            <a:pPr>
              <a:buNone/>
            </a:pPr>
            <a:r>
              <a:rPr lang="en-US" dirty="0" smtClean="0"/>
              <a:t>D, H, I, E, B, F, J, G, C, A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324650"/>
            <a:ext cx="4181475" cy="309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Binary </a:t>
            </a:r>
            <a:r>
              <a:rPr lang="en-US" dirty="0"/>
              <a:t>Tree</a:t>
            </a:r>
          </a:p>
          <a:p>
            <a:r>
              <a:rPr lang="en-US" dirty="0"/>
              <a:t>Binary Tree Representation</a:t>
            </a:r>
          </a:p>
          <a:p>
            <a:pPr lvl="1"/>
            <a:r>
              <a:rPr lang="en-US" dirty="0"/>
              <a:t>Array Representation</a:t>
            </a:r>
          </a:p>
          <a:p>
            <a:pPr lvl="1"/>
            <a:r>
              <a:rPr lang="en-US" dirty="0"/>
              <a:t>Link List Representation</a:t>
            </a:r>
          </a:p>
          <a:p>
            <a:r>
              <a:rPr lang="en-US" dirty="0"/>
              <a:t>Operations on Binary Trees</a:t>
            </a:r>
          </a:p>
          <a:p>
            <a:r>
              <a:rPr lang="en-US" dirty="0"/>
              <a:t>Traversing Binary Trees</a:t>
            </a:r>
          </a:p>
          <a:p>
            <a:pPr lvl="1"/>
            <a:r>
              <a:rPr lang="en-US" dirty="0" smtClean="0"/>
              <a:t>Pre-Order </a:t>
            </a:r>
            <a:r>
              <a:rPr lang="en-US" dirty="0"/>
              <a:t>Traversal Recursively</a:t>
            </a:r>
          </a:p>
          <a:p>
            <a:pPr lvl="1"/>
            <a:r>
              <a:rPr lang="en-US" dirty="0"/>
              <a:t>In-Order Traversal Recursively</a:t>
            </a:r>
          </a:p>
          <a:p>
            <a:pPr lvl="1"/>
            <a:r>
              <a:rPr lang="en-US" dirty="0"/>
              <a:t>Post-Order Traversal Recursively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784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baid_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13825</TotalTime>
  <Words>2430</Words>
  <Application>Microsoft Office PowerPoint</Application>
  <PresentationFormat>On-screen Show (4:3)</PresentationFormat>
  <Paragraphs>343</Paragraphs>
  <Slides>44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Ubaid_Theme</vt:lpstr>
      <vt:lpstr>Review</vt:lpstr>
      <vt:lpstr>Review</vt:lpstr>
      <vt:lpstr>Trees</vt:lpstr>
      <vt:lpstr>Trees</vt:lpstr>
      <vt:lpstr>Trees</vt:lpstr>
      <vt:lpstr>Basic Terminologies</vt:lpstr>
      <vt:lpstr>Slide 7</vt:lpstr>
      <vt:lpstr>Slide 8</vt:lpstr>
      <vt:lpstr>Slide 9</vt:lpstr>
      <vt:lpstr>Slide 10</vt:lpstr>
      <vt:lpstr>Slide 11</vt:lpstr>
      <vt:lpstr>Example of a Tree</vt:lpstr>
      <vt:lpstr>Binary Trees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Binary Tree Representation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Operations on Binary Trees</vt:lpstr>
      <vt:lpstr>Traversing Binary Trees </vt:lpstr>
      <vt:lpstr>Pre-Order Traversal Recursively</vt:lpstr>
      <vt:lpstr>Slide 36</vt:lpstr>
      <vt:lpstr>For Example</vt:lpstr>
      <vt:lpstr>In-Order Traversal Recursively</vt:lpstr>
      <vt:lpstr>Slide 39</vt:lpstr>
      <vt:lpstr>For Example</vt:lpstr>
      <vt:lpstr>Post-Order Traversal Recursively</vt:lpstr>
      <vt:lpstr>Slide 42</vt:lpstr>
      <vt:lpstr>For Example</vt:lpstr>
      <vt:lpstr>Summary</vt:lpstr>
    </vt:vector>
  </TitlesOfParts>
  <Company>Techlogix (Pvt) 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aslam</dc:creator>
  <cp:lastModifiedBy>stdc_lp</cp:lastModifiedBy>
  <cp:revision>572</cp:revision>
  <dcterms:created xsi:type="dcterms:W3CDTF">2002-08-03T08:00:25Z</dcterms:created>
  <dcterms:modified xsi:type="dcterms:W3CDTF">2013-12-25T02:20:28Z</dcterms:modified>
</cp:coreProperties>
</file>