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5"/>
  </p:notesMasterIdLst>
  <p:sldIdLst>
    <p:sldId id="476" r:id="rId2"/>
    <p:sldId id="385" r:id="rId3"/>
    <p:sldId id="479" r:id="rId4"/>
    <p:sldId id="480" r:id="rId5"/>
    <p:sldId id="386" r:id="rId6"/>
    <p:sldId id="388" r:id="rId7"/>
    <p:sldId id="387" r:id="rId8"/>
    <p:sldId id="389" r:id="rId9"/>
    <p:sldId id="390" r:id="rId10"/>
    <p:sldId id="391" r:id="rId11"/>
    <p:sldId id="392" r:id="rId12"/>
    <p:sldId id="394" r:id="rId13"/>
    <p:sldId id="395" r:id="rId14"/>
    <p:sldId id="396" r:id="rId15"/>
    <p:sldId id="397" r:id="rId16"/>
    <p:sldId id="398" r:id="rId17"/>
    <p:sldId id="399" r:id="rId18"/>
    <p:sldId id="400" r:id="rId19"/>
    <p:sldId id="401" r:id="rId20"/>
    <p:sldId id="402" r:id="rId21"/>
    <p:sldId id="403" r:id="rId22"/>
    <p:sldId id="404" r:id="rId23"/>
    <p:sldId id="405" r:id="rId24"/>
    <p:sldId id="406" r:id="rId25"/>
    <p:sldId id="407" r:id="rId26"/>
    <p:sldId id="409" r:id="rId27"/>
    <p:sldId id="412" r:id="rId28"/>
    <p:sldId id="413" r:id="rId29"/>
    <p:sldId id="416" r:id="rId30"/>
    <p:sldId id="417" r:id="rId31"/>
    <p:sldId id="423" r:id="rId32"/>
    <p:sldId id="424" r:id="rId33"/>
    <p:sldId id="425" r:id="rId34"/>
    <p:sldId id="426" r:id="rId35"/>
    <p:sldId id="427" r:id="rId36"/>
    <p:sldId id="428" r:id="rId37"/>
    <p:sldId id="430" r:id="rId38"/>
    <p:sldId id="431" r:id="rId39"/>
    <p:sldId id="432" r:id="rId40"/>
    <p:sldId id="433" r:id="rId41"/>
    <p:sldId id="435" r:id="rId42"/>
    <p:sldId id="436" r:id="rId43"/>
    <p:sldId id="437" r:id="rId44"/>
    <p:sldId id="438" r:id="rId45"/>
    <p:sldId id="439" r:id="rId46"/>
    <p:sldId id="440" r:id="rId47"/>
    <p:sldId id="441" r:id="rId48"/>
    <p:sldId id="443" r:id="rId49"/>
    <p:sldId id="444" r:id="rId50"/>
    <p:sldId id="445" r:id="rId51"/>
    <p:sldId id="446" r:id="rId52"/>
    <p:sldId id="447" r:id="rId53"/>
    <p:sldId id="448" r:id="rId54"/>
    <p:sldId id="449" r:id="rId55"/>
    <p:sldId id="450" r:id="rId56"/>
    <p:sldId id="451" r:id="rId57"/>
    <p:sldId id="452" r:id="rId58"/>
    <p:sldId id="453" r:id="rId59"/>
    <p:sldId id="454" r:id="rId60"/>
    <p:sldId id="473" r:id="rId61"/>
    <p:sldId id="474" r:id="rId62"/>
    <p:sldId id="475" r:id="rId63"/>
    <p:sldId id="477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701DE-41A2-4FDD-A768-7F2E238EB650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392C-F07A-4489-A158-6D39DAFE07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6001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D9E526-0CED-44AD-935C-64BF5400166D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69EB4D-5422-4F54-A165-5B8DF50A91E8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05E917C-13A4-41BF-B0AE-9CA5F9990C8B}" type="slidenum">
              <a:rPr lang="en-GB" altLang="en-US"/>
              <a:pPr/>
              <a:t>26</a:t>
            </a:fld>
            <a:endParaRPr lang="en-GB" altLang="en-US"/>
          </a:p>
        </p:txBody>
      </p:sp>
      <p:sp>
        <p:nvSpPr>
          <p:cNvPr id="15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098" y="4343703"/>
            <a:ext cx="5485805" cy="411540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F942752-AAFB-4883-B3FD-DAE69A2F4836}" type="slidenum">
              <a:rPr lang="en-GB" altLang="en-US"/>
              <a:pPr/>
              <a:t>27</a:t>
            </a:fld>
            <a:endParaRPr lang="en-GB" altLang="en-US"/>
          </a:p>
        </p:txBody>
      </p:sp>
      <p:sp>
        <p:nvSpPr>
          <p:cNvPr id="18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098" y="4343703"/>
            <a:ext cx="5485805" cy="411540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8F694A9-6C98-4C62-91A8-2452BA1F33A1}" type="slidenum">
              <a:rPr lang="en-GB" altLang="en-US"/>
              <a:pPr/>
              <a:t>28</a:t>
            </a:fld>
            <a:endParaRPr lang="en-GB" altLang="en-US"/>
          </a:p>
        </p:txBody>
      </p:sp>
      <p:sp>
        <p:nvSpPr>
          <p:cNvPr id="19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098" y="4343703"/>
            <a:ext cx="5485805" cy="411540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467C7C-7DF2-4A29-83B5-9DF59323280A}" type="slidenum">
              <a:rPr lang="en-GB" altLang="en-US"/>
              <a:pPr/>
              <a:t>29</a:t>
            </a:fld>
            <a:endParaRPr lang="en-GB" altLang="en-US"/>
          </a:p>
        </p:txBody>
      </p:sp>
      <p:sp>
        <p:nvSpPr>
          <p:cNvPr id="22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098" y="4343703"/>
            <a:ext cx="5485805" cy="411540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37D0A1-135C-480A-8137-62DAC68D25F1}" type="slidenum">
              <a:rPr lang="en-GB" altLang="en-US"/>
              <a:pPr/>
              <a:t>30</a:t>
            </a:fld>
            <a:endParaRPr lang="en-GB" altLang="en-US"/>
          </a:p>
        </p:txBody>
      </p:sp>
      <p:sp>
        <p:nvSpPr>
          <p:cNvPr id="235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098" y="4343703"/>
            <a:ext cx="5485805" cy="411540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E465CE-9FE6-4601-B546-E4CBD958AE11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553EBF-5AD5-4A1E-B66E-F5FAE7B485D0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73B368-5EC3-4807-A8FA-CA7C0DE0B670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F253E2-2322-4078-866E-183B6D148058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721CDA-6F29-42AF-8F4C-4416EB293161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3D66ED-0044-4BC1-8760-553B3DD165B6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97D883-395E-46A1-9C69-1EE5DD184430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B8BEFF-D9A3-4B49-B7C2-F0068AFFED33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D514ED-CD31-4112-ABC7-D4E94AD84BED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E9AFAF-B92C-485E-B8DC-BD45A213E1E7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7004AA-3441-453F-A162-D9C5E618BDFA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650B13-AA74-41F5-8FA8-FC417C32BA7F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6E0A8C-2168-4C41-80EB-7C1E030FB76F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B3118C-443E-4DE7-B36C-74A0A5A12178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0BB96B-E9B9-4423-9D79-C449CA46F466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8DD768-681F-450D-A1AF-1D6525D42BAF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190F36-D943-4D02-B33B-0AE5E9CE8F3F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F59294-ABD5-44F4-B861-6721F9E34370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0731A2-99C5-42BF-8CE0-4132AA313542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843894-338B-486F-A0A0-8D3C8D42DB76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8D8BBE-67EF-42C8-B7E1-762B35E3C7CD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F55937-6431-455F-A976-B4E38EAF16E1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EFEA22-CEAD-4080-8AF5-3B49FA2F466A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E672D3-9814-4DA0-8DCB-80EE13DAD8C0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AB6635-1B2D-4C00-BDA2-6CE9360ED04B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B534A5-E63C-4AE3-9CF7-4D45DDADE8C9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011A5F-016A-4236-8293-112C38A46B3D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AA17E3-BAE6-4B66-9EFE-CD82BBAB49C6}" type="slidenum">
              <a:rPr lang="en-US" altLang="en-US"/>
              <a:pPr/>
              <a:t>58</a:t>
            </a:fld>
            <a:endParaRPr lang="en-US" alt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FA9163-D1E9-4B95-B1E3-9E1627237445}" type="slidenum">
              <a:rPr lang="en-US" altLang="en-US"/>
              <a:pPr/>
              <a:t>59</a:t>
            </a:fld>
            <a:endParaRPr lang="en-US" alt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022F-EDFF-4F50-91BE-52B80E52DA70}" type="datetime1">
              <a:rPr lang="en-US" smtClean="0"/>
              <a:t>12/23/2013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7C4B2-7D04-41EF-B421-C6DDE8960840}" type="datetime1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E17E-CFF7-4910-8FBD-093D5DE19693}" type="datetime1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93049-EB36-4958-A2E0-689D13733794}" type="datetime1">
              <a:rPr lang="en-US" smtClean="0"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D90EE-7300-46A6-97C4-041E46661CD5}" type="datetime1">
              <a:rPr lang="en-US" smtClean="0"/>
              <a:t>12/23/2013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2C2F3-ECCB-4749-94BB-AA958DB16182}" type="datetime1">
              <a:rPr lang="en-US" smtClean="0"/>
              <a:t>12/23/2013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505F-3829-4614-A1AB-CEA6B7CC8B5B}" type="datetime1">
              <a:rPr lang="en-US" smtClean="0"/>
              <a:t>12/23/2013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2A337-875C-45BF-802D-0C5A0102C513}" type="datetime1">
              <a:rPr lang="en-US" smtClean="0"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EEF70-9721-41AE-8EB4-FA0416CA20BB}" type="datetime1">
              <a:rPr lang="en-US" smtClean="0"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32220-DC5B-4F92-9EC4-1D03D9FD870F}" type="datetime1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63262-A4FF-4537-B05C-C60D5CAB3928}" type="datetime1">
              <a:rPr lang="en-US" smtClean="0"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4C3B79D-7640-4E56-A54C-0AE14520C9F1}" type="datetime1">
              <a:rPr lang="en-US" altLang="en-US" smtClean="0"/>
              <a:t>12/23/2013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29B4B73-B041-45D1-BCD0-0DCE139209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146248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B96BB01-BA2C-4D28-828D-F587260E1AB0}" type="datetime1">
              <a:rPr lang="en-US" altLang="en-US" smtClean="0"/>
              <a:t>12/23/2013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E49798F-1710-4AA0-B421-E647B2013A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288462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683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51054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324600"/>
            <a:ext cx="2476500" cy="3429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D959A82-1F05-456C-B430-1D69398760C2}" type="datetime1">
              <a:rPr lang="en-US" smtClean="0"/>
              <a:t>12/23/2013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324600"/>
            <a:ext cx="3962400" cy="3048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868362"/>
          </a:xfrm>
        </p:spPr>
        <p:txBody>
          <a:bodyPr/>
          <a:lstStyle/>
          <a:p>
            <a:r>
              <a:rPr lang="en-US" dirty="0"/>
              <a:t>Queue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dirty="0"/>
              <a:t>Queue</a:t>
            </a:r>
          </a:p>
          <a:p>
            <a:r>
              <a:rPr lang="en-US" dirty="0"/>
              <a:t>Operations on Queues</a:t>
            </a:r>
          </a:p>
          <a:p>
            <a:r>
              <a:rPr lang="en-US" dirty="0"/>
              <a:t>A </a:t>
            </a:r>
            <a:r>
              <a:rPr lang="en-US" dirty="0" err="1"/>
              <a:t>Dequeue</a:t>
            </a:r>
            <a:r>
              <a:rPr lang="en-US" dirty="0"/>
              <a:t> Operation</a:t>
            </a:r>
          </a:p>
          <a:p>
            <a:r>
              <a:rPr lang="en-US" dirty="0"/>
              <a:t>An </a:t>
            </a:r>
            <a:r>
              <a:rPr lang="en-US" dirty="0" err="1"/>
              <a:t>Enqueue</a:t>
            </a:r>
            <a:r>
              <a:rPr lang="en-US" dirty="0"/>
              <a:t> Operation</a:t>
            </a:r>
          </a:p>
          <a:p>
            <a:r>
              <a:rPr lang="en-US" dirty="0" smtClean="0"/>
              <a:t>Array </a:t>
            </a:r>
            <a:r>
              <a:rPr lang="en-US" dirty="0"/>
              <a:t>Implementation</a:t>
            </a:r>
          </a:p>
          <a:p>
            <a:r>
              <a:rPr lang="en-US" dirty="0"/>
              <a:t>Link list Implementation</a:t>
            </a:r>
          </a:p>
          <a:p>
            <a:r>
              <a:rPr lang="en-US" dirty="0" smtClean="0"/>
              <a:t>Examples</a:t>
            </a:r>
            <a:endParaRPr lang="en-US" dirty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975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Queue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 linear data structure used to represent a linear list and permits deletion to  be performed at one end and of the list and the insertions at the other end.</a:t>
            </a:r>
          </a:p>
          <a:p>
            <a:r>
              <a:rPr lang="en-US" dirty="0" smtClean="0"/>
              <a:t>The information in such a list is processed in the same order as it was received.</a:t>
            </a:r>
          </a:p>
          <a:p>
            <a:r>
              <a:rPr lang="en-US" dirty="0" err="1" smtClean="0"/>
              <a:t>i.e</a:t>
            </a:r>
            <a:r>
              <a:rPr lang="en-US" dirty="0" smtClean="0"/>
              <a:t>-FIRST-COME-FIRST-SERVE basis(FCFS).</a:t>
            </a:r>
          </a:p>
          <a:p>
            <a:r>
              <a:rPr lang="en-US" dirty="0" smtClean="0"/>
              <a:t>Or FIRST IN FIRST OUT(FIFO).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5792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altLang="en-US"/>
              <a:t>Queue</a:t>
            </a:r>
          </a:p>
        </p:txBody>
      </p:sp>
      <p:graphicFrame>
        <p:nvGraphicFramePr>
          <p:cNvPr id="4180" name="Group 84"/>
          <p:cNvGraphicFramePr>
            <a:graphicFrameLocks noGrp="1"/>
          </p:cNvGraphicFramePr>
          <p:nvPr>
            <p:ph idx="1"/>
          </p:nvPr>
        </p:nvGraphicFramePr>
        <p:xfrm>
          <a:off x="1847850" y="1905000"/>
          <a:ext cx="4999038" cy="4286570"/>
        </p:xfrm>
        <a:graphic>
          <a:graphicData uri="http://schemas.openxmlformats.org/drawingml/2006/table">
            <a:tbl>
              <a:tblPr/>
              <a:tblGrid>
                <a:gridCol w="2597150"/>
                <a:gridCol w="2401888"/>
              </a:tblGrid>
              <a:tr h="623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22" name="Text Box 26"/>
          <p:cNvSpPr txBox="1">
            <a:spLocks noChangeArrowheads="1"/>
          </p:cNvSpPr>
          <p:nvPr/>
        </p:nvSpPr>
        <p:spPr bwMode="auto">
          <a:xfrm>
            <a:off x="762000" y="5638800"/>
            <a:ext cx="2286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grpSp>
        <p:nvGrpSpPr>
          <p:cNvPr id="4181" name="Group 85"/>
          <p:cNvGrpSpPr>
            <a:grpSpLocks/>
          </p:cNvGrpSpPr>
          <p:nvPr/>
        </p:nvGrpSpPr>
        <p:grpSpPr bwMode="auto">
          <a:xfrm>
            <a:off x="6858000" y="4572000"/>
            <a:ext cx="2057400" cy="1357313"/>
            <a:chOff x="4320" y="2880"/>
            <a:chExt cx="1296" cy="855"/>
          </a:xfrm>
        </p:grpSpPr>
        <p:sp>
          <p:nvSpPr>
            <p:cNvPr id="4171" name="Line 75"/>
            <p:cNvSpPr>
              <a:spLocks noChangeShapeType="1"/>
            </p:cNvSpPr>
            <p:nvPr/>
          </p:nvSpPr>
          <p:spPr bwMode="auto">
            <a:xfrm flipH="1">
              <a:off x="4368" y="364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72" name="Text Box 76"/>
            <p:cNvSpPr txBox="1">
              <a:spLocks noChangeArrowheads="1"/>
            </p:cNvSpPr>
            <p:nvPr/>
          </p:nvSpPr>
          <p:spPr bwMode="auto">
            <a:xfrm>
              <a:off x="4800" y="3504"/>
              <a:ext cx="8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/>
                <a:t>Front=0</a:t>
              </a:r>
            </a:p>
          </p:txBody>
        </p:sp>
        <p:sp>
          <p:nvSpPr>
            <p:cNvPr id="4173" name="Line 77"/>
            <p:cNvSpPr>
              <a:spLocks noChangeShapeType="1"/>
            </p:cNvSpPr>
            <p:nvPr/>
          </p:nvSpPr>
          <p:spPr bwMode="auto">
            <a:xfrm flipH="1">
              <a:off x="4320" y="2976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74" name="Text Box 78"/>
            <p:cNvSpPr txBox="1">
              <a:spLocks noChangeArrowheads="1"/>
            </p:cNvSpPr>
            <p:nvPr/>
          </p:nvSpPr>
          <p:spPr bwMode="auto">
            <a:xfrm>
              <a:off x="4800" y="2880"/>
              <a:ext cx="7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/>
                <a:t>Rear=2</a:t>
              </a:r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B4B73-B041-45D1-BCD0-0DCE139209D4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86087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Declaration of a Queue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/>
              <a:t># define MAXQUEUE 50 /* size of the queue items*/</a:t>
            </a:r>
          </a:p>
          <a:p>
            <a:pPr>
              <a:buFont typeface="Wingdings" pitchFamily="2" charset="2"/>
              <a:buNone/>
            </a:pPr>
            <a:r>
              <a:rPr lang="en-US" altLang="en-US"/>
              <a:t>typedef struct {</a:t>
            </a:r>
          </a:p>
          <a:p>
            <a:pPr>
              <a:buFont typeface="Wingdings" pitchFamily="2" charset="2"/>
              <a:buNone/>
            </a:pPr>
            <a:r>
              <a:rPr lang="en-US" altLang="en-US"/>
              <a:t>	int front; </a:t>
            </a:r>
          </a:p>
          <a:p>
            <a:pPr>
              <a:buFont typeface="Wingdings" pitchFamily="2" charset="2"/>
              <a:buNone/>
            </a:pPr>
            <a:r>
              <a:rPr lang="en-US" altLang="en-US"/>
              <a:t>	int rear;</a:t>
            </a:r>
          </a:p>
          <a:p>
            <a:pPr>
              <a:buFont typeface="Wingdings" pitchFamily="2" charset="2"/>
              <a:buNone/>
            </a:pPr>
            <a:r>
              <a:rPr lang="en-US" altLang="en-US"/>
              <a:t>	int items[MAXQUEUE];</a:t>
            </a:r>
          </a:p>
          <a:p>
            <a:pPr>
              <a:buFont typeface="Wingdings" pitchFamily="2" charset="2"/>
              <a:buNone/>
            </a:pPr>
            <a:r>
              <a:rPr lang="en-US" altLang="en-US"/>
              <a:t>}QUEUE;</a:t>
            </a:r>
          </a:p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425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of queue.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common ways in which queues may be implemented are as follows:</a:t>
            </a:r>
          </a:p>
          <a:p>
            <a:endParaRPr lang="en-US" dirty="0" smtClean="0"/>
          </a:p>
          <a:p>
            <a:r>
              <a:rPr lang="en-US" dirty="0" smtClean="0"/>
              <a:t>ARRAYS</a:t>
            </a:r>
          </a:p>
          <a:p>
            <a:endParaRPr lang="en-US" dirty="0"/>
          </a:p>
          <a:p>
            <a:r>
              <a:rPr lang="en-US" dirty="0" smtClean="0"/>
              <a:t>POINTERS(one way linear linked list)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4544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 of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Insertion  in queue.</a:t>
            </a:r>
          </a:p>
          <a:p>
            <a:endParaRPr lang="en-US" dirty="0" smtClean="0"/>
          </a:p>
          <a:p>
            <a:r>
              <a:rPr lang="en-US" dirty="0" smtClean="0"/>
              <a:t>Deletion in queue.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List(display) of the queue.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2017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type of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Circular queue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Double Ended Queue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Priority queue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525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/>
              <a:t>Circular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we have an array named Q, that contains n element in which Q[1] comes after Q[n] in the array.</a:t>
            </a:r>
          </a:p>
          <a:p>
            <a:endParaRPr lang="en-US" dirty="0" smtClean="0"/>
          </a:p>
          <a:p>
            <a:r>
              <a:rPr lang="en-US" dirty="0" smtClean="0"/>
              <a:t>When this technique is used to construct a queue is called circular queue.</a:t>
            </a:r>
          </a:p>
          <a:p>
            <a:endParaRPr lang="en-US" dirty="0" smtClean="0"/>
          </a:p>
          <a:p>
            <a:r>
              <a:rPr lang="en-US" dirty="0" smtClean="0"/>
              <a:t>In other word we can say that a queue is called circular when the last room comes just before the first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0458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/>
          <a:lstStyle/>
          <a:p>
            <a:r>
              <a:rPr lang="en-US" dirty="0" smtClean="0"/>
              <a:t>Circular queue….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8" name="Donut 7"/>
          <p:cNvSpPr/>
          <p:nvPr/>
        </p:nvSpPr>
        <p:spPr>
          <a:xfrm>
            <a:off x="2209800" y="1752600"/>
            <a:ext cx="4267200" cy="4343400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endCxn id="8" idx="4"/>
          </p:cNvCxnSpPr>
          <p:nvPr/>
        </p:nvCxnSpPr>
        <p:spPr>
          <a:xfrm rot="5400000">
            <a:off x="2133600" y="3886200"/>
            <a:ext cx="44196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8" idx="2"/>
            <a:endCxn id="8" idx="6"/>
          </p:cNvCxnSpPr>
          <p:nvPr/>
        </p:nvCxnSpPr>
        <p:spPr>
          <a:xfrm rot="10800000" flipH="1">
            <a:off x="2209800" y="3924300"/>
            <a:ext cx="4267200" cy="1588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8" idx="1"/>
            <a:endCxn id="8" idx="5"/>
          </p:cNvCxnSpPr>
          <p:nvPr/>
        </p:nvCxnSpPr>
        <p:spPr>
          <a:xfrm rot="16200000" flipH="1">
            <a:off x="2807776" y="2415617"/>
            <a:ext cx="3071248" cy="30173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7"/>
            <a:endCxn id="8" idx="3"/>
          </p:cNvCxnSpPr>
          <p:nvPr/>
        </p:nvCxnSpPr>
        <p:spPr>
          <a:xfrm rot="16200000" flipH="1" flipV="1">
            <a:off x="2807776" y="2415617"/>
            <a:ext cx="3071248" cy="30173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648200" y="2209798"/>
            <a:ext cx="685800" cy="381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Q[1]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62600" y="312420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Q[2]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62600" y="4419600"/>
            <a:ext cx="685800" cy="38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Q[3]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648200" y="4876800"/>
            <a:ext cx="30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81400" y="4800600"/>
            <a:ext cx="38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0" y="38100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2971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Q[n-1]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581400" y="19812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dirty="0"/>
          </a:p>
        </p:txBody>
      </p:sp>
      <p:sp>
        <p:nvSpPr>
          <p:cNvPr id="24" name="TextBox 19"/>
          <p:cNvSpPr txBox="1"/>
          <p:nvPr/>
        </p:nvSpPr>
        <p:spPr>
          <a:xfrm>
            <a:off x="3429000" y="2209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Q[n]</a:t>
            </a:r>
            <a:endParaRPr lang="en-US" dirty="0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2061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Queue cont….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circular queue when rear=n, if we insert an element then this element is assigned to q[1] instead of increasing rear to n+1.</a:t>
            </a:r>
          </a:p>
          <a:p>
            <a:endParaRPr lang="en-US" dirty="0" smtClean="0"/>
          </a:p>
          <a:p>
            <a:r>
              <a:rPr lang="en-US" dirty="0" smtClean="0"/>
              <a:t>Suppose queue contains only one element that is front=rear!=0 and suppose that the element is removed then the front and rear pointers are now assigned ‘0’ to indicate that the queue is EMPTY.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3610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e.g. of queue is time sharing computer system where many users share the system simultaneously.</a:t>
            </a:r>
          </a:p>
          <a:p>
            <a:endParaRPr lang="en-US" dirty="0" smtClean="0"/>
          </a:p>
          <a:p>
            <a:r>
              <a:rPr lang="en-US" dirty="0" smtClean="0"/>
              <a:t>The procedure, which is used to design such type of system, is Round Robin Technique.</a:t>
            </a:r>
          </a:p>
          <a:p>
            <a:endParaRPr lang="en-US" dirty="0" smtClean="0"/>
          </a:p>
          <a:p>
            <a:r>
              <a:rPr lang="en-US" dirty="0" smtClean="0"/>
              <a:t>The railway reservation counter is also an example of queue where the people collect their tickets on FIFO or FCFS based.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3609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QUEUES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Suppose a queue Q has maximum size 5, say 5 elements pushed and 2 elements popped.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There are three major variations in a simple queue.</a:t>
            </a:r>
          </a:p>
          <a:p>
            <a:pPr lvl="1">
              <a:buNone/>
            </a:pPr>
            <a:r>
              <a:rPr lang="en-US" dirty="0" smtClean="0"/>
              <a:t>1. Circular queue</a:t>
            </a:r>
          </a:p>
          <a:p>
            <a:pPr lvl="1">
              <a:buNone/>
            </a:pPr>
            <a:r>
              <a:rPr lang="fr-FR" dirty="0" smtClean="0"/>
              <a:t>2. Double </a:t>
            </a:r>
            <a:r>
              <a:rPr lang="fr-FR" dirty="0" err="1" smtClean="0"/>
              <a:t>ended</a:t>
            </a:r>
            <a:r>
              <a:rPr lang="fr-FR" dirty="0" smtClean="0"/>
              <a:t> queue (de-queue)</a:t>
            </a:r>
          </a:p>
          <a:p>
            <a:pPr lvl="1">
              <a:buNone/>
            </a:pPr>
            <a:r>
              <a:rPr lang="en-US" dirty="0" smtClean="0"/>
              <a:t>3. Priority queue</a:t>
            </a:r>
          </a:p>
          <a:p>
            <a:r>
              <a:rPr lang="en-US" dirty="0" smtClean="0"/>
              <a:t>Priority queue is generally implemented using linked list so we discussed it later.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2117481"/>
            <a:ext cx="3200400" cy="1692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482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QUEUE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In circular queues the elements Q[0],Q[1],Q[2] .... Q[</a:t>
            </a:r>
            <a:r>
              <a:rPr lang="en-US" sz="2000" i="1" dirty="0" smtClean="0"/>
              <a:t>n – 1] is represented in a circular </a:t>
            </a:r>
            <a:r>
              <a:rPr lang="en-US" sz="2000" dirty="0" smtClean="0"/>
              <a:t>fashion with Q[1] following Q[n].</a:t>
            </a:r>
          </a:p>
          <a:p>
            <a:r>
              <a:rPr lang="en-US" sz="2000" dirty="0" smtClean="0"/>
              <a:t>A circular queue is one in which the insertion of a new element is done at the very first location of the queue if the last location at the queue is full.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2819400"/>
            <a:ext cx="314325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762000" y="3476417"/>
            <a:ext cx="45720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sz="2000" dirty="0" smtClean="0"/>
              <a:t>Suppose Q is a queue array of 6 elements. 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sz="2000" dirty="0" smtClean="0"/>
              <a:t>Push and pop operation can be performed on circular.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078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Cont…..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61204"/>
            <a:ext cx="3124200" cy="3234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457200" y="4570274"/>
            <a:ext cx="8229600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sz="2000" dirty="0" smtClean="0"/>
              <a:t>After inserting an element at last location Q[5], the next element will be inserted at the very first location (i.e., Q[0]).</a:t>
            </a: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en-US" sz="2000" dirty="0" smtClean="0"/>
              <a:t>Circular queue is one in which the first element comes just after the last element</a:t>
            </a:r>
            <a:r>
              <a:rPr lang="en-US" sz="2600" dirty="0" smtClean="0"/>
              <a:t>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162049"/>
            <a:ext cx="3200400" cy="334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04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Cont……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At any time the position of the element to be inserted will be calculated by the relation </a:t>
            </a:r>
          </a:p>
          <a:p>
            <a:pPr algn="ctr">
              <a:buNone/>
            </a:pPr>
            <a:r>
              <a:rPr lang="en-US" dirty="0" smtClean="0"/>
              <a:t>Rear = (Rear + 1) % SIZE</a:t>
            </a:r>
          </a:p>
          <a:p>
            <a:r>
              <a:rPr lang="en-US" dirty="0" smtClean="0"/>
              <a:t>After deleting an element from circular queue the position of the front end is calculated by the relation   </a:t>
            </a:r>
          </a:p>
          <a:p>
            <a:pPr algn="ctr">
              <a:buNone/>
            </a:pPr>
            <a:r>
              <a:rPr lang="en-US" dirty="0" smtClean="0"/>
              <a:t>Front= (Front + 1) % SIZE</a:t>
            </a:r>
          </a:p>
          <a:p>
            <a:r>
              <a:rPr lang="en-US" dirty="0" smtClean="0"/>
              <a:t>After locating the position of the new element to be inserted, </a:t>
            </a:r>
            <a:r>
              <a:rPr lang="en-US" i="1" dirty="0" smtClean="0"/>
              <a:t>rear, compare it with front. </a:t>
            </a:r>
          </a:p>
          <a:p>
            <a:pPr lvl="1"/>
            <a:r>
              <a:rPr lang="en-US" i="1" dirty="0" smtClean="0"/>
              <a:t>If (rear = front), the queue is full and cannot be inserted anymore.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639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Inserting an element to circular Queue</a:t>
            </a:r>
          </a:p>
          <a:p>
            <a:pPr lvl="1">
              <a:buNone/>
            </a:pPr>
            <a:r>
              <a:rPr lang="en-US" dirty="0" smtClean="0"/>
              <a:t>1. Initialize FRONT = – 1; REAR </a:t>
            </a:r>
            <a:r>
              <a:rPr lang="en-US" smtClean="0"/>
              <a:t>= -1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2. REAR = (REAR + 1) % SIZE</a:t>
            </a:r>
          </a:p>
          <a:p>
            <a:pPr lvl="1">
              <a:buNone/>
            </a:pPr>
            <a:r>
              <a:rPr lang="en-US" dirty="0" smtClean="0"/>
              <a:t>3. If (FRONT is equal to REAR)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a) Display “Queue is full”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b) Exit</a:t>
            </a:r>
          </a:p>
          <a:p>
            <a:pPr lvl="1">
              <a:buNone/>
            </a:pPr>
            <a:r>
              <a:rPr lang="en-US" dirty="0" smtClean="0"/>
              <a:t>4. Else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a) Input the value to be inserted and assign to variable “DATA”</a:t>
            </a:r>
          </a:p>
          <a:p>
            <a:pPr lvl="1">
              <a:buNone/>
            </a:pPr>
            <a:r>
              <a:rPr lang="en-US" dirty="0" smtClean="0"/>
              <a:t>5. If (FRONT is equal to – 1)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a) FRONT = 0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b) REAR = 0</a:t>
            </a:r>
          </a:p>
          <a:p>
            <a:pPr lvl="1">
              <a:buNone/>
            </a:pPr>
            <a:r>
              <a:rPr lang="en-US" dirty="0" smtClean="0"/>
              <a:t>6. Q[REAR] = DATA</a:t>
            </a:r>
          </a:p>
          <a:p>
            <a:pPr lvl="1">
              <a:buNone/>
            </a:pPr>
            <a:r>
              <a:rPr lang="en-US" dirty="0" smtClean="0"/>
              <a:t>7. Repeat steps 2 to 5 if we want to insert more elements</a:t>
            </a:r>
          </a:p>
          <a:p>
            <a:pPr lvl="1">
              <a:buNone/>
            </a:pPr>
            <a:r>
              <a:rPr lang="en-US" dirty="0" smtClean="0"/>
              <a:t>8. Exit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475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Deleting an element from a circular queue</a:t>
            </a:r>
          </a:p>
          <a:p>
            <a:pPr lvl="1">
              <a:buNone/>
            </a:pPr>
            <a:r>
              <a:rPr lang="en-US" dirty="0" smtClean="0"/>
              <a:t>1. If (FRONT is equal to – 1)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a) Display “Queue is empty”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b) Exit</a:t>
            </a:r>
          </a:p>
          <a:p>
            <a:pPr lvl="1">
              <a:buNone/>
            </a:pPr>
            <a:r>
              <a:rPr lang="en-US" dirty="0" smtClean="0"/>
              <a:t>2. Else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a) DATA = Q[FRONT]</a:t>
            </a:r>
          </a:p>
          <a:p>
            <a:pPr lvl="1">
              <a:buNone/>
            </a:pPr>
            <a:r>
              <a:rPr lang="en-US" dirty="0" smtClean="0"/>
              <a:t>3. If (REAR is equal to FRONT)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a) FRONT = –1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b) REAR = –1</a:t>
            </a:r>
          </a:p>
          <a:p>
            <a:pPr lvl="1">
              <a:buNone/>
            </a:pPr>
            <a:r>
              <a:rPr lang="en-US" dirty="0" smtClean="0"/>
              <a:t>4. Else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a) FRONT = (FRONT +1) % SIZE</a:t>
            </a:r>
          </a:p>
          <a:p>
            <a:pPr lvl="1">
              <a:buNone/>
            </a:pPr>
            <a:r>
              <a:rPr lang="en-US" dirty="0" smtClean="0"/>
              <a:t>5. Repeat the steps 1, 2 and 3 if we want to delete more elements</a:t>
            </a:r>
          </a:p>
          <a:p>
            <a:pPr lvl="1">
              <a:buNone/>
            </a:pPr>
            <a:r>
              <a:rPr lang="en-US" dirty="0" smtClean="0"/>
              <a:t>6. Exit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683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en-US" b="1" dirty="0" smtClean="0"/>
              <a:t>DEQUES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deque</a:t>
            </a:r>
            <a:r>
              <a:rPr lang="en-US" dirty="0" smtClean="0"/>
              <a:t> is a homogeneous list in which elements can be added or inserted and deleted or removed from both the ends.</a:t>
            </a:r>
          </a:p>
          <a:p>
            <a:pPr lvl="1"/>
            <a:r>
              <a:rPr lang="en-US" dirty="0" smtClean="0"/>
              <a:t>We can add a new element at the rear or front end and also we can remove an element from both front and rear end.</a:t>
            </a:r>
          </a:p>
          <a:p>
            <a:r>
              <a:rPr lang="en-US" dirty="0" smtClean="0"/>
              <a:t> Hence it is called Double Ended Queue.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4156283"/>
            <a:ext cx="5105400" cy="2015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136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Cont….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There are two types of </a:t>
            </a:r>
            <a:r>
              <a:rPr lang="en-US" dirty="0" err="1" smtClean="0"/>
              <a:t>deque</a:t>
            </a:r>
            <a:r>
              <a:rPr lang="en-US" dirty="0" smtClean="0"/>
              <a:t> depending upon the restriction to perform insertion or deletion operations at the two ends. </a:t>
            </a:r>
          </a:p>
          <a:p>
            <a:pPr lvl="1">
              <a:buNone/>
            </a:pPr>
            <a:r>
              <a:rPr lang="en-US" dirty="0" smtClean="0"/>
              <a:t>1. Input restricted </a:t>
            </a:r>
            <a:r>
              <a:rPr lang="en-US" dirty="0" err="1" smtClean="0"/>
              <a:t>deque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2. Output restricted </a:t>
            </a:r>
            <a:r>
              <a:rPr lang="en-US" dirty="0" err="1" smtClean="0"/>
              <a:t>deque</a:t>
            </a:r>
            <a:endParaRPr lang="en-US" dirty="0" smtClean="0"/>
          </a:p>
          <a:p>
            <a:r>
              <a:rPr lang="en-US" sz="2800" b="1" dirty="0" smtClean="0"/>
              <a:t>An input restricted </a:t>
            </a:r>
            <a:r>
              <a:rPr lang="en-US" sz="2800" b="1" dirty="0" err="1" smtClean="0"/>
              <a:t>deque</a:t>
            </a:r>
            <a:r>
              <a:rPr lang="en-US" sz="2800" dirty="0" smtClean="0"/>
              <a:t> </a:t>
            </a:r>
          </a:p>
          <a:p>
            <a:pPr lvl="1"/>
            <a:r>
              <a:rPr lang="en-US" sz="2500" dirty="0" smtClean="0"/>
              <a:t>is a </a:t>
            </a:r>
            <a:r>
              <a:rPr lang="en-US" sz="2500" dirty="0" err="1" smtClean="0"/>
              <a:t>deque</a:t>
            </a:r>
            <a:r>
              <a:rPr lang="en-US" sz="2500" dirty="0" smtClean="0"/>
              <a:t>, which allows insertion at only 1 end, rear end,</a:t>
            </a:r>
          </a:p>
          <a:p>
            <a:pPr lvl="1"/>
            <a:r>
              <a:rPr lang="en-US" sz="2500" dirty="0" smtClean="0"/>
              <a:t>but allows deletion at both ends, rear and front end of the lists.</a:t>
            </a:r>
          </a:p>
          <a:p>
            <a:r>
              <a:rPr lang="en-US" sz="2800" b="1" dirty="0" smtClean="0"/>
              <a:t>An output-restricted </a:t>
            </a:r>
            <a:r>
              <a:rPr lang="en-US" sz="2800" b="1" dirty="0" err="1" smtClean="0"/>
              <a:t>deque</a:t>
            </a:r>
            <a:r>
              <a:rPr lang="en-US" sz="2800" b="1" dirty="0" smtClean="0"/>
              <a:t> </a:t>
            </a:r>
          </a:p>
          <a:p>
            <a:pPr lvl="1"/>
            <a:r>
              <a:rPr lang="en-US" sz="2500" dirty="0" smtClean="0"/>
              <a:t>is a </a:t>
            </a:r>
            <a:r>
              <a:rPr lang="en-US" sz="2500" dirty="0" err="1" smtClean="0"/>
              <a:t>deque</a:t>
            </a:r>
            <a:r>
              <a:rPr lang="en-US" sz="2500" dirty="0" smtClean="0"/>
              <a:t>, which allows deletion at only one end, front </a:t>
            </a:r>
            <a:r>
              <a:rPr lang="en-US" sz="2800" dirty="0" smtClean="0"/>
              <a:t>end, </a:t>
            </a:r>
          </a:p>
          <a:p>
            <a:pPr lvl="1"/>
            <a:r>
              <a:rPr lang="en-US" sz="2500" dirty="0" smtClean="0"/>
              <a:t>but allows insertion at both ends, rear and front ends, of the lists.</a:t>
            </a:r>
            <a:endParaRPr lang="en-US" sz="25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899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79438"/>
            <a:ext cx="77724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possible operation performed on </a:t>
            </a:r>
            <a:r>
              <a:rPr lang="en-US" dirty="0" err="1" smtClean="0"/>
              <a:t>deque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572000"/>
          </a:xfrm>
        </p:spPr>
        <p:txBody>
          <a:bodyPr/>
          <a:lstStyle/>
          <a:p>
            <a:pPr lvl="1">
              <a:buNone/>
            </a:pPr>
            <a:r>
              <a:rPr lang="en-US" dirty="0" smtClean="0"/>
              <a:t>1. Add an element at the rear end</a:t>
            </a:r>
          </a:p>
          <a:p>
            <a:pPr lvl="1">
              <a:buNone/>
            </a:pPr>
            <a:r>
              <a:rPr lang="en-US" dirty="0" smtClean="0"/>
              <a:t>2. Add an element at the front end</a:t>
            </a:r>
          </a:p>
          <a:p>
            <a:pPr lvl="1">
              <a:buNone/>
            </a:pPr>
            <a:r>
              <a:rPr lang="en-US" dirty="0" smtClean="0"/>
              <a:t>3. Delete an element from the front end</a:t>
            </a:r>
          </a:p>
          <a:p>
            <a:pPr lvl="1">
              <a:buNone/>
            </a:pPr>
            <a:r>
              <a:rPr lang="en-US" dirty="0" smtClean="0"/>
              <a:t>4. Delete an element from the rear end</a:t>
            </a:r>
          </a:p>
          <a:p>
            <a:r>
              <a:rPr lang="en-US" dirty="0" smtClean="0"/>
              <a:t>Only 1</a:t>
            </a:r>
            <a:r>
              <a:rPr lang="en-US" baseline="30000" dirty="0" smtClean="0"/>
              <a:t>st</a:t>
            </a:r>
            <a:r>
              <a:rPr lang="en-US" dirty="0" smtClean="0"/>
              <a:t>, 3</a:t>
            </a:r>
            <a:r>
              <a:rPr lang="en-US" baseline="30000" dirty="0" smtClean="0"/>
              <a:t>rd</a:t>
            </a:r>
            <a:r>
              <a:rPr lang="en-US" dirty="0" smtClean="0"/>
              <a:t> and 4</a:t>
            </a:r>
            <a:r>
              <a:rPr lang="en-US" baseline="30000" dirty="0" smtClean="0"/>
              <a:t>th</a:t>
            </a:r>
            <a:r>
              <a:rPr lang="en-US" dirty="0" smtClean="0"/>
              <a:t> operations are performed by input-restricted </a:t>
            </a:r>
            <a:r>
              <a:rPr lang="en-US" dirty="0" err="1" smtClean="0"/>
              <a:t>deque</a:t>
            </a:r>
            <a:endParaRPr lang="en-US" dirty="0" smtClean="0"/>
          </a:p>
          <a:p>
            <a:r>
              <a:rPr lang="en-US" dirty="0" smtClean="0"/>
              <a:t>1st, 2</a:t>
            </a:r>
            <a:r>
              <a:rPr lang="en-US" baseline="30000" dirty="0" smtClean="0"/>
              <a:t>nd</a:t>
            </a:r>
            <a:r>
              <a:rPr lang="en-US" dirty="0" smtClean="0"/>
              <a:t> and 3</a:t>
            </a:r>
            <a:r>
              <a:rPr lang="en-US" baseline="30000" dirty="0" smtClean="0"/>
              <a:t>rd</a:t>
            </a:r>
            <a:r>
              <a:rPr lang="en-US" dirty="0" smtClean="0"/>
              <a:t> operations are performed by output-restricted </a:t>
            </a:r>
            <a:r>
              <a:rPr lang="en-US" dirty="0" err="1" smtClean="0"/>
              <a:t>deque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025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ALGORITHUM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Let Q be the array of MAX elements. </a:t>
            </a:r>
            <a:r>
              <a:rPr lang="en-US" i="1" dirty="0" smtClean="0"/>
              <a:t>front (or left) and rear (or right) are two array </a:t>
            </a:r>
            <a:r>
              <a:rPr lang="en-US" dirty="0" smtClean="0"/>
              <a:t>index (pointers), where the addition and deletion of elements occurred. Let DATA be the element to be inserted. Before inserting any element to the queue </a:t>
            </a:r>
            <a:r>
              <a:rPr lang="en-US" i="1" dirty="0" smtClean="0"/>
              <a:t>left and right pointer will </a:t>
            </a:r>
            <a:r>
              <a:rPr lang="en-US" dirty="0" smtClean="0"/>
              <a:t>point to the – 1.</a:t>
            </a:r>
          </a:p>
          <a:p>
            <a:r>
              <a:rPr lang="en-US" b="1" dirty="0" smtClean="0"/>
              <a:t>INSERT AN ELEMENT AT THE RIGHT SIDE OF THE DE-QUEUE</a:t>
            </a:r>
          </a:p>
          <a:p>
            <a:pPr lvl="1">
              <a:buNone/>
            </a:pPr>
            <a:r>
              <a:rPr lang="en-US" dirty="0" smtClean="0"/>
              <a:t>1. Input the DATA to be inserted</a:t>
            </a:r>
          </a:p>
          <a:p>
            <a:pPr lvl="1">
              <a:buNone/>
            </a:pPr>
            <a:r>
              <a:rPr lang="en-US" dirty="0" smtClean="0"/>
              <a:t>2. If ((left == 0 &amp;&amp; right == MAX–1) || (left == right + 1))</a:t>
            </a:r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i="1" dirty="0" smtClean="0"/>
              <a:t>a) Display “Queue Overflow”</a:t>
            </a:r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i="1" dirty="0" smtClean="0"/>
              <a:t>b) Exit</a:t>
            </a:r>
          </a:p>
          <a:p>
            <a:pPr lvl="1">
              <a:buNone/>
            </a:pPr>
            <a:r>
              <a:rPr lang="en-US" dirty="0" smtClean="0"/>
              <a:t>3. If (left == –1) </a:t>
            </a:r>
            <a:r>
              <a:rPr lang="en-US" dirty="0" smtClean="0">
                <a:solidFill>
                  <a:srgbClr val="FF0000"/>
                </a:solidFill>
              </a:rPr>
              <a:t>// if queue is initially empty</a:t>
            </a:r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i="1" dirty="0" smtClean="0"/>
              <a:t>a) left = 0</a:t>
            </a:r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i="1" dirty="0" smtClean="0"/>
              <a:t>b) right = 0</a:t>
            </a:r>
          </a:p>
          <a:p>
            <a:pPr lvl="1">
              <a:buNone/>
            </a:pPr>
            <a:r>
              <a:rPr lang="en-US" dirty="0" smtClean="0"/>
              <a:t>4. Else</a:t>
            </a:r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i="1" dirty="0" smtClean="0"/>
              <a:t>a) if (right == MAX –1)</a:t>
            </a:r>
            <a:r>
              <a:rPr lang="en-US" i="1" dirty="0" smtClean="0">
                <a:solidFill>
                  <a:srgbClr val="FF0000"/>
                </a:solidFill>
              </a:rPr>
              <a:t>//</a:t>
            </a:r>
            <a:r>
              <a:rPr lang="en-US" dirty="0" smtClean="0">
                <a:solidFill>
                  <a:srgbClr val="FF0000"/>
                </a:solidFill>
              </a:rPr>
              <a:t> right is at last position of queue </a:t>
            </a:r>
            <a:endParaRPr lang="en-US" i="1" dirty="0" smtClean="0">
              <a:solidFill>
                <a:srgbClr val="FF0000"/>
              </a:solidFill>
            </a:endParaRPr>
          </a:p>
          <a:p>
            <a:pPr lvl="1">
              <a:buNone/>
            </a:pPr>
            <a:r>
              <a:rPr lang="en-US" dirty="0" smtClean="0"/>
              <a:t>		(</a:t>
            </a:r>
            <a:r>
              <a:rPr lang="en-US" i="1" dirty="0" err="1" smtClean="0"/>
              <a:t>i</a:t>
            </a:r>
            <a:r>
              <a:rPr lang="en-US" i="1" dirty="0" smtClean="0"/>
              <a:t>) right = 0</a:t>
            </a:r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i="1" dirty="0" smtClean="0"/>
              <a:t>b) else</a:t>
            </a:r>
          </a:p>
          <a:p>
            <a:pPr lvl="1">
              <a:buNone/>
            </a:pPr>
            <a:r>
              <a:rPr lang="en-US" dirty="0" smtClean="0"/>
              <a:t>		(</a:t>
            </a:r>
            <a:r>
              <a:rPr lang="en-US" i="1" dirty="0" err="1" smtClean="0"/>
              <a:t>i</a:t>
            </a:r>
            <a:r>
              <a:rPr lang="en-US" i="1" dirty="0" smtClean="0"/>
              <a:t>) right = right+1</a:t>
            </a:r>
          </a:p>
          <a:p>
            <a:pPr lvl="1">
              <a:buNone/>
            </a:pPr>
            <a:r>
              <a:rPr lang="en-US" dirty="0" smtClean="0"/>
              <a:t>5. Q[right] = DATA</a:t>
            </a:r>
          </a:p>
          <a:p>
            <a:pPr lvl="1">
              <a:buNone/>
            </a:pPr>
            <a:r>
              <a:rPr lang="en-US" dirty="0" smtClean="0"/>
              <a:t>6. Exit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790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Cont….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INSERT AN ELEMENT AT THE LEFT SIDE OF THE DE-QUEUE</a:t>
            </a:r>
          </a:p>
          <a:p>
            <a:pPr lvl="1">
              <a:buNone/>
            </a:pPr>
            <a:r>
              <a:rPr lang="en-US" dirty="0" smtClean="0"/>
              <a:t>1. Input the DATA to be inserted</a:t>
            </a:r>
          </a:p>
          <a:p>
            <a:pPr lvl="1">
              <a:buNone/>
            </a:pPr>
            <a:r>
              <a:rPr lang="en-US" dirty="0" smtClean="0"/>
              <a:t>2. If ((left == 0 &amp;&amp; right == MAX–1) || (left == right+1))</a:t>
            </a:r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i="1" dirty="0" smtClean="0"/>
              <a:t>a) Display “Queue Overflow”</a:t>
            </a:r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i="1" dirty="0" smtClean="0"/>
              <a:t>b) Exit</a:t>
            </a:r>
          </a:p>
          <a:p>
            <a:pPr lvl="1">
              <a:buNone/>
            </a:pPr>
            <a:r>
              <a:rPr lang="en-US" dirty="0" smtClean="0"/>
              <a:t>3. If (left == – 1)</a:t>
            </a:r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i="1" dirty="0" smtClean="0"/>
              <a:t>a) Left = 0</a:t>
            </a:r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i="1" dirty="0" smtClean="0"/>
              <a:t>b) Right = 0</a:t>
            </a:r>
          </a:p>
          <a:p>
            <a:pPr lvl="1">
              <a:buNone/>
            </a:pPr>
            <a:r>
              <a:rPr lang="en-US" dirty="0" smtClean="0"/>
              <a:t>4. Else</a:t>
            </a:r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i="1" dirty="0" smtClean="0"/>
              <a:t>a) if (left == 0)</a:t>
            </a:r>
          </a:p>
          <a:p>
            <a:pPr lvl="1">
              <a:buNone/>
            </a:pPr>
            <a:r>
              <a:rPr lang="en-US" dirty="0" smtClean="0"/>
              <a:t>		(</a:t>
            </a:r>
            <a:r>
              <a:rPr lang="en-US" i="1" dirty="0" err="1" smtClean="0"/>
              <a:t>i</a:t>
            </a:r>
            <a:r>
              <a:rPr lang="en-US" i="1" dirty="0" smtClean="0"/>
              <a:t>) left = MAX – 1</a:t>
            </a:r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i="1" dirty="0" smtClean="0"/>
              <a:t>b) else</a:t>
            </a:r>
          </a:p>
          <a:p>
            <a:pPr lvl="1">
              <a:buNone/>
            </a:pPr>
            <a:r>
              <a:rPr lang="en-US" dirty="0" smtClean="0"/>
              <a:t>		(</a:t>
            </a:r>
            <a:r>
              <a:rPr lang="en-US" i="1" dirty="0" err="1" smtClean="0"/>
              <a:t>i</a:t>
            </a:r>
            <a:r>
              <a:rPr lang="en-US" i="1" dirty="0" smtClean="0"/>
              <a:t>) left = left – 1</a:t>
            </a:r>
          </a:p>
          <a:p>
            <a:pPr lvl="1">
              <a:buNone/>
            </a:pPr>
            <a:r>
              <a:rPr lang="en-US" dirty="0" smtClean="0"/>
              <a:t>5. Q[left] = DATA</a:t>
            </a:r>
          </a:p>
          <a:p>
            <a:pPr lvl="1">
              <a:buNone/>
            </a:pPr>
            <a:r>
              <a:rPr lang="en-US" dirty="0" smtClean="0"/>
              <a:t>6. Exit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136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ALGORITHMS FOR DELETING AN ELEMENT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Let Q be the array of MAX elements. </a:t>
            </a:r>
          </a:p>
          <a:p>
            <a:pPr lvl="1"/>
            <a:r>
              <a:rPr lang="en-US" i="1" dirty="0" smtClean="0"/>
              <a:t>front (or left) and rear (or right) are two array </a:t>
            </a:r>
            <a:r>
              <a:rPr lang="en-US" dirty="0" smtClean="0"/>
              <a:t>index (pointers), where the addition and deletion of elements occurred.</a:t>
            </a:r>
          </a:p>
          <a:p>
            <a:pPr lvl="1"/>
            <a:r>
              <a:rPr lang="en-US" dirty="0" smtClean="0"/>
              <a:t>DATA will contain the element just deleted.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133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Cont….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DELETE AN ELEMENT FROM THE RIGHT SIDE OF THE DE-QUEUE</a:t>
            </a:r>
          </a:p>
          <a:p>
            <a:pPr lvl="1">
              <a:buNone/>
            </a:pPr>
            <a:r>
              <a:rPr lang="en-US" dirty="0" smtClean="0"/>
              <a:t>1. If (left == – 1)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a) Display “Queue Underflow”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b) Exit</a:t>
            </a:r>
          </a:p>
          <a:p>
            <a:pPr lvl="1">
              <a:buNone/>
            </a:pPr>
            <a:r>
              <a:rPr lang="en-US" dirty="0" smtClean="0"/>
              <a:t>2. DATA = Q [right]</a:t>
            </a:r>
            <a:endParaRPr lang="en-US" dirty="0" smtClean="0">
              <a:solidFill>
                <a:srgbClr val="FF0000"/>
              </a:solidFill>
            </a:endParaRPr>
          </a:p>
          <a:p>
            <a:pPr lvl="1">
              <a:buNone/>
            </a:pPr>
            <a:r>
              <a:rPr lang="en-US" dirty="0" smtClean="0"/>
              <a:t>3. If (left == right) </a:t>
            </a:r>
            <a:r>
              <a:rPr lang="en-US" dirty="0" smtClean="0">
                <a:solidFill>
                  <a:srgbClr val="FF0000"/>
                </a:solidFill>
              </a:rPr>
              <a:t>//queue has only one element</a:t>
            </a:r>
            <a:endParaRPr lang="en-US" dirty="0" smtClean="0"/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a) left = – 1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b) right = – 1</a:t>
            </a:r>
          </a:p>
          <a:p>
            <a:pPr lvl="1">
              <a:buNone/>
            </a:pPr>
            <a:r>
              <a:rPr lang="en-US" dirty="0" smtClean="0"/>
              <a:t>4. Else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a) if(right == 0)</a:t>
            </a:r>
          </a:p>
          <a:p>
            <a:pPr lvl="3">
              <a:buNone/>
            </a:pPr>
            <a:r>
              <a:rPr lang="en-US" dirty="0" smtClean="0"/>
              <a:t>(</a:t>
            </a:r>
            <a:r>
              <a:rPr lang="en-US" i="1" dirty="0" err="1" smtClean="0"/>
              <a:t>i</a:t>
            </a:r>
            <a:r>
              <a:rPr lang="en-US" i="1" dirty="0" smtClean="0"/>
              <a:t>) right = MAX-1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smtClean="0"/>
              <a:t>b) else</a:t>
            </a:r>
          </a:p>
          <a:p>
            <a:pPr lvl="3">
              <a:buNone/>
            </a:pPr>
            <a:r>
              <a:rPr lang="en-US" dirty="0" smtClean="0"/>
              <a:t>(</a:t>
            </a:r>
            <a:r>
              <a:rPr lang="en-US" i="1" dirty="0" err="1" smtClean="0"/>
              <a:t>i</a:t>
            </a:r>
            <a:r>
              <a:rPr lang="en-US" i="1" dirty="0" smtClean="0"/>
              <a:t>) right = right-1</a:t>
            </a:r>
          </a:p>
          <a:p>
            <a:pPr lvl="1">
              <a:buNone/>
            </a:pPr>
            <a:r>
              <a:rPr lang="en-US" dirty="0" smtClean="0"/>
              <a:t>5. Exit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453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Cont…..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DELETE AN ELEMENT FROM THE LEFT SIDE OF THE DE-QUEUE</a:t>
            </a:r>
          </a:p>
          <a:p>
            <a:pPr>
              <a:buNone/>
            </a:pPr>
            <a:r>
              <a:rPr lang="en-US" dirty="0" smtClean="0"/>
              <a:t>1. If (left == – 1)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i="1" dirty="0" smtClean="0"/>
              <a:t>a) Display “Queue Underflow”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i="1" dirty="0" smtClean="0"/>
              <a:t>b) Exit</a:t>
            </a:r>
          </a:p>
          <a:p>
            <a:pPr>
              <a:buNone/>
            </a:pPr>
            <a:r>
              <a:rPr lang="en-US" dirty="0" smtClean="0"/>
              <a:t>2. DATA = Q [left]</a:t>
            </a:r>
          </a:p>
          <a:p>
            <a:pPr>
              <a:buNone/>
            </a:pPr>
            <a:r>
              <a:rPr lang="en-US" dirty="0" smtClean="0"/>
              <a:t>3. If(left == right)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i="1" dirty="0" smtClean="0"/>
              <a:t>a) left = – 1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i="1" dirty="0" smtClean="0"/>
              <a:t>b) right = – 1</a:t>
            </a:r>
          </a:p>
          <a:p>
            <a:pPr>
              <a:buNone/>
            </a:pPr>
            <a:r>
              <a:rPr lang="en-US" dirty="0" smtClean="0"/>
              <a:t>4. Else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i="1" dirty="0" smtClean="0"/>
              <a:t>a) if (left == MAX-1)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err="1" smtClean="0"/>
              <a:t>i</a:t>
            </a:r>
            <a:r>
              <a:rPr lang="en-US" i="1" dirty="0" smtClean="0"/>
              <a:t>) left = 0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i="1" dirty="0" smtClean="0"/>
              <a:t>b) Else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i="1" dirty="0" err="1" smtClean="0"/>
              <a:t>i</a:t>
            </a:r>
            <a:r>
              <a:rPr lang="en-US" i="1" dirty="0" smtClean="0"/>
              <a:t>) left = left +1</a:t>
            </a:r>
          </a:p>
          <a:p>
            <a:pPr>
              <a:buNone/>
            </a:pPr>
            <a:r>
              <a:rPr lang="en-US" dirty="0" smtClean="0"/>
              <a:t>5. Exit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641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228600" y="381000"/>
            <a:ext cx="86106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28600" y="206375"/>
            <a:ext cx="8686800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b="1" u="sng">
                <a:cs typeface="Arial" charset="0"/>
              </a:rPr>
              <a:t>Queue (Linear Queue)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GB" altLang="en-US" sz="1600">
                <a:cs typeface="Arial" charset="0"/>
              </a:rPr>
              <a:t>  It is a linear data structure consisting of  list of items.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GB" altLang="en-US" sz="1600">
                <a:cs typeface="Arial" charset="0"/>
              </a:rPr>
              <a:t>  In queue, data elements are added at one end, called </a:t>
            </a:r>
            <a:r>
              <a:rPr lang="en-GB" altLang="en-US" sz="1600" b="1" i="1">
                <a:cs typeface="Arial" charset="0"/>
              </a:rPr>
              <a:t>the rear </a:t>
            </a:r>
            <a:r>
              <a:rPr lang="en-GB" altLang="en-US" sz="1600">
                <a:cs typeface="Arial" charset="0"/>
              </a:rPr>
              <a:t>and removed from another end, called </a:t>
            </a:r>
            <a:r>
              <a:rPr lang="en-GB" altLang="en-US" sz="1600" b="1" i="1">
                <a:cs typeface="Arial" charset="0"/>
              </a:rPr>
              <a:t>the front </a:t>
            </a:r>
            <a:r>
              <a:rPr lang="en-GB" altLang="en-US" sz="1600">
                <a:cs typeface="Arial" charset="0"/>
              </a:rPr>
              <a:t>of the list. 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GB" altLang="en-US" sz="1600">
                <a:cs typeface="Arial" charset="0"/>
              </a:rPr>
              <a:t>  Two basic operations are associated with queue:</a:t>
            </a:r>
          </a:p>
          <a:p>
            <a:pPr>
              <a:lnSpc>
                <a:spcPct val="150000"/>
              </a:lnSpc>
            </a:pPr>
            <a:r>
              <a:rPr lang="en-GB" altLang="en-US" sz="1600">
                <a:cs typeface="Arial" charset="0"/>
              </a:rPr>
              <a:t>   1. “Insert” operation is used to insert an element into a queue.</a:t>
            </a:r>
          </a:p>
          <a:p>
            <a:pPr>
              <a:lnSpc>
                <a:spcPct val="150000"/>
              </a:lnSpc>
            </a:pPr>
            <a:r>
              <a:rPr lang="en-GB" altLang="en-US" sz="1600">
                <a:cs typeface="Arial" charset="0"/>
              </a:rPr>
              <a:t>   2. “Delete” operation is used to delete an element from a queue.</a:t>
            </a:r>
          </a:p>
          <a:p>
            <a:pPr>
              <a:lnSpc>
                <a:spcPct val="150000"/>
              </a:lnSpc>
              <a:buSzPct val="45000"/>
              <a:buFont typeface="StarSymbol" charset="0"/>
              <a:buChar char="●"/>
            </a:pPr>
            <a:r>
              <a:rPr lang="en-GB" altLang="en-US" sz="1600">
                <a:cs typeface="Arial" charset="0"/>
              </a:rPr>
              <a:t> FIFO list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GB" altLang="en-US" sz="1600">
                <a:cs typeface="Arial" charset="0"/>
              </a:rPr>
              <a:t> Example:</a:t>
            </a:r>
          </a:p>
          <a:p>
            <a:pPr>
              <a:lnSpc>
                <a:spcPct val="150000"/>
              </a:lnSpc>
            </a:pPr>
            <a:r>
              <a:rPr lang="en-GB" altLang="en-US" sz="1600">
                <a:cs typeface="Arial" charset="0"/>
              </a:rPr>
              <a:t>         Queue:  AAA, BBB, CCC, DDD, EEE</a:t>
            </a:r>
          </a:p>
          <a:p>
            <a:pPr>
              <a:lnSpc>
                <a:spcPct val="150000"/>
              </a:lnSpc>
            </a:pPr>
            <a:endParaRPr lang="en-GB" altLang="en-US" sz="1600">
              <a:cs typeface="Arial" charset="0"/>
            </a:endParaRPr>
          </a:p>
          <a:p>
            <a:pPr>
              <a:lnSpc>
                <a:spcPct val="150000"/>
              </a:lnSpc>
            </a:pPr>
            <a:endParaRPr lang="en-GB" altLang="en-US" sz="1600">
              <a:cs typeface="Arial" charset="0"/>
            </a:endParaRPr>
          </a:p>
        </p:txBody>
      </p:sp>
      <p:grpSp>
        <p:nvGrpSpPr>
          <p:cNvPr id="4099" name="Group 3"/>
          <p:cNvGrpSpPr>
            <a:grpSpLocks/>
          </p:cNvGrpSpPr>
          <p:nvPr/>
        </p:nvGrpSpPr>
        <p:grpSpPr bwMode="auto">
          <a:xfrm>
            <a:off x="387350" y="4156075"/>
            <a:ext cx="5332413" cy="684213"/>
            <a:chOff x="244" y="2618"/>
            <a:chExt cx="3359" cy="431"/>
          </a:xfrm>
        </p:grpSpPr>
        <p:grpSp>
          <p:nvGrpSpPr>
            <p:cNvPr id="4100" name="Group 4"/>
            <p:cNvGrpSpPr>
              <a:grpSpLocks/>
            </p:cNvGrpSpPr>
            <p:nvPr/>
          </p:nvGrpSpPr>
          <p:grpSpPr bwMode="auto">
            <a:xfrm>
              <a:off x="244" y="2618"/>
              <a:ext cx="2879" cy="431"/>
              <a:chOff x="244" y="2618"/>
              <a:chExt cx="2879" cy="431"/>
            </a:xfrm>
          </p:grpSpPr>
          <p:sp>
            <p:nvSpPr>
              <p:cNvPr id="4101" name="Rectangle 5"/>
              <p:cNvSpPr>
                <a:spLocks noChangeArrowheads="1"/>
              </p:cNvSpPr>
              <p:nvPr/>
            </p:nvSpPr>
            <p:spPr bwMode="auto">
              <a:xfrm>
                <a:off x="244" y="2618"/>
                <a:ext cx="480" cy="432"/>
              </a:xfrm>
              <a:prstGeom prst="rect">
                <a:avLst/>
              </a:prstGeom>
              <a:solidFill>
                <a:srgbClr val="4F81BD"/>
              </a:solidFill>
              <a:ln w="25560">
                <a:solidFill>
                  <a:srgbClr val="385D8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/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rgbClr val="000000"/>
                    </a:solidFill>
                    <a:latin typeface="Arial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5pPr>
                <a:lvl6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6pPr>
                <a:lvl7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7pPr>
                <a:lvl8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8pPr>
                <a:lvl9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Calibri" pitchFamily="32" charset="0"/>
                  <a:buNone/>
                </a:pPr>
                <a:r>
                  <a:rPr lang="en-GB" altLang="en-US">
                    <a:solidFill>
                      <a:srgbClr val="FFFFFF"/>
                    </a:solidFill>
                    <a:latin typeface="Calibri" pitchFamily="32" charset="0"/>
                  </a:rPr>
                  <a:t>AAA</a:t>
                </a:r>
              </a:p>
            </p:txBody>
          </p:sp>
          <p:sp>
            <p:nvSpPr>
              <p:cNvPr id="4102" name="Rectangle 6"/>
              <p:cNvSpPr>
                <a:spLocks noChangeArrowheads="1"/>
              </p:cNvSpPr>
              <p:nvPr/>
            </p:nvSpPr>
            <p:spPr bwMode="auto">
              <a:xfrm>
                <a:off x="724" y="2618"/>
                <a:ext cx="480" cy="432"/>
              </a:xfrm>
              <a:prstGeom prst="rect">
                <a:avLst/>
              </a:prstGeom>
              <a:solidFill>
                <a:srgbClr val="4F81BD"/>
              </a:solidFill>
              <a:ln w="25560">
                <a:solidFill>
                  <a:srgbClr val="385D8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/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rgbClr val="000000"/>
                    </a:solidFill>
                    <a:latin typeface="Arial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5pPr>
                <a:lvl6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6pPr>
                <a:lvl7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7pPr>
                <a:lvl8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8pPr>
                <a:lvl9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Calibri" pitchFamily="32" charset="0"/>
                  <a:buNone/>
                </a:pPr>
                <a:r>
                  <a:rPr lang="en-GB" altLang="en-US">
                    <a:solidFill>
                      <a:srgbClr val="FFFFFF"/>
                    </a:solidFill>
                    <a:latin typeface="Calibri" pitchFamily="32" charset="0"/>
                  </a:rPr>
                  <a:t>BBB</a:t>
                </a:r>
              </a:p>
            </p:txBody>
          </p:sp>
          <p:sp>
            <p:nvSpPr>
              <p:cNvPr id="4103" name="Rectangle 7"/>
              <p:cNvSpPr>
                <a:spLocks noChangeArrowheads="1"/>
              </p:cNvSpPr>
              <p:nvPr/>
            </p:nvSpPr>
            <p:spPr bwMode="auto">
              <a:xfrm>
                <a:off x="1204" y="2618"/>
                <a:ext cx="480" cy="432"/>
              </a:xfrm>
              <a:prstGeom prst="rect">
                <a:avLst/>
              </a:prstGeom>
              <a:solidFill>
                <a:srgbClr val="4F81BD"/>
              </a:solidFill>
              <a:ln w="25560">
                <a:solidFill>
                  <a:srgbClr val="385D8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/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rgbClr val="000000"/>
                    </a:solidFill>
                    <a:latin typeface="Arial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5pPr>
                <a:lvl6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6pPr>
                <a:lvl7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7pPr>
                <a:lvl8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8pPr>
                <a:lvl9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Calibri" pitchFamily="32" charset="0"/>
                  <a:buNone/>
                </a:pPr>
                <a:r>
                  <a:rPr lang="en-GB" altLang="en-US">
                    <a:solidFill>
                      <a:srgbClr val="FFFFFF"/>
                    </a:solidFill>
                    <a:latin typeface="Calibri" pitchFamily="32" charset="0"/>
                  </a:rPr>
                  <a:t>CCC</a:t>
                </a:r>
              </a:p>
            </p:txBody>
          </p:sp>
          <p:sp>
            <p:nvSpPr>
              <p:cNvPr id="4104" name="Rectangle 8"/>
              <p:cNvSpPr>
                <a:spLocks noChangeArrowheads="1"/>
              </p:cNvSpPr>
              <p:nvPr/>
            </p:nvSpPr>
            <p:spPr bwMode="auto">
              <a:xfrm>
                <a:off x="1684" y="2618"/>
                <a:ext cx="480" cy="432"/>
              </a:xfrm>
              <a:prstGeom prst="rect">
                <a:avLst/>
              </a:prstGeom>
              <a:solidFill>
                <a:srgbClr val="4F81BD"/>
              </a:solidFill>
              <a:ln w="25560">
                <a:solidFill>
                  <a:srgbClr val="385D8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/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rgbClr val="000000"/>
                    </a:solidFill>
                    <a:latin typeface="Arial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5pPr>
                <a:lvl6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6pPr>
                <a:lvl7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7pPr>
                <a:lvl8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8pPr>
                <a:lvl9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Calibri" pitchFamily="32" charset="0"/>
                  <a:buNone/>
                </a:pPr>
                <a:r>
                  <a:rPr lang="en-GB" altLang="en-US">
                    <a:solidFill>
                      <a:srgbClr val="FFFFFF"/>
                    </a:solidFill>
                    <a:latin typeface="Calibri" pitchFamily="32" charset="0"/>
                  </a:rPr>
                  <a:t>DDD</a:t>
                </a:r>
              </a:p>
            </p:txBody>
          </p:sp>
          <p:sp>
            <p:nvSpPr>
              <p:cNvPr id="4105" name="Rectangle 9"/>
              <p:cNvSpPr>
                <a:spLocks noChangeArrowheads="1"/>
              </p:cNvSpPr>
              <p:nvPr/>
            </p:nvSpPr>
            <p:spPr bwMode="auto">
              <a:xfrm>
                <a:off x="2164" y="2618"/>
                <a:ext cx="480" cy="432"/>
              </a:xfrm>
              <a:prstGeom prst="rect">
                <a:avLst/>
              </a:prstGeom>
              <a:solidFill>
                <a:srgbClr val="4F81BD"/>
              </a:solidFill>
              <a:ln w="25560">
                <a:solidFill>
                  <a:srgbClr val="385D8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/>
              <a:lstStyle>
                <a:lvl1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>
                    <a:solidFill>
                      <a:srgbClr val="000000"/>
                    </a:solidFill>
                    <a:latin typeface="Arial" charset="0"/>
                  </a:defRPr>
                </a:lvl1pPr>
                <a:lvl2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2pPr>
                <a:lvl3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3pPr>
                <a:lvl4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4pPr>
                <a:lvl5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5pPr>
                <a:lvl6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6pPr>
                <a:lvl7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7pPr>
                <a:lvl8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8pPr>
                <a:lvl9pPr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  <a:defRPr sz="2400">
                    <a:solidFill>
                      <a:srgbClr val="000000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buClr>
                    <a:srgbClr val="FFFFFF"/>
                  </a:buClr>
                  <a:buFont typeface="Calibri" pitchFamily="32" charset="0"/>
                  <a:buNone/>
                </a:pPr>
                <a:r>
                  <a:rPr lang="en-GB" altLang="en-US">
                    <a:solidFill>
                      <a:srgbClr val="FFFFFF"/>
                    </a:solidFill>
                    <a:latin typeface="Calibri" pitchFamily="32" charset="0"/>
                  </a:rPr>
                  <a:t>EEE</a:t>
                </a:r>
              </a:p>
            </p:txBody>
          </p:sp>
          <p:sp>
            <p:nvSpPr>
              <p:cNvPr id="4106" name="Rectangle 10"/>
              <p:cNvSpPr>
                <a:spLocks noChangeArrowheads="1"/>
              </p:cNvSpPr>
              <p:nvPr/>
            </p:nvSpPr>
            <p:spPr bwMode="auto">
              <a:xfrm>
                <a:off x="2644" y="2618"/>
                <a:ext cx="480" cy="432"/>
              </a:xfrm>
              <a:prstGeom prst="rect">
                <a:avLst/>
              </a:prstGeom>
              <a:solidFill>
                <a:srgbClr val="4F81BD"/>
              </a:solidFill>
              <a:ln w="25560">
                <a:solidFill>
                  <a:srgbClr val="385D8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3124" y="2618"/>
              <a:ext cx="480" cy="432"/>
            </a:xfrm>
            <a:prstGeom prst="rect">
              <a:avLst/>
            </a:prstGeom>
            <a:solidFill>
              <a:srgbClr val="4F81BD"/>
            </a:solidFill>
            <a:ln w="25560">
              <a:solidFill>
                <a:srgbClr val="385D8A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1425575" y="5746750"/>
            <a:ext cx="990600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Font typeface="Calibri" pitchFamily="32" charset="0"/>
              <a:buNone/>
            </a:pPr>
            <a:r>
              <a:rPr lang="en-GB" altLang="en-US">
                <a:latin typeface="Calibri" pitchFamily="32" charset="0"/>
              </a:rPr>
              <a:t>Rear</a:t>
            </a:r>
          </a:p>
        </p:txBody>
      </p:sp>
      <p:grpSp>
        <p:nvGrpSpPr>
          <p:cNvPr id="4109" name="Group 13"/>
          <p:cNvGrpSpPr>
            <a:grpSpLocks/>
          </p:cNvGrpSpPr>
          <p:nvPr/>
        </p:nvGrpSpPr>
        <p:grpSpPr bwMode="auto">
          <a:xfrm>
            <a:off x="609600" y="3775075"/>
            <a:ext cx="4878388" cy="366713"/>
            <a:chOff x="384" y="2378"/>
            <a:chExt cx="3073" cy="231"/>
          </a:xfrm>
        </p:grpSpPr>
        <p:sp>
          <p:nvSpPr>
            <p:cNvPr id="4110" name="Text Box 14"/>
            <p:cNvSpPr txBox="1">
              <a:spLocks noChangeArrowheads="1"/>
            </p:cNvSpPr>
            <p:nvPr/>
          </p:nvSpPr>
          <p:spPr bwMode="auto">
            <a:xfrm>
              <a:off x="384" y="2378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1</a:t>
              </a:r>
            </a:p>
          </p:txBody>
        </p:sp>
        <p:sp>
          <p:nvSpPr>
            <p:cNvPr id="4111" name="Text Box 15"/>
            <p:cNvSpPr txBox="1">
              <a:spLocks noChangeArrowheads="1"/>
            </p:cNvSpPr>
            <p:nvPr/>
          </p:nvSpPr>
          <p:spPr bwMode="auto">
            <a:xfrm>
              <a:off x="859" y="2378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2</a:t>
              </a:r>
            </a:p>
          </p:txBody>
        </p:sp>
        <p:sp>
          <p:nvSpPr>
            <p:cNvPr id="4112" name="Text Box 16"/>
            <p:cNvSpPr txBox="1">
              <a:spLocks noChangeArrowheads="1"/>
            </p:cNvSpPr>
            <p:nvPr/>
          </p:nvSpPr>
          <p:spPr bwMode="auto">
            <a:xfrm>
              <a:off x="1296" y="2378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3</a:t>
              </a:r>
            </a:p>
          </p:txBody>
        </p:sp>
        <p:sp>
          <p:nvSpPr>
            <p:cNvPr id="4113" name="Text Box 17"/>
            <p:cNvSpPr txBox="1">
              <a:spLocks noChangeArrowheads="1"/>
            </p:cNvSpPr>
            <p:nvPr/>
          </p:nvSpPr>
          <p:spPr bwMode="auto">
            <a:xfrm>
              <a:off x="1776" y="2378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4</a:t>
              </a:r>
            </a:p>
          </p:txBody>
        </p:sp>
        <p:sp>
          <p:nvSpPr>
            <p:cNvPr id="4114" name="Text Box 18"/>
            <p:cNvSpPr txBox="1">
              <a:spLocks noChangeArrowheads="1"/>
            </p:cNvSpPr>
            <p:nvPr/>
          </p:nvSpPr>
          <p:spPr bwMode="auto">
            <a:xfrm>
              <a:off x="2304" y="2378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5</a:t>
              </a:r>
            </a:p>
          </p:txBody>
        </p:sp>
        <p:sp>
          <p:nvSpPr>
            <p:cNvPr id="4115" name="Text Box 19"/>
            <p:cNvSpPr txBox="1">
              <a:spLocks noChangeArrowheads="1"/>
            </p:cNvSpPr>
            <p:nvPr/>
          </p:nvSpPr>
          <p:spPr bwMode="auto">
            <a:xfrm>
              <a:off x="2784" y="2378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6</a:t>
              </a:r>
            </a:p>
          </p:txBody>
        </p:sp>
        <p:sp>
          <p:nvSpPr>
            <p:cNvPr id="4116" name="Text Box 20"/>
            <p:cNvSpPr txBox="1">
              <a:spLocks noChangeArrowheads="1"/>
            </p:cNvSpPr>
            <p:nvPr/>
          </p:nvSpPr>
          <p:spPr bwMode="auto">
            <a:xfrm>
              <a:off x="3264" y="2378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7</a:t>
              </a:r>
            </a:p>
          </p:txBody>
        </p:sp>
      </p:grpSp>
      <p:cxnSp>
        <p:nvCxnSpPr>
          <p:cNvPr id="4117" name="AutoShape 21"/>
          <p:cNvCxnSpPr>
            <a:cxnSpLocks noChangeShapeType="1"/>
          </p:cNvCxnSpPr>
          <p:nvPr/>
        </p:nvCxnSpPr>
        <p:spPr bwMode="auto">
          <a:xfrm flipV="1">
            <a:off x="609600" y="4800600"/>
            <a:ext cx="304800" cy="457200"/>
          </a:xfrm>
          <a:prstGeom prst="curvedConnector3">
            <a:avLst>
              <a:gd name="adj1" fmla="val 50000"/>
            </a:avLst>
          </a:prstGeom>
          <a:noFill/>
          <a:ln w="9360">
            <a:solidFill>
              <a:srgbClr val="4A7EBB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381000" y="5257800"/>
            <a:ext cx="8382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Font typeface="Calibri" pitchFamily="32" charset="0"/>
              <a:buNone/>
            </a:pPr>
            <a:r>
              <a:rPr lang="en-GB" altLang="en-US">
                <a:latin typeface="Calibri" pitchFamily="32" charset="0"/>
              </a:rPr>
              <a:t>Front</a:t>
            </a:r>
          </a:p>
        </p:txBody>
      </p:sp>
      <p:sp>
        <p:nvSpPr>
          <p:cNvPr id="4119" name="Rectangle 23"/>
          <p:cNvSpPr>
            <a:spLocks noChangeArrowheads="1"/>
          </p:cNvSpPr>
          <p:nvPr/>
        </p:nvSpPr>
        <p:spPr bwMode="auto">
          <a:xfrm>
            <a:off x="6767513" y="2465388"/>
            <a:ext cx="762000" cy="609600"/>
          </a:xfrm>
          <a:prstGeom prst="rect">
            <a:avLst/>
          </a:prstGeom>
          <a:solidFill>
            <a:srgbClr val="4F81BD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20" name="Rectangle 24"/>
          <p:cNvSpPr>
            <a:spLocks noChangeArrowheads="1"/>
          </p:cNvSpPr>
          <p:nvPr/>
        </p:nvSpPr>
        <p:spPr bwMode="auto">
          <a:xfrm>
            <a:off x="6767513" y="3074988"/>
            <a:ext cx="762000" cy="609600"/>
          </a:xfrm>
          <a:prstGeom prst="rect">
            <a:avLst/>
          </a:prstGeom>
          <a:solidFill>
            <a:srgbClr val="4F81BD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FFFFFF"/>
              </a:buClr>
              <a:buFont typeface="Calibri" pitchFamily="32" charset="0"/>
              <a:buNone/>
            </a:pPr>
            <a:r>
              <a:rPr lang="en-GB" altLang="en-US">
                <a:solidFill>
                  <a:srgbClr val="FFFFFF"/>
                </a:solidFill>
                <a:latin typeface="Calibri" pitchFamily="32" charset="0"/>
              </a:rPr>
              <a:t>EEE</a:t>
            </a:r>
          </a:p>
        </p:txBody>
      </p:sp>
      <p:sp>
        <p:nvSpPr>
          <p:cNvPr id="4121" name="Rectangle 25"/>
          <p:cNvSpPr>
            <a:spLocks noChangeArrowheads="1"/>
          </p:cNvSpPr>
          <p:nvPr/>
        </p:nvSpPr>
        <p:spPr bwMode="auto">
          <a:xfrm>
            <a:off x="6767513" y="3684588"/>
            <a:ext cx="762000" cy="609600"/>
          </a:xfrm>
          <a:prstGeom prst="rect">
            <a:avLst/>
          </a:prstGeom>
          <a:solidFill>
            <a:srgbClr val="4F81BD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FFFFFF"/>
              </a:buClr>
              <a:buFont typeface="Calibri" pitchFamily="32" charset="0"/>
              <a:buNone/>
            </a:pPr>
            <a:r>
              <a:rPr lang="en-GB" altLang="en-US">
                <a:solidFill>
                  <a:srgbClr val="FFFFFF"/>
                </a:solidFill>
                <a:latin typeface="Calibri" pitchFamily="32" charset="0"/>
              </a:rPr>
              <a:t>DDD</a:t>
            </a:r>
          </a:p>
        </p:txBody>
      </p:sp>
      <p:sp>
        <p:nvSpPr>
          <p:cNvPr id="4122" name="Rectangle 26"/>
          <p:cNvSpPr>
            <a:spLocks noChangeArrowheads="1"/>
          </p:cNvSpPr>
          <p:nvPr/>
        </p:nvSpPr>
        <p:spPr bwMode="auto">
          <a:xfrm>
            <a:off x="6767513" y="4294188"/>
            <a:ext cx="762000" cy="609600"/>
          </a:xfrm>
          <a:prstGeom prst="rect">
            <a:avLst/>
          </a:prstGeom>
          <a:solidFill>
            <a:srgbClr val="4F81BD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FFFFFF"/>
              </a:buClr>
              <a:buFont typeface="Calibri" pitchFamily="32" charset="0"/>
              <a:buNone/>
            </a:pPr>
            <a:r>
              <a:rPr lang="en-GB" altLang="en-US">
                <a:solidFill>
                  <a:srgbClr val="FFFFFF"/>
                </a:solidFill>
                <a:latin typeface="Calibri" pitchFamily="32" charset="0"/>
              </a:rPr>
              <a:t>CCC</a:t>
            </a:r>
          </a:p>
        </p:txBody>
      </p:sp>
      <p:sp>
        <p:nvSpPr>
          <p:cNvPr id="4123" name="Rectangle 27"/>
          <p:cNvSpPr>
            <a:spLocks noChangeArrowheads="1"/>
          </p:cNvSpPr>
          <p:nvPr/>
        </p:nvSpPr>
        <p:spPr bwMode="auto">
          <a:xfrm>
            <a:off x="6767513" y="4903788"/>
            <a:ext cx="762000" cy="609600"/>
          </a:xfrm>
          <a:prstGeom prst="rect">
            <a:avLst/>
          </a:prstGeom>
          <a:solidFill>
            <a:srgbClr val="4F81BD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FFFFFF"/>
              </a:buClr>
              <a:buFont typeface="Calibri" pitchFamily="32" charset="0"/>
              <a:buNone/>
            </a:pPr>
            <a:r>
              <a:rPr lang="en-GB" altLang="en-US">
                <a:solidFill>
                  <a:srgbClr val="FFFFFF"/>
                </a:solidFill>
                <a:latin typeface="Calibri" pitchFamily="32" charset="0"/>
              </a:rPr>
              <a:t>BBB</a:t>
            </a:r>
          </a:p>
        </p:txBody>
      </p:sp>
      <p:sp>
        <p:nvSpPr>
          <p:cNvPr id="4124" name="Rectangle 28"/>
          <p:cNvSpPr>
            <a:spLocks noChangeArrowheads="1"/>
          </p:cNvSpPr>
          <p:nvPr/>
        </p:nvSpPr>
        <p:spPr bwMode="auto">
          <a:xfrm>
            <a:off x="6767513" y="5513388"/>
            <a:ext cx="762000" cy="609600"/>
          </a:xfrm>
          <a:prstGeom prst="rect">
            <a:avLst/>
          </a:prstGeom>
          <a:solidFill>
            <a:srgbClr val="4F81BD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FFFFFF"/>
              </a:buClr>
              <a:buFont typeface="Calibri" pitchFamily="32" charset="0"/>
              <a:buNone/>
            </a:pPr>
            <a:r>
              <a:rPr lang="en-GB" altLang="en-US">
                <a:solidFill>
                  <a:srgbClr val="FFFFFF"/>
                </a:solidFill>
                <a:latin typeface="Calibri" pitchFamily="32" charset="0"/>
              </a:rPr>
              <a:t>AAA</a:t>
            </a:r>
          </a:p>
        </p:txBody>
      </p:sp>
      <p:sp>
        <p:nvSpPr>
          <p:cNvPr id="4125" name="Rectangle 29"/>
          <p:cNvSpPr>
            <a:spLocks noChangeArrowheads="1"/>
          </p:cNvSpPr>
          <p:nvPr/>
        </p:nvSpPr>
        <p:spPr bwMode="auto">
          <a:xfrm>
            <a:off x="6767513" y="1855788"/>
            <a:ext cx="762000" cy="609600"/>
          </a:xfrm>
          <a:prstGeom prst="rect">
            <a:avLst/>
          </a:prstGeom>
          <a:solidFill>
            <a:srgbClr val="4F81BD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auto">
          <a:xfrm>
            <a:off x="8040688" y="5253038"/>
            <a:ext cx="838200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Font typeface="Calibri" pitchFamily="32" charset="0"/>
              <a:buNone/>
            </a:pPr>
            <a:r>
              <a:rPr lang="en-GB" altLang="en-US">
                <a:latin typeface="Calibri" pitchFamily="32" charset="0"/>
              </a:rPr>
              <a:t>Rear</a:t>
            </a:r>
          </a:p>
        </p:txBody>
      </p:sp>
      <p:cxnSp>
        <p:nvCxnSpPr>
          <p:cNvPr id="4127" name="AutoShape 31"/>
          <p:cNvCxnSpPr>
            <a:cxnSpLocks noChangeShapeType="1"/>
          </p:cNvCxnSpPr>
          <p:nvPr/>
        </p:nvCxnSpPr>
        <p:spPr bwMode="auto">
          <a:xfrm flipH="1" flipV="1">
            <a:off x="7543800" y="3581400"/>
            <a:ext cx="838200" cy="1676400"/>
          </a:xfrm>
          <a:prstGeom prst="curvedConnector3">
            <a:avLst>
              <a:gd name="adj1" fmla="val 50000"/>
            </a:avLst>
          </a:prstGeom>
          <a:noFill/>
          <a:ln w="9360">
            <a:solidFill>
              <a:srgbClr val="4A7EBB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128" name="AutoShape 32"/>
          <p:cNvCxnSpPr>
            <a:cxnSpLocks noChangeShapeType="1"/>
          </p:cNvCxnSpPr>
          <p:nvPr/>
        </p:nvCxnSpPr>
        <p:spPr bwMode="auto">
          <a:xfrm flipH="1" flipV="1">
            <a:off x="7543800" y="6018213"/>
            <a:ext cx="381000" cy="1587"/>
          </a:xfrm>
          <a:prstGeom prst="straightConnector1">
            <a:avLst/>
          </a:prstGeom>
          <a:noFill/>
          <a:ln w="9360">
            <a:solidFill>
              <a:srgbClr val="4A7EBB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129" name="Text Box 33"/>
          <p:cNvSpPr txBox="1">
            <a:spLocks noChangeArrowheads="1"/>
          </p:cNvSpPr>
          <p:nvPr/>
        </p:nvSpPr>
        <p:spPr bwMode="auto">
          <a:xfrm>
            <a:off x="8013700" y="5802313"/>
            <a:ext cx="762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Font typeface="Calibri" pitchFamily="32" charset="0"/>
              <a:buNone/>
            </a:pPr>
            <a:r>
              <a:rPr lang="en-GB" altLang="en-US">
                <a:latin typeface="Calibri" pitchFamily="32" charset="0"/>
              </a:rPr>
              <a:t>Front</a:t>
            </a:r>
          </a:p>
        </p:txBody>
      </p:sp>
      <p:sp>
        <p:nvSpPr>
          <p:cNvPr id="4132" name="Text Box 36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898989"/>
              </a:buClr>
              <a:buFont typeface="Calibri" pitchFamily="32" charset="0"/>
              <a:buNone/>
            </a:pPr>
            <a:endParaRPr lang="en-US" altLang="en-US" sz="1200">
              <a:solidFill>
                <a:srgbClr val="898989"/>
              </a:solidFill>
              <a:latin typeface="Calibri" pitchFamily="32" charset="0"/>
            </a:endParaRPr>
          </a:p>
        </p:txBody>
      </p:sp>
      <p:sp>
        <p:nvSpPr>
          <p:cNvPr id="4133" name="Text Box 37"/>
          <p:cNvSpPr txBox="1">
            <a:spLocks noChangeArrowheads="1"/>
          </p:cNvSpPr>
          <p:nvPr/>
        </p:nvSpPr>
        <p:spPr bwMode="auto">
          <a:xfrm>
            <a:off x="7543800" y="1981200"/>
            <a:ext cx="4572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Font typeface="Calibri" pitchFamily="32" charset="0"/>
              <a:buNone/>
            </a:pPr>
            <a:r>
              <a:rPr lang="en-GB" altLang="en-US">
                <a:latin typeface="Calibri" pitchFamily="32" charset="0"/>
              </a:rPr>
              <a:t>7</a:t>
            </a:r>
          </a:p>
        </p:txBody>
      </p:sp>
      <p:sp>
        <p:nvSpPr>
          <p:cNvPr id="4134" name="Text Box 38"/>
          <p:cNvSpPr txBox="1">
            <a:spLocks noChangeArrowheads="1"/>
          </p:cNvSpPr>
          <p:nvPr/>
        </p:nvSpPr>
        <p:spPr bwMode="auto">
          <a:xfrm>
            <a:off x="7543800" y="5600700"/>
            <a:ext cx="3079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Font typeface="Calibri" pitchFamily="32" charset="0"/>
              <a:buNone/>
            </a:pPr>
            <a:r>
              <a:rPr lang="en-GB" altLang="en-US">
                <a:latin typeface="Calibri" pitchFamily="32" charset="0"/>
              </a:rPr>
              <a:t>1</a:t>
            </a:r>
          </a:p>
        </p:txBody>
      </p:sp>
      <p:sp>
        <p:nvSpPr>
          <p:cNvPr id="4135" name="Text Box 39"/>
          <p:cNvSpPr txBox="1">
            <a:spLocks noChangeArrowheads="1"/>
          </p:cNvSpPr>
          <p:nvPr/>
        </p:nvSpPr>
        <p:spPr bwMode="auto">
          <a:xfrm>
            <a:off x="7543800" y="5029200"/>
            <a:ext cx="3079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Font typeface="Calibri" pitchFamily="32" charset="0"/>
              <a:buNone/>
            </a:pPr>
            <a:r>
              <a:rPr lang="en-GB" altLang="en-US">
                <a:latin typeface="Calibri" pitchFamily="32" charset="0"/>
              </a:rPr>
              <a:t>2</a:t>
            </a:r>
          </a:p>
        </p:txBody>
      </p:sp>
      <p:sp>
        <p:nvSpPr>
          <p:cNvPr id="4136" name="Text Box 40"/>
          <p:cNvSpPr txBox="1">
            <a:spLocks noChangeArrowheads="1"/>
          </p:cNvSpPr>
          <p:nvPr/>
        </p:nvSpPr>
        <p:spPr bwMode="auto">
          <a:xfrm>
            <a:off x="7543800" y="4419600"/>
            <a:ext cx="3079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Font typeface="Calibri" pitchFamily="32" charset="0"/>
              <a:buNone/>
            </a:pPr>
            <a:r>
              <a:rPr lang="en-GB" altLang="en-US">
                <a:latin typeface="Calibri" pitchFamily="32" charset="0"/>
              </a:rPr>
              <a:t>3</a:t>
            </a:r>
          </a:p>
        </p:txBody>
      </p:sp>
      <p:sp>
        <p:nvSpPr>
          <p:cNvPr id="4137" name="Text Box 41"/>
          <p:cNvSpPr txBox="1">
            <a:spLocks noChangeArrowheads="1"/>
          </p:cNvSpPr>
          <p:nvPr/>
        </p:nvSpPr>
        <p:spPr bwMode="auto">
          <a:xfrm>
            <a:off x="7543800" y="3810000"/>
            <a:ext cx="3079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Font typeface="Calibri" pitchFamily="32" charset="0"/>
              <a:buNone/>
            </a:pPr>
            <a:r>
              <a:rPr lang="en-GB" altLang="en-US">
                <a:latin typeface="Calibri" pitchFamily="32" charset="0"/>
              </a:rPr>
              <a:t>4</a:t>
            </a:r>
          </a:p>
        </p:txBody>
      </p:sp>
      <p:sp>
        <p:nvSpPr>
          <p:cNvPr id="4138" name="Text Box 42"/>
          <p:cNvSpPr txBox="1">
            <a:spLocks noChangeArrowheads="1"/>
          </p:cNvSpPr>
          <p:nvPr/>
        </p:nvSpPr>
        <p:spPr bwMode="auto">
          <a:xfrm>
            <a:off x="7543800" y="3186113"/>
            <a:ext cx="3079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Font typeface="Calibri" pitchFamily="32" charset="0"/>
              <a:buNone/>
            </a:pPr>
            <a:r>
              <a:rPr lang="en-GB" altLang="en-US">
                <a:latin typeface="Calibri" pitchFamily="32" charset="0"/>
              </a:rPr>
              <a:t>5</a:t>
            </a:r>
          </a:p>
        </p:txBody>
      </p:sp>
      <p:sp>
        <p:nvSpPr>
          <p:cNvPr id="4139" name="Text Box 43"/>
          <p:cNvSpPr txBox="1">
            <a:spLocks noChangeArrowheads="1"/>
          </p:cNvSpPr>
          <p:nvPr/>
        </p:nvSpPr>
        <p:spPr bwMode="auto">
          <a:xfrm>
            <a:off x="7543800" y="2590800"/>
            <a:ext cx="30797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Font typeface="Calibri" pitchFamily="32" charset="0"/>
              <a:buNone/>
            </a:pPr>
            <a:r>
              <a:rPr lang="en-GB" altLang="en-US">
                <a:latin typeface="Calibri" pitchFamily="32" charset="0"/>
              </a:rPr>
              <a:t>6</a:t>
            </a:r>
          </a:p>
        </p:txBody>
      </p:sp>
      <p:cxnSp>
        <p:nvCxnSpPr>
          <p:cNvPr id="4140" name="AutoShape 44"/>
          <p:cNvCxnSpPr>
            <a:cxnSpLocks noChangeShapeType="1"/>
          </p:cNvCxnSpPr>
          <p:nvPr/>
        </p:nvCxnSpPr>
        <p:spPr bwMode="auto">
          <a:xfrm flipV="1">
            <a:off x="2127250" y="4841875"/>
            <a:ext cx="1682750" cy="1117600"/>
          </a:xfrm>
          <a:prstGeom prst="curvedConnector3">
            <a:avLst>
              <a:gd name="adj1" fmla="val 50000"/>
            </a:avLst>
          </a:prstGeom>
          <a:noFill/>
          <a:ln w="9360">
            <a:solidFill>
              <a:srgbClr val="4A7EBB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6" name="Slide Number Placeholder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06534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898989"/>
              </a:buClr>
              <a:buFont typeface="Calibri" pitchFamily="32" charset="0"/>
              <a:buNone/>
            </a:pPr>
            <a:r>
              <a:rPr lang="en-GB" altLang="en-US" sz="1200">
                <a:solidFill>
                  <a:srgbClr val="898989"/>
                </a:solidFill>
                <a:latin typeface="Calibri" pitchFamily="32" charset="0"/>
              </a:rPr>
              <a:t>09/10/08</a:t>
            </a: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898989"/>
              </a:buClr>
              <a:buFont typeface="Calibri" pitchFamily="32" charset="0"/>
              <a:buNone/>
            </a:pPr>
            <a:endParaRPr lang="en-US" altLang="en-US" sz="1200">
              <a:solidFill>
                <a:srgbClr val="898989"/>
              </a:solidFill>
              <a:latin typeface="Calibri" pitchFamily="32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04800" y="60325"/>
            <a:ext cx="8153400" cy="137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50000"/>
              </a:lnSpc>
              <a:buFont typeface="Calibri" pitchFamily="32" charset="0"/>
              <a:buNone/>
            </a:pPr>
            <a:r>
              <a:rPr lang="en-GB" altLang="en-US" sz="2000" b="1">
                <a:latin typeface="Calibri" pitchFamily="32" charset="0"/>
              </a:rPr>
              <a:t>Example:  </a:t>
            </a:r>
            <a:r>
              <a:rPr lang="en-GB" altLang="en-US">
                <a:latin typeface="Calibri" pitchFamily="32" charset="0"/>
              </a:rPr>
              <a:t>Consider the following queue (linear queue).</a:t>
            </a:r>
          </a:p>
          <a:p>
            <a:pPr>
              <a:lnSpc>
                <a:spcPct val="150000"/>
              </a:lnSpc>
              <a:buFont typeface="Calibri" pitchFamily="32" charset="0"/>
              <a:buNone/>
            </a:pPr>
            <a:r>
              <a:rPr lang="en-GB" altLang="en-US">
                <a:latin typeface="Calibri" pitchFamily="32" charset="0"/>
              </a:rPr>
              <a:t>Rear = 4  and  Front = 1  and N = 7</a:t>
            </a:r>
          </a:p>
          <a:p>
            <a:pPr>
              <a:lnSpc>
                <a:spcPct val="150000"/>
              </a:lnSpc>
              <a:buFont typeface="Calibri" pitchFamily="32" charset="0"/>
              <a:buNone/>
            </a:pPr>
            <a:endParaRPr lang="en-GB" altLang="en-US">
              <a:latin typeface="Calibri" pitchFamily="32" charset="0"/>
            </a:endParaRPr>
          </a:p>
        </p:txBody>
      </p: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457200" y="1039813"/>
            <a:ext cx="5942013" cy="363537"/>
            <a:chOff x="288" y="655"/>
            <a:chExt cx="3743" cy="229"/>
          </a:xfrm>
        </p:grpSpPr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288" y="655"/>
              <a:ext cx="453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10</a:t>
              </a:r>
            </a:p>
          </p:txBody>
        </p:sp>
        <p:sp>
          <p:nvSpPr>
            <p:cNvPr id="7175" name="Rectangle 7"/>
            <p:cNvSpPr>
              <a:spLocks noChangeArrowheads="1"/>
            </p:cNvSpPr>
            <p:nvPr/>
          </p:nvSpPr>
          <p:spPr bwMode="auto">
            <a:xfrm>
              <a:off x="741" y="655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50</a:t>
              </a:r>
            </a:p>
          </p:txBody>
        </p:sp>
        <p:sp>
          <p:nvSpPr>
            <p:cNvPr id="7176" name="Rectangle 8"/>
            <p:cNvSpPr>
              <a:spLocks noChangeArrowheads="1"/>
            </p:cNvSpPr>
            <p:nvPr/>
          </p:nvSpPr>
          <p:spPr bwMode="auto">
            <a:xfrm>
              <a:off x="1289" y="655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30</a:t>
              </a:r>
            </a:p>
          </p:txBody>
        </p:sp>
        <p:sp>
          <p:nvSpPr>
            <p:cNvPr id="7177" name="Rectangle 9"/>
            <p:cNvSpPr>
              <a:spLocks noChangeArrowheads="1"/>
            </p:cNvSpPr>
            <p:nvPr/>
          </p:nvSpPr>
          <p:spPr bwMode="auto">
            <a:xfrm>
              <a:off x="1838" y="655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40</a:t>
              </a:r>
            </a:p>
          </p:txBody>
        </p:sp>
        <p:sp>
          <p:nvSpPr>
            <p:cNvPr id="7178" name="Rectangle 10"/>
            <p:cNvSpPr>
              <a:spLocks noChangeArrowheads="1"/>
            </p:cNvSpPr>
            <p:nvPr/>
          </p:nvSpPr>
          <p:spPr bwMode="auto">
            <a:xfrm>
              <a:off x="2386" y="655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Rectangle 11"/>
            <p:cNvSpPr>
              <a:spLocks noChangeArrowheads="1"/>
            </p:cNvSpPr>
            <p:nvPr/>
          </p:nvSpPr>
          <p:spPr bwMode="auto">
            <a:xfrm>
              <a:off x="2935" y="655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0" name="Rectangle 12"/>
            <p:cNvSpPr>
              <a:spLocks noChangeArrowheads="1"/>
            </p:cNvSpPr>
            <p:nvPr/>
          </p:nvSpPr>
          <p:spPr bwMode="auto">
            <a:xfrm>
              <a:off x="3483" y="655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>
              <a:off x="741" y="655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14"/>
            <p:cNvSpPr>
              <a:spLocks noChangeShapeType="1"/>
            </p:cNvSpPr>
            <p:nvPr/>
          </p:nvSpPr>
          <p:spPr bwMode="auto">
            <a:xfrm>
              <a:off x="1289" y="655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5"/>
            <p:cNvSpPr>
              <a:spLocks noChangeShapeType="1"/>
            </p:cNvSpPr>
            <p:nvPr/>
          </p:nvSpPr>
          <p:spPr bwMode="auto">
            <a:xfrm>
              <a:off x="1838" y="655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6"/>
            <p:cNvSpPr>
              <a:spLocks noChangeShapeType="1"/>
            </p:cNvSpPr>
            <p:nvPr/>
          </p:nvSpPr>
          <p:spPr bwMode="auto">
            <a:xfrm>
              <a:off x="2386" y="655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7"/>
            <p:cNvSpPr>
              <a:spLocks noChangeShapeType="1"/>
            </p:cNvSpPr>
            <p:nvPr/>
          </p:nvSpPr>
          <p:spPr bwMode="auto">
            <a:xfrm>
              <a:off x="2935" y="655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auto">
            <a:xfrm>
              <a:off x="3483" y="655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9"/>
            <p:cNvSpPr>
              <a:spLocks noChangeShapeType="1"/>
            </p:cNvSpPr>
            <p:nvPr/>
          </p:nvSpPr>
          <p:spPr bwMode="auto">
            <a:xfrm>
              <a:off x="288" y="655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4032" y="655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288" y="655"/>
              <a:ext cx="3744" cy="1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288" y="885"/>
              <a:ext cx="3744" cy="1"/>
            </a:xfrm>
            <a:prstGeom prst="line">
              <a:avLst/>
            </a:prstGeom>
            <a:noFill/>
            <a:ln w="381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457200" y="1793875"/>
            <a:ext cx="8382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(1) Insert 20. Now Rear = 5 and Front = 1</a:t>
            </a:r>
          </a:p>
        </p:txBody>
      </p:sp>
      <p:grpSp>
        <p:nvGrpSpPr>
          <p:cNvPr id="7192" name="Group 24"/>
          <p:cNvGrpSpPr>
            <a:grpSpLocks/>
          </p:cNvGrpSpPr>
          <p:nvPr/>
        </p:nvGrpSpPr>
        <p:grpSpPr bwMode="auto">
          <a:xfrm>
            <a:off x="633413" y="1349375"/>
            <a:ext cx="5449887" cy="366713"/>
            <a:chOff x="399" y="850"/>
            <a:chExt cx="3433" cy="231"/>
          </a:xfrm>
        </p:grpSpPr>
        <p:sp>
          <p:nvSpPr>
            <p:cNvPr id="7193" name="Text Box 25"/>
            <p:cNvSpPr txBox="1">
              <a:spLocks noChangeArrowheads="1"/>
            </p:cNvSpPr>
            <p:nvPr/>
          </p:nvSpPr>
          <p:spPr bwMode="auto">
            <a:xfrm>
              <a:off x="399" y="850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1</a:t>
              </a:r>
            </a:p>
          </p:txBody>
        </p:sp>
        <p:sp>
          <p:nvSpPr>
            <p:cNvPr id="7194" name="Text Box 26"/>
            <p:cNvSpPr txBox="1">
              <a:spLocks noChangeArrowheads="1"/>
            </p:cNvSpPr>
            <p:nvPr/>
          </p:nvSpPr>
          <p:spPr bwMode="auto">
            <a:xfrm>
              <a:off x="933" y="850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2</a:t>
              </a:r>
            </a:p>
          </p:txBody>
        </p:sp>
        <p:sp>
          <p:nvSpPr>
            <p:cNvPr id="7195" name="Text Box 27"/>
            <p:cNvSpPr txBox="1">
              <a:spLocks noChangeArrowheads="1"/>
            </p:cNvSpPr>
            <p:nvPr/>
          </p:nvSpPr>
          <p:spPr bwMode="auto">
            <a:xfrm>
              <a:off x="1425" y="850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3</a:t>
              </a:r>
            </a:p>
          </p:txBody>
        </p:sp>
        <p:sp>
          <p:nvSpPr>
            <p:cNvPr id="7196" name="Text Box 28"/>
            <p:cNvSpPr txBox="1">
              <a:spLocks noChangeArrowheads="1"/>
            </p:cNvSpPr>
            <p:nvPr/>
          </p:nvSpPr>
          <p:spPr bwMode="auto">
            <a:xfrm>
              <a:off x="1965" y="850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4</a:t>
              </a:r>
            </a:p>
          </p:txBody>
        </p:sp>
        <p:sp>
          <p:nvSpPr>
            <p:cNvPr id="7197" name="Text Box 29"/>
            <p:cNvSpPr txBox="1">
              <a:spLocks noChangeArrowheads="1"/>
            </p:cNvSpPr>
            <p:nvPr/>
          </p:nvSpPr>
          <p:spPr bwMode="auto">
            <a:xfrm>
              <a:off x="2559" y="850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5</a:t>
              </a:r>
            </a:p>
          </p:txBody>
        </p:sp>
        <p:sp>
          <p:nvSpPr>
            <p:cNvPr id="7198" name="Text Box 30"/>
            <p:cNvSpPr txBox="1">
              <a:spLocks noChangeArrowheads="1"/>
            </p:cNvSpPr>
            <p:nvPr/>
          </p:nvSpPr>
          <p:spPr bwMode="auto">
            <a:xfrm>
              <a:off x="3099" y="850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6</a:t>
              </a:r>
            </a:p>
          </p:txBody>
        </p:sp>
        <p:sp>
          <p:nvSpPr>
            <p:cNvPr id="7199" name="Text Box 31"/>
            <p:cNvSpPr txBox="1">
              <a:spLocks noChangeArrowheads="1"/>
            </p:cNvSpPr>
            <p:nvPr/>
          </p:nvSpPr>
          <p:spPr bwMode="auto">
            <a:xfrm>
              <a:off x="3639" y="850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7</a:t>
              </a:r>
            </a:p>
          </p:txBody>
        </p:sp>
      </p:grpSp>
      <p:grpSp>
        <p:nvGrpSpPr>
          <p:cNvPr id="7200" name="Group 32"/>
          <p:cNvGrpSpPr>
            <a:grpSpLocks/>
          </p:cNvGrpSpPr>
          <p:nvPr/>
        </p:nvGrpSpPr>
        <p:grpSpPr bwMode="auto">
          <a:xfrm>
            <a:off x="471488" y="2306638"/>
            <a:ext cx="5942012" cy="363537"/>
            <a:chOff x="297" y="1453"/>
            <a:chExt cx="3743" cy="229"/>
          </a:xfrm>
        </p:grpSpPr>
        <p:sp>
          <p:nvSpPr>
            <p:cNvPr id="7201" name="Rectangle 33"/>
            <p:cNvSpPr>
              <a:spLocks noChangeArrowheads="1"/>
            </p:cNvSpPr>
            <p:nvPr/>
          </p:nvSpPr>
          <p:spPr bwMode="auto">
            <a:xfrm>
              <a:off x="297" y="1453"/>
              <a:ext cx="453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10</a:t>
              </a:r>
            </a:p>
          </p:txBody>
        </p:sp>
        <p:sp>
          <p:nvSpPr>
            <p:cNvPr id="7202" name="Rectangle 34"/>
            <p:cNvSpPr>
              <a:spLocks noChangeArrowheads="1"/>
            </p:cNvSpPr>
            <p:nvPr/>
          </p:nvSpPr>
          <p:spPr bwMode="auto">
            <a:xfrm>
              <a:off x="750" y="1453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50</a:t>
              </a:r>
            </a:p>
          </p:txBody>
        </p:sp>
        <p:sp>
          <p:nvSpPr>
            <p:cNvPr id="7203" name="Rectangle 35"/>
            <p:cNvSpPr>
              <a:spLocks noChangeArrowheads="1"/>
            </p:cNvSpPr>
            <p:nvPr/>
          </p:nvSpPr>
          <p:spPr bwMode="auto">
            <a:xfrm>
              <a:off x="1298" y="1453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30</a:t>
              </a:r>
            </a:p>
          </p:txBody>
        </p:sp>
        <p:sp>
          <p:nvSpPr>
            <p:cNvPr id="7204" name="Rectangle 36"/>
            <p:cNvSpPr>
              <a:spLocks noChangeArrowheads="1"/>
            </p:cNvSpPr>
            <p:nvPr/>
          </p:nvSpPr>
          <p:spPr bwMode="auto">
            <a:xfrm>
              <a:off x="1847" y="1453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40</a:t>
              </a:r>
            </a:p>
          </p:txBody>
        </p:sp>
        <p:sp>
          <p:nvSpPr>
            <p:cNvPr id="7205" name="Rectangle 37"/>
            <p:cNvSpPr>
              <a:spLocks noChangeArrowheads="1"/>
            </p:cNvSpPr>
            <p:nvPr/>
          </p:nvSpPr>
          <p:spPr bwMode="auto">
            <a:xfrm>
              <a:off x="2395" y="1453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20</a:t>
              </a:r>
            </a:p>
          </p:txBody>
        </p:sp>
        <p:sp>
          <p:nvSpPr>
            <p:cNvPr id="7206" name="Rectangle 38"/>
            <p:cNvSpPr>
              <a:spLocks noChangeArrowheads="1"/>
            </p:cNvSpPr>
            <p:nvPr/>
          </p:nvSpPr>
          <p:spPr bwMode="auto">
            <a:xfrm>
              <a:off x="2944" y="1453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7" name="Rectangle 39"/>
            <p:cNvSpPr>
              <a:spLocks noChangeArrowheads="1"/>
            </p:cNvSpPr>
            <p:nvPr/>
          </p:nvSpPr>
          <p:spPr bwMode="auto">
            <a:xfrm>
              <a:off x="3492" y="1453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8" name="Line 40"/>
            <p:cNvSpPr>
              <a:spLocks noChangeShapeType="1"/>
            </p:cNvSpPr>
            <p:nvPr/>
          </p:nvSpPr>
          <p:spPr bwMode="auto">
            <a:xfrm>
              <a:off x="750" y="1453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9" name="Line 41"/>
            <p:cNvSpPr>
              <a:spLocks noChangeShapeType="1"/>
            </p:cNvSpPr>
            <p:nvPr/>
          </p:nvSpPr>
          <p:spPr bwMode="auto">
            <a:xfrm>
              <a:off x="1298" y="1453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0" name="Line 42"/>
            <p:cNvSpPr>
              <a:spLocks noChangeShapeType="1"/>
            </p:cNvSpPr>
            <p:nvPr/>
          </p:nvSpPr>
          <p:spPr bwMode="auto">
            <a:xfrm>
              <a:off x="1847" y="1453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1" name="Line 43"/>
            <p:cNvSpPr>
              <a:spLocks noChangeShapeType="1"/>
            </p:cNvSpPr>
            <p:nvPr/>
          </p:nvSpPr>
          <p:spPr bwMode="auto">
            <a:xfrm>
              <a:off x="2395" y="1453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2" name="Line 44"/>
            <p:cNvSpPr>
              <a:spLocks noChangeShapeType="1"/>
            </p:cNvSpPr>
            <p:nvPr/>
          </p:nvSpPr>
          <p:spPr bwMode="auto">
            <a:xfrm>
              <a:off x="2944" y="1453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3" name="Line 45"/>
            <p:cNvSpPr>
              <a:spLocks noChangeShapeType="1"/>
            </p:cNvSpPr>
            <p:nvPr/>
          </p:nvSpPr>
          <p:spPr bwMode="auto">
            <a:xfrm>
              <a:off x="3492" y="1453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4" name="Line 46"/>
            <p:cNvSpPr>
              <a:spLocks noChangeShapeType="1"/>
            </p:cNvSpPr>
            <p:nvPr/>
          </p:nvSpPr>
          <p:spPr bwMode="auto">
            <a:xfrm>
              <a:off x="297" y="1453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5" name="Line 47"/>
            <p:cNvSpPr>
              <a:spLocks noChangeShapeType="1"/>
            </p:cNvSpPr>
            <p:nvPr/>
          </p:nvSpPr>
          <p:spPr bwMode="auto">
            <a:xfrm>
              <a:off x="4041" y="1453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6" name="Line 48"/>
            <p:cNvSpPr>
              <a:spLocks noChangeShapeType="1"/>
            </p:cNvSpPr>
            <p:nvPr/>
          </p:nvSpPr>
          <p:spPr bwMode="auto">
            <a:xfrm>
              <a:off x="297" y="1453"/>
              <a:ext cx="3744" cy="1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7" name="Line 49"/>
            <p:cNvSpPr>
              <a:spLocks noChangeShapeType="1"/>
            </p:cNvSpPr>
            <p:nvPr/>
          </p:nvSpPr>
          <p:spPr bwMode="auto">
            <a:xfrm>
              <a:off x="297" y="1683"/>
              <a:ext cx="3744" cy="1"/>
            </a:xfrm>
            <a:prstGeom prst="line">
              <a:avLst/>
            </a:prstGeom>
            <a:noFill/>
            <a:ln w="381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18" name="Group 50"/>
          <p:cNvGrpSpPr>
            <a:grpSpLocks/>
          </p:cNvGrpSpPr>
          <p:nvPr/>
        </p:nvGrpSpPr>
        <p:grpSpPr bwMode="auto">
          <a:xfrm>
            <a:off x="647700" y="2617788"/>
            <a:ext cx="5449888" cy="366712"/>
            <a:chOff x="408" y="1649"/>
            <a:chExt cx="3433" cy="231"/>
          </a:xfrm>
        </p:grpSpPr>
        <p:sp>
          <p:nvSpPr>
            <p:cNvPr id="7219" name="Text Box 51"/>
            <p:cNvSpPr txBox="1">
              <a:spLocks noChangeArrowheads="1"/>
            </p:cNvSpPr>
            <p:nvPr/>
          </p:nvSpPr>
          <p:spPr bwMode="auto">
            <a:xfrm>
              <a:off x="408" y="1649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1</a:t>
              </a:r>
            </a:p>
          </p:txBody>
        </p:sp>
        <p:sp>
          <p:nvSpPr>
            <p:cNvPr id="7220" name="Text Box 52"/>
            <p:cNvSpPr txBox="1">
              <a:spLocks noChangeArrowheads="1"/>
            </p:cNvSpPr>
            <p:nvPr/>
          </p:nvSpPr>
          <p:spPr bwMode="auto">
            <a:xfrm>
              <a:off x="942" y="1649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2</a:t>
              </a:r>
            </a:p>
          </p:txBody>
        </p:sp>
        <p:sp>
          <p:nvSpPr>
            <p:cNvPr id="7221" name="Text Box 53"/>
            <p:cNvSpPr txBox="1">
              <a:spLocks noChangeArrowheads="1"/>
            </p:cNvSpPr>
            <p:nvPr/>
          </p:nvSpPr>
          <p:spPr bwMode="auto">
            <a:xfrm>
              <a:off x="1434" y="1649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3</a:t>
              </a:r>
            </a:p>
          </p:txBody>
        </p:sp>
        <p:sp>
          <p:nvSpPr>
            <p:cNvPr id="7222" name="Text Box 54"/>
            <p:cNvSpPr txBox="1">
              <a:spLocks noChangeArrowheads="1"/>
            </p:cNvSpPr>
            <p:nvPr/>
          </p:nvSpPr>
          <p:spPr bwMode="auto">
            <a:xfrm>
              <a:off x="1974" y="1649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4</a:t>
              </a:r>
            </a:p>
          </p:txBody>
        </p:sp>
        <p:sp>
          <p:nvSpPr>
            <p:cNvPr id="7223" name="Text Box 55"/>
            <p:cNvSpPr txBox="1">
              <a:spLocks noChangeArrowheads="1"/>
            </p:cNvSpPr>
            <p:nvPr/>
          </p:nvSpPr>
          <p:spPr bwMode="auto">
            <a:xfrm>
              <a:off x="2568" y="1649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5</a:t>
              </a:r>
            </a:p>
          </p:txBody>
        </p:sp>
        <p:sp>
          <p:nvSpPr>
            <p:cNvPr id="7224" name="Text Box 56"/>
            <p:cNvSpPr txBox="1">
              <a:spLocks noChangeArrowheads="1"/>
            </p:cNvSpPr>
            <p:nvPr/>
          </p:nvSpPr>
          <p:spPr bwMode="auto">
            <a:xfrm>
              <a:off x="3108" y="1649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6</a:t>
              </a:r>
            </a:p>
          </p:txBody>
        </p:sp>
        <p:sp>
          <p:nvSpPr>
            <p:cNvPr id="7225" name="Text Box 57"/>
            <p:cNvSpPr txBox="1">
              <a:spLocks noChangeArrowheads="1"/>
            </p:cNvSpPr>
            <p:nvPr/>
          </p:nvSpPr>
          <p:spPr bwMode="auto">
            <a:xfrm>
              <a:off x="3648" y="1649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7</a:t>
              </a:r>
            </a:p>
          </p:txBody>
        </p:sp>
      </p:grpSp>
      <p:sp>
        <p:nvSpPr>
          <p:cNvPr id="7226" name="Text Box 58"/>
          <p:cNvSpPr txBox="1">
            <a:spLocks noChangeArrowheads="1"/>
          </p:cNvSpPr>
          <p:nvPr/>
        </p:nvSpPr>
        <p:spPr bwMode="auto">
          <a:xfrm>
            <a:off x="484188" y="3021013"/>
            <a:ext cx="8382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(2) Delete Front Element. Now Rear = 5 and Front = 2</a:t>
            </a:r>
          </a:p>
        </p:txBody>
      </p:sp>
      <p:grpSp>
        <p:nvGrpSpPr>
          <p:cNvPr id="7227" name="Group 59"/>
          <p:cNvGrpSpPr>
            <a:grpSpLocks/>
          </p:cNvGrpSpPr>
          <p:nvPr/>
        </p:nvGrpSpPr>
        <p:grpSpPr bwMode="auto">
          <a:xfrm>
            <a:off x="484188" y="3478213"/>
            <a:ext cx="5942012" cy="363537"/>
            <a:chOff x="305" y="2191"/>
            <a:chExt cx="3743" cy="229"/>
          </a:xfrm>
        </p:grpSpPr>
        <p:sp>
          <p:nvSpPr>
            <p:cNvPr id="7228" name="Rectangle 60"/>
            <p:cNvSpPr>
              <a:spLocks noChangeArrowheads="1"/>
            </p:cNvSpPr>
            <p:nvPr/>
          </p:nvSpPr>
          <p:spPr bwMode="auto">
            <a:xfrm>
              <a:off x="305" y="2191"/>
              <a:ext cx="453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9" name="Rectangle 61"/>
            <p:cNvSpPr>
              <a:spLocks noChangeArrowheads="1"/>
            </p:cNvSpPr>
            <p:nvPr/>
          </p:nvSpPr>
          <p:spPr bwMode="auto">
            <a:xfrm>
              <a:off x="758" y="2191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50</a:t>
              </a:r>
            </a:p>
          </p:txBody>
        </p:sp>
        <p:sp>
          <p:nvSpPr>
            <p:cNvPr id="7230" name="Rectangle 62"/>
            <p:cNvSpPr>
              <a:spLocks noChangeArrowheads="1"/>
            </p:cNvSpPr>
            <p:nvPr/>
          </p:nvSpPr>
          <p:spPr bwMode="auto">
            <a:xfrm>
              <a:off x="1306" y="2191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30</a:t>
              </a:r>
            </a:p>
          </p:txBody>
        </p:sp>
        <p:sp>
          <p:nvSpPr>
            <p:cNvPr id="7231" name="Rectangle 63"/>
            <p:cNvSpPr>
              <a:spLocks noChangeArrowheads="1"/>
            </p:cNvSpPr>
            <p:nvPr/>
          </p:nvSpPr>
          <p:spPr bwMode="auto">
            <a:xfrm>
              <a:off x="1855" y="2191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40</a:t>
              </a:r>
            </a:p>
          </p:txBody>
        </p:sp>
        <p:sp>
          <p:nvSpPr>
            <p:cNvPr id="7232" name="Rectangle 64"/>
            <p:cNvSpPr>
              <a:spLocks noChangeArrowheads="1"/>
            </p:cNvSpPr>
            <p:nvPr/>
          </p:nvSpPr>
          <p:spPr bwMode="auto">
            <a:xfrm>
              <a:off x="2403" y="2191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20</a:t>
              </a:r>
            </a:p>
          </p:txBody>
        </p:sp>
        <p:sp>
          <p:nvSpPr>
            <p:cNvPr id="7233" name="Rectangle 65"/>
            <p:cNvSpPr>
              <a:spLocks noChangeArrowheads="1"/>
            </p:cNvSpPr>
            <p:nvPr/>
          </p:nvSpPr>
          <p:spPr bwMode="auto">
            <a:xfrm>
              <a:off x="2952" y="2191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34" name="Rectangle 66"/>
            <p:cNvSpPr>
              <a:spLocks noChangeArrowheads="1"/>
            </p:cNvSpPr>
            <p:nvPr/>
          </p:nvSpPr>
          <p:spPr bwMode="auto">
            <a:xfrm>
              <a:off x="3500" y="2191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35" name="Line 67"/>
            <p:cNvSpPr>
              <a:spLocks noChangeShapeType="1"/>
            </p:cNvSpPr>
            <p:nvPr/>
          </p:nvSpPr>
          <p:spPr bwMode="auto">
            <a:xfrm>
              <a:off x="758" y="2191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6" name="Line 68"/>
            <p:cNvSpPr>
              <a:spLocks noChangeShapeType="1"/>
            </p:cNvSpPr>
            <p:nvPr/>
          </p:nvSpPr>
          <p:spPr bwMode="auto">
            <a:xfrm>
              <a:off x="1306" y="2191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7" name="Line 69"/>
            <p:cNvSpPr>
              <a:spLocks noChangeShapeType="1"/>
            </p:cNvSpPr>
            <p:nvPr/>
          </p:nvSpPr>
          <p:spPr bwMode="auto">
            <a:xfrm>
              <a:off x="1855" y="2191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8" name="Line 70"/>
            <p:cNvSpPr>
              <a:spLocks noChangeShapeType="1"/>
            </p:cNvSpPr>
            <p:nvPr/>
          </p:nvSpPr>
          <p:spPr bwMode="auto">
            <a:xfrm>
              <a:off x="2403" y="2191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9" name="Line 71"/>
            <p:cNvSpPr>
              <a:spLocks noChangeShapeType="1"/>
            </p:cNvSpPr>
            <p:nvPr/>
          </p:nvSpPr>
          <p:spPr bwMode="auto">
            <a:xfrm>
              <a:off x="2952" y="2191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0" name="Line 72"/>
            <p:cNvSpPr>
              <a:spLocks noChangeShapeType="1"/>
            </p:cNvSpPr>
            <p:nvPr/>
          </p:nvSpPr>
          <p:spPr bwMode="auto">
            <a:xfrm>
              <a:off x="3500" y="2191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1" name="Line 73"/>
            <p:cNvSpPr>
              <a:spLocks noChangeShapeType="1"/>
            </p:cNvSpPr>
            <p:nvPr/>
          </p:nvSpPr>
          <p:spPr bwMode="auto">
            <a:xfrm>
              <a:off x="305" y="2191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2" name="Line 74"/>
            <p:cNvSpPr>
              <a:spLocks noChangeShapeType="1"/>
            </p:cNvSpPr>
            <p:nvPr/>
          </p:nvSpPr>
          <p:spPr bwMode="auto">
            <a:xfrm>
              <a:off x="4049" y="2191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3" name="Line 75"/>
            <p:cNvSpPr>
              <a:spLocks noChangeShapeType="1"/>
            </p:cNvSpPr>
            <p:nvPr/>
          </p:nvSpPr>
          <p:spPr bwMode="auto">
            <a:xfrm>
              <a:off x="305" y="2191"/>
              <a:ext cx="3744" cy="1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44" name="Line 76"/>
            <p:cNvSpPr>
              <a:spLocks noChangeShapeType="1"/>
            </p:cNvSpPr>
            <p:nvPr/>
          </p:nvSpPr>
          <p:spPr bwMode="auto">
            <a:xfrm>
              <a:off x="305" y="2421"/>
              <a:ext cx="3744" cy="1"/>
            </a:xfrm>
            <a:prstGeom prst="line">
              <a:avLst/>
            </a:prstGeom>
            <a:noFill/>
            <a:ln w="381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45" name="Group 77"/>
          <p:cNvGrpSpPr>
            <a:grpSpLocks/>
          </p:cNvGrpSpPr>
          <p:nvPr/>
        </p:nvGrpSpPr>
        <p:grpSpPr bwMode="auto">
          <a:xfrm>
            <a:off x="661988" y="3787775"/>
            <a:ext cx="5449887" cy="366713"/>
            <a:chOff x="417" y="2386"/>
            <a:chExt cx="3433" cy="231"/>
          </a:xfrm>
        </p:grpSpPr>
        <p:sp>
          <p:nvSpPr>
            <p:cNvPr id="7246" name="Text Box 78"/>
            <p:cNvSpPr txBox="1">
              <a:spLocks noChangeArrowheads="1"/>
            </p:cNvSpPr>
            <p:nvPr/>
          </p:nvSpPr>
          <p:spPr bwMode="auto">
            <a:xfrm>
              <a:off x="417" y="238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1</a:t>
              </a:r>
            </a:p>
          </p:txBody>
        </p:sp>
        <p:sp>
          <p:nvSpPr>
            <p:cNvPr id="7247" name="Text Box 79"/>
            <p:cNvSpPr txBox="1">
              <a:spLocks noChangeArrowheads="1"/>
            </p:cNvSpPr>
            <p:nvPr/>
          </p:nvSpPr>
          <p:spPr bwMode="auto">
            <a:xfrm>
              <a:off x="951" y="238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2</a:t>
              </a:r>
            </a:p>
          </p:txBody>
        </p:sp>
        <p:sp>
          <p:nvSpPr>
            <p:cNvPr id="7248" name="Text Box 80"/>
            <p:cNvSpPr txBox="1">
              <a:spLocks noChangeArrowheads="1"/>
            </p:cNvSpPr>
            <p:nvPr/>
          </p:nvSpPr>
          <p:spPr bwMode="auto">
            <a:xfrm>
              <a:off x="1443" y="238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3</a:t>
              </a:r>
            </a:p>
          </p:txBody>
        </p:sp>
        <p:sp>
          <p:nvSpPr>
            <p:cNvPr id="7249" name="Text Box 81"/>
            <p:cNvSpPr txBox="1">
              <a:spLocks noChangeArrowheads="1"/>
            </p:cNvSpPr>
            <p:nvPr/>
          </p:nvSpPr>
          <p:spPr bwMode="auto">
            <a:xfrm>
              <a:off x="1983" y="238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4</a:t>
              </a:r>
            </a:p>
          </p:txBody>
        </p:sp>
        <p:sp>
          <p:nvSpPr>
            <p:cNvPr id="7250" name="Text Box 82"/>
            <p:cNvSpPr txBox="1">
              <a:spLocks noChangeArrowheads="1"/>
            </p:cNvSpPr>
            <p:nvPr/>
          </p:nvSpPr>
          <p:spPr bwMode="auto">
            <a:xfrm>
              <a:off x="2577" y="238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5</a:t>
              </a:r>
            </a:p>
          </p:txBody>
        </p:sp>
        <p:sp>
          <p:nvSpPr>
            <p:cNvPr id="7251" name="Text Box 83"/>
            <p:cNvSpPr txBox="1">
              <a:spLocks noChangeArrowheads="1"/>
            </p:cNvSpPr>
            <p:nvPr/>
          </p:nvSpPr>
          <p:spPr bwMode="auto">
            <a:xfrm>
              <a:off x="3117" y="238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6</a:t>
              </a:r>
            </a:p>
          </p:txBody>
        </p:sp>
        <p:sp>
          <p:nvSpPr>
            <p:cNvPr id="7252" name="Text Box 84"/>
            <p:cNvSpPr txBox="1">
              <a:spLocks noChangeArrowheads="1"/>
            </p:cNvSpPr>
            <p:nvPr/>
          </p:nvSpPr>
          <p:spPr bwMode="auto">
            <a:xfrm>
              <a:off x="3657" y="238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7</a:t>
              </a:r>
            </a:p>
          </p:txBody>
        </p:sp>
      </p:grpSp>
      <p:sp>
        <p:nvSpPr>
          <p:cNvPr id="7253" name="Text Box 85"/>
          <p:cNvSpPr txBox="1">
            <a:spLocks noChangeArrowheads="1"/>
          </p:cNvSpPr>
          <p:nvPr/>
        </p:nvSpPr>
        <p:spPr bwMode="auto">
          <a:xfrm>
            <a:off x="442913" y="4137025"/>
            <a:ext cx="8382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(3) Delete Front Element. Now Rear = 5 and Front = 3</a:t>
            </a:r>
          </a:p>
        </p:txBody>
      </p:sp>
      <p:grpSp>
        <p:nvGrpSpPr>
          <p:cNvPr id="7254" name="Group 86"/>
          <p:cNvGrpSpPr>
            <a:grpSpLocks/>
          </p:cNvGrpSpPr>
          <p:nvPr/>
        </p:nvGrpSpPr>
        <p:grpSpPr bwMode="auto">
          <a:xfrm>
            <a:off x="442913" y="4594225"/>
            <a:ext cx="5942012" cy="363538"/>
            <a:chOff x="279" y="2894"/>
            <a:chExt cx="3743" cy="229"/>
          </a:xfrm>
        </p:grpSpPr>
        <p:sp>
          <p:nvSpPr>
            <p:cNvPr id="7255" name="Rectangle 87"/>
            <p:cNvSpPr>
              <a:spLocks noChangeArrowheads="1"/>
            </p:cNvSpPr>
            <p:nvPr/>
          </p:nvSpPr>
          <p:spPr bwMode="auto">
            <a:xfrm>
              <a:off x="279" y="2894"/>
              <a:ext cx="453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56" name="Rectangle 88"/>
            <p:cNvSpPr>
              <a:spLocks noChangeArrowheads="1"/>
            </p:cNvSpPr>
            <p:nvPr/>
          </p:nvSpPr>
          <p:spPr bwMode="auto">
            <a:xfrm>
              <a:off x="732" y="2894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57" name="Rectangle 89"/>
            <p:cNvSpPr>
              <a:spLocks noChangeArrowheads="1"/>
            </p:cNvSpPr>
            <p:nvPr/>
          </p:nvSpPr>
          <p:spPr bwMode="auto">
            <a:xfrm>
              <a:off x="1280" y="2894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30</a:t>
              </a:r>
            </a:p>
          </p:txBody>
        </p:sp>
        <p:sp>
          <p:nvSpPr>
            <p:cNvPr id="7258" name="Rectangle 90"/>
            <p:cNvSpPr>
              <a:spLocks noChangeArrowheads="1"/>
            </p:cNvSpPr>
            <p:nvPr/>
          </p:nvSpPr>
          <p:spPr bwMode="auto">
            <a:xfrm>
              <a:off x="1829" y="2894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40</a:t>
              </a:r>
            </a:p>
          </p:txBody>
        </p:sp>
        <p:sp>
          <p:nvSpPr>
            <p:cNvPr id="7259" name="Rectangle 91"/>
            <p:cNvSpPr>
              <a:spLocks noChangeArrowheads="1"/>
            </p:cNvSpPr>
            <p:nvPr/>
          </p:nvSpPr>
          <p:spPr bwMode="auto">
            <a:xfrm>
              <a:off x="2377" y="2894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20</a:t>
              </a:r>
            </a:p>
          </p:txBody>
        </p:sp>
        <p:sp>
          <p:nvSpPr>
            <p:cNvPr id="7260" name="Rectangle 92"/>
            <p:cNvSpPr>
              <a:spLocks noChangeArrowheads="1"/>
            </p:cNvSpPr>
            <p:nvPr/>
          </p:nvSpPr>
          <p:spPr bwMode="auto">
            <a:xfrm>
              <a:off x="2926" y="2894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61" name="Rectangle 93"/>
            <p:cNvSpPr>
              <a:spLocks noChangeArrowheads="1"/>
            </p:cNvSpPr>
            <p:nvPr/>
          </p:nvSpPr>
          <p:spPr bwMode="auto">
            <a:xfrm>
              <a:off x="3474" y="2894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62" name="Line 94"/>
            <p:cNvSpPr>
              <a:spLocks noChangeShapeType="1"/>
            </p:cNvSpPr>
            <p:nvPr/>
          </p:nvSpPr>
          <p:spPr bwMode="auto">
            <a:xfrm>
              <a:off x="732" y="2894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3" name="Line 95"/>
            <p:cNvSpPr>
              <a:spLocks noChangeShapeType="1"/>
            </p:cNvSpPr>
            <p:nvPr/>
          </p:nvSpPr>
          <p:spPr bwMode="auto">
            <a:xfrm>
              <a:off x="1280" y="2894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4" name="Line 96"/>
            <p:cNvSpPr>
              <a:spLocks noChangeShapeType="1"/>
            </p:cNvSpPr>
            <p:nvPr/>
          </p:nvSpPr>
          <p:spPr bwMode="auto">
            <a:xfrm>
              <a:off x="1829" y="2894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5" name="Line 97"/>
            <p:cNvSpPr>
              <a:spLocks noChangeShapeType="1"/>
            </p:cNvSpPr>
            <p:nvPr/>
          </p:nvSpPr>
          <p:spPr bwMode="auto">
            <a:xfrm>
              <a:off x="2377" y="2894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6" name="Line 98"/>
            <p:cNvSpPr>
              <a:spLocks noChangeShapeType="1"/>
            </p:cNvSpPr>
            <p:nvPr/>
          </p:nvSpPr>
          <p:spPr bwMode="auto">
            <a:xfrm>
              <a:off x="2926" y="2894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7" name="Line 99"/>
            <p:cNvSpPr>
              <a:spLocks noChangeShapeType="1"/>
            </p:cNvSpPr>
            <p:nvPr/>
          </p:nvSpPr>
          <p:spPr bwMode="auto">
            <a:xfrm>
              <a:off x="3474" y="2894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8" name="Line 100"/>
            <p:cNvSpPr>
              <a:spLocks noChangeShapeType="1"/>
            </p:cNvSpPr>
            <p:nvPr/>
          </p:nvSpPr>
          <p:spPr bwMode="auto">
            <a:xfrm>
              <a:off x="279" y="2894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69" name="Line 101"/>
            <p:cNvSpPr>
              <a:spLocks noChangeShapeType="1"/>
            </p:cNvSpPr>
            <p:nvPr/>
          </p:nvSpPr>
          <p:spPr bwMode="auto">
            <a:xfrm>
              <a:off x="4023" y="2894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0" name="Line 102"/>
            <p:cNvSpPr>
              <a:spLocks noChangeShapeType="1"/>
            </p:cNvSpPr>
            <p:nvPr/>
          </p:nvSpPr>
          <p:spPr bwMode="auto">
            <a:xfrm>
              <a:off x="279" y="2894"/>
              <a:ext cx="3744" cy="1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1" name="Line 103"/>
            <p:cNvSpPr>
              <a:spLocks noChangeShapeType="1"/>
            </p:cNvSpPr>
            <p:nvPr/>
          </p:nvSpPr>
          <p:spPr bwMode="auto">
            <a:xfrm>
              <a:off x="279" y="3124"/>
              <a:ext cx="3744" cy="1"/>
            </a:xfrm>
            <a:prstGeom prst="line">
              <a:avLst/>
            </a:prstGeom>
            <a:noFill/>
            <a:ln w="381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72" name="Group 104"/>
          <p:cNvGrpSpPr>
            <a:grpSpLocks/>
          </p:cNvGrpSpPr>
          <p:nvPr/>
        </p:nvGrpSpPr>
        <p:grpSpPr bwMode="auto">
          <a:xfrm>
            <a:off x="720725" y="4883150"/>
            <a:ext cx="5449888" cy="366713"/>
            <a:chOff x="454" y="3076"/>
            <a:chExt cx="3433" cy="231"/>
          </a:xfrm>
        </p:grpSpPr>
        <p:sp>
          <p:nvSpPr>
            <p:cNvPr id="7273" name="Text Box 105"/>
            <p:cNvSpPr txBox="1">
              <a:spLocks noChangeArrowheads="1"/>
            </p:cNvSpPr>
            <p:nvPr/>
          </p:nvSpPr>
          <p:spPr bwMode="auto">
            <a:xfrm>
              <a:off x="454" y="307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1</a:t>
              </a:r>
            </a:p>
          </p:txBody>
        </p:sp>
        <p:sp>
          <p:nvSpPr>
            <p:cNvPr id="7274" name="Text Box 106"/>
            <p:cNvSpPr txBox="1">
              <a:spLocks noChangeArrowheads="1"/>
            </p:cNvSpPr>
            <p:nvPr/>
          </p:nvSpPr>
          <p:spPr bwMode="auto">
            <a:xfrm>
              <a:off x="988" y="307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2</a:t>
              </a:r>
            </a:p>
          </p:txBody>
        </p:sp>
        <p:sp>
          <p:nvSpPr>
            <p:cNvPr id="7275" name="Text Box 107"/>
            <p:cNvSpPr txBox="1">
              <a:spLocks noChangeArrowheads="1"/>
            </p:cNvSpPr>
            <p:nvPr/>
          </p:nvSpPr>
          <p:spPr bwMode="auto">
            <a:xfrm>
              <a:off x="1480" y="307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3</a:t>
              </a:r>
            </a:p>
          </p:txBody>
        </p:sp>
        <p:sp>
          <p:nvSpPr>
            <p:cNvPr id="7276" name="Text Box 108"/>
            <p:cNvSpPr txBox="1">
              <a:spLocks noChangeArrowheads="1"/>
            </p:cNvSpPr>
            <p:nvPr/>
          </p:nvSpPr>
          <p:spPr bwMode="auto">
            <a:xfrm>
              <a:off x="2020" y="307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4</a:t>
              </a:r>
            </a:p>
          </p:txBody>
        </p:sp>
        <p:sp>
          <p:nvSpPr>
            <p:cNvPr id="7277" name="Text Box 109"/>
            <p:cNvSpPr txBox="1">
              <a:spLocks noChangeArrowheads="1"/>
            </p:cNvSpPr>
            <p:nvPr/>
          </p:nvSpPr>
          <p:spPr bwMode="auto">
            <a:xfrm>
              <a:off x="2614" y="307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5</a:t>
              </a:r>
            </a:p>
          </p:txBody>
        </p:sp>
        <p:sp>
          <p:nvSpPr>
            <p:cNvPr id="7278" name="Text Box 110"/>
            <p:cNvSpPr txBox="1">
              <a:spLocks noChangeArrowheads="1"/>
            </p:cNvSpPr>
            <p:nvPr/>
          </p:nvSpPr>
          <p:spPr bwMode="auto">
            <a:xfrm>
              <a:off x="3154" y="307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6</a:t>
              </a:r>
            </a:p>
          </p:txBody>
        </p:sp>
        <p:sp>
          <p:nvSpPr>
            <p:cNvPr id="7279" name="Text Box 111"/>
            <p:cNvSpPr txBox="1">
              <a:spLocks noChangeArrowheads="1"/>
            </p:cNvSpPr>
            <p:nvPr/>
          </p:nvSpPr>
          <p:spPr bwMode="auto">
            <a:xfrm>
              <a:off x="3694" y="3076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7</a:t>
              </a:r>
            </a:p>
          </p:txBody>
        </p:sp>
      </p:grpSp>
      <p:sp>
        <p:nvSpPr>
          <p:cNvPr id="7280" name="Text Box 112"/>
          <p:cNvSpPr txBox="1">
            <a:spLocks noChangeArrowheads="1"/>
          </p:cNvSpPr>
          <p:nvPr/>
        </p:nvSpPr>
        <p:spPr bwMode="auto">
          <a:xfrm>
            <a:off x="463550" y="5202238"/>
            <a:ext cx="8382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(4) Insert 60. Now Rear = 6 and Front = 3</a:t>
            </a:r>
          </a:p>
        </p:txBody>
      </p:sp>
      <p:grpSp>
        <p:nvGrpSpPr>
          <p:cNvPr id="7281" name="Group 113"/>
          <p:cNvGrpSpPr>
            <a:grpSpLocks/>
          </p:cNvGrpSpPr>
          <p:nvPr/>
        </p:nvGrpSpPr>
        <p:grpSpPr bwMode="auto">
          <a:xfrm>
            <a:off x="477838" y="5715000"/>
            <a:ext cx="5942012" cy="363538"/>
            <a:chOff x="301" y="3600"/>
            <a:chExt cx="3743" cy="229"/>
          </a:xfrm>
        </p:grpSpPr>
        <p:sp>
          <p:nvSpPr>
            <p:cNvPr id="7282" name="Rectangle 114"/>
            <p:cNvSpPr>
              <a:spLocks noChangeArrowheads="1"/>
            </p:cNvSpPr>
            <p:nvPr/>
          </p:nvSpPr>
          <p:spPr bwMode="auto">
            <a:xfrm>
              <a:off x="301" y="3600"/>
              <a:ext cx="453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83" name="Rectangle 115"/>
            <p:cNvSpPr>
              <a:spLocks noChangeArrowheads="1"/>
            </p:cNvSpPr>
            <p:nvPr/>
          </p:nvSpPr>
          <p:spPr bwMode="auto">
            <a:xfrm>
              <a:off x="754" y="3600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84" name="Rectangle 116"/>
            <p:cNvSpPr>
              <a:spLocks noChangeArrowheads="1"/>
            </p:cNvSpPr>
            <p:nvPr/>
          </p:nvSpPr>
          <p:spPr bwMode="auto">
            <a:xfrm>
              <a:off x="1302" y="3600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30</a:t>
              </a:r>
            </a:p>
          </p:txBody>
        </p:sp>
        <p:sp>
          <p:nvSpPr>
            <p:cNvPr id="7285" name="Rectangle 117"/>
            <p:cNvSpPr>
              <a:spLocks noChangeArrowheads="1"/>
            </p:cNvSpPr>
            <p:nvPr/>
          </p:nvSpPr>
          <p:spPr bwMode="auto">
            <a:xfrm>
              <a:off x="1851" y="3600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40</a:t>
              </a:r>
            </a:p>
          </p:txBody>
        </p:sp>
        <p:sp>
          <p:nvSpPr>
            <p:cNvPr id="7286" name="Rectangle 118"/>
            <p:cNvSpPr>
              <a:spLocks noChangeArrowheads="1"/>
            </p:cNvSpPr>
            <p:nvPr/>
          </p:nvSpPr>
          <p:spPr bwMode="auto">
            <a:xfrm>
              <a:off x="2399" y="3600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20</a:t>
              </a:r>
            </a:p>
          </p:txBody>
        </p:sp>
        <p:sp>
          <p:nvSpPr>
            <p:cNvPr id="7287" name="Rectangle 119"/>
            <p:cNvSpPr>
              <a:spLocks noChangeArrowheads="1"/>
            </p:cNvSpPr>
            <p:nvPr/>
          </p:nvSpPr>
          <p:spPr bwMode="auto">
            <a:xfrm>
              <a:off x="2948" y="3600"/>
              <a:ext cx="548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buClr>
                  <a:srgbClr val="FFFFFF"/>
                </a:buClr>
                <a:buFont typeface="Calibri" pitchFamily="32" charset="0"/>
                <a:buNone/>
              </a:pPr>
              <a:r>
                <a:rPr lang="en-GB" altLang="en-US" b="1">
                  <a:solidFill>
                    <a:srgbClr val="FFFFFF"/>
                  </a:solidFill>
                  <a:latin typeface="Calibri" pitchFamily="32" charset="0"/>
                </a:rPr>
                <a:t>60</a:t>
              </a:r>
            </a:p>
          </p:txBody>
        </p:sp>
        <p:sp>
          <p:nvSpPr>
            <p:cNvPr id="7288" name="Rectangle 120"/>
            <p:cNvSpPr>
              <a:spLocks noChangeArrowheads="1"/>
            </p:cNvSpPr>
            <p:nvPr/>
          </p:nvSpPr>
          <p:spPr bwMode="auto">
            <a:xfrm>
              <a:off x="3496" y="3600"/>
              <a:ext cx="549" cy="230"/>
            </a:xfrm>
            <a:prstGeom prst="rect">
              <a:avLst/>
            </a:pr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89" name="Line 121"/>
            <p:cNvSpPr>
              <a:spLocks noChangeShapeType="1"/>
            </p:cNvSpPr>
            <p:nvPr/>
          </p:nvSpPr>
          <p:spPr bwMode="auto">
            <a:xfrm>
              <a:off x="754" y="3600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0" name="Line 122"/>
            <p:cNvSpPr>
              <a:spLocks noChangeShapeType="1"/>
            </p:cNvSpPr>
            <p:nvPr/>
          </p:nvSpPr>
          <p:spPr bwMode="auto">
            <a:xfrm>
              <a:off x="1302" y="3600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1" name="Line 123"/>
            <p:cNvSpPr>
              <a:spLocks noChangeShapeType="1"/>
            </p:cNvSpPr>
            <p:nvPr/>
          </p:nvSpPr>
          <p:spPr bwMode="auto">
            <a:xfrm>
              <a:off x="1851" y="3600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2" name="Line 124"/>
            <p:cNvSpPr>
              <a:spLocks noChangeShapeType="1"/>
            </p:cNvSpPr>
            <p:nvPr/>
          </p:nvSpPr>
          <p:spPr bwMode="auto">
            <a:xfrm>
              <a:off x="2399" y="3600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3" name="Line 125"/>
            <p:cNvSpPr>
              <a:spLocks noChangeShapeType="1"/>
            </p:cNvSpPr>
            <p:nvPr/>
          </p:nvSpPr>
          <p:spPr bwMode="auto">
            <a:xfrm>
              <a:off x="2948" y="3600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4" name="Line 126"/>
            <p:cNvSpPr>
              <a:spLocks noChangeShapeType="1"/>
            </p:cNvSpPr>
            <p:nvPr/>
          </p:nvSpPr>
          <p:spPr bwMode="auto">
            <a:xfrm>
              <a:off x="3496" y="3600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5" name="Line 127"/>
            <p:cNvSpPr>
              <a:spLocks noChangeShapeType="1"/>
            </p:cNvSpPr>
            <p:nvPr/>
          </p:nvSpPr>
          <p:spPr bwMode="auto">
            <a:xfrm>
              <a:off x="301" y="3600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6" name="Line 128"/>
            <p:cNvSpPr>
              <a:spLocks noChangeShapeType="1"/>
            </p:cNvSpPr>
            <p:nvPr/>
          </p:nvSpPr>
          <p:spPr bwMode="auto">
            <a:xfrm>
              <a:off x="4045" y="3600"/>
              <a:ext cx="1" cy="230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7" name="Line 129"/>
            <p:cNvSpPr>
              <a:spLocks noChangeShapeType="1"/>
            </p:cNvSpPr>
            <p:nvPr/>
          </p:nvSpPr>
          <p:spPr bwMode="auto">
            <a:xfrm>
              <a:off x="301" y="3600"/>
              <a:ext cx="3744" cy="1"/>
            </a:xfrm>
            <a:prstGeom prst="line">
              <a:avLst/>
            </a:prstGeom>
            <a:no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98" name="Line 130"/>
            <p:cNvSpPr>
              <a:spLocks noChangeShapeType="1"/>
            </p:cNvSpPr>
            <p:nvPr/>
          </p:nvSpPr>
          <p:spPr bwMode="auto">
            <a:xfrm>
              <a:off x="301" y="3830"/>
              <a:ext cx="3744" cy="1"/>
            </a:xfrm>
            <a:prstGeom prst="line">
              <a:avLst/>
            </a:prstGeom>
            <a:noFill/>
            <a:ln w="381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99" name="Group 131"/>
          <p:cNvGrpSpPr>
            <a:grpSpLocks/>
          </p:cNvGrpSpPr>
          <p:nvPr/>
        </p:nvGrpSpPr>
        <p:grpSpPr bwMode="auto">
          <a:xfrm>
            <a:off x="654050" y="6024563"/>
            <a:ext cx="5449888" cy="366712"/>
            <a:chOff x="412" y="3795"/>
            <a:chExt cx="3433" cy="231"/>
          </a:xfrm>
        </p:grpSpPr>
        <p:sp>
          <p:nvSpPr>
            <p:cNvPr id="7300" name="Text Box 132"/>
            <p:cNvSpPr txBox="1">
              <a:spLocks noChangeArrowheads="1"/>
            </p:cNvSpPr>
            <p:nvPr/>
          </p:nvSpPr>
          <p:spPr bwMode="auto">
            <a:xfrm>
              <a:off x="412" y="3795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1</a:t>
              </a:r>
            </a:p>
          </p:txBody>
        </p:sp>
        <p:sp>
          <p:nvSpPr>
            <p:cNvPr id="7301" name="Text Box 133"/>
            <p:cNvSpPr txBox="1">
              <a:spLocks noChangeArrowheads="1"/>
            </p:cNvSpPr>
            <p:nvPr/>
          </p:nvSpPr>
          <p:spPr bwMode="auto">
            <a:xfrm>
              <a:off x="946" y="3795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2</a:t>
              </a:r>
            </a:p>
          </p:txBody>
        </p:sp>
        <p:sp>
          <p:nvSpPr>
            <p:cNvPr id="7302" name="Text Box 134"/>
            <p:cNvSpPr txBox="1">
              <a:spLocks noChangeArrowheads="1"/>
            </p:cNvSpPr>
            <p:nvPr/>
          </p:nvSpPr>
          <p:spPr bwMode="auto">
            <a:xfrm>
              <a:off x="1438" y="3795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3</a:t>
              </a:r>
            </a:p>
          </p:txBody>
        </p:sp>
        <p:sp>
          <p:nvSpPr>
            <p:cNvPr id="7303" name="Text Box 135"/>
            <p:cNvSpPr txBox="1">
              <a:spLocks noChangeArrowheads="1"/>
            </p:cNvSpPr>
            <p:nvPr/>
          </p:nvSpPr>
          <p:spPr bwMode="auto">
            <a:xfrm>
              <a:off x="1978" y="3795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4</a:t>
              </a:r>
            </a:p>
          </p:txBody>
        </p:sp>
        <p:sp>
          <p:nvSpPr>
            <p:cNvPr id="7304" name="Text Box 136"/>
            <p:cNvSpPr txBox="1">
              <a:spLocks noChangeArrowheads="1"/>
            </p:cNvSpPr>
            <p:nvPr/>
          </p:nvSpPr>
          <p:spPr bwMode="auto">
            <a:xfrm>
              <a:off x="2572" y="3795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5</a:t>
              </a:r>
            </a:p>
          </p:txBody>
        </p:sp>
        <p:sp>
          <p:nvSpPr>
            <p:cNvPr id="7305" name="Text Box 137"/>
            <p:cNvSpPr txBox="1">
              <a:spLocks noChangeArrowheads="1"/>
            </p:cNvSpPr>
            <p:nvPr/>
          </p:nvSpPr>
          <p:spPr bwMode="auto">
            <a:xfrm>
              <a:off x="3112" y="3795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6</a:t>
              </a:r>
            </a:p>
          </p:txBody>
        </p:sp>
        <p:sp>
          <p:nvSpPr>
            <p:cNvPr id="7306" name="Text Box 138"/>
            <p:cNvSpPr txBox="1">
              <a:spLocks noChangeArrowheads="1"/>
            </p:cNvSpPr>
            <p:nvPr/>
          </p:nvSpPr>
          <p:spPr bwMode="auto">
            <a:xfrm>
              <a:off x="3652" y="3795"/>
              <a:ext cx="194" cy="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5pPr>
              <a:lvl6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6pPr>
              <a:lvl7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7pPr>
              <a:lvl8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8pPr>
              <a:lvl9pPr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00000"/>
                </a:lnSpc>
                <a:buFont typeface="Calibri" pitchFamily="32" charset="0"/>
                <a:buNone/>
              </a:pPr>
              <a:r>
                <a:rPr lang="en-GB" altLang="en-US">
                  <a:latin typeface="Calibri" pitchFamily="32" charset="0"/>
                </a:rPr>
                <a:t>7</a:t>
              </a:r>
            </a:p>
          </p:txBody>
        </p:sp>
      </p:grpSp>
      <p:sp>
        <p:nvSpPr>
          <p:cNvPr id="140" name="Slide Number Placeholder 1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61815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898989"/>
              </a:buClr>
              <a:buFont typeface="Calibri" pitchFamily="32" charset="0"/>
              <a:buNone/>
            </a:pPr>
            <a:endParaRPr lang="en-US" altLang="en-US" sz="1200">
              <a:solidFill>
                <a:srgbClr val="898989"/>
              </a:solidFill>
              <a:latin typeface="Calibri" pitchFamily="32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34950" y="158750"/>
            <a:ext cx="85344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 b="1" u="sng"/>
              <a:t>Drawback of Linear Queue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04800" y="436563"/>
            <a:ext cx="8763000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GB" altLang="en-US"/>
              <a:t> Once the queue is full, even though few elements from the front are deleted and</a:t>
            </a:r>
          </a:p>
          <a:p>
            <a:pPr>
              <a:lnSpc>
                <a:spcPct val="150000"/>
              </a:lnSpc>
            </a:pPr>
            <a:r>
              <a:rPr lang="en-GB" altLang="en-US"/>
              <a:t>   some occupied space is relieved, it is not possible to add anymore new elements,  </a:t>
            </a:r>
          </a:p>
          <a:p>
            <a:pPr>
              <a:lnSpc>
                <a:spcPct val="150000"/>
              </a:lnSpc>
            </a:pPr>
            <a:r>
              <a:rPr lang="en-GB" altLang="en-US"/>
              <a:t>   as the rear has already reached the Queue’s rear most position.  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04800" y="1981200"/>
            <a:ext cx="3276600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 sz="2000" b="1" u="sng"/>
              <a:t>Circular Queue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04800" y="2209800"/>
            <a:ext cx="8229600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200000"/>
              </a:lnSpc>
              <a:buFont typeface="Arial" charset="0"/>
              <a:buChar char="•"/>
            </a:pPr>
            <a:r>
              <a:rPr lang="en-GB" altLang="en-US"/>
              <a:t> This queue is not linear but circular.</a:t>
            </a:r>
          </a:p>
          <a:p>
            <a:pPr>
              <a:lnSpc>
                <a:spcPct val="200000"/>
              </a:lnSpc>
              <a:buFont typeface="Arial" charset="0"/>
              <a:buChar char="•"/>
            </a:pPr>
            <a:r>
              <a:rPr lang="en-GB" altLang="en-US"/>
              <a:t> Its structure can be like the following figure:</a:t>
            </a:r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90800"/>
            <a:ext cx="2895600" cy="1828800"/>
          </a:xfrm>
          <a:prstGeom prst="rect">
            <a:avLst/>
          </a:prstGeom>
          <a:solidFill>
            <a:srgbClr val="4F81BD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5486400" y="4572000"/>
            <a:ext cx="3429000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Figure: Circular Queue  having </a:t>
            </a:r>
          </a:p>
          <a:p>
            <a:pPr>
              <a:lnSpc>
                <a:spcPct val="100000"/>
              </a:lnSpc>
            </a:pPr>
            <a:r>
              <a:rPr lang="en-GB" altLang="en-US"/>
              <a:t>             Rear = 5 and Front = 0  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304800" y="3206750"/>
            <a:ext cx="5056188" cy="283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200000"/>
              </a:lnSpc>
              <a:buFont typeface="Arial" charset="0"/>
              <a:buChar char="•"/>
            </a:pPr>
            <a:r>
              <a:rPr lang="en-GB" altLang="en-US"/>
              <a:t> In circular queue, once the Queue is full the</a:t>
            </a:r>
          </a:p>
          <a:p>
            <a:pPr algn="just">
              <a:lnSpc>
                <a:spcPct val="200000"/>
              </a:lnSpc>
            </a:pPr>
            <a:r>
              <a:rPr lang="en-GB" altLang="en-US"/>
              <a:t>  "First" element of the Queue becomes the </a:t>
            </a:r>
          </a:p>
          <a:p>
            <a:pPr algn="just">
              <a:lnSpc>
                <a:spcPct val="200000"/>
              </a:lnSpc>
            </a:pPr>
            <a:r>
              <a:rPr lang="en-GB" altLang="en-US"/>
              <a:t>  "Rear" most element, if and only if the "Front" </a:t>
            </a:r>
          </a:p>
          <a:p>
            <a:pPr algn="just">
              <a:lnSpc>
                <a:spcPct val="200000"/>
              </a:lnSpc>
            </a:pPr>
            <a:r>
              <a:rPr lang="en-GB" altLang="en-US"/>
              <a:t>  has moved forward. otherwise it will again be </a:t>
            </a:r>
          </a:p>
          <a:p>
            <a:pPr algn="just">
              <a:lnSpc>
                <a:spcPct val="200000"/>
              </a:lnSpc>
            </a:pPr>
            <a:r>
              <a:rPr lang="en-GB" altLang="en-US"/>
              <a:t>  a "Queue overflow" state.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16101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898989"/>
              </a:buClr>
              <a:buFont typeface="Calibri" pitchFamily="32" charset="0"/>
              <a:buNone/>
            </a:pPr>
            <a:endParaRPr lang="en-US" altLang="en-US" sz="1200">
              <a:solidFill>
                <a:srgbClr val="898989"/>
              </a:solidFill>
              <a:latin typeface="Calibri" pitchFamily="32" charset="0"/>
            </a:endParaRP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04800" y="166688"/>
            <a:ext cx="85344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Example: Consider the following circular queue with N = 5.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5363" y="969963"/>
            <a:ext cx="158115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66713" y="574675"/>
            <a:ext cx="336708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1. Initially, Rear = 0, Front = 0.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54013" y="2500313"/>
            <a:ext cx="35052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2. Insert 10, Rear = 1, Front = 1.</a:t>
            </a:r>
          </a:p>
        </p:txBody>
      </p:sp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4263" y="2854325"/>
            <a:ext cx="16002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81000" y="4314825"/>
            <a:ext cx="35052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3. Insert 50, Rear = 2, Front = 1.</a:t>
            </a:r>
          </a:p>
        </p:txBody>
      </p:sp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3475" y="4724400"/>
            <a:ext cx="160972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4405313" y="603250"/>
            <a:ext cx="390048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4. Insert 20, Rear = 3, Front = 0.</a:t>
            </a:r>
          </a:p>
        </p:txBody>
      </p:sp>
      <p:pic>
        <p:nvPicPr>
          <p:cNvPr id="1127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969963"/>
            <a:ext cx="146685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4343400" y="2514600"/>
            <a:ext cx="36576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5. Insert 70, Rear = 4, Front = 1.</a:t>
            </a:r>
          </a:p>
        </p:txBody>
      </p:sp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7950" y="2895600"/>
            <a:ext cx="171450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4419600" y="4267200"/>
            <a:ext cx="38862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6. Delete front, Rear = 4, Front = 2.</a:t>
            </a:r>
          </a:p>
        </p:txBody>
      </p:sp>
      <p:pic>
        <p:nvPicPr>
          <p:cNvPr id="11280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4150" y="4606925"/>
            <a:ext cx="1676400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692150" y="2825750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2438400" y="4724400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>
            <a:off x="6705600" y="1814513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>
            <a:off x="5430838" y="4100513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5486400" y="5895975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685800" y="3013075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Front</a:t>
            </a:r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>
            <a:off x="838200" y="4676775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Front</a:t>
            </a:r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>
            <a:off x="4841875" y="976313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Front</a:t>
            </a:r>
          </a:p>
        </p:txBody>
      </p:sp>
      <p:sp>
        <p:nvSpPr>
          <p:cNvPr id="11289" name="Text Box 25"/>
          <p:cNvSpPr txBox="1">
            <a:spLocks noChangeArrowheads="1"/>
          </p:cNvSpPr>
          <p:nvPr/>
        </p:nvSpPr>
        <p:spPr bwMode="auto">
          <a:xfrm>
            <a:off x="4953000" y="2881313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Front</a:t>
            </a:r>
          </a:p>
        </p:txBody>
      </p:sp>
      <p:sp>
        <p:nvSpPr>
          <p:cNvPr id="11290" name="Text Box 26"/>
          <p:cNvSpPr txBox="1">
            <a:spLocks noChangeArrowheads="1"/>
          </p:cNvSpPr>
          <p:nvPr/>
        </p:nvSpPr>
        <p:spPr bwMode="auto">
          <a:xfrm>
            <a:off x="6629400" y="4654550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Front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48974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100000"/>
              </a:lnSpc>
              <a:buClr>
                <a:srgbClr val="898989"/>
              </a:buClr>
              <a:buFont typeface="Calibri" pitchFamily="32" charset="0"/>
              <a:buNone/>
            </a:pPr>
            <a:endParaRPr lang="en-US" altLang="en-US" sz="1200">
              <a:solidFill>
                <a:srgbClr val="898989"/>
              </a:solidFill>
              <a:latin typeface="Calibri" pitchFamily="32" charset="0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04800" y="381000"/>
            <a:ext cx="37338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7. Insert 100, Rear = 5, Front = 2.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8350"/>
            <a:ext cx="167640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304800" y="2251075"/>
            <a:ext cx="37338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8. Insert 40, Rear = 1, Front = 2.</a:t>
            </a: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87638"/>
            <a:ext cx="16002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325438" y="4164013"/>
            <a:ext cx="4981575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9. Insert 140, Rear = 1, Front = 2.</a:t>
            </a:r>
          </a:p>
          <a:p>
            <a:pPr>
              <a:lnSpc>
                <a:spcPct val="100000"/>
              </a:lnSpc>
            </a:pPr>
            <a:r>
              <a:rPr lang="en-GB" altLang="en-US"/>
              <a:t>    As Front = Rear + 1, so Queue overflow.</a:t>
            </a:r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4800600"/>
            <a:ext cx="16002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4648200" y="381000"/>
            <a:ext cx="39624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10. Delete front, Rear = 1, Front = 3.</a:t>
            </a:r>
          </a:p>
        </p:txBody>
      </p:sp>
      <p:pic>
        <p:nvPicPr>
          <p:cNvPr id="1229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706438"/>
            <a:ext cx="16764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2084388" y="838200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Front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527050" y="1814513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2209800" y="2743200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Front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533400" y="2743200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679450" y="4829175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5334000" y="762000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2236788" y="4905375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Front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7086600" y="1476375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Front</a:t>
            </a:r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4724400" y="2209800"/>
            <a:ext cx="39624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11. Delete front, Rear = 1, Front = 4.</a:t>
            </a:r>
          </a:p>
        </p:txBody>
      </p:sp>
      <p:pic>
        <p:nvPicPr>
          <p:cNvPr id="12309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90800"/>
            <a:ext cx="16954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4800600" y="4114800"/>
            <a:ext cx="40386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GB" altLang="en-US"/>
              <a:t>12. Delete front, Rear = 1, Front = 5.</a:t>
            </a:r>
          </a:p>
        </p:txBody>
      </p:sp>
      <p:pic>
        <p:nvPicPr>
          <p:cNvPr id="12311" name="Picture 2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419600"/>
            <a:ext cx="1752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312" name="Text Box 24"/>
          <p:cNvSpPr txBox="1">
            <a:spLocks noChangeArrowheads="1"/>
          </p:cNvSpPr>
          <p:nvPr/>
        </p:nvSpPr>
        <p:spPr bwMode="auto">
          <a:xfrm>
            <a:off x="5348288" y="2563813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5445125" y="4454525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Rear</a:t>
            </a:r>
          </a:p>
        </p:txBody>
      </p:sp>
      <p:sp>
        <p:nvSpPr>
          <p:cNvPr id="12314" name="Text Box 26"/>
          <p:cNvSpPr txBox="1">
            <a:spLocks noChangeArrowheads="1"/>
          </p:cNvSpPr>
          <p:nvPr/>
        </p:nvSpPr>
        <p:spPr bwMode="auto">
          <a:xfrm>
            <a:off x="5791200" y="3859213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Front</a:t>
            </a:r>
          </a:p>
        </p:txBody>
      </p:sp>
      <p:sp>
        <p:nvSpPr>
          <p:cNvPr id="12315" name="Text Box 27"/>
          <p:cNvSpPr txBox="1">
            <a:spLocks noChangeArrowheads="1"/>
          </p:cNvSpPr>
          <p:nvPr/>
        </p:nvSpPr>
        <p:spPr bwMode="auto">
          <a:xfrm>
            <a:off x="5395913" y="5410200"/>
            <a:ext cx="7620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00000"/>
              </a:lnSpc>
              <a:buClr>
                <a:srgbClr val="FF0000"/>
              </a:buClr>
            </a:pPr>
            <a:r>
              <a:rPr lang="en-GB" altLang="en-US" sz="1200">
                <a:solidFill>
                  <a:srgbClr val="FF0000"/>
                </a:solidFill>
              </a:rPr>
              <a:t>Front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93350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/>
              <a:t>QUEUE OPERATIONS</a:t>
            </a:r>
            <a:endParaRPr lang="en-US" alt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/>
              <a:t>Initialize the queue</a:t>
            </a:r>
          </a:p>
          <a:p>
            <a:r>
              <a:rPr lang="en-US" altLang="en-US" b="1" dirty="0"/>
              <a:t>Insert to the rear of the queue</a:t>
            </a:r>
          </a:p>
          <a:p>
            <a:r>
              <a:rPr lang="en-US" altLang="en-US" b="1" dirty="0"/>
              <a:t>Remove (Delete) from the front of the queue</a:t>
            </a:r>
          </a:p>
          <a:p>
            <a:r>
              <a:rPr lang="en-US" altLang="en-US" b="1" dirty="0"/>
              <a:t>Is the Queue Empty</a:t>
            </a:r>
          </a:p>
          <a:p>
            <a:r>
              <a:rPr lang="en-US" altLang="en-US" b="1" dirty="0"/>
              <a:t>Is the Queue Full</a:t>
            </a:r>
          </a:p>
          <a:p>
            <a:r>
              <a:rPr lang="en-US" altLang="en-US" b="1" dirty="0"/>
              <a:t>What is the size of the Queue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756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/>
              <a:t>INITIALIZE THE QUEUE</a:t>
            </a:r>
            <a:endParaRPr lang="en-US" altLang="en-US"/>
          </a:p>
        </p:txBody>
      </p:sp>
      <p:graphicFrame>
        <p:nvGraphicFramePr>
          <p:cNvPr id="36941" name="Group 77"/>
          <p:cNvGraphicFramePr>
            <a:graphicFrameLocks noGrp="1"/>
          </p:cNvGraphicFramePr>
          <p:nvPr>
            <p:ph idx="1"/>
          </p:nvPr>
        </p:nvGraphicFramePr>
        <p:xfrm>
          <a:off x="762000" y="2895600"/>
          <a:ext cx="7924800" cy="3692843"/>
        </p:xfrm>
        <a:graphic>
          <a:graphicData uri="http://schemas.openxmlformats.org/drawingml/2006/table">
            <a:tbl>
              <a:tblPr/>
              <a:tblGrid>
                <a:gridCol w="3382963"/>
                <a:gridCol w="1900237"/>
                <a:gridCol w="2641600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rear=-1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925" name="Text Box 61"/>
          <p:cNvSpPr txBox="1">
            <a:spLocks noChangeArrowheads="1"/>
          </p:cNvSpPr>
          <p:nvPr/>
        </p:nvSpPr>
        <p:spPr bwMode="auto">
          <a:xfrm>
            <a:off x="685800" y="1447800"/>
            <a:ext cx="8077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b="1" dirty="0"/>
              <a:t>The queue is initialized by having the </a:t>
            </a:r>
            <a:r>
              <a:rPr lang="en-US" altLang="en-US" b="1" i="1" dirty="0"/>
              <a:t>rear </a:t>
            </a:r>
            <a:r>
              <a:rPr lang="en-US" altLang="en-US" b="1" dirty="0"/>
              <a:t>set to </a:t>
            </a:r>
            <a:r>
              <a:rPr lang="en-US" altLang="en-US" b="1" i="1" dirty="0"/>
              <a:t>-1</a:t>
            </a:r>
            <a:r>
              <a:rPr lang="en-US" altLang="en-US" b="1" dirty="0"/>
              <a:t>, and </a:t>
            </a:r>
            <a:r>
              <a:rPr lang="en-US" altLang="en-US" b="1" i="1" dirty="0"/>
              <a:t>front </a:t>
            </a:r>
            <a:r>
              <a:rPr lang="en-US" altLang="en-US" b="1" dirty="0"/>
              <a:t>set to </a:t>
            </a:r>
            <a:r>
              <a:rPr lang="en-US" altLang="en-US" b="1" i="1" dirty="0"/>
              <a:t>0</a:t>
            </a:r>
            <a:r>
              <a:rPr lang="en-US" altLang="en-US" b="1" dirty="0"/>
              <a:t>. Let us assume that maximum number of the element we have in a queue is MAXQUEUE elements as shown below.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8600" y="6248400"/>
            <a:ext cx="533400" cy="457200"/>
          </a:xfrm>
        </p:spPr>
        <p:txBody>
          <a:bodyPr/>
          <a:lstStyle/>
          <a:p>
            <a:fld id="{929B4B73-B041-45D1-BCD0-0DCE139209D4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25174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/>
              <a:t>insert(&amp;</a:t>
            </a:r>
            <a:r>
              <a:rPr lang="en-US" altLang="en-US"/>
              <a:t>Queue</a:t>
            </a:r>
            <a:r>
              <a:rPr lang="tr-TR" altLang="en-US"/>
              <a:t>, ‘A’)</a:t>
            </a:r>
            <a:endParaRPr lang="en-US" altLang="en-US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8153400" cy="1524000"/>
          </a:xfrm>
        </p:spPr>
        <p:txBody>
          <a:bodyPr/>
          <a:lstStyle/>
          <a:p>
            <a:r>
              <a:rPr lang="en-US" altLang="en-US" sz="2600" b="1"/>
              <a:t>a</a:t>
            </a:r>
            <a:r>
              <a:rPr lang="tr-TR" altLang="en-US" sz="2600" b="1"/>
              <a:t>n</a:t>
            </a:r>
            <a:r>
              <a:rPr lang="en-US" altLang="en-US" sz="2600" b="1"/>
              <a:t> item (</a:t>
            </a:r>
            <a:r>
              <a:rPr lang="tr-TR" altLang="en-US" sz="2600" b="1" i="1"/>
              <a:t>A</a:t>
            </a:r>
            <a:r>
              <a:rPr lang="en-US" altLang="en-US" sz="2600" b="1"/>
              <a:t>) is </a:t>
            </a:r>
            <a:r>
              <a:rPr lang="en-US" altLang="en-US" sz="2600" b="1" i="1"/>
              <a:t>inserted </a:t>
            </a:r>
            <a:r>
              <a:rPr lang="en-US" altLang="en-US" sz="2600" b="1"/>
              <a:t>at the </a:t>
            </a:r>
            <a:r>
              <a:rPr lang="en-US" altLang="en-US" sz="2600" b="1" i="1"/>
              <a:t>Rear </a:t>
            </a:r>
            <a:r>
              <a:rPr lang="en-US" altLang="en-US" sz="2600" b="1"/>
              <a:t>of the queue</a:t>
            </a:r>
            <a:r>
              <a:rPr lang="en-US" altLang="en-US" sz="2600"/>
              <a:t/>
            </a:r>
            <a:br>
              <a:rPr lang="en-US" altLang="en-US" sz="2600"/>
            </a:br>
            <a:endParaRPr lang="en-US" altLang="en-US" sz="2600"/>
          </a:p>
        </p:txBody>
      </p:sp>
      <p:graphicFrame>
        <p:nvGraphicFramePr>
          <p:cNvPr id="80960" name="Group 64"/>
          <p:cNvGraphicFramePr>
            <a:graphicFrameLocks noGrp="1"/>
          </p:cNvGraphicFramePr>
          <p:nvPr>
            <p:ph sz="half" idx="2"/>
          </p:nvPr>
        </p:nvGraphicFramePr>
        <p:xfrm>
          <a:off x="2108200" y="2598738"/>
          <a:ext cx="5972175" cy="3931920"/>
        </p:xfrm>
        <a:graphic>
          <a:graphicData uri="http://schemas.openxmlformats.org/drawingml/2006/table">
            <a:tbl>
              <a:tblPr/>
              <a:tblGrid>
                <a:gridCol w="2532063"/>
                <a:gridCol w="1536700"/>
                <a:gridCol w="1903412"/>
              </a:tblGrid>
              <a:tr h="563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Front=0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Rear=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0950" name="Line 54"/>
          <p:cNvSpPr>
            <a:spLocks noChangeShapeType="1"/>
          </p:cNvSpPr>
          <p:nvPr/>
        </p:nvSpPr>
        <p:spPr bwMode="auto">
          <a:xfrm flipH="1">
            <a:off x="6324600" y="6172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600" y="6248400"/>
            <a:ext cx="609600" cy="457200"/>
          </a:xfrm>
        </p:spPr>
        <p:txBody>
          <a:bodyPr/>
          <a:lstStyle/>
          <a:p>
            <a:fld id="{9E49798F-1710-4AA0-B421-E647B2013A7B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44971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/>
              <a:t>insert(&amp;</a:t>
            </a:r>
            <a:r>
              <a:rPr lang="en-US" altLang="en-US"/>
              <a:t>Queue</a:t>
            </a:r>
            <a:r>
              <a:rPr lang="tr-TR" altLang="en-US"/>
              <a:t>, ‘B’)</a:t>
            </a:r>
            <a:endParaRPr lang="en-US" altLang="en-US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8153400" cy="1524000"/>
          </a:xfrm>
        </p:spPr>
        <p:txBody>
          <a:bodyPr/>
          <a:lstStyle/>
          <a:p>
            <a:r>
              <a:rPr lang="en-US" altLang="en-US" sz="2600" b="1"/>
              <a:t>A</a:t>
            </a:r>
            <a:r>
              <a:rPr lang="tr-TR" altLang="en-US" sz="2600" b="1"/>
              <a:t> new</a:t>
            </a:r>
            <a:r>
              <a:rPr lang="en-US" altLang="en-US" sz="2600" b="1"/>
              <a:t> item (</a:t>
            </a:r>
            <a:r>
              <a:rPr lang="tr-TR" altLang="en-US" sz="2600" b="1" i="1"/>
              <a:t>B</a:t>
            </a:r>
            <a:r>
              <a:rPr lang="en-US" altLang="en-US" sz="2600" b="1"/>
              <a:t>) is </a:t>
            </a:r>
            <a:r>
              <a:rPr lang="en-US" altLang="en-US" sz="2600" b="1" i="1"/>
              <a:t>inserted </a:t>
            </a:r>
            <a:r>
              <a:rPr lang="en-US" altLang="en-US" sz="2600" b="1"/>
              <a:t>at the </a:t>
            </a:r>
            <a:r>
              <a:rPr lang="en-US" altLang="en-US" sz="2600" b="1" i="1"/>
              <a:t>Rear </a:t>
            </a:r>
            <a:r>
              <a:rPr lang="en-US" altLang="en-US" sz="2600" b="1"/>
              <a:t>of the queue</a:t>
            </a:r>
            <a:r>
              <a:rPr lang="en-US" altLang="en-US" sz="2600"/>
              <a:t/>
            </a:r>
            <a:br>
              <a:rPr lang="en-US" altLang="en-US" sz="2600"/>
            </a:br>
            <a:endParaRPr lang="en-US" altLang="en-US" sz="2600"/>
          </a:p>
        </p:txBody>
      </p:sp>
      <p:graphicFrame>
        <p:nvGraphicFramePr>
          <p:cNvPr id="84033" name="Group 65"/>
          <p:cNvGraphicFramePr>
            <a:graphicFrameLocks noGrp="1"/>
          </p:cNvGraphicFramePr>
          <p:nvPr>
            <p:ph sz="half" idx="2"/>
          </p:nvPr>
        </p:nvGraphicFramePr>
        <p:xfrm>
          <a:off x="2108200" y="2598738"/>
          <a:ext cx="5972175" cy="3718560"/>
        </p:xfrm>
        <a:graphic>
          <a:graphicData uri="http://schemas.openxmlformats.org/drawingml/2006/table">
            <a:tbl>
              <a:tblPr/>
              <a:tblGrid>
                <a:gridCol w="2532063"/>
                <a:gridCol w="1536700"/>
                <a:gridCol w="1903412"/>
              </a:tblGrid>
              <a:tr h="563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4022" name="Line 54"/>
          <p:cNvSpPr>
            <a:spLocks noChangeShapeType="1"/>
          </p:cNvSpPr>
          <p:nvPr/>
        </p:nvSpPr>
        <p:spPr bwMode="auto">
          <a:xfrm flipH="1">
            <a:off x="6248400" y="6019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23" name="Line 55"/>
          <p:cNvSpPr>
            <a:spLocks noChangeShapeType="1"/>
          </p:cNvSpPr>
          <p:nvPr/>
        </p:nvSpPr>
        <p:spPr bwMode="auto">
          <a:xfrm flipH="1">
            <a:off x="6248400" y="556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8600" y="6248400"/>
            <a:ext cx="609600" cy="457200"/>
          </a:xfrm>
        </p:spPr>
        <p:txBody>
          <a:bodyPr/>
          <a:lstStyle/>
          <a:p>
            <a:fld id="{9E49798F-1710-4AA0-B421-E647B2013A7B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40710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/>
              <a:t>insert(&amp;</a:t>
            </a:r>
            <a:r>
              <a:rPr lang="en-US" altLang="en-US"/>
              <a:t>Queue</a:t>
            </a:r>
            <a:r>
              <a:rPr lang="tr-TR" altLang="en-US"/>
              <a:t>, ‘C’)</a:t>
            </a:r>
            <a:endParaRPr lang="en-US" altLang="en-US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8153400" cy="1524000"/>
          </a:xfrm>
        </p:spPr>
        <p:txBody>
          <a:bodyPr/>
          <a:lstStyle/>
          <a:p>
            <a:r>
              <a:rPr lang="en-US" altLang="en-US" sz="2600" b="1"/>
              <a:t>A</a:t>
            </a:r>
            <a:r>
              <a:rPr lang="tr-TR" altLang="en-US" sz="2600" b="1"/>
              <a:t> new</a:t>
            </a:r>
            <a:r>
              <a:rPr lang="en-US" altLang="en-US" sz="2600" b="1"/>
              <a:t> item (</a:t>
            </a:r>
            <a:r>
              <a:rPr lang="tr-TR" altLang="en-US" sz="2600" b="1" i="1"/>
              <a:t>C</a:t>
            </a:r>
            <a:r>
              <a:rPr lang="en-US" altLang="en-US" sz="2600" b="1"/>
              <a:t>) is </a:t>
            </a:r>
            <a:r>
              <a:rPr lang="en-US" altLang="en-US" sz="2600" b="1" i="1"/>
              <a:t>inserted </a:t>
            </a:r>
            <a:r>
              <a:rPr lang="en-US" altLang="en-US" sz="2600" b="1"/>
              <a:t>at the </a:t>
            </a:r>
            <a:r>
              <a:rPr lang="en-US" altLang="en-US" sz="2600" b="1" i="1"/>
              <a:t>Rear </a:t>
            </a:r>
            <a:r>
              <a:rPr lang="en-US" altLang="en-US" sz="2600" b="1"/>
              <a:t>of the queue</a:t>
            </a:r>
            <a:r>
              <a:rPr lang="en-US" altLang="en-US" sz="2600"/>
              <a:t/>
            </a:r>
            <a:br>
              <a:rPr lang="en-US" altLang="en-US" sz="2600"/>
            </a:br>
            <a:endParaRPr lang="en-US" altLang="en-US" sz="2600"/>
          </a:p>
        </p:txBody>
      </p:sp>
      <p:graphicFrame>
        <p:nvGraphicFramePr>
          <p:cNvPr id="86080" name="Group 64"/>
          <p:cNvGraphicFramePr>
            <a:graphicFrameLocks noGrp="1"/>
          </p:cNvGraphicFramePr>
          <p:nvPr>
            <p:ph sz="half" idx="2"/>
          </p:nvPr>
        </p:nvGraphicFramePr>
        <p:xfrm>
          <a:off x="2108200" y="2598738"/>
          <a:ext cx="5972175" cy="3718560"/>
        </p:xfrm>
        <a:graphic>
          <a:graphicData uri="http://schemas.openxmlformats.org/drawingml/2006/table">
            <a:tbl>
              <a:tblPr/>
              <a:tblGrid>
                <a:gridCol w="2532063"/>
                <a:gridCol w="1536700"/>
                <a:gridCol w="1903412"/>
              </a:tblGrid>
              <a:tr h="563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6070" name="Line 54"/>
          <p:cNvSpPr>
            <a:spLocks noChangeShapeType="1"/>
          </p:cNvSpPr>
          <p:nvPr/>
        </p:nvSpPr>
        <p:spPr bwMode="auto">
          <a:xfrm flipH="1">
            <a:off x="6248400" y="6019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71" name="Line 55"/>
          <p:cNvSpPr>
            <a:spLocks noChangeShapeType="1"/>
          </p:cNvSpPr>
          <p:nvPr/>
        </p:nvSpPr>
        <p:spPr bwMode="auto">
          <a:xfrm flipH="1">
            <a:off x="6248400" y="5029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8600" y="6248400"/>
            <a:ext cx="533400" cy="457200"/>
          </a:xfrm>
        </p:spPr>
        <p:txBody>
          <a:bodyPr/>
          <a:lstStyle/>
          <a:p>
            <a:fld id="{9E49798F-1710-4AA0-B421-E647B2013A7B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77940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/>
              <a:t>insert(&amp;</a:t>
            </a:r>
            <a:r>
              <a:rPr lang="en-US" altLang="en-US"/>
              <a:t>Queue</a:t>
            </a:r>
            <a:r>
              <a:rPr lang="tr-TR" altLang="en-US"/>
              <a:t>, ‘D’)</a:t>
            </a:r>
            <a:endParaRPr lang="en-US" alt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8153400" cy="1524000"/>
          </a:xfrm>
        </p:spPr>
        <p:txBody>
          <a:bodyPr/>
          <a:lstStyle/>
          <a:p>
            <a:r>
              <a:rPr lang="en-US" altLang="en-US" sz="2600" b="1"/>
              <a:t>A</a:t>
            </a:r>
            <a:r>
              <a:rPr lang="tr-TR" altLang="en-US" sz="2600" b="1"/>
              <a:t> new</a:t>
            </a:r>
            <a:r>
              <a:rPr lang="en-US" altLang="en-US" sz="2600" b="1"/>
              <a:t> item (</a:t>
            </a:r>
            <a:r>
              <a:rPr lang="tr-TR" altLang="en-US" sz="2600" b="1" i="1"/>
              <a:t>D</a:t>
            </a:r>
            <a:r>
              <a:rPr lang="en-US" altLang="en-US" sz="2600" b="1"/>
              <a:t>) is </a:t>
            </a:r>
            <a:r>
              <a:rPr lang="en-US" altLang="en-US" sz="2600" b="1" i="1"/>
              <a:t>inserted </a:t>
            </a:r>
            <a:r>
              <a:rPr lang="en-US" altLang="en-US" sz="2600" b="1"/>
              <a:t>at the </a:t>
            </a:r>
            <a:r>
              <a:rPr lang="en-US" altLang="en-US" sz="2600" b="1" i="1"/>
              <a:t>Rear </a:t>
            </a:r>
            <a:r>
              <a:rPr lang="en-US" altLang="en-US" sz="2600" b="1"/>
              <a:t>of the queue</a:t>
            </a:r>
            <a:r>
              <a:rPr lang="en-US" altLang="en-US" sz="2600"/>
              <a:t/>
            </a:r>
            <a:br>
              <a:rPr lang="en-US" altLang="en-US" sz="2600"/>
            </a:br>
            <a:endParaRPr lang="en-US" altLang="en-US" sz="2600"/>
          </a:p>
        </p:txBody>
      </p:sp>
      <p:graphicFrame>
        <p:nvGraphicFramePr>
          <p:cNvPr id="88130" name="Group 66"/>
          <p:cNvGraphicFramePr>
            <a:graphicFrameLocks noGrp="1"/>
          </p:cNvGraphicFramePr>
          <p:nvPr>
            <p:ph sz="half" idx="2"/>
          </p:nvPr>
        </p:nvGraphicFramePr>
        <p:xfrm>
          <a:off x="1447800" y="2598738"/>
          <a:ext cx="6632575" cy="3490913"/>
        </p:xfrm>
        <a:graphic>
          <a:graphicData uri="http://schemas.openxmlformats.org/drawingml/2006/table">
            <a:tbl>
              <a:tblPr/>
              <a:tblGrid>
                <a:gridCol w="2811463"/>
                <a:gridCol w="1706562"/>
                <a:gridCol w="2114550"/>
              </a:tblGrid>
              <a:tr h="563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118" name="Line 54"/>
          <p:cNvSpPr>
            <a:spLocks noChangeShapeType="1"/>
          </p:cNvSpPr>
          <p:nvPr/>
        </p:nvSpPr>
        <p:spPr bwMode="auto">
          <a:xfrm flipH="1">
            <a:off x="6172200" y="5791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119" name="Line 55"/>
          <p:cNvSpPr>
            <a:spLocks noChangeShapeType="1"/>
          </p:cNvSpPr>
          <p:nvPr/>
        </p:nvSpPr>
        <p:spPr bwMode="auto">
          <a:xfrm flipH="1">
            <a:off x="6096000" y="4343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172200"/>
            <a:ext cx="533400" cy="457200"/>
          </a:xfrm>
        </p:spPr>
        <p:txBody>
          <a:bodyPr/>
          <a:lstStyle/>
          <a:p>
            <a:fld id="{9E49798F-1710-4AA0-B421-E647B2013A7B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86162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/>
              <a:t>char remove(&amp;Queue)</a:t>
            </a:r>
            <a:endParaRPr lang="en-US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95400"/>
            <a:ext cx="7620000" cy="1905000"/>
          </a:xfrm>
        </p:spPr>
        <p:txBody>
          <a:bodyPr/>
          <a:lstStyle/>
          <a:p>
            <a:r>
              <a:rPr lang="en-US" altLang="en-US" sz="2600" b="1"/>
              <a:t>an item (</a:t>
            </a:r>
            <a:r>
              <a:rPr lang="en-US" altLang="en-US" sz="2600" b="1" i="1"/>
              <a:t>A</a:t>
            </a:r>
            <a:r>
              <a:rPr lang="en-US" altLang="en-US" sz="2600" b="1"/>
              <a:t>) is removed (deleted) from the </a:t>
            </a:r>
            <a:r>
              <a:rPr lang="en-US" altLang="en-US" sz="2600" b="1" i="1"/>
              <a:t>Front </a:t>
            </a:r>
            <a:r>
              <a:rPr lang="en-US" altLang="en-US" sz="2600" b="1"/>
              <a:t>of the queue</a:t>
            </a:r>
            <a:endParaRPr lang="en-US" altLang="en-US" sz="2600"/>
          </a:p>
          <a:p>
            <a:endParaRPr lang="en-US" altLang="en-US" sz="2600"/>
          </a:p>
        </p:txBody>
      </p:sp>
      <p:graphicFrame>
        <p:nvGraphicFramePr>
          <p:cNvPr id="6223" name="Group 79"/>
          <p:cNvGraphicFramePr>
            <a:graphicFrameLocks noGrp="1"/>
          </p:cNvGraphicFramePr>
          <p:nvPr>
            <p:ph sz="half" idx="2"/>
          </p:nvPr>
        </p:nvGraphicFramePr>
        <p:xfrm>
          <a:off x="838200" y="2667000"/>
          <a:ext cx="6705600" cy="3692843"/>
        </p:xfrm>
        <a:graphic>
          <a:graphicData uri="http://schemas.openxmlformats.org/drawingml/2006/table">
            <a:tbl>
              <a:tblPr/>
              <a:tblGrid>
                <a:gridCol w="3124200"/>
                <a:gridCol w="1498600"/>
                <a:gridCol w="2082800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248400"/>
            <a:ext cx="685800" cy="457200"/>
          </a:xfrm>
        </p:spPr>
        <p:txBody>
          <a:bodyPr/>
          <a:lstStyle/>
          <a:p>
            <a:fld id="{9E49798F-1710-4AA0-B421-E647B2013A7B}" type="slidenum">
              <a:rPr lang="en-US" altLang="en-US" smtClean="0"/>
              <a:pPr/>
              <a:t>37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5638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z="3500"/>
              <a:t>char remove(&amp;Queue)</a:t>
            </a:r>
            <a:endParaRPr lang="en-US" altLang="en-US" sz="3500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600" b="1" i="1"/>
              <a:t>Remove </a:t>
            </a:r>
            <a:r>
              <a:rPr lang="en-US" altLang="en-US" sz="2600" b="1"/>
              <a:t>two items from the front of the queue.</a:t>
            </a:r>
          </a:p>
          <a:p>
            <a:endParaRPr lang="en-US" altLang="en-US" sz="2600" b="1"/>
          </a:p>
        </p:txBody>
      </p:sp>
      <p:graphicFrame>
        <p:nvGraphicFramePr>
          <p:cNvPr id="90172" name="Group 60"/>
          <p:cNvGraphicFramePr>
            <a:graphicFrameLocks noGrp="1"/>
          </p:cNvGraphicFramePr>
          <p:nvPr/>
        </p:nvGraphicFramePr>
        <p:xfrm>
          <a:off x="1143000" y="2743200"/>
          <a:ext cx="7162800" cy="3723641"/>
        </p:xfrm>
        <a:graphic>
          <a:graphicData uri="http://schemas.openxmlformats.org/drawingml/2006/table">
            <a:tbl>
              <a:tblPr/>
              <a:tblGrid>
                <a:gridCol w="3048000"/>
                <a:gridCol w="1498600"/>
                <a:gridCol w="2616200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8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331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z="3500"/>
              <a:t>char remove(&amp;Queue)</a:t>
            </a:r>
            <a:endParaRPr lang="en-US" altLang="en-US" sz="350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600" b="1" i="1"/>
              <a:t>Remove </a:t>
            </a:r>
            <a:r>
              <a:rPr lang="en-US" altLang="en-US" sz="2600" b="1"/>
              <a:t>two items from the front of the queue.</a:t>
            </a:r>
          </a:p>
          <a:p>
            <a:endParaRPr lang="en-US" altLang="en-US" sz="2600" b="1"/>
          </a:p>
        </p:txBody>
      </p:sp>
      <p:graphicFrame>
        <p:nvGraphicFramePr>
          <p:cNvPr id="10521" name="Group 281"/>
          <p:cNvGraphicFramePr>
            <a:graphicFrameLocks noGrp="1"/>
          </p:cNvGraphicFramePr>
          <p:nvPr/>
        </p:nvGraphicFramePr>
        <p:xfrm>
          <a:off x="1143000" y="2743200"/>
          <a:ext cx="7162800" cy="3723641"/>
        </p:xfrm>
        <a:graphic>
          <a:graphicData uri="http://schemas.openxmlformats.org/drawingml/2006/table">
            <a:tbl>
              <a:tblPr/>
              <a:tblGrid>
                <a:gridCol w="3048000"/>
                <a:gridCol w="1498600"/>
                <a:gridCol w="2616200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8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Front=Rear=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909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z="3500"/>
              <a:t>char remove(&amp;Queue)</a:t>
            </a:r>
            <a:endParaRPr lang="en-US" altLang="en-US" sz="350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600" b="1" i="1"/>
              <a:t>Remove </a:t>
            </a:r>
            <a:r>
              <a:rPr lang="tr-TR" altLang="en-US" sz="2600" b="1"/>
              <a:t>one more</a:t>
            </a:r>
            <a:r>
              <a:rPr lang="en-US" altLang="en-US" sz="2600" b="1"/>
              <a:t> item from the front of the queue.</a:t>
            </a:r>
          </a:p>
          <a:p>
            <a:endParaRPr lang="en-US" altLang="en-US" sz="2600" b="1"/>
          </a:p>
        </p:txBody>
      </p:sp>
      <p:graphicFrame>
        <p:nvGraphicFramePr>
          <p:cNvPr id="112702" name="Group 62"/>
          <p:cNvGraphicFramePr>
            <a:graphicFrameLocks noGrp="1"/>
          </p:cNvGraphicFramePr>
          <p:nvPr/>
        </p:nvGraphicFramePr>
        <p:xfrm>
          <a:off x="1143000" y="2743200"/>
          <a:ext cx="7162800" cy="3723641"/>
        </p:xfrm>
        <a:graphic>
          <a:graphicData uri="http://schemas.openxmlformats.org/drawingml/2006/table">
            <a:tbl>
              <a:tblPr/>
              <a:tblGrid>
                <a:gridCol w="3048000"/>
                <a:gridCol w="1498600"/>
                <a:gridCol w="2616200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8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5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259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/>
              <a:t>INSERT / REMOVE ITEMS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tr-TR" altLang="en-US" b="1" i="1"/>
              <a:t>Assume that</a:t>
            </a:r>
            <a:r>
              <a:rPr lang="en-US" altLang="en-US" b="1"/>
              <a:t> the</a:t>
            </a:r>
            <a:r>
              <a:rPr lang="en-US" altLang="en-US" b="1" i="1"/>
              <a:t> rear</a:t>
            </a:r>
            <a:r>
              <a:rPr lang="en-US" altLang="en-US" b="1"/>
              <a:t>= MAXQUEUE-1</a:t>
            </a:r>
            <a:endParaRPr lang="en-US" altLang="en-US"/>
          </a:p>
          <a:p>
            <a:pPr>
              <a:buFont typeface="Wingdings" pitchFamily="2" charset="2"/>
              <a:buNone/>
            </a:pPr>
            <a:endParaRPr lang="en-US" altLang="en-US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838200" y="5181600"/>
            <a:ext cx="79248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sz="2800" b="1"/>
              <a:t>What happens if we want to insert a new item into the queue?</a:t>
            </a:r>
          </a:p>
          <a:p>
            <a:endParaRPr lang="en-US" altLang="en-US" sz="2800" b="1"/>
          </a:p>
        </p:txBody>
      </p:sp>
      <p:graphicFrame>
        <p:nvGraphicFramePr>
          <p:cNvPr id="11450" name="Group 186"/>
          <p:cNvGraphicFramePr>
            <a:graphicFrameLocks noGrp="1"/>
          </p:cNvGraphicFramePr>
          <p:nvPr/>
        </p:nvGraphicFramePr>
        <p:xfrm>
          <a:off x="1600200" y="1905000"/>
          <a:ext cx="6096000" cy="3007996"/>
        </p:xfrm>
        <a:graphic>
          <a:graphicData uri="http://schemas.openxmlformats.org/drawingml/2006/table">
            <a:tbl>
              <a:tblPr/>
              <a:tblGrid>
                <a:gridCol w="2519363"/>
                <a:gridCol w="1189037"/>
                <a:gridCol w="2387600"/>
              </a:tblGrid>
              <a:tr h="479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rear=MAXQUEUE-1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484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/>
              <a:t>INSERT / REMOVE ITEMS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/>
              <a:t>What happens if we want to insert a new item F into the queue?</a:t>
            </a:r>
          </a:p>
          <a:p>
            <a:r>
              <a:rPr lang="en-US" altLang="en-US" b="1"/>
              <a:t>Although there is some empty space, the queue is full. </a:t>
            </a:r>
          </a:p>
          <a:p>
            <a:r>
              <a:rPr lang="en-US" altLang="en-US" b="1"/>
              <a:t>One of the methods to overcome this problem is to shift all the items to occupy the location of deleted item.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034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4" name="Rectangle 1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/>
              <a:t>REMOVE ITEM</a:t>
            </a:r>
          </a:p>
        </p:txBody>
      </p:sp>
      <p:graphicFrame>
        <p:nvGraphicFramePr>
          <p:cNvPr id="13440" name="Group 128"/>
          <p:cNvGraphicFramePr>
            <a:graphicFrameLocks noGrp="1"/>
          </p:cNvGraphicFramePr>
          <p:nvPr>
            <p:ph sz="half" idx="1"/>
          </p:nvPr>
        </p:nvGraphicFramePr>
        <p:xfrm>
          <a:off x="457200" y="1719263"/>
          <a:ext cx="4038600" cy="4403728"/>
        </p:xfrm>
        <a:graphic>
          <a:graphicData uri="http://schemas.openxmlformats.org/drawingml/2006/table">
            <a:tbl>
              <a:tblPr/>
              <a:tblGrid>
                <a:gridCol w="2157413"/>
                <a:gridCol w="736600"/>
                <a:gridCol w="1144587"/>
              </a:tblGrid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Front=1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95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/>
              <a:t>REMOVE ITEM</a:t>
            </a:r>
          </a:p>
        </p:txBody>
      </p:sp>
      <p:graphicFrame>
        <p:nvGraphicFramePr>
          <p:cNvPr id="92269" name="Group 109"/>
          <p:cNvGraphicFramePr>
            <a:graphicFrameLocks noGrp="1"/>
          </p:cNvGraphicFramePr>
          <p:nvPr>
            <p:ph sz="half" idx="1"/>
          </p:nvPr>
        </p:nvGraphicFramePr>
        <p:xfrm>
          <a:off x="457200" y="1719263"/>
          <a:ext cx="4038600" cy="4403728"/>
        </p:xfrm>
        <a:graphic>
          <a:graphicData uri="http://schemas.openxmlformats.org/drawingml/2006/table">
            <a:tbl>
              <a:tblPr/>
              <a:tblGrid>
                <a:gridCol w="2157413"/>
                <a:gridCol w="736600"/>
                <a:gridCol w="1144587"/>
              </a:tblGrid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Front=1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66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/>
              <a:t>REMOVE ITEM</a:t>
            </a:r>
          </a:p>
        </p:txBody>
      </p:sp>
      <p:graphicFrame>
        <p:nvGraphicFramePr>
          <p:cNvPr id="94265" name="Group 57"/>
          <p:cNvGraphicFramePr>
            <a:graphicFrameLocks noGrp="1"/>
          </p:cNvGraphicFramePr>
          <p:nvPr>
            <p:ph sz="half" idx="1"/>
          </p:nvPr>
        </p:nvGraphicFramePr>
        <p:xfrm>
          <a:off x="457200" y="1719263"/>
          <a:ext cx="4038600" cy="4403728"/>
        </p:xfrm>
        <a:graphic>
          <a:graphicData uri="http://schemas.openxmlformats.org/drawingml/2006/table">
            <a:tbl>
              <a:tblPr/>
              <a:tblGrid>
                <a:gridCol w="2157413"/>
                <a:gridCol w="736600"/>
                <a:gridCol w="1144587"/>
              </a:tblGrid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528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/>
              <a:t>REMOVE ITEM</a:t>
            </a:r>
          </a:p>
        </p:txBody>
      </p:sp>
      <p:graphicFrame>
        <p:nvGraphicFramePr>
          <p:cNvPr id="96313" name="Group 57"/>
          <p:cNvGraphicFramePr>
            <a:graphicFrameLocks noGrp="1"/>
          </p:cNvGraphicFramePr>
          <p:nvPr>
            <p:ph sz="half" idx="1"/>
          </p:nvPr>
        </p:nvGraphicFramePr>
        <p:xfrm>
          <a:off x="457200" y="1719263"/>
          <a:ext cx="4038600" cy="4403728"/>
        </p:xfrm>
        <a:graphic>
          <a:graphicData uri="http://schemas.openxmlformats.org/drawingml/2006/table">
            <a:tbl>
              <a:tblPr/>
              <a:tblGrid>
                <a:gridCol w="2157413"/>
                <a:gridCol w="736600"/>
                <a:gridCol w="1144587"/>
              </a:tblGrid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338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/>
              <a:t>REMOVE ITEM</a:t>
            </a:r>
          </a:p>
        </p:txBody>
      </p:sp>
      <p:graphicFrame>
        <p:nvGraphicFramePr>
          <p:cNvPr id="98364" name="Group 60"/>
          <p:cNvGraphicFramePr>
            <a:graphicFrameLocks noGrp="1"/>
          </p:cNvGraphicFramePr>
          <p:nvPr>
            <p:ph sz="half" idx="1"/>
          </p:nvPr>
        </p:nvGraphicFramePr>
        <p:xfrm>
          <a:off x="457200" y="1719263"/>
          <a:ext cx="4038600" cy="4403728"/>
        </p:xfrm>
        <a:graphic>
          <a:graphicData uri="http://schemas.openxmlformats.org/drawingml/2006/table">
            <a:tbl>
              <a:tblPr/>
              <a:tblGrid>
                <a:gridCol w="2157413"/>
                <a:gridCol w="736600"/>
                <a:gridCol w="1144587"/>
              </a:tblGrid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items[MAXQUEUE-1]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2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</a:t>
                      </a:r>
                      <a:r>
                        <a:rPr kumimoji="0" lang="tr-T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5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/>
              <a:t>INSERT / REMOVE ITEMS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Since all the items in the queue are required to shift when an item is deleted, this method is not preferred.</a:t>
            </a:r>
          </a:p>
          <a:p>
            <a:r>
              <a:rPr lang="en-US" altLang="en-US"/>
              <a:t>The other method is </a:t>
            </a:r>
            <a:r>
              <a:rPr lang="en-US" altLang="en-US" b="1" i="1"/>
              <a:t>circular queue.</a:t>
            </a:r>
          </a:p>
          <a:p>
            <a:r>
              <a:rPr lang="en-US" altLang="en-US"/>
              <a:t>When rear = MAXQUEUE-1, the next element is entered at items[0] in case that spot is free.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86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 i="1"/>
              <a:t>Initialize </a:t>
            </a:r>
            <a:r>
              <a:rPr lang="en-US" altLang="en-US" b="0"/>
              <a:t>the queue.</a:t>
            </a:r>
            <a:endParaRPr lang="en-US" altLang="en-US"/>
          </a:p>
        </p:txBody>
      </p:sp>
      <p:graphicFrame>
        <p:nvGraphicFramePr>
          <p:cNvPr id="45125" name="Group 69"/>
          <p:cNvGraphicFramePr>
            <a:graphicFrameLocks noGrp="1"/>
          </p:cNvGraphicFramePr>
          <p:nvPr>
            <p:ph idx="1"/>
          </p:nvPr>
        </p:nvGraphicFramePr>
        <p:xfrm>
          <a:off x="457200" y="1719263"/>
          <a:ext cx="8229600" cy="4411666"/>
        </p:xfrm>
        <a:graphic>
          <a:graphicData uri="http://schemas.openxmlformats.org/drawingml/2006/table">
            <a:tbl>
              <a:tblPr/>
              <a:tblGrid>
                <a:gridCol w="3503613"/>
                <a:gridCol w="1720850"/>
                <a:gridCol w="3005137"/>
              </a:tblGrid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front=rear=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DDDDD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DDDDD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DDDDD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2400" y="6248400"/>
            <a:ext cx="609600" cy="457200"/>
          </a:xfrm>
        </p:spPr>
        <p:txBody>
          <a:bodyPr/>
          <a:lstStyle/>
          <a:p>
            <a:fld id="{929B4B73-B041-45D1-BCD0-0DCE139209D4}" type="slidenum">
              <a:rPr lang="en-US" altLang="en-US" smtClean="0"/>
              <a:pPr/>
              <a:t>49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7623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Insert items into circular queue</a:t>
            </a:r>
            <a:endParaRPr lang="en-US" altLang="en-US" b="0"/>
          </a:p>
        </p:txBody>
      </p:sp>
      <p:graphicFrame>
        <p:nvGraphicFramePr>
          <p:cNvPr id="100407" name="Group 55"/>
          <p:cNvGraphicFramePr>
            <a:graphicFrameLocks noGrp="1"/>
          </p:cNvGraphicFramePr>
          <p:nvPr>
            <p:ph idx="1"/>
          </p:nvPr>
        </p:nvGraphicFramePr>
        <p:xfrm>
          <a:off x="1524000" y="2789238"/>
          <a:ext cx="7010400" cy="3413760"/>
        </p:xfrm>
        <a:graphic>
          <a:graphicData uri="http://schemas.openxmlformats.org/drawingml/2006/table">
            <a:tbl>
              <a:tblPr/>
              <a:tblGrid>
                <a:gridCol w="2984500"/>
                <a:gridCol w="1465263"/>
                <a:gridCol w="2560637"/>
              </a:tblGrid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DDDDD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DDDDD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0405" name="Rectangle 53"/>
          <p:cNvSpPr>
            <a:spLocks noChangeArrowheads="1"/>
          </p:cNvSpPr>
          <p:nvPr/>
        </p:nvSpPr>
        <p:spPr bwMode="auto">
          <a:xfrm>
            <a:off x="457200" y="1600200"/>
            <a:ext cx="8229600" cy="35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987425" indent="-293688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281113" indent="-2921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598613" indent="-31591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0558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5130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9702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4274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b="1" i="1"/>
              <a:t>Insert </a:t>
            </a:r>
            <a:r>
              <a:rPr lang="en-US" altLang="en-US" b="1"/>
              <a:t>A,B,C to the rear of the queue.</a:t>
            </a:r>
          </a:p>
          <a:p>
            <a:endParaRPr lang="en-US" altLang="en-US" b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172200"/>
            <a:ext cx="457200" cy="457200"/>
          </a:xfrm>
        </p:spPr>
        <p:txBody>
          <a:bodyPr/>
          <a:lstStyle/>
          <a:p>
            <a:fld id="{929B4B73-B041-45D1-BCD0-0DCE139209D4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39454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Insert items into circular queue</a:t>
            </a:r>
            <a:endParaRPr lang="en-US" altLang="en-US" b="0"/>
          </a:p>
        </p:txBody>
      </p:sp>
      <p:graphicFrame>
        <p:nvGraphicFramePr>
          <p:cNvPr id="102457" name="Group 57"/>
          <p:cNvGraphicFramePr>
            <a:graphicFrameLocks noGrp="1"/>
          </p:cNvGraphicFramePr>
          <p:nvPr>
            <p:ph idx="1"/>
          </p:nvPr>
        </p:nvGraphicFramePr>
        <p:xfrm>
          <a:off x="1524000" y="2789238"/>
          <a:ext cx="7010400" cy="3413760"/>
        </p:xfrm>
        <a:graphic>
          <a:graphicData uri="http://schemas.openxmlformats.org/drawingml/2006/table">
            <a:tbl>
              <a:tblPr/>
              <a:tblGrid>
                <a:gridCol w="2984500"/>
                <a:gridCol w="1465263"/>
                <a:gridCol w="2560637"/>
              </a:tblGrid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DDDDDD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453" name="Rectangle 53"/>
          <p:cNvSpPr>
            <a:spLocks noChangeArrowheads="1"/>
          </p:cNvSpPr>
          <p:nvPr/>
        </p:nvSpPr>
        <p:spPr bwMode="auto">
          <a:xfrm>
            <a:off x="457200" y="1600200"/>
            <a:ext cx="8229600" cy="354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92150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987425" indent="-293688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281113" indent="-2921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598613" indent="-315913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0558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5130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9702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427413" indent="-315913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altLang="en-US" b="1" i="1"/>
              <a:t>Insert </a:t>
            </a:r>
            <a:r>
              <a:rPr lang="en-US" altLang="en-US" b="1"/>
              <a:t>A,B,C to the rear of the queue.</a:t>
            </a:r>
          </a:p>
          <a:p>
            <a:endParaRPr lang="en-US" altLang="en-US" b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B4B73-B041-45D1-BCD0-0DCE139209D4}" type="slidenum">
              <a:rPr lang="en-US" altLang="en-US" smtClean="0"/>
              <a:pPr/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86492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Insert items into circular queue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i="1"/>
              <a:t>Insert </a:t>
            </a:r>
            <a:r>
              <a:rPr lang="en-US" altLang="en-US" b="1"/>
              <a:t>A,B,C to the rear of the queue.</a:t>
            </a:r>
          </a:p>
          <a:p>
            <a:endParaRPr lang="en-US" altLang="en-US" b="1"/>
          </a:p>
        </p:txBody>
      </p:sp>
      <p:graphicFrame>
        <p:nvGraphicFramePr>
          <p:cNvPr id="47265" name="Group 161"/>
          <p:cNvGraphicFramePr>
            <a:graphicFrameLocks noGrp="1"/>
          </p:cNvGraphicFramePr>
          <p:nvPr/>
        </p:nvGraphicFramePr>
        <p:xfrm>
          <a:off x="914400" y="2438400"/>
          <a:ext cx="7467600" cy="3836990"/>
        </p:xfrm>
        <a:graphic>
          <a:graphicData uri="http://schemas.openxmlformats.org/drawingml/2006/table">
            <a:tbl>
              <a:tblPr/>
              <a:tblGrid>
                <a:gridCol w="3179763"/>
                <a:gridCol w="1562100"/>
                <a:gridCol w="2725737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</a:t>
                      </a: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4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558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500" i="1"/>
              <a:t>Remove</a:t>
            </a:r>
            <a:r>
              <a:rPr lang="en-US" altLang="en-US" sz="3500"/>
              <a:t> items from circular queue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7923213" cy="4411662"/>
          </a:xfrm>
        </p:spPr>
        <p:txBody>
          <a:bodyPr/>
          <a:lstStyle/>
          <a:p>
            <a:r>
              <a:rPr lang="en-US" altLang="en-US" sz="2600" b="1" i="1"/>
              <a:t>Remove </a:t>
            </a:r>
            <a:r>
              <a:rPr lang="en-US" altLang="en-US" sz="2600" b="1"/>
              <a:t>two items from the queue.</a:t>
            </a:r>
            <a:endParaRPr lang="en-US" altLang="en-US" sz="2600"/>
          </a:p>
          <a:p>
            <a:pPr>
              <a:buFont typeface="Wingdings" pitchFamily="2" charset="2"/>
              <a:buNone/>
            </a:pPr>
            <a:endParaRPr lang="en-US" altLang="en-US" sz="2600"/>
          </a:p>
        </p:txBody>
      </p:sp>
      <p:graphicFrame>
        <p:nvGraphicFramePr>
          <p:cNvPr id="48198" name="Group 70"/>
          <p:cNvGraphicFramePr>
            <a:graphicFrameLocks noGrp="1"/>
          </p:cNvGraphicFramePr>
          <p:nvPr>
            <p:ph sz="half" idx="2"/>
          </p:nvPr>
        </p:nvGraphicFramePr>
        <p:xfrm>
          <a:off x="533400" y="2590800"/>
          <a:ext cx="7467600" cy="3924619"/>
        </p:xfrm>
        <a:graphic>
          <a:graphicData uri="http://schemas.openxmlformats.org/drawingml/2006/table">
            <a:tbl>
              <a:tblPr/>
              <a:tblGrid>
                <a:gridCol w="3395663"/>
                <a:gridCol w="1481137"/>
                <a:gridCol w="2590800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</a:t>
                      </a: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248400"/>
            <a:ext cx="457200" cy="457200"/>
          </a:xfrm>
        </p:spPr>
        <p:txBody>
          <a:bodyPr/>
          <a:lstStyle/>
          <a:p>
            <a:fld id="{9E49798F-1710-4AA0-B421-E647B2013A7B}" type="slidenum">
              <a:rPr lang="en-US" altLang="en-US" smtClean="0"/>
              <a:pPr/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26972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500" i="1"/>
              <a:t>Remove</a:t>
            </a:r>
            <a:r>
              <a:rPr lang="en-US" altLang="en-US" sz="3500"/>
              <a:t> items from circular queue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7923213" cy="4411662"/>
          </a:xfrm>
        </p:spPr>
        <p:txBody>
          <a:bodyPr/>
          <a:lstStyle/>
          <a:p>
            <a:r>
              <a:rPr lang="en-US" altLang="en-US" sz="2600" b="1" i="1"/>
              <a:t>Remove </a:t>
            </a:r>
            <a:r>
              <a:rPr lang="en-US" altLang="en-US" sz="2600" b="1"/>
              <a:t>two items from the queue.</a:t>
            </a:r>
            <a:endParaRPr lang="en-US" altLang="en-US" sz="2600"/>
          </a:p>
          <a:p>
            <a:pPr>
              <a:buFont typeface="Wingdings" pitchFamily="2" charset="2"/>
              <a:buNone/>
            </a:pPr>
            <a:endParaRPr lang="en-US" altLang="en-US" sz="2600"/>
          </a:p>
        </p:txBody>
      </p:sp>
      <p:graphicFrame>
        <p:nvGraphicFramePr>
          <p:cNvPr id="104505" name="Group 57"/>
          <p:cNvGraphicFramePr>
            <a:graphicFrameLocks noGrp="1"/>
          </p:cNvGraphicFramePr>
          <p:nvPr>
            <p:ph sz="half" idx="2"/>
          </p:nvPr>
        </p:nvGraphicFramePr>
        <p:xfrm>
          <a:off x="533400" y="2590800"/>
          <a:ext cx="7467600" cy="3924619"/>
        </p:xfrm>
        <a:graphic>
          <a:graphicData uri="http://schemas.openxmlformats.org/drawingml/2006/table">
            <a:tbl>
              <a:tblPr/>
              <a:tblGrid>
                <a:gridCol w="3395663"/>
                <a:gridCol w="1404937"/>
                <a:gridCol w="2667000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</a:t>
                      </a: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8600" y="6248400"/>
            <a:ext cx="457200" cy="457200"/>
          </a:xfrm>
        </p:spPr>
        <p:txBody>
          <a:bodyPr/>
          <a:lstStyle/>
          <a:p>
            <a:fld id="{9E49798F-1710-4AA0-B421-E647B2013A7B}" type="slidenum">
              <a:rPr lang="en-US" altLang="en-US" smtClean="0"/>
              <a:pPr/>
              <a:t>54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33260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500" i="1"/>
              <a:t>Remove</a:t>
            </a:r>
            <a:r>
              <a:rPr lang="en-US" altLang="en-US" sz="3500"/>
              <a:t> items from circular queue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7923213" cy="4411662"/>
          </a:xfrm>
        </p:spPr>
        <p:txBody>
          <a:bodyPr/>
          <a:lstStyle/>
          <a:p>
            <a:r>
              <a:rPr lang="en-US" altLang="en-US" sz="2600" b="1" i="1"/>
              <a:t>Remove </a:t>
            </a:r>
            <a:r>
              <a:rPr lang="tr-TR" altLang="en-US" sz="2600" b="1"/>
              <a:t>one more</a:t>
            </a:r>
            <a:r>
              <a:rPr lang="en-US" altLang="en-US" sz="2600" b="1"/>
              <a:t> item from the queue.</a:t>
            </a:r>
            <a:endParaRPr lang="en-US" altLang="en-US" sz="2600"/>
          </a:p>
          <a:p>
            <a:pPr>
              <a:buFont typeface="Wingdings" pitchFamily="2" charset="2"/>
              <a:buNone/>
            </a:pPr>
            <a:endParaRPr lang="en-US" altLang="en-US" sz="2600"/>
          </a:p>
        </p:txBody>
      </p:sp>
      <p:graphicFrame>
        <p:nvGraphicFramePr>
          <p:cNvPr id="114742" name="Group 54"/>
          <p:cNvGraphicFramePr>
            <a:graphicFrameLocks noGrp="1"/>
          </p:cNvGraphicFramePr>
          <p:nvPr>
            <p:ph sz="half" idx="2"/>
          </p:nvPr>
        </p:nvGraphicFramePr>
        <p:xfrm>
          <a:off x="533400" y="2590800"/>
          <a:ext cx="7467600" cy="3924619"/>
        </p:xfrm>
        <a:graphic>
          <a:graphicData uri="http://schemas.openxmlformats.org/drawingml/2006/table">
            <a:tbl>
              <a:tblPr/>
              <a:tblGrid>
                <a:gridCol w="3395663"/>
                <a:gridCol w="1404937"/>
                <a:gridCol w="2667000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</a:t>
                      </a: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</a:t>
                      </a: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248400"/>
            <a:ext cx="533400" cy="457200"/>
          </a:xfrm>
        </p:spPr>
        <p:txBody>
          <a:bodyPr/>
          <a:lstStyle/>
          <a:p>
            <a:fld id="{9E49798F-1710-4AA0-B421-E647B2013A7B}" type="slidenum">
              <a:rPr lang="en-US" altLang="en-US" smtClean="0"/>
              <a:pPr/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17476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26" name="Rectangle 5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7850188" cy="4411662"/>
          </a:xfrm>
        </p:spPr>
        <p:txBody>
          <a:bodyPr/>
          <a:lstStyle/>
          <a:p>
            <a:r>
              <a:rPr lang="en-US" altLang="en-US" sz="2600" b="1" i="1"/>
              <a:t>Insert </a:t>
            </a:r>
            <a:r>
              <a:rPr lang="en-US" altLang="en-US" sz="2600" b="1"/>
              <a:t>D,E</a:t>
            </a:r>
            <a:r>
              <a:rPr lang="tr-TR" altLang="en-US" sz="2600" b="1"/>
              <a:t>,F,G</a:t>
            </a:r>
            <a:r>
              <a:rPr lang="en-US" altLang="en-US" sz="2600" b="1"/>
              <a:t> to the queue.</a:t>
            </a:r>
            <a:endParaRPr lang="en-US" altLang="en-US" sz="2600"/>
          </a:p>
          <a:p>
            <a:endParaRPr lang="en-US" altLang="en-US" sz="2600"/>
          </a:p>
        </p:txBody>
      </p:sp>
      <p:graphicFrame>
        <p:nvGraphicFramePr>
          <p:cNvPr id="54344" name="Group 72"/>
          <p:cNvGraphicFramePr>
            <a:graphicFrameLocks noGrp="1"/>
          </p:cNvGraphicFramePr>
          <p:nvPr>
            <p:ph sz="half" idx="2"/>
          </p:nvPr>
        </p:nvGraphicFramePr>
        <p:xfrm>
          <a:off x="1295400" y="2743200"/>
          <a:ext cx="7010400" cy="3692843"/>
        </p:xfrm>
        <a:graphic>
          <a:graphicData uri="http://schemas.openxmlformats.org/drawingml/2006/table">
            <a:tbl>
              <a:tblPr/>
              <a:tblGrid>
                <a:gridCol w="3189288"/>
                <a:gridCol w="1306512"/>
                <a:gridCol w="2514600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G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</a:t>
                      </a: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</a:t>
                      </a: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248400"/>
            <a:ext cx="457200" cy="457200"/>
          </a:xfrm>
        </p:spPr>
        <p:txBody>
          <a:bodyPr/>
          <a:lstStyle/>
          <a:p>
            <a:fld id="{9E49798F-1710-4AA0-B421-E647B2013A7B}" type="slidenum">
              <a:rPr lang="en-US" altLang="en-US" smtClean="0"/>
              <a:pPr/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17847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7850188" cy="4411662"/>
          </a:xfrm>
        </p:spPr>
        <p:txBody>
          <a:bodyPr/>
          <a:lstStyle/>
          <a:p>
            <a:r>
              <a:rPr lang="en-US" altLang="en-US" sz="2600" b="1" i="1"/>
              <a:t>Insert </a:t>
            </a:r>
            <a:r>
              <a:rPr lang="tr-TR" altLang="en-US" sz="2600" b="1"/>
              <a:t>H and I</a:t>
            </a:r>
            <a:r>
              <a:rPr lang="en-US" altLang="en-US" sz="2600" b="1"/>
              <a:t> to the queue.</a:t>
            </a:r>
            <a:endParaRPr lang="en-US" altLang="en-US" sz="2600"/>
          </a:p>
          <a:p>
            <a:endParaRPr lang="en-US" altLang="en-US" sz="2600"/>
          </a:p>
        </p:txBody>
      </p:sp>
      <p:graphicFrame>
        <p:nvGraphicFramePr>
          <p:cNvPr id="106554" name="Group 58"/>
          <p:cNvGraphicFramePr>
            <a:graphicFrameLocks noGrp="1"/>
          </p:cNvGraphicFramePr>
          <p:nvPr>
            <p:ph sz="half" idx="2"/>
          </p:nvPr>
        </p:nvGraphicFramePr>
        <p:xfrm>
          <a:off x="1295400" y="2743200"/>
          <a:ext cx="7010400" cy="3692843"/>
        </p:xfrm>
        <a:graphic>
          <a:graphicData uri="http://schemas.openxmlformats.org/drawingml/2006/table">
            <a:tbl>
              <a:tblPr/>
              <a:tblGrid>
                <a:gridCol w="3189288"/>
                <a:gridCol w="1306512"/>
                <a:gridCol w="2514600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</a:t>
                      </a: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</a:t>
                      </a: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172200"/>
            <a:ext cx="533400" cy="457200"/>
          </a:xfrm>
        </p:spPr>
        <p:txBody>
          <a:bodyPr/>
          <a:lstStyle/>
          <a:p>
            <a:fld id="{9E49798F-1710-4AA0-B421-E647B2013A7B}" type="slidenum">
              <a:rPr lang="en-US" altLang="en-US" smtClean="0"/>
              <a:pPr/>
              <a:t>57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275275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7850188" cy="4411662"/>
          </a:xfrm>
        </p:spPr>
        <p:txBody>
          <a:bodyPr/>
          <a:lstStyle/>
          <a:p>
            <a:r>
              <a:rPr lang="en-US" altLang="en-US" sz="2600" b="1" i="1"/>
              <a:t>Insert </a:t>
            </a:r>
            <a:r>
              <a:rPr lang="tr-TR" altLang="en-US" sz="2600" b="1"/>
              <a:t>H and I</a:t>
            </a:r>
            <a:r>
              <a:rPr lang="en-US" altLang="en-US" sz="2600" b="1"/>
              <a:t> to the queue.</a:t>
            </a:r>
            <a:endParaRPr lang="en-US" altLang="en-US" sz="2600"/>
          </a:p>
          <a:p>
            <a:endParaRPr lang="en-US" altLang="en-US" sz="2600"/>
          </a:p>
        </p:txBody>
      </p:sp>
      <p:graphicFrame>
        <p:nvGraphicFramePr>
          <p:cNvPr id="116791" name="Group 55"/>
          <p:cNvGraphicFramePr>
            <a:graphicFrameLocks noGrp="1"/>
          </p:cNvGraphicFramePr>
          <p:nvPr>
            <p:ph sz="half" idx="2"/>
          </p:nvPr>
        </p:nvGraphicFramePr>
        <p:xfrm>
          <a:off x="1295400" y="2743200"/>
          <a:ext cx="7010400" cy="3692843"/>
        </p:xfrm>
        <a:graphic>
          <a:graphicData uri="http://schemas.openxmlformats.org/drawingml/2006/table">
            <a:tbl>
              <a:tblPr/>
              <a:tblGrid>
                <a:gridCol w="3189288"/>
                <a:gridCol w="1306512"/>
                <a:gridCol w="2514600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DDDDD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</a:t>
                      </a: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rear=</a:t>
                      </a: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248400"/>
            <a:ext cx="533400" cy="457200"/>
          </a:xfrm>
        </p:spPr>
        <p:txBody>
          <a:bodyPr/>
          <a:lstStyle/>
          <a:p>
            <a:fld id="{9E49798F-1710-4AA0-B421-E647B2013A7B}" type="slidenum">
              <a:rPr lang="en-US" altLang="en-US" smtClean="0"/>
              <a:pPr/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59943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46" name="Rectangle 5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19263"/>
            <a:ext cx="8229600" cy="744537"/>
          </a:xfrm>
        </p:spPr>
        <p:txBody>
          <a:bodyPr/>
          <a:lstStyle/>
          <a:p>
            <a:r>
              <a:rPr lang="en-US" altLang="en-US" sz="2600" b="1" i="1"/>
              <a:t>Insert </a:t>
            </a:r>
            <a:r>
              <a:rPr lang="tr-TR" altLang="en-US" sz="2600" b="1"/>
              <a:t>J</a:t>
            </a:r>
            <a:r>
              <a:rPr lang="en-US" altLang="en-US" sz="2600" b="1"/>
              <a:t> to the queue.</a:t>
            </a:r>
            <a:endParaRPr lang="en-US" altLang="en-US" sz="2600"/>
          </a:p>
          <a:p>
            <a:endParaRPr lang="en-US" altLang="en-US" sz="2600"/>
          </a:p>
        </p:txBody>
      </p:sp>
      <p:graphicFrame>
        <p:nvGraphicFramePr>
          <p:cNvPr id="59460" name="Group 68"/>
          <p:cNvGraphicFramePr>
            <a:graphicFrameLocks noGrp="1"/>
          </p:cNvGraphicFramePr>
          <p:nvPr>
            <p:ph sz="half" idx="2"/>
          </p:nvPr>
        </p:nvGraphicFramePr>
        <p:xfrm>
          <a:off x="914400" y="2332038"/>
          <a:ext cx="7086600" cy="3867469"/>
        </p:xfrm>
        <a:graphic>
          <a:graphicData uri="http://schemas.openxmlformats.org/drawingml/2006/table">
            <a:tbl>
              <a:tblPr/>
              <a:tblGrid>
                <a:gridCol w="3294063"/>
                <a:gridCol w="1277937"/>
                <a:gridCol w="2514600"/>
              </a:tblGrid>
              <a:tr h="61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[</a:t>
                      </a:r>
                      <a:r>
                        <a:rPr kumimoji="0" lang="tr-TR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</a:t>
                      </a:r>
                      <a:r>
                        <a:rPr kumimoji="0" lang="tr-TR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items[3]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items[2]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??</a:t>
                      </a: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front=rear=</a:t>
                      </a: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8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items[1]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items[0]</a:t>
                      </a:r>
                    </a:p>
                  </a:txBody>
                  <a:tcPr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alt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indent="-112713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indent="-220663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indent="-382588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indent="-5461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indent="-546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2400" y="6248400"/>
            <a:ext cx="609600" cy="457200"/>
          </a:xfrm>
        </p:spPr>
        <p:txBody>
          <a:bodyPr/>
          <a:lstStyle/>
          <a:p>
            <a:fld id="{9E49798F-1710-4AA0-B421-E647B2013A7B}" type="slidenum">
              <a:rPr lang="en-US" altLang="en-US" smtClean="0"/>
              <a:pPr/>
              <a:t>59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4641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en-US" altLang="en-US" dirty="0"/>
              <a:t>PRIORITY QUEUES</a:t>
            </a:r>
            <a:endParaRPr lang="en-US" altLang="en-US" b="0" dirty="0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The priority queue is a data structure in which intrinsic ordering of the elements determines the</a:t>
            </a:r>
            <a:r>
              <a:rPr lang="tr-TR" altLang="en-US" dirty="0"/>
              <a:t> </a:t>
            </a:r>
            <a:r>
              <a:rPr lang="en-US" altLang="en-US" dirty="0"/>
              <a:t>results of its basic operations.</a:t>
            </a:r>
          </a:p>
          <a:p>
            <a:r>
              <a:rPr lang="en-US" altLang="en-US" dirty="0"/>
              <a:t>An </a:t>
            </a:r>
            <a:r>
              <a:rPr lang="en-US" altLang="en-US" b="1" i="1" dirty="0"/>
              <a:t>ascending priority queue </a:t>
            </a:r>
            <a:r>
              <a:rPr lang="en-US" altLang="en-US" dirty="0"/>
              <a:t>is a collection of items into which items can be inserted</a:t>
            </a:r>
            <a:r>
              <a:rPr lang="tr-TR" altLang="en-US" dirty="0"/>
              <a:t> </a:t>
            </a:r>
            <a:r>
              <a:rPr lang="en-US" altLang="en-US" dirty="0"/>
              <a:t>arbitrarily and from which only the smallest item can be removed. On the other hand a</a:t>
            </a:r>
            <a:r>
              <a:rPr lang="tr-TR" altLang="en-US" dirty="0"/>
              <a:t> </a:t>
            </a:r>
            <a:r>
              <a:rPr lang="en-US" altLang="en-US" b="1" i="1"/>
              <a:t>descending priority queue </a:t>
            </a:r>
            <a:r>
              <a:rPr lang="en-US" altLang="en-US"/>
              <a:t>allows only the largest item to be removed.</a:t>
            </a:r>
          </a:p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134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/>
              <a:t>Priority QUEUE Operations</a:t>
            </a:r>
            <a:endParaRPr lang="en-US" altLang="en-US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600" b="1"/>
              <a:t>Insertion</a:t>
            </a:r>
          </a:p>
          <a:p>
            <a:pPr lvl="1">
              <a:lnSpc>
                <a:spcPct val="80000"/>
              </a:lnSpc>
            </a:pPr>
            <a:r>
              <a:rPr lang="en-US" altLang="en-US" sz="2200"/>
              <a:t>The insertion in Priority queues is </a:t>
            </a:r>
            <a:r>
              <a:rPr lang="en-US" altLang="en-US" sz="2200" b="1"/>
              <a:t>the same as </a:t>
            </a:r>
            <a:r>
              <a:rPr lang="en-US" altLang="en-US" sz="2200"/>
              <a:t>in non-priority queues.</a:t>
            </a:r>
          </a:p>
          <a:p>
            <a:pPr>
              <a:lnSpc>
                <a:spcPct val="80000"/>
              </a:lnSpc>
            </a:pPr>
            <a:r>
              <a:rPr lang="en-US" altLang="en-US" sz="2600" b="1"/>
              <a:t>Deletion</a:t>
            </a:r>
          </a:p>
          <a:p>
            <a:pPr lvl="1">
              <a:lnSpc>
                <a:spcPct val="80000"/>
              </a:lnSpc>
            </a:pPr>
            <a:r>
              <a:rPr lang="en-US" altLang="en-US" sz="2200"/>
              <a:t>Deletion requires a search for the element of highest priority and deletes the</a:t>
            </a:r>
            <a:r>
              <a:rPr lang="tr-TR" altLang="en-US" sz="2200"/>
              <a:t> </a:t>
            </a:r>
            <a:r>
              <a:rPr lang="en-US" altLang="en-US" sz="2200"/>
              <a:t>element with highest priority. The following methods can be used for</a:t>
            </a:r>
            <a:r>
              <a:rPr lang="tr-TR" altLang="en-US" sz="2200"/>
              <a:t> </a:t>
            </a:r>
            <a:r>
              <a:rPr lang="en-US" altLang="en-US" sz="2200"/>
              <a:t>deletion/removal from a given Priority Queue:</a:t>
            </a:r>
          </a:p>
          <a:p>
            <a:pPr lvl="2">
              <a:lnSpc>
                <a:spcPct val="80000"/>
              </a:lnSpc>
            </a:pPr>
            <a:r>
              <a:rPr lang="en-US" altLang="en-US" sz="2100"/>
              <a:t>An empty indicator replaces deleted elements.</a:t>
            </a:r>
          </a:p>
          <a:p>
            <a:pPr lvl="2">
              <a:lnSpc>
                <a:spcPct val="80000"/>
              </a:lnSpc>
            </a:pPr>
            <a:r>
              <a:rPr lang="en-US" altLang="en-US" sz="2100" b="1"/>
              <a:t>After each deletion elements can be moved up in the array</a:t>
            </a:r>
            <a:r>
              <a:rPr lang="tr-TR" altLang="en-US" sz="2100" b="1"/>
              <a:t> </a:t>
            </a:r>
            <a:r>
              <a:rPr lang="en-US" altLang="en-US" sz="2100" b="1"/>
              <a:t>decrementing the rear.</a:t>
            </a:r>
          </a:p>
          <a:p>
            <a:pPr lvl="2">
              <a:lnSpc>
                <a:spcPct val="80000"/>
              </a:lnSpc>
            </a:pPr>
            <a:r>
              <a:rPr lang="en-US" altLang="en-US" sz="2100"/>
              <a:t>The array in the queue can be maintained as an ordered circular array</a:t>
            </a:r>
          </a:p>
          <a:p>
            <a:pPr>
              <a:lnSpc>
                <a:spcPct val="80000"/>
              </a:lnSpc>
            </a:pPr>
            <a:endParaRPr lang="en-US" altLang="en-US" sz="26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814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 i="1"/>
              <a:t>Priority Queue </a:t>
            </a:r>
            <a:r>
              <a:rPr lang="tr-TR" altLang="en-US" b="0" i="1"/>
              <a:t>Declaration</a:t>
            </a:r>
            <a:endParaRPr lang="en-US" altLang="en-US" b="0" i="1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i="1"/>
              <a:t>Queue data type of Priority Queue is the same as the Non-priority Queue.</a:t>
            </a:r>
            <a:endParaRPr lang="en-US" altLang="en-US"/>
          </a:p>
          <a:p>
            <a:pPr>
              <a:buFont typeface="Wingdings" pitchFamily="2" charset="2"/>
              <a:buNone/>
            </a:pPr>
            <a:r>
              <a:rPr lang="en-US" altLang="en-US"/>
              <a:t>#define MAXQUEUE 10 /* size of the queue items*/</a:t>
            </a:r>
          </a:p>
          <a:p>
            <a:pPr>
              <a:buFont typeface="Wingdings" pitchFamily="2" charset="2"/>
              <a:buNone/>
            </a:pPr>
            <a:r>
              <a:rPr lang="en-US" altLang="en-US"/>
              <a:t>typedef struct {</a:t>
            </a:r>
          </a:p>
          <a:p>
            <a:pPr>
              <a:buFont typeface="Wingdings" pitchFamily="2" charset="2"/>
              <a:buNone/>
            </a:pPr>
            <a:r>
              <a:rPr lang="en-US" altLang="en-US"/>
              <a:t>int front, rear;</a:t>
            </a:r>
          </a:p>
          <a:p>
            <a:pPr>
              <a:buFont typeface="Wingdings" pitchFamily="2" charset="2"/>
              <a:buNone/>
            </a:pPr>
            <a:r>
              <a:rPr lang="en-US" altLang="en-US"/>
              <a:t>int items[MAXQUEUE];</a:t>
            </a:r>
          </a:p>
          <a:p>
            <a:pPr>
              <a:buFont typeface="Wingdings" pitchFamily="2" charset="2"/>
              <a:buNone/>
            </a:pPr>
            <a:r>
              <a:rPr lang="en-US" altLang="en-US"/>
              <a:t>}QUEUE;</a:t>
            </a:r>
          </a:p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766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Circular queue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Double Ended Queue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Priority queue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0539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2168</TotalTime>
  <Words>3425</Words>
  <Application>Microsoft Office PowerPoint</Application>
  <PresentationFormat>On-screen Show (4:3)</PresentationFormat>
  <Paragraphs>898</Paragraphs>
  <Slides>63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Equity</vt:lpstr>
      <vt:lpstr>Queue</vt:lpstr>
      <vt:lpstr>Queue</vt:lpstr>
      <vt:lpstr>Queue</vt:lpstr>
      <vt:lpstr>Declaration of a Queue</vt:lpstr>
      <vt:lpstr>Implementation of queue.</vt:lpstr>
      <vt:lpstr>Operations of queue</vt:lpstr>
      <vt:lpstr>Different type of queue</vt:lpstr>
      <vt:lpstr>Circular queue</vt:lpstr>
      <vt:lpstr>Circular queue….</vt:lpstr>
      <vt:lpstr>Queue cont….</vt:lpstr>
      <vt:lpstr>Application of queue</vt:lpstr>
      <vt:lpstr>TYPES OF QUEUES</vt:lpstr>
      <vt:lpstr>CIRCULAR QUEUE</vt:lpstr>
      <vt:lpstr>Cont…..</vt:lpstr>
      <vt:lpstr>Cont……</vt:lpstr>
      <vt:lpstr>ALGORITHMS</vt:lpstr>
      <vt:lpstr>Cont…</vt:lpstr>
      <vt:lpstr>DEQUES</vt:lpstr>
      <vt:lpstr>Cont….</vt:lpstr>
      <vt:lpstr>The possible operation performed on deque</vt:lpstr>
      <vt:lpstr>ALGORITHUM</vt:lpstr>
      <vt:lpstr>Cont….</vt:lpstr>
      <vt:lpstr>    ALGORITHMS FOR DELETING AN ELEMENT</vt:lpstr>
      <vt:lpstr>Cont….</vt:lpstr>
      <vt:lpstr>Cont…..</vt:lpstr>
      <vt:lpstr>Slide 26</vt:lpstr>
      <vt:lpstr>Slide 27</vt:lpstr>
      <vt:lpstr>Slide 28</vt:lpstr>
      <vt:lpstr>Slide 29</vt:lpstr>
      <vt:lpstr>Slide 30</vt:lpstr>
      <vt:lpstr>QUEUE OPERATIONS</vt:lpstr>
      <vt:lpstr>INITIALIZE THE QUEUE</vt:lpstr>
      <vt:lpstr>insert(&amp;Queue, ‘A’)</vt:lpstr>
      <vt:lpstr>insert(&amp;Queue, ‘B’)</vt:lpstr>
      <vt:lpstr>insert(&amp;Queue, ‘C’)</vt:lpstr>
      <vt:lpstr>insert(&amp;Queue, ‘D’)</vt:lpstr>
      <vt:lpstr>char remove(&amp;Queue)</vt:lpstr>
      <vt:lpstr>char remove(&amp;Queue)</vt:lpstr>
      <vt:lpstr>char remove(&amp;Queue)</vt:lpstr>
      <vt:lpstr>char remove(&amp;Queue)</vt:lpstr>
      <vt:lpstr>INSERT / REMOVE ITEMS</vt:lpstr>
      <vt:lpstr>INSERT / REMOVE ITEMS</vt:lpstr>
      <vt:lpstr>REMOVE ITEM</vt:lpstr>
      <vt:lpstr>REMOVE ITEM</vt:lpstr>
      <vt:lpstr>REMOVE ITEM</vt:lpstr>
      <vt:lpstr>REMOVE ITEM</vt:lpstr>
      <vt:lpstr>REMOVE ITEM</vt:lpstr>
      <vt:lpstr>INSERT / REMOVE ITEMS</vt:lpstr>
      <vt:lpstr>Initialize the queue.</vt:lpstr>
      <vt:lpstr>Insert items into circular queue</vt:lpstr>
      <vt:lpstr>Insert items into circular queue</vt:lpstr>
      <vt:lpstr>Insert items into circular queue</vt:lpstr>
      <vt:lpstr>Remove items from circular queue</vt:lpstr>
      <vt:lpstr>Remove items from circular queue</vt:lpstr>
      <vt:lpstr>Remove items from circular queue</vt:lpstr>
      <vt:lpstr>Slide 56</vt:lpstr>
      <vt:lpstr>Slide 57</vt:lpstr>
      <vt:lpstr>Slide 58</vt:lpstr>
      <vt:lpstr>Slide 59</vt:lpstr>
      <vt:lpstr>PRIORITY QUEUES</vt:lpstr>
      <vt:lpstr>Priority QUEUE Operations</vt:lpstr>
      <vt:lpstr>Priority Queue Declaration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 &amp; Data Structure</dc:title>
  <dc:creator>DELL</dc:creator>
  <cp:lastModifiedBy>vcomsats</cp:lastModifiedBy>
  <cp:revision>153</cp:revision>
  <dcterms:created xsi:type="dcterms:W3CDTF">2006-08-16T00:00:00Z</dcterms:created>
  <dcterms:modified xsi:type="dcterms:W3CDTF">2013-12-23T11:52:14Z</dcterms:modified>
</cp:coreProperties>
</file>