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384" r:id="rId2"/>
    <p:sldId id="385" r:id="rId3"/>
    <p:sldId id="378" r:id="rId4"/>
    <p:sldId id="381" r:id="rId5"/>
    <p:sldId id="382" r:id="rId6"/>
    <p:sldId id="383" r:id="rId7"/>
    <p:sldId id="379" r:id="rId8"/>
    <p:sldId id="363" r:id="rId9"/>
    <p:sldId id="364" r:id="rId10"/>
    <p:sldId id="365" r:id="rId11"/>
    <p:sldId id="367" r:id="rId12"/>
    <p:sldId id="368" r:id="rId13"/>
    <p:sldId id="369" r:id="rId14"/>
    <p:sldId id="370" r:id="rId15"/>
    <p:sldId id="371" r:id="rId16"/>
    <p:sldId id="372" r:id="rId17"/>
    <p:sldId id="373" r:id="rId18"/>
    <p:sldId id="374" r:id="rId19"/>
    <p:sldId id="375" r:id="rId20"/>
    <p:sldId id="376" r:id="rId21"/>
    <p:sldId id="377" r:id="rId22"/>
    <p:sldId id="304" r:id="rId23"/>
    <p:sldId id="305" r:id="rId24"/>
    <p:sldId id="306" r:id="rId25"/>
    <p:sldId id="329" r:id="rId26"/>
    <p:sldId id="331" r:id="rId27"/>
    <p:sldId id="333" r:id="rId28"/>
    <p:sldId id="335" r:id="rId29"/>
    <p:sldId id="336" r:id="rId30"/>
    <p:sldId id="337" r:id="rId31"/>
    <p:sldId id="338" r:id="rId32"/>
    <p:sldId id="339" r:id="rId33"/>
    <p:sldId id="347" r:id="rId34"/>
    <p:sldId id="348" r:id="rId35"/>
    <p:sldId id="349" r:id="rId36"/>
    <p:sldId id="356" r:id="rId37"/>
    <p:sldId id="357" r:id="rId38"/>
    <p:sldId id="38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94660"/>
  </p:normalViewPr>
  <p:slideViewPr>
    <p:cSldViewPr>
      <p:cViewPr varScale="1">
        <p:scale>
          <a:sx n="73" d="100"/>
          <a:sy n="73" d="100"/>
        </p:scale>
        <p:origin x="-129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7701DE-41A2-4FDD-A768-7F2E238EB650}" type="datetimeFigureOut">
              <a:rPr lang="en-US" smtClean="0"/>
              <a:pPr/>
              <a:t>12/23/2013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72392C-F07A-4489-A158-6D39DAFE077F}" type="slidenum">
              <a:rPr lang="en-US" smtClean="0"/>
              <a:pPr/>
              <a:t>‹#›</a:t>
            </a:fld>
            <a:endParaRPr lang="en-US"/>
          </a:p>
        </p:txBody>
      </p:sp>
    </p:spTree>
    <p:extLst>
      <p:ext uri="{BB962C8B-B14F-4D97-AF65-F5344CB8AC3E}">
        <p14:creationId xmlns:p14="http://schemas.microsoft.com/office/powerpoint/2010/main" xmlns="" val="3336001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Text Box 1"/>
          <p:cNvSpPr txBox="1">
            <a:spLocks noGrp="1" noChangeArrowheads="1"/>
          </p:cNvSpPr>
          <p:nvPr>
            <p:ph type="body"/>
          </p:nvPr>
        </p:nvSpPr>
        <p:spPr>
          <a:xfrm>
            <a:off x="914400" y="4343400"/>
            <a:ext cx="5029200" cy="5984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When you think of a computer science queue, you can imagine a line of people waiting for a teller in a bank.  The line has a front (the next person to be served) and a rear (the last person to arrive.</a:t>
            </a:r>
          </a:p>
        </p:txBody>
      </p:sp>
      <p:sp>
        <p:nvSpPr>
          <p:cNvPr id="21507" name="Rectangle 2"/>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Text Box 2"/>
          <p:cNvSpPr txBox="1">
            <a:spLocks noGrp="1" noChangeArrowheads="1"/>
          </p:cNvSpPr>
          <p:nvPr>
            <p:ph type="body"/>
          </p:nvPr>
        </p:nvSpPr>
        <p:spPr>
          <a:xfrm>
            <a:off x="914400" y="4343400"/>
            <a:ext cx="5029200" cy="5984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Don’t ask me why the C++ STL used the name push.  It only confuses matters with a stack.  In any case, when a new item enters a queue, it does so at the rear.</a:t>
            </a:r>
          </a:p>
        </p:txBody>
      </p:sp>
      <p:sp>
        <p:nvSpPr>
          <p:cNvPr id="22531"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Text Box 2"/>
          <p:cNvSpPr txBox="1">
            <a:spLocks noGrp="1" noChangeArrowheads="1"/>
          </p:cNvSpPr>
          <p:nvPr>
            <p:ph type="body"/>
          </p:nvPr>
        </p:nvSpPr>
        <p:spPr>
          <a:xfrm>
            <a:off x="914400" y="4343400"/>
            <a:ext cx="5029200" cy="2587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When an item is removed from a queue, the removal occurs at the front.</a:t>
            </a:r>
          </a:p>
        </p:txBody>
      </p:sp>
      <p:sp>
        <p:nvSpPr>
          <p:cNvPr id="23555"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Text Box 2"/>
          <p:cNvSpPr txBox="1">
            <a:spLocks noGrp="1" noChangeArrowheads="1"/>
          </p:cNvSpPr>
          <p:nvPr>
            <p:ph type="body"/>
          </p:nvPr>
        </p:nvSpPr>
        <p:spPr>
          <a:xfrm>
            <a:off x="914400" y="4343400"/>
            <a:ext cx="5029200" cy="428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Just like our stack implementation in the previous chapter, one way to implement a queue is to store the elements in an array.  </a:t>
            </a:r>
          </a:p>
        </p:txBody>
      </p:sp>
      <p:sp>
        <p:nvSpPr>
          <p:cNvPr id="25603"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Text Box 2"/>
          <p:cNvSpPr txBox="1">
            <a:spLocks noGrp="1" noChangeArrowheads="1"/>
          </p:cNvSpPr>
          <p:nvPr>
            <p:ph type="body"/>
          </p:nvPr>
        </p:nvSpPr>
        <p:spPr>
          <a:xfrm>
            <a:off x="914400" y="4343400"/>
            <a:ext cx="5029200" cy="11080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The easiest implementation also keeps track of three numbers.  The size could be as small as zero or as large as the number of items in the array.  The index of the front element is stored in the first member variable.  The front item in the queue is at that index of the array.  The next item is after the first one and so on until the rear of the queue that occurs at the index stored in a member variable called last.</a:t>
            </a:r>
          </a:p>
        </p:txBody>
      </p:sp>
      <p:sp>
        <p:nvSpPr>
          <p:cNvPr id="26627"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Text Box 2"/>
          <p:cNvSpPr txBox="1">
            <a:spLocks noGrp="1" noChangeArrowheads="1"/>
          </p:cNvSpPr>
          <p:nvPr>
            <p:ph type="body"/>
          </p:nvPr>
        </p:nvSpPr>
        <p:spPr>
          <a:xfrm>
            <a:off x="914400" y="4343400"/>
            <a:ext cx="5029200" cy="428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This shows how the member variables change when an item leaves the queue.</a:t>
            </a:r>
          </a:p>
        </p:txBody>
      </p:sp>
      <p:sp>
        <p:nvSpPr>
          <p:cNvPr id="27651"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Text Box 2"/>
          <p:cNvSpPr txBox="1">
            <a:spLocks noGrp="1" noChangeArrowheads="1"/>
          </p:cNvSpPr>
          <p:nvPr>
            <p:ph type="body"/>
          </p:nvPr>
        </p:nvSpPr>
        <p:spPr>
          <a:xfrm>
            <a:off x="914400" y="4343400"/>
            <a:ext cx="5029200" cy="938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And this shows how the member variables change when a new item enters the queue.  For a fixed size array, a new item may enter only if the current size of the queue is less than the size of the array.  For a dynamic array, we could increase the size of the array when the queue grows beyond the current array size.</a:t>
            </a:r>
          </a:p>
        </p:txBody>
      </p:sp>
      <p:sp>
        <p:nvSpPr>
          <p:cNvPr id="28675"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Text Box 2"/>
          <p:cNvSpPr txBox="1">
            <a:spLocks noGrp="1" noChangeArrowheads="1"/>
          </p:cNvSpPr>
          <p:nvPr>
            <p:ph type="body"/>
          </p:nvPr>
        </p:nvSpPr>
        <p:spPr>
          <a:xfrm>
            <a:off x="914400" y="4343400"/>
            <a:ext cx="5029200" cy="5984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An array implementation of a queue must have special behavior when the rear of the queue reaches the end of the array.  In this example, suppose we want to add the number 4 to the queue.  We can do so…</a:t>
            </a:r>
          </a:p>
        </p:txBody>
      </p:sp>
      <p:sp>
        <p:nvSpPr>
          <p:cNvPr id="29699"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Text Box 2"/>
          <p:cNvSpPr txBox="1">
            <a:spLocks noGrp="1" noChangeArrowheads="1"/>
          </p:cNvSpPr>
          <p:nvPr>
            <p:ph type="body"/>
          </p:nvPr>
        </p:nvSpPr>
        <p:spPr>
          <a:xfrm>
            <a:off x="914400" y="4343400"/>
            <a:ext cx="5029200" cy="2587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…by putting it at location 0 (if that location is not already used).</a:t>
            </a:r>
          </a:p>
        </p:txBody>
      </p:sp>
      <p:sp>
        <p:nvSpPr>
          <p:cNvPr id="30723"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Text Box 2"/>
          <p:cNvSpPr txBox="1">
            <a:spLocks noGrp="1" noChangeArrowheads="1"/>
          </p:cNvSpPr>
          <p:nvPr>
            <p:ph type="body"/>
          </p:nvPr>
        </p:nvSpPr>
        <p:spPr>
          <a:xfrm>
            <a:off x="914400" y="4343400"/>
            <a:ext cx="5029200" cy="428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Here are some of the key aspects of an array implementation of a queue.</a:t>
            </a:r>
          </a:p>
        </p:txBody>
      </p:sp>
      <p:sp>
        <p:nvSpPr>
          <p:cNvPr id="31747"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Text Box 2"/>
          <p:cNvSpPr txBox="1">
            <a:spLocks noGrp="1" noChangeArrowheads="1"/>
          </p:cNvSpPr>
          <p:nvPr>
            <p:ph type="body"/>
          </p:nvPr>
        </p:nvSpPr>
        <p:spPr>
          <a:xfrm>
            <a:off x="914400" y="4343400"/>
            <a:ext cx="5029200" cy="5984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A linked list can also be used to implement a queue, but we must maintain both a head and a tail pointer because we need access to both the front and the rear of the queue.</a:t>
            </a:r>
          </a:p>
        </p:txBody>
      </p:sp>
      <p:sp>
        <p:nvSpPr>
          <p:cNvPr id="32771"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Text Box 2"/>
          <p:cNvSpPr txBox="1">
            <a:spLocks noGrp="1" noChangeArrowheads="1"/>
          </p:cNvSpPr>
          <p:nvPr>
            <p:ph type="body"/>
          </p:nvPr>
        </p:nvSpPr>
        <p:spPr>
          <a:xfrm>
            <a:off x="914400" y="4343400"/>
            <a:ext cx="5029200" cy="428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Does it matter which end of a singly-linked list we use for the front of the queue?</a:t>
            </a:r>
          </a:p>
        </p:txBody>
      </p:sp>
      <p:sp>
        <p:nvSpPr>
          <p:cNvPr id="33795"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Text Box 2"/>
          <p:cNvSpPr txBox="1">
            <a:spLocks noGrp="1" noChangeArrowheads="1"/>
          </p:cNvSpPr>
          <p:nvPr>
            <p:ph type="body"/>
          </p:nvPr>
        </p:nvSpPr>
        <p:spPr>
          <a:xfrm>
            <a:off x="914400" y="4343400"/>
            <a:ext cx="5029200" cy="428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Of course, we could put the front of the queue at the end of the linked list, but it would be hard to remove an item.  Do you see why?</a:t>
            </a:r>
          </a:p>
        </p:txBody>
      </p:sp>
      <p:sp>
        <p:nvSpPr>
          <p:cNvPr id="34819" name="Rectangle 3"/>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Text Box 1"/>
          <p:cNvSpPr txBox="1">
            <a:spLocks noGrp="1" noChangeArrowheads="1"/>
          </p:cNvSpPr>
          <p:nvPr>
            <p:ph type="body"/>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93000"/>
              </a:lnSpc>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latin typeface="Arial" charset="0"/>
                <a:cs typeface="Arial Unicode MS" charset="0"/>
              </a:rPr>
              <a:t>A quick summary . . .</a:t>
            </a:r>
          </a:p>
        </p:txBody>
      </p:sp>
      <p:sp>
        <p:nvSpPr>
          <p:cNvPr id="35843" name="Rectangle 2"/>
          <p:cNvSpPr>
            <a:spLocks noGrp="1" noRot="1" noChangeAspect="1" noChangeArrowheads="1" noTextEdit="1"/>
          </p:cNvSpPr>
          <p:nvPr>
            <p:ph type="sldImg" idx="1"/>
          </p:nvPr>
        </p:nvSpPr>
        <p:spPr>
          <a:xfrm>
            <a:off x="1150938" y="692150"/>
            <a:ext cx="4556125" cy="3416300"/>
          </a:xfr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0CB9815-5644-4A0C-B4C3-30E2A5265607}" type="datetime1">
              <a:rPr lang="en-US" smtClean="0"/>
              <a:pPr/>
              <a:t>12/23/2013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DA1B2CA-E59E-4781-BF7C-B06D4ADECE57}" type="datetime1">
              <a:rPr lang="en-US" smtClean="0"/>
              <a:pPr/>
              <a:t>12/23/2013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21D4BD3-6689-4885-8579-DCAFD9B39DC4}" type="datetime1">
              <a:rPr lang="en-US" smtClean="0"/>
              <a:pPr/>
              <a:t>12/23/2013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2C01CBD-7BB1-49B5-BA4D-7A0B50CB6F7F}" type="datetime1">
              <a:rPr lang="en-US" smtClean="0"/>
              <a:pPr/>
              <a:t>12/23/2013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DE1124D-947B-409A-BEA2-BEF7239B0430}" type="datetime1">
              <a:rPr lang="en-US" smtClean="0"/>
              <a:pPr/>
              <a:t>12/23/2013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C315AE4-2A38-4121-AD2B-D26F3A9E384E}" type="datetime1">
              <a:rPr lang="en-US" smtClean="0"/>
              <a:pPr/>
              <a:t>12/23/2013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56E3B4-6A05-4085-9401-5BCFF46554DB}" type="datetime1">
              <a:rPr lang="en-US" smtClean="0"/>
              <a:pPr/>
              <a:t>12/23/2013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24FD779-B314-4D5B-818D-C00C9F466F77}" type="datetime1">
              <a:rPr lang="en-US" smtClean="0"/>
              <a:pPr/>
              <a:t>12/23/2013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6B8CD37-FB3B-4DC9-9CEE-E15ACB07FE06}" type="datetime1">
              <a:rPr lang="en-US" smtClean="0"/>
              <a:pPr/>
              <a:t>12/23/2013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9994751-0C09-404E-8FB2-9B292C0EE1AC}" type="datetime1">
              <a:rPr lang="en-US" smtClean="0"/>
              <a:pPr/>
              <a:t>12/23/2013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6ED81D0-8815-40C8-8A54-C89988317A8F}" type="datetime1">
              <a:rPr lang="en-US" smtClean="0"/>
              <a:pPr/>
              <a:t>12/23/2013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868362"/>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143000"/>
            <a:ext cx="7772400" cy="51054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324600"/>
            <a:ext cx="2476500" cy="342900"/>
          </a:xfrm>
          <a:prstGeom prst="rect">
            <a:avLst/>
          </a:prstGeom>
        </p:spPr>
        <p:txBody>
          <a:bodyPr anchor="ctr" anchorCtr="0"/>
          <a:lstStyle>
            <a:lvl1pPr algn="r" eaLnBrk="1" latinLnBrk="0" hangingPunct="1">
              <a:defRPr kumimoji="0" sz="1400">
                <a:solidFill>
                  <a:schemeClr val="tx2"/>
                </a:solidFill>
              </a:defRPr>
            </a:lvl1pPr>
          </a:lstStyle>
          <a:p>
            <a:fld id="{CF576829-A327-4E4B-B76F-2635426B61F6}" type="datetime1">
              <a:rPr lang="en-US" smtClean="0"/>
              <a:pPr/>
              <a:t>12/23/2013</a:t>
            </a:fld>
            <a:endParaRPr lang="en-US"/>
          </a:p>
        </p:txBody>
      </p:sp>
      <p:sp>
        <p:nvSpPr>
          <p:cNvPr id="3" name="Footer Placeholder 2"/>
          <p:cNvSpPr>
            <a:spLocks noGrp="1"/>
          </p:cNvSpPr>
          <p:nvPr>
            <p:ph type="ftr" sz="quarter" idx="3"/>
          </p:nvPr>
        </p:nvSpPr>
        <p:spPr>
          <a:xfrm>
            <a:off x="914400" y="6324600"/>
            <a:ext cx="3962400" cy="3048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868362"/>
          </a:xfrm>
        </p:spPr>
        <p:txBody>
          <a:bodyPr/>
          <a:lstStyle/>
          <a:p>
            <a:r>
              <a:rPr lang="en-US" dirty="0" smtClean="0"/>
              <a:t>Review</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a:t>
            </a:fld>
            <a:endParaRPr lang="en-US"/>
          </a:p>
        </p:txBody>
      </p:sp>
      <p:sp>
        <p:nvSpPr>
          <p:cNvPr id="4" name="Content Placeholder 2"/>
          <p:cNvSpPr>
            <a:spLocks noGrp="1"/>
          </p:cNvSpPr>
          <p:nvPr>
            <p:ph sz="quarter" idx="1"/>
          </p:nvPr>
        </p:nvSpPr>
        <p:spPr>
          <a:xfrm>
            <a:off x="914400" y="1447800"/>
            <a:ext cx="7772400" cy="4572000"/>
          </a:xfrm>
        </p:spPr>
        <p:txBody>
          <a:bodyPr>
            <a:normAutofit lnSpcReduction="10000"/>
          </a:bodyPr>
          <a:lstStyle/>
          <a:p>
            <a:r>
              <a:rPr lang="en-US" dirty="0"/>
              <a:t>Array </a:t>
            </a:r>
          </a:p>
          <a:p>
            <a:r>
              <a:rPr lang="en-US" dirty="0"/>
              <a:t>Array Elements</a:t>
            </a:r>
          </a:p>
          <a:p>
            <a:r>
              <a:rPr lang="en-US" dirty="0"/>
              <a:t>Accessing array elements</a:t>
            </a:r>
          </a:p>
          <a:p>
            <a:r>
              <a:rPr lang="en-US" dirty="0"/>
              <a:t>Declaring an array</a:t>
            </a:r>
          </a:p>
          <a:p>
            <a:r>
              <a:rPr lang="en-US" dirty="0"/>
              <a:t>Initializing an array</a:t>
            </a:r>
          </a:p>
          <a:p>
            <a:r>
              <a:rPr lang="en-US" dirty="0"/>
              <a:t>Two-dimensional Array</a:t>
            </a:r>
          </a:p>
          <a:p>
            <a:r>
              <a:rPr lang="en-US" dirty="0"/>
              <a:t>Array of Structure</a:t>
            </a:r>
          </a:p>
          <a:p>
            <a:r>
              <a:rPr lang="en-US" dirty="0"/>
              <a:t>String</a:t>
            </a:r>
          </a:p>
          <a:p>
            <a:r>
              <a:rPr lang="en-US" dirty="0"/>
              <a:t>Array of Strings</a:t>
            </a:r>
          </a:p>
          <a:p>
            <a:r>
              <a:rPr lang="en-US" dirty="0"/>
              <a:t>Examples</a:t>
            </a:r>
          </a:p>
          <a:p>
            <a:pPr lvl="2"/>
            <a:endParaRPr lang="en-US" dirty="0" smtClean="0"/>
          </a:p>
          <a:p>
            <a:pPr lvl="1"/>
            <a:endParaRPr lang="en-US" dirty="0" smtClean="0"/>
          </a:p>
          <a:p>
            <a:pPr lvl="1"/>
            <a:endParaRPr lang="en-US" dirty="0"/>
          </a:p>
        </p:txBody>
      </p:sp>
    </p:spTree>
    <p:extLst>
      <p:ext uri="{BB962C8B-B14F-4D97-AF65-F5344CB8AC3E}">
        <p14:creationId xmlns:p14="http://schemas.microsoft.com/office/powerpoint/2010/main" xmlns="" val="18501234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868362"/>
          </a:xfrm>
        </p:spPr>
        <p:txBody>
          <a:bodyPr/>
          <a:lstStyle/>
          <a:p>
            <a:r>
              <a:rPr lang="en-US" dirty="0"/>
              <a:t>Queue</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
        <p:nvSpPr>
          <p:cNvPr id="4" name="Content Placeholder 2"/>
          <p:cNvSpPr>
            <a:spLocks noGrp="1"/>
          </p:cNvSpPr>
          <p:nvPr>
            <p:ph sz="quarter" idx="1"/>
          </p:nvPr>
        </p:nvSpPr>
        <p:spPr>
          <a:xfrm>
            <a:off x="914400" y="1447800"/>
            <a:ext cx="7772400" cy="4572000"/>
          </a:xfrm>
        </p:spPr>
        <p:txBody>
          <a:bodyPr>
            <a:normAutofit/>
          </a:bodyPr>
          <a:lstStyle/>
          <a:p>
            <a:r>
              <a:rPr lang="en-US" dirty="0"/>
              <a:t>Queue</a:t>
            </a:r>
          </a:p>
          <a:p>
            <a:r>
              <a:rPr lang="en-US" dirty="0"/>
              <a:t>Operations on Queues</a:t>
            </a:r>
          </a:p>
          <a:p>
            <a:r>
              <a:rPr lang="en-US" dirty="0"/>
              <a:t>A </a:t>
            </a:r>
            <a:r>
              <a:rPr lang="en-US" dirty="0" err="1"/>
              <a:t>Dequeue</a:t>
            </a:r>
            <a:r>
              <a:rPr lang="en-US" dirty="0"/>
              <a:t> Operation</a:t>
            </a:r>
          </a:p>
          <a:p>
            <a:r>
              <a:rPr lang="en-US" dirty="0"/>
              <a:t>An </a:t>
            </a:r>
            <a:r>
              <a:rPr lang="en-US" dirty="0" err="1"/>
              <a:t>Enqueue</a:t>
            </a:r>
            <a:r>
              <a:rPr lang="en-US" dirty="0"/>
              <a:t> Operation</a:t>
            </a:r>
          </a:p>
          <a:p>
            <a:r>
              <a:rPr lang="en-US" dirty="0" smtClean="0"/>
              <a:t>Array </a:t>
            </a:r>
            <a:r>
              <a:rPr lang="en-US" dirty="0"/>
              <a:t>Implementation</a:t>
            </a:r>
          </a:p>
          <a:p>
            <a:r>
              <a:rPr lang="en-US" dirty="0"/>
              <a:t>Link list Implementation</a:t>
            </a:r>
          </a:p>
          <a:p>
            <a:r>
              <a:rPr lang="en-US" dirty="0" smtClean="0"/>
              <a:t>Examples</a:t>
            </a:r>
            <a:endParaRPr lang="en-US" dirty="0"/>
          </a:p>
          <a:p>
            <a:pPr lvl="2"/>
            <a:endParaRPr lang="en-US" dirty="0" smtClean="0"/>
          </a:p>
          <a:p>
            <a:pPr lvl="1"/>
            <a:endParaRPr lang="en-US" dirty="0" smtClean="0"/>
          </a:p>
          <a:p>
            <a:pPr lvl="1"/>
            <a:endParaRPr lang="en-US" dirty="0"/>
          </a:p>
        </p:txBody>
      </p:sp>
    </p:spTree>
    <p:extLst>
      <p:ext uri="{BB962C8B-B14F-4D97-AF65-F5344CB8AC3E}">
        <p14:creationId xmlns:p14="http://schemas.microsoft.com/office/powerpoint/2010/main" xmlns="" val="27624872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4" name="Content Placeholder 3"/>
          <p:cNvSpPr>
            <a:spLocks noGrp="1"/>
          </p:cNvSpPr>
          <p:nvPr>
            <p:ph sz="quarter" idx="1"/>
          </p:nvPr>
        </p:nvSpPr>
        <p:spPr/>
        <p:txBody>
          <a:bodyPr>
            <a:normAutofit fontScale="92500" lnSpcReduction="20000"/>
          </a:bodyPr>
          <a:lstStyle/>
          <a:p>
            <a:r>
              <a:rPr lang="en-US" dirty="0" smtClean="0"/>
              <a:t>A queue is logically a </a:t>
            </a:r>
            <a:r>
              <a:rPr lang="en-US" i="1" dirty="0" smtClean="0"/>
              <a:t>first in first out (FIFO or first come first serve) linear data </a:t>
            </a:r>
            <a:r>
              <a:rPr lang="en-US" dirty="0" smtClean="0"/>
              <a:t>structure.</a:t>
            </a:r>
          </a:p>
          <a:p>
            <a:r>
              <a:rPr lang="en-US" dirty="0" smtClean="0"/>
              <a:t>It is a homogeneous collection of elements in which new elements are added at one end called </a:t>
            </a:r>
            <a:r>
              <a:rPr lang="en-US" i="1" dirty="0" smtClean="0"/>
              <a:t>rear, and the existing elements are deleted from other end called front.</a:t>
            </a:r>
          </a:p>
          <a:p>
            <a:r>
              <a:rPr lang="en-US" dirty="0" smtClean="0"/>
              <a:t>The basic operations that can be performed on queue are</a:t>
            </a:r>
          </a:p>
          <a:p>
            <a:pPr lvl="1">
              <a:buNone/>
            </a:pPr>
            <a:r>
              <a:rPr lang="en-US" dirty="0" smtClean="0"/>
              <a:t>	1. Insert (or add) an element to the queue (push)</a:t>
            </a:r>
          </a:p>
          <a:p>
            <a:pPr lvl="1">
              <a:buNone/>
            </a:pPr>
            <a:r>
              <a:rPr lang="en-US" dirty="0" smtClean="0"/>
              <a:t>	2. Delete (or remove) an element from a queue (pop)</a:t>
            </a:r>
          </a:p>
          <a:p>
            <a:r>
              <a:rPr lang="en-US" dirty="0" smtClean="0"/>
              <a:t>Push operation will insert (or add) an element to queue, at the rear end, by incrementing the array index.</a:t>
            </a:r>
          </a:p>
          <a:p>
            <a:r>
              <a:rPr lang="en-US" dirty="0" smtClean="0"/>
              <a:t>Pop operation will delete (or remove) from the front end by</a:t>
            </a:r>
          </a:p>
          <a:p>
            <a:pPr>
              <a:buNone/>
            </a:pPr>
            <a:r>
              <a:rPr lang="en-US" dirty="0" smtClean="0"/>
              <a:t>	decrementing the array index and will assign the deleted value to a variable.</a:t>
            </a:r>
          </a:p>
        </p:txBody>
      </p:sp>
      <p:sp>
        <p:nvSpPr>
          <p:cNvPr id="3" name="Slide Number Placeholder 2"/>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xmlns="" val="4940307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60B64803-7FD7-4A88-A4F5-D7387122A2EA}" type="slidenum">
              <a:rPr lang="en-US" altLang="en-US">
                <a:solidFill>
                  <a:srgbClr val="000000"/>
                </a:solidFill>
              </a:rPr>
              <a:pPr/>
              <a:t>4</a:t>
            </a:fld>
            <a:endParaRPr lang="en-US" altLang="en-US">
              <a:solidFill>
                <a:srgbClr val="000000"/>
              </a:solidFill>
            </a:endParaRPr>
          </a:p>
        </p:txBody>
      </p:sp>
      <p:sp>
        <p:nvSpPr>
          <p:cNvPr id="112642" name="Rectangle 2"/>
          <p:cNvSpPr>
            <a:spLocks noGrp="1" noChangeArrowheads="1"/>
          </p:cNvSpPr>
          <p:nvPr>
            <p:ph type="title"/>
          </p:nvPr>
        </p:nvSpPr>
        <p:spPr/>
        <p:txBody>
          <a:bodyPr/>
          <a:lstStyle/>
          <a:p>
            <a:r>
              <a:rPr lang="en-US" altLang="en-US" b="1"/>
              <a:t>A Graphic Model of a Queue</a:t>
            </a:r>
          </a:p>
        </p:txBody>
      </p:sp>
      <p:sp>
        <p:nvSpPr>
          <p:cNvPr id="112643" name="Rectangle 3"/>
          <p:cNvSpPr>
            <a:spLocks noGrp="1" noChangeArrowheads="1"/>
          </p:cNvSpPr>
          <p:nvPr>
            <p:ph type="body" idx="1"/>
          </p:nvPr>
        </p:nvSpPr>
        <p:spPr/>
        <p:txBody>
          <a:bodyPr/>
          <a:lstStyle/>
          <a:p>
            <a:endParaRPr lang="en-US" altLang="en-US"/>
          </a:p>
          <a:p>
            <a:endParaRPr lang="en-US" altLang="en-US"/>
          </a:p>
          <a:p>
            <a:endParaRPr lang="en-US" altLang="en-US"/>
          </a:p>
          <a:p>
            <a:endParaRPr lang="en-US" altLang="en-US"/>
          </a:p>
        </p:txBody>
      </p:sp>
      <p:sp>
        <p:nvSpPr>
          <p:cNvPr id="112644" name="Line 4"/>
          <p:cNvSpPr>
            <a:spLocks noChangeShapeType="1"/>
          </p:cNvSpPr>
          <p:nvPr/>
        </p:nvSpPr>
        <p:spPr bwMode="auto">
          <a:xfrm>
            <a:off x="1219200" y="2514600"/>
            <a:ext cx="62484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12645" name="Line 5"/>
          <p:cNvSpPr>
            <a:spLocks noChangeShapeType="1"/>
          </p:cNvSpPr>
          <p:nvPr/>
        </p:nvSpPr>
        <p:spPr bwMode="auto">
          <a:xfrm>
            <a:off x="1219200" y="3429000"/>
            <a:ext cx="62484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12646" name="Rectangle 6"/>
          <p:cNvSpPr>
            <a:spLocks noChangeArrowheads="1"/>
          </p:cNvSpPr>
          <p:nvPr/>
        </p:nvSpPr>
        <p:spPr bwMode="auto">
          <a:xfrm>
            <a:off x="6858000" y="2819400"/>
            <a:ext cx="381000"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2648" name="Rectangle 8"/>
          <p:cNvSpPr>
            <a:spLocks noChangeArrowheads="1"/>
          </p:cNvSpPr>
          <p:nvPr/>
        </p:nvSpPr>
        <p:spPr bwMode="auto">
          <a:xfrm>
            <a:off x="6172200" y="2819400"/>
            <a:ext cx="381000"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2649" name="Rectangle 9"/>
          <p:cNvSpPr>
            <a:spLocks noChangeArrowheads="1"/>
          </p:cNvSpPr>
          <p:nvPr/>
        </p:nvSpPr>
        <p:spPr bwMode="auto">
          <a:xfrm>
            <a:off x="5486400" y="2819400"/>
            <a:ext cx="381000"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2650" name="Line 10"/>
          <p:cNvSpPr>
            <a:spLocks noChangeShapeType="1"/>
          </p:cNvSpPr>
          <p:nvPr/>
        </p:nvSpPr>
        <p:spPr bwMode="auto">
          <a:xfrm flipH="1">
            <a:off x="4114800" y="2971800"/>
            <a:ext cx="1143000" cy="0"/>
          </a:xfrm>
          <a:prstGeom prst="line">
            <a:avLst/>
          </a:prstGeom>
          <a:noFill/>
          <a:ln w="34925">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12651" name="Rectangle 11"/>
          <p:cNvSpPr>
            <a:spLocks noChangeArrowheads="1"/>
          </p:cNvSpPr>
          <p:nvPr/>
        </p:nvSpPr>
        <p:spPr bwMode="auto">
          <a:xfrm>
            <a:off x="3352800" y="2819400"/>
            <a:ext cx="381000" cy="381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cxnSp>
        <p:nvCxnSpPr>
          <p:cNvPr id="112654" name="AutoShape 14"/>
          <p:cNvCxnSpPr>
            <a:cxnSpLocks noChangeShapeType="1"/>
          </p:cNvCxnSpPr>
          <p:nvPr/>
        </p:nvCxnSpPr>
        <p:spPr bwMode="auto">
          <a:xfrm rot="10800000" flipV="1">
            <a:off x="1219200" y="2819400"/>
            <a:ext cx="1600200" cy="1219200"/>
          </a:xfrm>
          <a:prstGeom prst="curvedConnector3">
            <a:avLst>
              <a:gd name="adj1" fmla="val 114287"/>
            </a:avLst>
          </a:prstGeom>
          <a:noFill/>
          <a:ln w="2540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12655" name="Rectangle 15"/>
          <p:cNvSpPr>
            <a:spLocks noChangeArrowheads="1"/>
          </p:cNvSpPr>
          <p:nvPr/>
        </p:nvSpPr>
        <p:spPr bwMode="auto">
          <a:xfrm>
            <a:off x="1066800" y="4038600"/>
            <a:ext cx="22098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just" fontAlgn="base">
              <a:spcBef>
                <a:spcPct val="0"/>
              </a:spcBef>
              <a:spcAft>
                <a:spcPct val="0"/>
              </a:spcAft>
            </a:pPr>
            <a:r>
              <a:rPr lang="en-US" altLang="en-US" sz="2400" b="1" smtClean="0">
                <a:solidFill>
                  <a:srgbClr val="000000"/>
                </a:solidFill>
              </a:rPr>
              <a:t>Tail</a:t>
            </a:r>
            <a:r>
              <a:rPr lang="en-US" altLang="en-US" sz="2400" smtClean="0">
                <a:solidFill>
                  <a:srgbClr val="000000"/>
                </a:solidFill>
              </a:rPr>
              <a:t>:</a:t>
            </a:r>
          </a:p>
          <a:p>
            <a:pPr algn="just" fontAlgn="base">
              <a:spcBef>
                <a:spcPct val="0"/>
              </a:spcBef>
              <a:spcAft>
                <a:spcPct val="0"/>
              </a:spcAft>
            </a:pPr>
            <a:r>
              <a:rPr lang="en-US" altLang="en-US" sz="2400" smtClean="0">
                <a:solidFill>
                  <a:srgbClr val="000000"/>
                </a:solidFill>
              </a:rPr>
              <a:t>All new items </a:t>
            </a:r>
          </a:p>
          <a:p>
            <a:pPr algn="just" fontAlgn="base">
              <a:spcBef>
                <a:spcPct val="0"/>
              </a:spcBef>
              <a:spcAft>
                <a:spcPct val="0"/>
              </a:spcAft>
            </a:pPr>
            <a:r>
              <a:rPr lang="en-US" altLang="en-US" sz="2400" smtClean="0">
                <a:solidFill>
                  <a:srgbClr val="000000"/>
                </a:solidFill>
              </a:rPr>
              <a:t>are added on </a:t>
            </a:r>
          </a:p>
          <a:p>
            <a:pPr algn="just" fontAlgn="base">
              <a:spcBef>
                <a:spcPct val="0"/>
              </a:spcBef>
              <a:spcAft>
                <a:spcPct val="0"/>
              </a:spcAft>
            </a:pPr>
            <a:r>
              <a:rPr lang="en-US" altLang="en-US" sz="2400" smtClean="0">
                <a:solidFill>
                  <a:srgbClr val="000000"/>
                </a:solidFill>
              </a:rPr>
              <a:t>this end</a:t>
            </a:r>
          </a:p>
        </p:txBody>
      </p:sp>
      <p:cxnSp>
        <p:nvCxnSpPr>
          <p:cNvPr id="112656" name="AutoShape 16"/>
          <p:cNvCxnSpPr>
            <a:cxnSpLocks noChangeShapeType="1"/>
            <a:stCxn id="112646" idx="3"/>
            <a:endCxn id="112643" idx="3"/>
          </p:cNvCxnSpPr>
          <p:nvPr/>
        </p:nvCxnSpPr>
        <p:spPr bwMode="auto">
          <a:xfrm>
            <a:off x="7239000" y="3009900"/>
            <a:ext cx="1219200" cy="1028700"/>
          </a:xfrm>
          <a:prstGeom prst="curvedConnector3">
            <a:avLst>
              <a:gd name="adj1" fmla="val 118750"/>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12657" name="Rectangle 17"/>
          <p:cNvSpPr>
            <a:spLocks noChangeArrowheads="1"/>
          </p:cNvSpPr>
          <p:nvPr/>
        </p:nvSpPr>
        <p:spPr bwMode="auto">
          <a:xfrm>
            <a:off x="6172200" y="3886200"/>
            <a:ext cx="2209800"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just" fontAlgn="base">
              <a:spcBef>
                <a:spcPct val="0"/>
              </a:spcBef>
              <a:spcAft>
                <a:spcPct val="0"/>
              </a:spcAft>
            </a:pPr>
            <a:r>
              <a:rPr lang="en-US" altLang="en-US" sz="2400" b="1" smtClean="0">
                <a:solidFill>
                  <a:srgbClr val="000000"/>
                </a:solidFill>
              </a:rPr>
              <a:t>	     Head</a:t>
            </a:r>
            <a:r>
              <a:rPr lang="en-US" altLang="en-US" sz="2400" smtClean="0">
                <a:solidFill>
                  <a:srgbClr val="000000"/>
                </a:solidFill>
              </a:rPr>
              <a:t>:</a:t>
            </a:r>
          </a:p>
          <a:p>
            <a:pPr algn="just" fontAlgn="base">
              <a:spcBef>
                <a:spcPct val="0"/>
              </a:spcBef>
              <a:spcAft>
                <a:spcPct val="0"/>
              </a:spcAft>
            </a:pPr>
            <a:r>
              <a:rPr lang="en-US" altLang="en-US" sz="2400" smtClean="0">
                <a:solidFill>
                  <a:srgbClr val="000000"/>
                </a:solidFill>
              </a:rPr>
              <a:t>All items are </a:t>
            </a:r>
          </a:p>
          <a:p>
            <a:pPr algn="just" fontAlgn="base">
              <a:spcBef>
                <a:spcPct val="0"/>
              </a:spcBef>
              <a:spcAft>
                <a:spcPct val="0"/>
              </a:spcAft>
            </a:pPr>
            <a:r>
              <a:rPr lang="en-US" altLang="en-US" sz="2400" smtClean="0">
                <a:solidFill>
                  <a:srgbClr val="000000"/>
                </a:solidFill>
              </a:rPr>
              <a:t>deleted from </a:t>
            </a:r>
          </a:p>
          <a:p>
            <a:pPr algn="just" fontAlgn="base">
              <a:spcBef>
                <a:spcPct val="0"/>
              </a:spcBef>
              <a:spcAft>
                <a:spcPct val="0"/>
              </a:spcAft>
            </a:pPr>
            <a:r>
              <a:rPr lang="en-US" altLang="en-US" sz="2400" smtClean="0">
                <a:solidFill>
                  <a:srgbClr val="000000"/>
                </a:solidFill>
              </a:rPr>
              <a:t>this end</a:t>
            </a:r>
          </a:p>
        </p:txBody>
      </p:sp>
    </p:spTree>
    <p:extLst>
      <p:ext uri="{BB962C8B-B14F-4D97-AF65-F5344CB8AC3E}">
        <p14:creationId xmlns:p14="http://schemas.microsoft.com/office/powerpoint/2010/main" xmlns="" val="15565050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8EB4FEE-BDBF-4D48-ADFA-8C4947F47C41}" type="slidenum">
              <a:rPr lang="en-US" altLang="en-US">
                <a:solidFill>
                  <a:srgbClr val="000000"/>
                </a:solidFill>
              </a:rPr>
              <a:pPr/>
              <a:t>5</a:t>
            </a:fld>
            <a:endParaRPr lang="en-US" altLang="en-US">
              <a:solidFill>
                <a:srgbClr val="000000"/>
              </a:solidFill>
            </a:endParaRPr>
          </a:p>
        </p:txBody>
      </p:sp>
      <p:sp>
        <p:nvSpPr>
          <p:cNvPr id="113666" name="Rectangle 2"/>
          <p:cNvSpPr>
            <a:spLocks noGrp="1" noChangeArrowheads="1"/>
          </p:cNvSpPr>
          <p:nvPr>
            <p:ph type="title"/>
          </p:nvPr>
        </p:nvSpPr>
        <p:spPr/>
        <p:txBody>
          <a:bodyPr/>
          <a:lstStyle/>
          <a:p>
            <a:r>
              <a:rPr lang="en-US" altLang="en-US" b="1" dirty="0"/>
              <a:t>Operations on Queues</a:t>
            </a:r>
          </a:p>
        </p:txBody>
      </p:sp>
      <p:sp>
        <p:nvSpPr>
          <p:cNvPr id="113667" name="Rectangle 3"/>
          <p:cNvSpPr>
            <a:spLocks noGrp="1" noChangeArrowheads="1"/>
          </p:cNvSpPr>
          <p:nvPr>
            <p:ph type="body" idx="1"/>
          </p:nvPr>
        </p:nvSpPr>
        <p:spPr/>
        <p:txBody>
          <a:bodyPr/>
          <a:lstStyle/>
          <a:p>
            <a:pPr>
              <a:lnSpc>
                <a:spcPct val="80000"/>
              </a:lnSpc>
            </a:pPr>
            <a:r>
              <a:rPr lang="en-US" altLang="en-US" sz="2000" b="1"/>
              <a:t>Insert(</a:t>
            </a:r>
            <a:r>
              <a:rPr lang="en-US" altLang="en-US" sz="2000"/>
              <a:t>item</a:t>
            </a:r>
            <a:r>
              <a:rPr lang="en-US" altLang="en-US" sz="2000" b="1"/>
              <a:t>)</a:t>
            </a:r>
            <a:r>
              <a:rPr lang="en-US" altLang="en-US" sz="2000"/>
              <a:t>: (also called enqueue)</a:t>
            </a:r>
          </a:p>
          <a:p>
            <a:pPr lvl="1">
              <a:lnSpc>
                <a:spcPct val="80000"/>
              </a:lnSpc>
            </a:pPr>
            <a:r>
              <a:rPr lang="en-US" altLang="en-US" sz="1800"/>
              <a:t>It adds a new item to the tail of the queue</a:t>
            </a:r>
          </a:p>
          <a:p>
            <a:pPr>
              <a:lnSpc>
                <a:spcPct val="80000"/>
              </a:lnSpc>
            </a:pPr>
            <a:r>
              <a:rPr lang="en-US" altLang="en-US" sz="2000" b="1"/>
              <a:t>Remove( )</a:t>
            </a:r>
            <a:r>
              <a:rPr lang="en-US" altLang="en-US" sz="2000"/>
              <a:t>:  (also called delete or dequeue)</a:t>
            </a:r>
          </a:p>
          <a:p>
            <a:pPr lvl="1">
              <a:lnSpc>
                <a:spcPct val="80000"/>
              </a:lnSpc>
            </a:pPr>
            <a:r>
              <a:rPr lang="en-US" altLang="en-US" sz="1800"/>
              <a:t>It deletes the head item of the queue, and returns to the caller. If the queue is already empty, this operation returns NULL</a:t>
            </a:r>
          </a:p>
          <a:p>
            <a:pPr>
              <a:lnSpc>
                <a:spcPct val="80000"/>
              </a:lnSpc>
            </a:pPr>
            <a:r>
              <a:rPr lang="en-US" altLang="en-US" sz="2000" b="1"/>
              <a:t>getHead( ):</a:t>
            </a:r>
          </a:p>
          <a:p>
            <a:pPr lvl="1">
              <a:lnSpc>
                <a:spcPct val="80000"/>
              </a:lnSpc>
            </a:pPr>
            <a:r>
              <a:rPr lang="en-US" altLang="en-US" sz="1800"/>
              <a:t>Returns the value in the head element of the queue</a:t>
            </a:r>
          </a:p>
          <a:p>
            <a:pPr>
              <a:lnSpc>
                <a:spcPct val="80000"/>
              </a:lnSpc>
            </a:pPr>
            <a:r>
              <a:rPr lang="en-US" altLang="en-US" sz="2000" b="1"/>
              <a:t>getTail( ):</a:t>
            </a:r>
          </a:p>
          <a:p>
            <a:pPr lvl="1">
              <a:lnSpc>
                <a:spcPct val="80000"/>
              </a:lnSpc>
            </a:pPr>
            <a:r>
              <a:rPr lang="en-US" altLang="en-US" sz="1800"/>
              <a:t>Returns the value in the tail element of the queue</a:t>
            </a:r>
          </a:p>
          <a:p>
            <a:pPr>
              <a:lnSpc>
                <a:spcPct val="80000"/>
              </a:lnSpc>
            </a:pPr>
            <a:r>
              <a:rPr lang="en-US" altLang="en-US" sz="2000" b="1"/>
              <a:t>isEmpty( )</a:t>
            </a:r>
          </a:p>
          <a:p>
            <a:pPr lvl="1">
              <a:lnSpc>
                <a:spcPct val="80000"/>
              </a:lnSpc>
            </a:pPr>
            <a:r>
              <a:rPr lang="en-US" altLang="en-US" sz="1800"/>
              <a:t>Returns </a:t>
            </a:r>
            <a:r>
              <a:rPr lang="en-US" altLang="en-US" sz="1800" b="1">
                <a:solidFill>
                  <a:schemeClr val="accent2"/>
                </a:solidFill>
              </a:rPr>
              <a:t>true</a:t>
            </a:r>
            <a:r>
              <a:rPr lang="en-US" altLang="en-US" sz="1800"/>
              <a:t> if the queue has no items</a:t>
            </a:r>
          </a:p>
          <a:p>
            <a:pPr>
              <a:lnSpc>
                <a:spcPct val="80000"/>
              </a:lnSpc>
            </a:pPr>
            <a:r>
              <a:rPr lang="en-US" altLang="en-US" sz="2000" b="1"/>
              <a:t>size</a:t>
            </a:r>
            <a:r>
              <a:rPr lang="en-US" altLang="en-US" sz="2000"/>
              <a:t>( )</a:t>
            </a:r>
          </a:p>
          <a:p>
            <a:pPr lvl="1">
              <a:lnSpc>
                <a:spcPct val="80000"/>
              </a:lnSpc>
            </a:pPr>
            <a:r>
              <a:rPr lang="en-US" altLang="en-US" sz="1800"/>
              <a:t>Returns the number of items in the queue</a:t>
            </a:r>
          </a:p>
        </p:txBody>
      </p:sp>
    </p:spTree>
    <p:extLst>
      <p:ext uri="{BB962C8B-B14F-4D97-AF65-F5344CB8AC3E}">
        <p14:creationId xmlns:p14="http://schemas.microsoft.com/office/powerpoint/2010/main" xmlns="" val="8187768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EAEE51D-1836-4E87-867E-C806DA41B36C}" type="slidenum">
              <a:rPr lang="en-US" altLang="en-US">
                <a:solidFill>
                  <a:srgbClr val="000000"/>
                </a:solidFill>
              </a:rPr>
              <a:pPr/>
              <a:t>6</a:t>
            </a:fld>
            <a:endParaRPr lang="en-US" altLang="en-US">
              <a:solidFill>
                <a:srgbClr val="000000"/>
              </a:solidFill>
            </a:endParaRPr>
          </a:p>
        </p:txBody>
      </p:sp>
      <p:sp>
        <p:nvSpPr>
          <p:cNvPr id="114690" name="Rectangle 2"/>
          <p:cNvSpPr>
            <a:spLocks noGrp="1" noChangeArrowheads="1"/>
          </p:cNvSpPr>
          <p:nvPr>
            <p:ph type="title"/>
          </p:nvPr>
        </p:nvSpPr>
        <p:spPr/>
        <p:txBody>
          <a:bodyPr/>
          <a:lstStyle/>
          <a:p>
            <a:r>
              <a:rPr lang="en-US" altLang="en-US" b="1"/>
              <a:t>Examples of Queues</a:t>
            </a:r>
          </a:p>
        </p:txBody>
      </p:sp>
      <p:sp>
        <p:nvSpPr>
          <p:cNvPr id="114691" name="Rectangle 3"/>
          <p:cNvSpPr>
            <a:spLocks noGrp="1" noChangeArrowheads="1"/>
          </p:cNvSpPr>
          <p:nvPr>
            <p:ph type="body" idx="1"/>
          </p:nvPr>
        </p:nvSpPr>
        <p:spPr/>
        <p:txBody>
          <a:bodyPr/>
          <a:lstStyle/>
          <a:p>
            <a:r>
              <a:rPr lang="en-US" altLang="en-US"/>
              <a:t>An electronic mailbox is a queue</a:t>
            </a:r>
          </a:p>
          <a:p>
            <a:pPr lvl="1"/>
            <a:r>
              <a:rPr lang="en-US" altLang="en-US"/>
              <a:t>The ordering is chronological (by arrival time)</a:t>
            </a:r>
          </a:p>
          <a:p>
            <a:r>
              <a:rPr lang="en-US" altLang="en-US"/>
              <a:t>A waiting line in a store, at a service counter, on a one-lane road</a:t>
            </a:r>
          </a:p>
          <a:p>
            <a:r>
              <a:rPr lang="en-US" altLang="en-US"/>
              <a:t>Equal-priority processes waiting to run on a processor in a computer system</a:t>
            </a:r>
          </a:p>
        </p:txBody>
      </p:sp>
    </p:spTree>
    <p:extLst>
      <p:ext uri="{BB962C8B-B14F-4D97-AF65-F5344CB8AC3E}">
        <p14:creationId xmlns:p14="http://schemas.microsoft.com/office/powerpoint/2010/main" xmlns="" val="35727464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rmAutofit/>
          </a:bodyPr>
          <a:lstStyle/>
          <a:p>
            <a:r>
              <a:rPr lang="en-US" sz="2000" dirty="0" smtClean="0"/>
              <a:t>BASIC OPERATIONS ON QUEUE</a:t>
            </a:r>
            <a:endParaRPr lang="en-US" sz="2000" dirty="0"/>
          </a:p>
        </p:txBody>
      </p:sp>
      <p:pic>
        <p:nvPicPr>
          <p:cNvPr id="1027" name="Picture 3"/>
          <p:cNvPicPr>
            <a:picLocks noChangeAspect="1" noChangeArrowheads="1"/>
          </p:cNvPicPr>
          <p:nvPr/>
        </p:nvPicPr>
        <p:blipFill>
          <a:blip r:embed="rId2"/>
          <a:srcRect/>
          <a:stretch>
            <a:fillRect/>
          </a:stretch>
        </p:blipFill>
        <p:spPr bwMode="auto">
          <a:xfrm>
            <a:off x="133350" y="533401"/>
            <a:ext cx="4286250" cy="32766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133350" y="3810000"/>
            <a:ext cx="4267200" cy="12954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a:srcRect/>
          <a:stretch>
            <a:fillRect/>
          </a:stretch>
        </p:blipFill>
        <p:spPr bwMode="auto">
          <a:xfrm>
            <a:off x="4486275" y="533400"/>
            <a:ext cx="4200525" cy="4810125"/>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a:srcRect/>
          <a:stretch>
            <a:fillRect/>
          </a:stretch>
        </p:blipFill>
        <p:spPr bwMode="auto">
          <a:xfrm>
            <a:off x="4495800" y="5257800"/>
            <a:ext cx="4191000" cy="1371600"/>
          </a:xfrm>
          <a:prstGeom prst="rect">
            <a:avLst/>
          </a:prstGeom>
          <a:noFill/>
          <a:ln w="9525">
            <a:noFill/>
            <a:miter lim="800000"/>
            <a:headEnd/>
            <a:tailEnd/>
          </a:ln>
          <a:effectLst/>
        </p:spPr>
      </p:pic>
      <p:cxnSp>
        <p:nvCxnSpPr>
          <p:cNvPr id="11" name="Straight Connector 10"/>
          <p:cNvCxnSpPr/>
          <p:nvPr/>
        </p:nvCxnSpPr>
        <p:spPr>
          <a:xfrm rot="5400000">
            <a:off x="1296194" y="3656806"/>
            <a:ext cx="62484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031" name="Picture 7"/>
          <p:cNvPicPr>
            <a:picLocks noChangeAspect="1" noChangeArrowheads="1"/>
          </p:cNvPicPr>
          <p:nvPr/>
        </p:nvPicPr>
        <p:blipFill>
          <a:blip r:embed="rId6"/>
          <a:srcRect/>
          <a:stretch>
            <a:fillRect/>
          </a:stretch>
        </p:blipFill>
        <p:spPr bwMode="auto">
          <a:xfrm>
            <a:off x="152400" y="5334000"/>
            <a:ext cx="4248150" cy="1295400"/>
          </a:xfrm>
          <a:prstGeom prst="rect">
            <a:avLst/>
          </a:prstGeom>
          <a:noFill/>
          <a:ln w="9525">
            <a:noFill/>
            <a:miter lim="800000"/>
            <a:headEnd/>
            <a:tailEnd/>
          </a:ln>
          <a:effectLst/>
        </p:spPr>
      </p:pic>
      <p:sp>
        <p:nvSpPr>
          <p:cNvPr id="3" name="Slide Number Placeholder 2"/>
          <p:cNvSpPr>
            <a:spLocks noGrp="1"/>
          </p:cNvSpPr>
          <p:nvPr>
            <p:ph type="sldNum" sz="quarter" idx="12"/>
          </p:nvPr>
        </p:nvSpPr>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xmlns="" val="12290389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t>The Queue Operations</a:t>
            </a:r>
          </a:p>
        </p:txBody>
      </p:sp>
      <p:sp>
        <p:nvSpPr>
          <p:cNvPr id="4098" name="Rectangle 2"/>
          <p:cNvSpPr>
            <a:spLocks noGrp="1" noChangeArrowheads="1"/>
          </p:cNvSpPr>
          <p:nvPr>
            <p:ph type="body" idx="1"/>
          </p:nvPr>
        </p:nvSpPr>
        <p:spPr>
          <a:xfrm>
            <a:off x="685800" y="1981200"/>
            <a:ext cx="3810000" cy="4114800"/>
          </a:xfrm>
        </p:spPr>
        <p:txBody>
          <a:bodyPr/>
          <a:lstStyle/>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mtClean="0"/>
              <a:t>A queue is like a line of people waiting for a bank teller. The queue has a </a:t>
            </a:r>
            <a:r>
              <a:rPr lang="en-GB" b="1" u="sng" smtClean="0">
                <a:solidFill>
                  <a:srgbClr val="FF8000"/>
                </a:solidFill>
              </a:rPr>
              <a:t>front</a:t>
            </a:r>
            <a:r>
              <a:rPr lang="en-GB" smtClean="0"/>
              <a:t> and a </a:t>
            </a:r>
            <a:r>
              <a:rPr lang="en-GB" b="1" u="sng" smtClean="0">
                <a:solidFill>
                  <a:srgbClr val="FF8000"/>
                </a:solidFill>
              </a:rPr>
              <a:t>rear</a:t>
            </a:r>
            <a:r>
              <a:rPr lang="en-GB" smtClean="0"/>
              <a:t>.</a:t>
            </a:r>
          </a:p>
          <a:p>
            <a:pPr>
              <a:spcBef>
                <a:spcPts val="700"/>
              </a:spcBef>
              <a:buFont typeface="Monotype Sorts"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mtClean="0"/>
          </a:p>
        </p:txBody>
      </p:sp>
      <p:grpSp>
        <p:nvGrpSpPr>
          <p:cNvPr id="3076" name="Group 97"/>
          <p:cNvGrpSpPr>
            <a:grpSpLocks/>
          </p:cNvGrpSpPr>
          <p:nvPr/>
        </p:nvGrpSpPr>
        <p:grpSpPr bwMode="auto">
          <a:xfrm>
            <a:off x="2997200" y="3962400"/>
            <a:ext cx="381000" cy="1295400"/>
            <a:chOff x="2784" y="2448"/>
            <a:chExt cx="240" cy="816"/>
          </a:xfrm>
        </p:grpSpPr>
        <p:grpSp>
          <p:nvGrpSpPr>
            <p:cNvPr id="3117" name="Group 94"/>
            <p:cNvGrpSpPr>
              <a:grpSpLocks/>
            </p:cNvGrpSpPr>
            <p:nvPr/>
          </p:nvGrpSpPr>
          <p:grpSpPr bwMode="auto">
            <a:xfrm>
              <a:off x="2832" y="2784"/>
              <a:ext cx="144" cy="240"/>
              <a:chOff x="3312" y="3072"/>
              <a:chExt cx="144" cy="240"/>
            </a:xfrm>
          </p:grpSpPr>
          <p:sp>
            <p:nvSpPr>
              <p:cNvPr id="3123" name="Rectangle 95"/>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124" name="Rectangle 96"/>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3118" name="Rectangle 88"/>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119" name="Oval 85"/>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3120" name="Group 93"/>
            <p:cNvGrpSpPr>
              <a:grpSpLocks/>
            </p:cNvGrpSpPr>
            <p:nvPr/>
          </p:nvGrpSpPr>
          <p:grpSpPr bwMode="auto">
            <a:xfrm>
              <a:off x="2832" y="3024"/>
              <a:ext cx="144" cy="240"/>
              <a:chOff x="3312" y="3072"/>
              <a:chExt cx="144" cy="240"/>
            </a:xfrm>
          </p:grpSpPr>
          <p:sp>
            <p:nvSpPr>
              <p:cNvPr id="3121" name="Rectangle 91"/>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122" name="Rectangle 92"/>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3077" name="Group 98"/>
          <p:cNvGrpSpPr>
            <a:grpSpLocks/>
          </p:cNvGrpSpPr>
          <p:nvPr/>
        </p:nvGrpSpPr>
        <p:grpSpPr bwMode="auto">
          <a:xfrm>
            <a:off x="3657600" y="3962400"/>
            <a:ext cx="381000" cy="1295400"/>
            <a:chOff x="2784" y="2448"/>
            <a:chExt cx="240" cy="816"/>
          </a:xfrm>
        </p:grpSpPr>
        <p:grpSp>
          <p:nvGrpSpPr>
            <p:cNvPr id="3109" name="Group 99"/>
            <p:cNvGrpSpPr>
              <a:grpSpLocks/>
            </p:cNvGrpSpPr>
            <p:nvPr/>
          </p:nvGrpSpPr>
          <p:grpSpPr bwMode="auto">
            <a:xfrm>
              <a:off x="2832" y="2784"/>
              <a:ext cx="144" cy="240"/>
              <a:chOff x="3312" y="3072"/>
              <a:chExt cx="144" cy="240"/>
            </a:xfrm>
          </p:grpSpPr>
          <p:sp>
            <p:nvSpPr>
              <p:cNvPr id="3115" name="Rectangle 100"/>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116" name="Rectangle 101"/>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3110" name="Rectangle 102"/>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111" name="Oval 103"/>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3112" name="Group 104"/>
            <p:cNvGrpSpPr>
              <a:grpSpLocks/>
            </p:cNvGrpSpPr>
            <p:nvPr/>
          </p:nvGrpSpPr>
          <p:grpSpPr bwMode="auto">
            <a:xfrm>
              <a:off x="2832" y="3024"/>
              <a:ext cx="144" cy="240"/>
              <a:chOff x="3312" y="3072"/>
              <a:chExt cx="144" cy="240"/>
            </a:xfrm>
          </p:grpSpPr>
          <p:sp>
            <p:nvSpPr>
              <p:cNvPr id="3113" name="Rectangle 105"/>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114" name="Rectangle 106"/>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3078" name="Group 107"/>
          <p:cNvGrpSpPr>
            <a:grpSpLocks/>
          </p:cNvGrpSpPr>
          <p:nvPr/>
        </p:nvGrpSpPr>
        <p:grpSpPr bwMode="auto">
          <a:xfrm>
            <a:off x="4318000" y="3962400"/>
            <a:ext cx="381000" cy="1295400"/>
            <a:chOff x="2784" y="2448"/>
            <a:chExt cx="240" cy="816"/>
          </a:xfrm>
        </p:grpSpPr>
        <p:grpSp>
          <p:nvGrpSpPr>
            <p:cNvPr id="3101" name="Group 108"/>
            <p:cNvGrpSpPr>
              <a:grpSpLocks/>
            </p:cNvGrpSpPr>
            <p:nvPr/>
          </p:nvGrpSpPr>
          <p:grpSpPr bwMode="auto">
            <a:xfrm>
              <a:off x="2832" y="2784"/>
              <a:ext cx="144" cy="240"/>
              <a:chOff x="3312" y="3072"/>
              <a:chExt cx="144" cy="240"/>
            </a:xfrm>
          </p:grpSpPr>
          <p:sp>
            <p:nvSpPr>
              <p:cNvPr id="3107" name="Rectangle 109"/>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108" name="Rectangle 110"/>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3102" name="Rectangle 111"/>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103" name="Oval 112"/>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3104" name="Group 113"/>
            <p:cNvGrpSpPr>
              <a:grpSpLocks/>
            </p:cNvGrpSpPr>
            <p:nvPr/>
          </p:nvGrpSpPr>
          <p:grpSpPr bwMode="auto">
            <a:xfrm>
              <a:off x="2832" y="3024"/>
              <a:ext cx="144" cy="240"/>
              <a:chOff x="3312" y="3072"/>
              <a:chExt cx="144" cy="240"/>
            </a:xfrm>
          </p:grpSpPr>
          <p:sp>
            <p:nvSpPr>
              <p:cNvPr id="3105" name="Rectangle 114"/>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106" name="Rectangle 115"/>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3079" name="Group 116"/>
          <p:cNvGrpSpPr>
            <a:grpSpLocks/>
          </p:cNvGrpSpPr>
          <p:nvPr/>
        </p:nvGrpSpPr>
        <p:grpSpPr bwMode="auto">
          <a:xfrm>
            <a:off x="4978400" y="3962400"/>
            <a:ext cx="381000" cy="1295400"/>
            <a:chOff x="2784" y="2448"/>
            <a:chExt cx="240" cy="816"/>
          </a:xfrm>
        </p:grpSpPr>
        <p:grpSp>
          <p:nvGrpSpPr>
            <p:cNvPr id="3093" name="Group 117"/>
            <p:cNvGrpSpPr>
              <a:grpSpLocks/>
            </p:cNvGrpSpPr>
            <p:nvPr/>
          </p:nvGrpSpPr>
          <p:grpSpPr bwMode="auto">
            <a:xfrm>
              <a:off x="2832" y="2784"/>
              <a:ext cx="144" cy="240"/>
              <a:chOff x="3312" y="3072"/>
              <a:chExt cx="144" cy="240"/>
            </a:xfrm>
          </p:grpSpPr>
          <p:sp>
            <p:nvSpPr>
              <p:cNvPr id="3099" name="Rectangle 118"/>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100" name="Rectangle 119"/>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3094" name="Rectangle 120"/>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095" name="Oval 121"/>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3096" name="Group 122"/>
            <p:cNvGrpSpPr>
              <a:grpSpLocks/>
            </p:cNvGrpSpPr>
            <p:nvPr/>
          </p:nvGrpSpPr>
          <p:grpSpPr bwMode="auto">
            <a:xfrm>
              <a:off x="2832" y="3024"/>
              <a:ext cx="144" cy="240"/>
              <a:chOff x="3312" y="3072"/>
              <a:chExt cx="144" cy="240"/>
            </a:xfrm>
          </p:grpSpPr>
          <p:sp>
            <p:nvSpPr>
              <p:cNvPr id="3097" name="Rectangle 123"/>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098" name="Rectangle 124"/>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3080" name="Group 153"/>
          <p:cNvGrpSpPr>
            <a:grpSpLocks/>
          </p:cNvGrpSpPr>
          <p:nvPr/>
        </p:nvGrpSpPr>
        <p:grpSpPr bwMode="auto">
          <a:xfrm>
            <a:off x="8153400" y="3657600"/>
            <a:ext cx="457200" cy="1295400"/>
            <a:chOff x="5136" y="2304"/>
            <a:chExt cx="288" cy="816"/>
          </a:xfrm>
        </p:grpSpPr>
        <p:grpSp>
          <p:nvGrpSpPr>
            <p:cNvPr id="3083" name="Group 125"/>
            <p:cNvGrpSpPr>
              <a:grpSpLocks/>
            </p:cNvGrpSpPr>
            <p:nvPr/>
          </p:nvGrpSpPr>
          <p:grpSpPr bwMode="auto">
            <a:xfrm>
              <a:off x="5160" y="2304"/>
              <a:ext cx="240" cy="816"/>
              <a:chOff x="2784" y="2448"/>
              <a:chExt cx="240" cy="816"/>
            </a:xfrm>
          </p:grpSpPr>
          <p:grpSp>
            <p:nvGrpSpPr>
              <p:cNvPr id="3085" name="Group 126"/>
              <p:cNvGrpSpPr>
                <a:grpSpLocks/>
              </p:cNvGrpSpPr>
              <p:nvPr/>
            </p:nvGrpSpPr>
            <p:grpSpPr bwMode="auto">
              <a:xfrm>
                <a:off x="2832" y="2784"/>
                <a:ext cx="144" cy="240"/>
                <a:chOff x="3312" y="3072"/>
                <a:chExt cx="144" cy="240"/>
              </a:xfrm>
            </p:grpSpPr>
            <p:sp>
              <p:nvSpPr>
                <p:cNvPr id="3091" name="Rectangle 127"/>
                <p:cNvSpPr>
                  <a:spLocks noChangeArrowheads="1"/>
                </p:cNvSpPr>
                <p:nvPr/>
              </p:nvSpPr>
              <p:spPr bwMode="auto">
                <a:xfrm rot="1704760">
                  <a:off x="3312"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092" name="Rectangle 128"/>
                <p:cNvSpPr>
                  <a:spLocks noChangeArrowheads="1"/>
                </p:cNvSpPr>
                <p:nvPr/>
              </p:nvSpPr>
              <p:spPr bwMode="auto">
                <a:xfrm rot="19895240" flipH="1">
                  <a:off x="3408"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3086" name="Rectangle 129"/>
              <p:cNvSpPr>
                <a:spLocks noChangeArrowheads="1"/>
              </p:cNvSpPr>
              <p:nvPr/>
            </p:nvSpPr>
            <p:spPr bwMode="auto">
              <a:xfrm>
                <a:off x="2880" y="2688"/>
                <a:ext cx="48" cy="384"/>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087" name="Oval 130"/>
              <p:cNvSpPr>
                <a:spLocks noChangeArrowheads="1"/>
              </p:cNvSpPr>
              <p:nvPr/>
            </p:nvSpPr>
            <p:spPr bwMode="auto">
              <a:xfrm>
                <a:off x="2784" y="2448"/>
                <a:ext cx="240" cy="288"/>
              </a:xfrm>
              <a:prstGeom prst="ellipse">
                <a:avLst/>
              </a:prstGeom>
              <a:solidFill>
                <a:schemeClr val="accent1"/>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3088" name="Group 131"/>
              <p:cNvGrpSpPr>
                <a:grpSpLocks/>
              </p:cNvGrpSpPr>
              <p:nvPr/>
            </p:nvGrpSpPr>
            <p:grpSpPr bwMode="auto">
              <a:xfrm>
                <a:off x="2832" y="3024"/>
                <a:ext cx="144" cy="240"/>
                <a:chOff x="3312" y="3072"/>
                <a:chExt cx="144" cy="240"/>
              </a:xfrm>
            </p:grpSpPr>
            <p:sp>
              <p:nvSpPr>
                <p:cNvPr id="3089" name="Rectangle 132"/>
                <p:cNvSpPr>
                  <a:spLocks noChangeArrowheads="1"/>
                </p:cNvSpPr>
                <p:nvPr/>
              </p:nvSpPr>
              <p:spPr bwMode="auto">
                <a:xfrm rot="1704760">
                  <a:off x="3312"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3090" name="Rectangle 133"/>
                <p:cNvSpPr>
                  <a:spLocks noChangeArrowheads="1"/>
                </p:cNvSpPr>
                <p:nvPr/>
              </p:nvSpPr>
              <p:spPr bwMode="auto">
                <a:xfrm rot="19895240" flipH="1">
                  <a:off x="3408"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sp>
          <p:nvSpPr>
            <p:cNvPr id="3084" name="Rectangle 152"/>
            <p:cNvSpPr>
              <a:spLocks noChangeArrowheads="1"/>
            </p:cNvSpPr>
            <p:nvPr/>
          </p:nvSpPr>
          <p:spPr bwMode="auto">
            <a:xfrm>
              <a:off x="5136" y="2304"/>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360" tIns="44280" rIns="90360" bIns="44280"/>
            <a:lstStyle>
              <a:lvl1pPr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1pPr>
              <a:lvl2pPr marL="742950" indent="-28575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2pPr>
              <a:lvl3pPr marL="1143000" indent="-22860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3pPr>
              <a:lvl4pPr marL="1600200" indent="-22860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4pPr>
              <a:lvl5pPr marL="2057400" indent="-22860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5pPr>
              <a:lvl6pPr marL="25146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6pPr>
              <a:lvl7pPr marL="29718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7pPr>
              <a:lvl8pPr marL="34290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8pPr>
              <a:lvl9pPr marL="38862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9pPr>
            </a:lstStyle>
            <a:p>
              <a:pPr eaLnBrk="0" fontAlgn="base" hangingPunct="0">
                <a:lnSpc>
                  <a:spcPct val="95000"/>
                </a:lnSpc>
                <a:spcBef>
                  <a:spcPts val="700"/>
                </a:spcBef>
                <a:spcAft>
                  <a:spcPct val="0"/>
                </a:spcAft>
                <a:buClr>
                  <a:srgbClr val="00CECE"/>
                </a:buClr>
                <a:buSzPct val="75000"/>
                <a:buFont typeface="Monotype Sorts" charset="2"/>
                <a:buNone/>
              </a:pPr>
              <a:r>
                <a:rPr lang="en-GB" altLang="en-US" sz="1200" b="1" i="1" smtClean="0">
                  <a:solidFill>
                    <a:srgbClr val="000000"/>
                  </a:solidFill>
                </a:rPr>
                <a:t>$</a:t>
              </a:r>
              <a:r>
                <a:rPr lang="en-GB" altLang="en-US" sz="1200" b="1" i="1" smtClean="0">
                  <a:solidFill>
                    <a:srgbClr val="00FF00"/>
                  </a:solidFill>
                </a:rPr>
                <a:t> </a:t>
              </a:r>
              <a:r>
                <a:rPr lang="en-GB" altLang="en-US" sz="1200" b="1" i="1" smtClean="0">
                  <a:solidFill>
                    <a:srgbClr val="000000"/>
                  </a:solidFill>
                </a:rPr>
                <a:t> $ </a:t>
              </a:r>
            </a:p>
          </p:txBody>
        </p:sp>
      </p:grpSp>
      <p:sp>
        <p:nvSpPr>
          <p:cNvPr id="3081" name="AutoShape 156"/>
          <p:cNvSpPr>
            <a:spLocks noChangeArrowheads="1"/>
          </p:cNvSpPr>
          <p:nvPr/>
        </p:nvSpPr>
        <p:spPr bwMode="auto">
          <a:xfrm>
            <a:off x="5791200" y="5029200"/>
            <a:ext cx="955675" cy="498475"/>
          </a:xfrm>
          <a:prstGeom prst="roundRect">
            <a:avLst>
              <a:gd name="adj" fmla="val 306"/>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5000"/>
              </a:lnSpc>
              <a:spcBef>
                <a:spcPct val="0"/>
              </a:spcBef>
              <a:spcAft>
                <a:spcPct val="0"/>
              </a:spcAft>
              <a:buClr>
                <a:srgbClr val="E0E0E0"/>
              </a:buClr>
              <a:buSzPct val="100000"/>
              <a:buFont typeface="Times New Roman" pitchFamily="16" charset="0"/>
              <a:buNone/>
            </a:pPr>
            <a:r>
              <a:rPr lang="en-GB" altLang="en-US" sz="2800" smtClean="0">
                <a:solidFill>
                  <a:srgbClr val="B2B2B2"/>
                </a:solidFill>
              </a:rPr>
              <a:t>Front</a:t>
            </a:r>
          </a:p>
        </p:txBody>
      </p:sp>
      <p:sp>
        <p:nvSpPr>
          <p:cNvPr id="3082" name="AutoShape 157"/>
          <p:cNvSpPr>
            <a:spLocks noChangeArrowheads="1"/>
          </p:cNvSpPr>
          <p:nvPr/>
        </p:nvSpPr>
        <p:spPr bwMode="auto">
          <a:xfrm>
            <a:off x="2362200" y="5486400"/>
            <a:ext cx="854075" cy="498475"/>
          </a:xfrm>
          <a:prstGeom prst="roundRect">
            <a:avLst>
              <a:gd name="adj" fmla="val 306"/>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5000"/>
              </a:lnSpc>
              <a:spcBef>
                <a:spcPct val="0"/>
              </a:spcBef>
              <a:spcAft>
                <a:spcPct val="0"/>
              </a:spcAft>
              <a:buClr>
                <a:srgbClr val="E0E0E0"/>
              </a:buClr>
              <a:buSzPct val="100000"/>
              <a:buFont typeface="Times New Roman" pitchFamily="16" charset="0"/>
              <a:buNone/>
            </a:pPr>
            <a:r>
              <a:rPr lang="en-GB" altLang="en-US" sz="2800" smtClean="0">
                <a:solidFill>
                  <a:srgbClr val="B2B2B2"/>
                </a:solidFill>
              </a:rPr>
              <a:t>Rear</a:t>
            </a:r>
          </a:p>
        </p:txBody>
      </p:sp>
      <p:sp>
        <p:nvSpPr>
          <p:cNvPr id="2" name="Slide Number Placeholder 1"/>
          <p:cNvSpPr>
            <a:spLocks noGrp="1"/>
          </p:cNvSpPr>
          <p:nvPr>
            <p:ph type="sldNum" sz="quarter" idx="12"/>
          </p:nvPr>
        </p:nvSpPr>
        <p:spPr/>
        <p:txBody>
          <a:bodyPr/>
          <a:lstStyle/>
          <a:p>
            <a:fld id="{B6F15528-21DE-4FAA-801E-634DDDAF4B2B}" type="slidenum">
              <a:rPr lang="en-US" smtClean="0"/>
              <a:pPr/>
              <a:t>8</a:t>
            </a:fld>
            <a:endParaRPr lang="en-US"/>
          </a:p>
        </p:txBody>
      </p:sp>
    </p:spTree>
    <p:extLst>
      <p:ext uri="{BB962C8B-B14F-4D97-AF65-F5344CB8AC3E}">
        <p14:creationId xmlns:p14="http://schemas.microsoft.com/office/powerpoint/2010/main" xmlns="" val="339175405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Oval 60"/>
          <p:cNvSpPr>
            <a:spLocks noChangeArrowheads="1"/>
          </p:cNvSpPr>
          <p:nvPr/>
        </p:nvSpPr>
        <p:spPr bwMode="auto">
          <a:xfrm>
            <a:off x="1828800" y="4038600"/>
            <a:ext cx="1066800" cy="1981200"/>
          </a:xfrm>
          <a:prstGeom prst="ellipse">
            <a:avLst/>
          </a:prstGeom>
          <a:solidFill>
            <a:schemeClr val="hlink"/>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099" name="Rectangle 2"/>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t>The Queue Operations</a:t>
            </a:r>
          </a:p>
        </p:txBody>
      </p:sp>
      <p:sp>
        <p:nvSpPr>
          <p:cNvPr id="66563" name="Rectangle 3"/>
          <p:cNvSpPr>
            <a:spLocks noGrp="1" noChangeArrowheads="1"/>
          </p:cNvSpPr>
          <p:nvPr>
            <p:ph type="body" idx="1"/>
          </p:nvPr>
        </p:nvSpPr>
        <p:spPr>
          <a:xfrm>
            <a:off x="685800" y="1981200"/>
            <a:ext cx="6172200" cy="1828800"/>
          </a:xfrm>
        </p:spPr>
        <p:txBody>
          <a:bodyPr/>
          <a:lstStyle/>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mtClean="0"/>
              <a:t>New people must enter the queue at the rear. The C++ queue class calls this a </a:t>
            </a:r>
            <a:r>
              <a:rPr lang="en-GB" b="1" u="sng" smtClean="0">
                <a:solidFill>
                  <a:srgbClr val="FF8000"/>
                </a:solidFill>
              </a:rPr>
              <a:t>push</a:t>
            </a:r>
            <a:r>
              <a:rPr lang="en-GB" smtClean="0"/>
              <a:t>, although it is usually called an </a:t>
            </a:r>
            <a:r>
              <a:rPr lang="en-GB" b="1" u="sng" smtClean="0">
                <a:solidFill>
                  <a:srgbClr val="FF8000"/>
                </a:solidFill>
              </a:rPr>
              <a:t>enqueue</a:t>
            </a:r>
            <a:r>
              <a:rPr lang="en-GB" smtClean="0"/>
              <a:t> operation.</a:t>
            </a:r>
          </a:p>
          <a:p>
            <a:pPr>
              <a:spcBef>
                <a:spcPts val="700"/>
              </a:spcBef>
              <a:buFont typeface="Monotype Sorts"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mtClean="0"/>
          </a:p>
        </p:txBody>
      </p:sp>
      <p:grpSp>
        <p:nvGrpSpPr>
          <p:cNvPr id="4101" name="Group 4"/>
          <p:cNvGrpSpPr>
            <a:grpSpLocks/>
          </p:cNvGrpSpPr>
          <p:nvPr/>
        </p:nvGrpSpPr>
        <p:grpSpPr bwMode="auto">
          <a:xfrm>
            <a:off x="2997200" y="3962400"/>
            <a:ext cx="381000" cy="1295400"/>
            <a:chOff x="2784" y="2448"/>
            <a:chExt cx="240" cy="816"/>
          </a:xfrm>
        </p:grpSpPr>
        <p:grpSp>
          <p:nvGrpSpPr>
            <p:cNvPr id="4152" name="Group 5"/>
            <p:cNvGrpSpPr>
              <a:grpSpLocks/>
            </p:cNvGrpSpPr>
            <p:nvPr/>
          </p:nvGrpSpPr>
          <p:grpSpPr bwMode="auto">
            <a:xfrm>
              <a:off x="2832" y="2784"/>
              <a:ext cx="144" cy="240"/>
              <a:chOff x="3312" y="3072"/>
              <a:chExt cx="144" cy="240"/>
            </a:xfrm>
          </p:grpSpPr>
          <p:sp>
            <p:nvSpPr>
              <p:cNvPr id="4158" name="Rectangle 6"/>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59" name="Rectangle 7"/>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4153" name="Rectangle 8"/>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54" name="Oval 9"/>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4155" name="Group 10"/>
            <p:cNvGrpSpPr>
              <a:grpSpLocks/>
            </p:cNvGrpSpPr>
            <p:nvPr/>
          </p:nvGrpSpPr>
          <p:grpSpPr bwMode="auto">
            <a:xfrm>
              <a:off x="2832" y="3024"/>
              <a:ext cx="144" cy="240"/>
              <a:chOff x="3312" y="3072"/>
              <a:chExt cx="144" cy="240"/>
            </a:xfrm>
          </p:grpSpPr>
          <p:sp>
            <p:nvSpPr>
              <p:cNvPr id="4156" name="Rectangle 11"/>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57" name="Rectangle 12"/>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4102" name="Group 13"/>
          <p:cNvGrpSpPr>
            <a:grpSpLocks/>
          </p:cNvGrpSpPr>
          <p:nvPr/>
        </p:nvGrpSpPr>
        <p:grpSpPr bwMode="auto">
          <a:xfrm>
            <a:off x="3657600" y="3962400"/>
            <a:ext cx="381000" cy="1295400"/>
            <a:chOff x="2784" y="2448"/>
            <a:chExt cx="240" cy="816"/>
          </a:xfrm>
        </p:grpSpPr>
        <p:grpSp>
          <p:nvGrpSpPr>
            <p:cNvPr id="4144" name="Group 14"/>
            <p:cNvGrpSpPr>
              <a:grpSpLocks/>
            </p:cNvGrpSpPr>
            <p:nvPr/>
          </p:nvGrpSpPr>
          <p:grpSpPr bwMode="auto">
            <a:xfrm>
              <a:off x="2832" y="2784"/>
              <a:ext cx="144" cy="240"/>
              <a:chOff x="3312" y="3072"/>
              <a:chExt cx="144" cy="240"/>
            </a:xfrm>
          </p:grpSpPr>
          <p:sp>
            <p:nvSpPr>
              <p:cNvPr id="4150" name="Rectangle 15"/>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51" name="Rectangle 16"/>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4145" name="Rectangle 17"/>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46" name="Oval 18"/>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4147" name="Group 19"/>
            <p:cNvGrpSpPr>
              <a:grpSpLocks/>
            </p:cNvGrpSpPr>
            <p:nvPr/>
          </p:nvGrpSpPr>
          <p:grpSpPr bwMode="auto">
            <a:xfrm>
              <a:off x="2832" y="3024"/>
              <a:ext cx="144" cy="240"/>
              <a:chOff x="3312" y="3072"/>
              <a:chExt cx="144" cy="240"/>
            </a:xfrm>
          </p:grpSpPr>
          <p:sp>
            <p:nvSpPr>
              <p:cNvPr id="4148" name="Rectangle 20"/>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49" name="Rectangle 21"/>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4103" name="Group 22"/>
          <p:cNvGrpSpPr>
            <a:grpSpLocks/>
          </p:cNvGrpSpPr>
          <p:nvPr/>
        </p:nvGrpSpPr>
        <p:grpSpPr bwMode="auto">
          <a:xfrm>
            <a:off x="4318000" y="3962400"/>
            <a:ext cx="381000" cy="1295400"/>
            <a:chOff x="2784" y="2448"/>
            <a:chExt cx="240" cy="816"/>
          </a:xfrm>
        </p:grpSpPr>
        <p:grpSp>
          <p:nvGrpSpPr>
            <p:cNvPr id="4136" name="Group 23"/>
            <p:cNvGrpSpPr>
              <a:grpSpLocks/>
            </p:cNvGrpSpPr>
            <p:nvPr/>
          </p:nvGrpSpPr>
          <p:grpSpPr bwMode="auto">
            <a:xfrm>
              <a:off x="2832" y="2784"/>
              <a:ext cx="144" cy="240"/>
              <a:chOff x="3312" y="3072"/>
              <a:chExt cx="144" cy="240"/>
            </a:xfrm>
          </p:grpSpPr>
          <p:sp>
            <p:nvSpPr>
              <p:cNvPr id="4142" name="Rectangle 24"/>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43" name="Rectangle 25"/>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4137" name="Rectangle 26"/>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38" name="Oval 27"/>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4139" name="Group 28"/>
            <p:cNvGrpSpPr>
              <a:grpSpLocks/>
            </p:cNvGrpSpPr>
            <p:nvPr/>
          </p:nvGrpSpPr>
          <p:grpSpPr bwMode="auto">
            <a:xfrm>
              <a:off x="2832" y="3024"/>
              <a:ext cx="144" cy="240"/>
              <a:chOff x="3312" y="3072"/>
              <a:chExt cx="144" cy="240"/>
            </a:xfrm>
          </p:grpSpPr>
          <p:sp>
            <p:nvSpPr>
              <p:cNvPr id="4140" name="Rectangle 29"/>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41" name="Rectangle 30"/>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4104" name="Group 31"/>
          <p:cNvGrpSpPr>
            <a:grpSpLocks/>
          </p:cNvGrpSpPr>
          <p:nvPr/>
        </p:nvGrpSpPr>
        <p:grpSpPr bwMode="auto">
          <a:xfrm>
            <a:off x="4978400" y="3962400"/>
            <a:ext cx="381000" cy="1295400"/>
            <a:chOff x="2784" y="2448"/>
            <a:chExt cx="240" cy="816"/>
          </a:xfrm>
        </p:grpSpPr>
        <p:grpSp>
          <p:nvGrpSpPr>
            <p:cNvPr id="4128" name="Group 32"/>
            <p:cNvGrpSpPr>
              <a:grpSpLocks/>
            </p:cNvGrpSpPr>
            <p:nvPr/>
          </p:nvGrpSpPr>
          <p:grpSpPr bwMode="auto">
            <a:xfrm>
              <a:off x="2832" y="2784"/>
              <a:ext cx="144" cy="240"/>
              <a:chOff x="3312" y="3072"/>
              <a:chExt cx="144" cy="240"/>
            </a:xfrm>
          </p:grpSpPr>
          <p:sp>
            <p:nvSpPr>
              <p:cNvPr id="4134" name="Rectangle 33"/>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35" name="Rectangle 34"/>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4129" name="Rectangle 35"/>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30" name="Oval 36"/>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4131" name="Group 37"/>
            <p:cNvGrpSpPr>
              <a:grpSpLocks/>
            </p:cNvGrpSpPr>
            <p:nvPr/>
          </p:nvGrpSpPr>
          <p:grpSpPr bwMode="auto">
            <a:xfrm>
              <a:off x="2832" y="3024"/>
              <a:ext cx="144" cy="240"/>
              <a:chOff x="3312" y="3072"/>
              <a:chExt cx="144" cy="240"/>
            </a:xfrm>
          </p:grpSpPr>
          <p:sp>
            <p:nvSpPr>
              <p:cNvPr id="4132" name="Rectangle 38"/>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33" name="Rectangle 39"/>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4105" name="Group 40"/>
          <p:cNvGrpSpPr>
            <a:grpSpLocks/>
          </p:cNvGrpSpPr>
          <p:nvPr/>
        </p:nvGrpSpPr>
        <p:grpSpPr bwMode="auto">
          <a:xfrm>
            <a:off x="8153400" y="3657600"/>
            <a:ext cx="457200" cy="1295400"/>
            <a:chOff x="5136" y="2304"/>
            <a:chExt cx="288" cy="816"/>
          </a:xfrm>
        </p:grpSpPr>
        <p:grpSp>
          <p:nvGrpSpPr>
            <p:cNvPr id="4118" name="Group 41"/>
            <p:cNvGrpSpPr>
              <a:grpSpLocks/>
            </p:cNvGrpSpPr>
            <p:nvPr/>
          </p:nvGrpSpPr>
          <p:grpSpPr bwMode="auto">
            <a:xfrm>
              <a:off x="5160" y="2304"/>
              <a:ext cx="240" cy="816"/>
              <a:chOff x="2784" y="2448"/>
              <a:chExt cx="240" cy="816"/>
            </a:xfrm>
          </p:grpSpPr>
          <p:grpSp>
            <p:nvGrpSpPr>
              <p:cNvPr id="4120" name="Group 42"/>
              <p:cNvGrpSpPr>
                <a:grpSpLocks/>
              </p:cNvGrpSpPr>
              <p:nvPr/>
            </p:nvGrpSpPr>
            <p:grpSpPr bwMode="auto">
              <a:xfrm>
                <a:off x="2832" y="2784"/>
                <a:ext cx="144" cy="240"/>
                <a:chOff x="3312" y="3072"/>
                <a:chExt cx="144" cy="240"/>
              </a:xfrm>
            </p:grpSpPr>
            <p:sp>
              <p:nvSpPr>
                <p:cNvPr id="4126" name="Rectangle 43"/>
                <p:cNvSpPr>
                  <a:spLocks noChangeArrowheads="1"/>
                </p:cNvSpPr>
                <p:nvPr/>
              </p:nvSpPr>
              <p:spPr bwMode="auto">
                <a:xfrm rot="1704760">
                  <a:off x="3312"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27" name="Rectangle 44"/>
                <p:cNvSpPr>
                  <a:spLocks noChangeArrowheads="1"/>
                </p:cNvSpPr>
                <p:nvPr/>
              </p:nvSpPr>
              <p:spPr bwMode="auto">
                <a:xfrm rot="19895240" flipH="1">
                  <a:off x="3408"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4121" name="Rectangle 45"/>
              <p:cNvSpPr>
                <a:spLocks noChangeArrowheads="1"/>
              </p:cNvSpPr>
              <p:nvPr/>
            </p:nvSpPr>
            <p:spPr bwMode="auto">
              <a:xfrm>
                <a:off x="2880" y="2688"/>
                <a:ext cx="48" cy="384"/>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22" name="Oval 46"/>
              <p:cNvSpPr>
                <a:spLocks noChangeArrowheads="1"/>
              </p:cNvSpPr>
              <p:nvPr/>
            </p:nvSpPr>
            <p:spPr bwMode="auto">
              <a:xfrm>
                <a:off x="2784" y="2448"/>
                <a:ext cx="240" cy="288"/>
              </a:xfrm>
              <a:prstGeom prst="ellipse">
                <a:avLst/>
              </a:prstGeom>
              <a:solidFill>
                <a:schemeClr val="accent1"/>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4123" name="Group 47"/>
              <p:cNvGrpSpPr>
                <a:grpSpLocks/>
              </p:cNvGrpSpPr>
              <p:nvPr/>
            </p:nvGrpSpPr>
            <p:grpSpPr bwMode="auto">
              <a:xfrm>
                <a:off x="2832" y="3024"/>
                <a:ext cx="144" cy="240"/>
                <a:chOff x="3312" y="3072"/>
                <a:chExt cx="144" cy="240"/>
              </a:xfrm>
            </p:grpSpPr>
            <p:sp>
              <p:nvSpPr>
                <p:cNvPr id="4124" name="Rectangle 48"/>
                <p:cNvSpPr>
                  <a:spLocks noChangeArrowheads="1"/>
                </p:cNvSpPr>
                <p:nvPr/>
              </p:nvSpPr>
              <p:spPr bwMode="auto">
                <a:xfrm rot="1704760">
                  <a:off x="3312"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25" name="Rectangle 49"/>
                <p:cNvSpPr>
                  <a:spLocks noChangeArrowheads="1"/>
                </p:cNvSpPr>
                <p:nvPr/>
              </p:nvSpPr>
              <p:spPr bwMode="auto">
                <a:xfrm rot="19895240" flipH="1">
                  <a:off x="3408"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sp>
          <p:nvSpPr>
            <p:cNvPr id="4119" name="Rectangle 50"/>
            <p:cNvSpPr>
              <a:spLocks noChangeArrowheads="1"/>
            </p:cNvSpPr>
            <p:nvPr/>
          </p:nvSpPr>
          <p:spPr bwMode="auto">
            <a:xfrm>
              <a:off x="5136" y="2304"/>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360" tIns="44280" rIns="90360" bIns="44280"/>
            <a:lstStyle>
              <a:lvl1pPr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1pPr>
              <a:lvl2pPr marL="742950" indent="-28575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2pPr>
              <a:lvl3pPr marL="1143000" indent="-22860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3pPr>
              <a:lvl4pPr marL="1600200" indent="-22860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4pPr>
              <a:lvl5pPr marL="2057400" indent="-22860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5pPr>
              <a:lvl6pPr marL="25146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6pPr>
              <a:lvl7pPr marL="29718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7pPr>
              <a:lvl8pPr marL="34290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8pPr>
              <a:lvl9pPr marL="38862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9pPr>
            </a:lstStyle>
            <a:p>
              <a:pPr eaLnBrk="0" fontAlgn="base" hangingPunct="0">
                <a:lnSpc>
                  <a:spcPct val="95000"/>
                </a:lnSpc>
                <a:spcBef>
                  <a:spcPts val="700"/>
                </a:spcBef>
                <a:spcAft>
                  <a:spcPct val="0"/>
                </a:spcAft>
                <a:buClr>
                  <a:srgbClr val="00CECE"/>
                </a:buClr>
                <a:buSzPct val="75000"/>
                <a:buFont typeface="Monotype Sorts" charset="2"/>
                <a:buNone/>
              </a:pPr>
              <a:r>
                <a:rPr lang="en-GB" altLang="en-US" sz="1200" b="1" i="1" smtClean="0">
                  <a:solidFill>
                    <a:srgbClr val="000000"/>
                  </a:solidFill>
                </a:rPr>
                <a:t>$</a:t>
              </a:r>
              <a:r>
                <a:rPr lang="en-GB" altLang="en-US" sz="1200" b="1" i="1" smtClean="0">
                  <a:solidFill>
                    <a:srgbClr val="00FF00"/>
                  </a:solidFill>
                </a:rPr>
                <a:t> </a:t>
              </a:r>
              <a:r>
                <a:rPr lang="en-GB" altLang="en-US" sz="1200" b="1" i="1" smtClean="0">
                  <a:solidFill>
                    <a:srgbClr val="000000"/>
                  </a:solidFill>
                </a:rPr>
                <a:t> $ </a:t>
              </a:r>
            </a:p>
          </p:txBody>
        </p:sp>
      </p:grpSp>
      <p:grpSp>
        <p:nvGrpSpPr>
          <p:cNvPr id="4106" name="Group 51"/>
          <p:cNvGrpSpPr>
            <a:grpSpLocks/>
          </p:cNvGrpSpPr>
          <p:nvPr/>
        </p:nvGrpSpPr>
        <p:grpSpPr bwMode="auto">
          <a:xfrm>
            <a:off x="2171700" y="4191000"/>
            <a:ext cx="381000" cy="1295400"/>
            <a:chOff x="2784" y="2448"/>
            <a:chExt cx="240" cy="816"/>
          </a:xfrm>
        </p:grpSpPr>
        <p:grpSp>
          <p:nvGrpSpPr>
            <p:cNvPr id="4110" name="Group 52"/>
            <p:cNvGrpSpPr>
              <a:grpSpLocks/>
            </p:cNvGrpSpPr>
            <p:nvPr/>
          </p:nvGrpSpPr>
          <p:grpSpPr bwMode="auto">
            <a:xfrm>
              <a:off x="2832" y="2784"/>
              <a:ext cx="144" cy="240"/>
              <a:chOff x="3312" y="3072"/>
              <a:chExt cx="144" cy="240"/>
            </a:xfrm>
          </p:grpSpPr>
          <p:sp>
            <p:nvSpPr>
              <p:cNvPr id="4116" name="Rectangle 53"/>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17" name="Rectangle 54"/>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4111" name="Rectangle 55"/>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12" name="Oval 56"/>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4113" name="Group 57"/>
            <p:cNvGrpSpPr>
              <a:grpSpLocks/>
            </p:cNvGrpSpPr>
            <p:nvPr/>
          </p:nvGrpSpPr>
          <p:grpSpPr bwMode="auto">
            <a:xfrm>
              <a:off x="2832" y="3024"/>
              <a:ext cx="144" cy="240"/>
              <a:chOff x="3312" y="3072"/>
              <a:chExt cx="144" cy="240"/>
            </a:xfrm>
          </p:grpSpPr>
          <p:sp>
            <p:nvSpPr>
              <p:cNvPr id="4114" name="Rectangle 58"/>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4115" name="Rectangle 59"/>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sp>
        <p:nvSpPr>
          <p:cNvPr id="4107" name="Line 65"/>
          <p:cNvSpPr>
            <a:spLocks noChangeShapeType="1"/>
          </p:cNvSpPr>
          <p:nvPr/>
        </p:nvSpPr>
        <p:spPr bwMode="auto">
          <a:xfrm flipV="1">
            <a:off x="381000" y="5181600"/>
            <a:ext cx="1524000" cy="457200"/>
          </a:xfrm>
          <a:prstGeom prst="line">
            <a:avLst/>
          </a:prstGeom>
          <a:noFill/>
          <a:ln w="762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4108" name="AutoShape 66"/>
          <p:cNvSpPr>
            <a:spLocks noChangeArrowheads="1"/>
          </p:cNvSpPr>
          <p:nvPr/>
        </p:nvSpPr>
        <p:spPr bwMode="auto">
          <a:xfrm>
            <a:off x="4876800" y="5334000"/>
            <a:ext cx="955675" cy="498475"/>
          </a:xfrm>
          <a:prstGeom prst="roundRect">
            <a:avLst>
              <a:gd name="adj" fmla="val 306"/>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5000"/>
              </a:lnSpc>
              <a:spcBef>
                <a:spcPct val="0"/>
              </a:spcBef>
              <a:spcAft>
                <a:spcPct val="0"/>
              </a:spcAft>
              <a:buClr>
                <a:srgbClr val="E0E0E0"/>
              </a:buClr>
              <a:buSzPct val="100000"/>
              <a:buFont typeface="Times New Roman" pitchFamily="16" charset="0"/>
              <a:buNone/>
            </a:pPr>
            <a:r>
              <a:rPr lang="en-GB" altLang="en-US" sz="2800" smtClean="0">
                <a:solidFill>
                  <a:srgbClr val="B2B2B2"/>
                </a:solidFill>
              </a:rPr>
              <a:t>Front</a:t>
            </a:r>
          </a:p>
        </p:txBody>
      </p:sp>
      <p:sp>
        <p:nvSpPr>
          <p:cNvPr id="4109" name="AutoShape 67"/>
          <p:cNvSpPr>
            <a:spLocks noChangeArrowheads="1"/>
          </p:cNvSpPr>
          <p:nvPr/>
        </p:nvSpPr>
        <p:spPr bwMode="auto">
          <a:xfrm>
            <a:off x="1447800" y="5791200"/>
            <a:ext cx="854075" cy="498475"/>
          </a:xfrm>
          <a:prstGeom prst="roundRect">
            <a:avLst>
              <a:gd name="adj" fmla="val 306"/>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5000"/>
              </a:lnSpc>
              <a:spcBef>
                <a:spcPct val="0"/>
              </a:spcBef>
              <a:spcAft>
                <a:spcPct val="0"/>
              </a:spcAft>
              <a:buClr>
                <a:srgbClr val="E0E0E0"/>
              </a:buClr>
              <a:buSzPct val="100000"/>
              <a:buFont typeface="Times New Roman" pitchFamily="16" charset="0"/>
              <a:buNone/>
            </a:pPr>
            <a:r>
              <a:rPr lang="en-GB" altLang="en-US" sz="2800" smtClean="0">
                <a:solidFill>
                  <a:srgbClr val="B2B2B2"/>
                </a:solidFill>
              </a:rPr>
              <a:t>Rear</a:t>
            </a:r>
          </a:p>
        </p:txBody>
      </p:sp>
      <p:sp>
        <p:nvSpPr>
          <p:cNvPr id="2" name="Slide Number Placeholder 1"/>
          <p:cNvSpPr>
            <a:spLocks noGrp="1"/>
          </p:cNvSpPr>
          <p:nvPr>
            <p:ph type="sldNum" sz="quarter" idx="12"/>
          </p:nvPr>
        </p:nvSpPr>
        <p:spPr/>
        <p:txBody>
          <a:bodyPr/>
          <a:lstStyle/>
          <a:p>
            <a:fld id="{B6F15528-21DE-4FAA-801E-634DDDAF4B2B}" type="slidenum">
              <a:rPr lang="en-US" smtClean="0"/>
              <a:pPr/>
              <a:t>9</a:t>
            </a:fld>
            <a:endParaRPr lang="en-US"/>
          </a:p>
        </p:txBody>
      </p:sp>
    </p:spTree>
    <p:extLst>
      <p:ext uri="{BB962C8B-B14F-4D97-AF65-F5344CB8AC3E}">
        <p14:creationId xmlns:p14="http://schemas.microsoft.com/office/powerpoint/2010/main" xmlns="" val="124142964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Oval 63"/>
          <p:cNvSpPr>
            <a:spLocks noChangeArrowheads="1"/>
          </p:cNvSpPr>
          <p:nvPr/>
        </p:nvSpPr>
        <p:spPr bwMode="auto">
          <a:xfrm>
            <a:off x="4724400" y="3657600"/>
            <a:ext cx="1066800" cy="1981200"/>
          </a:xfrm>
          <a:prstGeom prst="ellipse">
            <a:avLst/>
          </a:prstGeom>
          <a:solidFill>
            <a:schemeClr val="hlink"/>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23" name="Rectangle 3"/>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t>The Queue Operations</a:t>
            </a:r>
          </a:p>
        </p:txBody>
      </p:sp>
      <p:sp>
        <p:nvSpPr>
          <p:cNvPr id="68612" name="Rectangle 4"/>
          <p:cNvSpPr>
            <a:spLocks noGrp="1" noChangeArrowheads="1"/>
          </p:cNvSpPr>
          <p:nvPr>
            <p:ph type="body" idx="1"/>
          </p:nvPr>
        </p:nvSpPr>
        <p:spPr>
          <a:xfrm>
            <a:off x="685800" y="1981200"/>
            <a:ext cx="6172200" cy="1828800"/>
          </a:xfrm>
        </p:spPr>
        <p:txBody>
          <a:bodyPr/>
          <a:lstStyle/>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mtClean="0"/>
              <a:t>When an item is taken from the queue, it always comes from the front.  The C++ queue calls this a </a:t>
            </a:r>
            <a:r>
              <a:rPr lang="en-GB" b="1" u="sng" smtClean="0">
                <a:solidFill>
                  <a:srgbClr val="FF8000"/>
                </a:solidFill>
              </a:rPr>
              <a:t>pop</a:t>
            </a:r>
            <a:r>
              <a:rPr lang="en-GB" smtClean="0"/>
              <a:t>, although it is usually called a </a:t>
            </a:r>
            <a:r>
              <a:rPr lang="en-GB" b="1" u="sng" smtClean="0">
                <a:solidFill>
                  <a:srgbClr val="FF8000"/>
                </a:solidFill>
              </a:rPr>
              <a:t>dequeue</a:t>
            </a:r>
            <a:r>
              <a:rPr lang="en-GB" smtClean="0"/>
              <a:t> operation.</a:t>
            </a:r>
          </a:p>
          <a:p>
            <a:pPr>
              <a:spcBef>
                <a:spcPts val="700"/>
              </a:spcBef>
              <a:buFont typeface="Monotype Sorts"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mtClean="0"/>
          </a:p>
        </p:txBody>
      </p:sp>
      <p:grpSp>
        <p:nvGrpSpPr>
          <p:cNvPr id="5125" name="Group 5"/>
          <p:cNvGrpSpPr>
            <a:grpSpLocks/>
          </p:cNvGrpSpPr>
          <p:nvPr/>
        </p:nvGrpSpPr>
        <p:grpSpPr bwMode="auto">
          <a:xfrm>
            <a:off x="2997200" y="3962400"/>
            <a:ext cx="381000" cy="1295400"/>
            <a:chOff x="2784" y="2448"/>
            <a:chExt cx="240" cy="816"/>
          </a:xfrm>
        </p:grpSpPr>
        <p:grpSp>
          <p:nvGrpSpPr>
            <p:cNvPr id="5176" name="Group 6"/>
            <p:cNvGrpSpPr>
              <a:grpSpLocks/>
            </p:cNvGrpSpPr>
            <p:nvPr/>
          </p:nvGrpSpPr>
          <p:grpSpPr bwMode="auto">
            <a:xfrm>
              <a:off x="2832" y="2784"/>
              <a:ext cx="144" cy="240"/>
              <a:chOff x="3312" y="3072"/>
              <a:chExt cx="144" cy="240"/>
            </a:xfrm>
          </p:grpSpPr>
          <p:sp>
            <p:nvSpPr>
              <p:cNvPr id="5182" name="Rectangle 7"/>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83" name="Rectangle 8"/>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5177" name="Rectangle 9"/>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78" name="Oval 10"/>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5179" name="Group 11"/>
            <p:cNvGrpSpPr>
              <a:grpSpLocks/>
            </p:cNvGrpSpPr>
            <p:nvPr/>
          </p:nvGrpSpPr>
          <p:grpSpPr bwMode="auto">
            <a:xfrm>
              <a:off x="2832" y="3024"/>
              <a:ext cx="144" cy="240"/>
              <a:chOff x="3312" y="3072"/>
              <a:chExt cx="144" cy="240"/>
            </a:xfrm>
          </p:grpSpPr>
          <p:sp>
            <p:nvSpPr>
              <p:cNvPr id="5180" name="Rectangle 12"/>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81" name="Rectangle 13"/>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5126" name="Group 14"/>
          <p:cNvGrpSpPr>
            <a:grpSpLocks/>
          </p:cNvGrpSpPr>
          <p:nvPr/>
        </p:nvGrpSpPr>
        <p:grpSpPr bwMode="auto">
          <a:xfrm>
            <a:off x="3657600" y="3962400"/>
            <a:ext cx="381000" cy="1295400"/>
            <a:chOff x="2784" y="2448"/>
            <a:chExt cx="240" cy="816"/>
          </a:xfrm>
        </p:grpSpPr>
        <p:grpSp>
          <p:nvGrpSpPr>
            <p:cNvPr id="5168" name="Group 15"/>
            <p:cNvGrpSpPr>
              <a:grpSpLocks/>
            </p:cNvGrpSpPr>
            <p:nvPr/>
          </p:nvGrpSpPr>
          <p:grpSpPr bwMode="auto">
            <a:xfrm>
              <a:off x="2832" y="2784"/>
              <a:ext cx="144" cy="240"/>
              <a:chOff x="3312" y="3072"/>
              <a:chExt cx="144" cy="240"/>
            </a:xfrm>
          </p:grpSpPr>
          <p:sp>
            <p:nvSpPr>
              <p:cNvPr id="5174" name="Rectangle 16"/>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75" name="Rectangle 17"/>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5169" name="Rectangle 18"/>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70" name="Oval 19"/>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5171" name="Group 20"/>
            <p:cNvGrpSpPr>
              <a:grpSpLocks/>
            </p:cNvGrpSpPr>
            <p:nvPr/>
          </p:nvGrpSpPr>
          <p:grpSpPr bwMode="auto">
            <a:xfrm>
              <a:off x="2832" y="3024"/>
              <a:ext cx="144" cy="240"/>
              <a:chOff x="3312" y="3072"/>
              <a:chExt cx="144" cy="240"/>
            </a:xfrm>
          </p:grpSpPr>
          <p:sp>
            <p:nvSpPr>
              <p:cNvPr id="5172" name="Rectangle 21"/>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73" name="Rectangle 22"/>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5127" name="Group 23"/>
          <p:cNvGrpSpPr>
            <a:grpSpLocks/>
          </p:cNvGrpSpPr>
          <p:nvPr/>
        </p:nvGrpSpPr>
        <p:grpSpPr bwMode="auto">
          <a:xfrm>
            <a:off x="4318000" y="3962400"/>
            <a:ext cx="381000" cy="1295400"/>
            <a:chOff x="2784" y="2448"/>
            <a:chExt cx="240" cy="816"/>
          </a:xfrm>
        </p:grpSpPr>
        <p:grpSp>
          <p:nvGrpSpPr>
            <p:cNvPr id="5160" name="Group 24"/>
            <p:cNvGrpSpPr>
              <a:grpSpLocks/>
            </p:cNvGrpSpPr>
            <p:nvPr/>
          </p:nvGrpSpPr>
          <p:grpSpPr bwMode="auto">
            <a:xfrm>
              <a:off x="2832" y="2784"/>
              <a:ext cx="144" cy="240"/>
              <a:chOff x="3312" y="3072"/>
              <a:chExt cx="144" cy="240"/>
            </a:xfrm>
          </p:grpSpPr>
          <p:sp>
            <p:nvSpPr>
              <p:cNvPr id="5166" name="Rectangle 25"/>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67" name="Rectangle 26"/>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5161" name="Rectangle 27"/>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62" name="Oval 28"/>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5163" name="Group 29"/>
            <p:cNvGrpSpPr>
              <a:grpSpLocks/>
            </p:cNvGrpSpPr>
            <p:nvPr/>
          </p:nvGrpSpPr>
          <p:grpSpPr bwMode="auto">
            <a:xfrm>
              <a:off x="2832" y="3024"/>
              <a:ext cx="144" cy="240"/>
              <a:chOff x="3312" y="3072"/>
              <a:chExt cx="144" cy="240"/>
            </a:xfrm>
          </p:grpSpPr>
          <p:sp>
            <p:nvSpPr>
              <p:cNvPr id="5164" name="Rectangle 30"/>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65" name="Rectangle 31"/>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5128" name="Group 32"/>
          <p:cNvGrpSpPr>
            <a:grpSpLocks/>
          </p:cNvGrpSpPr>
          <p:nvPr/>
        </p:nvGrpSpPr>
        <p:grpSpPr bwMode="auto">
          <a:xfrm>
            <a:off x="4978400" y="3962400"/>
            <a:ext cx="381000" cy="1295400"/>
            <a:chOff x="2784" y="2448"/>
            <a:chExt cx="240" cy="816"/>
          </a:xfrm>
        </p:grpSpPr>
        <p:grpSp>
          <p:nvGrpSpPr>
            <p:cNvPr id="5152" name="Group 33"/>
            <p:cNvGrpSpPr>
              <a:grpSpLocks/>
            </p:cNvGrpSpPr>
            <p:nvPr/>
          </p:nvGrpSpPr>
          <p:grpSpPr bwMode="auto">
            <a:xfrm>
              <a:off x="2832" y="2784"/>
              <a:ext cx="144" cy="240"/>
              <a:chOff x="3312" y="3072"/>
              <a:chExt cx="144" cy="240"/>
            </a:xfrm>
          </p:grpSpPr>
          <p:sp>
            <p:nvSpPr>
              <p:cNvPr id="5158" name="Rectangle 34"/>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59" name="Rectangle 35"/>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5153" name="Rectangle 36"/>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54" name="Oval 37"/>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5155" name="Group 38"/>
            <p:cNvGrpSpPr>
              <a:grpSpLocks/>
            </p:cNvGrpSpPr>
            <p:nvPr/>
          </p:nvGrpSpPr>
          <p:grpSpPr bwMode="auto">
            <a:xfrm>
              <a:off x="2832" y="3024"/>
              <a:ext cx="144" cy="240"/>
              <a:chOff x="3312" y="3072"/>
              <a:chExt cx="144" cy="240"/>
            </a:xfrm>
          </p:grpSpPr>
          <p:sp>
            <p:nvSpPr>
              <p:cNvPr id="5156" name="Rectangle 39"/>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57" name="Rectangle 40"/>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grpSp>
        <p:nvGrpSpPr>
          <p:cNvPr id="5129" name="Group 41"/>
          <p:cNvGrpSpPr>
            <a:grpSpLocks/>
          </p:cNvGrpSpPr>
          <p:nvPr/>
        </p:nvGrpSpPr>
        <p:grpSpPr bwMode="auto">
          <a:xfrm>
            <a:off x="8153400" y="3657600"/>
            <a:ext cx="457200" cy="1295400"/>
            <a:chOff x="5136" y="2304"/>
            <a:chExt cx="288" cy="816"/>
          </a:xfrm>
        </p:grpSpPr>
        <p:grpSp>
          <p:nvGrpSpPr>
            <p:cNvPr id="5142" name="Group 42"/>
            <p:cNvGrpSpPr>
              <a:grpSpLocks/>
            </p:cNvGrpSpPr>
            <p:nvPr/>
          </p:nvGrpSpPr>
          <p:grpSpPr bwMode="auto">
            <a:xfrm>
              <a:off x="5160" y="2304"/>
              <a:ext cx="240" cy="816"/>
              <a:chOff x="2784" y="2448"/>
              <a:chExt cx="240" cy="816"/>
            </a:xfrm>
          </p:grpSpPr>
          <p:grpSp>
            <p:nvGrpSpPr>
              <p:cNvPr id="5144" name="Group 43"/>
              <p:cNvGrpSpPr>
                <a:grpSpLocks/>
              </p:cNvGrpSpPr>
              <p:nvPr/>
            </p:nvGrpSpPr>
            <p:grpSpPr bwMode="auto">
              <a:xfrm>
                <a:off x="2832" y="2784"/>
                <a:ext cx="144" cy="240"/>
                <a:chOff x="3312" y="3072"/>
                <a:chExt cx="144" cy="240"/>
              </a:xfrm>
            </p:grpSpPr>
            <p:sp>
              <p:nvSpPr>
                <p:cNvPr id="5150" name="Rectangle 44"/>
                <p:cNvSpPr>
                  <a:spLocks noChangeArrowheads="1"/>
                </p:cNvSpPr>
                <p:nvPr/>
              </p:nvSpPr>
              <p:spPr bwMode="auto">
                <a:xfrm rot="1704760">
                  <a:off x="3312"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51" name="Rectangle 45"/>
                <p:cNvSpPr>
                  <a:spLocks noChangeArrowheads="1"/>
                </p:cNvSpPr>
                <p:nvPr/>
              </p:nvSpPr>
              <p:spPr bwMode="auto">
                <a:xfrm rot="19895240" flipH="1">
                  <a:off x="3408"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5145" name="Rectangle 46"/>
              <p:cNvSpPr>
                <a:spLocks noChangeArrowheads="1"/>
              </p:cNvSpPr>
              <p:nvPr/>
            </p:nvSpPr>
            <p:spPr bwMode="auto">
              <a:xfrm>
                <a:off x="2880" y="2688"/>
                <a:ext cx="48" cy="384"/>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46" name="Oval 47"/>
              <p:cNvSpPr>
                <a:spLocks noChangeArrowheads="1"/>
              </p:cNvSpPr>
              <p:nvPr/>
            </p:nvSpPr>
            <p:spPr bwMode="auto">
              <a:xfrm>
                <a:off x="2784" y="2448"/>
                <a:ext cx="240" cy="288"/>
              </a:xfrm>
              <a:prstGeom prst="ellipse">
                <a:avLst/>
              </a:prstGeom>
              <a:solidFill>
                <a:schemeClr val="accent1"/>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5147" name="Group 48"/>
              <p:cNvGrpSpPr>
                <a:grpSpLocks/>
              </p:cNvGrpSpPr>
              <p:nvPr/>
            </p:nvGrpSpPr>
            <p:grpSpPr bwMode="auto">
              <a:xfrm>
                <a:off x="2832" y="3024"/>
                <a:ext cx="144" cy="240"/>
                <a:chOff x="3312" y="3072"/>
                <a:chExt cx="144" cy="240"/>
              </a:xfrm>
            </p:grpSpPr>
            <p:sp>
              <p:nvSpPr>
                <p:cNvPr id="5148" name="Rectangle 49"/>
                <p:cNvSpPr>
                  <a:spLocks noChangeArrowheads="1"/>
                </p:cNvSpPr>
                <p:nvPr/>
              </p:nvSpPr>
              <p:spPr bwMode="auto">
                <a:xfrm rot="1704760">
                  <a:off x="3312"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49" name="Rectangle 50"/>
                <p:cNvSpPr>
                  <a:spLocks noChangeArrowheads="1"/>
                </p:cNvSpPr>
                <p:nvPr/>
              </p:nvSpPr>
              <p:spPr bwMode="auto">
                <a:xfrm rot="19895240" flipH="1">
                  <a:off x="3408" y="3072"/>
                  <a:ext cx="48" cy="240"/>
                </a:xfrm>
                <a:prstGeom prst="rect">
                  <a:avLst/>
                </a:prstGeom>
                <a:solidFill>
                  <a:schemeClr val="accent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sp>
          <p:nvSpPr>
            <p:cNvPr id="5143" name="Rectangle 51"/>
            <p:cNvSpPr>
              <a:spLocks noChangeArrowheads="1"/>
            </p:cNvSpPr>
            <p:nvPr/>
          </p:nvSpPr>
          <p:spPr bwMode="auto">
            <a:xfrm>
              <a:off x="5136" y="2304"/>
              <a:ext cx="28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360" tIns="44280" rIns="90360" bIns="44280"/>
            <a:lstStyle>
              <a:lvl1pPr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1pPr>
              <a:lvl2pPr marL="742950" indent="-28575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2pPr>
              <a:lvl3pPr marL="1143000" indent="-22860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3pPr>
              <a:lvl4pPr marL="1600200" indent="-22860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4pPr>
              <a:lvl5pPr marL="2057400" indent="-228600" defTabSz="457200">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5pPr>
              <a:lvl6pPr marL="25146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6pPr>
              <a:lvl7pPr marL="29718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7pPr>
              <a:lvl8pPr marL="34290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8pPr>
              <a:lvl9pPr marL="3886200" indent="-228600" defTabSz="457200" eaLnBrk="0" fontAlgn="base" hangingPunct="0">
                <a:spcBef>
                  <a:spcPct val="0"/>
                </a:spcBef>
                <a:spcAft>
                  <a:spcPct val="0"/>
                </a:spcAft>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chemeClr val="bg1"/>
                  </a:solidFill>
                  <a:latin typeface="Times New Roman" pitchFamily="16" charset="0"/>
                  <a:cs typeface="Arial Unicode MS" charset="0"/>
                </a:defRPr>
              </a:lvl9pPr>
            </a:lstStyle>
            <a:p>
              <a:pPr eaLnBrk="0" fontAlgn="base" hangingPunct="0">
                <a:lnSpc>
                  <a:spcPct val="95000"/>
                </a:lnSpc>
                <a:spcBef>
                  <a:spcPts val="700"/>
                </a:spcBef>
                <a:spcAft>
                  <a:spcPct val="0"/>
                </a:spcAft>
                <a:buClr>
                  <a:srgbClr val="00CECE"/>
                </a:buClr>
                <a:buSzPct val="75000"/>
                <a:buFont typeface="Monotype Sorts" charset="2"/>
                <a:buNone/>
              </a:pPr>
              <a:r>
                <a:rPr lang="en-GB" altLang="en-US" sz="1200" b="1" i="1" smtClean="0">
                  <a:solidFill>
                    <a:srgbClr val="000000"/>
                  </a:solidFill>
                </a:rPr>
                <a:t>$</a:t>
              </a:r>
              <a:r>
                <a:rPr lang="en-GB" altLang="en-US" sz="1200" b="1" i="1" smtClean="0">
                  <a:solidFill>
                    <a:srgbClr val="00FF00"/>
                  </a:solidFill>
                </a:rPr>
                <a:t> </a:t>
              </a:r>
              <a:r>
                <a:rPr lang="en-GB" altLang="en-US" sz="1200" b="1" i="1" smtClean="0">
                  <a:solidFill>
                    <a:srgbClr val="000000"/>
                  </a:solidFill>
                </a:rPr>
                <a:t> $ </a:t>
              </a:r>
            </a:p>
          </p:txBody>
        </p:sp>
      </p:grpSp>
      <p:grpSp>
        <p:nvGrpSpPr>
          <p:cNvPr id="5130" name="Group 52"/>
          <p:cNvGrpSpPr>
            <a:grpSpLocks/>
          </p:cNvGrpSpPr>
          <p:nvPr/>
        </p:nvGrpSpPr>
        <p:grpSpPr bwMode="auto">
          <a:xfrm>
            <a:off x="2362200" y="3962400"/>
            <a:ext cx="381000" cy="1295400"/>
            <a:chOff x="2784" y="2448"/>
            <a:chExt cx="240" cy="816"/>
          </a:xfrm>
        </p:grpSpPr>
        <p:grpSp>
          <p:nvGrpSpPr>
            <p:cNvPr id="5134" name="Group 53"/>
            <p:cNvGrpSpPr>
              <a:grpSpLocks/>
            </p:cNvGrpSpPr>
            <p:nvPr/>
          </p:nvGrpSpPr>
          <p:grpSpPr bwMode="auto">
            <a:xfrm>
              <a:off x="2832" y="2784"/>
              <a:ext cx="144" cy="240"/>
              <a:chOff x="3312" y="3072"/>
              <a:chExt cx="144" cy="240"/>
            </a:xfrm>
          </p:grpSpPr>
          <p:sp>
            <p:nvSpPr>
              <p:cNvPr id="5140" name="Rectangle 54"/>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41" name="Rectangle 55"/>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5135" name="Rectangle 56"/>
            <p:cNvSpPr>
              <a:spLocks noChangeArrowheads="1"/>
            </p:cNvSpPr>
            <p:nvPr/>
          </p:nvSpPr>
          <p:spPr bwMode="auto">
            <a:xfrm>
              <a:off x="2880" y="2688"/>
              <a:ext cx="48" cy="384"/>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36" name="Oval 57"/>
            <p:cNvSpPr>
              <a:spLocks noChangeArrowheads="1"/>
            </p:cNvSpPr>
            <p:nvPr/>
          </p:nvSpPr>
          <p:spPr bwMode="auto">
            <a:xfrm>
              <a:off x="2784" y="2448"/>
              <a:ext cx="240" cy="288"/>
            </a:xfrm>
            <a:prstGeom prst="ellipse">
              <a:avLst/>
            </a:prstGeom>
            <a:solidFill>
              <a:srgbClr val="00B8FF"/>
            </a:solidFill>
            <a:ln w="9525">
              <a:solidFill>
                <a:schemeClr val="tx1"/>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nvGrpSpPr>
            <p:cNvPr id="5137" name="Group 58"/>
            <p:cNvGrpSpPr>
              <a:grpSpLocks/>
            </p:cNvGrpSpPr>
            <p:nvPr/>
          </p:nvGrpSpPr>
          <p:grpSpPr bwMode="auto">
            <a:xfrm>
              <a:off x="2832" y="3024"/>
              <a:ext cx="144" cy="240"/>
              <a:chOff x="3312" y="3072"/>
              <a:chExt cx="144" cy="240"/>
            </a:xfrm>
          </p:grpSpPr>
          <p:sp>
            <p:nvSpPr>
              <p:cNvPr id="5138" name="Rectangle 59"/>
              <p:cNvSpPr>
                <a:spLocks noChangeArrowheads="1"/>
              </p:cNvSpPr>
              <p:nvPr/>
            </p:nvSpPr>
            <p:spPr bwMode="auto">
              <a:xfrm rot="1704760">
                <a:off x="3312"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5139" name="Rectangle 60"/>
              <p:cNvSpPr>
                <a:spLocks noChangeArrowheads="1"/>
              </p:cNvSpPr>
              <p:nvPr/>
            </p:nvSpPr>
            <p:spPr bwMode="auto">
              <a:xfrm rot="19895240" flipH="1">
                <a:off x="3408" y="3072"/>
                <a:ext cx="48" cy="240"/>
              </a:xfrm>
              <a:prstGeom prst="rect">
                <a:avLst/>
              </a:prstGeom>
              <a:solidFill>
                <a:srgbClr val="00B8FF"/>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grpSp>
      <p:sp>
        <p:nvSpPr>
          <p:cNvPr id="5131" name="AutoShape 61"/>
          <p:cNvSpPr>
            <a:spLocks noChangeArrowheads="1"/>
          </p:cNvSpPr>
          <p:nvPr/>
        </p:nvSpPr>
        <p:spPr bwMode="auto">
          <a:xfrm>
            <a:off x="5638800" y="4876800"/>
            <a:ext cx="955675" cy="498475"/>
          </a:xfrm>
          <a:prstGeom prst="roundRect">
            <a:avLst>
              <a:gd name="adj" fmla="val 306"/>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5000"/>
              </a:lnSpc>
              <a:spcBef>
                <a:spcPct val="0"/>
              </a:spcBef>
              <a:spcAft>
                <a:spcPct val="0"/>
              </a:spcAft>
              <a:buClr>
                <a:srgbClr val="E0E0E0"/>
              </a:buClr>
              <a:buSzPct val="100000"/>
              <a:buFont typeface="Times New Roman" pitchFamily="16" charset="0"/>
              <a:buNone/>
            </a:pPr>
            <a:r>
              <a:rPr lang="en-GB" altLang="en-US" sz="2800" smtClean="0">
                <a:solidFill>
                  <a:srgbClr val="B2B2B2"/>
                </a:solidFill>
              </a:rPr>
              <a:t>Front</a:t>
            </a:r>
          </a:p>
        </p:txBody>
      </p:sp>
      <p:sp>
        <p:nvSpPr>
          <p:cNvPr id="5132" name="AutoShape 62"/>
          <p:cNvSpPr>
            <a:spLocks noChangeArrowheads="1"/>
          </p:cNvSpPr>
          <p:nvPr/>
        </p:nvSpPr>
        <p:spPr bwMode="auto">
          <a:xfrm>
            <a:off x="2209800" y="5334000"/>
            <a:ext cx="854075" cy="498475"/>
          </a:xfrm>
          <a:prstGeom prst="roundRect">
            <a:avLst>
              <a:gd name="adj" fmla="val 306"/>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5000"/>
              </a:lnSpc>
              <a:spcBef>
                <a:spcPct val="0"/>
              </a:spcBef>
              <a:spcAft>
                <a:spcPct val="0"/>
              </a:spcAft>
              <a:buClr>
                <a:srgbClr val="E0E0E0"/>
              </a:buClr>
              <a:buSzPct val="100000"/>
              <a:buFont typeface="Times New Roman" pitchFamily="16" charset="0"/>
              <a:buNone/>
            </a:pPr>
            <a:r>
              <a:rPr lang="en-GB" altLang="en-US" sz="2800" smtClean="0">
                <a:solidFill>
                  <a:srgbClr val="B2B2B2"/>
                </a:solidFill>
              </a:rPr>
              <a:t>Rear</a:t>
            </a:r>
          </a:p>
        </p:txBody>
      </p:sp>
      <p:sp>
        <p:nvSpPr>
          <p:cNvPr id="5133" name="Line 64"/>
          <p:cNvSpPr>
            <a:spLocks noChangeShapeType="1"/>
          </p:cNvSpPr>
          <p:nvPr/>
        </p:nvSpPr>
        <p:spPr bwMode="auto">
          <a:xfrm flipV="1">
            <a:off x="5562600" y="3962400"/>
            <a:ext cx="1524000" cy="457200"/>
          </a:xfrm>
          <a:prstGeom prst="line">
            <a:avLst/>
          </a:prstGeom>
          <a:noFill/>
          <a:ln w="762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xmlns="" val="52050090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t>Array Implementation</a:t>
            </a:r>
          </a:p>
        </p:txBody>
      </p:sp>
      <p:sp>
        <p:nvSpPr>
          <p:cNvPr id="72707" name="Rectangle 3"/>
          <p:cNvSpPr>
            <a:spLocks noGrp="1" noChangeArrowheads="1"/>
          </p:cNvSpPr>
          <p:nvPr>
            <p:ph type="body" idx="1"/>
          </p:nvPr>
        </p:nvSpPr>
        <p:spPr>
          <a:xfrm>
            <a:off x="685800" y="1981200"/>
            <a:ext cx="7848600" cy="4114800"/>
          </a:xfrm>
        </p:spPr>
        <p:txBody>
          <a:bodyPr/>
          <a:lstStyle/>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t>A queue can be implemented with an array, as shown here.  For example, this queue contains the integers 4 (at the front), 8 and 6 (at the rear).</a:t>
            </a:r>
          </a:p>
        </p:txBody>
      </p:sp>
      <p:sp>
        <p:nvSpPr>
          <p:cNvPr id="7172" name="AutoShape 4"/>
          <p:cNvSpPr>
            <a:spLocks noChangeArrowheads="1"/>
          </p:cNvSpPr>
          <p:nvPr/>
        </p:nvSpPr>
        <p:spPr bwMode="auto">
          <a:xfrm>
            <a:off x="1708150" y="4670425"/>
            <a:ext cx="6046788" cy="785813"/>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7173" name="Line 5"/>
          <p:cNvSpPr>
            <a:spLocks noChangeShapeType="1"/>
          </p:cNvSpPr>
          <p:nvPr/>
        </p:nvSpPr>
        <p:spPr bwMode="auto">
          <a:xfrm>
            <a:off x="2620963" y="4667250"/>
            <a:ext cx="1587" cy="792163"/>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7174" name="Line 6"/>
          <p:cNvSpPr>
            <a:spLocks noChangeShapeType="1"/>
          </p:cNvSpPr>
          <p:nvPr/>
        </p:nvSpPr>
        <p:spPr bwMode="auto">
          <a:xfrm>
            <a:off x="3535363" y="4667250"/>
            <a:ext cx="1587" cy="792163"/>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7175" name="Line 7"/>
          <p:cNvSpPr>
            <a:spLocks noChangeShapeType="1"/>
          </p:cNvSpPr>
          <p:nvPr/>
        </p:nvSpPr>
        <p:spPr bwMode="auto">
          <a:xfrm>
            <a:off x="4448175" y="4667250"/>
            <a:ext cx="1588" cy="792163"/>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7176" name="Line 8"/>
          <p:cNvSpPr>
            <a:spLocks noChangeShapeType="1"/>
          </p:cNvSpPr>
          <p:nvPr/>
        </p:nvSpPr>
        <p:spPr bwMode="auto">
          <a:xfrm>
            <a:off x="5364163" y="4670425"/>
            <a:ext cx="1587"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7177" name="Line 9"/>
          <p:cNvSpPr>
            <a:spLocks noChangeShapeType="1"/>
          </p:cNvSpPr>
          <p:nvPr/>
        </p:nvSpPr>
        <p:spPr bwMode="auto">
          <a:xfrm>
            <a:off x="6278563" y="4670425"/>
            <a:ext cx="1587"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7178" name="Line 10"/>
          <p:cNvSpPr>
            <a:spLocks noChangeShapeType="1"/>
          </p:cNvSpPr>
          <p:nvPr/>
        </p:nvSpPr>
        <p:spPr bwMode="auto">
          <a:xfrm>
            <a:off x="7192963" y="4665663"/>
            <a:ext cx="1587" cy="793750"/>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72715" name="AutoShape 11"/>
          <p:cNvSpPr>
            <a:spLocks noChangeArrowheads="1"/>
          </p:cNvSpPr>
          <p:nvPr/>
        </p:nvSpPr>
        <p:spPr bwMode="auto">
          <a:xfrm>
            <a:off x="1828800" y="4217988"/>
            <a:ext cx="685828" cy="439329"/>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b="1" dirty="0">
                <a:solidFill>
                  <a:srgbClr val="FFFFFF"/>
                </a:solidFill>
                <a:effectLst>
                  <a:outerShdw blurRad="38100" dist="38100" dir="2700000" algn="tl">
                    <a:srgbClr val="000000"/>
                  </a:outerShdw>
                </a:effectLst>
              </a:rPr>
              <a:t>[ 0 ]</a:t>
            </a:r>
          </a:p>
        </p:txBody>
      </p:sp>
      <p:sp>
        <p:nvSpPr>
          <p:cNvPr id="72716" name="AutoShape 12"/>
          <p:cNvSpPr>
            <a:spLocks noChangeArrowheads="1"/>
          </p:cNvSpPr>
          <p:nvPr/>
        </p:nvSpPr>
        <p:spPr bwMode="auto">
          <a:xfrm>
            <a:off x="2781300" y="4217988"/>
            <a:ext cx="5397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[1]</a:t>
            </a:r>
          </a:p>
        </p:txBody>
      </p:sp>
      <p:sp>
        <p:nvSpPr>
          <p:cNvPr id="72717" name="AutoShape 13"/>
          <p:cNvSpPr>
            <a:spLocks noChangeArrowheads="1"/>
          </p:cNvSpPr>
          <p:nvPr/>
        </p:nvSpPr>
        <p:spPr bwMode="auto">
          <a:xfrm>
            <a:off x="3619500" y="4217988"/>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rgbClr val="FFFFFF"/>
                </a:solidFill>
                <a:effectLst>
                  <a:outerShdw blurRad="38100" dist="38100" dir="2700000" algn="tl">
                    <a:srgbClr val="000000"/>
                  </a:outerShdw>
                </a:effectLst>
              </a:rPr>
              <a:t>[ 2 ]</a:t>
            </a:r>
          </a:p>
        </p:txBody>
      </p:sp>
      <p:sp>
        <p:nvSpPr>
          <p:cNvPr id="72718" name="AutoShape 14"/>
          <p:cNvSpPr>
            <a:spLocks noChangeArrowheads="1"/>
          </p:cNvSpPr>
          <p:nvPr/>
        </p:nvSpPr>
        <p:spPr bwMode="auto">
          <a:xfrm>
            <a:off x="4500563" y="4217988"/>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[ 3 ]</a:t>
            </a:r>
          </a:p>
        </p:txBody>
      </p:sp>
      <p:sp>
        <p:nvSpPr>
          <p:cNvPr id="72719" name="AutoShape 15"/>
          <p:cNvSpPr>
            <a:spLocks noChangeArrowheads="1"/>
          </p:cNvSpPr>
          <p:nvPr/>
        </p:nvSpPr>
        <p:spPr bwMode="auto">
          <a:xfrm>
            <a:off x="5414963" y="4217988"/>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[ 4 ]</a:t>
            </a:r>
          </a:p>
        </p:txBody>
      </p:sp>
      <p:sp>
        <p:nvSpPr>
          <p:cNvPr id="72720" name="AutoShape 16"/>
          <p:cNvSpPr>
            <a:spLocks noChangeArrowheads="1"/>
          </p:cNvSpPr>
          <p:nvPr/>
        </p:nvSpPr>
        <p:spPr bwMode="auto">
          <a:xfrm>
            <a:off x="6386513" y="4217988"/>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[ 5 ]</a:t>
            </a:r>
          </a:p>
        </p:txBody>
      </p:sp>
      <p:sp>
        <p:nvSpPr>
          <p:cNvPr id="72721" name="AutoShape 17"/>
          <p:cNvSpPr>
            <a:spLocks noChangeArrowheads="1"/>
          </p:cNvSpPr>
          <p:nvPr/>
        </p:nvSpPr>
        <p:spPr bwMode="auto">
          <a:xfrm>
            <a:off x="7234238" y="4217988"/>
            <a:ext cx="565150" cy="431800"/>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b="1">
                <a:solidFill>
                  <a:srgbClr val="FFFFFF"/>
                </a:solidFill>
                <a:effectLst>
                  <a:outerShdw blurRad="38100" dist="38100" dir="2700000" algn="tl">
                    <a:srgbClr val="000000"/>
                  </a:outerShdw>
                </a:effectLst>
              </a:rPr>
              <a:t>. . .</a:t>
            </a:r>
          </a:p>
        </p:txBody>
      </p:sp>
      <p:sp>
        <p:nvSpPr>
          <p:cNvPr id="72722" name="AutoShape 18"/>
          <p:cNvSpPr>
            <a:spLocks noChangeArrowheads="1"/>
          </p:cNvSpPr>
          <p:nvPr/>
        </p:nvSpPr>
        <p:spPr bwMode="auto">
          <a:xfrm>
            <a:off x="1096963" y="5565775"/>
            <a:ext cx="2713037" cy="953508"/>
          </a:xfrm>
          <a:prstGeom prst="roundRect">
            <a:avLst>
              <a:gd name="adj" fmla="val 347"/>
            </a:avLst>
          </a:prstGeom>
          <a:noFill/>
          <a:ln w="9525">
            <a:noFill/>
            <a:round/>
            <a:headEnd/>
            <a:tailEnd/>
          </a:ln>
        </p:spPr>
        <p:txBody>
          <a:bodyPr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000" dirty="0"/>
              <a:t>An array of integers to implement a queue of integers</a:t>
            </a:r>
          </a:p>
        </p:txBody>
      </p:sp>
      <p:sp>
        <p:nvSpPr>
          <p:cNvPr id="7187" name="AutoShape 19"/>
          <p:cNvSpPr>
            <a:spLocks noChangeArrowheads="1"/>
          </p:cNvSpPr>
          <p:nvPr/>
        </p:nvSpPr>
        <p:spPr bwMode="auto">
          <a:xfrm>
            <a:off x="1971675" y="4833938"/>
            <a:ext cx="354013" cy="4572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4</a:t>
            </a:r>
          </a:p>
        </p:txBody>
      </p:sp>
      <p:sp>
        <p:nvSpPr>
          <p:cNvPr id="7188" name="AutoShape 20"/>
          <p:cNvSpPr>
            <a:spLocks noChangeArrowheads="1"/>
          </p:cNvSpPr>
          <p:nvPr/>
        </p:nvSpPr>
        <p:spPr bwMode="auto">
          <a:xfrm>
            <a:off x="2886075" y="4833938"/>
            <a:ext cx="354013" cy="4572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8</a:t>
            </a:r>
          </a:p>
        </p:txBody>
      </p:sp>
      <p:sp>
        <p:nvSpPr>
          <p:cNvPr id="7189" name="AutoShape 21"/>
          <p:cNvSpPr>
            <a:spLocks noChangeArrowheads="1"/>
          </p:cNvSpPr>
          <p:nvPr/>
        </p:nvSpPr>
        <p:spPr bwMode="auto">
          <a:xfrm>
            <a:off x="3832225" y="4833938"/>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6</a:t>
            </a:r>
          </a:p>
        </p:txBody>
      </p:sp>
      <p:sp>
        <p:nvSpPr>
          <p:cNvPr id="7190" name="Freeform 22"/>
          <p:cNvSpPr>
            <a:spLocks noChangeArrowheads="1"/>
          </p:cNvSpPr>
          <p:nvPr/>
        </p:nvSpPr>
        <p:spPr bwMode="auto">
          <a:xfrm>
            <a:off x="4492625" y="5543550"/>
            <a:ext cx="3622675" cy="422275"/>
          </a:xfrm>
          <a:custGeom>
            <a:avLst/>
            <a:gdLst>
              <a:gd name="T0" fmla="*/ 5181 w 10064"/>
              <a:gd name="T1" fmla="*/ 666 h 1174"/>
              <a:gd name="T2" fmla="*/ 9287 w 10064"/>
              <a:gd name="T3" fmla="*/ 666 h 1174"/>
              <a:gd name="T4" fmla="*/ 9463 w 10064"/>
              <a:gd name="T5" fmla="*/ 635 h 1174"/>
              <a:gd name="T6" fmla="*/ 9635 w 10064"/>
              <a:gd name="T7" fmla="*/ 586 h 1174"/>
              <a:gd name="T8" fmla="*/ 9781 w 10064"/>
              <a:gd name="T9" fmla="*/ 498 h 1174"/>
              <a:gd name="T10" fmla="*/ 9891 w 10064"/>
              <a:gd name="T11" fmla="*/ 397 h 1174"/>
              <a:gd name="T12" fmla="*/ 9984 w 10064"/>
              <a:gd name="T13" fmla="*/ 273 h 1174"/>
              <a:gd name="T14" fmla="*/ 10045 w 10064"/>
              <a:gd name="T15" fmla="*/ 136 h 1174"/>
              <a:gd name="T16" fmla="*/ 10063 w 10064"/>
              <a:gd name="T17" fmla="*/ 0 h 1174"/>
              <a:gd name="T18" fmla="*/ 10015 w 10064"/>
              <a:gd name="T19" fmla="*/ 119 h 1174"/>
              <a:gd name="T20" fmla="*/ 9940 w 10064"/>
              <a:gd name="T21" fmla="*/ 247 h 1174"/>
              <a:gd name="T22" fmla="*/ 9829 w 10064"/>
              <a:gd name="T23" fmla="*/ 357 h 1174"/>
              <a:gd name="T24" fmla="*/ 9697 w 10064"/>
              <a:gd name="T25" fmla="*/ 436 h 1174"/>
              <a:gd name="T26" fmla="*/ 9529 w 10064"/>
              <a:gd name="T27" fmla="*/ 502 h 1174"/>
              <a:gd name="T28" fmla="*/ 9362 w 10064"/>
              <a:gd name="T29" fmla="*/ 538 h 1174"/>
              <a:gd name="T30" fmla="*/ 9194 w 10064"/>
              <a:gd name="T31" fmla="*/ 542 h 1174"/>
              <a:gd name="T32" fmla="*/ 5027 w 10064"/>
              <a:gd name="T33" fmla="*/ 666 h 1174"/>
              <a:gd name="T34" fmla="*/ 868 w 10064"/>
              <a:gd name="T35" fmla="*/ 542 h 1174"/>
              <a:gd name="T36" fmla="*/ 701 w 10064"/>
              <a:gd name="T37" fmla="*/ 538 h 1174"/>
              <a:gd name="T38" fmla="*/ 529 w 10064"/>
              <a:gd name="T39" fmla="*/ 502 h 1174"/>
              <a:gd name="T40" fmla="*/ 366 w 10064"/>
              <a:gd name="T41" fmla="*/ 436 h 1174"/>
              <a:gd name="T42" fmla="*/ 233 w 10064"/>
              <a:gd name="T43" fmla="*/ 357 h 1174"/>
              <a:gd name="T44" fmla="*/ 119 w 10064"/>
              <a:gd name="T45" fmla="*/ 247 h 1174"/>
              <a:gd name="T46" fmla="*/ 44 w 10064"/>
              <a:gd name="T47" fmla="*/ 119 h 1174"/>
              <a:gd name="T48" fmla="*/ 0 w 10064"/>
              <a:gd name="T49" fmla="*/ 0 h 1174"/>
              <a:gd name="T50" fmla="*/ 17 w 10064"/>
              <a:gd name="T51" fmla="*/ 136 h 1174"/>
              <a:gd name="T52" fmla="*/ 79 w 10064"/>
              <a:gd name="T53" fmla="*/ 273 h 1174"/>
              <a:gd name="T54" fmla="*/ 158 w 10064"/>
              <a:gd name="T55" fmla="*/ 397 h 1174"/>
              <a:gd name="T56" fmla="*/ 291 w 10064"/>
              <a:gd name="T57" fmla="*/ 498 h 1174"/>
              <a:gd name="T58" fmla="*/ 427 w 10064"/>
              <a:gd name="T59" fmla="*/ 586 h 1174"/>
              <a:gd name="T60" fmla="*/ 595 w 10064"/>
              <a:gd name="T61" fmla="*/ 635 h 1174"/>
              <a:gd name="T62" fmla="*/ 776 w 10064"/>
              <a:gd name="T63" fmla="*/ 666 h 1174"/>
              <a:gd name="T64" fmla="*/ 4881 w 10064"/>
              <a:gd name="T65" fmla="*/ 666 h 11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064"/>
              <a:gd name="T100" fmla="*/ 0 h 1174"/>
              <a:gd name="T101" fmla="*/ 10064 w 10064"/>
              <a:gd name="T102" fmla="*/ 1174 h 117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064" h="1174">
                <a:moveTo>
                  <a:pt x="5027" y="1173"/>
                </a:moveTo>
                <a:lnTo>
                  <a:pt x="5181" y="666"/>
                </a:lnTo>
                <a:lnTo>
                  <a:pt x="9199" y="666"/>
                </a:lnTo>
                <a:lnTo>
                  <a:pt x="9287" y="666"/>
                </a:lnTo>
                <a:lnTo>
                  <a:pt x="9371" y="652"/>
                </a:lnTo>
                <a:lnTo>
                  <a:pt x="9463" y="635"/>
                </a:lnTo>
                <a:lnTo>
                  <a:pt x="9547" y="608"/>
                </a:lnTo>
                <a:lnTo>
                  <a:pt x="9635" y="586"/>
                </a:lnTo>
                <a:lnTo>
                  <a:pt x="9701" y="542"/>
                </a:lnTo>
                <a:lnTo>
                  <a:pt x="9781" y="498"/>
                </a:lnTo>
                <a:lnTo>
                  <a:pt x="9847" y="450"/>
                </a:lnTo>
                <a:lnTo>
                  <a:pt x="9891" y="397"/>
                </a:lnTo>
                <a:lnTo>
                  <a:pt x="9940" y="335"/>
                </a:lnTo>
                <a:lnTo>
                  <a:pt x="9984" y="273"/>
                </a:lnTo>
                <a:lnTo>
                  <a:pt x="10015" y="207"/>
                </a:lnTo>
                <a:lnTo>
                  <a:pt x="10045" y="136"/>
                </a:lnTo>
                <a:lnTo>
                  <a:pt x="10063" y="75"/>
                </a:lnTo>
                <a:lnTo>
                  <a:pt x="10063" y="0"/>
                </a:lnTo>
                <a:lnTo>
                  <a:pt x="10045" y="52"/>
                </a:lnTo>
                <a:lnTo>
                  <a:pt x="10015" y="119"/>
                </a:lnTo>
                <a:lnTo>
                  <a:pt x="9984" y="185"/>
                </a:lnTo>
                <a:lnTo>
                  <a:pt x="9940" y="247"/>
                </a:lnTo>
                <a:lnTo>
                  <a:pt x="9882" y="304"/>
                </a:lnTo>
                <a:lnTo>
                  <a:pt x="9829" y="357"/>
                </a:lnTo>
                <a:lnTo>
                  <a:pt x="9763" y="410"/>
                </a:lnTo>
                <a:lnTo>
                  <a:pt x="9697" y="436"/>
                </a:lnTo>
                <a:lnTo>
                  <a:pt x="9618" y="476"/>
                </a:lnTo>
                <a:lnTo>
                  <a:pt x="9529" y="502"/>
                </a:lnTo>
                <a:lnTo>
                  <a:pt x="9446" y="525"/>
                </a:lnTo>
                <a:lnTo>
                  <a:pt x="9362" y="538"/>
                </a:lnTo>
                <a:lnTo>
                  <a:pt x="9269" y="542"/>
                </a:lnTo>
                <a:lnTo>
                  <a:pt x="9194" y="542"/>
                </a:lnTo>
                <a:lnTo>
                  <a:pt x="5181" y="370"/>
                </a:lnTo>
                <a:lnTo>
                  <a:pt x="5027" y="666"/>
                </a:lnTo>
                <a:lnTo>
                  <a:pt x="4881" y="370"/>
                </a:lnTo>
                <a:lnTo>
                  <a:pt x="868" y="542"/>
                </a:lnTo>
                <a:lnTo>
                  <a:pt x="776" y="542"/>
                </a:lnTo>
                <a:lnTo>
                  <a:pt x="701" y="538"/>
                </a:lnTo>
                <a:lnTo>
                  <a:pt x="604" y="525"/>
                </a:lnTo>
                <a:lnTo>
                  <a:pt x="529" y="502"/>
                </a:lnTo>
                <a:lnTo>
                  <a:pt x="445" y="476"/>
                </a:lnTo>
                <a:lnTo>
                  <a:pt x="366" y="436"/>
                </a:lnTo>
                <a:lnTo>
                  <a:pt x="299" y="410"/>
                </a:lnTo>
                <a:lnTo>
                  <a:pt x="233" y="357"/>
                </a:lnTo>
                <a:lnTo>
                  <a:pt x="171" y="304"/>
                </a:lnTo>
                <a:lnTo>
                  <a:pt x="119" y="247"/>
                </a:lnTo>
                <a:lnTo>
                  <a:pt x="79" y="185"/>
                </a:lnTo>
                <a:lnTo>
                  <a:pt x="44" y="119"/>
                </a:lnTo>
                <a:lnTo>
                  <a:pt x="17" y="52"/>
                </a:lnTo>
                <a:lnTo>
                  <a:pt x="0" y="0"/>
                </a:lnTo>
                <a:lnTo>
                  <a:pt x="8" y="75"/>
                </a:lnTo>
                <a:lnTo>
                  <a:pt x="17" y="136"/>
                </a:lnTo>
                <a:lnTo>
                  <a:pt x="44" y="207"/>
                </a:lnTo>
                <a:lnTo>
                  <a:pt x="79" y="273"/>
                </a:lnTo>
                <a:lnTo>
                  <a:pt x="110" y="335"/>
                </a:lnTo>
                <a:lnTo>
                  <a:pt x="158" y="397"/>
                </a:lnTo>
                <a:lnTo>
                  <a:pt x="220" y="450"/>
                </a:lnTo>
                <a:lnTo>
                  <a:pt x="291" y="498"/>
                </a:lnTo>
                <a:lnTo>
                  <a:pt x="352" y="542"/>
                </a:lnTo>
                <a:lnTo>
                  <a:pt x="427" y="586"/>
                </a:lnTo>
                <a:lnTo>
                  <a:pt x="511" y="608"/>
                </a:lnTo>
                <a:lnTo>
                  <a:pt x="595" y="635"/>
                </a:lnTo>
                <a:lnTo>
                  <a:pt x="683" y="652"/>
                </a:lnTo>
                <a:lnTo>
                  <a:pt x="776" y="666"/>
                </a:lnTo>
                <a:lnTo>
                  <a:pt x="859" y="666"/>
                </a:lnTo>
                <a:lnTo>
                  <a:pt x="4881" y="666"/>
                </a:lnTo>
                <a:lnTo>
                  <a:pt x="5027" y="1173"/>
                </a:lnTo>
              </a:path>
            </a:pathLst>
          </a:custGeom>
          <a:solidFill>
            <a:srgbClr val="000000"/>
          </a:solidFill>
          <a:ln w="12600">
            <a:solidFill>
              <a:srgbClr val="000000"/>
            </a:solidFill>
            <a:round/>
            <a:headEnd/>
            <a:tailEnd/>
          </a:ln>
        </p:spPr>
        <p:txBody>
          <a:bodyPr wrap="none" anchor="ctr"/>
          <a:lstStyle/>
          <a:p>
            <a:pPr eaLnBrk="0" fontAlgn="base" hangingPunct="0">
              <a:spcBef>
                <a:spcPct val="0"/>
              </a:spcBef>
              <a:spcAft>
                <a:spcPct val="0"/>
              </a:spcAft>
            </a:pPr>
            <a:endParaRPr lang="en-US" sz="1600" smtClean="0">
              <a:solidFill>
                <a:srgbClr val="FFFFFF"/>
              </a:solidFill>
            </a:endParaRPr>
          </a:p>
        </p:txBody>
      </p:sp>
      <p:sp>
        <p:nvSpPr>
          <p:cNvPr id="7191" name="Freeform 23"/>
          <p:cNvSpPr>
            <a:spLocks noChangeArrowheads="1"/>
          </p:cNvSpPr>
          <p:nvPr/>
        </p:nvSpPr>
        <p:spPr bwMode="auto">
          <a:xfrm>
            <a:off x="7464425" y="4160838"/>
            <a:ext cx="982663" cy="1725612"/>
          </a:xfrm>
          <a:custGeom>
            <a:avLst/>
            <a:gdLst>
              <a:gd name="T0" fmla="*/ 1588 w 2731"/>
              <a:gd name="T1" fmla="*/ 0 h 4795"/>
              <a:gd name="T2" fmla="*/ 0 w 2731"/>
              <a:gd name="T3" fmla="*/ 1971 h 4795"/>
              <a:gd name="T4" fmla="*/ 445 w 2731"/>
              <a:gd name="T5" fmla="*/ 2677 h 4795"/>
              <a:gd name="T6" fmla="*/ 189 w 2731"/>
              <a:gd name="T7" fmla="*/ 3171 h 4795"/>
              <a:gd name="T8" fmla="*/ 886 w 2731"/>
              <a:gd name="T9" fmla="*/ 4794 h 4795"/>
              <a:gd name="T10" fmla="*/ 2730 w 2731"/>
              <a:gd name="T11" fmla="*/ 4230 h 4795"/>
              <a:gd name="T12" fmla="*/ 1588 w 2731"/>
              <a:gd name="T13" fmla="*/ 0 h 4795"/>
              <a:gd name="T14" fmla="*/ 0 60000 65536"/>
              <a:gd name="T15" fmla="*/ 0 60000 65536"/>
              <a:gd name="T16" fmla="*/ 0 60000 65536"/>
              <a:gd name="T17" fmla="*/ 0 60000 65536"/>
              <a:gd name="T18" fmla="*/ 0 60000 65536"/>
              <a:gd name="T19" fmla="*/ 0 60000 65536"/>
              <a:gd name="T20" fmla="*/ 0 60000 65536"/>
              <a:gd name="T21" fmla="*/ 0 w 2731"/>
              <a:gd name="T22" fmla="*/ 0 h 4795"/>
              <a:gd name="T23" fmla="*/ 2731 w 2731"/>
              <a:gd name="T24" fmla="*/ 4795 h 47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1" h="4795">
                <a:moveTo>
                  <a:pt x="1588" y="0"/>
                </a:moveTo>
                <a:lnTo>
                  <a:pt x="0" y="1971"/>
                </a:lnTo>
                <a:lnTo>
                  <a:pt x="445" y="2677"/>
                </a:lnTo>
                <a:lnTo>
                  <a:pt x="189" y="3171"/>
                </a:lnTo>
                <a:lnTo>
                  <a:pt x="886" y="4794"/>
                </a:lnTo>
                <a:lnTo>
                  <a:pt x="2730" y="4230"/>
                </a:lnTo>
                <a:lnTo>
                  <a:pt x="1588"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72728" name="AutoShape 24"/>
          <p:cNvSpPr>
            <a:spLocks noChangeArrowheads="1"/>
          </p:cNvSpPr>
          <p:nvPr/>
        </p:nvSpPr>
        <p:spPr bwMode="auto">
          <a:xfrm>
            <a:off x="5120981" y="5897563"/>
            <a:ext cx="2332625" cy="744989"/>
          </a:xfrm>
          <a:prstGeom prst="roundRect">
            <a:avLst>
              <a:gd name="adj" fmla="val 190"/>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000" dirty="0"/>
              <a:t>We don't care what's in</a:t>
            </a:r>
          </a:p>
          <a:p>
            <a:pPr algn="ctr" eaLnBrk="0" fontAlgn="base" hangingPunct="0">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000" dirty="0"/>
              <a:t>this part of the array</a:t>
            </a:r>
            <a:r>
              <a:rPr lang="en-GB" sz="2400" dirty="0">
                <a:solidFill>
                  <a:srgbClr val="FFFFFF"/>
                </a:solidFill>
                <a:effectLst>
                  <a:outerShdw blurRad="38100" dist="38100" dir="2700000" algn="tl">
                    <a:srgbClr val="000000"/>
                  </a:outerShdw>
                </a:effectLst>
              </a:rPr>
              <a:t>.</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xmlns="" val="341067381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t>Array Implementation</a:t>
            </a:r>
          </a:p>
        </p:txBody>
      </p:sp>
      <p:sp>
        <p:nvSpPr>
          <p:cNvPr id="74755" name="Rectangle 3"/>
          <p:cNvSpPr>
            <a:spLocks noGrp="1" noChangeArrowheads="1"/>
          </p:cNvSpPr>
          <p:nvPr>
            <p:ph type="body" idx="1"/>
          </p:nvPr>
        </p:nvSpPr>
        <p:spPr>
          <a:xfrm>
            <a:off x="685800" y="1981200"/>
            <a:ext cx="6019800" cy="4114800"/>
          </a:xfrm>
        </p:spPr>
        <p:txBody>
          <a:bodyPr/>
          <a:lstStyle/>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mtClean="0"/>
              <a:t>The easiest implementation also keeps track of the number of items in the queue and the index of the first element (at the front of the queue), the last element (at the rear).</a:t>
            </a:r>
          </a:p>
        </p:txBody>
      </p:sp>
      <p:sp>
        <p:nvSpPr>
          <p:cNvPr id="8196" name="AutoShape 4"/>
          <p:cNvSpPr>
            <a:spLocks noChangeArrowheads="1"/>
          </p:cNvSpPr>
          <p:nvPr/>
        </p:nvSpPr>
        <p:spPr bwMode="auto">
          <a:xfrm>
            <a:off x="1703388" y="5253038"/>
            <a:ext cx="6046787" cy="785812"/>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8197" name="Line 5"/>
          <p:cNvSpPr>
            <a:spLocks noChangeShapeType="1"/>
          </p:cNvSpPr>
          <p:nvPr/>
        </p:nvSpPr>
        <p:spPr bwMode="auto">
          <a:xfrm>
            <a:off x="26162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8198" name="Line 6"/>
          <p:cNvSpPr>
            <a:spLocks noChangeShapeType="1"/>
          </p:cNvSpPr>
          <p:nvPr/>
        </p:nvSpPr>
        <p:spPr bwMode="auto">
          <a:xfrm>
            <a:off x="35306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8199" name="Line 7"/>
          <p:cNvSpPr>
            <a:spLocks noChangeShapeType="1"/>
          </p:cNvSpPr>
          <p:nvPr/>
        </p:nvSpPr>
        <p:spPr bwMode="auto">
          <a:xfrm>
            <a:off x="4443413" y="5249863"/>
            <a:ext cx="1587"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8200" name="Line 8"/>
          <p:cNvSpPr>
            <a:spLocks noChangeShapeType="1"/>
          </p:cNvSpPr>
          <p:nvPr/>
        </p:nvSpPr>
        <p:spPr bwMode="auto">
          <a:xfrm>
            <a:off x="53594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8201" name="Line 9"/>
          <p:cNvSpPr>
            <a:spLocks noChangeShapeType="1"/>
          </p:cNvSpPr>
          <p:nvPr/>
        </p:nvSpPr>
        <p:spPr bwMode="auto">
          <a:xfrm>
            <a:off x="62738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8202" name="Line 10"/>
          <p:cNvSpPr>
            <a:spLocks noChangeShapeType="1"/>
          </p:cNvSpPr>
          <p:nvPr/>
        </p:nvSpPr>
        <p:spPr bwMode="auto">
          <a:xfrm>
            <a:off x="7188200" y="5248275"/>
            <a:ext cx="1588" cy="793750"/>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74763" name="AutoShape 11"/>
          <p:cNvSpPr>
            <a:spLocks noChangeArrowheads="1"/>
          </p:cNvSpPr>
          <p:nvPr/>
        </p:nvSpPr>
        <p:spPr bwMode="auto">
          <a:xfrm>
            <a:off x="1824038" y="4800600"/>
            <a:ext cx="692150" cy="431800"/>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[ 0 ]</a:t>
            </a:r>
          </a:p>
        </p:txBody>
      </p:sp>
      <p:sp>
        <p:nvSpPr>
          <p:cNvPr id="74764" name="AutoShape 12"/>
          <p:cNvSpPr>
            <a:spLocks noChangeArrowheads="1"/>
          </p:cNvSpPr>
          <p:nvPr/>
        </p:nvSpPr>
        <p:spPr bwMode="auto">
          <a:xfrm>
            <a:off x="2776538" y="4800600"/>
            <a:ext cx="5397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[1]</a:t>
            </a:r>
          </a:p>
        </p:txBody>
      </p:sp>
      <p:sp>
        <p:nvSpPr>
          <p:cNvPr id="74765" name="AutoShape 13"/>
          <p:cNvSpPr>
            <a:spLocks noChangeArrowheads="1"/>
          </p:cNvSpPr>
          <p:nvPr/>
        </p:nvSpPr>
        <p:spPr bwMode="auto">
          <a:xfrm>
            <a:off x="3614738"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[ 2 ]</a:t>
            </a:r>
          </a:p>
        </p:txBody>
      </p:sp>
      <p:sp>
        <p:nvSpPr>
          <p:cNvPr id="74766" name="AutoShape 14"/>
          <p:cNvSpPr>
            <a:spLocks noChangeArrowheads="1"/>
          </p:cNvSpPr>
          <p:nvPr/>
        </p:nvSpPr>
        <p:spPr bwMode="auto">
          <a:xfrm>
            <a:off x="44958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[ 3 ]</a:t>
            </a:r>
          </a:p>
        </p:txBody>
      </p:sp>
      <p:sp>
        <p:nvSpPr>
          <p:cNvPr id="74767" name="AutoShape 15"/>
          <p:cNvSpPr>
            <a:spLocks noChangeArrowheads="1"/>
          </p:cNvSpPr>
          <p:nvPr/>
        </p:nvSpPr>
        <p:spPr bwMode="auto">
          <a:xfrm>
            <a:off x="54102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[ 4 ]</a:t>
            </a:r>
          </a:p>
        </p:txBody>
      </p:sp>
      <p:sp>
        <p:nvSpPr>
          <p:cNvPr id="74768" name="AutoShape 16"/>
          <p:cNvSpPr>
            <a:spLocks noChangeArrowheads="1"/>
          </p:cNvSpPr>
          <p:nvPr/>
        </p:nvSpPr>
        <p:spPr bwMode="auto">
          <a:xfrm>
            <a:off x="638175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[ 5 ]</a:t>
            </a:r>
          </a:p>
        </p:txBody>
      </p:sp>
      <p:sp>
        <p:nvSpPr>
          <p:cNvPr id="74769" name="AutoShape 17"/>
          <p:cNvSpPr>
            <a:spLocks noChangeArrowheads="1"/>
          </p:cNvSpPr>
          <p:nvPr/>
        </p:nvSpPr>
        <p:spPr bwMode="auto">
          <a:xfrm>
            <a:off x="7229475" y="4800600"/>
            <a:ext cx="565150" cy="431800"/>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b="1">
                <a:solidFill>
                  <a:srgbClr val="FFFFFF"/>
                </a:solidFill>
                <a:effectLst>
                  <a:outerShdw blurRad="38100" dist="38100" dir="2700000" algn="tl">
                    <a:srgbClr val="000000"/>
                  </a:outerShdw>
                </a:effectLst>
              </a:rPr>
              <a:t>. . .</a:t>
            </a:r>
          </a:p>
        </p:txBody>
      </p:sp>
      <p:sp>
        <p:nvSpPr>
          <p:cNvPr id="8210" name="AutoShape 19"/>
          <p:cNvSpPr>
            <a:spLocks noChangeArrowheads="1"/>
          </p:cNvSpPr>
          <p:nvPr/>
        </p:nvSpPr>
        <p:spPr bwMode="auto">
          <a:xfrm>
            <a:off x="1974850" y="541655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4</a:t>
            </a:r>
          </a:p>
        </p:txBody>
      </p:sp>
      <p:sp>
        <p:nvSpPr>
          <p:cNvPr id="8211" name="AutoShape 20"/>
          <p:cNvSpPr>
            <a:spLocks noChangeArrowheads="1"/>
          </p:cNvSpPr>
          <p:nvPr/>
        </p:nvSpPr>
        <p:spPr bwMode="auto">
          <a:xfrm>
            <a:off x="2889250" y="541655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8</a:t>
            </a:r>
          </a:p>
        </p:txBody>
      </p:sp>
      <p:sp>
        <p:nvSpPr>
          <p:cNvPr id="8212" name="AutoShape 21"/>
          <p:cNvSpPr>
            <a:spLocks noChangeArrowheads="1"/>
          </p:cNvSpPr>
          <p:nvPr/>
        </p:nvSpPr>
        <p:spPr bwMode="auto">
          <a:xfrm>
            <a:off x="3827463" y="541655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6</a:t>
            </a:r>
          </a:p>
        </p:txBody>
      </p:sp>
      <p:sp>
        <p:nvSpPr>
          <p:cNvPr id="8213" name="Freeform 23"/>
          <p:cNvSpPr>
            <a:spLocks noChangeArrowheads="1"/>
          </p:cNvSpPr>
          <p:nvPr/>
        </p:nvSpPr>
        <p:spPr bwMode="auto">
          <a:xfrm>
            <a:off x="7459663" y="4743450"/>
            <a:ext cx="982662" cy="1725613"/>
          </a:xfrm>
          <a:custGeom>
            <a:avLst/>
            <a:gdLst>
              <a:gd name="T0" fmla="*/ 1588 w 2731"/>
              <a:gd name="T1" fmla="*/ 0 h 4795"/>
              <a:gd name="T2" fmla="*/ 0 w 2731"/>
              <a:gd name="T3" fmla="*/ 1971 h 4795"/>
              <a:gd name="T4" fmla="*/ 445 w 2731"/>
              <a:gd name="T5" fmla="*/ 2677 h 4795"/>
              <a:gd name="T6" fmla="*/ 189 w 2731"/>
              <a:gd name="T7" fmla="*/ 3171 h 4795"/>
              <a:gd name="T8" fmla="*/ 886 w 2731"/>
              <a:gd name="T9" fmla="*/ 4794 h 4795"/>
              <a:gd name="T10" fmla="*/ 2730 w 2731"/>
              <a:gd name="T11" fmla="*/ 4230 h 4795"/>
              <a:gd name="T12" fmla="*/ 1588 w 2731"/>
              <a:gd name="T13" fmla="*/ 0 h 4795"/>
              <a:gd name="T14" fmla="*/ 0 60000 65536"/>
              <a:gd name="T15" fmla="*/ 0 60000 65536"/>
              <a:gd name="T16" fmla="*/ 0 60000 65536"/>
              <a:gd name="T17" fmla="*/ 0 60000 65536"/>
              <a:gd name="T18" fmla="*/ 0 60000 65536"/>
              <a:gd name="T19" fmla="*/ 0 60000 65536"/>
              <a:gd name="T20" fmla="*/ 0 60000 65536"/>
              <a:gd name="T21" fmla="*/ 0 w 2731"/>
              <a:gd name="T22" fmla="*/ 0 h 4795"/>
              <a:gd name="T23" fmla="*/ 2731 w 2731"/>
              <a:gd name="T24" fmla="*/ 4795 h 47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1" h="4795">
                <a:moveTo>
                  <a:pt x="1588" y="0"/>
                </a:moveTo>
                <a:lnTo>
                  <a:pt x="0" y="1971"/>
                </a:lnTo>
                <a:lnTo>
                  <a:pt x="445" y="2677"/>
                </a:lnTo>
                <a:lnTo>
                  <a:pt x="189" y="3171"/>
                </a:lnTo>
                <a:lnTo>
                  <a:pt x="886" y="4794"/>
                </a:lnTo>
                <a:lnTo>
                  <a:pt x="2730" y="4230"/>
                </a:lnTo>
                <a:lnTo>
                  <a:pt x="1588"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0" fontAlgn="base" hangingPunct="0">
              <a:spcBef>
                <a:spcPct val="0"/>
              </a:spcBef>
              <a:spcAft>
                <a:spcPct val="0"/>
              </a:spcAft>
            </a:pPr>
            <a:endParaRPr lang="en-US" sz="1600" smtClean="0">
              <a:solidFill>
                <a:srgbClr val="FFFFFF"/>
              </a:solidFill>
            </a:endParaRPr>
          </a:p>
        </p:txBody>
      </p:sp>
      <p:grpSp>
        <p:nvGrpSpPr>
          <p:cNvPr id="8214" name="Group 29"/>
          <p:cNvGrpSpPr>
            <a:grpSpLocks/>
          </p:cNvGrpSpPr>
          <p:nvPr/>
        </p:nvGrpSpPr>
        <p:grpSpPr bwMode="auto">
          <a:xfrm>
            <a:off x="7391400" y="1905000"/>
            <a:ext cx="1579563" cy="785813"/>
            <a:chOff x="4656" y="1200"/>
            <a:chExt cx="995" cy="495"/>
          </a:xfrm>
        </p:grpSpPr>
        <p:sp>
          <p:nvSpPr>
            <p:cNvPr id="74778" name="AutoShape 26"/>
            <p:cNvSpPr>
              <a:spLocks noChangeArrowheads="1"/>
            </p:cNvSpPr>
            <p:nvPr/>
          </p:nvSpPr>
          <p:spPr bwMode="auto">
            <a:xfrm>
              <a:off x="5237" y="1266"/>
              <a:ext cx="414"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size</a:t>
              </a:r>
            </a:p>
          </p:txBody>
        </p:sp>
        <p:sp>
          <p:nvSpPr>
            <p:cNvPr id="8225" name="AutoShape 27"/>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8215" name="AutoShape 28"/>
          <p:cNvSpPr>
            <a:spLocks noChangeArrowheads="1"/>
          </p:cNvSpPr>
          <p:nvPr/>
        </p:nvSpPr>
        <p:spPr bwMode="auto">
          <a:xfrm>
            <a:off x="7688263" y="20685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3</a:t>
            </a:r>
          </a:p>
        </p:txBody>
      </p:sp>
      <p:grpSp>
        <p:nvGrpSpPr>
          <p:cNvPr id="8216" name="Group 33"/>
          <p:cNvGrpSpPr>
            <a:grpSpLocks/>
          </p:cNvGrpSpPr>
          <p:nvPr/>
        </p:nvGrpSpPr>
        <p:grpSpPr bwMode="auto">
          <a:xfrm>
            <a:off x="7391400" y="2819400"/>
            <a:ext cx="1597025" cy="785813"/>
            <a:chOff x="4656" y="1200"/>
            <a:chExt cx="1006" cy="495"/>
          </a:xfrm>
        </p:grpSpPr>
        <p:sp>
          <p:nvSpPr>
            <p:cNvPr id="74786" name="AutoShape 34"/>
            <p:cNvSpPr>
              <a:spLocks noChangeArrowheads="1"/>
            </p:cNvSpPr>
            <p:nvPr/>
          </p:nvSpPr>
          <p:spPr bwMode="auto">
            <a:xfrm>
              <a:off x="5237" y="1266"/>
              <a:ext cx="425"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first</a:t>
              </a:r>
            </a:p>
          </p:txBody>
        </p:sp>
        <p:sp>
          <p:nvSpPr>
            <p:cNvPr id="8223" name="AutoShape 35"/>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8217" name="AutoShape 36"/>
          <p:cNvSpPr>
            <a:spLocks noChangeArrowheads="1"/>
          </p:cNvSpPr>
          <p:nvPr/>
        </p:nvSpPr>
        <p:spPr bwMode="auto">
          <a:xfrm>
            <a:off x="7688263" y="29829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0</a:t>
            </a:r>
          </a:p>
        </p:txBody>
      </p:sp>
      <p:grpSp>
        <p:nvGrpSpPr>
          <p:cNvPr id="8218" name="Group 37"/>
          <p:cNvGrpSpPr>
            <a:grpSpLocks/>
          </p:cNvGrpSpPr>
          <p:nvPr/>
        </p:nvGrpSpPr>
        <p:grpSpPr bwMode="auto">
          <a:xfrm>
            <a:off x="7391400" y="3733800"/>
            <a:ext cx="1528763" cy="785813"/>
            <a:chOff x="4656" y="1200"/>
            <a:chExt cx="963" cy="495"/>
          </a:xfrm>
        </p:grpSpPr>
        <p:sp>
          <p:nvSpPr>
            <p:cNvPr id="74790" name="AutoShape 38"/>
            <p:cNvSpPr>
              <a:spLocks noChangeArrowheads="1"/>
            </p:cNvSpPr>
            <p:nvPr/>
          </p:nvSpPr>
          <p:spPr bwMode="auto">
            <a:xfrm>
              <a:off x="5237" y="1266"/>
              <a:ext cx="382"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last</a:t>
              </a:r>
            </a:p>
          </p:txBody>
        </p:sp>
        <p:sp>
          <p:nvSpPr>
            <p:cNvPr id="8221" name="AutoShape 39"/>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8219" name="AutoShape 40"/>
          <p:cNvSpPr>
            <a:spLocks noChangeArrowheads="1"/>
          </p:cNvSpPr>
          <p:nvPr/>
        </p:nvSpPr>
        <p:spPr bwMode="auto">
          <a:xfrm>
            <a:off x="7688263" y="38973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2</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xmlns="" val="362599171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dirty="0" smtClean="0"/>
              <a:t>A </a:t>
            </a:r>
            <a:r>
              <a:rPr lang="en-GB" altLang="en-US" dirty="0" err="1" smtClean="0"/>
              <a:t>Dequeue</a:t>
            </a:r>
            <a:r>
              <a:rPr lang="en-GB" altLang="en-US" dirty="0" smtClean="0"/>
              <a:t> Operation</a:t>
            </a:r>
          </a:p>
        </p:txBody>
      </p:sp>
      <p:sp>
        <p:nvSpPr>
          <p:cNvPr id="76803" name="Rectangle 3"/>
          <p:cNvSpPr>
            <a:spLocks noGrp="1" noChangeArrowheads="1"/>
          </p:cNvSpPr>
          <p:nvPr>
            <p:ph type="body" idx="1"/>
          </p:nvPr>
        </p:nvSpPr>
        <p:spPr>
          <a:xfrm>
            <a:off x="685800" y="1981200"/>
            <a:ext cx="6019800" cy="4114800"/>
          </a:xfrm>
        </p:spPr>
        <p:txBody>
          <a:bodyPr/>
          <a:lstStyle/>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mtClean="0"/>
              <a:t>When an element leaves the queue, size is decremented, and first changes, too.</a:t>
            </a:r>
          </a:p>
        </p:txBody>
      </p:sp>
      <p:sp>
        <p:nvSpPr>
          <p:cNvPr id="9220" name="AutoShape 4"/>
          <p:cNvSpPr>
            <a:spLocks noChangeArrowheads="1"/>
          </p:cNvSpPr>
          <p:nvPr/>
        </p:nvSpPr>
        <p:spPr bwMode="auto">
          <a:xfrm>
            <a:off x="1703388" y="5253038"/>
            <a:ext cx="6046787" cy="785812"/>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9221" name="Line 5"/>
          <p:cNvSpPr>
            <a:spLocks noChangeShapeType="1"/>
          </p:cNvSpPr>
          <p:nvPr/>
        </p:nvSpPr>
        <p:spPr bwMode="auto">
          <a:xfrm>
            <a:off x="26162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9222" name="Line 6"/>
          <p:cNvSpPr>
            <a:spLocks noChangeShapeType="1"/>
          </p:cNvSpPr>
          <p:nvPr/>
        </p:nvSpPr>
        <p:spPr bwMode="auto">
          <a:xfrm>
            <a:off x="35306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9223" name="Line 7"/>
          <p:cNvSpPr>
            <a:spLocks noChangeShapeType="1"/>
          </p:cNvSpPr>
          <p:nvPr/>
        </p:nvSpPr>
        <p:spPr bwMode="auto">
          <a:xfrm>
            <a:off x="4443413" y="5249863"/>
            <a:ext cx="1587"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9224" name="Line 8"/>
          <p:cNvSpPr>
            <a:spLocks noChangeShapeType="1"/>
          </p:cNvSpPr>
          <p:nvPr/>
        </p:nvSpPr>
        <p:spPr bwMode="auto">
          <a:xfrm>
            <a:off x="53594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9225" name="Line 9"/>
          <p:cNvSpPr>
            <a:spLocks noChangeShapeType="1"/>
          </p:cNvSpPr>
          <p:nvPr/>
        </p:nvSpPr>
        <p:spPr bwMode="auto">
          <a:xfrm>
            <a:off x="62738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9226" name="Line 10"/>
          <p:cNvSpPr>
            <a:spLocks noChangeShapeType="1"/>
          </p:cNvSpPr>
          <p:nvPr/>
        </p:nvSpPr>
        <p:spPr bwMode="auto">
          <a:xfrm>
            <a:off x="7188200" y="5248275"/>
            <a:ext cx="1588" cy="793750"/>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76811" name="AutoShape 11"/>
          <p:cNvSpPr>
            <a:spLocks noChangeArrowheads="1"/>
          </p:cNvSpPr>
          <p:nvPr/>
        </p:nvSpPr>
        <p:spPr bwMode="auto">
          <a:xfrm>
            <a:off x="1824038" y="4800600"/>
            <a:ext cx="692150" cy="431800"/>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[ 0 ]</a:t>
            </a:r>
          </a:p>
        </p:txBody>
      </p:sp>
      <p:sp>
        <p:nvSpPr>
          <p:cNvPr id="76812" name="AutoShape 12"/>
          <p:cNvSpPr>
            <a:spLocks noChangeArrowheads="1"/>
          </p:cNvSpPr>
          <p:nvPr/>
        </p:nvSpPr>
        <p:spPr bwMode="auto">
          <a:xfrm>
            <a:off x="2776538" y="4800600"/>
            <a:ext cx="5397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[1]</a:t>
            </a:r>
          </a:p>
        </p:txBody>
      </p:sp>
      <p:sp>
        <p:nvSpPr>
          <p:cNvPr id="76813" name="AutoShape 13"/>
          <p:cNvSpPr>
            <a:spLocks noChangeArrowheads="1"/>
          </p:cNvSpPr>
          <p:nvPr/>
        </p:nvSpPr>
        <p:spPr bwMode="auto">
          <a:xfrm>
            <a:off x="3614738"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[ 2 ]</a:t>
            </a:r>
          </a:p>
        </p:txBody>
      </p:sp>
      <p:sp>
        <p:nvSpPr>
          <p:cNvPr id="76814" name="AutoShape 14"/>
          <p:cNvSpPr>
            <a:spLocks noChangeArrowheads="1"/>
          </p:cNvSpPr>
          <p:nvPr/>
        </p:nvSpPr>
        <p:spPr bwMode="auto">
          <a:xfrm>
            <a:off x="44958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[ 3 ]</a:t>
            </a:r>
          </a:p>
        </p:txBody>
      </p:sp>
      <p:sp>
        <p:nvSpPr>
          <p:cNvPr id="76815" name="AutoShape 15"/>
          <p:cNvSpPr>
            <a:spLocks noChangeArrowheads="1"/>
          </p:cNvSpPr>
          <p:nvPr/>
        </p:nvSpPr>
        <p:spPr bwMode="auto">
          <a:xfrm>
            <a:off x="54102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[ 4 ]</a:t>
            </a:r>
          </a:p>
        </p:txBody>
      </p:sp>
      <p:sp>
        <p:nvSpPr>
          <p:cNvPr id="76816" name="AutoShape 16"/>
          <p:cNvSpPr>
            <a:spLocks noChangeArrowheads="1"/>
          </p:cNvSpPr>
          <p:nvPr/>
        </p:nvSpPr>
        <p:spPr bwMode="auto">
          <a:xfrm>
            <a:off x="638175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[ 5 ]</a:t>
            </a:r>
          </a:p>
        </p:txBody>
      </p:sp>
      <p:sp>
        <p:nvSpPr>
          <p:cNvPr id="76817" name="AutoShape 17"/>
          <p:cNvSpPr>
            <a:spLocks noChangeArrowheads="1"/>
          </p:cNvSpPr>
          <p:nvPr/>
        </p:nvSpPr>
        <p:spPr bwMode="auto">
          <a:xfrm>
            <a:off x="7229475" y="4800600"/>
            <a:ext cx="565150" cy="431800"/>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b="1">
                <a:solidFill>
                  <a:srgbClr val="FFFFFF"/>
                </a:solidFill>
                <a:effectLst>
                  <a:outerShdw blurRad="38100" dist="38100" dir="2700000" algn="tl">
                    <a:srgbClr val="000000"/>
                  </a:outerShdw>
                </a:effectLst>
              </a:rPr>
              <a:t>. . .</a:t>
            </a:r>
          </a:p>
        </p:txBody>
      </p:sp>
      <p:sp>
        <p:nvSpPr>
          <p:cNvPr id="9234" name="AutoShape 18"/>
          <p:cNvSpPr>
            <a:spLocks noChangeArrowheads="1"/>
          </p:cNvSpPr>
          <p:nvPr/>
        </p:nvSpPr>
        <p:spPr bwMode="auto">
          <a:xfrm>
            <a:off x="1974850" y="541655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4</a:t>
            </a:r>
          </a:p>
        </p:txBody>
      </p:sp>
      <p:sp>
        <p:nvSpPr>
          <p:cNvPr id="9235" name="AutoShape 19"/>
          <p:cNvSpPr>
            <a:spLocks noChangeArrowheads="1"/>
          </p:cNvSpPr>
          <p:nvPr/>
        </p:nvSpPr>
        <p:spPr bwMode="auto">
          <a:xfrm>
            <a:off x="2889250" y="541655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8</a:t>
            </a:r>
          </a:p>
        </p:txBody>
      </p:sp>
      <p:sp>
        <p:nvSpPr>
          <p:cNvPr id="9236" name="AutoShape 20"/>
          <p:cNvSpPr>
            <a:spLocks noChangeArrowheads="1"/>
          </p:cNvSpPr>
          <p:nvPr/>
        </p:nvSpPr>
        <p:spPr bwMode="auto">
          <a:xfrm>
            <a:off x="3827463" y="541655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6</a:t>
            </a:r>
          </a:p>
        </p:txBody>
      </p:sp>
      <p:sp>
        <p:nvSpPr>
          <p:cNvPr id="9237" name="Freeform 21"/>
          <p:cNvSpPr>
            <a:spLocks noChangeArrowheads="1"/>
          </p:cNvSpPr>
          <p:nvPr/>
        </p:nvSpPr>
        <p:spPr bwMode="auto">
          <a:xfrm>
            <a:off x="7459663" y="4743450"/>
            <a:ext cx="982662" cy="1725613"/>
          </a:xfrm>
          <a:custGeom>
            <a:avLst/>
            <a:gdLst>
              <a:gd name="T0" fmla="*/ 1588 w 2731"/>
              <a:gd name="T1" fmla="*/ 0 h 4795"/>
              <a:gd name="T2" fmla="*/ 0 w 2731"/>
              <a:gd name="T3" fmla="*/ 1971 h 4795"/>
              <a:gd name="T4" fmla="*/ 445 w 2731"/>
              <a:gd name="T5" fmla="*/ 2677 h 4795"/>
              <a:gd name="T6" fmla="*/ 189 w 2731"/>
              <a:gd name="T7" fmla="*/ 3171 h 4795"/>
              <a:gd name="T8" fmla="*/ 886 w 2731"/>
              <a:gd name="T9" fmla="*/ 4794 h 4795"/>
              <a:gd name="T10" fmla="*/ 2730 w 2731"/>
              <a:gd name="T11" fmla="*/ 4230 h 4795"/>
              <a:gd name="T12" fmla="*/ 1588 w 2731"/>
              <a:gd name="T13" fmla="*/ 0 h 4795"/>
              <a:gd name="T14" fmla="*/ 0 60000 65536"/>
              <a:gd name="T15" fmla="*/ 0 60000 65536"/>
              <a:gd name="T16" fmla="*/ 0 60000 65536"/>
              <a:gd name="T17" fmla="*/ 0 60000 65536"/>
              <a:gd name="T18" fmla="*/ 0 60000 65536"/>
              <a:gd name="T19" fmla="*/ 0 60000 65536"/>
              <a:gd name="T20" fmla="*/ 0 60000 65536"/>
              <a:gd name="T21" fmla="*/ 0 w 2731"/>
              <a:gd name="T22" fmla="*/ 0 h 4795"/>
              <a:gd name="T23" fmla="*/ 2731 w 2731"/>
              <a:gd name="T24" fmla="*/ 4795 h 47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1" h="4795">
                <a:moveTo>
                  <a:pt x="1588" y="0"/>
                </a:moveTo>
                <a:lnTo>
                  <a:pt x="0" y="1971"/>
                </a:lnTo>
                <a:lnTo>
                  <a:pt x="445" y="2677"/>
                </a:lnTo>
                <a:lnTo>
                  <a:pt x="189" y="3171"/>
                </a:lnTo>
                <a:lnTo>
                  <a:pt x="886" y="4794"/>
                </a:lnTo>
                <a:lnTo>
                  <a:pt x="2730" y="4230"/>
                </a:lnTo>
                <a:lnTo>
                  <a:pt x="1588"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0" fontAlgn="base" hangingPunct="0">
              <a:spcBef>
                <a:spcPct val="0"/>
              </a:spcBef>
              <a:spcAft>
                <a:spcPct val="0"/>
              </a:spcAft>
            </a:pPr>
            <a:endParaRPr lang="en-US" sz="1600" smtClean="0">
              <a:solidFill>
                <a:srgbClr val="FFFFFF"/>
              </a:solidFill>
            </a:endParaRPr>
          </a:p>
        </p:txBody>
      </p:sp>
      <p:grpSp>
        <p:nvGrpSpPr>
          <p:cNvPr id="9238" name="Group 22"/>
          <p:cNvGrpSpPr>
            <a:grpSpLocks/>
          </p:cNvGrpSpPr>
          <p:nvPr/>
        </p:nvGrpSpPr>
        <p:grpSpPr bwMode="auto">
          <a:xfrm>
            <a:off x="7391400" y="1905000"/>
            <a:ext cx="1579563" cy="785813"/>
            <a:chOff x="4656" y="1200"/>
            <a:chExt cx="995" cy="495"/>
          </a:xfrm>
        </p:grpSpPr>
        <p:sp>
          <p:nvSpPr>
            <p:cNvPr id="76823" name="AutoShape 23"/>
            <p:cNvSpPr>
              <a:spLocks noChangeArrowheads="1"/>
            </p:cNvSpPr>
            <p:nvPr/>
          </p:nvSpPr>
          <p:spPr bwMode="auto">
            <a:xfrm>
              <a:off x="5237" y="1266"/>
              <a:ext cx="414"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size</a:t>
              </a:r>
            </a:p>
          </p:txBody>
        </p:sp>
        <p:sp>
          <p:nvSpPr>
            <p:cNvPr id="9252" name="AutoShape 24"/>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9239" name="AutoShape 25"/>
          <p:cNvSpPr>
            <a:spLocks noChangeArrowheads="1"/>
          </p:cNvSpPr>
          <p:nvPr/>
        </p:nvSpPr>
        <p:spPr bwMode="auto">
          <a:xfrm>
            <a:off x="7688263" y="20685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2</a:t>
            </a:r>
          </a:p>
        </p:txBody>
      </p:sp>
      <p:grpSp>
        <p:nvGrpSpPr>
          <p:cNvPr id="9240" name="Group 26"/>
          <p:cNvGrpSpPr>
            <a:grpSpLocks/>
          </p:cNvGrpSpPr>
          <p:nvPr/>
        </p:nvGrpSpPr>
        <p:grpSpPr bwMode="auto">
          <a:xfrm>
            <a:off x="7391400" y="2819400"/>
            <a:ext cx="1597025" cy="785813"/>
            <a:chOff x="4656" y="1200"/>
            <a:chExt cx="1006" cy="495"/>
          </a:xfrm>
        </p:grpSpPr>
        <p:sp>
          <p:nvSpPr>
            <p:cNvPr id="76827" name="AutoShape 27"/>
            <p:cNvSpPr>
              <a:spLocks noChangeArrowheads="1"/>
            </p:cNvSpPr>
            <p:nvPr/>
          </p:nvSpPr>
          <p:spPr bwMode="auto">
            <a:xfrm>
              <a:off x="5237" y="1266"/>
              <a:ext cx="425"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first</a:t>
              </a:r>
            </a:p>
          </p:txBody>
        </p:sp>
        <p:sp>
          <p:nvSpPr>
            <p:cNvPr id="9250" name="AutoShape 28"/>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9241" name="AutoShape 29"/>
          <p:cNvSpPr>
            <a:spLocks noChangeArrowheads="1"/>
          </p:cNvSpPr>
          <p:nvPr/>
        </p:nvSpPr>
        <p:spPr bwMode="auto">
          <a:xfrm>
            <a:off x="7688263" y="29829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1</a:t>
            </a:r>
          </a:p>
        </p:txBody>
      </p:sp>
      <p:grpSp>
        <p:nvGrpSpPr>
          <p:cNvPr id="9242" name="Group 30"/>
          <p:cNvGrpSpPr>
            <a:grpSpLocks/>
          </p:cNvGrpSpPr>
          <p:nvPr/>
        </p:nvGrpSpPr>
        <p:grpSpPr bwMode="auto">
          <a:xfrm>
            <a:off x="7391400" y="3733800"/>
            <a:ext cx="1528763" cy="785813"/>
            <a:chOff x="4656" y="1200"/>
            <a:chExt cx="963" cy="495"/>
          </a:xfrm>
        </p:grpSpPr>
        <p:sp>
          <p:nvSpPr>
            <p:cNvPr id="76831" name="AutoShape 31"/>
            <p:cNvSpPr>
              <a:spLocks noChangeArrowheads="1"/>
            </p:cNvSpPr>
            <p:nvPr/>
          </p:nvSpPr>
          <p:spPr bwMode="auto">
            <a:xfrm>
              <a:off x="5237" y="1266"/>
              <a:ext cx="382"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last</a:t>
              </a:r>
            </a:p>
          </p:txBody>
        </p:sp>
        <p:sp>
          <p:nvSpPr>
            <p:cNvPr id="9248" name="AutoShape 32"/>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9243" name="AutoShape 33"/>
          <p:cNvSpPr>
            <a:spLocks noChangeArrowheads="1"/>
          </p:cNvSpPr>
          <p:nvPr/>
        </p:nvSpPr>
        <p:spPr bwMode="auto">
          <a:xfrm>
            <a:off x="7688263" y="38973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2</a:t>
            </a:r>
          </a:p>
        </p:txBody>
      </p:sp>
      <p:grpSp>
        <p:nvGrpSpPr>
          <p:cNvPr id="9244" name="Group 36"/>
          <p:cNvGrpSpPr>
            <a:grpSpLocks/>
          </p:cNvGrpSpPr>
          <p:nvPr/>
        </p:nvGrpSpPr>
        <p:grpSpPr bwMode="auto">
          <a:xfrm>
            <a:off x="2133600" y="5181600"/>
            <a:ext cx="76200" cy="990600"/>
            <a:chOff x="384" y="2496"/>
            <a:chExt cx="48" cy="624"/>
          </a:xfrm>
        </p:grpSpPr>
        <p:sp>
          <p:nvSpPr>
            <p:cNvPr id="9245" name="Rectangle 34"/>
            <p:cNvSpPr>
              <a:spLocks noChangeArrowheads="1"/>
            </p:cNvSpPr>
            <p:nvPr/>
          </p:nvSpPr>
          <p:spPr bwMode="auto">
            <a:xfrm rot="2379613">
              <a:off x="384" y="2496"/>
              <a:ext cx="48" cy="624"/>
            </a:xfrm>
            <a:prstGeom prst="rect">
              <a:avLst/>
            </a:prstGeom>
            <a:solidFill>
              <a:schemeClr val="tx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algn="ctr" eaLnBrk="0" fontAlgn="base" hangingPunct="0">
                <a:spcBef>
                  <a:spcPct val="0"/>
                </a:spcBef>
                <a:spcAft>
                  <a:spcPct val="0"/>
                </a:spcAft>
              </a:pPr>
              <a:endParaRPr lang="en-US" altLang="en-US" smtClean="0">
                <a:solidFill>
                  <a:srgbClr val="000000"/>
                </a:solidFill>
              </a:endParaRPr>
            </a:p>
          </p:txBody>
        </p:sp>
        <p:sp>
          <p:nvSpPr>
            <p:cNvPr id="9246" name="Rectangle 35"/>
            <p:cNvSpPr>
              <a:spLocks noChangeArrowheads="1"/>
            </p:cNvSpPr>
            <p:nvPr/>
          </p:nvSpPr>
          <p:spPr bwMode="auto">
            <a:xfrm rot="19220387" flipH="1">
              <a:off x="384" y="2496"/>
              <a:ext cx="48" cy="624"/>
            </a:xfrm>
            <a:prstGeom prst="rect">
              <a:avLst/>
            </a:prstGeom>
            <a:solidFill>
              <a:schemeClr val="tx1"/>
            </a:solidFill>
            <a:ln w="9525">
              <a:solidFill>
                <a:schemeClr val="tx1"/>
              </a:solidFill>
              <a:miter lim="800000"/>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algn="ctr" eaLnBrk="0" fontAlgn="base" hangingPunct="0">
                <a:spcBef>
                  <a:spcPct val="0"/>
                </a:spcBef>
                <a:spcAft>
                  <a:spcPct val="0"/>
                </a:spcAft>
              </a:pPr>
              <a:endParaRPr lang="en-US" altLang="en-US" smtClean="0">
                <a:solidFill>
                  <a:srgbClr val="000000"/>
                </a:solidFill>
              </a:endParaRPr>
            </a:p>
          </p:txBody>
        </p:sp>
      </p:grpSp>
      <p:sp>
        <p:nvSpPr>
          <p:cNvPr id="2" name="Slide Number Placeholder 1"/>
          <p:cNvSpPr>
            <a:spLocks noGrp="1"/>
          </p:cNvSpPr>
          <p:nvPr>
            <p:ph type="sldNum" sz="quarter" idx="12"/>
          </p:nvPr>
        </p:nvSpPr>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xmlns="" val="336241102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dirty="0" smtClean="0"/>
              <a:t>An </a:t>
            </a:r>
            <a:r>
              <a:rPr lang="en-GB" altLang="en-US" dirty="0" err="1" smtClean="0"/>
              <a:t>Enqueue</a:t>
            </a:r>
            <a:r>
              <a:rPr lang="en-GB" altLang="en-US" dirty="0" smtClean="0"/>
              <a:t> Operation</a:t>
            </a:r>
          </a:p>
        </p:txBody>
      </p:sp>
      <p:sp>
        <p:nvSpPr>
          <p:cNvPr id="78851" name="Rectangle 3"/>
          <p:cNvSpPr>
            <a:spLocks noGrp="1" noChangeArrowheads="1"/>
          </p:cNvSpPr>
          <p:nvPr>
            <p:ph type="body" idx="1"/>
          </p:nvPr>
        </p:nvSpPr>
        <p:spPr>
          <a:xfrm>
            <a:off x="685800" y="1981200"/>
            <a:ext cx="6019800" cy="4114800"/>
          </a:xfrm>
        </p:spPr>
        <p:txBody>
          <a:bodyPr/>
          <a:lstStyle/>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mtClean="0"/>
              <a:t>When an element enters the queue, size is incremented, and last changes, too.</a:t>
            </a:r>
          </a:p>
        </p:txBody>
      </p:sp>
      <p:sp>
        <p:nvSpPr>
          <p:cNvPr id="10244" name="AutoShape 4"/>
          <p:cNvSpPr>
            <a:spLocks noChangeArrowheads="1"/>
          </p:cNvSpPr>
          <p:nvPr/>
        </p:nvSpPr>
        <p:spPr bwMode="auto">
          <a:xfrm>
            <a:off x="1703388" y="5253038"/>
            <a:ext cx="6046787" cy="785812"/>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0245" name="Line 5"/>
          <p:cNvSpPr>
            <a:spLocks noChangeShapeType="1"/>
          </p:cNvSpPr>
          <p:nvPr/>
        </p:nvSpPr>
        <p:spPr bwMode="auto">
          <a:xfrm>
            <a:off x="26162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0246" name="Line 6"/>
          <p:cNvSpPr>
            <a:spLocks noChangeShapeType="1"/>
          </p:cNvSpPr>
          <p:nvPr/>
        </p:nvSpPr>
        <p:spPr bwMode="auto">
          <a:xfrm>
            <a:off x="35306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0247" name="Line 7"/>
          <p:cNvSpPr>
            <a:spLocks noChangeShapeType="1"/>
          </p:cNvSpPr>
          <p:nvPr/>
        </p:nvSpPr>
        <p:spPr bwMode="auto">
          <a:xfrm>
            <a:off x="4443413" y="5249863"/>
            <a:ext cx="1587"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0248" name="Line 8"/>
          <p:cNvSpPr>
            <a:spLocks noChangeShapeType="1"/>
          </p:cNvSpPr>
          <p:nvPr/>
        </p:nvSpPr>
        <p:spPr bwMode="auto">
          <a:xfrm>
            <a:off x="53594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0249" name="Line 9"/>
          <p:cNvSpPr>
            <a:spLocks noChangeShapeType="1"/>
          </p:cNvSpPr>
          <p:nvPr/>
        </p:nvSpPr>
        <p:spPr bwMode="auto">
          <a:xfrm>
            <a:off x="62738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0250" name="Line 10"/>
          <p:cNvSpPr>
            <a:spLocks noChangeShapeType="1"/>
          </p:cNvSpPr>
          <p:nvPr/>
        </p:nvSpPr>
        <p:spPr bwMode="auto">
          <a:xfrm>
            <a:off x="7188200" y="5248275"/>
            <a:ext cx="1588" cy="793750"/>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78859" name="AutoShape 11"/>
          <p:cNvSpPr>
            <a:spLocks noChangeArrowheads="1"/>
          </p:cNvSpPr>
          <p:nvPr/>
        </p:nvSpPr>
        <p:spPr bwMode="auto">
          <a:xfrm>
            <a:off x="1824038" y="4800600"/>
            <a:ext cx="692150" cy="431800"/>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[ 0 ]</a:t>
            </a:r>
          </a:p>
        </p:txBody>
      </p:sp>
      <p:sp>
        <p:nvSpPr>
          <p:cNvPr id="78860" name="AutoShape 12"/>
          <p:cNvSpPr>
            <a:spLocks noChangeArrowheads="1"/>
          </p:cNvSpPr>
          <p:nvPr/>
        </p:nvSpPr>
        <p:spPr bwMode="auto">
          <a:xfrm>
            <a:off x="2776538" y="4800600"/>
            <a:ext cx="5397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[1]</a:t>
            </a:r>
          </a:p>
        </p:txBody>
      </p:sp>
      <p:sp>
        <p:nvSpPr>
          <p:cNvPr id="78861" name="AutoShape 13"/>
          <p:cNvSpPr>
            <a:spLocks noChangeArrowheads="1"/>
          </p:cNvSpPr>
          <p:nvPr/>
        </p:nvSpPr>
        <p:spPr bwMode="auto">
          <a:xfrm>
            <a:off x="3614738"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[ 2 ]</a:t>
            </a:r>
          </a:p>
        </p:txBody>
      </p:sp>
      <p:sp>
        <p:nvSpPr>
          <p:cNvPr id="78862" name="AutoShape 14"/>
          <p:cNvSpPr>
            <a:spLocks noChangeArrowheads="1"/>
          </p:cNvSpPr>
          <p:nvPr/>
        </p:nvSpPr>
        <p:spPr bwMode="auto">
          <a:xfrm>
            <a:off x="44958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[ 3 ]</a:t>
            </a:r>
          </a:p>
        </p:txBody>
      </p:sp>
      <p:sp>
        <p:nvSpPr>
          <p:cNvPr id="78863" name="AutoShape 15"/>
          <p:cNvSpPr>
            <a:spLocks noChangeArrowheads="1"/>
          </p:cNvSpPr>
          <p:nvPr/>
        </p:nvSpPr>
        <p:spPr bwMode="auto">
          <a:xfrm>
            <a:off x="54102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[ 4 ]</a:t>
            </a:r>
          </a:p>
        </p:txBody>
      </p:sp>
      <p:sp>
        <p:nvSpPr>
          <p:cNvPr id="78864" name="AutoShape 16"/>
          <p:cNvSpPr>
            <a:spLocks noChangeArrowheads="1"/>
          </p:cNvSpPr>
          <p:nvPr/>
        </p:nvSpPr>
        <p:spPr bwMode="auto">
          <a:xfrm>
            <a:off x="638175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[ 5 ]</a:t>
            </a:r>
          </a:p>
        </p:txBody>
      </p:sp>
      <p:sp>
        <p:nvSpPr>
          <p:cNvPr id="78865" name="AutoShape 17"/>
          <p:cNvSpPr>
            <a:spLocks noChangeArrowheads="1"/>
          </p:cNvSpPr>
          <p:nvPr/>
        </p:nvSpPr>
        <p:spPr bwMode="auto">
          <a:xfrm>
            <a:off x="7229475" y="4800600"/>
            <a:ext cx="565150" cy="431800"/>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b="1">
                <a:solidFill>
                  <a:srgbClr val="FFFFFF"/>
                </a:solidFill>
                <a:effectLst>
                  <a:outerShdw blurRad="38100" dist="38100" dir="2700000" algn="tl">
                    <a:srgbClr val="000000"/>
                  </a:outerShdw>
                </a:effectLst>
              </a:rPr>
              <a:t>. . .</a:t>
            </a:r>
          </a:p>
        </p:txBody>
      </p:sp>
      <p:sp>
        <p:nvSpPr>
          <p:cNvPr id="10258" name="AutoShape 18"/>
          <p:cNvSpPr>
            <a:spLocks noChangeArrowheads="1"/>
          </p:cNvSpPr>
          <p:nvPr/>
        </p:nvSpPr>
        <p:spPr bwMode="auto">
          <a:xfrm>
            <a:off x="4724400" y="541020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2</a:t>
            </a:r>
          </a:p>
        </p:txBody>
      </p:sp>
      <p:sp>
        <p:nvSpPr>
          <p:cNvPr id="10259" name="AutoShape 19"/>
          <p:cNvSpPr>
            <a:spLocks noChangeArrowheads="1"/>
          </p:cNvSpPr>
          <p:nvPr/>
        </p:nvSpPr>
        <p:spPr bwMode="auto">
          <a:xfrm>
            <a:off x="2889250" y="541655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8</a:t>
            </a:r>
          </a:p>
        </p:txBody>
      </p:sp>
      <p:sp>
        <p:nvSpPr>
          <p:cNvPr id="10260" name="AutoShape 20"/>
          <p:cNvSpPr>
            <a:spLocks noChangeArrowheads="1"/>
          </p:cNvSpPr>
          <p:nvPr/>
        </p:nvSpPr>
        <p:spPr bwMode="auto">
          <a:xfrm>
            <a:off x="3827463" y="541655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6</a:t>
            </a:r>
          </a:p>
        </p:txBody>
      </p:sp>
      <p:sp>
        <p:nvSpPr>
          <p:cNvPr id="10261" name="Freeform 21"/>
          <p:cNvSpPr>
            <a:spLocks noChangeArrowheads="1"/>
          </p:cNvSpPr>
          <p:nvPr/>
        </p:nvSpPr>
        <p:spPr bwMode="auto">
          <a:xfrm>
            <a:off x="7459663" y="4743450"/>
            <a:ext cx="982662" cy="1725613"/>
          </a:xfrm>
          <a:custGeom>
            <a:avLst/>
            <a:gdLst>
              <a:gd name="T0" fmla="*/ 1588 w 2731"/>
              <a:gd name="T1" fmla="*/ 0 h 4795"/>
              <a:gd name="T2" fmla="*/ 0 w 2731"/>
              <a:gd name="T3" fmla="*/ 1971 h 4795"/>
              <a:gd name="T4" fmla="*/ 445 w 2731"/>
              <a:gd name="T5" fmla="*/ 2677 h 4795"/>
              <a:gd name="T6" fmla="*/ 189 w 2731"/>
              <a:gd name="T7" fmla="*/ 3171 h 4795"/>
              <a:gd name="T8" fmla="*/ 886 w 2731"/>
              <a:gd name="T9" fmla="*/ 4794 h 4795"/>
              <a:gd name="T10" fmla="*/ 2730 w 2731"/>
              <a:gd name="T11" fmla="*/ 4230 h 4795"/>
              <a:gd name="T12" fmla="*/ 1588 w 2731"/>
              <a:gd name="T13" fmla="*/ 0 h 4795"/>
              <a:gd name="T14" fmla="*/ 0 60000 65536"/>
              <a:gd name="T15" fmla="*/ 0 60000 65536"/>
              <a:gd name="T16" fmla="*/ 0 60000 65536"/>
              <a:gd name="T17" fmla="*/ 0 60000 65536"/>
              <a:gd name="T18" fmla="*/ 0 60000 65536"/>
              <a:gd name="T19" fmla="*/ 0 60000 65536"/>
              <a:gd name="T20" fmla="*/ 0 60000 65536"/>
              <a:gd name="T21" fmla="*/ 0 w 2731"/>
              <a:gd name="T22" fmla="*/ 0 h 4795"/>
              <a:gd name="T23" fmla="*/ 2731 w 2731"/>
              <a:gd name="T24" fmla="*/ 4795 h 47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1" h="4795">
                <a:moveTo>
                  <a:pt x="1588" y="0"/>
                </a:moveTo>
                <a:lnTo>
                  <a:pt x="0" y="1971"/>
                </a:lnTo>
                <a:lnTo>
                  <a:pt x="445" y="2677"/>
                </a:lnTo>
                <a:lnTo>
                  <a:pt x="189" y="3171"/>
                </a:lnTo>
                <a:lnTo>
                  <a:pt x="886" y="4794"/>
                </a:lnTo>
                <a:lnTo>
                  <a:pt x="2730" y="4230"/>
                </a:lnTo>
                <a:lnTo>
                  <a:pt x="1588"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0" fontAlgn="base" hangingPunct="0">
              <a:spcBef>
                <a:spcPct val="0"/>
              </a:spcBef>
              <a:spcAft>
                <a:spcPct val="0"/>
              </a:spcAft>
            </a:pPr>
            <a:endParaRPr lang="en-US" sz="1600" smtClean="0">
              <a:solidFill>
                <a:srgbClr val="FFFFFF"/>
              </a:solidFill>
            </a:endParaRPr>
          </a:p>
        </p:txBody>
      </p:sp>
      <p:grpSp>
        <p:nvGrpSpPr>
          <p:cNvPr id="10262" name="Group 22"/>
          <p:cNvGrpSpPr>
            <a:grpSpLocks/>
          </p:cNvGrpSpPr>
          <p:nvPr/>
        </p:nvGrpSpPr>
        <p:grpSpPr bwMode="auto">
          <a:xfrm>
            <a:off x="7391400" y="1905000"/>
            <a:ext cx="1579563" cy="785813"/>
            <a:chOff x="4656" y="1200"/>
            <a:chExt cx="995" cy="495"/>
          </a:xfrm>
        </p:grpSpPr>
        <p:sp>
          <p:nvSpPr>
            <p:cNvPr id="78871" name="AutoShape 23"/>
            <p:cNvSpPr>
              <a:spLocks noChangeArrowheads="1"/>
            </p:cNvSpPr>
            <p:nvPr/>
          </p:nvSpPr>
          <p:spPr bwMode="auto">
            <a:xfrm>
              <a:off x="5237" y="1266"/>
              <a:ext cx="414"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size</a:t>
              </a:r>
            </a:p>
          </p:txBody>
        </p:sp>
        <p:sp>
          <p:nvSpPr>
            <p:cNvPr id="10274" name="AutoShape 24"/>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0263" name="AutoShape 25"/>
          <p:cNvSpPr>
            <a:spLocks noChangeArrowheads="1"/>
          </p:cNvSpPr>
          <p:nvPr/>
        </p:nvSpPr>
        <p:spPr bwMode="auto">
          <a:xfrm>
            <a:off x="7688263" y="20685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3</a:t>
            </a:r>
          </a:p>
        </p:txBody>
      </p:sp>
      <p:grpSp>
        <p:nvGrpSpPr>
          <p:cNvPr id="10264" name="Group 26"/>
          <p:cNvGrpSpPr>
            <a:grpSpLocks/>
          </p:cNvGrpSpPr>
          <p:nvPr/>
        </p:nvGrpSpPr>
        <p:grpSpPr bwMode="auto">
          <a:xfrm>
            <a:off x="7391400" y="2819400"/>
            <a:ext cx="1597025" cy="785813"/>
            <a:chOff x="4656" y="1200"/>
            <a:chExt cx="1006" cy="495"/>
          </a:xfrm>
        </p:grpSpPr>
        <p:sp>
          <p:nvSpPr>
            <p:cNvPr id="78875" name="AutoShape 27"/>
            <p:cNvSpPr>
              <a:spLocks noChangeArrowheads="1"/>
            </p:cNvSpPr>
            <p:nvPr/>
          </p:nvSpPr>
          <p:spPr bwMode="auto">
            <a:xfrm>
              <a:off x="5237" y="1266"/>
              <a:ext cx="425"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first</a:t>
              </a:r>
            </a:p>
          </p:txBody>
        </p:sp>
        <p:sp>
          <p:nvSpPr>
            <p:cNvPr id="10272" name="AutoShape 28"/>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0265" name="AutoShape 29"/>
          <p:cNvSpPr>
            <a:spLocks noChangeArrowheads="1"/>
          </p:cNvSpPr>
          <p:nvPr/>
        </p:nvSpPr>
        <p:spPr bwMode="auto">
          <a:xfrm>
            <a:off x="7688263" y="29829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1</a:t>
            </a:r>
          </a:p>
        </p:txBody>
      </p:sp>
      <p:grpSp>
        <p:nvGrpSpPr>
          <p:cNvPr id="10266" name="Group 30"/>
          <p:cNvGrpSpPr>
            <a:grpSpLocks/>
          </p:cNvGrpSpPr>
          <p:nvPr/>
        </p:nvGrpSpPr>
        <p:grpSpPr bwMode="auto">
          <a:xfrm>
            <a:off x="7391400" y="3733800"/>
            <a:ext cx="1528763" cy="785813"/>
            <a:chOff x="4656" y="1200"/>
            <a:chExt cx="963" cy="495"/>
          </a:xfrm>
        </p:grpSpPr>
        <p:sp>
          <p:nvSpPr>
            <p:cNvPr id="78879" name="AutoShape 31"/>
            <p:cNvSpPr>
              <a:spLocks noChangeArrowheads="1"/>
            </p:cNvSpPr>
            <p:nvPr/>
          </p:nvSpPr>
          <p:spPr bwMode="auto">
            <a:xfrm>
              <a:off x="5237" y="1266"/>
              <a:ext cx="382"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last</a:t>
              </a:r>
            </a:p>
          </p:txBody>
        </p:sp>
        <p:sp>
          <p:nvSpPr>
            <p:cNvPr id="10270" name="AutoShape 32"/>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0267" name="AutoShape 33"/>
          <p:cNvSpPr>
            <a:spLocks noChangeArrowheads="1"/>
          </p:cNvSpPr>
          <p:nvPr/>
        </p:nvSpPr>
        <p:spPr bwMode="auto">
          <a:xfrm>
            <a:off x="7688263" y="38973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3</a:t>
            </a:r>
          </a:p>
        </p:txBody>
      </p:sp>
      <p:sp>
        <p:nvSpPr>
          <p:cNvPr id="10268" name="Line 37"/>
          <p:cNvSpPr>
            <a:spLocks noChangeShapeType="1"/>
          </p:cNvSpPr>
          <p:nvPr/>
        </p:nvSpPr>
        <p:spPr bwMode="auto">
          <a:xfrm flipV="1">
            <a:off x="3200400" y="5943600"/>
            <a:ext cx="1524000" cy="457200"/>
          </a:xfrm>
          <a:prstGeom prst="line">
            <a:avLst/>
          </a:prstGeom>
          <a:noFill/>
          <a:ln w="762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xmlns="" val="162120176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t>At the End of the Array</a:t>
            </a:r>
          </a:p>
        </p:txBody>
      </p:sp>
      <p:sp>
        <p:nvSpPr>
          <p:cNvPr id="80899" name="Rectangle 3"/>
          <p:cNvSpPr>
            <a:spLocks noGrp="1" noChangeArrowheads="1"/>
          </p:cNvSpPr>
          <p:nvPr>
            <p:ph type="body" idx="1"/>
          </p:nvPr>
        </p:nvSpPr>
        <p:spPr>
          <a:xfrm>
            <a:off x="685800" y="1981200"/>
            <a:ext cx="6019800" cy="4114800"/>
          </a:xfrm>
        </p:spPr>
        <p:txBody>
          <a:bodyPr/>
          <a:lstStyle/>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mtClean="0"/>
              <a:t>There is special behavior at the end of the array. For example, suppose we want to add a new element to this queue, where the last index is [5]:</a:t>
            </a:r>
          </a:p>
        </p:txBody>
      </p:sp>
      <p:sp>
        <p:nvSpPr>
          <p:cNvPr id="11268" name="AutoShape 4"/>
          <p:cNvSpPr>
            <a:spLocks noChangeArrowheads="1"/>
          </p:cNvSpPr>
          <p:nvPr/>
        </p:nvSpPr>
        <p:spPr bwMode="auto">
          <a:xfrm>
            <a:off x="1703388" y="5253038"/>
            <a:ext cx="5459412" cy="785812"/>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1269" name="Line 5"/>
          <p:cNvSpPr>
            <a:spLocks noChangeShapeType="1"/>
          </p:cNvSpPr>
          <p:nvPr/>
        </p:nvSpPr>
        <p:spPr bwMode="auto">
          <a:xfrm>
            <a:off x="26162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1270" name="Line 6"/>
          <p:cNvSpPr>
            <a:spLocks noChangeShapeType="1"/>
          </p:cNvSpPr>
          <p:nvPr/>
        </p:nvSpPr>
        <p:spPr bwMode="auto">
          <a:xfrm>
            <a:off x="35306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1271" name="Line 7"/>
          <p:cNvSpPr>
            <a:spLocks noChangeShapeType="1"/>
          </p:cNvSpPr>
          <p:nvPr/>
        </p:nvSpPr>
        <p:spPr bwMode="auto">
          <a:xfrm>
            <a:off x="4443413" y="5249863"/>
            <a:ext cx="1587"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1272" name="Line 8"/>
          <p:cNvSpPr>
            <a:spLocks noChangeShapeType="1"/>
          </p:cNvSpPr>
          <p:nvPr/>
        </p:nvSpPr>
        <p:spPr bwMode="auto">
          <a:xfrm>
            <a:off x="53594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1273" name="Line 9"/>
          <p:cNvSpPr>
            <a:spLocks noChangeShapeType="1"/>
          </p:cNvSpPr>
          <p:nvPr/>
        </p:nvSpPr>
        <p:spPr bwMode="auto">
          <a:xfrm>
            <a:off x="62738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80907" name="AutoShape 11"/>
          <p:cNvSpPr>
            <a:spLocks noChangeArrowheads="1"/>
          </p:cNvSpPr>
          <p:nvPr/>
        </p:nvSpPr>
        <p:spPr bwMode="auto">
          <a:xfrm>
            <a:off x="1824038" y="4800600"/>
            <a:ext cx="692150" cy="431800"/>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[ 0 ]</a:t>
            </a:r>
          </a:p>
        </p:txBody>
      </p:sp>
      <p:sp>
        <p:nvSpPr>
          <p:cNvPr id="80908" name="AutoShape 12"/>
          <p:cNvSpPr>
            <a:spLocks noChangeArrowheads="1"/>
          </p:cNvSpPr>
          <p:nvPr/>
        </p:nvSpPr>
        <p:spPr bwMode="auto">
          <a:xfrm>
            <a:off x="2776538" y="4800600"/>
            <a:ext cx="5397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[1]</a:t>
            </a:r>
          </a:p>
        </p:txBody>
      </p:sp>
      <p:sp>
        <p:nvSpPr>
          <p:cNvPr id="80909" name="AutoShape 13"/>
          <p:cNvSpPr>
            <a:spLocks noChangeArrowheads="1"/>
          </p:cNvSpPr>
          <p:nvPr/>
        </p:nvSpPr>
        <p:spPr bwMode="auto">
          <a:xfrm>
            <a:off x="3614738"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[ 2 ]</a:t>
            </a:r>
          </a:p>
        </p:txBody>
      </p:sp>
      <p:sp>
        <p:nvSpPr>
          <p:cNvPr id="80910" name="AutoShape 14"/>
          <p:cNvSpPr>
            <a:spLocks noChangeArrowheads="1"/>
          </p:cNvSpPr>
          <p:nvPr/>
        </p:nvSpPr>
        <p:spPr bwMode="auto">
          <a:xfrm>
            <a:off x="44958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[ 3 ]</a:t>
            </a:r>
          </a:p>
        </p:txBody>
      </p:sp>
      <p:sp>
        <p:nvSpPr>
          <p:cNvPr id="80911" name="AutoShape 15"/>
          <p:cNvSpPr>
            <a:spLocks noChangeArrowheads="1"/>
          </p:cNvSpPr>
          <p:nvPr/>
        </p:nvSpPr>
        <p:spPr bwMode="auto">
          <a:xfrm>
            <a:off x="54102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[ 4 ]</a:t>
            </a:r>
          </a:p>
        </p:txBody>
      </p:sp>
      <p:sp>
        <p:nvSpPr>
          <p:cNvPr id="80912" name="AutoShape 16"/>
          <p:cNvSpPr>
            <a:spLocks noChangeArrowheads="1"/>
          </p:cNvSpPr>
          <p:nvPr/>
        </p:nvSpPr>
        <p:spPr bwMode="auto">
          <a:xfrm>
            <a:off x="638175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[ 5 ]</a:t>
            </a:r>
          </a:p>
        </p:txBody>
      </p:sp>
      <p:sp>
        <p:nvSpPr>
          <p:cNvPr id="11280" name="AutoShape 18"/>
          <p:cNvSpPr>
            <a:spLocks noChangeArrowheads="1"/>
          </p:cNvSpPr>
          <p:nvPr/>
        </p:nvSpPr>
        <p:spPr bwMode="auto">
          <a:xfrm>
            <a:off x="4724400" y="541020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2</a:t>
            </a:r>
          </a:p>
        </p:txBody>
      </p:sp>
      <p:sp>
        <p:nvSpPr>
          <p:cNvPr id="11281" name="AutoShape 19"/>
          <p:cNvSpPr>
            <a:spLocks noChangeArrowheads="1"/>
          </p:cNvSpPr>
          <p:nvPr/>
        </p:nvSpPr>
        <p:spPr bwMode="auto">
          <a:xfrm>
            <a:off x="6553200" y="541020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1</a:t>
            </a:r>
          </a:p>
        </p:txBody>
      </p:sp>
      <p:sp>
        <p:nvSpPr>
          <p:cNvPr id="11282" name="AutoShape 20"/>
          <p:cNvSpPr>
            <a:spLocks noChangeArrowheads="1"/>
          </p:cNvSpPr>
          <p:nvPr/>
        </p:nvSpPr>
        <p:spPr bwMode="auto">
          <a:xfrm>
            <a:off x="5638800" y="541020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6</a:t>
            </a:r>
          </a:p>
        </p:txBody>
      </p:sp>
      <p:sp>
        <p:nvSpPr>
          <p:cNvPr id="11283" name="Freeform 21"/>
          <p:cNvSpPr>
            <a:spLocks noChangeArrowheads="1"/>
          </p:cNvSpPr>
          <p:nvPr/>
        </p:nvSpPr>
        <p:spPr bwMode="auto">
          <a:xfrm>
            <a:off x="7459663" y="4743450"/>
            <a:ext cx="982662" cy="1725613"/>
          </a:xfrm>
          <a:custGeom>
            <a:avLst/>
            <a:gdLst>
              <a:gd name="T0" fmla="*/ 1588 w 2731"/>
              <a:gd name="T1" fmla="*/ 0 h 4795"/>
              <a:gd name="T2" fmla="*/ 0 w 2731"/>
              <a:gd name="T3" fmla="*/ 1971 h 4795"/>
              <a:gd name="T4" fmla="*/ 445 w 2731"/>
              <a:gd name="T5" fmla="*/ 2677 h 4795"/>
              <a:gd name="T6" fmla="*/ 189 w 2731"/>
              <a:gd name="T7" fmla="*/ 3171 h 4795"/>
              <a:gd name="T8" fmla="*/ 886 w 2731"/>
              <a:gd name="T9" fmla="*/ 4794 h 4795"/>
              <a:gd name="T10" fmla="*/ 2730 w 2731"/>
              <a:gd name="T11" fmla="*/ 4230 h 4795"/>
              <a:gd name="T12" fmla="*/ 1588 w 2731"/>
              <a:gd name="T13" fmla="*/ 0 h 4795"/>
              <a:gd name="T14" fmla="*/ 0 60000 65536"/>
              <a:gd name="T15" fmla="*/ 0 60000 65536"/>
              <a:gd name="T16" fmla="*/ 0 60000 65536"/>
              <a:gd name="T17" fmla="*/ 0 60000 65536"/>
              <a:gd name="T18" fmla="*/ 0 60000 65536"/>
              <a:gd name="T19" fmla="*/ 0 60000 65536"/>
              <a:gd name="T20" fmla="*/ 0 60000 65536"/>
              <a:gd name="T21" fmla="*/ 0 w 2731"/>
              <a:gd name="T22" fmla="*/ 0 h 4795"/>
              <a:gd name="T23" fmla="*/ 2731 w 2731"/>
              <a:gd name="T24" fmla="*/ 4795 h 47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1" h="4795">
                <a:moveTo>
                  <a:pt x="1588" y="0"/>
                </a:moveTo>
                <a:lnTo>
                  <a:pt x="0" y="1971"/>
                </a:lnTo>
                <a:lnTo>
                  <a:pt x="445" y="2677"/>
                </a:lnTo>
                <a:lnTo>
                  <a:pt x="189" y="3171"/>
                </a:lnTo>
                <a:lnTo>
                  <a:pt x="886" y="4794"/>
                </a:lnTo>
                <a:lnTo>
                  <a:pt x="2730" y="4230"/>
                </a:lnTo>
                <a:lnTo>
                  <a:pt x="1588"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0" fontAlgn="base" hangingPunct="0">
              <a:spcBef>
                <a:spcPct val="0"/>
              </a:spcBef>
              <a:spcAft>
                <a:spcPct val="0"/>
              </a:spcAft>
            </a:pPr>
            <a:endParaRPr lang="en-US" sz="1600" smtClean="0">
              <a:solidFill>
                <a:srgbClr val="FFFFFF"/>
              </a:solidFill>
            </a:endParaRPr>
          </a:p>
        </p:txBody>
      </p:sp>
      <p:grpSp>
        <p:nvGrpSpPr>
          <p:cNvPr id="11284" name="Group 22"/>
          <p:cNvGrpSpPr>
            <a:grpSpLocks/>
          </p:cNvGrpSpPr>
          <p:nvPr/>
        </p:nvGrpSpPr>
        <p:grpSpPr bwMode="auto">
          <a:xfrm>
            <a:off x="7391400" y="1905000"/>
            <a:ext cx="1579563" cy="785813"/>
            <a:chOff x="4656" y="1200"/>
            <a:chExt cx="995" cy="495"/>
          </a:xfrm>
        </p:grpSpPr>
        <p:sp>
          <p:nvSpPr>
            <p:cNvPr id="80919" name="AutoShape 23"/>
            <p:cNvSpPr>
              <a:spLocks noChangeArrowheads="1"/>
            </p:cNvSpPr>
            <p:nvPr/>
          </p:nvSpPr>
          <p:spPr bwMode="auto">
            <a:xfrm>
              <a:off x="5237" y="1266"/>
              <a:ext cx="414"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size</a:t>
              </a:r>
            </a:p>
          </p:txBody>
        </p:sp>
        <p:sp>
          <p:nvSpPr>
            <p:cNvPr id="11295" name="AutoShape 24"/>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1285" name="AutoShape 25"/>
          <p:cNvSpPr>
            <a:spLocks noChangeArrowheads="1"/>
          </p:cNvSpPr>
          <p:nvPr/>
        </p:nvSpPr>
        <p:spPr bwMode="auto">
          <a:xfrm>
            <a:off x="7688263" y="20685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3</a:t>
            </a:r>
          </a:p>
        </p:txBody>
      </p:sp>
      <p:grpSp>
        <p:nvGrpSpPr>
          <p:cNvPr id="11286" name="Group 26"/>
          <p:cNvGrpSpPr>
            <a:grpSpLocks/>
          </p:cNvGrpSpPr>
          <p:nvPr/>
        </p:nvGrpSpPr>
        <p:grpSpPr bwMode="auto">
          <a:xfrm>
            <a:off x="7391400" y="2819400"/>
            <a:ext cx="1597025" cy="785813"/>
            <a:chOff x="4656" y="1200"/>
            <a:chExt cx="1006" cy="495"/>
          </a:xfrm>
        </p:grpSpPr>
        <p:sp>
          <p:nvSpPr>
            <p:cNvPr id="80923" name="AutoShape 27"/>
            <p:cNvSpPr>
              <a:spLocks noChangeArrowheads="1"/>
            </p:cNvSpPr>
            <p:nvPr/>
          </p:nvSpPr>
          <p:spPr bwMode="auto">
            <a:xfrm>
              <a:off x="5237" y="1266"/>
              <a:ext cx="425"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first</a:t>
              </a:r>
            </a:p>
          </p:txBody>
        </p:sp>
        <p:sp>
          <p:nvSpPr>
            <p:cNvPr id="11293" name="AutoShape 28"/>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1287" name="AutoShape 29"/>
          <p:cNvSpPr>
            <a:spLocks noChangeArrowheads="1"/>
          </p:cNvSpPr>
          <p:nvPr/>
        </p:nvSpPr>
        <p:spPr bwMode="auto">
          <a:xfrm>
            <a:off x="7688263" y="29829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3</a:t>
            </a:r>
          </a:p>
        </p:txBody>
      </p:sp>
      <p:grpSp>
        <p:nvGrpSpPr>
          <p:cNvPr id="11288" name="Group 30"/>
          <p:cNvGrpSpPr>
            <a:grpSpLocks/>
          </p:cNvGrpSpPr>
          <p:nvPr/>
        </p:nvGrpSpPr>
        <p:grpSpPr bwMode="auto">
          <a:xfrm>
            <a:off x="7391400" y="3733800"/>
            <a:ext cx="1528763" cy="785813"/>
            <a:chOff x="4656" y="1200"/>
            <a:chExt cx="963" cy="495"/>
          </a:xfrm>
        </p:grpSpPr>
        <p:sp>
          <p:nvSpPr>
            <p:cNvPr id="80927" name="AutoShape 31"/>
            <p:cNvSpPr>
              <a:spLocks noChangeArrowheads="1"/>
            </p:cNvSpPr>
            <p:nvPr/>
          </p:nvSpPr>
          <p:spPr bwMode="auto">
            <a:xfrm>
              <a:off x="5237" y="1266"/>
              <a:ext cx="382"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last</a:t>
              </a:r>
            </a:p>
          </p:txBody>
        </p:sp>
        <p:sp>
          <p:nvSpPr>
            <p:cNvPr id="11291" name="AutoShape 32"/>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1289" name="AutoShape 33"/>
          <p:cNvSpPr>
            <a:spLocks noChangeArrowheads="1"/>
          </p:cNvSpPr>
          <p:nvPr/>
        </p:nvSpPr>
        <p:spPr bwMode="auto">
          <a:xfrm>
            <a:off x="7688263" y="38973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5</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xmlns="" val="385479949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t>At the End of the Array</a:t>
            </a:r>
          </a:p>
        </p:txBody>
      </p:sp>
      <p:sp>
        <p:nvSpPr>
          <p:cNvPr id="82947" name="Rectangle 3"/>
          <p:cNvSpPr>
            <a:spLocks noGrp="1" noChangeArrowheads="1"/>
          </p:cNvSpPr>
          <p:nvPr>
            <p:ph type="body" idx="1"/>
          </p:nvPr>
        </p:nvSpPr>
        <p:spPr>
          <a:xfrm>
            <a:off x="685800" y="1981200"/>
            <a:ext cx="6019800" cy="4114800"/>
          </a:xfrm>
        </p:spPr>
        <p:txBody>
          <a:bodyPr/>
          <a:lstStyle/>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mtClean="0"/>
              <a:t>The new element goes at the front of the array (if that spot isn’t already used):</a:t>
            </a:r>
          </a:p>
        </p:txBody>
      </p:sp>
      <p:sp>
        <p:nvSpPr>
          <p:cNvPr id="12292" name="AutoShape 4"/>
          <p:cNvSpPr>
            <a:spLocks noChangeArrowheads="1"/>
          </p:cNvSpPr>
          <p:nvPr/>
        </p:nvSpPr>
        <p:spPr bwMode="auto">
          <a:xfrm>
            <a:off x="1703388" y="5253038"/>
            <a:ext cx="5459412" cy="785812"/>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2293" name="Line 5"/>
          <p:cNvSpPr>
            <a:spLocks noChangeShapeType="1"/>
          </p:cNvSpPr>
          <p:nvPr/>
        </p:nvSpPr>
        <p:spPr bwMode="auto">
          <a:xfrm>
            <a:off x="26162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2294" name="Line 6"/>
          <p:cNvSpPr>
            <a:spLocks noChangeShapeType="1"/>
          </p:cNvSpPr>
          <p:nvPr/>
        </p:nvSpPr>
        <p:spPr bwMode="auto">
          <a:xfrm>
            <a:off x="35306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2295" name="Line 7"/>
          <p:cNvSpPr>
            <a:spLocks noChangeShapeType="1"/>
          </p:cNvSpPr>
          <p:nvPr/>
        </p:nvSpPr>
        <p:spPr bwMode="auto">
          <a:xfrm>
            <a:off x="4443413" y="5249863"/>
            <a:ext cx="1587"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2296" name="Line 8"/>
          <p:cNvSpPr>
            <a:spLocks noChangeShapeType="1"/>
          </p:cNvSpPr>
          <p:nvPr/>
        </p:nvSpPr>
        <p:spPr bwMode="auto">
          <a:xfrm>
            <a:off x="53594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2297" name="Line 9"/>
          <p:cNvSpPr>
            <a:spLocks noChangeShapeType="1"/>
          </p:cNvSpPr>
          <p:nvPr/>
        </p:nvSpPr>
        <p:spPr bwMode="auto">
          <a:xfrm>
            <a:off x="62738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82954" name="AutoShape 10"/>
          <p:cNvSpPr>
            <a:spLocks noChangeArrowheads="1"/>
          </p:cNvSpPr>
          <p:nvPr/>
        </p:nvSpPr>
        <p:spPr bwMode="auto">
          <a:xfrm>
            <a:off x="1824038" y="4800600"/>
            <a:ext cx="692150" cy="431800"/>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[ 0 ]</a:t>
            </a:r>
          </a:p>
        </p:txBody>
      </p:sp>
      <p:sp>
        <p:nvSpPr>
          <p:cNvPr id="82955" name="AutoShape 11"/>
          <p:cNvSpPr>
            <a:spLocks noChangeArrowheads="1"/>
          </p:cNvSpPr>
          <p:nvPr/>
        </p:nvSpPr>
        <p:spPr bwMode="auto">
          <a:xfrm>
            <a:off x="2776538" y="4800600"/>
            <a:ext cx="5397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[1]</a:t>
            </a:r>
          </a:p>
        </p:txBody>
      </p:sp>
      <p:sp>
        <p:nvSpPr>
          <p:cNvPr id="82956" name="AutoShape 12"/>
          <p:cNvSpPr>
            <a:spLocks noChangeArrowheads="1"/>
          </p:cNvSpPr>
          <p:nvPr/>
        </p:nvSpPr>
        <p:spPr bwMode="auto">
          <a:xfrm>
            <a:off x="3614738"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[ 2 ]</a:t>
            </a:r>
          </a:p>
        </p:txBody>
      </p:sp>
      <p:sp>
        <p:nvSpPr>
          <p:cNvPr id="82957" name="AutoShape 13"/>
          <p:cNvSpPr>
            <a:spLocks noChangeArrowheads="1"/>
          </p:cNvSpPr>
          <p:nvPr/>
        </p:nvSpPr>
        <p:spPr bwMode="auto">
          <a:xfrm>
            <a:off x="44958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[ 3 ]</a:t>
            </a:r>
          </a:p>
        </p:txBody>
      </p:sp>
      <p:sp>
        <p:nvSpPr>
          <p:cNvPr id="82958" name="AutoShape 14"/>
          <p:cNvSpPr>
            <a:spLocks noChangeArrowheads="1"/>
          </p:cNvSpPr>
          <p:nvPr/>
        </p:nvSpPr>
        <p:spPr bwMode="auto">
          <a:xfrm>
            <a:off x="54102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[ 4 ]</a:t>
            </a:r>
          </a:p>
        </p:txBody>
      </p:sp>
      <p:sp>
        <p:nvSpPr>
          <p:cNvPr id="82959" name="AutoShape 15"/>
          <p:cNvSpPr>
            <a:spLocks noChangeArrowheads="1"/>
          </p:cNvSpPr>
          <p:nvPr/>
        </p:nvSpPr>
        <p:spPr bwMode="auto">
          <a:xfrm>
            <a:off x="638175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[ 5 ]</a:t>
            </a:r>
          </a:p>
        </p:txBody>
      </p:sp>
      <p:sp>
        <p:nvSpPr>
          <p:cNvPr id="12304" name="AutoShape 16"/>
          <p:cNvSpPr>
            <a:spLocks noChangeArrowheads="1"/>
          </p:cNvSpPr>
          <p:nvPr/>
        </p:nvSpPr>
        <p:spPr bwMode="auto">
          <a:xfrm>
            <a:off x="4724400" y="541020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2</a:t>
            </a:r>
          </a:p>
        </p:txBody>
      </p:sp>
      <p:sp>
        <p:nvSpPr>
          <p:cNvPr id="12305" name="AutoShape 17"/>
          <p:cNvSpPr>
            <a:spLocks noChangeArrowheads="1"/>
          </p:cNvSpPr>
          <p:nvPr/>
        </p:nvSpPr>
        <p:spPr bwMode="auto">
          <a:xfrm>
            <a:off x="6553200" y="541020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1</a:t>
            </a:r>
          </a:p>
        </p:txBody>
      </p:sp>
      <p:sp>
        <p:nvSpPr>
          <p:cNvPr id="12306" name="AutoShape 18"/>
          <p:cNvSpPr>
            <a:spLocks noChangeArrowheads="1"/>
          </p:cNvSpPr>
          <p:nvPr/>
        </p:nvSpPr>
        <p:spPr bwMode="auto">
          <a:xfrm>
            <a:off x="5638800" y="541020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6</a:t>
            </a:r>
          </a:p>
        </p:txBody>
      </p:sp>
      <p:sp>
        <p:nvSpPr>
          <p:cNvPr id="12307" name="Freeform 19"/>
          <p:cNvSpPr>
            <a:spLocks noChangeArrowheads="1"/>
          </p:cNvSpPr>
          <p:nvPr/>
        </p:nvSpPr>
        <p:spPr bwMode="auto">
          <a:xfrm>
            <a:off x="7459663" y="4743450"/>
            <a:ext cx="982662" cy="1725613"/>
          </a:xfrm>
          <a:custGeom>
            <a:avLst/>
            <a:gdLst>
              <a:gd name="T0" fmla="*/ 1588 w 2731"/>
              <a:gd name="T1" fmla="*/ 0 h 4795"/>
              <a:gd name="T2" fmla="*/ 0 w 2731"/>
              <a:gd name="T3" fmla="*/ 1971 h 4795"/>
              <a:gd name="T4" fmla="*/ 445 w 2731"/>
              <a:gd name="T5" fmla="*/ 2677 h 4795"/>
              <a:gd name="T6" fmla="*/ 189 w 2731"/>
              <a:gd name="T7" fmla="*/ 3171 h 4795"/>
              <a:gd name="T8" fmla="*/ 886 w 2731"/>
              <a:gd name="T9" fmla="*/ 4794 h 4795"/>
              <a:gd name="T10" fmla="*/ 2730 w 2731"/>
              <a:gd name="T11" fmla="*/ 4230 h 4795"/>
              <a:gd name="T12" fmla="*/ 1588 w 2731"/>
              <a:gd name="T13" fmla="*/ 0 h 4795"/>
              <a:gd name="T14" fmla="*/ 0 60000 65536"/>
              <a:gd name="T15" fmla="*/ 0 60000 65536"/>
              <a:gd name="T16" fmla="*/ 0 60000 65536"/>
              <a:gd name="T17" fmla="*/ 0 60000 65536"/>
              <a:gd name="T18" fmla="*/ 0 60000 65536"/>
              <a:gd name="T19" fmla="*/ 0 60000 65536"/>
              <a:gd name="T20" fmla="*/ 0 60000 65536"/>
              <a:gd name="T21" fmla="*/ 0 w 2731"/>
              <a:gd name="T22" fmla="*/ 0 h 4795"/>
              <a:gd name="T23" fmla="*/ 2731 w 2731"/>
              <a:gd name="T24" fmla="*/ 4795 h 47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1" h="4795">
                <a:moveTo>
                  <a:pt x="1588" y="0"/>
                </a:moveTo>
                <a:lnTo>
                  <a:pt x="0" y="1971"/>
                </a:lnTo>
                <a:lnTo>
                  <a:pt x="445" y="2677"/>
                </a:lnTo>
                <a:lnTo>
                  <a:pt x="189" y="3171"/>
                </a:lnTo>
                <a:lnTo>
                  <a:pt x="886" y="4794"/>
                </a:lnTo>
                <a:lnTo>
                  <a:pt x="2730" y="4230"/>
                </a:lnTo>
                <a:lnTo>
                  <a:pt x="1588"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0" fontAlgn="base" hangingPunct="0">
              <a:spcBef>
                <a:spcPct val="0"/>
              </a:spcBef>
              <a:spcAft>
                <a:spcPct val="0"/>
              </a:spcAft>
            </a:pPr>
            <a:endParaRPr lang="en-US" sz="1600" smtClean="0">
              <a:solidFill>
                <a:srgbClr val="FFFFFF"/>
              </a:solidFill>
            </a:endParaRPr>
          </a:p>
        </p:txBody>
      </p:sp>
      <p:grpSp>
        <p:nvGrpSpPr>
          <p:cNvPr id="12308" name="Group 20"/>
          <p:cNvGrpSpPr>
            <a:grpSpLocks/>
          </p:cNvGrpSpPr>
          <p:nvPr/>
        </p:nvGrpSpPr>
        <p:grpSpPr bwMode="auto">
          <a:xfrm>
            <a:off x="7391400" y="1905000"/>
            <a:ext cx="1579563" cy="785813"/>
            <a:chOff x="4656" y="1200"/>
            <a:chExt cx="995" cy="495"/>
          </a:xfrm>
        </p:grpSpPr>
        <p:sp>
          <p:nvSpPr>
            <p:cNvPr id="82965" name="AutoShape 21"/>
            <p:cNvSpPr>
              <a:spLocks noChangeArrowheads="1"/>
            </p:cNvSpPr>
            <p:nvPr/>
          </p:nvSpPr>
          <p:spPr bwMode="auto">
            <a:xfrm>
              <a:off x="5237" y="1266"/>
              <a:ext cx="414"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size</a:t>
              </a:r>
            </a:p>
          </p:txBody>
        </p:sp>
        <p:sp>
          <p:nvSpPr>
            <p:cNvPr id="12321" name="AutoShape 22"/>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2309" name="AutoShape 23"/>
          <p:cNvSpPr>
            <a:spLocks noChangeArrowheads="1"/>
          </p:cNvSpPr>
          <p:nvPr/>
        </p:nvSpPr>
        <p:spPr bwMode="auto">
          <a:xfrm>
            <a:off x="7688263" y="20685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4</a:t>
            </a:r>
          </a:p>
        </p:txBody>
      </p:sp>
      <p:grpSp>
        <p:nvGrpSpPr>
          <p:cNvPr id="12310" name="Group 24"/>
          <p:cNvGrpSpPr>
            <a:grpSpLocks/>
          </p:cNvGrpSpPr>
          <p:nvPr/>
        </p:nvGrpSpPr>
        <p:grpSpPr bwMode="auto">
          <a:xfrm>
            <a:off x="7391400" y="2819400"/>
            <a:ext cx="1597025" cy="785813"/>
            <a:chOff x="4656" y="1200"/>
            <a:chExt cx="1006" cy="495"/>
          </a:xfrm>
        </p:grpSpPr>
        <p:sp>
          <p:nvSpPr>
            <p:cNvPr id="82969" name="AutoShape 25"/>
            <p:cNvSpPr>
              <a:spLocks noChangeArrowheads="1"/>
            </p:cNvSpPr>
            <p:nvPr/>
          </p:nvSpPr>
          <p:spPr bwMode="auto">
            <a:xfrm>
              <a:off x="5237" y="1266"/>
              <a:ext cx="425"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first</a:t>
              </a:r>
            </a:p>
          </p:txBody>
        </p:sp>
        <p:sp>
          <p:nvSpPr>
            <p:cNvPr id="12319" name="AutoShape 26"/>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2311" name="AutoShape 27"/>
          <p:cNvSpPr>
            <a:spLocks noChangeArrowheads="1"/>
          </p:cNvSpPr>
          <p:nvPr/>
        </p:nvSpPr>
        <p:spPr bwMode="auto">
          <a:xfrm>
            <a:off x="7688263" y="29829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3</a:t>
            </a:r>
          </a:p>
        </p:txBody>
      </p:sp>
      <p:grpSp>
        <p:nvGrpSpPr>
          <p:cNvPr id="12312" name="Group 28"/>
          <p:cNvGrpSpPr>
            <a:grpSpLocks/>
          </p:cNvGrpSpPr>
          <p:nvPr/>
        </p:nvGrpSpPr>
        <p:grpSpPr bwMode="auto">
          <a:xfrm>
            <a:off x="7391400" y="3733800"/>
            <a:ext cx="1528763" cy="785813"/>
            <a:chOff x="4656" y="1200"/>
            <a:chExt cx="963" cy="495"/>
          </a:xfrm>
        </p:grpSpPr>
        <p:sp>
          <p:nvSpPr>
            <p:cNvPr id="82973" name="AutoShape 29"/>
            <p:cNvSpPr>
              <a:spLocks noChangeArrowheads="1"/>
            </p:cNvSpPr>
            <p:nvPr/>
          </p:nvSpPr>
          <p:spPr bwMode="auto">
            <a:xfrm>
              <a:off x="5237" y="1266"/>
              <a:ext cx="382"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last</a:t>
              </a:r>
            </a:p>
          </p:txBody>
        </p:sp>
        <p:sp>
          <p:nvSpPr>
            <p:cNvPr id="12317" name="AutoShape 30"/>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2313" name="AutoShape 31"/>
          <p:cNvSpPr>
            <a:spLocks noChangeArrowheads="1"/>
          </p:cNvSpPr>
          <p:nvPr/>
        </p:nvSpPr>
        <p:spPr bwMode="auto">
          <a:xfrm>
            <a:off x="7688263" y="38973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0</a:t>
            </a:r>
          </a:p>
        </p:txBody>
      </p:sp>
      <p:sp>
        <p:nvSpPr>
          <p:cNvPr id="12314" name="Line 32"/>
          <p:cNvSpPr>
            <a:spLocks noChangeShapeType="1"/>
          </p:cNvSpPr>
          <p:nvPr/>
        </p:nvSpPr>
        <p:spPr bwMode="auto">
          <a:xfrm flipV="1">
            <a:off x="381000" y="5943600"/>
            <a:ext cx="1524000" cy="457200"/>
          </a:xfrm>
          <a:prstGeom prst="line">
            <a:avLst/>
          </a:prstGeom>
          <a:noFill/>
          <a:ln w="762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2315" name="AutoShape 34"/>
          <p:cNvSpPr>
            <a:spLocks noChangeArrowheads="1"/>
          </p:cNvSpPr>
          <p:nvPr/>
        </p:nvSpPr>
        <p:spPr bwMode="auto">
          <a:xfrm>
            <a:off x="1981200" y="541020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4</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xmlns="" val="154729259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t>Array Implementation</a:t>
            </a:r>
          </a:p>
        </p:txBody>
      </p:sp>
      <p:sp>
        <p:nvSpPr>
          <p:cNvPr id="84995" name="Rectangle 3"/>
          <p:cNvSpPr>
            <a:spLocks noGrp="1" noChangeArrowheads="1"/>
          </p:cNvSpPr>
          <p:nvPr>
            <p:ph type="body" idx="1"/>
          </p:nvPr>
        </p:nvSpPr>
        <p:spPr>
          <a:xfrm>
            <a:off x="685800" y="1981200"/>
            <a:ext cx="6629400" cy="3505200"/>
          </a:xfrm>
        </p:spPr>
        <p:txBody>
          <a:bodyPr/>
          <a:lstStyle/>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400" smtClean="0"/>
              <a:t>Easy to implement</a:t>
            </a:r>
          </a:p>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400" smtClean="0"/>
              <a:t>But it has a limited capacity with a fixed array</a:t>
            </a:r>
          </a:p>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400" smtClean="0"/>
              <a:t>Or you must use a dynamic array for an unbounded capacity</a:t>
            </a:r>
          </a:p>
          <a:p>
            <a:pPr>
              <a:lnSpc>
                <a:spcPct val="95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400" smtClean="0"/>
              <a:t>Special behavior is needed when the rear reaches the end of the array.</a:t>
            </a:r>
          </a:p>
        </p:txBody>
      </p:sp>
      <p:sp>
        <p:nvSpPr>
          <p:cNvPr id="13316" name="AutoShape 4"/>
          <p:cNvSpPr>
            <a:spLocks noChangeArrowheads="1"/>
          </p:cNvSpPr>
          <p:nvPr/>
        </p:nvSpPr>
        <p:spPr bwMode="auto">
          <a:xfrm>
            <a:off x="1703388" y="5253038"/>
            <a:ext cx="6046787" cy="785812"/>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3317" name="Line 5"/>
          <p:cNvSpPr>
            <a:spLocks noChangeShapeType="1"/>
          </p:cNvSpPr>
          <p:nvPr/>
        </p:nvSpPr>
        <p:spPr bwMode="auto">
          <a:xfrm>
            <a:off x="26162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3318" name="Line 6"/>
          <p:cNvSpPr>
            <a:spLocks noChangeShapeType="1"/>
          </p:cNvSpPr>
          <p:nvPr/>
        </p:nvSpPr>
        <p:spPr bwMode="auto">
          <a:xfrm>
            <a:off x="3530600" y="5249863"/>
            <a:ext cx="1588"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3319" name="Line 7"/>
          <p:cNvSpPr>
            <a:spLocks noChangeShapeType="1"/>
          </p:cNvSpPr>
          <p:nvPr/>
        </p:nvSpPr>
        <p:spPr bwMode="auto">
          <a:xfrm>
            <a:off x="4443413" y="5249863"/>
            <a:ext cx="1587" cy="792162"/>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3320" name="Line 8"/>
          <p:cNvSpPr>
            <a:spLocks noChangeShapeType="1"/>
          </p:cNvSpPr>
          <p:nvPr/>
        </p:nvSpPr>
        <p:spPr bwMode="auto">
          <a:xfrm>
            <a:off x="53594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3321" name="Line 9"/>
          <p:cNvSpPr>
            <a:spLocks noChangeShapeType="1"/>
          </p:cNvSpPr>
          <p:nvPr/>
        </p:nvSpPr>
        <p:spPr bwMode="auto">
          <a:xfrm>
            <a:off x="6273800" y="5253038"/>
            <a:ext cx="1588" cy="784225"/>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3322" name="Line 10"/>
          <p:cNvSpPr>
            <a:spLocks noChangeShapeType="1"/>
          </p:cNvSpPr>
          <p:nvPr/>
        </p:nvSpPr>
        <p:spPr bwMode="auto">
          <a:xfrm>
            <a:off x="7188200" y="5248275"/>
            <a:ext cx="1588" cy="793750"/>
          </a:xfrm>
          <a:prstGeom prst="line">
            <a:avLst/>
          </a:prstGeom>
          <a:noFill/>
          <a:ln w="12600">
            <a:solidFill>
              <a:srgbClr val="0000FF"/>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85003" name="AutoShape 11"/>
          <p:cNvSpPr>
            <a:spLocks noChangeArrowheads="1"/>
          </p:cNvSpPr>
          <p:nvPr/>
        </p:nvSpPr>
        <p:spPr bwMode="auto">
          <a:xfrm>
            <a:off x="1824038" y="4800600"/>
            <a:ext cx="692150" cy="431800"/>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dirty="0">
                <a:solidFill>
                  <a:srgbClr val="FFFFFF"/>
                </a:solidFill>
                <a:effectLst>
                  <a:outerShdw blurRad="38100" dist="38100" dir="2700000" algn="tl">
                    <a:srgbClr val="000000"/>
                  </a:outerShdw>
                </a:effectLst>
              </a:rPr>
              <a:t>[ 0 ]</a:t>
            </a:r>
          </a:p>
        </p:txBody>
      </p:sp>
      <p:sp>
        <p:nvSpPr>
          <p:cNvPr id="85004" name="AutoShape 12"/>
          <p:cNvSpPr>
            <a:spLocks noChangeArrowheads="1"/>
          </p:cNvSpPr>
          <p:nvPr/>
        </p:nvSpPr>
        <p:spPr bwMode="auto">
          <a:xfrm>
            <a:off x="2776538" y="4800600"/>
            <a:ext cx="5397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[1]</a:t>
            </a:r>
          </a:p>
        </p:txBody>
      </p:sp>
      <p:sp>
        <p:nvSpPr>
          <p:cNvPr id="85005" name="AutoShape 13"/>
          <p:cNvSpPr>
            <a:spLocks noChangeArrowheads="1"/>
          </p:cNvSpPr>
          <p:nvPr/>
        </p:nvSpPr>
        <p:spPr bwMode="auto">
          <a:xfrm>
            <a:off x="3614738"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[ 2 ]</a:t>
            </a:r>
          </a:p>
        </p:txBody>
      </p:sp>
      <p:sp>
        <p:nvSpPr>
          <p:cNvPr id="85006" name="AutoShape 14"/>
          <p:cNvSpPr>
            <a:spLocks noChangeArrowheads="1"/>
          </p:cNvSpPr>
          <p:nvPr/>
        </p:nvSpPr>
        <p:spPr bwMode="auto">
          <a:xfrm>
            <a:off x="44958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[ 3 ]</a:t>
            </a:r>
          </a:p>
        </p:txBody>
      </p:sp>
      <p:sp>
        <p:nvSpPr>
          <p:cNvPr id="85007" name="AutoShape 15"/>
          <p:cNvSpPr>
            <a:spLocks noChangeArrowheads="1"/>
          </p:cNvSpPr>
          <p:nvPr/>
        </p:nvSpPr>
        <p:spPr bwMode="auto">
          <a:xfrm>
            <a:off x="541020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[ 4 ]</a:t>
            </a:r>
          </a:p>
        </p:txBody>
      </p:sp>
      <p:sp>
        <p:nvSpPr>
          <p:cNvPr id="85008" name="AutoShape 16"/>
          <p:cNvSpPr>
            <a:spLocks noChangeArrowheads="1"/>
          </p:cNvSpPr>
          <p:nvPr/>
        </p:nvSpPr>
        <p:spPr bwMode="auto">
          <a:xfrm>
            <a:off x="6381750" y="4800600"/>
            <a:ext cx="692150" cy="431800"/>
          </a:xfrm>
          <a:prstGeom prst="roundRect">
            <a:avLst>
              <a:gd name="adj" fmla="val 347"/>
            </a:avLst>
          </a:prstGeom>
          <a:noFill/>
          <a:ln w="9525">
            <a:noFill/>
            <a:round/>
            <a:headEnd/>
            <a:tailEnd/>
          </a:ln>
        </p:spPr>
        <p:txBody>
          <a:bodyPr wrap="none" lIns="90360" tIns="44280" rIns="90360" bIns="44280">
            <a:spAutoFit/>
          </a:bodyPr>
          <a:lstStyle/>
          <a:p>
            <a:pPr algn="ct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[ 5 ]</a:t>
            </a:r>
          </a:p>
        </p:txBody>
      </p:sp>
      <p:sp>
        <p:nvSpPr>
          <p:cNvPr id="85009" name="AutoShape 17"/>
          <p:cNvSpPr>
            <a:spLocks noChangeArrowheads="1"/>
          </p:cNvSpPr>
          <p:nvPr/>
        </p:nvSpPr>
        <p:spPr bwMode="auto">
          <a:xfrm>
            <a:off x="7229475" y="4800600"/>
            <a:ext cx="565150" cy="431800"/>
          </a:xfrm>
          <a:prstGeom prst="roundRect">
            <a:avLst>
              <a:gd name="adj" fmla="val 347"/>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b="1">
                <a:solidFill>
                  <a:srgbClr val="FFFFFF"/>
                </a:solidFill>
                <a:effectLst>
                  <a:outerShdw blurRad="38100" dist="38100" dir="2700000" algn="tl">
                    <a:srgbClr val="000000"/>
                  </a:outerShdw>
                </a:effectLst>
              </a:rPr>
              <a:t>. . .</a:t>
            </a:r>
          </a:p>
        </p:txBody>
      </p:sp>
      <p:sp>
        <p:nvSpPr>
          <p:cNvPr id="13330" name="AutoShape 18"/>
          <p:cNvSpPr>
            <a:spLocks noChangeArrowheads="1"/>
          </p:cNvSpPr>
          <p:nvPr/>
        </p:nvSpPr>
        <p:spPr bwMode="auto">
          <a:xfrm>
            <a:off x="1974850" y="541655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4</a:t>
            </a:r>
          </a:p>
        </p:txBody>
      </p:sp>
      <p:sp>
        <p:nvSpPr>
          <p:cNvPr id="13331" name="AutoShape 19"/>
          <p:cNvSpPr>
            <a:spLocks noChangeArrowheads="1"/>
          </p:cNvSpPr>
          <p:nvPr/>
        </p:nvSpPr>
        <p:spPr bwMode="auto">
          <a:xfrm>
            <a:off x="2889250" y="541655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8</a:t>
            </a:r>
          </a:p>
        </p:txBody>
      </p:sp>
      <p:sp>
        <p:nvSpPr>
          <p:cNvPr id="13332" name="AutoShape 20"/>
          <p:cNvSpPr>
            <a:spLocks noChangeArrowheads="1"/>
          </p:cNvSpPr>
          <p:nvPr/>
        </p:nvSpPr>
        <p:spPr bwMode="auto">
          <a:xfrm>
            <a:off x="3827463" y="5416550"/>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6</a:t>
            </a:r>
          </a:p>
        </p:txBody>
      </p:sp>
      <p:sp>
        <p:nvSpPr>
          <p:cNvPr id="13333" name="Freeform 21"/>
          <p:cNvSpPr>
            <a:spLocks noChangeArrowheads="1"/>
          </p:cNvSpPr>
          <p:nvPr/>
        </p:nvSpPr>
        <p:spPr bwMode="auto">
          <a:xfrm>
            <a:off x="7459663" y="4743450"/>
            <a:ext cx="982662" cy="1725613"/>
          </a:xfrm>
          <a:custGeom>
            <a:avLst/>
            <a:gdLst>
              <a:gd name="T0" fmla="*/ 1588 w 2731"/>
              <a:gd name="T1" fmla="*/ 0 h 4795"/>
              <a:gd name="T2" fmla="*/ 0 w 2731"/>
              <a:gd name="T3" fmla="*/ 1971 h 4795"/>
              <a:gd name="T4" fmla="*/ 445 w 2731"/>
              <a:gd name="T5" fmla="*/ 2677 h 4795"/>
              <a:gd name="T6" fmla="*/ 189 w 2731"/>
              <a:gd name="T7" fmla="*/ 3171 h 4795"/>
              <a:gd name="T8" fmla="*/ 886 w 2731"/>
              <a:gd name="T9" fmla="*/ 4794 h 4795"/>
              <a:gd name="T10" fmla="*/ 2730 w 2731"/>
              <a:gd name="T11" fmla="*/ 4230 h 4795"/>
              <a:gd name="T12" fmla="*/ 1588 w 2731"/>
              <a:gd name="T13" fmla="*/ 0 h 4795"/>
              <a:gd name="T14" fmla="*/ 0 60000 65536"/>
              <a:gd name="T15" fmla="*/ 0 60000 65536"/>
              <a:gd name="T16" fmla="*/ 0 60000 65536"/>
              <a:gd name="T17" fmla="*/ 0 60000 65536"/>
              <a:gd name="T18" fmla="*/ 0 60000 65536"/>
              <a:gd name="T19" fmla="*/ 0 60000 65536"/>
              <a:gd name="T20" fmla="*/ 0 60000 65536"/>
              <a:gd name="T21" fmla="*/ 0 w 2731"/>
              <a:gd name="T22" fmla="*/ 0 h 4795"/>
              <a:gd name="T23" fmla="*/ 2731 w 2731"/>
              <a:gd name="T24" fmla="*/ 4795 h 479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1" h="4795">
                <a:moveTo>
                  <a:pt x="1588" y="0"/>
                </a:moveTo>
                <a:lnTo>
                  <a:pt x="0" y="1971"/>
                </a:lnTo>
                <a:lnTo>
                  <a:pt x="445" y="2677"/>
                </a:lnTo>
                <a:lnTo>
                  <a:pt x="189" y="3171"/>
                </a:lnTo>
                <a:lnTo>
                  <a:pt x="886" y="4794"/>
                </a:lnTo>
                <a:lnTo>
                  <a:pt x="2730" y="4230"/>
                </a:lnTo>
                <a:lnTo>
                  <a:pt x="1588"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p>
            <a:pPr eaLnBrk="0" fontAlgn="base" hangingPunct="0">
              <a:spcBef>
                <a:spcPct val="0"/>
              </a:spcBef>
              <a:spcAft>
                <a:spcPct val="0"/>
              </a:spcAft>
            </a:pPr>
            <a:endParaRPr lang="en-US" sz="1600" smtClean="0">
              <a:solidFill>
                <a:srgbClr val="FFFFFF"/>
              </a:solidFill>
            </a:endParaRPr>
          </a:p>
        </p:txBody>
      </p:sp>
      <p:grpSp>
        <p:nvGrpSpPr>
          <p:cNvPr id="13334" name="Group 22"/>
          <p:cNvGrpSpPr>
            <a:grpSpLocks/>
          </p:cNvGrpSpPr>
          <p:nvPr/>
        </p:nvGrpSpPr>
        <p:grpSpPr bwMode="auto">
          <a:xfrm>
            <a:off x="7391400" y="1905000"/>
            <a:ext cx="1579563" cy="785813"/>
            <a:chOff x="4656" y="1200"/>
            <a:chExt cx="995" cy="495"/>
          </a:xfrm>
        </p:grpSpPr>
        <p:sp>
          <p:nvSpPr>
            <p:cNvPr id="85015" name="AutoShape 23"/>
            <p:cNvSpPr>
              <a:spLocks noChangeArrowheads="1"/>
            </p:cNvSpPr>
            <p:nvPr/>
          </p:nvSpPr>
          <p:spPr bwMode="auto">
            <a:xfrm>
              <a:off x="5237" y="1266"/>
              <a:ext cx="414"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size</a:t>
              </a:r>
            </a:p>
          </p:txBody>
        </p:sp>
        <p:sp>
          <p:nvSpPr>
            <p:cNvPr id="13345" name="AutoShape 24"/>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3335" name="AutoShape 25"/>
          <p:cNvSpPr>
            <a:spLocks noChangeArrowheads="1"/>
          </p:cNvSpPr>
          <p:nvPr/>
        </p:nvSpPr>
        <p:spPr bwMode="auto">
          <a:xfrm>
            <a:off x="7688263" y="20685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3</a:t>
            </a:r>
          </a:p>
        </p:txBody>
      </p:sp>
      <p:grpSp>
        <p:nvGrpSpPr>
          <p:cNvPr id="13336" name="Group 26"/>
          <p:cNvGrpSpPr>
            <a:grpSpLocks/>
          </p:cNvGrpSpPr>
          <p:nvPr/>
        </p:nvGrpSpPr>
        <p:grpSpPr bwMode="auto">
          <a:xfrm>
            <a:off x="7391400" y="2819400"/>
            <a:ext cx="1597025" cy="785813"/>
            <a:chOff x="4656" y="1200"/>
            <a:chExt cx="1006" cy="495"/>
          </a:xfrm>
        </p:grpSpPr>
        <p:sp>
          <p:nvSpPr>
            <p:cNvPr id="85019" name="AutoShape 27"/>
            <p:cNvSpPr>
              <a:spLocks noChangeArrowheads="1"/>
            </p:cNvSpPr>
            <p:nvPr/>
          </p:nvSpPr>
          <p:spPr bwMode="auto">
            <a:xfrm>
              <a:off x="5237" y="1266"/>
              <a:ext cx="425"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first</a:t>
              </a:r>
            </a:p>
          </p:txBody>
        </p:sp>
        <p:sp>
          <p:nvSpPr>
            <p:cNvPr id="13343" name="AutoShape 28"/>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3337" name="AutoShape 29"/>
          <p:cNvSpPr>
            <a:spLocks noChangeArrowheads="1"/>
          </p:cNvSpPr>
          <p:nvPr/>
        </p:nvSpPr>
        <p:spPr bwMode="auto">
          <a:xfrm>
            <a:off x="7688263" y="29829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0</a:t>
            </a:r>
          </a:p>
        </p:txBody>
      </p:sp>
      <p:grpSp>
        <p:nvGrpSpPr>
          <p:cNvPr id="13338" name="Group 30"/>
          <p:cNvGrpSpPr>
            <a:grpSpLocks/>
          </p:cNvGrpSpPr>
          <p:nvPr/>
        </p:nvGrpSpPr>
        <p:grpSpPr bwMode="auto">
          <a:xfrm>
            <a:off x="7391400" y="3733800"/>
            <a:ext cx="1528763" cy="785813"/>
            <a:chOff x="4656" y="1200"/>
            <a:chExt cx="963" cy="495"/>
          </a:xfrm>
        </p:grpSpPr>
        <p:sp>
          <p:nvSpPr>
            <p:cNvPr id="85023" name="AutoShape 31"/>
            <p:cNvSpPr>
              <a:spLocks noChangeArrowheads="1"/>
            </p:cNvSpPr>
            <p:nvPr/>
          </p:nvSpPr>
          <p:spPr bwMode="auto">
            <a:xfrm>
              <a:off x="5237" y="1266"/>
              <a:ext cx="382" cy="272"/>
            </a:xfrm>
            <a:prstGeom prst="roundRect">
              <a:avLst>
                <a:gd name="adj" fmla="val 190"/>
              </a:avLst>
            </a:prstGeom>
            <a:noFill/>
            <a:ln w="9525">
              <a:noFill/>
              <a:round/>
              <a:headEnd/>
              <a:tailEnd/>
            </a:ln>
          </p:spPr>
          <p:txBody>
            <a:bodyPr wrap="none" lIns="90360" tIns="44280" rIns="90360" bIns="44280">
              <a:spAutoFit/>
            </a:bodyPr>
            <a:lstStyle/>
            <a:p>
              <a:pPr eaLnBrk="0" fontAlgn="base" hangingPunct="0">
                <a:lnSpc>
                  <a:spcPct val="93000"/>
                </a:lnSpc>
                <a:spcBef>
                  <a:spcPct val="0"/>
                </a:spcBef>
                <a:spcAft>
                  <a:spcPct val="0"/>
                </a:spcAft>
                <a:buClr>
                  <a:srgbClr val="E0E0E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2400">
                  <a:solidFill>
                    <a:srgbClr val="FFFFFF"/>
                  </a:solidFill>
                  <a:effectLst>
                    <a:outerShdw blurRad="38100" dist="38100" dir="2700000" algn="tl">
                      <a:srgbClr val="000000"/>
                    </a:outerShdw>
                  </a:effectLst>
                </a:rPr>
                <a:t>last</a:t>
              </a:r>
            </a:p>
          </p:txBody>
        </p:sp>
        <p:sp>
          <p:nvSpPr>
            <p:cNvPr id="13341" name="AutoShape 32"/>
            <p:cNvSpPr>
              <a:spLocks noChangeArrowheads="1"/>
            </p:cNvSpPr>
            <p:nvPr/>
          </p:nvSpPr>
          <p:spPr bwMode="auto">
            <a:xfrm>
              <a:off x="4656" y="1200"/>
              <a:ext cx="573" cy="495"/>
            </a:xfrm>
            <a:prstGeom prst="roundRect">
              <a:avLst>
                <a:gd name="adj" fmla="val 199"/>
              </a:avLst>
            </a:prstGeom>
            <a:solidFill>
              <a:srgbClr val="8080FF"/>
            </a:solidFill>
            <a:ln w="12600">
              <a:solidFill>
                <a:srgbClr val="0000FF"/>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grpSp>
      <p:sp>
        <p:nvSpPr>
          <p:cNvPr id="13339" name="AutoShape 33"/>
          <p:cNvSpPr>
            <a:spLocks noChangeArrowheads="1"/>
          </p:cNvSpPr>
          <p:nvPr/>
        </p:nvSpPr>
        <p:spPr bwMode="auto">
          <a:xfrm>
            <a:off x="7688263" y="3897313"/>
            <a:ext cx="336550" cy="431800"/>
          </a:xfrm>
          <a:prstGeom prst="roundRect">
            <a:avLst>
              <a:gd name="adj" fmla="val 449"/>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algn="ctr" eaLnBrk="0" fontAlgn="base" hangingPunct="0">
              <a:lnSpc>
                <a:spcPct val="93000"/>
              </a:lnSpc>
              <a:spcBef>
                <a:spcPct val="0"/>
              </a:spcBef>
              <a:spcAft>
                <a:spcPct val="0"/>
              </a:spcAft>
              <a:buClr>
                <a:srgbClr val="0000FF"/>
              </a:buClr>
              <a:buSzPct val="100000"/>
              <a:buFont typeface="Arial" charset="0"/>
              <a:buNone/>
            </a:pPr>
            <a:r>
              <a:rPr lang="en-GB" altLang="en-US" sz="2400" b="1" smtClean="0">
                <a:solidFill>
                  <a:srgbClr val="0000FF"/>
                </a:solidFill>
              </a:rPr>
              <a:t>2</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xmlns="" val="94017832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ChangeArrowheads="1"/>
          </p:cNvSpPr>
          <p:nvPr/>
        </p:nvSpPr>
        <p:spPr bwMode="auto">
          <a:xfrm>
            <a:off x="7650163" y="5359400"/>
            <a:ext cx="1000125" cy="928688"/>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4339" name="Line 3"/>
          <p:cNvSpPr>
            <a:spLocks noChangeShapeType="1"/>
          </p:cNvSpPr>
          <p:nvPr/>
        </p:nvSpPr>
        <p:spPr bwMode="auto">
          <a:xfrm>
            <a:off x="7645400" y="5740400"/>
            <a:ext cx="1012825" cy="1588"/>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4340" name="Rectangle 4"/>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t>Linked List Implementation</a:t>
            </a:r>
          </a:p>
        </p:txBody>
      </p:sp>
      <p:sp>
        <p:nvSpPr>
          <p:cNvPr id="14341" name="AutoShape 6"/>
          <p:cNvSpPr>
            <a:spLocks noChangeArrowheads="1"/>
          </p:cNvSpPr>
          <p:nvPr/>
        </p:nvSpPr>
        <p:spPr bwMode="auto">
          <a:xfrm>
            <a:off x="6164263" y="4827588"/>
            <a:ext cx="1000125" cy="927100"/>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4342" name="Line 7"/>
          <p:cNvSpPr>
            <a:spLocks noChangeShapeType="1"/>
          </p:cNvSpPr>
          <p:nvPr/>
        </p:nvSpPr>
        <p:spPr bwMode="auto">
          <a:xfrm>
            <a:off x="6159500" y="5208588"/>
            <a:ext cx="1012825" cy="1587"/>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4343" name="AutoShape 8"/>
          <p:cNvSpPr>
            <a:spLocks noChangeArrowheads="1"/>
          </p:cNvSpPr>
          <p:nvPr/>
        </p:nvSpPr>
        <p:spPr bwMode="auto">
          <a:xfrm>
            <a:off x="6416675" y="4829175"/>
            <a:ext cx="466725" cy="396875"/>
          </a:xfrm>
          <a:prstGeom prst="roundRect">
            <a:avLst>
              <a:gd name="adj" fmla="val 39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10</a:t>
            </a:r>
          </a:p>
        </p:txBody>
      </p:sp>
      <p:sp>
        <p:nvSpPr>
          <p:cNvPr id="14344" name="AutoShape 9"/>
          <p:cNvSpPr>
            <a:spLocks noChangeArrowheads="1"/>
          </p:cNvSpPr>
          <p:nvPr/>
        </p:nvSpPr>
        <p:spPr bwMode="auto">
          <a:xfrm>
            <a:off x="7542213" y="4044950"/>
            <a:ext cx="1000125" cy="928688"/>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4345" name="Line 10"/>
          <p:cNvSpPr>
            <a:spLocks noChangeShapeType="1"/>
          </p:cNvSpPr>
          <p:nvPr/>
        </p:nvSpPr>
        <p:spPr bwMode="auto">
          <a:xfrm>
            <a:off x="7537450" y="4425950"/>
            <a:ext cx="1012825" cy="1588"/>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4346" name="Text Box 11"/>
          <p:cNvSpPr txBox="1">
            <a:spLocks noChangeArrowheads="1"/>
          </p:cNvSpPr>
          <p:nvPr/>
        </p:nvSpPr>
        <p:spPr bwMode="auto">
          <a:xfrm>
            <a:off x="7812088" y="4049713"/>
            <a:ext cx="4762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15</a:t>
            </a:r>
          </a:p>
        </p:txBody>
      </p:sp>
      <p:sp>
        <p:nvSpPr>
          <p:cNvPr id="14347" name="AutoShape 12"/>
          <p:cNvSpPr>
            <a:spLocks noChangeArrowheads="1"/>
          </p:cNvSpPr>
          <p:nvPr/>
        </p:nvSpPr>
        <p:spPr bwMode="auto">
          <a:xfrm>
            <a:off x="7940675" y="5384800"/>
            <a:ext cx="325438" cy="396875"/>
          </a:xfrm>
          <a:prstGeom prst="roundRect">
            <a:avLst>
              <a:gd name="adj" fmla="val 486"/>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7</a:t>
            </a:r>
          </a:p>
        </p:txBody>
      </p:sp>
      <p:sp>
        <p:nvSpPr>
          <p:cNvPr id="14348" name="Line 13"/>
          <p:cNvSpPr>
            <a:spLocks noChangeShapeType="1"/>
          </p:cNvSpPr>
          <p:nvPr/>
        </p:nvSpPr>
        <p:spPr bwMode="auto">
          <a:xfrm flipV="1">
            <a:off x="7021513" y="4975225"/>
            <a:ext cx="509587" cy="427038"/>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4349" name="AutoShape 14"/>
          <p:cNvSpPr>
            <a:spLocks noChangeArrowheads="1"/>
          </p:cNvSpPr>
          <p:nvPr/>
        </p:nvSpPr>
        <p:spPr bwMode="auto">
          <a:xfrm>
            <a:off x="7802563" y="5827713"/>
            <a:ext cx="635000" cy="396875"/>
          </a:xfrm>
          <a:prstGeom prst="roundRect">
            <a:avLst>
              <a:gd name="adj" fmla="val 39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null</a:t>
            </a:r>
          </a:p>
        </p:txBody>
      </p:sp>
      <p:sp>
        <p:nvSpPr>
          <p:cNvPr id="14350" name="Line 15"/>
          <p:cNvSpPr>
            <a:spLocks noChangeShapeType="1"/>
          </p:cNvSpPr>
          <p:nvPr/>
        </p:nvSpPr>
        <p:spPr bwMode="auto">
          <a:xfrm>
            <a:off x="7942263" y="4802188"/>
            <a:ext cx="77787" cy="554037"/>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4351" name="AutoShape 16"/>
          <p:cNvSpPr>
            <a:spLocks noChangeArrowheads="1"/>
          </p:cNvSpPr>
          <p:nvPr/>
        </p:nvSpPr>
        <p:spPr bwMode="auto">
          <a:xfrm>
            <a:off x="4440238" y="5597525"/>
            <a:ext cx="1000125" cy="552450"/>
          </a:xfrm>
          <a:prstGeom prst="roundRect">
            <a:avLst>
              <a:gd name="adj" fmla="val 28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4352" name="Line 18"/>
          <p:cNvSpPr>
            <a:spLocks noChangeShapeType="1"/>
          </p:cNvSpPr>
          <p:nvPr/>
        </p:nvSpPr>
        <p:spPr bwMode="auto">
          <a:xfrm flipV="1">
            <a:off x="4967288" y="3930650"/>
            <a:ext cx="1158875" cy="1941513"/>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4353" name="AutoShape 19"/>
          <p:cNvSpPr>
            <a:spLocks noChangeArrowheads="1"/>
          </p:cNvSpPr>
          <p:nvPr/>
        </p:nvSpPr>
        <p:spPr bwMode="auto">
          <a:xfrm>
            <a:off x="6118225" y="3303588"/>
            <a:ext cx="1000125" cy="927100"/>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4354" name="Line 20"/>
          <p:cNvSpPr>
            <a:spLocks noChangeShapeType="1"/>
          </p:cNvSpPr>
          <p:nvPr/>
        </p:nvSpPr>
        <p:spPr bwMode="auto">
          <a:xfrm>
            <a:off x="6113463" y="3684588"/>
            <a:ext cx="1012825" cy="1587"/>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4355" name="AutoShape 21"/>
          <p:cNvSpPr>
            <a:spLocks noChangeArrowheads="1"/>
          </p:cNvSpPr>
          <p:nvPr/>
        </p:nvSpPr>
        <p:spPr bwMode="auto">
          <a:xfrm>
            <a:off x="6391275" y="3317875"/>
            <a:ext cx="466725" cy="396875"/>
          </a:xfrm>
          <a:prstGeom prst="roundRect">
            <a:avLst>
              <a:gd name="adj" fmla="val 39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13</a:t>
            </a:r>
          </a:p>
        </p:txBody>
      </p:sp>
      <p:sp>
        <p:nvSpPr>
          <p:cNvPr id="14356" name="Line 22"/>
          <p:cNvSpPr>
            <a:spLocks noChangeShapeType="1"/>
          </p:cNvSpPr>
          <p:nvPr/>
        </p:nvSpPr>
        <p:spPr bwMode="auto">
          <a:xfrm flipH="1">
            <a:off x="6383338" y="3946525"/>
            <a:ext cx="125412" cy="869950"/>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87068" name="Rectangle 28"/>
          <p:cNvSpPr>
            <a:spLocks noGrp="1" noChangeArrowheads="1"/>
          </p:cNvSpPr>
          <p:nvPr>
            <p:ph type="body" idx="1"/>
          </p:nvPr>
        </p:nvSpPr>
        <p:spPr>
          <a:xfrm>
            <a:off x="685800" y="1981200"/>
            <a:ext cx="6019800" cy="4114800"/>
          </a:xfrm>
        </p:spPr>
        <p:txBody>
          <a:bodyPr/>
          <a:lstStyle/>
          <a:p>
            <a:pP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smtClean="0"/>
              <a:t>A queue can also be implemented with a linked list with both a head and a tail pointer.</a:t>
            </a:r>
          </a:p>
        </p:txBody>
      </p:sp>
      <p:sp>
        <p:nvSpPr>
          <p:cNvPr id="14358" name="AutoShape 29"/>
          <p:cNvSpPr>
            <a:spLocks noChangeArrowheads="1"/>
          </p:cNvSpPr>
          <p:nvPr/>
        </p:nvSpPr>
        <p:spPr bwMode="auto">
          <a:xfrm>
            <a:off x="6019800" y="5953125"/>
            <a:ext cx="1000125" cy="552450"/>
          </a:xfrm>
          <a:prstGeom prst="roundRect">
            <a:avLst>
              <a:gd name="adj" fmla="val 28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4359" name="Line 31"/>
          <p:cNvSpPr>
            <a:spLocks noChangeShapeType="1"/>
          </p:cNvSpPr>
          <p:nvPr/>
        </p:nvSpPr>
        <p:spPr bwMode="auto">
          <a:xfrm flipV="1">
            <a:off x="6546850" y="5867400"/>
            <a:ext cx="1073150" cy="360363"/>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4360" name="AutoShape 32"/>
          <p:cNvSpPr>
            <a:spLocks noChangeArrowheads="1"/>
          </p:cNvSpPr>
          <p:nvPr/>
        </p:nvSpPr>
        <p:spPr bwMode="auto">
          <a:xfrm>
            <a:off x="4335463" y="6165850"/>
            <a:ext cx="974725" cy="319088"/>
          </a:xfrm>
          <a:prstGeom prst="roundRect">
            <a:avLst>
              <a:gd name="adj" fmla="val 46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b="1" smtClean="0">
                <a:solidFill>
                  <a:srgbClr val="FFFFFF"/>
                </a:solidFill>
              </a:rPr>
              <a:t>head_ptr</a:t>
            </a:r>
          </a:p>
        </p:txBody>
      </p:sp>
      <p:sp>
        <p:nvSpPr>
          <p:cNvPr id="14361" name="AutoShape 33"/>
          <p:cNvSpPr>
            <a:spLocks noChangeArrowheads="1"/>
          </p:cNvSpPr>
          <p:nvPr/>
        </p:nvSpPr>
        <p:spPr bwMode="auto">
          <a:xfrm>
            <a:off x="5915025" y="6521450"/>
            <a:ext cx="841375" cy="319088"/>
          </a:xfrm>
          <a:prstGeom prst="roundRect">
            <a:avLst>
              <a:gd name="adj" fmla="val 46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b="1" smtClean="0">
                <a:solidFill>
                  <a:srgbClr val="FFFFFF"/>
                </a:solidFill>
              </a:rPr>
              <a:t>tail_ptr</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xmlns="" val="1247679763"/>
      </p:ext>
    </p:extLst>
  </p:cSld>
  <p:clrMapOvr>
    <a:masterClrMapping/>
  </p:clrMapOvr>
  <p:transition>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ChangeArrowheads="1"/>
          </p:cNvSpPr>
          <p:nvPr/>
        </p:nvSpPr>
        <p:spPr bwMode="auto">
          <a:xfrm>
            <a:off x="7650163" y="5359400"/>
            <a:ext cx="1000125" cy="928688"/>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5363" name="Line 3"/>
          <p:cNvSpPr>
            <a:spLocks noChangeShapeType="1"/>
          </p:cNvSpPr>
          <p:nvPr/>
        </p:nvSpPr>
        <p:spPr bwMode="auto">
          <a:xfrm>
            <a:off x="7645400" y="5740400"/>
            <a:ext cx="1012825" cy="1588"/>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5364" name="Rectangle 4"/>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mtClean="0"/>
              <a:t>Linked List Implementation</a:t>
            </a:r>
          </a:p>
        </p:txBody>
      </p:sp>
      <p:sp>
        <p:nvSpPr>
          <p:cNvPr id="15365" name="AutoShape 5"/>
          <p:cNvSpPr>
            <a:spLocks noChangeArrowheads="1"/>
          </p:cNvSpPr>
          <p:nvPr/>
        </p:nvSpPr>
        <p:spPr bwMode="auto">
          <a:xfrm>
            <a:off x="6164263" y="4827588"/>
            <a:ext cx="1000125" cy="927100"/>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5366" name="Line 6"/>
          <p:cNvSpPr>
            <a:spLocks noChangeShapeType="1"/>
          </p:cNvSpPr>
          <p:nvPr/>
        </p:nvSpPr>
        <p:spPr bwMode="auto">
          <a:xfrm>
            <a:off x="6159500" y="5208588"/>
            <a:ext cx="1012825" cy="1587"/>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5367" name="AutoShape 7"/>
          <p:cNvSpPr>
            <a:spLocks noChangeArrowheads="1"/>
          </p:cNvSpPr>
          <p:nvPr/>
        </p:nvSpPr>
        <p:spPr bwMode="auto">
          <a:xfrm>
            <a:off x="6416675" y="4829175"/>
            <a:ext cx="466725" cy="396875"/>
          </a:xfrm>
          <a:prstGeom prst="roundRect">
            <a:avLst>
              <a:gd name="adj" fmla="val 39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10</a:t>
            </a:r>
          </a:p>
        </p:txBody>
      </p:sp>
      <p:sp>
        <p:nvSpPr>
          <p:cNvPr id="15368" name="AutoShape 8"/>
          <p:cNvSpPr>
            <a:spLocks noChangeArrowheads="1"/>
          </p:cNvSpPr>
          <p:nvPr/>
        </p:nvSpPr>
        <p:spPr bwMode="auto">
          <a:xfrm>
            <a:off x="7542213" y="4044950"/>
            <a:ext cx="1000125" cy="928688"/>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5369" name="Line 9"/>
          <p:cNvSpPr>
            <a:spLocks noChangeShapeType="1"/>
          </p:cNvSpPr>
          <p:nvPr/>
        </p:nvSpPr>
        <p:spPr bwMode="auto">
          <a:xfrm>
            <a:off x="7537450" y="4425950"/>
            <a:ext cx="1012825" cy="1588"/>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5370" name="Text Box 10"/>
          <p:cNvSpPr txBox="1">
            <a:spLocks noChangeArrowheads="1"/>
          </p:cNvSpPr>
          <p:nvPr/>
        </p:nvSpPr>
        <p:spPr bwMode="auto">
          <a:xfrm>
            <a:off x="7812088" y="4049713"/>
            <a:ext cx="4762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15</a:t>
            </a:r>
          </a:p>
        </p:txBody>
      </p:sp>
      <p:sp>
        <p:nvSpPr>
          <p:cNvPr id="15371" name="AutoShape 11"/>
          <p:cNvSpPr>
            <a:spLocks noChangeArrowheads="1"/>
          </p:cNvSpPr>
          <p:nvPr/>
        </p:nvSpPr>
        <p:spPr bwMode="auto">
          <a:xfrm>
            <a:off x="7940675" y="5384800"/>
            <a:ext cx="325438" cy="396875"/>
          </a:xfrm>
          <a:prstGeom prst="roundRect">
            <a:avLst>
              <a:gd name="adj" fmla="val 486"/>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7</a:t>
            </a:r>
          </a:p>
        </p:txBody>
      </p:sp>
      <p:sp>
        <p:nvSpPr>
          <p:cNvPr id="15372" name="Line 12"/>
          <p:cNvSpPr>
            <a:spLocks noChangeShapeType="1"/>
          </p:cNvSpPr>
          <p:nvPr/>
        </p:nvSpPr>
        <p:spPr bwMode="auto">
          <a:xfrm flipV="1">
            <a:off x="7021513" y="4975225"/>
            <a:ext cx="509587" cy="427038"/>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5373" name="AutoShape 13"/>
          <p:cNvSpPr>
            <a:spLocks noChangeArrowheads="1"/>
          </p:cNvSpPr>
          <p:nvPr/>
        </p:nvSpPr>
        <p:spPr bwMode="auto">
          <a:xfrm>
            <a:off x="7802563" y="5827713"/>
            <a:ext cx="635000" cy="396875"/>
          </a:xfrm>
          <a:prstGeom prst="roundRect">
            <a:avLst>
              <a:gd name="adj" fmla="val 39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null</a:t>
            </a:r>
          </a:p>
        </p:txBody>
      </p:sp>
      <p:sp>
        <p:nvSpPr>
          <p:cNvPr id="15374" name="Line 14"/>
          <p:cNvSpPr>
            <a:spLocks noChangeShapeType="1"/>
          </p:cNvSpPr>
          <p:nvPr/>
        </p:nvSpPr>
        <p:spPr bwMode="auto">
          <a:xfrm>
            <a:off x="7942263" y="4802188"/>
            <a:ext cx="77787" cy="554037"/>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5375" name="AutoShape 15"/>
          <p:cNvSpPr>
            <a:spLocks noChangeArrowheads="1"/>
          </p:cNvSpPr>
          <p:nvPr/>
        </p:nvSpPr>
        <p:spPr bwMode="auto">
          <a:xfrm>
            <a:off x="4440238" y="5597525"/>
            <a:ext cx="1000125" cy="552450"/>
          </a:xfrm>
          <a:prstGeom prst="roundRect">
            <a:avLst>
              <a:gd name="adj" fmla="val 28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5376" name="Line 17"/>
          <p:cNvSpPr>
            <a:spLocks noChangeShapeType="1"/>
          </p:cNvSpPr>
          <p:nvPr/>
        </p:nvSpPr>
        <p:spPr bwMode="auto">
          <a:xfrm flipV="1">
            <a:off x="4967288" y="3930650"/>
            <a:ext cx="1158875" cy="1941513"/>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5377" name="AutoShape 18"/>
          <p:cNvSpPr>
            <a:spLocks noChangeArrowheads="1"/>
          </p:cNvSpPr>
          <p:nvPr/>
        </p:nvSpPr>
        <p:spPr bwMode="auto">
          <a:xfrm>
            <a:off x="6118225" y="3303588"/>
            <a:ext cx="1000125" cy="927100"/>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5378" name="Line 19"/>
          <p:cNvSpPr>
            <a:spLocks noChangeShapeType="1"/>
          </p:cNvSpPr>
          <p:nvPr/>
        </p:nvSpPr>
        <p:spPr bwMode="auto">
          <a:xfrm>
            <a:off x="6113463" y="3684588"/>
            <a:ext cx="1012825" cy="1587"/>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5379" name="AutoShape 20"/>
          <p:cNvSpPr>
            <a:spLocks noChangeArrowheads="1"/>
          </p:cNvSpPr>
          <p:nvPr/>
        </p:nvSpPr>
        <p:spPr bwMode="auto">
          <a:xfrm>
            <a:off x="6391275" y="3317875"/>
            <a:ext cx="466725" cy="396875"/>
          </a:xfrm>
          <a:prstGeom prst="roundRect">
            <a:avLst>
              <a:gd name="adj" fmla="val 39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13</a:t>
            </a:r>
          </a:p>
        </p:txBody>
      </p:sp>
      <p:sp>
        <p:nvSpPr>
          <p:cNvPr id="15380" name="Line 21"/>
          <p:cNvSpPr>
            <a:spLocks noChangeShapeType="1"/>
          </p:cNvSpPr>
          <p:nvPr/>
        </p:nvSpPr>
        <p:spPr bwMode="auto">
          <a:xfrm flipH="1">
            <a:off x="6383338" y="3946525"/>
            <a:ext cx="125412" cy="869950"/>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93206" name="Rectangle 22"/>
          <p:cNvSpPr>
            <a:spLocks noGrp="1" noChangeArrowheads="1"/>
          </p:cNvSpPr>
          <p:nvPr>
            <p:ph type="body" idx="1"/>
          </p:nvPr>
        </p:nvSpPr>
        <p:spPr>
          <a:xfrm>
            <a:off x="685800" y="1981200"/>
            <a:ext cx="6019800" cy="4114800"/>
          </a:xfrm>
        </p:spPr>
        <p:txBody>
          <a:bodyPr/>
          <a:lstStyle/>
          <a:p>
            <a:pP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smtClean="0"/>
              <a:t>Which end do you think is the front of the queue?  Why?</a:t>
            </a:r>
          </a:p>
        </p:txBody>
      </p:sp>
      <p:sp>
        <p:nvSpPr>
          <p:cNvPr id="15382" name="AutoShape 23"/>
          <p:cNvSpPr>
            <a:spLocks noChangeArrowheads="1"/>
          </p:cNvSpPr>
          <p:nvPr/>
        </p:nvSpPr>
        <p:spPr bwMode="auto">
          <a:xfrm>
            <a:off x="6019800" y="5953125"/>
            <a:ext cx="1000125" cy="552450"/>
          </a:xfrm>
          <a:prstGeom prst="roundRect">
            <a:avLst>
              <a:gd name="adj" fmla="val 28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5383" name="Line 25"/>
          <p:cNvSpPr>
            <a:spLocks noChangeShapeType="1"/>
          </p:cNvSpPr>
          <p:nvPr/>
        </p:nvSpPr>
        <p:spPr bwMode="auto">
          <a:xfrm flipV="1">
            <a:off x="6546850" y="5867400"/>
            <a:ext cx="1073150" cy="360363"/>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5384" name="AutoShape 26"/>
          <p:cNvSpPr>
            <a:spLocks noChangeArrowheads="1"/>
          </p:cNvSpPr>
          <p:nvPr/>
        </p:nvSpPr>
        <p:spPr bwMode="auto">
          <a:xfrm>
            <a:off x="4335463" y="6165850"/>
            <a:ext cx="974725" cy="319088"/>
          </a:xfrm>
          <a:prstGeom prst="roundRect">
            <a:avLst>
              <a:gd name="adj" fmla="val 46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b="1" smtClean="0">
                <a:solidFill>
                  <a:srgbClr val="FFFFFF"/>
                </a:solidFill>
              </a:rPr>
              <a:t>head_ptr</a:t>
            </a:r>
          </a:p>
        </p:txBody>
      </p:sp>
      <p:sp>
        <p:nvSpPr>
          <p:cNvPr id="15385" name="AutoShape 27"/>
          <p:cNvSpPr>
            <a:spLocks noChangeArrowheads="1"/>
          </p:cNvSpPr>
          <p:nvPr/>
        </p:nvSpPr>
        <p:spPr bwMode="auto">
          <a:xfrm>
            <a:off x="5915025" y="6521450"/>
            <a:ext cx="841375" cy="319088"/>
          </a:xfrm>
          <a:prstGeom prst="roundRect">
            <a:avLst>
              <a:gd name="adj" fmla="val 46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b="1" smtClean="0">
                <a:solidFill>
                  <a:srgbClr val="FFFFFF"/>
                </a:solidFill>
              </a:rPr>
              <a:t>tail_ptr</a:t>
            </a:r>
          </a:p>
        </p:txBody>
      </p:sp>
      <p:sp>
        <p:nvSpPr>
          <p:cNvPr id="2" name="Slide Number Placeholder 1"/>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xmlns="" val="1557348510"/>
      </p:ext>
    </p:extLst>
  </p:cSld>
  <p:clrMapOvr>
    <a:masterClrMapping/>
  </p:clrMapOvr>
  <p:transition>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ChangeArrowheads="1"/>
          </p:cNvSpPr>
          <p:nvPr/>
        </p:nvSpPr>
        <p:spPr bwMode="auto">
          <a:xfrm>
            <a:off x="7650163" y="5359400"/>
            <a:ext cx="1000125" cy="928688"/>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6387" name="Line 3"/>
          <p:cNvSpPr>
            <a:spLocks noChangeShapeType="1"/>
          </p:cNvSpPr>
          <p:nvPr/>
        </p:nvSpPr>
        <p:spPr bwMode="auto">
          <a:xfrm>
            <a:off x="7645400" y="5740400"/>
            <a:ext cx="1012825" cy="1588"/>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6388" name="Rectangle 4"/>
          <p:cNvSpPr>
            <a:spLocks noGrp="1" noChangeArrowheads="1"/>
          </p:cNvSpPr>
          <p:nvPr>
            <p:ph type="title"/>
          </p:nvPr>
        </p:nvSpPr>
        <p:spPr>
          <a:xfrm>
            <a:off x="304800" y="342900"/>
            <a:ext cx="7772400" cy="1143000"/>
          </a:xfrm>
        </p:spPr>
        <p:txBody>
          <a:bodyPr/>
          <a:lstStyle/>
          <a:p>
            <a:pPr>
              <a:lnSpc>
                <a:spcPct val="95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dirty="0" smtClean="0"/>
              <a:t>Linked List Implementation</a:t>
            </a:r>
          </a:p>
        </p:txBody>
      </p:sp>
      <p:sp>
        <p:nvSpPr>
          <p:cNvPr id="16389" name="AutoShape 5"/>
          <p:cNvSpPr>
            <a:spLocks noChangeArrowheads="1"/>
          </p:cNvSpPr>
          <p:nvPr/>
        </p:nvSpPr>
        <p:spPr bwMode="auto">
          <a:xfrm>
            <a:off x="6164263" y="4827588"/>
            <a:ext cx="1000125" cy="927100"/>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6390" name="Line 6"/>
          <p:cNvSpPr>
            <a:spLocks noChangeShapeType="1"/>
          </p:cNvSpPr>
          <p:nvPr/>
        </p:nvSpPr>
        <p:spPr bwMode="auto">
          <a:xfrm>
            <a:off x="6159500" y="5208588"/>
            <a:ext cx="1012825" cy="1587"/>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6391" name="AutoShape 7"/>
          <p:cNvSpPr>
            <a:spLocks noChangeArrowheads="1"/>
          </p:cNvSpPr>
          <p:nvPr/>
        </p:nvSpPr>
        <p:spPr bwMode="auto">
          <a:xfrm>
            <a:off x="6416675" y="4829175"/>
            <a:ext cx="466725" cy="396875"/>
          </a:xfrm>
          <a:prstGeom prst="roundRect">
            <a:avLst>
              <a:gd name="adj" fmla="val 39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10</a:t>
            </a:r>
          </a:p>
        </p:txBody>
      </p:sp>
      <p:sp>
        <p:nvSpPr>
          <p:cNvPr id="16392" name="AutoShape 8"/>
          <p:cNvSpPr>
            <a:spLocks noChangeArrowheads="1"/>
          </p:cNvSpPr>
          <p:nvPr/>
        </p:nvSpPr>
        <p:spPr bwMode="auto">
          <a:xfrm>
            <a:off x="7542213" y="4044950"/>
            <a:ext cx="1000125" cy="928688"/>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6393" name="Line 9"/>
          <p:cNvSpPr>
            <a:spLocks noChangeShapeType="1"/>
          </p:cNvSpPr>
          <p:nvPr/>
        </p:nvSpPr>
        <p:spPr bwMode="auto">
          <a:xfrm>
            <a:off x="7537450" y="4425950"/>
            <a:ext cx="1012825" cy="1588"/>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6394" name="Text Box 10"/>
          <p:cNvSpPr txBox="1">
            <a:spLocks noChangeArrowheads="1"/>
          </p:cNvSpPr>
          <p:nvPr/>
        </p:nvSpPr>
        <p:spPr bwMode="auto">
          <a:xfrm>
            <a:off x="7812088" y="4049713"/>
            <a:ext cx="4762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15</a:t>
            </a:r>
          </a:p>
        </p:txBody>
      </p:sp>
      <p:sp>
        <p:nvSpPr>
          <p:cNvPr id="16395" name="AutoShape 11"/>
          <p:cNvSpPr>
            <a:spLocks noChangeArrowheads="1"/>
          </p:cNvSpPr>
          <p:nvPr/>
        </p:nvSpPr>
        <p:spPr bwMode="auto">
          <a:xfrm>
            <a:off x="7940675" y="5384800"/>
            <a:ext cx="325438" cy="396875"/>
          </a:xfrm>
          <a:prstGeom prst="roundRect">
            <a:avLst>
              <a:gd name="adj" fmla="val 486"/>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7</a:t>
            </a:r>
          </a:p>
        </p:txBody>
      </p:sp>
      <p:sp>
        <p:nvSpPr>
          <p:cNvPr id="16396" name="Line 12"/>
          <p:cNvSpPr>
            <a:spLocks noChangeShapeType="1"/>
          </p:cNvSpPr>
          <p:nvPr/>
        </p:nvSpPr>
        <p:spPr bwMode="auto">
          <a:xfrm flipV="1">
            <a:off x="7021513" y="4975225"/>
            <a:ext cx="509587" cy="427038"/>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6397" name="AutoShape 13"/>
          <p:cNvSpPr>
            <a:spLocks noChangeArrowheads="1"/>
          </p:cNvSpPr>
          <p:nvPr/>
        </p:nvSpPr>
        <p:spPr bwMode="auto">
          <a:xfrm>
            <a:off x="7802563" y="5827713"/>
            <a:ext cx="635000" cy="396875"/>
          </a:xfrm>
          <a:prstGeom prst="roundRect">
            <a:avLst>
              <a:gd name="adj" fmla="val 39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null</a:t>
            </a:r>
          </a:p>
        </p:txBody>
      </p:sp>
      <p:sp>
        <p:nvSpPr>
          <p:cNvPr id="16398" name="Line 14"/>
          <p:cNvSpPr>
            <a:spLocks noChangeShapeType="1"/>
          </p:cNvSpPr>
          <p:nvPr/>
        </p:nvSpPr>
        <p:spPr bwMode="auto">
          <a:xfrm>
            <a:off x="7942263" y="4802188"/>
            <a:ext cx="77787" cy="554037"/>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6399" name="AutoShape 15"/>
          <p:cNvSpPr>
            <a:spLocks noChangeArrowheads="1"/>
          </p:cNvSpPr>
          <p:nvPr/>
        </p:nvSpPr>
        <p:spPr bwMode="auto">
          <a:xfrm>
            <a:off x="4440238" y="5597525"/>
            <a:ext cx="1000125" cy="552450"/>
          </a:xfrm>
          <a:prstGeom prst="roundRect">
            <a:avLst>
              <a:gd name="adj" fmla="val 28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6400" name="AutoShape 16"/>
          <p:cNvSpPr>
            <a:spLocks noChangeArrowheads="1"/>
          </p:cNvSpPr>
          <p:nvPr/>
        </p:nvSpPr>
        <p:spPr bwMode="auto">
          <a:xfrm>
            <a:off x="4335463" y="6165850"/>
            <a:ext cx="974725" cy="319088"/>
          </a:xfrm>
          <a:prstGeom prst="roundRect">
            <a:avLst>
              <a:gd name="adj" fmla="val 46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b="1" smtClean="0">
                <a:solidFill>
                  <a:srgbClr val="FFFFFF"/>
                </a:solidFill>
              </a:rPr>
              <a:t>head_ptr</a:t>
            </a:r>
          </a:p>
        </p:txBody>
      </p:sp>
      <p:sp>
        <p:nvSpPr>
          <p:cNvPr id="16401" name="Line 17"/>
          <p:cNvSpPr>
            <a:spLocks noChangeShapeType="1"/>
          </p:cNvSpPr>
          <p:nvPr/>
        </p:nvSpPr>
        <p:spPr bwMode="auto">
          <a:xfrm flipV="1">
            <a:off x="4967288" y="3930650"/>
            <a:ext cx="1158875" cy="1941513"/>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6402" name="AutoShape 18"/>
          <p:cNvSpPr>
            <a:spLocks noChangeArrowheads="1"/>
          </p:cNvSpPr>
          <p:nvPr/>
        </p:nvSpPr>
        <p:spPr bwMode="auto">
          <a:xfrm>
            <a:off x="6118225" y="3303588"/>
            <a:ext cx="1000125" cy="927100"/>
          </a:xfrm>
          <a:prstGeom prst="roundRect">
            <a:avLst>
              <a:gd name="adj" fmla="val 16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6403" name="Line 19"/>
          <p:cNvSpPr>
            <a:spLocks noChangeShapeType="1"/>
          </p:cNvSpPr>
          <p:nvPr/>
        </p:nvSpPr>
        <p:spPr bwMode="auto">
          <a:xfrm>
            <a:off x="6113463" y="3684588"/>
            <a:ext cx="1012825" cy="1587"/>
          </a:xfrm>
          <a:prstGeom prst="line">
            <a:avLst/>
          </a:prstGeom>
          <a:noFill/>
          <a:ln w="12600">
            <a:solidFill>
              <a:srgbClr val="E0E0E0"/>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6404" name="AutoShape 20"/>
          <p:cNvSpPr>
            <a:spLocks noChangeArrowheads="1"/>
          </p:cNvSpPr>
          <p:nvPr/>
        </p:nvSpPr>
        <p:spPr bwMode="auto">
          <a:xfrm>
            <a:off x="6391275" y="3317875"/>
            <a:ext cx="466725" cy="396875"/>
          </a:xfrm>
          <a:prstGeom prst="roundRect">
            <a:avLst>
              <a:gd name="adj" fmla="val 39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sz="2000" b="1" i="1" smtClean="0">
                <a:solidFill>
                  <a:srgbClr val="000000"/>
                </a:solidFill>
              </a:rPr>
              <a:t>13</a:t>
            </a:r>
          </a:p>
        </p:txBody>
      </p:sp>
      <p:sp>
        <p:nvSpPr>
          <p:cNvPr id="16405" name="Line 21"/>
          <p:cNvSpPr>
            <a:spLocks noChangeShapeType="1"/>
          </p:cNvSpPr>
          <p:nvPr/>
        </p:nvSpPr>
        <p:spPr bwMode="auto">
          <a:xfrm flipH="1">
            <a:off x="6383338" y="3946525"/>
            <a:ext cx="125412" cy="869950"/>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95254" name="Rectangle 22"/>
          <p:cNvSpPr>
            <a:spLocks noGrp="1" noChangeArrowheads="1"/>
          </p:cNvSpPr>
          <p:nvPr>
            <p:ph type="body" idx="1"/>
          </p:nvPr>
        </p:nvSpPr>
        <p:spPr>
          <a:xfrm>
            <a:off x="685800" y="1981200"/>
            <a:ext cx="6019800" cy="4114800"/>
          </a:xfrm>
        </p:spPr>
        <p:txBody>
          <a:bodyPr/>
          <a:lstStyle/>
          <a:p>
            <a:pP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smtClean="0"/>
              <a:t>The </a:t>
            </a:r>
            <a:r>
              <a:rPr lang="en-GB" sz="3200" dirty="0" err="1" smtClean="0"/>
              <a:t>head_ptr</a:t>
            </a:r>
            <a:r>
              <a:rPr lang="en-GB" sz="3200" dirty="0" smtClean="0"/>
              <a:t> points to the front of the list.</a:t>
            </a:r>
          </a:p>
          <a:p>
            <a:pP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smtClean="0"/>
              <a:t>Because it is harder to remove items from the tail of the list.</a:t>
            </a:r>
          </a:p>
        </p:txBody>
      </p:sp>
      <p:sp>
        <p:nvSpPr>
          <p:cNvPr id="16407" name="AutoShape 23"/>
          <p:cNvSpPr>
            <a:spLocks noChangeArrowheads="1"/>
          </p:cNvSpPr>
          <p:nvPr/>
        </p:nvSpPr>
        <p:spPr bwMode="auto">
          <a:xfrm>
            <a:off x="6019800" y="5953125"/>
            <a:ext cx="1000125" cy="552450"/>
          </a:xfrm>
          <a:prstGeom prst="roundRect">
            <a:avLst>
              <a:gd name="adj" fmla="val 287"/>
            </a:avLst>
          </a:prstGeom>
          <a:solidFill>
            <a:srgbClr val="8080FF"/>
          </a:solidFill>
          <a:ln w="12600">
            <a:solidFill>
              <a:srgbClr val="E0E0E0"/>
            </a:solidFill>
            <a:round/>
            <a:headEnd/>
            <a:tailEnd/>
          </a:ln>
        </p:spPr>
        <p:txBody>
          <a:bodyPr wrap="none" anchor="ctr"/>
          <a:lstStyle>
            <a:lvl1pPr>
              <a:defRPr sz="1600">
                <a:solidFill>
                  <a:schemeClr val="bg1"/>
                </a:solidFill>
                <a:latin typeface="Times New Roman" pitchFamily="16" charset="0"/>
                <a:cs typeface="Arial Unicode MS" charset="0"/>
              </a:defRPr>
            </a:lvl1pPr>
            <a:lvl2pPr marL="742950" indent="-285750">
              <a:defRPr sz="1600">
                <a:solidFill>
                  <a:schemeClr val="bg1"/>
                </a:solidFill>
                <a:latin typeface="Times New Roman" pitchFamily="16" charset="0"/>
                <a:cs typeface="Arial Unicode MS" charset="0"/>
              </a:defRPr>
            </a:lvl2pPr>
            <a:lvl3pPr marL="1143000" indent="-228600">
              <a:defRPr sz="1600">
                <a:solidFill>
                  <a:schemeClr val="bg1"/>
                </a:solidFill>
                <a:latin typeface="Times New Roman" pitchFamily="16" charset="0"/>
                <a:cs typeface="Arial Unicode MS" charset="0"/>
              </a:defRPr>
            </a:lvl3pPr>
            <a:lvl4pPr marL="1600200" indent="-228600">
              <a:defRPr sz="1600">
                <a:solidFill>
                  <a:schemeClr val="bg1"/>
                </a:solidFill>
                <a:latin typeface="Times New Roman" pitchFamily="16" charset="0"/>
                <a:cs typeface="Arial Unicode MS" charset="0"/>
              </a:defRPr>
            </a:lvl4pPr>
            <a:lvl5pPr marL="2057400" indent="-228600">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defRPr sz="1600">
                <a:solidFill>
                  <a:schemeClr val="bg1"/>
                </a:solidFill>
                <a:latin typeface="Times New Roman" pitchFamily="16" charset="0"/>
                <a:cs typeface="Arial Unicode MS" charset="0"/>
              </a:defRPr>
            </a:lvl9pPr>
          </a:lstStyle>
          <a:p>
            <a:pPr eaLnBrk="0" fontAlgn="base" hangingPunct="0">
              <a:spcBef>
                <a:spcPct val="0"/>
              </a:spcBef>
              <a:spcAft>
                <a:spcPct val="0"/>
              </a:spcAft>
            </a:pPr>
            <a:endParaRPr lang="en-US" altLang="en-US" smtClean="0">
              <a:solidFill>
                <a:srgbClr val="FFFFFF"/>
              </a:solidFill>
            </a:endParaRPr>
          </a:p>
        </p:txBody>
      </p:sp>
      <p:sp>
        <p:nvSpPr>
          <p:cNvPr id="16408" name="AutoShape 24"/>
          <p:cNvSpPr>
            <a:spLocks noChangeArrowheads="1"/>
          </p:cNvSpPr>
          <p:nvPr/>
        </p:nvSpPr>
        <p:spPr bwMode="auto">
          <a:xfrm>
            <a:off x="5915025" y="6521450"/>
            <a:ext cx="841375" cy="319088"/>
          </a:xfrm>
          <a:prstGeom prst="roundRect">
            <a:avLst>
              <a:gd name="adj" fmla="val 468"/>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3000"/>
              </a:lnSpc>
              <a:spcBef>
                <a:spcPct val="0"/>
              </a:spcBef>
              <a:spcAft>
                <a:spcPct val="0"/>
              </a:spcAft>
              <a:buClr>
                <a:srgbClr val="E0E0E0"/>
              </a:buClr>
              <a:buSzPct val="100000"/>
              <a:buFont typeface="Arial" charset="0"/>
              <a:buNone/>
            </a:pPr>
            <a:r>
              <a:rPr lang="en-GB" altLang="en-US" b="1" smtClean="0">
                <a:solidFill>
                  <a:srgbClr val="FFFFFF"/>
                </a:solidFill>
              </a:rPr>
              <a:t>tail_ptr</a:t>
            </a:r>
          </a:p>
        </p:txBody>
      </p:sp>
      <p:sp>
        <p:nvSpPr>
          <p:cNvPr id="16409" name="Line 25"/>
          <p:cNvSpPr>
            <a:spLocks noChangeShapeType="1"/>
          </p:cNvSpPr>
          <p:nvPr/>
        </p:nvSpPr>
        <p:spPr bwMode="auto">
          <a:xfrm flipV="1">
            <a:off x="6546850" y="5867400"/>
            <a:ext cx="1073150" cy="360363"/>
          </a:xfrm>
          <a:prstGeom prst="line">
            <a:avLst/>
          </a:prstGeom>
          <a:noFill/>
          <a:ln w="50760">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1600" smtClean="0">
              <a:solidFill>
                <a:srgbClr val="FFFFFF"/>
              </a:solidFill>
            </a:endParaRPr>
          </a:p>
        </p:txBody>
      </p:sp>
      <p:sp>
        <p:nvSpPr>
          <p:cNvPr id="16410" name="AutoShape 26"/>
          <p:cNvSpPr>
            <a:spLocks noChangeArrowheads="1"/>
          </p:cNvSpPr>
          <p:nvPr/>
        </p:nvSpPr>
        <p:spPr bwMode="auto">
          <a:xfrm>
            <a:off x="7010400" y="2971800"/>
            <a:ext cx="955675" cy="498475"/>
          </a:xfrm>
          <a:prstGeom prst="roundRect">
            <a:avLst>
              <a:gd name="adj" fmla="val 306"/>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5000"/>
              </a:lnSpc>
              <a:spcBef>
                <a:spcPct val="0"/>
              </a:spcBef>
              <a:spcAft>
                <a:spcPct val="0"/>
              </a:spcAft>
              <a:buClr>
                <a:srgbClr val="E0E0E0"/>
              </a:buClr>
              <a:buSzPct val="100000"/>
              <a:buFont typeface="Times New Roman" pitchFamily="16" charset="0"/>
              <a:buNone/>
            </a:pPr>
            <a:r>
              <a:rPr lang="en-GB" altLang="en-US" sz="2800" smtClean="0">
                <a:solidFill>
                  <a:srgbClr val="B2B2B2"/>
                </a:solidFill>
              </a:rPr>
              <a:t>Front</a:t>
            </a:r>
          </a:p>
        </p:txBody>
      </p:sp>
      <p:sp>
        <p:nvSpPr>
          <p:cNvPr id="16411" name="AutoShape 27"/>
          <p:cNvSpPr>
            <a:spLocks noChangeArrowheads="1"/>
          </p:cNvSpPr>
          <p:nvPr/>
        </p:nvSpPr>
        <p:spPr bwMode="auto">
          <a:xfrm>
            <a:off x="8077200" y="6248400"/>
            <a:ext cx="854075" cy="498475"/>
          </a:xfrm>
          <a:prstGeom prst="roundRect">
            <a:avLst>
              <a:gd name="adj" fmla="val 306"/>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bg1"/>
                </a:solidFill>
                <a:latin typeface="Times New Roman" pitchFamily="16" charset="0"/>
                <a:cs typeface="Arial Unicode MS" charset="0"/>
              </a:defRPr>
            </a:lvl9pPr>
          </a:lstStyle>
          <a:p>
            <a:pPr eaLnBrk="0" fontAlgn="base" hangingPunct="0">
              <a:lnSpc>
                <a:spcPct val="95000"/>
              </a:lnSpc>
              <a:spcBef>
                <a:spcPct val="0"/>
              </a:spcBef>
              <a:spcAft>
                <a:spcPct val="0"/>
              </a:spcAft>
              <a:buClr>
                <a:srgbClr val="E0E0E0"/>
              </a:buClr>
              <a:buSzPct val="100000"/>
              <a:buFont typeface="Times New Roman" pitchFamily="16" charset="0"/>
              <a:buNone/>
            </a:pPr>
            <a:r>
              <a:rPr lang="en-GB" altLang="en-US" sz="2800" smtClean="0">
                <a:solidFill>
                  <a:srgbClr val="B2B2B2"/>
                </a:solidFill>
              </a:rPr>
              <a:t>Rear</a:t>
            </a:r>
          </a:p>
        </p:txBody>
      </p:sp>
      <p:sp>
        <p:nvSpPr>
          <p:cNvPr id="2" name="Slide Number Placeholder 1"/>
          <p:cNvSpPr>
            <a:spLocks noGrp="1"/>
          </p:cNvSpPr>
          <p:nvPr>
            <p:ph type="sldNum" sz="quarter" idx="12"/>
          </p:nvPr>
        </p:nvSpPr>
        <p:spPr/>
        <p:txBody>
          <a:bodyPr/>
          <a:lstStyle/>
          <a:p>
            <a:fld id="{B6F15528-21DE-4FAA-801E-634DDDAF4B2B}" type="slidenum">
              <a:rPr lang="en-US" smtClean="0"/>
              <a:pPr/>
              <a:t>20</a:t>
            </a:fld>
            <a:endParaRPr lang="en-US"/>
          </a:p>
        </p:txBody>
      </p:sp>
    </p:spTree>
    <p:extLst>
      <p:ext uri="{BB962C8B-B14F-4D97-AF65-F5344CB8AC3E}">
        <p14:creationId xmlns:p14="http://schemas.microsoft.com/office/powerpoint/2010/main" xmlns="" val="1122975502"/>
      </p:ext>
    </p:extLst>
  </p:cSld>
  <p:clrMapOvr>
    <a:masterClrMapping/>
  </p:clrMapOvr>
  <p:transition>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body"/>
          </p:nvPr>
        </p:nvSpPr>
        <p:spPr>
          <a:xfrm>
            <a:off x="685800" y="1981200"/>
            <a:ext cx="7772400" cy="4114800"/>
          </a:xfrm>
          <a:noFill/>
          <a:ln>
            <a:miter lim="800000"/>
            <a:headEnd/>
            <a:tailEnd/>
          </a:ln>
        </p:spPr>
        <p:txBody>
          <a:bodyPr anchor="t">
            <a:normAutofit/>
          </a:bodyPr>
          <a:lstStyle/>
          <a:p>
            <a:pPr marL="341313" indent="-341313">
              <a:lnSpc>
                <a:spcPct val="95000"/>
              </a:lnSpc>
              <a:spcBef>
                <a:spcPts val="700"/>
              </a:spcBef>
              <a:buSzPct val="75000"/>
              <a:buFont typeface="Monotype Sorts"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a:solidFill>
                  <a:schemeClr val="tx1"/>
                </a:solidFill>
                <a:latin typeface="+mn-lt"/>
                <a:ea typeface="+mn-ea"/>
                <a:cs typeface="+mn-cs"/>
              </a:rPr>
              <a:t>Like stacks, queues have many applications.</a:t>
            </a:r>
          </a:p>
          <a:p>
            <a:pPr marL="341313" indent="-341313">
              <a:spcBef>
                <a:spcPts val="700"/>
              </a:spcBef>
              <a:buSzPct val="75000"/>
              <a:buFont typeface="Monotype Sorts"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a:solidFill>
                  <a:schemeClr val="tx1"/>
                </a:solidFill>
                <a:latin typeface="+mn-lt"/>
                <a:ea typeface="+mn-ea"/>
                <a:cs typeface="+mn-cs"/>
              </a:rPr>
              <a:t>Items enter a queue at the rear and leave a queue at the front.</a:t>
            </a:r>
          </a:p>
          <a:p>
            <a:pPr marL="341313" indent="-341313">
              <a:spcBef>
                <a:spcPts val="700"/>
              </a:spcBef>
              <a:buSzPct val="75000"/>
              <a:buFont typeface="Monotype Sorts"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dirty="0">
                <a:solidFill>
                  <a:schemeClr val="tx1"/>
                </a:solidFill>
                <a:latin typeface="+mn-lt"/>
                <a:ea typeface="+mn-ea"/>
                <a:cs typeface="+mn-cs"/>
              </a:rPr>
              <a:t>Queues can be implemented using an array or using a linked list.</a:t>
            </a:r>
          </a:p>
        </p:txBody>
      </p:sp>
      <p:sp>
        <p:nvSpPr>
          <p:cNvPr id="2" name="Slide Number Placeholder 1"/>
          <p:cNvSpPr>
            <a:spLocks noGrp="1"/>
          </p:cNvSpPr>
          <p:nvPr>
            <p:ph type="sldNum" sz="quarter" idx="12"/>
          </p:nvPr>
        </p:nvSpPr>
        <p:spPr/>
        <p:txBody>
          <a:bodyPr/>
          <a:lstStyle/>
          <a:p>
            <a:fld id="{B6F15528-21DE-4FAA-801E-634DDDAF4B2B}" type="slidenum">
              <a:rPr lang="en-US" smtClean="0"/>
              <a:pPr/>
              <a:t>21</a:t>
            </a:fld>
            <a:endParaRPr lang="en-US"/>
          </a:p>
        </p:txBody>
      </p:sp>
      <p:sp>
        <p:nvSpPr>
          <p:cNvPr id="3" name="Content Placeholder 2"/>
          <p:cNvSpPr>
            <a:spLocks noGrp="1"/>
          </p:cNvSpPr>
          <p:nvPr>
            <p:ph sz="quarter" idx="1"/>
          </p:nvPr>
        </p:nvSpPr>
        <p:spPr/>
        <p:txBody>
          <a:bodyPr/>
          <a:lstStyle/>
          <a:p>
            <a:endParaRPr lang="en-US"/>
          </a:p>
        </p:txBody>
      </p:sp>
    </p:spTree>
    <p:extLst>
      <p:ext uri="{BB962C8B-B14F-4D97-AF65-F5344CB8AC3E}">
        <p14:creationId xmlns:p14="http://schemas.microsoft.com/office/powerpoint/2010/main" xmlns="" val="65233269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quarter" idx="1"/>
          </p:nvPr>
        </p:nvSpPr>
        <p:spPr/>
        <p:txBody>
          <a:bodyPr>
            <a:normAutofit/>
          </a:bodyPr>
          <a:lstStyle/>
          <a:p>
            <a:r>
              <a:rPr lang="en-US" dirty="0" smtClean="0"/>
              <a:t>Queue can be implemented in two ways:</a:t>
            </a:r>
          </a:p>
          <a:p>
            <a:pPr lvl="1">
              <a:buNone/>
            </a:pPr>
            <a:r>
              <a:rPr lang="en-US" dirty="0" smtClean="0"/>
              <a:t>	1. Using arrays (static)</a:t>
            </a:r>
          </a:p>
          <a:p>
            <a:pPr lvl="1">
              <a:buNone/>
            </a:pPr>
            <a:r>
              <a:rPr lang="en-US" dirty="0" smtClean="0"/>
              <a:t>	2. Using pointers (dynamic)</a:t>
            </a:r>
          </a:p>
          <a:p>
            <a:r>
              <a:rPr lang="en-US" dirty="0" smtClean="0"/>
              <a:t>If we try to pop (or delete or remove) an element from queue when it is empty, underflow occurs.</a:t>
            </a:r>
          </a:p>
          <a:p>
            <a:r>
              <a:rPr lang="en-US" dirty="0" smtClean="0"/>
              <a:t>If we try to push (or insert or add) an element to queue When queue is full, overflow occurs. </a:t>
            </a:r>
          </a:p>
          <a:p>
            <a:r>
              <a:rPr lang="en-US" dirty="0" smtClean="0"/>
              <a:t>Total number of elements present in the queue is rear-front+1, when implemented using arrays. </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xmlns="" val="26524956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ALGORITHM FOR QUEUE OPERATIONS</a:t>
            </a:r>
            <a:endParaRPr lang="en-US" dirty="0"/>
          </a:p>
        </p:txBody>
      </p:sp>
      <p:sp>
        <p:nvSpPr>
          <p:cNvPr id="4" name="Content Placeholder 3"/>
          <p:cNvSpPr>
            <a:spLocks noGrp="1"/>
          </p:cNvSpPr>
          <p:nvPr>
            <p:ph sz="quarter" idx="1"/>
          </p:nvPr>
        </p:nvSpPr>
        <p:spPr/>
        <p:txBody>
          <a:bodyPr>
            <a:normAutofit lnSpcReduction="10000"/>
          </a:bodyPr>
          <a:lstStyle/>
          <a:p>
            <a:r>
              <a:rPr lang="en-US" dirty="0" smtClean="0"/>
              <a:t>Let Q be the array of some specified size say SIZE</a:t>
            </a:r>
          </a:p>
          <a:p>
            <a:pPr>
              <a:buNone/>
            </a:pPr>
            <a:r>
              <a:rPr lang="en-US" b="1" dirty="0" smtClean="0"/>
              <a:t>	Inserting an element into the queue</a:t>
            </a:r>
          </a:p>
          <a:p>
            <a:pPr lvl="1">
              <a:buNone/>
            </a:pPr>
            <a:r>
              <a:rPr lang="en-US" dirty="0" smtClean="0"/>
              <a:t>1. Initialize front=0 rear = –1</a:t>
            </a:r>
          </a:p>
          <a:p>
            <a:pPr lvl="1">
              <a:buNone/>
            </a:pPr>
            <a:r>
              <a:rPr lang="en-US" dirty="0" smtClean="0"/>
              <a:t>2. Input the value to be inserted and assign to variable “data”</a:t>
            </a:r>
          </a:p>
          <a:p>
            <a:pPr lvl="1">
              <a:buNone/>
            </a:pPr>
            <a:r>
              <a:rPr lang="en-US" dirty="0" smtClean="0"/>
              <a:t>3. If (rear &gt;= SIZE)</a:t>
            </a:r>
          </a:p>
          <a:p>
            <a:pPr lvl="1">
              <a:buNone/>
            </a:pPr>
            <a:r>
              <a:rPr lang="en-US" dirty="0" smtClean="0"/>
              <a:t>	(</a:t>
            </a:r>
            <a:r>
              <a:rPr lang="en-US" i="1" dirty="0" smtClean="0"/>
              <a:t>a) Display “Queue overflow”</a:t>
            </a:r>
          </a:p>
          <a:p>
            <a:pPr lvl="1">
              <a:buNone/>
            </a:pPr>
            <a:r>
              <a:rPr lang="en-US" dirty="0" smtClean="0"/>
              <a:t>	(</a:t>
            </a:r>
            <a:r>
              <a:rPr lang="en-US" i="1" dirty="0" smtClean="0"/>
              <a:t>b) Exit</a:t>
            </a:r>
          </a:p>
          <a:p>
            <a:pPr lvl="1">
              <a:buNone/>
            </a:pPr>
            <a:r>
              <a:rPr lang="en-US" dirty="0" smtClean="0"/>
              <a:t>4. Else</a:t>
            </a:r>
          </a:p>
          <a:p>
            <a:pPr lvl="1">
              <a:buNone/>
            </a:pPr>
            <a:r>
              <a:rPr lang="en-US" dirty="0" smtClean="0"/>
              <a:t>	(</a:t>
            </a:r>
            <a:r>
              <a:rPr lang="en-US" i="1" dirty="0" smtClean="0"/>
              <a:t>a) Rear = rear +1</a:t>
            </a:r>
          </a:p>
          <a:p>
            <a:pPr lvl="1">
              <a:buNone/>
            </a:pPr>
            <a:r>
              <a:rPr lang="en-US" dirty="0" smtClean="0"/>
              <a:t>5. Q[rear] = data</a:t>
            </a:r>
          </a:p>
          <a:p>
            <a:pPr lvl="1">
              <a:buNone/>
            </a:pPr>
            <a:r>
              <a:rPr lang="en-US" dirty="0" smtClean="0"/>
              <a:t>6. Exit</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xmlns="" val="36413634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ALGORITHM FOR QUEUE OPERATIONS</a:t>
            </a:r>
            <a:endParaRPr lang="en-US" dirty="0"/>
          </a:p>
        </p:txBody>
      </p:sp>
      <p:sp>
        <p:nvSpPr>
          <p:cNvPr id="4" name="Content Placeholder 3"/>
          <p:cNvSpPr>
            <a:spLocks noGrp="1"/>
          </p:cNvSpPr>
          <p:nvPr>
            <p:ph sz="quarter" idx="1"/>
          </p:nvPr>
        </p:nvSpPr>
        <p:spPr/>
        <p:txBody>
          <a:bodyPr/>
          <a:lstStyle/>
          <a:p>
            <a:pPr>
              <a:buNone/>
            </a:pPr>
            <a:r>
              <a:rPr lang="en-US" b="1" dirty="0" smtClean="0"/>
              <a:t>Deleting an element from queue</a:t>
            </a:r>
          </a:p>
          <a:p>
            <a:pPr lvl="1">
              <a:buNone/>
            </a:pPr>
            <a:r>
              <a:rPr lang="en-US" dirty="0" smtClean="0"/>
              <a:t>1. If (front==-1 II rear&lt; front)</a:t>
            </a:r>
          </a:p>
          <a:p>
            <a:pPr lvl="1">
              <a:buNone/>
            </a:pPr>
            <a:r>
              <a:rPr lang="en-US" dirty="0" smtClean="0"/>
              <a:t>	(</a:t>
            </a:r>
            <a:r>
              <a:rPr lang="en-US" i="1" dirty="0" smtClean="0"/>
              <a:t>a) Display “The queue is empty”</a:t>
            </a:r>
          </a:p>
          <a:p>
            <a:pPr lvl="1">
              <a:buNone/>
            </a:pPr>
            <a:r>
              <a:rPr lang="en-US" dirty="0" smtClean="0"/>
              <a:t>	(</a:t>
            </a:r>
            <a:r>
              <a:rPr lang="en-US" i="1" dirty="0" smtClean="0"/>
              <a:t>b) Exit</a:t>
            </a:r>
          </a:p>
          <a:p>
            <a:pPr lvl="1">
              <a:buNone/>
            </a:pPr>
            <a:r>
              <a:rPr lang="en-US" sz="2500" dirty="0" smtClean="0"/>
              <a:t>2. Else</a:t>
            </a:r>
          </a:p>
          <a:p>
            <a:pPr lvl="1">
              <a:buNone/>
            </a:pPr>
            <a:r>
              <a:rPr lang="en-US" sz="2500" dirty="0" smtClean="0"/>
              <a:t>	(</a:t>
            </a:r>
            <a:r>
              <a:rPr lang="en-US" sz="2500" i="1" dirty="0" smtClean="0"/>
              <a:t>a) Data = Q[front]</a:t>
            </a:r>
          </a:p>
          <a:p>
            <a:pPr lvl="1">
              <a:buNone/>
            </a:pPr>
            <a:r>
              <a:rPr lang="en-US" sz="2500" dirty="0" smtClean="0"/>
              <a:t>3. front = front +1</a:t>
            </a:r>
          </a:p>
          <a:p>
            <a:pPr lvl="1">
              <a:buNone/>
            </a:pPr>
            <a:r>
              <a:rPr lang="en-US" sz="2500" dirty="0" smtClean="0"/>
              <a:t>4. Exit</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xmlns="" val="38600516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51DF759C-9389-4D31-993C-2CDEA3EE4E1A}" type="slidenum">
              <a:rPr lang="en-US" altLang="en-US">
                <a:solidFill>
                  <a:srgbClr val="000000"/>
                </a:solidFill>
              </a:rPr>
              <a:pPr/>
              <a:t>25</a:t>
            </a:fld>
            <a:endParaRPr lang="en-US" altLang="en-US">
              <a:solidFill>
                <a:srgbClr val="000000"/>
              </a:solidFill>
            </a:endParaRPr>
          </a:p>
        </p:txBody>
      </p:sp>
      <p:sp>
        <p:nvSpPr>
          <p:cNvPr id="115714" name="Rectangle 2"/>
          <p:cNvSpPr>
            <a:spLocks noGrp="1" noChangeArrowheads="1"/>
          </p:cNvSpPr>
          <p:nvPr>
            <p:ph type="title"/>
          </p:nvPr>
        </p:nvSpPr>
        <p:spPr/>
        <p:txBody>
          <a:bodyPr/>
          <a:lstStyle/>
          <a:p>
            <a:r>
              <a:rPr lang="en-US" altLang="en-US" b="1"/>
              <a:t>Queue as a Class</a:t>
            </a:r>
          </a:p>
        </p:txBody>
      </p:sp>
      <p:sp>
        <p:nvSpPr>
          <p:cNvPr id="115715" name="Rectangle 3"/>
          <p:cNvSpPr>
            <a:spLocks noGrp="1" noChangeArrowheads="1"/>
          </p:cNvSpPr>
          <p:nvPr>
            <p:ph type="body" idx="1"/>
          </p:nvPr>
        </p:nvSpPr>
        <p:spPr/>
        <p:txBody>
          <a:bodyPr/>
          <a:lstStyle/>
          <a:p>
            <a:r>
              <a:rPr lang="en-US" altLang="en-US"/>
              <a:t>Much like stacks and linked lists were designed and implemented as classes, a queue can be conveniently packaged as a class</a:t>
            </a:r>
          </a:p>
          <a:p>
            <a:r>
              <a:rPr lang="en-US" altLang="en-US"/>
              <a:t>It seems natural to think of a queue as similar to a linked list, but with more basic operations, to enforce the FIFO order of insertion and deletion</a:t>
            </a:r>
          </a:p>
        </p:txBody>
      </p:sp>
    </p:spTree>
    <p:extLst>
      <p:ext uri="{BB962C8B-B14F-4D97-AF65-F5344CB8AC3E}">
        <p14:creationId xmlns:p14="http://schemas.microsoft.com/office/powerpoint/2010/main" xmlns="" val="3155630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41B2D0B2-8756-4A63-807D-C679EDA44D4B}" type="slidenum">
              <a:rPr lang="en-US" altLang="en-US">
                <a:solidFill>
                  <a:srgbClr val="000000"/>
                </a:solidFill>
              </a:rPr>
              <a:pPr/>
              <a:t>26</a:t>
            </a:fld>
            <a:endParaRPr lang="en-US" altLang="en-US">
              <a:solidFill>
                <a:srgbClr val="000000"/>
              </a:solidFill>
            </a:endParaRPr>
          </a:p>
        </p:txBody>
      </p:sp>
      <p:sp>
        <p:nvSpPr>
          <p:cNvPr id="90114" name="Rectangle 2"/>
          <p:cNvSpPr>
            <a:spLocks noGrp="1" noChangeArrowheads="1"/>
          </p:cNvSpPr>
          <p:nvPr>
            <p:ph type="title"/>
          </p:nvPr>
        </p:nvSpPr>
        <p:spPr>
          <a:xfrm>
            <a:off x="914400" y="609600"/>
            <a:ext cx="7772400" cy="868362"/>
          </a:xfrm>
        </p:spPr>
        <p:txBody>
          <a:bodyPr>
            <a:normAutofit fontScale="90000"/>
          </a:bodyPr>
          <a:lstStyle/>
          <a:p>
            <a:r>
              <a:rPr lang="en-US" altLang="en-US" b="1" dirty="0"/>
              <a:t>A Linked List Implementation of the Queue Class</a:t>
            </a:r>
          </a:p>
        </p:txBody>
      </p:sp>
      <p:sp>
        <p:nvSpPr>
          <p:cNvPr id="90115" name="Rectangle 3"/>
          <p:cNvSpPr>
            <a:spLocks noGrp="1" noChangeArrowheads="1"/>
          </p:cNvSpPr>
          <p:nvPr>
            <p:ph type="body" idx="1"/>
          </p:nvPr>
        </p:nvSpPr>
        <p:spPr>
          <a:xfrm>
            <a:off x="914400" y="1676400"/>
            <a:ext cx="7772400" cy="4572000"/>
          </a:xfrm>
        </p:spPr>
        <p:txBody>
          <a:bodyPr/>
          <a:lstStyle/>
          <a:p>
            <a:r>
              <a:rPr lang="en-US" altLang="en-US" dirty="0"/>
              <a:t>The container for items is a </a:t>
            </a:r>
            <a:r>
              <a:rPr lang="en-US" altLang="en-US" u="sng" dirty="0"/>
              <a:t>linked list</a:t>
            </a:r>
            <a:r>
              <a:rPr lang="en-US" altLang="en-US" dirty="0"/>
              <a:t>, that is, an object of type List</a:t>
            </a:r>
          </a:p>
          <a:p>
            <a:r>
              <a:rPr lang="en-US" altLang="en-US" dirty="0"/>
              <a:t>Let’s call it: </a:t>
            </a:r>
            <a:r>
              <a:rPr lang="en-US" altLang="en-US" b="1" dirty="0">
                <a:solidFill>
                  <a:srgbClr val="663300"/>
                </a:solidFill>
              </a:rPr>
              <a:t>List q</a:t>
            </a:r>
            <a:r>
              <a:rPr lang="en-US" altLang="en-US" dirty="0"/>
              <a:t>;</a:t>
            </a:r>
          </a:p>
        </p:txBody>
      </p:sp>
    </p:spTree>
    <p:extLst>
      <p:ext uri="{BB962C8B-B14F-4D97-AF65-F5344CB8AC3E}">
        <p14:creationId xmlns:p14="http://schemas.microsoft.com/office/powerpoint/2010/main" xmlns="" val="35727133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0D7E9346-7A5F-4E28-AF24-C7F834F37ED9}" type="slidenum">
              <a:rPr lang="en-US" altLang="en-US">
                <a:solidFill>
                  <a:srgbClr val="000000"/>
                </a:solidFill>
              </a:rPr>
              <a:pPr/>
              <a:t>27</a:t>
            </a:fld>
            <a:endParaRPr lang="en-US" altLang="en-US">
              <a:solidFill>
                <a:srgbClr val="000000"/>
              </a:solidFill>
            </a:endParaRPr>
          </a:p>
        </p:txBody>
      </p:sp>
      <p:sp>
        <p:nvSpPr>
          <p:cNvPr id="88066" name="Rectangle 2"/>
          <p:cNvSpPr>
            <a:spLocks noGrp="1" noChangeArrowheads="1"/>
          </p:cNvSpPr>
          <p:nvPr>
            <p:ph type="title"/>
          </p:nvPr>
        </p:nvSpPr>
        <p:spPr>
          <a:xfrm>
            <a:off x="914400" y="579438"/>
            <a:ext cx="7772400" cy="868362"/>
          </a:xfrm>
        </p:spPr>
        <p:txBody>
          <a:bodyPr>
            <a:normAutofit fontScale="90000"/>
          </a:bodyPr>
          <a:lstStyle/>
          <a:p>
            <a:r>
              <a:rPr lang="en-US" altLang="en-US" sz="4000" b="1" dirty="0"/>
              <a:t>A Dynamic-Array Implementation of the Queue Class</a:t>
            </a:r>
          </a:p>
        </p:txBody>
      </p:sp>
      <p:sp>
        <p:nvSpPr>
          <p:cNvPr id="88067" name="Rectangle 3"/>
          <p:cNvSpPr>
            <a:spLocks noGrp="1" noChangeArrowheads="1"/>
          </p:cNvSpPr>
          <p:nvPr>
            <p:ph type="body" idx="1"/>
          </p:nvPr>
        </p:nvSpPr>
        <p:spPr>
          <a:xfrm>
            <a:off x="914400" y="1676400"/>
            <a:ext cx="7772400" cy="4572000"/>
          </a:xfrm>
        </p:spPr>
        <p:txBody>
          <a:bodyPr/>
          <a:lstStyle/>
          <a:p>
            <a:r>
              <a:rPr lang="en-US" altLang="en-US" dirty="0"/>
              <a:t>The container for items is a </a:t>
            </a:r>
            <a:r>
              <a:rPr lang="en-US" altLang="en-US" u="sng" dirty="0"/>
              <a:t>dynamic array</a:t>
            </a:r>
          </a:p>
          <a:p>
            <a:endParaRPr lang="en-US" altLang="en-US" dirty="0"/>
          </a:p>
          <a:p>
            <a:r>
              <a:rPr lang="en-US" altLang="en-US" dirty="0"/>
              <a:t>It is accomplished as: </a:t>
            </a:r>
          </a:p>
          <a:p>
            <a:pPr algn="ctr">
              <a:buFontTx/>
              <a:buNone/>
            </a:pPr>
            <a:r>
              <a:rPr lang="en-US" altLang="en-US" i="1" dirty="0" err="1">
                <a:solidFill>
                  <a:srgbClr val="663300"/>
                </a:solidFill>
              </a:rPr>
              <a:t>datatype</a:t>
            </a:r>
            <a:r>
              <a:rPr lang="en-US" altLang="en-US" dirty="0">
                <a:solidFill>
                  <a:srgbClr val="663300"/>
                </a:solidFill>
              </a:rPr>
              <a:t> *p=new </a:t>
            </a:r>
            <a:r>
              <a:rPr lang="en-US" altLang="en-US" i="1" dirty="0" err="1">
                <a:solidFill>
                  <a:srgbClr val="663300"/>
                </a:solidFill>
              </a:rPr>
              <a:t>datatype</a:t>
            </a:r>
            <a:r>
              <a:rPr lang="en-US" altLang="en-US" dirty="0">
                <a:solidFill>
                  <a:srgbClr val="663300"/>
                </a:solidFill>
              </a:rPr>
              <a:t>[50];</a:t>
            </a:r>
          </a:p>
          <a:p>
            <a:endParaRPr lang="en-US" altLang="en-US" dirty="0"/>
          </a:p>
        </p:txBody>
      </p:sp>
    </p:spTree>
    <p:extLst>
      <p:ext uri="{BB962C8B-B14F-4D97-AF65-F5344CB8AC3E}">
        <p14:creationId xmlns:p14="http://schemas.microsoft.com/office/powerpoint/2010/main" xmlns="" val="27314334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lide Number Placeholder 5"/>
          <p:cNvSpPr>
            <a:spLocks noGrp="1"/>
          </p:cNvSpPr>
          <p:nvPr>
            <p:ph type="sldNum" sz="quarter" idx="12"/>
          </p:nvPr>
        </p:nvSpPr>
        <p:spPr/>
        <p:txBody>
          <a:bodyPr/>
          <a:lstStyle/>
          <a:p>
            <a:fld id="{69F8540D-1F29-499A-A3A9-97B215A151D3}" type="slidenum">
              <a:rPr lang="en-US" altLang="en-US">
                <a:solidFill>
                  <a:srgbClr val="000000"/>
                </a:solidFill>
              </a:rPr>
              <a:pPr/>
              <a:t>28</a:t>
            </a:fld>
            <a:endParaRPr lang="en-US" altLang="en-US">
              <a:solidFill>
                <a:srgbClr val="000000"/>
              </a:solidFill>
            </a:endParaRPr>
          </a:p>
        </p:txBody>
      </p:sp>
      <p:sp>
        <p:nvSpPr>
          <p:cNvPr id="123906" name="Rectangle 2"/>
          <p:cNvSpPr>
            <a:spLocks noGrp="1" noChangeArrowheads="1"/>
          </p:cNvSpPr>
          <p:nvPr>
            <p:ph type="title"/>
          </p:nvPr>
        </p:nvSpPr>
        <p:spPr/>
        <p:txBody>
          <a:bodyPr/>
          <a:lstStyle/>
          <a:p>
            <a:r>
              <a:rPr lang="en-US" altLang="en-US" b="1"/>
              <a:t>How </a:t>
            </a:r>
            <a:r>
              <a:rPr lang="en-US" altLang="en-US" b="1">
                <a:solidFill>
                  <a:srgbClr val="CC0000"/>
                </a:solidFill>
              </a:rPr>
              <a:t>head</a:t>
            </a:r>
            <a:r>
              <a:rPr lang="en-US" altLang="en-US" b="1"/>
              <a:t> and </a:t>
            </a:r>
            <a:r>
              <a:rPr lang="en-US" altLang="en-US" b="1">
                <a:solidFill>
                  <a:srgbClr val="CC0000"/>
                </a:solidFill>
              </a:rPr>
              <a:t>tail</a:t>
            </a:r>
            <a:r>
              <a:rPr lang="en-US" altLang="en-US" b="1"/>
              <a:t> Change</a:t>
            </a:r>
          </a:p>
        </p:txBody>
      </p:sp>
      <p:sp>
        <p:nvSpPr>
          <p:cNvPr id="123907" name="Rectangle 3"/>
          <p:cNvSpPr>
            <a:spLocks noGrp="1" noChangeArrowheads="1"/>
          </p:cNvSpPr>
          <p:nvPr>
            <p:ph type="body" idx="1"/>
          </p:nvPr>
        </p:nvSpPr>
        <p:spPr/>
        <p:txBody>
          <a:bodyPr/>
          <a:lstStyle/>
          <a:p>
            <a:r>
              <a:rPr lang="en-US" altLang="en-US" b="1">
                <a:solidFill>
                  <a:srgbClr val="CC0000"/>
                </a:solidFill>
              </a:rPr>
              <a:t>head</a:t>
            </a:r>
            <a:r>
              <a:rPr lang="en-US" altLang="en-US" b="1"/>
              <a:t> </a:t>
            </a:r>
            <a:r>
              <a:rPr lang="en-US" altLang="en-US"/>
              <a:t>increases by 1 after each dequeue( )</a:t>
            </a:r>
          </a:p>
          <a:p>
            <a:r>
              <a:rPr lang="en-US" altLang="en-US" b="1">
                <a:solidFill>
                  <a:srgbClr val="CC0000"/>
                </a:solidFill>
              </a:rPr>
              <a:t>tail</a:t>
            </a:r>
            <a:r>
              <a:rPr lang="en-US" altLang="en-US" b="1"/>
              <a:t> </a:t>
            </a:r>
            <a:r>
              <a:rPr lang="en-US" altLang="en-US"/>
              <a:t>increases by 1 after each enqueue( )</a:t>
            </a:r>
          </a:p>
          <a:p>
            <a:endParaRPr lang="en-US" altLang="en-US"/>
          </a:p>
          <a:p>
            <a:pPr>
              <a:buFontTx/>
              <a:buNone/>
            </a:pPr>
            <a:endParaRPr lang="en-US" altLang="en-US"/>
          </a:p>
        </p:txBody>
      </p:sp>
      <p:grpSp>
        <p:nvGrpSpPr>
          <p:cNvPr id="123926" name="Group 22"/>
          <p:cNvGrpSpPr>
            <a:grpSpLocks/>
          </p:cNvGrpSpPr>
          <p:nvPr/>
        </p:nvGrpSpPr>
        <p:grpSpPr bwMode="auto">
          <a:xfrm>
            <a:off x="2286000" y="3581400"/>
            <a:ext cx="6203950" cy="685800"/>
            <a:chOff x="720" y="2592"/>
            <a:chExt cx="3908" cy="432"/>
          </a:xfrm>
        </p:grpSpPr>
        <p:grpSp>
          <p:nvGrpSpPr>
            <p:cNvPr id="123908" name="Group 4"/>
            <p:cNvGrpSpPr>
              <a:grpSpLocks/>
            </p:cNvGrpSpPr>
            <p:nvPr/>
          </p:nvGrpSpPr>
          <p:grpSpPr bwMode="auto">
            <a:xfrm>
              <a:off x="720" y="2592"/>
              <a:ext cx="3908" cy="432"/>
              <a:chOff x="720" y="2592"/>
              <a:chExt cx="3908" cy="432"/>
            </a:xfrm>
          </p:grpSpPr>
          <p:sp>
            <p:nvSpPr>
              <p:cNvPr id="123909" name="Rectangle 5"/>
              <p:cNvSpPr>
                <a:spLocks noChangeArrowheads="1"/>
              </p:cNvSpPr>
              <p:nvPr/>
            </p:nvSpPr>
            <p:spPr bwMode="auto">
              <a:xfrm>
                <a:off x="720"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10" name="Rectangle 6"/>
              <p:cNvSpPr>
                <a:spLocks noChangeArrowheads="1"/>
              </p:cNvSpPr>
              <p:nvPr/>
            </p:nvSpPr>
            <p:spPr bwMode="auto">
              <a:xfrm>
                <a:off x="1152"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11" name="Rectangle 7"/>
              <p:cNvSpPr>
                <a:spLocks noChangeArrowheads="1"/>
              </p:cNvSpPr>
              <p:nvPr/>
            </p:nvSpPr>
            <p:spPr bwMode="auto">
              <a:xfrm>
                <a:off x="1584"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12" name="Rectangle 8"/>
              <p:cNvSpPr>
                <a:spLocks noChangeArrowheads="1"/>
              </p:cNvSpPr>
              <p:nvPr/>
            </p:nvSpPr>
            <p:spPr bwMode="auto">
              <a:xfrm>
                <a:off x="3936"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13" name="Rectangle 9"/>
              <p:cNvSpPr>
                <a:spLocks noChangeArrowheads="1"/>
              </p:cNvSpPr>
              <p:nvPr/>
            </p:nvSpPr>
            <p:spPr bwMode="auto">
              <a:xfrm>
                <a:off x="4368"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14" name="Text Box 10"/>
              <p:cNvSpPr txBox="1">
                <a:spLocks noChangeArrowheads="1"/>
              </p:cNvSpPr>
              <p:nvPr/>
            </p:nvSpPr>
            <p:spPr bwMode="auto">
              <a:xfrm>
                <a:off x="4416"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0</a:t>
                </a:r>
              </a:p>
            </p:txBody>
          </p:sp>
          <p:sp>
            <p:nvSpPr>
              <p:cNvPr id="123915" name="Text Box 11"/>
              <p:cNvSpPr txBox="1">
                <a:spLocks noChangeArrowheads="1"/>
              </p:cNvSpPr>
              <p:nvPr/>
            </p:nvSpPr>
            <p:spPr bwMode="auto">
              <a:xfrm>
                <a:off x="3984"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1</a:t>
                </a:r>
              </a:p>
            </p:txBody>
          </p:sp>
          <p:sp>
            <p:nvSpPr>
              <p:cNvPr id="123916" name="Rectangle 12"/>
              <p:cNvSpPr>
                <a:spLocks noChangeArrowheads="1"/>
              </p:cNvSpPr>
              <p:nvPr/>
            </p:nvSpPr>
            <p:spPr bwMode="auto">
              <a:xfrm>
                <a:off x="3504"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17" name="Text Box 13"/>
              <p:cNvSpPr txBox="1">
                <a:spLocks noChangeArrowheads="1"/>
              </p:cNvSpPr>
              <p:nvPr/>
            </p:nvSpPr>
            <p:spPr bwMode="auto">
              <a:xfrm>
                <a:off x="3552"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2</a:t>
                </a:r>
              </a:p>
            </p:txBody>
          </p:sp>
          <p:sp>
            <p:nvSpPr>
              <p:cNvPr id="123918" name="Text Box 14"/>
              <p:cNvSpPr txBox="1">
                <a:spLocks noChangeArrowheads="1"/>
              </p:cNvSpPr>
              <p:nvPr/>
            </p:nvSpPr>
            <p:spPr bwMode="auto">
              <a:xfrm>
                <a:off x="1584"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47</a:t>
                </a:r>
              </a:p>
            </p:txBody>
          </p:sp>
          <p:sp>
            <p:nvSpPr>
              <p:cNvPr id="123919" name="Text Box 15"/>
              <p:cNvSpPr txBox="1">
                <a:spLocks noChangeArrowheads="1"/>
              </p:cNvSpPr>
              <p:nvPr/>
            </p:nvSpPr>
            <p:spPr bwMode="auto">
              <a:xfrm>
                <a:off x="1152"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48</a:t>
                </a:r>
              </a:p>
            </p:txBody>
          </p:sp>
          <p:sp>
            <p:nvSpPr>
              <p:cNvPr id="123920" name="Text Box 16"/>
              <p:cNvSpPr txBox="1">
                <a:spLocks noChangeArrowheads="1"/>
              </p:cNvSpPr>
              <p:nvPr/>
            </p:nvSpPr>
            <p:spPr bwMode="auto">
              <a:xfrm>
                <a:off x="720"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49</a:t>
                </a:r>
              </a:p>
            </p:txBody>
          </p:sp>
          <p:sp>
            <p:nvSpPr>
              <p:cNvPr id="123921" name="Line 17"/>
              <p:cNvSpPr>
                <a:spLocks noChangeShapeType="1"/>
              </p:cNvSpPr>
              <p:nvPr/>
            </p:nvSpPr>
            <p:spPr bwMode="auto">
              <a:xfrm>
                <a:off x="1968" y="2688"/>
                <a:ext cx="624"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grpSp>
        <p:sp>
          <p:nvSpPr>
            <p:cNvPr id="123922" name="Rectangle 18"/>
            <p:cNvSpPr>
              <a:spLocks noChangeArrowheads="1"/>
            </p:cNvSpPr>
            <p:nvPr/>
          </p:nvSpPr>
          <p:spPr bwMode="auto">
            <a:xfrm>
              <a:off x="3120"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23" name="Rectangle 19"/>
            <p:cNvSpPr>
              <a:spLocks noChangeArrowheads="1"/>
            </p:cNvSpPr>
            <p:nvPr/>
          </p:nvSpPr>
          <p:spPr bwMode="auto">
            <a:xfrm>
              <a:off x="2736"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24" name="Text Box 20"/>
            <p:cNvSpPr txBox="1">
              <a:spLocks noChangeArrowheads="1"/>
            </p:cNvSpPr>
            <p:nvPr/>
          </p:nvSpPr>
          <p:spPr bwMode="auto">
            <a:xfrm>
              <a:off x="2784"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4</a:t>
              </a:r>
            </a:p>
          </p:txBody>
        </p:sp>
        <p:sp>
          <p:nvSpPr>
            <p:cNvPr id="123925" name="Text Box 21"/>
            <p:cNvSpPr txBox="1">
              <a:spLocks noChangeArrowheads="1"/>
            </p:cNvSpPr>
            <p:nvPr/>
          </p:nvSpPr>
          <p:spPr bwMode="auto">
            <a:xfrm>
              <a:off x="3168"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3</a:t>
              </a:r>
            </a:p>
          </p:txBody>
        </p:sp>
      </p:grpSp>
      <p:grpSp>
        <p:nvGrpSpPr>
          <p:cNvPr id="123927" name="Group 23"/>
          <p:cNvGrpSpPr>
            <a:grpSpLocks/>
          </p:cNvGrpSpPr>
          <p:nvPr/>
        </p:nvGrpSpPr>
        <p:grpSpPr bwMode="auto">
          <a:xfrm>
            <a:off x="2286000" y="4648200"/>
            <a:ext cx="6203950" cy="685800"/>
            <a:chOff x="720" y="2592"/>
            <a:chExt cx="3908" cy="432"/>
          </a:xfrm>
        </p:grpSpPr>
        <p:grpSp>
          <p:nvGrpSpPr>
            <p:cNvPr id="123928" name="Group 24"/>
            <p:cNvGrpSpPr>
              <a:grpSpLocks/>
            </p:cNvGrpSpPr>
            <p:nvPr/>
          </p:nvGrpSpPr>
          <p:grpSpPr bwMode="auto">
            <a:xfrm>
              <a:off x="720" y="2592"/>
              <a:ext cx="3908" cy="432"/>
              <a:chOff x="720" y="2592"/>
              <a:chExt cx="3908" cy="432"/>
            </a:xfrm>
          </p:grpSpPr>
          <p:sp>
            <p:nvSpPr>
              <p:cNvPr id="123929" name="Rectangle 25"/>
              <p:cNvSpPr>
                <a:spLocks noChangeArrowheads="1"/>
              </p:cNvSpPr>
              <p:nvPr/>
            </p:nvSpPr>
            <p:spPr bwMode="auto">
              <a:xfrm>
                <a:off x="720"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30" name="Rectangle 26"/>
              <p:cNvSpPr>
                <a:spLocks noChangeArrowheads="1"/>
              </p:cNvSpPr>
              <p:nvPr/>
            </p:nvSpPr>
            <p:spPr bwMode="auto">
              <a:xfrm>
                <a:off x="1152"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31" name="Rectangle 27"/>
              <p:cNvSpPr>
                <a:spLocks noChangeArrowheads="1"/>
              </p:cNvSpPr>
              <p:nvPr/>
            </p:nvSpPr>
            <p:spPr bwMode="auto">
              <a:xfrm>
                <a:off x="1584"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32" name="Rectangle 28"/>
              <p:cNvSpPr>
                <a:spLocks noChangeArrowheads="1"/>
              </p:cNvSpPr>
              <p:nvPr/>
            </p:nvSpPr>
            <p:spPr bwMode="auto">
              <a:xfrm>
                <a:off x="3936"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33" name="Rectangle 29"/>
              <p:cNvSpPr>
                <a:spLocks noChangeArrowheads="1"/>
              </p:cNvSpPr>
              <p:nvPr/>
            </p:nvSpPr>
            <p:spPr bwMode="auto">
              <a:xfrm>
                <a:off x="4368"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34" name="Text Box 30"/>
              <p:cNvSpPr txBox="1">
                <a:spLocks noChangeArrowheads="1"/>
              </p:cNvSpPr>
              <p:nvPr/>
            </p:nvSpPr>
            <p:spPr bwMode="auto">
              <a:xfrm>
                <a:off x="4416"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0</a:t>
                </a:r>
              </a:p>
            </p:txBody>
          </p:sp>
          <p:sp>
            <p:nvSpPr>
              <p:cNvPr id="123935" name="Text Box 31"/>
              <p:cNvSpPr txBox="1">
                <a:spLocks noChangeArrowheads="1"/>
              </p:cNvSpPr>
              <p:nvPr/>
            </p:nvSpPr>
            <p:spPr bwMode="auto">
              <a:xfrm>
                <a:off x="3984"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1</a:t>
                </a:r>
              </a:p>
            </p:txBody>
          </p:sp>
          <p:sp>
            <p:nvSpPr>
              <p:cNvPr id="123936" name="Rectangle 32"/>
              <p:cNvSpPr>
                <a:spLocks noChangeArrowheads="1"/>
              </p:cNvSpPr>
              <p:nvPr/>
            </p:nvSpPr>
            <p:spPr bwMode="auto">
              <a:xfrm>
                <a:off x="3504"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37" name="Text Box 33"/>
              <p:cNvSpPr txBox="1">
                <a:spLocks noChangeArrowheads="1"/>
              </p:cNvSpPr>
              <p:nvPr/>
            </p:nvSpPr>
            <p:spPr bwMode="auto">
              <a:xfrm>
                <a:off x="3552"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2</a:t>
                </a:r>
              </a:p>
            </p:txBody>
          </p:sp>
          <p:sp>
            <p:nvSpPr>
              <p:cNvPr id="123938" name="Text Box 34"/>
              <p:cNvSpPr txBox="1">
                <a:spLocks noChangeArrowheads="1"/>
              </p:cNvSpPr>
              <p:nvPr/>
            </p:nvSpPr>
            <p:spPr bwMode="auto">
              <a:xfrm>
                <a:off x="1584"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47</a:t>
                </a:r>
              </a:p>
            </p:txBody>
          </p:sp>
          <p:sp>
            <p:nvSpPr>
              <p:cNvPr id="123939" name="Text Box 35"/>
              <p:cNvSpPr txBox="1">
                <a:spLocks noChangeArrowheads="1"/>
              </p:cNvSpPr>
              <p:nvPr/>
            </p:nvSpPr>
            <p:spPr bwMode="auto">
              <a:xfrm>
                <a:off x="1152"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48</a:t>
                </a:r>
              </a:p>
            </p:txBody>
          </p:sp>
          <p:sp>
            <p:nvSpPr>
              <p:cNvPr id="123940" name="Text Box 36"/>
              <p:cNvSpPr txBox="1">
                <a:spLocks noChangeArrowheads="1"/>
              </p:cNvSpPr>
              <p:nvPr/>
            </p:nvSpPr>
            <p:spPr bwMode="auto">
              <a:xfrm>
                <a:off x="720"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49</a:t>
                </a:r>
              </a:p>
            </p:txBody>
          </p:sp>
          <p:sp>
            <p:nvSpPr>
              <p:cNvPr id="123941" name="Line 37"/>
              <p:cNvSpPr>
                <a:spLocks noChangeShapeType="1"/>
              </p:cNvSpPr>
              <p:nvPr/>
            </p:nvSpPr>
            <p:spPr bwMode="auto">
              <a:xfrm>
                <a:off x="1968" y="2688"/>
                <a:ext cx="624"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grpSp>
        <p:sp>
          <p:nvSpPr>
            <p:cNvPr id="123942" name="Rectangle 38"/>
            <p:cNvSpPr>
              <a:spLocks noChangeArrowheads="1"/>
            </p:cNvSpPr>
            <p:nvPr/>
          </p:nvSpPr>
          <p:spPr bwMode="auto">
            <a:xfrm>
              <a:off x="3120"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43" name="Rectangle 39"/>
            <p:cNvSpPr>
              <a:spLocks noChangeArrowheads="1"/>
            </p:cNvSpPr>
            <p:nvPr/>
          </p:nvSpPr>
          <p:spPr bwMode="auto">
            <a:xfrm>
              <a:off x="2736"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44" name="Text Box 40"/>
            <p:cNvSpPr txBox="1">
              <a:spLocks noChangeArrowheads="1"/>
            </p:cNvSpPr>
            <p:nvPr/>
          </p:nvSpPr>
          <p:spPr bwMode="auto">
            <a:xfrm>
              <a:off x="2784"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4</a:t>
              </a:r>
            </a:p>
          </p:txBody>
        </p:sp>
        <p:sp>
          <p:nvSpPr>
            <p:cNvPr id="123945" name="Text Box 41"/>
            <p:cNvSpPr txBox="1">
              <a:spLocks noChangeArrowheads="1"/>
            </p:cNvSpPr>
            <p:nvPr/>
          </p:nvSpPr>
          <p:spPr bwMode="auto">
            <a:xfrm>
              <a:off x="3168"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3</a:t>
              </a:r>
            </a:p>
          </p:txBody>
        </p:sp>
      </p:grpSp>
      <p:grpSp>
        <p:nvGrpSpPr>
          <p:cNvPr id="123946" name="Group 42"/>
          <p:cNvGrpSpPr>
            <a:grpSpLocks/>
          </p:cNvGrpSpPr>
          <p:nvPr/>
        </p:nvGrpSpPr>
        <p:grpSpPr bwMode="auto">
          <a:xfrm>
            <a:off x="2286000" y="5791200"/>
            <a:ext cx="6203950" cy="685800"/>
            <a:chOff x="720" y="2592"/>
            <a:chExt cx="3908" cy="432"/>
          </a:xfrm>
        </p:grpSpPr>
        <p:grpSp>
          <p:nvGrpSpPr>
            <p:cNvPr id="123947" name="Group 43"/>
            <p:cNvGrpSpPr>
              <a:grpSpLocks/>
            </p:cNvGrpSpPr>
            <p:nvPr/>
          </p:nvGrpSpPr>
          <p:grpSpPr bwMode="auto">
            <a:xfrm>
              <a:off x="720" y="2592"/>
              <a:ext cx="3908" cy="432"/>
              <a:chOff x="720" y="2592"/>
              <a:chExt cx="3908" cy="432"/>
            </a:xfrm>
          </p:grpSpPr>
          <p:sp>
            <p:nvSpPr>
              <p:cNvPr id="123948" name="Rectangle 44"/>
              <p:cNvSpPr>
                <a:spLocks noChangeArrowheads="1"/>
              </p:cNvSpPr>
              <p:nvPr/>
            </p:nvSpPr>
            <p:spPr bwMode="auto">
              <a:xfrm>
                <a:off x="720"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49" name="Rectangle 45"/>
              <p:cNvSpPr>
                <a:spLocks noChangeArrowheads="1"/>
              </p:cNvSpPr>
              <p:nvPr/>
            </p:nvSpPr>
            <p:spPr bwMode="auto">
              <a:xfrm>
                <a:off x="1152"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50" name="Rectangle 46"/>
              <p:cNvSpPr>
                <a:spLocks noChangeArrowheads="1"/>
              </p:cNvSpPr>
              <p:nvPr/>
            </p:nvSpPr>
            <p:spPr bwMode="auto">
              <a:xfrm>
                <a:off x="1584"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51" name="Rectangle 47"/>
              <p:cNvSpPr>
                <a:spLocks noChangeArrowheads="1"/>
              </p:cNvSpPr>
              <p:nvPr/>
            </p:nvSpPr>
            <p:spPr bwMode="auto">
              <a:xfrm>
                <a:off x="3936"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52" name="Rectangle 48"/>
              <p:cNvSpPr>
                <a:spLocks noChangeArrowheads="1"/>
              </p:cNvSpPr>
              <p:nvPr/>
            </p:nvSpPr>
            <p:spPr bwMode="auto">
              <a:xfrm>
                <a:off x="4368"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53" name="Text Box 49"/>
              <p:cNvSpPr txBox="1">
                <a:spLocks noChangeArrowheads="1"/>
              </p:cNvSpPr>
              <p:nvPr/>
            </p:nvSpPr>
            <p:spPr bwMode="auto">
              <a:xfrm>
                <a:off x="4416"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0</a:t>
                </a:r>
              </a:p>
            </p:txBody>
          </p:sp>
          <p:sp>
            <p:nvSpPr>
              <p:cNvPr id="123954" name="Text Box 50"/>
              <p:cNvSpPr txBox="1">
                <a:spLocks noChangeArrowheads="1"/>
              </p:cNvSpPr>
              <p:nvPr/>
            </p:nvSpPr>
            <p:spPr bwMode="auto">
              <a:xfrm>
                <a:off x="3984"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1</a:t>
                </a:r>
              </a:p>
            </p:txBody>
          </p:sp>
          <p:sp>
            <p:nvSpPr>
              <p:cNvPr id="123955" name="Rectangle 51"/>
              <p:cNvSpPr>
                <a:spLocks noChangeArrowheads="1"/>
              </p:cNvSpPr>
              <p:nvPr/>
            </p:nvSpPr>
            <p:spPr bwMode="auto">
              <a:xfrm>
                <a:off x="3504"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56" name="Text Box 52"/>
              <p:cNvSpPr txBox="1">
                <a:spLocks noChangeArrowheads="1"/>
              </p:cNvSpPr>
              <p:nvPr/>
            </p:nvSpPr>
            <p:spPr bwMode="auto">
              <a:xfrm>
                <a:off x="3552"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2</a:t>
                </a:r>
              </a:p>
            </p:txBody>
          </p:sp>
          <p:sp>
            <p:nvSpPr>
              <p:cNvPr id="123957" name="Text Box 53"/>
              <p:cNvSpPr txBox="1">
                <a:spLocks noChangeArrowheads="1"/>
              </p:cNvSpPr>
              <p:nvPr/>
            </p:nvSpPr>
            <p:spPr bwMode="auto">
              <a:xfrm>
                <a:off x="1584"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47</a:t>
                </a:r>
              </a:p>
            </p:txBody>
          </p:sp>
          <p:sp>
            <p:nvSpPr>
              <p:cNvPr id="123958" name="Text Box 54"/>
              <p:cNvSpPr txBox="1">
                <a:spLocks noChangeArrowheads="1"/>
              </p:cNvSpPr>
              <p:nvPr/>
            </p:nvSpPr>
            <p:spPr bwMode="auto">
              <a:xfrm>
                <a:off x="1152"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48</a:t>
                </a:r>
              </a:p>
            </p:txBody>
          </p:sp>
          <p:sp>
            <p:nvSpPr>
              <p:cNvPr id="123959" name="Text Box 55"/>
              <p:cNvSpPr txBox="1">
                <a:spLocks noChangeArrowheads="1"/>
              </p:cNvSpPr>
              <p:nvPr/>
            </p:nvSpPr>
            <p:spPr bwMode="auto">
              <a:xfrm>
                <a:off x="720"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49</a:t>
                </a:r>
              </a:p>
            </p:txBody>
          </p:sp>
          <p:sp>
            <p:nvSpPr>
              <p:cNvPr id="123960" name="Line 56"/>
              <p:cNvSpPr>
                <a:spLocks noChangeShapeType="1"/>
              </p:cNvSpPr>
              <p:nvPr/>
            </p:nvSpPr>
            <p:spPr bwMode="auto">
              <a:xfrm>
                <a:off x="1968" y="2688"/>
                <a:ext cx="624"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grpSp>
        <p:sp>
          <p:nvSpPr>
            <p:cNvPr id="123961" name="Rectangle 57"/>
            <p:cNvSpPr>
              <a:spLocks noChangeArrowheads="1"/>
            </p:cNvSpPr>
            <p:nvPr/>
          </p:nvSpPr>
          <p:spPr bwMode="auto">
            <a:xfrm>
              <a:off x="3120"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62" name="Rectangle 58"/>
            <p:cNvSpPr>
              <a:spLocks noChangeArrowheads="1"/>
            </p:cNvSpPr>
            <p:nvPr/>
          </p:nvSpPr>
          <p:spPr bwMode="auto">
            <a:xfrm>
              <a:off x="2736"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3963" name="Text Box 59"/>
            <p:cNvSpPr txBox="1">
              <a:spLocks noChangeArrowheads="1"/>
            </p:cNvSpPr>
            <p:nvPr/>
          </p:nvSpPr>
          <p:spPr bwMode="auto">
            <a:xfrm>
              <a:off x="2784"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4</a:t>
              </a:r>
            </a:p>
          </p:txBody>
        </p:sp>
        <p:sp>
          <p:nvSpPr>
            <p:cNvPr id="123964" name="Text Box 60"/>
            <p:cNvSpPr txBox="1">
              <a:spLocks noChangeArrowheads="1"/>
            </p:cNvSpPr>
            <p:nvPr/>
          </p:nvSpPr>
          <p:spPr bwMode="auto">
            <a:xfrm>
              <a:off x="3168"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3</a:t>
              </a:r>
            </a:p>
          </p:txBody>
        </p:sp>
      </p:grpSp>
      <p:sp>
        <p:nvSpPr>
          <p:cNvPr id="123965" name="Text Box 61"/>
          <p:cNvSpPr txBox="1">
            <a:spLocks noChangeArrowheads="1"/>
          </p:cNvSpPr>
          <p:nvPr/>
        </p:nvSpPr>
        <p:spPr bwMode="auto">
          <a:xfrm>
            <a:off x="974725" y="3470275"/>
            <a:ext cx="8620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Now:</a:t>
            </a:r>
          </a:p>
        </p:txBody>
      </p:sp>
      <p:sp>
        <p:nvSpPr>
          <p:cNvPr id="123966" name="Text Box 62"/>
          <p:cNvSpPr txBox="1">
            <a:spLocks noChangeArrowheads="1"/>
          </p:cNvSpPr>
          <p:nvPr/>
        </p:nvSpPr>
        <p:spPr bwMode="auto">
          <a:xfrm>
            <a:off x="304800" y="4572000"/>
            <a:ext cx="20018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After enqueue:</a:t>
            </a:r>
          </a:p>
        </p:txBody>
      </p:sp>
      <p:sp>
        <p:nvSpPr>
          <p:cNvPr id="123967" name="Text Box 63"/>
          <p:cNvSpPr txBox="1">
            <a:spLocks noChangeArrowheads="1"/>
          </p:cNvSpPr>
          <p:nvPr/>
        </p:nvSpPr>
        <p:spPr bwMode="auto">
          <a:xfrm>
            <a:off x="304800" y="5715000"/>
            <a:ext cx="20018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After dequeue:</a:t>
            </a:r>
          </a:p>
        </p:txBody>
      </p:sp>
      <p:sp>
        <p:nvSpPr>
          <p:cNvPr id="123968" name="Text Box 64"/>
          <p:cNvSpPr txBox="1">
            <a:spLocks noChangeArrowheads="1"/>
          </p:cNvSpPr>
          <p:nvPr/>
        </p:nvSpPr>
        <p:spPr bwMode="auto">
          <a:xfrm>
            <a:off x="6477000" y="3124200"/>
            <a:ext cx="6064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tail</a:t>
            </a:r>
          </a:p>
        </p:txBody>
      </p:sp>
      <p:sp>
        <p:nvSpPr>
          <p:cNvPr id="123969" name="Line 65"/>
          <p:cNvSpPr>
            <a:spLocks noChangeShapeType="1"/>
          </p:cNvSpPr>
          <p:nvPr/>
        </p:nvSpPr>
        <p:spPr bwMode="auto">
          <a:xfrm>
            <a:off x="6858000" y="3429000"/>
            <a:ext cx="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23970" name="Text Box 66"/>
          <p:cNvSpPr txBox="1">
            <a:spLocks noChangeArrowheads="1"/>
          </p:cNvSpPr>
          <p:nvPr/>
        </p:nvSpPr>
        <p:spPr bwMode="auto">
          <a:xfrm>
            <a:off x="7924800" y="3048000"/>
            <a:ext cx="811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head</a:t>
            </a:r>
          </a:p>
        </p:txBody>
      </p:sp>
      <p:sp>
        <p:nvSpPr>
          <p:cNvPr id="123971" name="Line 67"/>
          <p:cNvSpPr>
            <a:spLocks noChangeShapeType="1"/>
          </p:cNvSpPr>
          <p:nvPr/>
        </p:nvSpPr>
        <p:spPr bwMode="auto">
          <a:xfrm>
            <a:off x="8229600" y="33528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grpSp>
        <p:nvGrpSpPr>
          <p:cNvPr id="123976" name="Group 72"/>
          <p:cNvGrpSpPr>
            <a:grpSpLocks/>
          </p:cNvGrpSpPr>
          <p:nvPr/>
        </p:nvGrpSpPr>
        <p:grpSpPr bwMode="auto">
          <a:xfrm>
            <a:off x="5943600" y="4191000"/>
            <a:ext cx="606425" cy="457200"/>
            <a:chOff x="3744" y="2640"/>
            <a:chExt cx="382" cy="288"/>
          </a:xfrm>
        </p:grpSpPr>
        <p:sp>
          <p:nvSpPr>
            <p:cNvPr id="123972" name="Text Box 68"/>
            <p:cNvSpPr txBox="1">
              <a:spLocks noChangeArrowheads="1"/>
            </p:cNvSpPr>
            <p:nvPr/>
          </p:nvSpPr>
          <p:spPr bwMode="auto">
            <a:xfrm>
              <a:off x="3744" y="2640"/>
              <a:ext cx="38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tail</a:t>
              </a:r>
            </a:p>
          </p:txBody>
        </p:sp>
        <p:sp>
          <p:nvSpPr>
            <p:cNvPr id="123973" name="Line 69"/>
            <p:cNvSpPr>
              <a:spLocks noChangeShapeType="1"/>
            </p:cNvSpPr>
            <p:nvPr/>
          </p:nvSpPr>
          <p:spPr bwMode="auto">
            <a:xfrm>
              <a:off x="3936" y="2832"/>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grpSp>
      <p:sp>
        <p:nvSpPr>
          <p:cNvPr id="123974" name="Text Box 70"/>
          <p:cNvSpPr txBox="1">
            <a:spLocks noChangeArrowheads="1"/>
          </p:cNvSpPr>
          <p:nvPr/>
        </p:nvSpPr>
        <p:spPr bwMode="auto">
          <a:xfrm>
            <a:off x="7924800" y="4114800"/>
            <a:ext cx="811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head</a:t>
            </a:r>
          </a:p>
        </p:txBody>
      </p:sp>
      <p:sp>
        <p:nvSpPr>
          <p:cNvPr id="123975" name="Line 71"/>
          <p:cNvSpPr>
            <a:spLocks noChangeShapeType="1"/>
          </p:cNvSpPr>
          <p:nvPr/>
        </p:nvSpPr>
        <p:spPr bwMode="auto">
          <a:xfrm>
            <a:off x="8229600" y="44196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grpSp>
        <p:nvGrpSpPr>
          <p:cNvPr id="123977" name="Group 73"/>
          <p:cNvGrpSpPr>
            <a:grpSpLocks/>
          </p:cNvGrpSpPr>
          <p:nvPr/>
        </p:nvGrpSpPr>
        <p:grpSpPr bwMode="auto">
          <a:xfrm>
            <a:off x="5943600" y="5334000"/>
            <a:ext cx="606425" cy="457200"/>
            <a:chOff x="3744" y="2640"/>
            <a:chExt cx="382" cy="288"/>
          </a:xfrm>
        </p:grpSpPr>
        <p:sp>
          <p:nvSpPr>
            <p:cNvPr id="123978" name="Text Box 74"/>
            <p:cNvSpPr txBox="1">
              <a:spLocks noChangeArrowheads="1"/>
            </p:cNvSpPr>
            <p:nvPr/>
          </p:nvSpPr>
          <p:spPr bwMode="auto">
            <a:xfrm>
              <a:off x="3744" y="2640"/>
              <a:ext cx="38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tail</a:t>
              </a:r>
            </a:p>
          </p:txBody>
        </p:sp>
        <p:sp>
          <p:nvSpPr>
            <p:cNvPr id="123979" name="Line 75"/>
            <p:cNvSpPr>
              <a:spLocks noChangeShapeType="1"/>
            </p:cNvSpPr>
            <p:nvPr/>
          </p:nvSpPr>
          <p:spPr bwMode="auto">
            <a:xfrm>
              <a:off x="3936" y="2832"/>
              <a:ext cx="0" cy="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grpSp>
      <p:sp>
        <p:nvSpPr>
          <p:cNvPr id="123980" name="Text Box 76"/>
          <p:cNvSpPr txBox="1">
            <a:spLocks noChangeArrowheads="1"/>
          </p:cNvSpPr>
          <p:nvPr/>
        </p:nvSpPr>
        <p:spPr bwMode="auto">
          <a:xfrm>
            <a:off x="7239000" y="5257800"/>
            <a:ext cx="811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head</a:t>
            </a:r>
          </a:p>
        </p:txBody>
      </p:sp>
      <p:sp>
        <p:nvSpPr>
          <p:cNvPr id="123981" name="Line 77"/>
          <p:cNvSpPr>
            <a:spLocks noChangeShapeType="1"/>
          </p:cNvSpPr>
          <p:nvPr/>
        </p:nvSpPr>
        <p:spPr bwMode="auto">
          <a:xfrm>
            <a:off x="7620000" y="5638800"/>
            <a:ext cx="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Tree>
    <p:extLst>
      <p:ext uri="{BB962C8B-B14F-4D97-AF65-F5344CB8AC3E}">
        <p14:creationId xmlns:p14="http://schemas.microsoft.com/office/powerpoint/2010/main" xmlns="" val="12986389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5"/>
          <p:cNvSpPr>
            <a:spLocks noGrp="1"/>
          </p:cNvSpPr>
          <p:nvPr>
            <p:ph type="sldNum" sz="quarter" idx="12"/>
          </p:nvPr>
        </p:nvSpPr>
        <p:spPr/>
        <p:txBody>
          <a:bodyPr/>
          <a:lstStyle/>
          <a:p>
            <a:fld id="{6B64CEC9-0A86-42C2-91E6-A1599F5C7304}" type="slidenum">
              <a:rPr lang="en-US" altLang="en-US">
                <a:solidFill>
                  <a:srgbClr val="000000"/>
                </a:solidFill>
              </a:rPr>
              <a:pPr/>
              <a:t>29</a:t>
            </a:fld>
            <a:endParaRPr lang="en-US" altLang="en-US">
              <a:solidFill>
                <a:srgbClr val="000000"/>
              </a:solidFill>
            </a:endParaRPr>
          </a:p>
        </p:txBody>
      </p:sp>
      <p:sp>
        <p:nvSpPr>
          <p:cNvPr id="119810" name="Rectangle 2"/>
          <p:cNvSpPr>
            <a:spLocks noGrp="1" noChangeArrowheads="1"/>
          </p:cNvSpPr>
          <p:nvPr>
            <p:ph type="title"/>
          </p:nvPr>
        </p:nvSpPr>
        <p:spPr>
          <a:xfrm>
            <a:off x="685800" y="457200"/>
            <a:ext cx="7772400" cy="838200"/>
          </a:xfrm>
        </p:spPr>
        <p:txBody>
          <a:bodyPr/>
          <a:lstStyle/>
          <a:p>
            <a:r>
              <a:rPr lang="en-US" altLang="en-US" b="1" dirty="0"/>
              <a:t>False-Overflow Issue First</a:t>
            </a:r>
          </a:p>
        </p:txBody>
      </p:sp>
      <p:sp>
        <p:nvSpPr>
          <p:cNvPr id="119811" name="Rectangle 3"/>
          <p:cNvSpPr>
            <a:spLocks noGrp="1" noChangeArrowheads="1"/>
          </p:cNvSpPr>
          <p:nvPr>
            <p:ph type="body" idx="1"/>
          </p:nvPr>
        </p:nvSpPr>
        <p:spPr>
          <a:xfrm>
            <a:off x="685800" y="1600200"/>
            <a:ext cx="7772400" cy="4495800"/>
          </a:xfrm>
        </p:spPr>
        <p:txBody>
          <a:bodyPr/>
          <a:lstStyle/>
          <a:p>
            <a:pPr>
              <a:lnSpc>
                <a:spcPct val="90000"/>
              </a:lnSpc>
            </a:pPr>
            <a:r>
              <a:rPr lang="en-US" altLang="en-US" sz="2800" dirty="0"/>
              <a:t>Suppose 50 calls to </a:t>
            </a:r>
            <a:r>
              <a:rPr lang="en-US" altLang="en-US" sz="2800" dirty="0" err="1"/>
              <a:t>enqueue</a:t>
            </a:r>
            <a:r>
              <a:rPr lang="en-US" altLang="en-US" sz="2800" dirty="0"/>
              <a:t> have been made, so now the queue array is full</a:t>
            </a:r>
          </a:p>
          <a:p>
            <a:pPr>
              <a:lnSpc>
                <a:spcPct val="90000"/>
              </a:lnSpc>
              <a:buFontTx/>
              <a:buNone/>
            </a:pPr>
            <a:r>
              <a:rPr lang="en-US" altLang="en-US" sz="2800" dirty="0"/>
              <a:t>   </a:t>
            </a:r>
          </a:p>
          <a:p>
            <a:pPr>
              <a:lnSpc>
                <a:spcPct val="90000"/>
              </a:lnSpc>
            </a:pPr>
            <a:endParaRPr lang="en-US" altLang="en-US" sz="2800" dirty="0"/>
          </a:p>
          <a:p>
            <a:pPr>
              <a:lnSpc>
                <a:spcPct val="90000"/>
              </a:lnSpc>
            </a:pPr>
            <a:r>
              <a:rPr lang="en-US" altLang="en-US" sz="2800" dirty="0"/>
              <a:t>Assume 4 calls to </a:t>
            </a:r>
            <a:r>
              <a:rPr lang="en-US" altLang="en-US" sz="2800" dirty="0" err="1"/>
              <a:t>dequeue</a:t>
            </a:r>
            <a:r>
              <a:rPr lang="en-US" altLang="en-US" sz="2800" dirty="0"/>
              <a:t>( ) are made</a:t>
            </a:r>
          </a:p>
          <a:p>
            <a:pPr>
              <a:lnSpc>
                <a:spcPct val="90000"/>
              </a:lnSpc>
            </a:pPr>
            <a:endParaRPr lang="en-US" altLang="en-US" sz="2800" dirty="0"/>
          </a:p>
          <a:p>
            <a:pPr>
              <a:lnSpc>
                <a:spcPct val="90000"/>
              </a:lnSpc>
            </a:pPr>
            <a:endParaRPr lang="en-US" altLang="en-US" sz="2800" dirty="0"/>
          </a:p>
          <a:p>
            <a:pPr>
              <a:lnSpc>
                <a:spcPct val="90000"/>
              </a:lnSpc>
            </a:pPr>
            <a:r>
              <a:rPr lang="en-US" altLang="en-US" sz="2800" dirty="0"/>
              <a:t>Assume a call to </a:t>
            </a:r>
            <a:r>
              <a:rPr lang="en-US" altLang="en-US" sz="2800" dirty="0" err="1"/>
              <a:t>enqueue</a:t>
            </a:r>
            <a:r>
              <a:rPr lang="en-US" altLang="en-US" sz="2800" dirty="0"/>
              <a:t>( ) is made now. The tail part seems to have no space, but the front has 4 unused spaces; if never used, they are wasted.</a:t>
            </a:r>
          </a:p>
        </p:txBody>
      </p:sp>
      <p:sp>
        <p:nvSpPr>
          <p:cNvPr id="119812" name="Rectangle 4"/>
          <p:cNvSpPr>
            <a:spLocks noChangeArrowheads="1"/>
          </p:cNvSpPr>
          <p:nvPr/>
        </p:nvSpPr>
        <p:spPr bwMode="auto">
          <a:xfrm>
            <a:off x="1143000" y="25908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13" name="Rectangle 5"/>
          <p:cNvSpPr>
            <a:spLocks noChangeArrowheads="1"/>
          </p:cNvSpPr>
          <p:nvPr/>
        </p:nvSpPr>
        <p:spPr bwMode="auto">
          <a:xfrm>
            <a:off x="1828800" y="25908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14" name="Rectangle 6"/>
          <p:cNvSpPr>
            <a:spLocks noChangeArrowheads="1"/>
          </p:cNvSpPr>
          <p:nvPr/>
        </p:nvSpPr>
        <p:spPr bwMode="auto">
          <a:xfrm>
            <a:off x="2514600" y="25908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15" name="Rectangle 7"/>
          <p:cNvSpPr>
            <a:spLocks noChangeArrowheads="1"/>
          </p:cNvSpPr>
          <p:nvPr/>
        </p:nvSpPr>
        <p:spPr bwMode="auto">
          <a:xfrm>
            <a:off x="6248400" y="25908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16" name="Rectangle 8"/>
          <p:cNvSpPr>
            <a:spLocks noChangeArrowheads="1"/>
          </p:cNvSpPr>
          <p:nvPr/>
        </p:nvSpPr>
        <p:spPr bwMode="auto">
          <a:xfrm>
            <a:off x="6934200" y="25908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17" name="Text Box 9"/>
          <p:cNvSpPr txBox="1">
            <a:spLocks noChangeArrowheads="1"/>
          </p:cNvSpPr>
          <p:nvPr/>
        </p:nvSpPr>
        <p:spPr bwMode="auto">
          <a:xfrm>
            <a:off x="7010400" y="28194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0</a:t>
            </a:r>
          </a:p>
        </p:txBody>
      </p:sp>
      <p:sp>
        <p:nvSpPr>
          <p:cNvPr id="119818" name="Text Box 10"/>
          <p:cNvSpPr txBox="1">
            <a:spLocks noChangeArrowheads="1"/>
          </p:cNvSpPr>
          <p:nvPr/>
        </p:nvSpPr>
        <p:spPr bwMode="auto">
          <a:xfrm>
            <a:off x="6324600" y="28194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1</a:t>
            </a:r>
          </a:p>
        </p:txBody>
      </p:sp>
      <p:sp>
        <p:nvSpPr>
          <p:cNvPr id="119820" name="Rectangle 12"/>
          <p:cNvSpPr>
            <a:spLocks noChangeArrowheads="1"/>
          </p:cNvSpPr>
          <p:nvPr/>
        </p:nvSpPr>
        <p:spPr bwMode="auto">
          <a:xfrm>
            <a:off x="5562600" y="25908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21" name="Text Box 13"/>
          <p:cNvSpPr txBox="1">
            <a:spLocks noChangeArrowheads="1"/>
          </p:cNvSpPr>
          <p:nvPr/>
        </p:nvSpPr>
        <p:spPr bwMode="auto">
          <a:xfrm>
            <a:off x="5638800" y="28194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2</a:t>
            </a:r>
          </a:p>
        </p:txBody>
      </p:sp>
      <p:sp>
        <p:nvSpPr>
          <p:cNvPr id="119822" name="Text Box 14"/>
          <p:cNvSpPr txBox="1">
            <a:spLocks noChangeArrowheads="1"/>
          </p:cNvSpPr>
          <p:nvPr/>
        </p:nvSpPr>
        <p:spPr bwMode="auto">
          <a:xfrm>
            <a:off x="2514600" y="28194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47</a:t>
            </a:r>
          </a:p>
        </p:txBody>
      </p:sp>
      <p:sp>
        <p:nvSpPr>
          <p:cNvPr id="119823" name="Text Box 15"/>
          <p:cNvSpPr txBox="1">
            <a:spLocks noChangeArrowheads="1"/>
          </p:cNvSpPr>
          <p:nvPr/>
        </p:nvSpPr>
        <p:spPr bwMode="auto">
          <a:xfrm>
            <a:off x="1828800" y="28194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48</a:t>
            </a:r>
          </a:p>
        </p:txBody>
      </p:sp>
      <p:sp>
        <p:nvSpPr>
          <p:cNvPr id="119824" name="Text Box 16"/>
          <p:cNvSpPr txBox="1">
            <a:spLocks noChangeArrowheads="1"/>
          </p:cNvSpPr>
          <p:nvPr/>
        </p:nvSpPr>
        <p:spPr bwMode="auto">
          <a:xfrm>
            <a:off x="1143000" y="28194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49</a:t>
            </a:r>
          </a:p>
        </p:txBody>
      </p:sp>
      <p:sp>
        <p:nvSpPr>
          <p:cNvPr id="119825" name="Line 17"/>
          <p:cNvSpPr>
            <a:spLocks noChangeShapeType="1"/>
          </p:cNvSpPr>
          <p:nvPr/>
        </p:nvSpPr>
        <p:spPr bwMode="auto">
          <a:xfrm>
            <a:off x="3124200" y="2743200"/>
            <a:ext cx="10668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19828" name="Rectangle 20"/>
          <p:cNvSpPr>
            <a:spLocks noChangeArrowheads="1"/>
          </p:cNvSpPr>
          <p:nvPr/>
        </p:nvSpPr>
        <p:spPr bwMode="auto">
          <a:xfrm>
            <a:off x="1143000" y="39624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29" name="Rectangle 21"/>
          <p:cNvSpPr>
            <a:spLocks noChangeArrowheads="1"/>
          </p:cNvSpPr>
          <p:nvPr/>
        </p:nvSpPr>
        <p:spPr bwMode="auto">
          <a:xfrm>
            <a:off x="1828800" y="39624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30" name="Rectangle 22"/>
          <p:cNvSpPr>
            <a:spLocks noChangeArrowheads="1"/>
          </p:cNvSpPr>
          <p:nvPr/>
        </p:nvSpPr>
        <p:spPr bwMode="auto">
          <a:xfrm>
            <a:off x="2514600" y="39624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31" name="Rectangle 23"/>
          <p:cNvSpPr>
            <a:spLocks noChangeArrowheads="1"/>
          </p:cNvSpPr>
          <p:nvPr/>
        </p:nvSpPr>
        <p:spPr bwMode="auto">
          <a:xfrm>
            <a:off x="6248400" y="3962400"/>
            <a:ext cx="381000" cy="304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32" name="Rectangle 24"/>
          <p:cNvSpPr>
            <a:spLocks noChangeArrowheads="1"/>
          </p:cNvSpPr>
          <p:nvPr/>
        </p:nvSpPr>
        <p:spPr bwMode="auto">
          <a:xfrm>
            <a:off x="6934200" y="3962400"/>
            <a:ext cx="381000" cy="304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33" name="Text Box 25"/>
          <p:cNvSpPr txBox="1">
            <a:spLocks noChangeArrowheads="1"/>
          </p:cNvSpPr>
          <p:nvPr/>
        </p:nvSpPr>
        <p:spPr bwMode="auto">
          <a:xfrm>
            <a:off x="7010400" y="41910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0</a:t>
            </a:r>
          </a:p>
        </p:txBody>
      </p:sp>
      <p:sp>
        <p:nvSpPr>
          <p:cNvPr id="119834" name="Text Box 26"/>
          <p:cNvSpPr txBox="1">
            <a:spLocks noChangeArrowheads="1"/>
          </p:cNvSpPr>
          <p:nvPr/>
        </p:nvSpPr>
        <p:spPr bwMode="auto">
          <a:xfrm>
            <a:off x="6324600" y="41910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1</a:t>
            </a:r>
          </a:p>
        </p:txBody>
      </p:sp>
      <p:sp>
        <p:nvSpPr>
          <p:cNvPr id="119835" name="Rectangle 27"/>
          <p:cNvSpPr>
            <a:spLocks noChangeArrowheads="1"/>
          </p:cNvSpPr>
          <p:nvPr/>
        </p:nvSpPr>
        <p:spPr bwMode="auto">
          <a:xfrm>
            <a:off x="4343400" y="39624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36" name="Text Box 28"/>
          <p:cNvSpPr txBox="1">
            <a:spLocks noChangeArrowheads="1"/>
          </p:cNvSpPr>
          <p:nvPr/>
        </p:nvSpPr>
        <p:spPr bwMode="auto">
          <a:xfrm>
            <a:off x="5638800" y="41910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2</a:t>
            </a:r>
          </a:p>
        </p:txBody>
      </p:sp>
      <p:sp>
        <p:nvSpPr>
          <p:cNvPr id="119837" name="Text Box 29"/>
          <p:cNvSpPr txBox="1">
            <a:spLocks noChangeArrowheads="1"/>
          </p:cNvSpPr>
          <p:nvPr/>
        </p:nvSpPr>
        <p:spPr bwMode="auto">
          <a:xfrm>
            <a:off x="2514600" y="41910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47</a:t>
            </a:r>
          </a:p>
        </p:txBody>
      </p:sp>
      <p:sp>
        <p:nvSpPr>
          <p:cNvPr id="119838" name="Text Box 30"/>
          <p:cNvSpPr txBox="1">
            <a:spLocks noChangeArrowheads="1"/>
          </p:cNvSpPr>
          <p:nvPr/>
        </p:nvSpPr>
        <p:spPr bwMode="auto">
          <a:xfrm>
            <a:off x="1828800" y="41910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48</a:t>
            </a:r>
          </a:p>
        </p:txBody>
      </p:sp>
      <p:sp>
        <p:nvSpPr>
          <p:cNvPr id="119839" name="Text Box 31"/>
          <p:cNvSpPr txBox="1">
            <a:spLocks noChangeArrowheads="1"/>
          </p:cNvSpPr>
          <p:nvPr/>
        </p:nvSpPr>
        <p:spPr bwMode="auto">
          <a:xfrm>
            <a:off x="1143000" y="4191000"/>
            <a:ext cx="533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49</a:t>
            </a:r>
          </a:p>
        </p:txBody>
      </p:sp>
      <p:sp>
        <p:nvSpPr>
          <p:cNvPr id="119840" name="Line 32"/>
          <p:cNvSpPr>
            <a:spLocks noChangeShapeType="1"/>
          </p:cNvSpPr>
          <p:nvPr/>
        </p:nvSpPr>
        <p:spPr bwMode="auto">
          <a:xfrm>
            <a:off x="3124200" y="4114800"/>
            <a:ext cx="9906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19841" name="Rectangle 33"/>
          <p:cNvSpPr>
            <a:spLocks noChangeArrowheads="1"/>
          </p:cNvSpPr>
          <p:nvPr/>
        </p:nvSpPr>
        <p:spPr bwMode="auto">
          <a:xfrm>
            <a:off x="4953000" y="25908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42" name="Rectangle 34"/>
          <p:cNvSpPr>
            <a:spLocks noChangeArrowheads="1"/>
          </p:cNvSpPr>
          <p:nvPr/>
        </p:nvSpPr>
        <p:spPr bwMode="auto">
          <a:xfrm>
            <a:off x="4343400" y="25908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43" name="Text Box 35"/>
          <p:cNvSpPr txBox="1">
            <a:spLocks noChangeArrowheads="1"/>
          </p:cNvSpPr>
          <p:nvPr/>
        </p:nvSpPr>
        <p:spPr bwMode="auto">
          <a:xfrm>
            <a:off x="5029200" y="28194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3</a:t>
            </a:r>
          </a:p>
        </p:txBody>
      </p:sp>
      <p:sp>
        <p:nvSpPr>
          <p:cNvPr id="119844" name="Text Box 36"/>
          <p:cNvSpPr txBox="1">
            <a:spLocks noChangeArrowheads="1"/>
          </p:cNvSpPr>
          <p:nvPr/>
        </p:nvSpPr>
        <p:spPr bwMode="auto">
          <a:xfrm>
            <a:off x="4419600" y="28194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4</a:t>
            </a:r>
          </a:p>
        </p:txBody>
      </p:sp>
      <p:sp>
        <p:nvSpPr>
          <p:cNvPr id="119845" name="Rectangle 37"/>
          <p:cNvSpPr>
            <a:spLocks noChangeArrowheads="1"/>
          </p:cNvSpPr>
          <p:nvPr/>
        </p:nvSpPr>
        <p:spPr bwMode="auto">
          <a:xfrm>
            <a:off x="5562600" y="3962400"/>
            <a:ext cx="381000" cy="304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46" name="Rectangle 38"/>
          <p:cNvSpPr>
            <a:spLocks noChangeArrowheads="1"/>
          </p:cNvSpPr>
          <p:nvPr/>
        </p:nvSpPr>
        <p:spPr bwMode="auto">
          <a:xfrm>
            <a:off x="4953000" y="3962400"/>
            <a:ext cx="381000" cy="304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19847" name="Text Box 39"/>
          <p:cNvSpPr txBox="1">
            <a:spLocks noChangeArrowheads="1"/>
          </p:cNvSpPr>
          <p:nvPr/>
        </p:nvSpPr>
        <p:spPr bwMode="auto">
          <a:xfrm>
            <a:off x="5029200" y="41910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3</a:t>
            </a:r>
          </a:p>
        </p:txBody>
      </p:sp>
      <p:sp>
        <p:nvSpPr>
          <p:cNvPr id="119848" name="Text Box 40"/>
          <p:cNvSpPr txBox="1">
            <a:spLocks noChangeArrowheads="1"/>
          </p:cNvSpPr>
          <p:nvPr/>
        </p:nvSpPr>
        <p:spPr bwMode="auto">
          <a:xfrm>
            <a:off x="4419600" y="41910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4</a:t>
            </a:r>
          </a:p>
        </p:txBody>
      </p:sp>
    </p:spTree>
    <p:extLst>
      <p:ext uri="{BB962C8B-B14F-4D97-AF65-F5344CB8AC3E}">
        <p14:creationId xmlns:p14="http://schemas.microsoft.com/office/powerpoint/2010/main" xmlns="" val="22937077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5"/>
          <p:cNvSpPr>
            <a:spLocks noGrp="1"/>
          </p:cNvSpPr>
          <p:nvPr>
            <p:ph type="sldNum" sz="quarter" idx="12"/>
          </p:nvPr>
        </p:nvSpPr>
        <p:spPr/>
        <p:txBody>
          <a:bodyPr/>
          <a:lstStyle/>
          <a:p>
            <a:fld id="{AF8AB848-BAD8-478E-A043-B84532B8BF55}" type="slidenum">
              <a:rPr lang="en-US" altLang="en-US">
                <a:solidFill>
                  <a:srgbClr val="000000"/>
                </a:solidFill>
              </a:rPr>
              <a:pPr/>
              <a:t>30</a:t>
            </a:fld>
            <a:endParaRPr lang="en-US" altLang="en-US">
              <a:solidFill>
                <a:srgbClr val="000000"/>
              </a:solidFill>
            </a:endParaRPr>
          </a:p>
        </p:txBody>
      </p:sp>
      <p:sp>
        <p:nvSpPr>
          <p:cNvPr id="120834" name="Rectangle 2"/>
          <p:cNvSpPr>
            <a:spLocks noGrp="1" noChangeArrowheads="1"/>
          </p:cNvSpPr>
          <p:nvPr>
            <p:ph type="title"/>
          </p:nvPr>
        </p:nvSpPr>
        <p:spPr/>
        <p:txBody>
          <a:bodyPr/>
          <a:lstStyle/>
          <a:p>
            <a:r>
              <a:rPr lang="en-US" altLang="en-US" b="1"/>
              <a:t>Solution: A Circular Queue</a:t>
            </a:r>
          </a:p>
        </p:txBody>
      </p:sp>
      <p:sp>
        <p:nvSpPr>
          <p:cNvPr id="120835" name="Rectangle 3"/>
          <p:cNvSpPr>
            <a:spLocks noGrp="1" noChangeArrowheads="1"/>
          </p:cNvSpPr>
          <p:nvPr>
            <p:ph type="body" idx="1"/>
          </p:nvPr>
        </p:nvSpPr>
        <p:spPr>
          <a:xfrm>
            <a:off x="914400" y="1219200"/>
            <a:ext cx="7772400" cy="4572000"/>
          </a:xfrm>
        </p:spPr>
        <p:txBody>
          <a:bodyPr/>
          <a:lstStyle/>
          <a:p>
            <a:r>
              <a:rPr lang="en-US" altLang="en-US" sz="2800" dirty="0"/>
              <a:t>Allow the head (and the tail) to be moving targets</a:t>
            </a:r>
          </a:p>
          <a:p>
            <a:r>
              <a:rPr lang="en-US" altLang="en-US" sz="2800" dirty="0"/>
              <a:t>When the tail end fills up and front part of the array has empty slots, new insertions should go into the front end</a:t>
            </a:r>
          </a:p>
          <a:p>
            <a:r>
              <a:rPr lang="en-US" altLang="en-US" sz="2800" dirty="0" smtClean="0"/>
              <a:t>Next </a:t>
            </a:r>
            <a:r>
              <a:rPr lang="en-US" altLang="en-US" sz="2800" dirty="0"/>
              <a:t>insertion goes into slot 0, and tail tracks it. The insertion after that goes into a lot 1, etc. </a:t>
            </a:r>
            <a:endParaRPr lang="en-US" altLang="en-US" sz="2800" dirty="0" smtClean="0"/>
          </a:p>
          <a:p>
            <a:endParaRPr lang="en-US" altLang="en-US" sz="2800" dirty="0" smtClean="0"/>
          </a:p>
          <a:p>
            <a:endParaRPr lang="en-US" altLang="en-US" sz="2800" dirty="0"/>
          </a:p>
          <a:p>
            <a:endParaRPr lang="en-US" altLang="en-US" dirty="0"/>
          </a:p>
        </p:txBody>
      </p:sp>
      <p:grpSp>
        <p:nvGrpSpPr>
          <p:cNvPr id="120858" name="Group 26"/>
          <p:cNvGrpSpPr>
            <a:grpSpLocks/>
          </p:cNvGrpSpPr>
          <p:nvPr/>
        </p:nvGrpSpPr>
        <p:grpSpPr bwMode="auto">
          <a:xfrm>
            <a:off x="1295400" y="4038600"/>
            <a:ext cx="6203950" cy="685800"/>
            <a:chOff x="720" y="2592"/>
            <a:chExt cx="3908" cy="432"/>
          </a:xfrm>
        </p:grpSpPr>
        <p:sp>
          <p:nvSpPr>
            <p:cNvPr id="120837" name="Rectangle 5"/>
            <p:cNvSpPr>
              <a:spLocks noChangeArrowheads="1"/>
            </p:cNvSpPr>
            <p:nvPr/>
          </p:nvSpPr>
          <p:spPr bwMode="auto">
            <a:xfrm>
              <a:off x="720"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0838" name="Rectangle 6"/>
            <p:cNvSpPr>
              <a:spLocks noChangeArrowheads="1"/>
            </p:cNvSpPr>
            <p:nvPr/>
          </p:nvSpPr>
          <p:spPr bwMode="auto">
            <a:xfrm>
              <a:off x="1152"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0839" name="Rectangle 7"/>
            <p:cNvSpPr>
              <a:spLocks noChangeArrowheads="1"/>
            </p:cNvSpPr>
            <p:nvPr/>
          </p:nvSpPr>
          <p:spPr bwMode="auto">
            <a:xfrm>
              <a:off x="1584"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0840" name="Rectangle 8"/>
            <p:cNvSpPr>
              <a:spLocks noChangeArrowheads="1"/>
            </p:cNvSpPr>
            <p:nvPr/>
          </p:nvSpPr>
          <p:spPr bwMode="auto">
            <a:xfrm>
              <a:off x="3936"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0841" name="Rectangle 9"/>
            <p:cNvSpPr>
              <a:spLocks noChangeArrowheads="1"/>
            </p:cNvSpPr>
            <p:nvPr/>
          </p:nvSpPr>
          <p:spPr bwMode="auto">
            <a:xfrm>
              <a:off x="4368"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0842" name="Text Box 10"/>
            <p:cNvSpPr txBox="1">
              <a:spLocks noChangeArrowheads="1"/>
            </p:cNvSpPr>
            <p:nvPr/>
          </p:nvSpPr>
          <p:spPr bwMode="auto">
            <a:xfrm>
              <a:off x="4416"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0</a:t>
              </a:r>
            </a:p>
          </p:txBody>
        </p:sp>
        <p:sp>
          <p:nvSpPr>
            <p:cNvPr id="120843" name="Text Box 11"/>
            <p:cNvSpPr txBox="1">
              <a:spLocks noChangeArrowheads="1"/>
            </p:cNvSpPr>
            <p:nvPr/>
          </p:nvSpPr>
          <p:spPr bwMode="auto">
            <a:xfrm>
              <a:off x="3984"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1</a:t>
              </a:r>
            </a:p>
          </p:txBody>
        </p:sp>
        <p:sp>
          <p:nvSpPr>
            <p:cNvPr id="120844" name="Rectangle 12"/>
            <p:cNvSpPr>
              <a:spLocks noChangeArrowheads="1"/>
            </p:cNvSpPr>
            <p:nvPr/>
          </p:nvSpPr>
          <p:spPr bwMode="auto">
            <a:xfrm>
              <a:off x="3504"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0845" name="Text Box 13"/>
            <p:cNvSpPr txBox="1">
              <a:spLocks noChangeArrowheads="1"/>
            </p:cNvSpPr>
            <p:nvPr/>
          </p:nvSpPr>
          <p:spPr bwMode="auto">
            <a:xfrm>
              <a:off x="3552"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2</a:t>
              </a:r>
            </a:p>
          </p:txBody>
        </p:sp>
        <p:sp>
          <p:nvSpPr>
            <p:cNvPr id="120846" name="Text Box 14"/>
            <p:cNvSpPr txBox="1">
              <a:spLocks noChangeArrowheads="1"/>
            </p:cNvSpPr>
            <p:nvPr/>
          </p:nvSpPr>
          <p:spPr bwMode="auto">
            <a:xfrm>
              <a:off x="1584"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47</a:t>
              </a:r>
            </a:p>
          </p:txBody>
        </p:sp>
        <p:sp>
          <p:nvSpPr>
            <p:cNvPr id="120847" name="Text Box 15"/>
            <p:cNvSpPr txBox="1">
              <a:spLocks noChangeArrowheads="1"/>
            </p:cNvSpPr>
            <p:nvPr/>
          </p:nvSpPr>
          <p:spPr bwMode="auto">
            <a:xfrm>
              <a:off x="1152"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48</a:t>
              </a:r>
            </a:p>
          </p:txBody>
        </p:sp>
        <p:sp>
          <p:nvSpPr>
            <p:cNvPr id="120848" name="Text Box 16"/>
            <p:cNvSpPr txBox="1">
              <a:spLocks noChangeArrowheads="1"/>
            </p:cNvSpPr>
            <p:nvPr/>
          </p:nvSpPr>
          <p:spPr bwMode="auto">
            <a:xfrm>
              <a:off x="720"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dirty="0" smtClean="0">
                  <a:solidFill>
                    <a:srgbClr val="000000"/>
                  </a:solidFill>
                </a:rPr>
                <a:t>49</a:t>
              </a:r>
            </a:p>
          </p:txBody>
        </p:sp>
        <p:sp>
          <p:nvSpPr>
            <p:cNvPr id="120849" name="Line 17"/>
            <p:cNvSpPr>
              <a:spLocks noChangeShapeType="1"/>
            </p:cNvSpPr>
            <p:nvPr/>
          </p:nvSpPr>
          <p:spPr bwMode="auto">
            <a:xfrm>
              <a:off x="1968" y="2688"/>
              <a:ext cx="624"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grpSp>
      <p:sp>
        <p:nvSpPr>
          <p:cNvPr id="120850" name="Text Box 18"/>
          <p:cNvSpPr txBox="1">
            <a:spLocks noChangeArrowheads="1"/>
          </p:cNvSpPr>
          <p:nvPr/>
        </p:nvSpPr>
        <p:spPr bwMode="auto">
          <a:xfrm>
            <a:off x="4191000" y="3581400"/>
            <a:ext cx="838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2400" b="1" smtClean="0">
                <a:solidFill>
                  <a:srgbClr val="CC0000"/>
                </a:solidFill>
              </a:rPr>
              <a:t>head</a:t>
            </a:r>
          </a:p>
        </p:txBody>
      </p:sp>
      <p:sp>
        <p:nvSpPr>
          <p:cNvPr id="120851" name="Line 19"/>
          <p:cNvSpPr>
            <a:spLocks noChangeShapeType="1"/>
          </p:cNvSpPr>
          <p:nvPr/>
        </p:nvSpPr>
        <p:spPr bwMode="auto">
          <a:xfrm>
            <a:off x="4572000" y="3962400"/>
            <a:ext cx="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20852" name="Text Box 20"/>
          <p:cNvSpPr txBox="1">
            <a:spLocks noChangeArrowheads="1"/>
          </p:cNvSpPr>
          <p:nvPr/>
        </p:nvSpPr>
        <p:spPr bwMode="auto">
          <a:xfrm>
            <a:off x="762000" y="3657600"/>
            <a:ext cx="6064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tail</a:t>
            </a:r>
          </a:p>
        </p:txBody>
      </p:sp>
      <p:sp>
        <p:nvSpPr>
          <p:cNvPr id="120853" name="Line 21"/>
          <p:cNvSpPr>
            <a:spLocks noChangeShapeType="1"/>
          </p:cNvSpPr>
          <p:nvPr/>
        </p:nvSpPr>
        <p:spPr bwMode="auto">
          <a:xfrm>
            <a:off x="1143000" y="4038600"/>
            <a:ext cx="152400" cy="7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20854" name="Rectangle 22"/>
          <p:cNvSpPr>
            <a:spLocks noChangeArrowheads="1"/>
          </p:cNvSpPr>
          <p:nvPr/>
        </p:nvSpPr>
        <p:spPr bwMode="auto">
          <a:xfrm>
            <a:off x="4953000" y="4114800"/>
            <a:ext cx="381000" cy="304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0855" name="Text Box 23"/>
          <p:cNvSpPr txBox="1">
            <a:spLocks noChangeArrowheads="1"/>
          </p:cNvSpPr>
          <p:nvPr/>
        </p:nvSpPr>
        <p:spPr bwMode="auto">
          <a:xfrm>
            <a:off x="5029200" y="43434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3</a:t>
            </a:r>
          </a:p>
        </p:txBody>
      </p:sp>
      <p:sp>
        <p:nvSpPr>
          <p:cNvPr id="120856" name="Rectangle 24"/>
          <p:cNvSpPr>
            <a:spLocks noChangeArrowheads="1"/>
          </p:cNvSpPr>
          <p:nvPr/>
        </p:nvSpPr>
        <p:spPr bwMode="auto">
          <a:xfrm>
            <a:off x="4343400" y="4114800"/>
            <a:ext cx="381000" cy="304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0857" name="Text Box 25"/>
          <p:cNvSpPr txBox="1">
            <a:spLocks noChangeArrowheads="1"/>
          </p:cNvSpPr>
          <p:nvPr/>
        </p:nvSpPr>
        <p:spPr bwMode="auto">
          <a:xfrm>
            <a:off x="4343400" y="4343400"/>
            <a:ext cx="336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4</a:t>
            </a:r>
          </a:p>
        </p:txBody>
      </p:sp>
    </p:spTree>
    <p:extLst>
      <p:ext uri="{BB962C8B-B14F-4D97-AF65-F5344CB8AC3E}">
        <p14:creationId xmlns:p14="http://schemas.microsoft.com/office/powerpoint/2010/main" xmlns="" val="41606887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lide Number Placeholder 5"/>
          <p:cNvSpPr>
            <a:spLocks noGrp="1"/>
          </p:cNvSpPr>
          <p:nvPr>
            <p:ph type="sldNum" sz="quarter" idx="12"/>
          </p:nvPr>
        </p:nvSpPr>
        <p:spPr/>
        <p:txBody>
          <a:bodyPr/>
          <a:lstStyle/>
          <a:p>
            <a:fld id="{1AE53ECB-4B55-4A46-879D-3A8673CEC0F9}" type="slidenum">
              <a:rPr lang="en-US" altLang="en-US">
                <a:solidFill>
                  <a:srgbClr val="000000"/>
                </a:solidFill>
              </a:rPr>
              <a:pPr/>
              <a:t>31</a:t>
            </a:fld>
            <a:endParaRPr lang="en-US" altLang="en-US">
              <a:solidFill>
                <a:srgbClr val="000000"/>
              </a:solidFill>
            </a:endParaRPr>
          </a:p>
        </p:txBody>
      </p:sp>
      <p:sp>
        <p:nvSpPr>
          <p:cNvPr id="121858" name="Rectangle 2"/>
          <p:cNvSpPr>
            <a:spLocks noGrp="1" noChangeArrowheads="1"/>
          </p:cNvSpPr>
          <p:nvPr>
            <p:ph type="title"/>
          </p:nvPr>
        </p:nvSpPr>
        <p:spPr>
          <a:xfrm>
            <a:off x="685800" y="457200"/>
            <a:ext cx="7772400" cy="762000"/>
          </a:xfrm>
        </p:spPr>
        <p:txBody>
          <a:bodyPr/>
          <a:lstStyle/>
          <a:p>
            <a:r>
              <a:rPr lang="en-US" altLang="en-US" b="1" dirty="0"/>
              <a:t>Illustration of Circular Queues</a:t>
            </a:r>
          </a:p>
        </p:txBody>
      </p:sp>
      <p:sp>
        <p:nvSpPr>
          <p:cNvPr id="121859" name="Rectangle 3"/>
          <p:cNvSpPr>
            <a:spLocks noGrp="1" noChangeArrowheads="1"/>
          </p:cNvSpPr>
          <p:nvPr>
            <p:ph type="body" idx="1"/>
          </p:nvPr>
        </p:nvSpPr>
        <p:spPr>
          <a:xfrm>
            <a:off x="685800" y="1447800"/>
            <a:ext cx="7772400" cy="4648200"/>
          </a:xfrm>
        </p:spPr>
        <p:txBody>
          <a:bodyPr/>
          <a:lstStyle/>
          <a:p>
            <a:r>
              <a:rPr lang="en-US" altLang="en-US" sz="2400"/>
              <a:t>Current state:</a:t>
            </a:r>
          </a:p>
          <a:p>
            <a:endParaRPr lang="en-US" altLang="en-US" sz="2800"/>
          </a:p>
          <a:p>
            <a:endParaRPr lang="en-US" altLang="en-US"/>
          </a:p>
          <a:p>
            <a:r>
              <a:rPr lang="en-US" altLang="en-US" sz="2400"/>
              <a:t>After One Call to enqueue()</a:t>
            </a:r>
          </a:p>
          <a:p>
            <a:endParaRPr lang="en-US" altLang="en-US" sz="2800"/>
          </a:p>
          <a:p>
            <a:endParaRPr lang="en-US" altLang="en-US" sz="2800"/>
          </a:p>
          <a:p>
            <a:pPr>
              <a:buFontTx/>
              <a:buNone/>
            </a:pPr>
            <a:endParaRPr lang="en-US" altLang="en-US" sz="2400"/>
          </a:p>
          <a:p>
            <a:r>
              <a:rPr lang="en-US" altLang="en-US" sz="2400"/>
              <a:t>After One Call to enqueue()</a:t>
            </a:r>
          </a:p>
        </p:txBody>
      </p:sp>
      <p:grpSp>
        <p:nvGrpSpPr>
          <p:cNvPr id="121897" name="Group 41"/>
          <p:cNvGrpSpPr>
            <a:grpSpLocks/>
          </p:cNvGrpSpPr>
          <p:nvPr/>
        </p:nvGrpSpPr>
        <p:grpSpPr bwMode="auto">
          <a:xfrm>
            <a:off x="1143000" y="2057400"/>
            <a:ext cx="6203950" cy="685800"/>
            <a:chOff x="672" y="1680"/>
            <a:chExt cx="3908" cy="432"/>
          </a:xfrm>
        </p:grpSpPr>
        <p:grpSp>
          <p:nvGrpSpPr>
            <p:cNvPr id="121874" name="Group 18"/>
            <p:cNvGrpSpPr>
              <a:grpSpLocks/>
            </p:cNvGrpSpPr>
            <p:nvPr/>
          </p:nvGrpSpPr>
          <p:grpSpPr bwMode="auto">
            <a:xfrm>
              <a:off x="672" y="1680"/>
              <a:ext cx="3908" cy="432"/>
              <a:chOff x="720" y="2592"/>
              <a:chExt cx="3908" cy="432"/>
            </a:xfrm>
          </p:grpSpPr>
          <p:sp>
            <p:nvSpPr>
              <p:cNvPr id="121875" name="Rectangle 19"/>
              <p:cNvSpPr>
                <a:spLocks noChangeArrowheads="1"/>
              </p:cNvSpPr>
              <p:nvPr/>
            </p:nvSpPr>
            <p:spPr bwMode="auto">
              <a:xfrm>
                <a:off x="720"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876" name="Rectangle 20"/>
              <p:cNvSpPr>
                <a:spLocks noChangeArrowheads="1"/>
              </p:cNvSpPr>
              <p:nvPr/>
            </p:nvSpPr>
            <p:spPr bwMode="auto">
              <a:xfrm>
                <a:off x="1152"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877" name="Rectangle 21"/>
              <p:cNvSpPr>
                <a:spLocks noChangeArrowheads="1"/>
              </p:cNvSpPr>
              <p:nvPr/>
            </p:nvSpPr>
            <p:spPr bwMode="auto">
              <a:xfrm>
                <a:off x="1584"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878" name="Rectangle 22"/>
              <p:cNvSpPr>
                <a:spLocks noChangeArrowheads="1"/>
              </p:cNvSpPr>
              <p:nvPr/>
            </p:nvSpPr>
            <p:spPr bwMode="auto">
              <a:xfrm>
                <a:off x="3936"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879" name="Rectangle 23"/>
              <p:cNvSpPr>
                <a:spLocks noChangeArrowheads="1"/>
              </p:cNvSpPr>
              <p:nvPr/>
            </p:nvSpPr>
            <p:spPr bwMode="auto">
              <a:xfrm>
                <a:off x="4368"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880" name="Text Box 24"/>
              <p:cNvSpPr txBox="1">
                <a:spLocks noChangeArrowheads="1"/>
              </p:cNvSpPr>
              <p:nvPr/>
            </p:nvSpPr>
            <p:spPr bwMode="auto">
              <a:xfrm>
                <a:off x="4416"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0</a:t>
                </a:r>
              </a:p>
            </p:txBody>
          </p:sp>
          <p:sp>
            <p:nvSpPr>
              <p:cNvPr id="121881" name="Text Box 25"/>
              <p:cNvSpPr txBox="1">
                <a:spLocks noChangeArrowheads="1"/>
              </p:cNvSpPr>
              <p:nvPr/>
            </p:nvSpPr>
            <p:spPr bwMode="auto">
              <a:xfrm>
                <a:off x="3984"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1</a:t>
                </a:r>
              </a:p>
            </p:txBody>
          </p:sp>
          <p:sp>
            <p:nvSpPr>
              <p:cNvPr id="121882" name="Rectangle 26"/>
              <p:cNvSpPr>
                <a:spLocks noChangeArrowheads="1"/>
              </p:cNvSpPr>
              <p:nvPr/>
            </p:nvSpPr>
            <p:spPr bwMode="auto">
              <a:xfrm>
                <a:off x="3504"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883" name="Text Box 27"/>
              <p:cNvSpPr txBox="1">
                <a:spLocks noChangeArrowheads="1"/>
              </p:cNvSpPr>
              <p:nvPr/>
            </p:nvSpPr>
            <p:spPr bwMode="auto">
              <a:xfrm>
                <a:off x="3552"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2</a:t>
                </a:r>
              </a:p>
            </p:txBody>
          </p:sp>
          <p:sp>
            <p:nvSpPr>
              <p:cNvPr id="121884" name="Text Box 28"/>
              <p:cNvSpPr txBox="1">
                <a:spLocks noChangeArrowheads="1"/>
              </p:cNvSpPr>
              <p:nvPr/>
            </p:nvSpPr>
            <p:spPr bwMode="auto">
              <a:xfrm>
                <a:off x="1584"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47</a:t>
                </a:r>
              </a:p>
            </p:txBody>
          </p:sp>
          <p:sp>
            <p:nvSpPr>
              <p:cNvPr id="121885" name="Text Box 29"/>
              <p:cNvSpPr txBox="1">
                <a:spLocks noChangeArrowheads="1"/>
              </p:cNvSpPr>
              <p:nvPr/>
            </p:nvSpPr>
            <p:spPr bwMode="auto">
              <a:xfrm>
                <a:off x="1152"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48</a:t>
                </a:r>
              </a:p>
            </p:txBody>
          </p:sp>
          <p:sp>
            <p:nvSpPr>
              <p:cNvPr id="121886" name="Text Box 30"/>
              <p:cNvSpPr txBox="1">
                <a:spLocks noChangeArrowheads="1"/>
              </p:cNvSpPr>
              <p:nvPr/>
            </p:nvSpPr>
            <p:spPr bwMode="auto">
              <a:xfrm>
                <a:off x="720"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49</a:t>
                </a:r>
              </a:p>
            </p:txBody>
          </p:sp>
          <p:sp>
            <p:nvSpPr>
              <p:cNvPr id="121887" name="Line 31"/>
              <p:cNvSpPr>
                <a:spLocks noChangeShapeType="1"/>
              </p:cNvSpPr>
              <p:nvPr/>
            </p:nvSpPr>
            <p:spPr bwMode="auto">
              <a:xfrm>
                <a:off x="1968" y="2688"/>
                <a:ext cx="624"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grpSp>
        <p:sp>
          <p:nvSpPr>
            <p:cNvPr id="121888" name="Rectangle 32"/>
            <p:cNvSpPr>
              <a:spLocks noChangeArrowheads="1"/>
            </p:cNvSpPr>
            <p:nvPr/>
          </p:nvSpPr>
          <p:spPr bwMode="auto">
            <a:xfrm>
              <a:off x="2640" y="1680"/>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889" name="Rectangle 33"/>
            <p:cNvSpPr>
              <a:spLocks noChangeArrowheads="1"/>
            </p:cNvSpPr>
            <p:nvPr/>
          </p:nvSpPr>
          <p:spPr bwMode="auto">
            <a:xfrm>
              <a:off x="3072" y="1680"/>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890" name="Text Box 34"/>
            <p:cNvSpPr txBox="1">
              <a:spLocks noChangeArrowheads="1"/>
            </p:cNvSpPr>
            <p:nvPr/>
          </p:nvSpPr>
          <p:spPr bwMode="auto">
            <a:xfrm>
              <a:off x="3120" y="1824"/>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3</a:t>
              </a:r>
            </a:p>
          </p:txBody>
        </p:sp>
        <p:sp>
          <p:nvSpPr>
            <p:cNvPr id="121891" name="Text Box 35"/>
            <p:cNvSpPr txBox="1">
              <a:spLocks noChangeArrowheads="1"/>
            </p:cNvSpPr>
            <p:nvPr/>
          </p:nvSpPr>
          <p:spPr bwMode="auto">
            <a:xfrm>
              <a:off x="2688" y="1824"/>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4</a:t>
              </a:r>
            </a:p>
          </p:txBody>
        </p:sp>
      </p:grpSp>
      <p:sp>
        <p:nvSpPr>
          <p:cNvPr id="121893" name="Text Box 37"/>
          <p:cNvSpPr txBox="1">
            <a:spLocks noChangeArrowheads="1"/>
          </p:cNvSpPr>
          <p:nvPr/>
        </p:nvSpPr>
        <p:spPr bwMode="auto">
          <a:xfrm>
            <a:off x="762000" y="2590800"/>
            <a:ext cx="6064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tail</a:t>
            </a:r>
          </a:p>
        </p:txBody>
      </p:sp>
      <p:sp>
        <p:nvSpPr>
          <p:cNvPr id="121894" name="Line 38"/>
          <p:cNvSpPr>
            <a:spLocks noChangeShapeType="1"/>
          </p:cNvSpPr>
          <p:nvPr/>
        </p:nvSpPr>
        <p:spPr bwMode="auto">
          <a:xfrm flipV="1">
            <a:off x="1066800" y="2362200"/>
            <a:ext cx="1524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21895" name="Text Box 39"/>
          <p:cNvSpPr txBox="1">
            <a:spLocks noChangeArrowheads="1"/>
          </p:cNvSpPr>
          <p:nvPr/>
        </p:nvSpPr>
        <p:spPr bwMode="auto">
          <a:xfrm>
            <a:off x="4572000" y="1524000"/>
            <a:ext cx="811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head</a:t>
            </a:r>
          </a:p>
        </p:txBody>
      </p:sp>
      <p:grpSp>
        <p:nvGrpSpPr>
          <p:cNvPr id="121898" name="Group 42"/>
          <p:cNvGrpSpPr>
            <a:grpSpLocks/>
          </p:cNvGrpSpPr>
          <p:nvPr/>
        </p:nvGrpSpPr>
        <p:grpSpPr bwMode="auto">
          <a:xfrm>
            <a:off x="1066800" y="3962400"/>
            <a:ext cx="6203950" cy="685800"/>
            <a:chOff x="672" y="1680"/>
            <a:chExt cx="3908" cy="432"/>
          </a:xfrm>
        </p:grpSpPr>
        <p:grpSp>
          <p:nvGrpSpPr>
            <p:cNvPr id="121899" name="Group 43"/>
            <p:cNvGrpSpPr>
              <a:grpSpLocks/>
            </p:cNvGrpSpPr>
            <p:nvPr/>
          </p:nvGrpSpPr>
          <p:grpSpPr bwMode="auto">
            <a:xfrm>
              <a:off x="672" y="1680"/>
              <a:ext cx="3908" cy="432"/>
              <a:chOff x="720" y="2592"/>
              <a:chExt cx="3908" cy="432"/>
            </a:xfrm>
          </p:grpSpPr>
          <p:sp>
            <p:nvSpPr>
              <p:cNvPr id="121900" name="Rectangle 44"/>
              <p:cNvSpPr>
                <a:spLocks noChangeArrowheads="1"/>
              </p:cNvSpPr>
              <p:nvPr/>
            </p:nvSpPr>
            <p:spPr bwMode="auto">
              <a:xfrm>
                <a:off x="720"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01" name="Rectangle 45"/>
              <p:cNvSpPr>
                <a:spLocks noChangeArrowheads="1"/>
              </p:cNvSpPr>
              <p:nvPr/>
            </p:nvSpPr>
            <p:spPr bwMode="auto">
              <a:xfrm>
                <a:off x="1152"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02" name="Rectangle 46"/>
              <p:cNvSpPr>
                <a:spLocks noChangeArrowheads="1"/>
              </p:cNvSpPr>
              <p:nvPr/>
            </p:nvSpPr>
            <p:spPr bwMode="auto">
              <a:xfrm>
                <a:off x="1584"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03" name="Rectangle 47"/>
              <p:cNvSpPr>
                <a:spLocks noChangeArrowheads="1"/>
              </p:cNvSpPr>
              <p:nvPr/>
            </p:nvSpPr>
            <p:spPr bwMode="auto">
              <a:xfrm>
                <a:off x="3936"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04" name="Rectangle 48"/>
              <p:cNvSpPr>
                <a:spLocks noChangeArrowheads="1"/>
              </p:cNvSpPr>
              <p:nvPr/>
            </p:nvSpPr>
            <p:spPr bwMode="auto">
              <a:xfrm>
                <a:off x="4368"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05" name="Text Box 49"/>
              <p:cNvSpPr txBox="1">
                <a:spLocks noChangeArrowheads="1"/>
              </p:cNvSpPr>
              <p:nvPr/>
            </p:nvSpPr>
            <p:spPr bwMode="auto">
              <a:xfrm>
                <a:off x="4416"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0</a:t>
                </a:r>
              </a:p>
            </p:txBody>
          </p:sp>
          <p:sp>
            <p:nvSpPr>
              <p:cNvPr id="121906" name="Text Box 50"/>
              <p:cNvSpPr txBox="1">
                <a:spLocks noChangeArrowheads="1"/>
              </p:cNvSpPr>
              <p:nvPr/>
            </p:nvSpPr>
            <p:spPr bwMode="auto">
              <a:xfrm>
                <a:off x="3984"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1</a:t>
                </a:r>
              </a:p>
            </p:txBody>
          </p:sp>
          <p:sp>
            <p:nvSpPr>
              <p:cNvPr id="121907" name="Rectangle 51"/>
              <p:cNvSpPr>
                <a:spLocks noChangeArrowheads="1"/>
              </p:cNvSpPr>
              <p:nvPr/>
            </p:nvSpPr>
            <p:spPr bwMode="auto">
              <a:xfrm>
                <a:off x="3504"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08" name="Text Box 52"/>
              <p:cNvSpPr txBox="1">
                <a:spLocks noChangeArrowheads="1"/>
              </p:cNvSpPr>
              <p:nvPr/>
            </p:nvSpPr>
            <p:spPr bwMode="auto">
              <a:xfrm>
                <a:off x="3552"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2</a:t>
                </a:r>
              </a:p>
            </p:txBody>
          </p:sp>
          <p:sp>
            <p:nvSpPr>
              <p:cNvPr id="121909" name="Text Box 53"/>
              <p:cNvSpPr txBox="1">
                <a:spLocks noChangeArrowheads="1"/>
              </p:cNvSpPr>
              <p:nvPr/>
            </p:nvSpPr>
            <p:spPr bwMode="auto">
              <a:xfrm>
                <a:off x="1584"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47</a:t>
                </a:r>
              </a:p>
            </p:txBody>
          </p:sp>
          <p:sp>
            <p:nvSpPr>
              <p:cNvPr id="121910" name="Text Box 54"/>
              <p:cNvSpPr txBox="1">
                <a:spLocks noChangeArrowheads="1"/>
              </p:cNvSpPr>
              <p:nvPr/>
            </p:nvSpPr>
            <p:spPr bwMode="auto">
              <a:xfrm>
                <a:off x="1152"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48</a:t>
                </a:r>
              </a:p>
            </p:txBody>
          </p:sp>
          <p:sp>
            <p:nvSpPr>
              <p:cNvPr id="121911" name="Text Box 55"/>
              <p:cNvSpPr txBox="1">
                <a:spLocks noChangeArrowheads="1"/>
              </p:cNvSpPr>
              <p:nvPr/>
            </p:nvSpPr>
            <p:spPr bwMode="auto">
              <a:xfrm>
                <a:off x="720"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49</a:t>
                </a:r>
              </a:p>
            </p:txBody>
          </p:sp>
          <p:sp>
            <p:nvSpPr>
              <p:cNvPr id="121912" name="Line 56"/>
              <p:cNvSpPr>
                <a:spLocks noChangeShapeType="1"/>
              </p:cNvSpPr>
              <p:nvPr/>
            </p:nvSpPr>
            <p:spPr bwMode="auto">
              <a:xfrm>
                <a:off x="1968" y="2688"/>
                <a:ext cx="624"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grpSp>
        <p:sp>
          <p:nvSpPr>
            <p:cNvPr id="121913" name="Rectangle 57"/>
            <p:cNvSpPr>
              <a:spLocks noChangeArrowheads="1"/>
            </p:cNvSpPr>
            <p:nvPr/>
          </p:nvSpPr>
          <p:spPr bwMode="auto">
            <a:xfrm>
              <a:off x="2640" y="1680"/>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14" name="Rectangle 58"/>
            <p:cNvSpPr>
              <a:spLocks noChangeArrowheads="1"/>
            </p:cNvSpPr>
            <p:nvPr/>
          </p:nvSpPr>
          <p:spPr bwMode="auto">
            <a:xfrm>
              <a:off x="3072" y="1680"/>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15" name="Text Box 59"/>
            <p:cNvSpPr txBox="1">
              <a:spLocks noChangeArrowheads="1"/>
            </p:cNvSpPr>
            <p:nvPr/>
          </p:nvSpPr>
          <p:spPr bwMode="auto">
            <a:xfrm>
              <a:off x="3120" y="1824"/>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3</a:t>
              </a:r>
            </a:p>
          </p:txBody>
        </p:sp>
        <p:sp>
          <p:nvSpPr>
            <p:cNvPr id="121916" name="Text Box 60"/>
            <p:cNvSpPr txBox="1">
              <a:spLocks noChangeArrowheads="1"/>
            </p:cNvSpPr>
            <p:nvPr/>
          </p:nvSpPr>
          <p:spPr bwMode="auto">
            <a:xfrm>
              <a:off x="2688" y="1824"/>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4</a:t>
              </a:r>
            </a:p>
          </p:txBody>
        </p:sp>
      </p:grpSp>
      <p:sp>
        <p:nvSpPr>
          <p:cNvPr id="121917" name="Text Box 61"/>
          <p:cNvSpPr txBox="1">
            <a:spLocks noChangeArrowheads="1"/>
          </p:cNvSpPr>
          <p:nvPr/>
        </p:nvSpPr>
        <p:spPr bwMode="auto">
          <a:xfrm>
            <a:off x="6781800" y="3429000"/>
            <a:ext cx="76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b="1" smtClean="0">
                <a:solidFill>
                  <a:srgbClr val="CC0000"/>
                </a:solidFill>
              </a:rPr>
              <a:t>tail</a:t>
            </a:r>
          </a:p>
        </p:txBody>
      </p:sp>
      <p:sp>
        <p:nvSpPr>
          <p:cNvPr id="121918" name="Line 62"/>
          <p:cNvSpPr>
            <a:spLocks noChangeShapeType="1"/>
          </p:cNvSpPr>
          <p:nvPr/>
        </p:nvSpPr>
        <p:spPr bwMode="auto">
          <a:xfrm>
            <a:off x="7086600" y="3810000"/>
            <a:ext cx="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21919" name="Text Box 63"/>
          <p:cNvSpPr txBox="1">
            <a:spLocks noChangeArrowheads="1"/>
          </p:cNvSpPr>
          <p:nvPr/>
        </p:nvSpPr>
        <p:spPr bwMode="auto">
          <a:xfrm>
            <a:off x="4495800" y="3429000"/>
            <a:ext cx="811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head</a:t>
            </a:r>
          </a:p>
        </p:txBody>
      </p:sp>
      <p:grpSp>
        <p:nvGrpSpPr>
          <p:cNvPr id="121921" name="Group 65"/>
          <p:cNvGrpSpPr>
            <a:grpSpLocks/>
          </p:cNvGrpSpPr>
          <p:nvPr/>
        </p:nvGrpSpPr>
        <p:grpSpPr bwMode="auto">
          <a:xfrm>
            <a:off x="1066800" y="5638800"/>
            <a:ext cx="6203950" cy="685800"/>
            <a:chOff x="672" y="1680"/>
            <a:chExt cx="3908" cy="432"/>
          </a:xfrm>
        </p:grpSpPr>
        <p:grpSp>
          <p:nvGrpSpPr>
            <p:cNvPr id="121922" name="Group 66"/>
            <p:cNvGrpSpPr>
              <a:grpSpLocks/>
            </p:cNvGrpSpPr>
            <p:nvPr/>
          </p:nvGrpSpPr>
          <p:grpSpPr bwMode="auto">
            <a:xfrm>
              <a:off x="672" y="1680"/>
              <a:ext cx="3908" cy="432"/>
              <a:chOff x="720" y="2592"/>
              <a:chExt cx="3908" cy="432"/>
            </a:xfrm>
          </p:grpSpPr>
          <p:sp>
            <p:nvSpPr>
              <p:cNvPr id="121923" name="Rectangle 67"/>
              <p:cNvSpPr>
                <a:spLocks noChangeArrowheads="1"/>
              </p:cNvSpPr>
              <p:nvPr/>
            </p:nvSpPr>
            <p:spPr bwMode="auto">
              <a:xfrm>
                <a:off x="720"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24" name="Rectangle 68"/>
              <p:cNvSpPr>
                <a:spLocks noChangeArrowheads="1"/>
              </p:cNvSpPr>
              <p:nvPr/>
            </p:nvSpPr>
            <p:spPr bwMode="auto">
              <a:xfrm>
                <a:off x="1152"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25" name="Rectangle 69"/>
              <p:cNvSpPr>
                <a:spLocks noChangeArrowheads="1"/>
              </p:cNvSpPr>
              <p:nvPr/>
            </p:nvSpPr>
            <p:spPr bwMode="auto">
              <a:xfrm>
                <a:off x="1584"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26" name="Rectangle 70"/>
              <p:cNvSpPr>
                <a:spLocks noChangeArrowheads="1"/>
              </p:cNvSpPr>
              <p:nvPr/>
            </p:nvSpPr>
            <p:spPr bwMode="auto">
              <a:xfrm>
                <a:off x="3936"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27" name="Rectangle 71"/>
              <p:cNvSpPr>
                <a:spLocks noChangeArrowheads="1"/>
              </p:cNvSpPr>
              <p:nvPr/>
            </p:nvSpPr>
            <p:spPr bwMode="auto">
              <a:xfrm>
                <a:off x="4368" y="2592"/>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28" name="Text Box 72"/>
              <p:cNvSpPr txBox="1">
                <a:spLocks noChangeArrowheads="1"/>
              </p:cNvSpPr>
              <p:nvPr/>
            </p:nvSpPr>
            <p:spPr bwMode="auto">
              <a:xfrm>
                <a:off x="4416"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0</a:t>
                </a:r>
              </a:p>
            </p:txBody>
          </p:sp>
          <p:sp>
            <p:nvSpPr>
              <p:cNvPr id="121929" name="Text Box 73"/>
              <p:cNvSpPr txBox="1">
                <a:spLocks noChangeArrowheads="1"/>
              </p:cNvSpPr>
              <p:nvPr/>
            </p:nvSpPr>
            <p:spPr bwMode="auto">
              <a:xfrm>
                <a:off x="3984"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1</a:t>
                </a:r>
              </a:p>
            </p:txBody>
          </p:sp>
          <p:sp>
            <p:nvSpPr>
              <p:cNvPr id="121930" name="Rectangle 74"/>
              <p:cNvSpPr>
                <a:spLocks noChangeArrowheads="1"/>
              </p:cNvSpPr>
              <p:nvPr/>
            </p:nvSpPr>
            <p:spPr bwMode="auto">
              <a:xfrm>
                <a:off x="3504" y="2592"/>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31" name="Text Box 75"/>
              <p:cNvSpPr txBox="1">
                <a:spLocks noChangeArrowheads="1"/>
              </p:cNvSpPr>
              <p:nvPr/>
            </p:nvSpPr>
            <p:spPr bwMode="auto">
              <a:xfrm>
                <a:off x="3552" y="2736"/>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2</a:t>
                </a:r>
              </a:p>
            </p:txBody>
          </p:sp>
          <p:sp>
            <p:nvSpPr>
              <p:cNvPr id="121932" name="Text Box 76"/>
              <p:cNvSpPr txBox="1">
                <a:spLocks noChangeArrowheads="1"/>
              </p:cNvSpPr>
              <p:nvPr/>
            </p:nvSpPr>
            <p:spPr bwMode="auto">
              <a:xfrm>
                <a:off x="1584"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47</a:t>
                </a:r>
              </a:p>
            </p:txBody>
          </p:sp>
          <p:sp>
            <p:nvSpPr>
              <p:cNvPr id="121933" name="Text Box 77"/>
              <p:cNvSpPr txBox="1">
                <a:spLocks noChangeArrowheads="1"/>
              </p:cNvSpPr>
              <p:nvPr/>
            </p:nvSpPr>
            <p:spPr bwMode="auto">
              <a:xfrm>
                <a:off x="1152"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48</a:t>
                </a:r>
              </a:p>
            </p:txBody>
          </p:sp>
          <p:sp>
            <p:nvSpPr>
              <p:cNvPr id="121934" name="Text Box 78"/>
              <p:cNvSpPr txBox="1">
                <a:spLocks noChangeArrowheads="1"/>
              </p:cNvSpPr>
              <p:nvPr/>
            </p:nvSpPr>
            <p:spPr bwMode="auto">
              <a:xfrm>
                <a:off x="720" y="2736"/>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400" smtClean="0">
                    <a:solidFill>
                      <a:srgbClr val="000000"/>
                    </a:solidFill>
                  </a:rPr>
                  <a:t>49</a:t>
                </a:r>
              </a:p>
            </p:txBody>
          </p:sp>
          <p:sp>
            <p:nvSpPr>
              <p:cNvPr id="121935" name="Line 79"/>
              <p:cNvSpPr>
                <a:spLocks noChangeShapeType="1"/>
              </p:cNvSpPr>
              <p:nvPr/>
            </p:nvSpPr>
            <p:spPr bwMode="auto">
              <a:xfrm>
                <a:off x="1968" y="2688"/>
                <a:ext cx="624"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grpSp>
        <p:sp>
          <p:nvSpPr>
            <p:cNvPr id="121936" name="Rectangle 80"/>
            <p:cNvSpPr>
              <a:spLocks noChangeArrowheads="1"/>
            </p:cNvSpPr>
            <p:nvPr/>
          </p:nvSpPr>
          <p:spPr bwMode="auto">
            <a:xfrm>
              <a:off x="2640" y="1680"/>
              <a:ext cx="240" cy="19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37" name="Rectangle 81"/>
            <p:cNvSpPr>
              <a:spLocks noChangeArrowheads="1"/>
            </p:cNvSpPr>
            <p:nvPr/>
          </p:nvSpPr>
          <p:spPr bwMode="auto">
            <a:xfrm>
              <a:off x="3072" y="1680"/>
              <a:ext cx="240" cy="1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2400" smtClean="0">
                <a:solidFill>
                  <a:srgbClr val="000000"/>
                </a:solidFill>
              </a:endParaRPr>
            </a:p>
          </p:txBody>
        </p:sp>
        <p:sp>
          <p:nvSpPr>
            <p:cNvPr id="121938" name="Text Box 82"/>
            <p:cNvSpPr txBox="1">
              <a:spLocks noChangeArrowheads="1"/>
            </p:cNvSpPr>
            <p:nvPr/>
          </p:nvSpPr>
          <p:spPr bwMode="auto">
            <a:xfrm>
              <a:off x="3120" y="1824"/>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3</a:t>
              </a:r>
            </a:p>
          </p:txBody>
        </p:sp>
        <p:sp>
          <p:nvSpPr>
            <p:cNvPr id="121939" name="Text Box 83"/>
            <p:cNvSpPr txBox="1">
              <a:spLocks noChangeArrowheads="1"/>
            </p:cNvSpPr>
            <p:nvPr/>
          </p:nvSpPr>
          <p:spPr bwMode="auto">
            <a:xfrm>
              <a:off x="2688" y="1824"/>
              <a:ext cx="21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smtClean="0">
                  <a:solidFill>
                    <a:srgbClr val="000000"/>
                  </a:solidFill>
                </a:rPr>
                <a:t>4</a:t>
              </a:r>
            </a:p>
          </p:txBody>
        </p:sp>
      </p:grpSp>
      <p:sp>
        <p:nvSpPr>
          <p:cNvPr id="121940" name="Text Box 84"/>
          <p:cNvSpPr txBox="1">
            <a:spLocks noChangeArrowheads="1"/>
          </p:cNvSpPr>
          <p:nvPr/>
        </p:nvSpPr>
        <p:spPr bwMode="auto">
          <a:xfrm>
            <a:off x="4495800" y="5105400"/>
            <a:ext cx="811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head</a:t>
            </a:r>
          </a:p>
        </p:txBody>
      </p:sp>
      <p:sp>
        <p:nvSpPr>
          <p:cNvPr id="121942" name="Text Box 86"/>
          <p:cNvSpPr txBox="1">
            <a:spLocks noChangeArrowheads="1"/>
          </p:cNvSpPr>
          <p:nvPr/>
        </p:nvSpPr>
        <p:spPr bwMode="auto">
          <a:xfrm>
            <a:off x="6096000" y="5105400"/>
            <a:ext cx="6064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smtClean="0">
                <a:solidFill>
                  <a:srgbClr val="CC0000"/>
                </a:solidFill>
              </a:rPr>
              <a:t>tail</a:t>
            </a:r>
          </a:p>
        </p:txBody>
      </p:sp>
      <p:sp>
        <p:nvSpPr>
          <p:cNvPr id="121943" name="Line 87"/>
          <p:cNvSpPr>
            <a:spLocks noChangeShapeType="1"/>
          </p:cNvSpPr>
          <p:nvPr/>
        </p:nvSpPr>
        <p:spPr bwMode="auto">
          <a:xfrm>
            <a:off x="6400800" y="5486400"/>
            <a:ext cx="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21944" name="Line 88"/>
          <p:cNvSpPr>
            <a:spLocks noChangeShapeType="1"/>
          </p:cNvSpPr>
          <p:nvPr/>
        </p:nvSpPr>
        <p:spPr bwMode="auto">
          <a:xfrm flipH="1">
            <a:off x="4419600" y="5410200"/>
            <a:ext cx="1524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21945" name="Line 89"/>
          <p:cNvSpPr>
            <a:spLocks noChangeShapeType="1"/>
          </p:cNvSpPr>
          <p:nvPr/>
        </p:nvSpPr>
        <p:spPr bwMode="auto">
          <a:xfrm flipH="1">
            <a:off x="4495800" y="1828800"/>
            <a:ext cx="1524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
        <p:nvSpPr>
          <p:cNvPr id="121946" name="Line 90"/>
          <p:cNvSpPr>
            <a:spLocks noChangeShapeType="1"/>
          </p:cNvSpPr>
          <p:nvPr/>
        </p:nvSpPr>
        <p:spPr bwMode="auto">
          <a:xfrm flipH="1">
            <a:off x="4419600" y="3733800"/>
            <a:ext cx="1524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fontAlgn="base">
              <a:spcBef>
                <a:spcPct val="0"/>
              </a:spcBef>
              <a:spcAft>
                <a:spcPct val="0"/>
              </a:spcAft>
            </a:pPr>
            <a:endParaRPr lang="en-US" sz="2400" smtClean="0">
              <a:solidFill>
                <a:srgbClr val="000000"/>
              </a:solidFill>
            </a:endParaRPr>
          </a:p>
        </p:txBody>
      </p:sp>
    </p:spTree>
    <p:extLst>
      <p:ext uri="{BB962C8B-B14F-4D97-AF65-F5344CB8AC3E}">
        <p14:creationId xmlns:p14="http://schemas.microsoft.com/office/powerpoint/2010/main" xmlns="" val="42135444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AA9AD46D-FF4F-4CE9-82B2-328310FDB79D}" type="slidenum">
              <a:rPr lang="en-US" altLang="en-US">
                <a:solidFill>
                  <a:srgbClr val="000000"/>
                </a:solidFill>
              </a:rPr>
              <a:pPr/>
              <a:t>32</a:t>
            </a:fld>
            <a:endParaRPr lang="en-US" altLang="en-US">
              <a:solidFill>
                <a:srgbClr val="000000"/>
              </a:solidFill>
            </a:endParaRPr>
          </a:p>
        </p:txBody>
      </p:sp>
      <p:sp>
        <p:nvSpPr>
          <p:cNvPr id="122882" name="Rectangle 2"/>
          <p:cNvSpPr>
            <a:spLocks noGrp="1" noChangeArrowheads="1"/>
          </p:cNvSpPr>
          <p:nvPr>
            <p:ph type="title"/>
          </p:nvPr>
        </p:nvSpPr>
        <p:spPr>
          <a:xfrm>
            <a:off x="685800" y="274638"/>
            <a:ext cx="7772400" cy="868362"/>
          </a:xfrm>
        </p:spPr>
        <p:txBody>
          <a:bodyPr/>
          <a:lstStyle/>
          <a:p>
            <a:r>
              <a:rPr lang="en-US" altLang="en-US" b="1" dirty="0" err="1"/>
              <a:t>Numerics</a:t>
            </a:r>
            <a:r>
              <a:rPr lang="en-US" altLang="en-US" b="1" dirty="0"/>
              <a:t> for Circular Queues</a:t>
            </a:r>
          </a:p>
        </p:txBody>
      </p:sp>
      <p:sp>
        <p:nvSpPr>
          <p:cNvPr id="122883" name="Rectangle 3"/>
          <p:cNvSpPr>
            <a:spLocks noGrp="1" noChangeArrowheads="1"/>
          </p:cNvSpPr>
          <p:nvPr>
            <p:ph type="body" idx="1"/>
          </p:nvPr>
        </p:nvSpPr>
        <p:spPr>
          <a:xfrm>
            <a:off x="609600" y="1447800"/>
            <a:ext cx="7772400" cy="4572000"/>
          </a:xfrm>
        </p:spPr>
        <p:txBody>
          <a:bodyPr/>
          <a:lstStyle/>
          <a:p>
            <a:r>
              <a:rPr lang="en-US" altLang="en-US" b="1" dirty="0">
                <a:solidFill>
                  <a:srgbClr val="CC0000"/>
                </a:solidFill>
              </a:rPr>
              <a:t>head</a:t>
            </a:r>
            <a:r>
              <a:rPr lang="en-US" altLang="en-US" b="1" dirty="0"/>
              <a:t> </a:t>
            </a:r>
            <a:r>
              <a:rPr lang="en-US" altLang="en-US" dirty="0"/>
              <a:t>increases by (1 modulo capacity) after each </a:t>
            </a:r>
            <a:r>
              <a:rPr lang="en-US" altLang="en-US" dirty="0" err="1"/>
              <a:t>dequeue</a:t>
            </a:r>
            <a:r>
              <a:rPr lang="en-US" altLang="en-US" dirty="0"/>
              <a:t>( ): </a:t>
            </a:r>
          </a:p>
          <a:p>
            <a:pPr algn="ctr">
              <a:buFontTx/>
              <a:buNone/>
            </a:pPr>
            <a:r>
              <a:rPr lang="en-US" altLang="en-US" b="1" dirty="0">
                <a:solidFill>
                  <a:srgbClr val="CC0000"/>
                </a:solidFill>
              </a:rPr>
              <a:t>head</a:t>
            </a:r>
            <a:r>
              <a:rPr lang="en-US" altLang="en-US" b="1" dirty="0"/>
              <a:t> </a:t>
            </a:r>
            <a:r>
              <a:rPr lang="en-US" altLang="en-US" dirty="0"/>
              <a:t>= (</a:t>
            </a:r>
            <a:r>
              <a:rPr lang="en-US" altLang="en-US" b="1" dirty="0">
                <a:solidFill>
                  <a:srgbClr val="CC0000"/>
                </a:solidFill>
              </a:rPr>
              <a:t>head</a:t>
            </a:r>
            <a:r>
              <a:rPr lang="en-US" altLang="en-US" b="1" dirty="0"/>
              <a:t> </a:t>
            </a:r>
            <a:r>
              <a:rPr lang="en-US" altLang="en-US" dirty="0"/>
              <a:t>+1) % capacity;</a:t>
            </a:r>
          </a:p>
          <a:p>
            <a:r>
              <a:rPr lang="en-US" altLang="en-US" b="1" dirty="0">
                <a:solidFill>
                  <a:srgbClr val="CC0000"/>
                </a:solidFill>
              </a:rPr>
              <a:t>tail</a:t>
            </a:r>
            <a:r>
              <a:rPr lang="en-US" altLang="en-US" b="1" dirty="0"/>
              <a:t> </a:t>
            </a:r>
            <a:r>
              <a:rPr lang="en-US" altLang="en-US" dirty="0"/>
              <a:t>increases by (1 modulo capacity) after each </a:t>
            </a:r>
            <a:r>
              <a:rPr lang="en-US" altLang="en-US" dirty="0" err="1"/>
              <a:t>enqueue</a:t>
            </a:r>
            <a:r>
              <a:rPr lang="en-US" altLang="en-US" dirty="0"/>
              <a:t>( ):</a:t>
            </a:r>
          </a:p>
          <a:p>
            <a:pPr algn="ctr">
              <a:buFontTx/>
              <a:buNone/>
            </a:pPr>
            <a:r>
              <a:rPr lang="en-US" altLang="en-US" b="1" dirty="0">
                <a:solidFill>
                  <a:srgbClr val="CC0000"/>
                </a:solidFill>
              </a:rPr>
              <a:t>tail</a:t>
            </a:r>
            <a:r>
              <a:rPr lang="en-US" altLang="en-US" b="1" dirty="0"/>
              <a:t> </a:t>
            </a:r>
            <a:r>
              <a:rPr lang="en-US" altLang="en-US" dirty="0"/>
              <a:t>= (</a:t>
            </a:r>
            <a:r>
              <a:rPr lang="en-US" altLang="en-US" b="1" dirty="0">
                <a:solidFill>
                  <a:srgbClr val="CC0000"/>
                </a:solidFill>
              </a:rPr>
              <a:t>tail</a:t>
            </a:r>
            <a:r>
              <a:rPr lang="en-US" altLang="en-US" b="1" dirty="0"/>
              <a:t> </a:t>
            </a:r>
            <a:r>
              <a:rPr lang="en-US" altLang="en-US" dirty="0"/>
              <a:t>+1) % capacity;</a:t>
            </a:r>
          </a:p>
        </p:txBody>
      </p:sp>
    </p:spTree>
    <p:extLst>
      <p:ext uri="{BB962C8B-B14F-4D97-AF65-F5344CB8AC3E}">
        <p14:creationId xmlns:p14="http://schemas.microsoft.com/office/powerpoint/2010/main" xmlns="" val="17885853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ltLang="en-US" dirty="0"/>
              <a:t>Queue Applications</a:t>
            </a:r>
          </a:p>
        </p:txBody>
      </p:sp>
      <p:sp>
        <p:nvSpPr>
          <p:cNvPr id="140291" name="Rectangle 3"/>
          <p:cNvSpPr>
            <a:spLocks noGrp="1" noChangeArrowheads="1"/>
          </p:cNvSpPr>
          <p:nvPr>
            <p:ph type="body" idx="1"/>
          </p:nvPr>
        </p:nvSpPr>
        <p:spPr/>
        <p:txBody>
          <a:bodyPr/>
          <a:lstStyle/>
          <a:p>
            <a:r>
              <a:rPr lang="en-US" altLang="en-US"/>
              <a:t>Real life examples</a:t>
            </a:r>
          </a:p>
          <a:p>
            <a:pPr lvl="1"/>
            <a:r>
              <a:rPr lang="en-US" altLang="en-US"/>
              <a:t>Waiting in line</a:t>
            </a:r>
          </a:p>
          <a:p>
            <a:pPr lvl="1"/>
            <a:r>
              <a:rPr lang="en-US" altLang="en-US"/>
              <a:t>Waiting on hold for tech support</a:t>
            </a:r>
          </a:p>
          <a:p>
            <a:r>
              <a:rPr lang="en-US" altLang="en-US"/>
              <a:t>Applications related to Computer Science</a:t>
            </a:r>
          </a:p>
          <a:p>
            <a:pPr lvl="1"/>
            <a:r>
              <a:rPr lang="en-US" altLang="en-US"/>
              <a:t>Threads</a:t>
            </a:r>
          </a:p>
          <a:p>
            <a:pPr lvl="1"/>
            <a:r>
              <a:rPr lang="en-US" altLang="en-US"/>
              <a:t>Job scheduling (e.g. Round-Robin algorithm for CPU allocation)</a:t>
            </a:r>
          </a:p>
          <a:p>
            <a:endParaRPr lang="en-US" altLang="en-US"/>
          </a:p>
        </p:txBody>
      </p:sp>
      <p:sp>
        <p:nvSpPr>
          <p:cNvPr id="2" name="Slide Number Placeholder 1"/>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xmlns="" val="23640123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ChangeArrowheads="1"/>
          </p:cNvSpPr>
          <p:nvPr/>
        </p:nvSpPr>
        <p:spPr bwMode="auto">
          <a:xfrm>
            <a:off x="1219200" y="2260600"/>
            <a:ext cx="609600" cy="1447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kumimoji="1" lang="zh-TW" altLang="zh-TW">
              <a:ea typeface="新細明體" pitchFamily="18" charset="-120"/>
            </a:endParaRPr>
          </a:p>
          <a:p>
            <a:pPr algn="ctr"/>
            <a:endParaRPr kumimoji="1" lang="zh-TW" altLang="zh-TW">
              <a:ea typeface="新細明體" pitchFamily="18" charset="-120"/>
            </a:endParaRPr>
          </a:p>
          <a:p>
            <a:pPr algn="ctr"/>
            <a:endParaRPr kumimoji="1" lang="zh-TW" altLang="zh-TW">
              <a:ea typeface="新細明體" pitchFamily="18" charset="-120"/>
            </a:endParaRPr>
          </a:p>
          <a:p>
            <a:pPr algn="ctr"/>
            <a:r>
              <a:rPr kumimoji="1" lang="en-US" altLang="zh-TW">
                <a:ea typeface="新細明體" pitchFamily="18" charset="-120"/>
              </a:rPr>
              <a:t>A</a:t>
            </a:r>
          </a:p>
        </p:txBody>
      </p:sp>
      <p:sp>
        <p:nvSpPr>
          <p:cNvPr id="141315" name="Rectangle 3"/>
          <p:cNvSpPr>
            <a:spLocks noChangeArrowheads="1"/>
          </p:cNvSpPr>
          <p:nvPr/>
        </p:nvSpPr>
        <p:spPr bwMode="auto">
          <a:xfrm>
            <a:off x="2895600" y="2260600"/>
            <a:ext cx="609600" cy="1447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kumimoji="1" lang="zh-TW" altLang="zh-TW">
              <a:ea typeface="新細明體" pitchFamily="18" charset="-120"/>
            </a:endParaRPr>
          </a:p>
          <a:p>
            <a:pPr algn="ctr"/>
            <a:endParaRPr kumimoji="1" lang="zh-TW" altLang="zh-TW">
              <a:ea typeface="新細明體" pitchFamily="18" charset="-120"/>
            </a:endParaRPr>
          </a:p>
          <a:p>
            <a:pPr algn="ctr"/>
            <a:r>
              <a:rPr kumimoji="1" lang="en-US" altLang="zh-TW">
                <a:ea typeface="新細明體" pitchFamily="18" charset="-120"/>
              </a:rPr>
              <a:t>B</a:t>
            </a:r>
          </a:p>
          <a:p>
            <a:pPr algn="ctr"/>
            <a:r>
              <a:rPr kumimoji="1" lang="en-US" altLang="zh-TW">
                <a:ea typeface="新細明體" pitchFamily="18" charset="-120"/>
              </a:rPr>
              <a:t>A</a:t>
            </a:r>
          </a:p>
        </p:txBody>
      </p:sp>
      <p:sp>
        <p:nvSpPr>
          <p:cNvPr id="141316" name="Rectangle 4"/>
          <p:cNvSpPr>
            <a:spLocks noChangeArrowheads="1"/>
          </p:cNvSpPr>
          <p:nvPr/>
        </p:nvSpPr>
        <p:spPr bwMode="auto">
          <a:xfrm>
            <a:off x="4495800" y="2260600"/>
            <a:ext cx="609600" cy="1447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kumimoji="1" lang="zh-TW" altLang="zh-TW">
              <a:ea typeface="新細明體" pitchFamily="18" charset="-120"/>
            </a:endParaRPr>
          </a:p>
          <a:p>
            <a:pPr algn="ctr"/>
            <a:r>
              <a:rPr kumimoji="1" lang="en-US" altLang="zh-TW">
                <a:ea typeface="新細明體" pitchFamily="18" charset="-120"/>
              </a:rPr>
              <a:t>C</a:t>
            </a:r>
          </a:p>
          <a:p>
            <a:pPr algn="ctr"/>
            <a:r>
              <a:rPr kumimoji="1" lang="en-US" altLang="zh-TW">
                <a:ea typeface="新細明體" pitchFamily="18" charset="-120"/>
              </a:rPr>
              <a:t>B</a:t>
            </a:r>
          </a:p>
          <a:p>
            <a:pPr algn="ctr"/>
            <a:r>
              <a:rPr kumimoji="1" lang="en-US" altLang="zh-TW">
                <a:ea typeface="新細明體" pitchFamily="18" charset="-120"/>
              </a:rPr>
              <a:t>A</a:t>
            </a:r>
          </a:p>
        </p:txBody>
      </p:sp>
      <p:sp>
        <p:nvSpPr>
          <p:cNvPr id="141317" name="Rectangle 5"/>
          <p:cNvSpPr>
            <a:spLocks noChangeArrowheads="1"/>
          </p:cNvSpPr>
          <p:nvPr/>
        </p:nvSpPr>
        <p:spPr bwMode="auto">
          <a:xfrm>
            <a:off x="6019800" y="2260600"/>
            <a:ext cx="609600" cy="1447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kumimoji="1" lang="en-US" altLang="zh-TW">
                <a:ea typeface="新細明體" pitchFamily="18" charset="-120"/>
              </a:rPr>
              <a:t>D</a:t>
            </a:r>
          </a:p>
          <a:p>
            <a:pPr algn="ctr"/>
            <a:r>
              <a:rPr kumimoji="1" lang="en-US" altLang="zh-TW">
                <a:ea typeface="新細明體" pitchFamily="18" charset="-120"/>
              </a:rPr>
              <a:t>C</a:t>
            </a:r>
          </a:p>
          <a:p>
            <a:pPr algn="ctr"/>
            <a:r>
              <a:rPr kumimoji="1" lang="en-US" altLang="zh-TW">
                <a:ea typeface="新細明體" pitchFamily="18" charset="-120"/>
              </a:rPr>
              <a:t>B</a:t>
            </a:r>
          </a:p>
          <a:p>
            <a:pPr algn="ctr"/>
            <a:r>
              <a:rPr kumimoji="1" lang="en-US" altLang="zh-TW">
                <a:ea typeface="新細明體" pitchFamily="18" charset="-120"/>
              </a:rPr>
              <a:t>A</a:t>
            </a:r>
          </a:p>
        </p:txBody>
      </p:sp>
      <p:sp>
        <p:nvSpPr>
          <p:cNvPr id="141318" name="Rectangle 6"/>
          <p:cNvSpPr>
            <a:spLocks noChangeArrowheads="1"/>
          </p:cNvSpPr>
          <p:nvPr/>
        </p:nvSpPr>
        <p:spPr bwMode="auto">
          <a:xfrm>
            <a:off x="7543800" y="2184400"/>
            <a:ext cx="609600" cy="14478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kumimoji="1" lang="zh-TW" altLang="zh-TW">
              <a:ea typeface="新細明體" pitchFamily="18" charset="-120"/>
            </a:endParaRPr>
          </a:p>
          <a:p>
            <a:pPr algn="ctr"/>
            <a:r>
              <a:rPr kumimoji="1" lang="en-US" altLang="zh-TW">
                <a:ea typeface="新細明體" pitchFamily="18" charset="-120"/>
              </a:rPr>
              <a:t>D</a:t>
            </a:r>
          </a:p>
          <a:p>
            <a:pPr algn="ctr"/>
            <a:r>
              <a:rPr kumimoji="1" lang="en-US" altLang="zh-TW">
                <a:ea typeface="新細明體" pitchFamily="18" charset="-120"/>
              </a:rPr>
              <a:t>C</a:t>
            </a:r>
          </a:p>
          <a:p>
            <a:pPr algn="ctr"/>
            <a:r>
              <a:rPr kumimoji="1" lang="en-US" altLang="zh-TW">
                <a:ea typeface="新細明體" pitchFamily="18" charset="-120"/>
              </a:rPr>
              <a:t>B</a:t>
            </a:r>
          </a:p>
        </p:txBody>
      </p:sp>
      <p:sp>
        <p:nvSpPr>
          <p:cNvPr id="141319" name="Line 7"/>
          <p:cNvSpPr>
            <a:spLocks noChangeShapeType="1"/>
          </p:cNvSpPr>
          <p:nvPr/>
        </p:nvSpPr>
        <p:spPr bwMode="auto">
          <a:xfrm flipH="1">
            <a:off x="1816100" y="34798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20" name="Line 8"/>
          <p:cNvSpPr>
            <a:spLocks noChangeShapeType="1"/>
          </p:cNvSpPr>
          <p:nvPr/>
        </p:nvSpPr>
        <p:spPr bwMode="auto">
          <a:xfrm flipH="1">
            <a:off x="1790700" y="36576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21" name="Line 9"/>
          <p:cNvSpPr>
            <a:spLocks noChangeShapeType="1"/>
          </p:cNvSpPr>
          <p:nvPr/>
        </p:nvSpPr>
        <p:spPr bwMode="auto">
          <a:xfrm flipH="1">
            <a:off x="3505200" y="31623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22" name="Line 10"/>
          <p:cNvSpPr>
            <a:spLocks noChangeShapeType="1"/>
          </p:cNvSpPr>
          <p:nvPr/>
        </p:nvSpPr>
        <p:spPr bwMode="auto">
          <a:xfrm flipH="1">
            <a:off x="3505200" y="35433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23" name="Line 11"/>
          <p:cNvSpPr>
            <a:spLocks noChangeShapeType="1"/>
          </p:cNvSpPr>
          <p:nvPr/>
        </p:nvSpPr>
        <p:spPr bwMode="auto">
          <a:xfrm flipH="1">
            <a:off x="5105400" y="27940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24" name="Line 12"/>
          <p:cNvSpPr>
            <a:spLocks noChangeShapeType="1"/>
          </p:cNvSpPr>
          <p:nvPr/>
        </p:nvSpPr>
        <p:spPr bwMode="auto">
          <a:xfrm flipH="1">
            <a:off x="5105400" y="35560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25" name="Line 13"/>
          <p:cNvSpPr>
            <a:spLocks noChangeShapeType="1"/>
          </p:cNvSpPr>
          <p:nvPr/>
        </p:nvSpPr>
        <p:spPr bwMode="auto">
          <a:xfrm flipH="1">
            <a:off x="6629400" y="35433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26" name="Line 14"/>
          <p:cNvSpPr>
            <a:spLocks noChangeShapeType="1"/>
          </p:cNvSpPr>
          <p:nvPr/>
        </p:nvSpPr>
        <p:spPr bwMode="auto">
          <a:xfrm flipH="1">
            <a:off x="6629400" y="24003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27" name="Line 15"/>
          <p:cNvSpPr>
            <a:spLocks noChangeShapeType="1"/>
          </p:cNvSpPr>
          <p:nvPr/>
        </p:nvSpPr>
        <p:spPr bwMode="auto">
          <a:xfrm flipH="1">
            <a:off x="8153400" y="34798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28" name="Line 16"/>
          <p:cNvSpPr>
            <a:spLocks noChangeShapeType="1"/>
          </p:cNvSpPr>
          <p:nvPr/>
        </p:nvSpPr>
        <p:spPr bwMode="auto">
          <a:xfrm flipH="1">
            <a:off x="8153400" y="2717800"/>
            <a:ext cx="304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29" name="Text Box 17"/>
          <p:cNvSpPr txBox="1">
            <a:spLocks noChangeArrowheads="1"/>
          </p:cNvSpPr>
          <p:nvPr/>
        </p:nvSpPr>
        <p:spPr bwMode="auto">
          <a:xfrm>
            <a:off x="2044700" y="3124200"/>
            <a:ext cx="9144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kumimoji="1" lang="en-US" altLang="zh-TW">
                <a:ea typeface="新細明體" pitchFamily="18" charset="-120"/>
              </a:rPr>
              <a:t>rear</a:t>
            </a:r>
          </a:p>
          <a:p>
            <a:r>
              <a:rPr kumimoji="1" lang="en-US" altLang="zh-TW">
                <a:ea typeface="新細明體" pitchFamily="18" charset="-120"/>
              </a:rPr>
              <a:t>front</a:t>
            </a:r>
          </a:p>
        </p:txBody>
      </p:sp>
      <p:sp>
        <p:nvSpPr>
          <p:cNvPr id="141330" name="Rectangle 18"/>
          <p:cNvSpPr>
            <a:spLocks noChangeArrowheads="1"/>
          </p:cNvSpPr>
          <p:nvPr/>
        </p:nvSpPr>
        <p:spPr bwMode="auto">
          <a:xfrm>
            <a:off x="3810000" y="2857500"/>
            <a:ext cx="776288"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kumimoji="1" lang="en-US" altLang="zh-TW">
                <a:ea typeface="新細明體" pitchFamily="18" charset="-120"/>
              </a:rPr>
              <a:t>rear</a:t>
            </a:r>
          </a:p>
          <a:p>
            <a:r>
              <a:rPr kumimoji="1" lang="en-US" altLang="zh-TW">
                <a:ea typeface="新細明體" pitchFamily="18" charset="-120"/>
              </a:rPr>
              <a:t>front</a:t>
            </a:r>
            <a:endParaRPr kumimoji="1" lang="zh-TW" altLang="en-US">
              <a:ea typeface="新細明體" pitchFamily="18" charset="-120"/>
            </a:endParaRPr>
          </a:p>
        </p:txBody>
      </p:sp>
      <p:sp>
        <p:nvSpPr>
          <p:cNvPr id="141331" name="Text Box 19"/>
          <p:cNvSpPr txBox="1">
            <a:spLocks noChangeArrowheads="1"/>
          </p:cNvSpPr>
          <p:nvPr/>
        </p:nvSpPr>
        <p:spPr bwMode="auto">
          <a:xfrm>
            <a:off x="5359400" y="2552700"/>
            <a:ext cx="776288" cy="1187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a:ea typeface="新細明體" pitchFamily="18" charset="-120"/>
              </a:rPr>
              <a:t>rear</a:t>
            </a:r>
          </a:p>
          <a:p>
            <a:endParaRPr kumimoji="1" lang="en-US" altLang="zh-TW">
              <a:ea typeface="新細明體" pitchFamily="18" charset="-120"/>
            </a:endParaRPr>
          </a:p>
          <a:p>
            <a:r>
              <a:rPr kumimoji="1" lang="en-US" altLang="zh-TW">
                <a:ea typeface="新細明體" pitchFamily="18" charset="-120"/>
              </a:rPr>
              <a:t>front</a:t>
            </a:r>
          </a:p>
        </p:txBody>
      </p:sp>
      <p:sp>
        <p:nvSpPr>
          <p:cNvPr id="141332" name="Text Box 20"/>
          <p:cNvSpPr txBox="1">
            <a:spLocks noChangeArrowheads="1"/>
          </p:cNvSpPr>
          <p:nvPr/>
        </p:nvSpPr>
        <p:spPr bwMode="auto">
          <a:xfrm>
            <a:off x="6867525" y="2187575"/>
            <a:ext cx="776288" cy="155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a:ea typeface="新細明體" pitchFamily="18" charset="-120"/>
              </a:rPr>
              <a:t>rear</a:t>
            </a:r>
          </a:p>
          <a:p>
            <a:endParaRPr kumimoji="1" lang="en-US" altLang="zh-TW">
              <a:ea typeface="新細明體" pitchFamily="18" charset="-120"/>
            </a:endParaRPr>
          </a:p>
          <a:p>
            <a:endParaRPr kumimoji="1" lang="en-US" altLang="zh-TW">
              <a:ea typeface="新細明體" pitchFamily="18" charset="-120"/>
            </a:endParaRPr>
          </a:p>
          <a:p>
            <a:r>
              <a:rPr kumimoji="1" lang="en-US" altLang="zh-TW">
                <a:ea typeface="新細明體" pitchFamily="18" charset="-120"/>
              </a:rPr>
              <a:t>front</a:t>
            </a:r>
          </a:p>
        </p:txBody>
      </p:sp>
      <p:sp>
        <p:nvSpPr>
          <p:cNvPr id="141333" name="Text Box 21"/>
          <p:cNvSpPr txBox="1">
            <a:spLocks noChangeArrowheads="1"/>
          </p:cNvSpPr>
          <p:nvPr/>
        </p:nvSpPr>
        <p:spPr bwMode="auto">
          <a:xfrm>
            <a:off x="8367713" y="2466975"/>
            <a:ext cx="776287" cy="1187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a:ea typeface="新細明體" pitchFamily="18" charset="-120"/>
              </a:rPr>
              <a:t>rear</a:t>
            </a:r>
          </a:p>
          <a:p>
            <a:endParaRPr kumimoji="1" lang="en-US" altLang="zh-TW">
              <a:ea typeface="新細明體" pitchFamily="18" charset="-120"/>
            </a:endParaRPr>
          </a:p>
          <a:p>
            <a:r>
              <a:rPr kumimoji="1" lang="en-US" altLang="zh-TW">
                <a:ea typeface="新細明體" pitchFamily="18" charset="-120"/>
              </a:rPr>
              <a:t>front</a:t>
            </a:r>
          </a:p>
        </p:txBody>
      </p:sp>
      <p:sp>
        <p:nvSpPr>
          <p:cNvPr id="141334" name="Line 22"/>
          <p:cNvSpPr>
            <a:spLocks noChangeShapeType="1"/>
          </p:cNvSpPr>
          <p:nvPr/>
        </p:nvSpPr>
        <p:spPr bwMode="auto">
          <a:xfrm>
            <a:off x="1219200" y="2260600"/>
            <a:ext cx="609600" cy="0"/>
          </a:xfrm>
          <a:prstGeom prst="line">
            <a:avLst/>
          </a:prstGeom>
          <a:noFill/>
          <a:ln w="952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35" name="Line 23"/>
          <p:cNvSpPr>
            <a:spLocks noChangeShapeType="1"/>
          </p:cNvSpPr>
          <p:nvPr/>
        </p:nvSpPr>
        <p:spPr bwMode="auto">
          <a:xfrm>
            <a:off x="2895600" y="2260600"/>
            <a:ext cx="609600" cy="0"/>
          </a:xfrm>
          <a:prstGeom prst="line">
            <a:avLst/>
          </a:prstGeom>
          <a:noFill/>
          <a:ln w="952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36" name="Line 24"/>
          <p:cNvSpPr>
            <a:spLocks noChangeShapeType="1"/>
          </p:cNvSpPr>
          <p:nvPr/>
        </p:nvSpPr>
        <p:spPr bwMode="auto">
          <a:xfrm>
            <a:off x="4495800" y="2260600"/>
            <a:ext cx="609600" cy="0"/>
          </a:xfrm>
          <a:prstGeom prst="line">
            <a:avLst/>
          </a:prstGeom>
          <a:noFill/>
          <a:ln w="952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37" name="Line 25"/>
          <p:cNvSpPr>
            <a:spLocks noChangeShapeType="1"/>
          </p:cNvSpPr>
          <p:nvPr/>
        </p:nvSpPr>
        <p:spPr bwMode="auto">
          <a:xfrm>
            <a:off x="6019800" y="2260600"/>
            <a:ext cx="609600" cy="0"/>
          </a:xfrm>
          <a:prstGeom prst="line">
            <a:avLst/>
          </a:prstGeom>
          <a:noFill/>
          <a:ln w="952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38" name="Line 26"/>
          <p:cNvSpPr>
            <a:spLocks noChangeShapeType="1"/>
          </p:cNvSpPr>
          <p:nvPr/>
        </p:nvSpPr>
        <p:spPr bwMode="auto">
          <a:xfrm>
            <a:off x="7543800" y="2184400"/>
            <a:ext cx="609600" cy="0"/>
          </a:xfrm>
          <a:prstGeom prst="line">
            <a:avLst/>
          </a:prstGeom>
          <a:noFill/>
          <a:ln w="952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1341" name="Rectangle 29"/>
          <p:cNvSpPr>
            <a:spLocks noChangeArrowheads="1"/>
          </p:cNvSpPr>
          <p:nvPr/>
        </p:nvSpPr>
        <p:spPr bwMode="auto">
          <a:xfrm>
            <a:off x="1219200" y="6858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alpha val="50000"/>
                    </a:schemeClr>
                  </a:outerShdw>
                </a:effectLst>
              </a14:hiddenEffects>
            </a:ext>
          </a:extLst>
        </p:spPr>
        <p:txBody>
          <a:bodyPr anchor="ctr"/>
          <a:lstStyle>
            <a:lvl1pPr>
              <a:defRPr sz="2400">
                <a:solidFill>
                  <a:schemeClr val="tx1"/>
                </a:solidFill>
                <a:latin typeface="Tahoma" pitchFamily="34" charset="0"/>
              </a:defRPr>
            </a:lvl1pPr>
            <a:lvl2pPr>
              <a:defRPr sz="2400">
                <a:solidFill>
                  <a:schemeClr val="tx1"/>
                </a:solidFill>
                <a:latin typeface="Tahoma" pitchFamily="34" charset="0"/>
              </a:defRPr>
            </a:lvl2pPr>
            <a:lvl3pPr>
              <a:defRPr sz="2400">
                <a:solidFill>
                  <a:schemeClr val="tx1"/>
                </a:solidFill>
                <a:latin typeface="Tahoma" pitchFamily="34" charset="0"/>
              </a:defRPr>
            </a:lvl3pPr>
            <a:lvl4pPr>
              <a:defRPr sz="2400">
                <a:solidFill>
                  <a:schemeClr val="tx1"/>
                </a:solidFill>
                <a:latin typeface="Tahoma" pitchFamily="34" charset="0"/>
              </a:defRPr>
            </a:lvl4pPr>
            <a:lvl5pPr>
              <a:defRPr sz="2400">
                <a:solidFill>
                  <a:schemeClr val="tx1"/>
                </a:solidFill>
                <a:latin typeface="Tahoma" pitchFamily="34" charset="0"/>
              </a:defRPr>
            </a:lvl5pPr>
            <a:lvl6pPr marL="457200" fontAlgn="base">
              <a:spcBef>
                <a:spcPct val="0"/>
              </a:spcBef>
              <a:spcAft>
                <a:spcPct val="0"/>
              </a:spcAft>
              <a:defRPr sz="2400">
                <a:solidFill>
                  <a:schemeClr val="tx1"/>
                </a:solidFill>
                <a:latin typeface="Tahoma" pitchFamily="34" charset="0"/>
              </a:defRPr>
            </a:lvl6pPr>
            <a:lvl7pPr marL="914400" fontAlgn="base">
              <a:spcBef>
                <a:spcPct val="0"/>
              </a:spcBef>
              <a:spcAft>
                <a:spcPct val="0"/>
              </a:spcAft>
              <a:defRPr sz="2400">
                <a:solidFill>
                  <a:schemeClr val="tx1"/>
                </a:solidFill>
                <a:latin typeface="Tahoma" pitchFamily="34" charset="0"/>
              </a:defRPr>
            </a:lvl7pPr>
            <a:lvl8pPr marL="1371600" fontAlgn="base">
              <a:spcBef>
                <a:spcPct val="0"/>
              </a:spcBef>
              <a:spcAft>
                <a:spcPct val="0"/>
              </a:spcAft>
              <a:defRPr sz="2400">
                <a:solidFill>
                  <a:schemeClr val="tx1"/>
                </a:solidFill>
                <a:latin typeface="Tahoma" pitchFamily="34" charset="0"/>
              </a:defRPr>
            </a:lvl8pPr>
            <a:lvl9pPr marL="1828800" fontAlgn="base">
              <a:spcBef>
                <a:spcPct val="0"/>
              </a:spcBef>
              <a:spcAft>
                <a:spcPct val="0"/>
              </a:spcAft>
              <a:defRPr sz="2400">
                <a:solidFill>
                  <a:schemeClr val="tx1"/>
                </a:solidFill>
                <a:latin typeface="Tahoma" pitchFamily="34" charset="0"/>
              </a:defRPr>
            </a:lvl9pPr>
          </a:lstStyle>
          <a:p>
            <a:r>
              <a:rPr lang="en-US" altLang="en-US" sz="4000" dirty="0">
                <a:solidFill>
                  <a:schemeClr val="tx2"/>
                </a:solidFill>
                <a:latin typeface="+mj-lt"/>
                <a:ea typeface="+mj-ea"/>
                <a:cs typeface="+mj-cs"/>
              </a:rPr>
              <a:t>First In First Out</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34</a:t>
            </a:fld>
            <a:endParaRPr lang="en-US"/>
          </a:p>
        </p:txBody>
      </p:sp>
    </p:spTree>
    <p:extLst>
      <p:ext uri="{BB962C8B-B14F-4D97-AF65-F5344CB8AC3E}">
        <p14:creationId xmlns:p14="http://schemas.microsoft.com/office/powerpoint/2010/main" xmlns="" val="15274834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2338" name="Object 2"/>
          <p:cNvGraphicFramePr>
            <a:graphicFrameLocks noChangeAspect="1"/>
          </p:cNvGraphicFramePr>
          <p:nvPr>
            <p:extLst>
              <p:ext uri="{D42A27DB-BD31-4B8C-83A1-F6EECF244321}">
                <p14:modId xmlns:p14="http://schemas.microsoft.com/office/powerpoint/2010/main" xmlns="" val="1923848029"/>
              </p:ext>
            </p:extLst>
          </p:nvPr>
        </p:nvGraphicFramePr>
        <p:xfrm>
          <a:off x="1066800" y="2057400"/>
          <a:ext cx="6907213" cy="3027363"/>
        </p:xfrm>
        <a:graphic>
          <a:graphicData uri="http://schemas.openxmlformats.org/presentationml/2006/ole">
            <p:oleObj spid="_x0000_s1045" name="文件" r:id="rId3" imgW="6903720" imgH="3026664" progId="Word.Document.8">
              <p:embed/>
            </p:oleObj>
          </a:graphicData>
        </a:graphic>
      </p:graphicFrame>
      <p:sp>
        <p:nvSpPr>
          <p:cNvPr id="142341" name="Rectangle 5"/>
          <p:cNvSpPr>
            <a:spLocks noChangeArrowheads="1"/>
          </p:cNvSpPr>
          <p:nvPr/>
        </p:nvSpPr>
        <p:spPr bwMode="auto">
          <a:xfrm>
            <a:off x="1219200" y="6858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alpha val="50000"/>
                    </a:schemeClr>
                  </a:outerShdw>
                </a:effectLst>
              </a14:hiddenEffects>
            </a:ext>
          </a:extLst>
        </p:spPr>
        <p:txBody>
          <a:bodyPr anchor="ctr"/>
          <a:lstStyle>
            <a:lvl1pPr>
              <a:defRPr sz="2400">
                <a:solidFill>
                  <a:schemeClr val="tx1"/>
                </a:solidFill>
                <a:latin typeface="Tahoma" pitchFamily="34" charset="0"/>
              </a:defRPr>
            </a:lvl1pPr>
            <a:lvl2pPr>
              <a:defRPr sz="2400">
                <a:solidFill>
                  <a:schemeClr val="tx1"/>
                </a:solidFill>
                <a:latin typeface="Tahoma" pitchFamily="34" charset="0"/>
              </a:defRPr>
            </a:lvl2pPr>
            <a:lvl3pPr>
              <a:defRPr sz="2400">
                <a:solidFill>
                  <a:schemeClr val="tx1"/>
                </a:solidFill>
                <a:latin typeface="Tahoma" pitchFamily="34" charset="0"/>
              </a:defRPr>
            </a:lvl3pPr>
            <a:lvl4pPr>
              <a:defRPr sz="2400">
                <a:solidFill>
                  <a:schemeClr val="tx1"/>
                </a:solidFill>
                <a:latin typeface="Tahoma" pitchFamily="34" charset="0"/>
              </a:defRPr>
            </a:lvl4pPr>
            <a:lvl5pPr>
              <a:defRPr sz="2400">
                <a:solidFill>
                  <a:schemeClr val="tx1"/>
                </a:solidFill>
                <a:latin typeface="Tahoma" pitchFamily="34" charset="0"/>
              </a:defRPr>
            </a:lvl5pPr>
            <a:lvl6pPr marL="457200" fontAlgn="base">
              <a:spcBef>
                <a:spcPct val="0"/>
              </a:spcBef>
              <a:spcAft>
                <a:spcPct val="0"/>
              </a:spcAft>
              <a:defRPr sz="2400">
                <a:solidFill>
                  <a:schemeClr val="tx1"/>
                </a:solidFill>
                <a:latin typeface="Tahoma" pitchFamily="34" charset="0"/>
              </a:defRPr>
            </a:lvl6pPr>
            <a:lvl7pPr marL="914400" fontAlgn="base">
              <a:spcBef>
                <a:spcPct val="0"/>
              </a:spcBef>
              <a:spcAft>
                <a:spcPct val="0"/>
              </a:spcAft>
              <a:defRPr sz="2400">
                <a:solidFill>
                  <a:schemeClr val="tx1"/>
                </a:solidFill>
                <a:latin typeface="Tahoma" pitchFamily="34" charset="0"/>
              </a:defRPr>
            </a:lvl7pPr>
            <a:lvl8pPr marL="1371600" fontAlgn="base">
              <a:spcBef>
                <a:spcPct val="0"/>
              </a:spcBef>
              <a:spcAft>
                <a:spcPct val="0"/>
              </a:spcAft>
              <a:defRPr sz="2400">
                <a:solidFill>
                  <a:schemeClr val="tx1"/>
                </a:solidFill>
                <a:latin typeface="Tahoma" pitchFamily="34" charset="0"/>
              </a:defRPr>
            </a:lvl8pPr>
            <a:lvl9pPr marL="1828800" fontAlgn="base">
              <a:spcBef>
                <a:spcPct val="0"/>
              </a:spcBef>
              <a:spcAft>
                <a:spcPct val="0"/>
              </a:spcAft>
              <a:defRPr sz="2400">
                <a:solidFill>
                  <a:schemeClr val="tx1"/>
                </a:solidFill>
                <a:latin typeface="Tahoma" pitchFamily="34" charset="0"/>
              </a:defRPr>
            </a:lvl9pPr>
          </a:lstStyle>
          <a:p>
            <a:r>
              <a:rPr lang="en-US" altLang="en-US" sz="4000" dirty="0">
                <a:solidFill>
                  <a:schemeClr val="tx2"/>
                </a:solidFill>
                <a:latin typeface="+mj-lt"/>
                <a:ea typeface="+mj-ea"/>
                <a:cs typeface="+mj-cs"/>
              </a:rPr>
              <a:t>Applications: Job Scheduling</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xmlns="" val="23722231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Oval 2"/>
          <p:cNvSpPr>
            <a:spLocks noChangeArrowheads="1"/>
          </p:cNvSpPr>
          <p:nvPr/>
        </p:nvSpPr>
        <p:spPr bwMode="auto">
          <a:xfrm>
            <a:off x="2019300" y="2336800"/>
            <a:ext cx="1858963" cy="1951038"/>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kumimoji="1" lang="zh-TW" altLang="en-US" sz="2000">
              <a:ea typeface="新細明體" pitchFamily="18" charset="-120"/>
            </a:endParaRPr>
          </a:p>
        </p:txBody>
      </p:sp>
      <p:sp>
        <p:nvSpPr>
          <p:cNvPr id="148483" name="Line 3"/>
          <p:cNvSpPr>
            <a:spLocks noChangeShapeType="1"/>
          </p:cNvSpPr>
          <p:nvPr/>
        </p:nvSpPr>
        <p:spPr bwMode="auto">
          <a:xfrm flipV="1">
            <a:off x="2924175" y="2314575"/>
            <a:ext cx="1588" cy="19716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8484" name="Line 4"/>
          <p:cNvSpPr>
            <a:spLocks noChangeShapeType="1"/>
          </p:cNvSpPr>
          <p:nvPr/>
        </p:nvSpPr>
        <p:spPr bwMode="auto">
          <a:xfrm flipH="1" flipV="1">
            <a:off x="2063750" y="2971800"/>
            <a:ext cx="839788" cy="3175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8485" name="Line 5"/>
          <p:cNvSpPr>
            <a:spLocks noChangeShapeType="1"/>
          </p:cNvSpPr>
          <p:nvPr/>
        </p:nvSpPr>
        <p:spPr bwMode="auto">
          <a:xfrm flipH="1">
            <a:off x="2266950" y="3311525"/>
            <a:ext cx="636588" cy="635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8486" name="Line 6"/>
          <p:cNvSpPr>
            <a:spLocks noChangeShapeType="1"/>
          </p:cNvSpPr>
          <p:nvPr/>
        </p:nvSpPr>
        <p:spPr bwMode="auto">
          <a:xfrm flipV="1">
            <a:off x="2903538" y="2971800"/>
            <a:ext cx="928687" cy="3175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8487" name="Line 7"/>
          <p:cNvSpPr>
            <a:spLocks noChangeShapeType="1"/>
          </p:cNvSpPr>
          <p:nvPr/>
        </p:nvSpPr>
        <p:spPr bwMode="auto">
          <a:xfrm>
            <a:off x="2925763" y="3311525"/>
            <a:ext cx="749300" cy="61118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8488" name="Oval 8"/>
          <p:cNvSpPr>
            <a:spLocks noChangeArrowheads="1"/>
          </p:cNvSpPr>
          <p:nvPr/>
        </p:nvSpPr>
        <p:spPr bwMode="auto">
          <a:xfrm>
            <a:off x="2609850" y="2992438"/>
            <a:ext cx="703263" cy="70326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pic>
        <p:nvPicPr>
          <p:cNvPr id="148489" name="Picture 9" descr="未命名"/>
          <p:cNvPicPr>
            <a:picLocks noChangeAspect="1" noChangeArrowheads="1"/>
          </p:cNvPicPr>
          <p:nvPr/>
        </p:nvPicPr>
        <p:blipFill>
          <a:blip r:embed="rId2">
            <a:extLst>
              <a:ext uri="{28A0092B-C50C-407E-A947-70E740481C1C}">
                <a14:useLocalDpi xmlns:a14="http://schemas.microsoft.com/office/drawing/2010/main" xmlns="" val="0"/>
              </a:ext>
            </a:extLst>
          </a:blip>
          <a:srcRect t="40695" r="62872" b="2951"/>
          <a:stretch>
            <a:fillRect/>
          </a:stretch>
        </p:blipFill>
        <p:spPr bwMode="auto">
          <a:xfrm>
            <a:off x="5387975" y="1997075"/>
            <a:ext cx="2438400" cy="2667000"/>
          </a:xfrm>
          <a:prstGeom prst="rect">
            <a:avLst/>
          </a:prstGeom>
          <a:noFill/>
          <a:extLst>
            <a:ext uri="{909E8E84-426E-40DD-AFC4-6F175D3DCCD1}">
              <a14:hiddenFill xmlns:a14="http://schemas.microsoft.com/office/drawing/2010/main" xmlns="">
                <a:solidFill>
                  <a:srgbClr val="FFFFFF"/>
                </a:solidFill>
              </a14:hiddenFill>
            </a:ext>
          </a:extLst>
        </p:spPr>
      </p:pic>
      <p:sp>
        <p:nvSpPr>
          <p:cNvPr id="148490" name="Text Box 10"/>
          <p:cNvSpPr txBox="1">
            <a:spLocks noChangeArrowheads="1"/>
          </p:cNvSpPr>
          <p:nvPr/>
        </p:nvSpPr>
        <p:spPr bwMode="auto">
          <a:xfrm>
            <a:off x="457200" y="1905000"/>
            <a:ext cx="26304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kumimoji="1" lang="en-US" altLang="zh-TW">
                <a:ea typeface="新細明體" pitchFamily="18" charset="-120"/>
              </a:rPr>
              <a:t>EMPTY QUEUE</a:t>
            </a:r>
          </a:p>
        </p:txBody>
      </p:sp>
      <p:sp>
        <p:nvSpPr>
          <p:cNvPr id="148491" name="Text Box 11"/>
          <p:cNvSpPr txBox="1">
            <a:spLocks noChangeArrowheads="1"/>
          </p:cNvSpPr>
          <p:nvPr/>
        </p:nvSpPr>
        <p:spPr bwMode="auto">
          <a:xfrm>
            <a:off x="1895475" y="2190750"/>
            <a:ext cx="5699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kumimoji="1" lang="zh-TW" altLang="en-US" sz="2000" dirty="0">
                <a:ea typeface="新細明體" pitchFamily="18" charset="-120"/>
              </a:rPr>
              <a:t>[2]</a:t>
            </a:r>
          </a:p>
        </p:txBody>
      </p:sp>
      <p:sp>
        <p:nvSpPr>
          <p:cNvPr id="148492" name="Text Box 12"/>
          <p:cNvSpPr txBox="1">
            <a:spLocks noChangeArrowheads="1"/>
          </p:cNvSpPr>
          <p:nvPr/>
        </p:nvSpPr>
        <p:spPr bwMode="auto">
          <a:xfrm>
            <a:off x="3657600" y="2133600"/>
            <a:ext cx="370967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2000" dirty="0">
                <a:ea typeface="新細明體" pitchFamily="18" charset="-120"/>
              </a:rPr>
              <a:t>[3]                         [2]                 </a:t>
            </a:r>
            <a:r>
              <a:rPr kumimoji="1" lang="zh-TW" altLang="en-US" sz="2000" dirty="0" smtClean="0">
                <a:ea typeface="新細明體" pitchFamily="18" charset="-120"/>
              </a:rPr>
              <a:t>      </a:t>
            </a:r>
            <a:r>
              <a:rPr kumimoji="1" lang="zh-TW" altLang="en-US" sz="2000" dirty="0">
                <a:ea typeface="新細明體" pitchFamily="18" charset="-120"/>
              </a:rPr>
              <a:t>[3]</a:t>
            </a:r>
          </a:p>
        </p:txBody>
      </p:sp>
      <p:sp>
        <p:nvSpPr>
          <p:cNvPr id="148493" name="Text Box 13"/>
          <p:cNvSpPr txBox="1">
            <a:spLocks noChangeArrowheads="1"/>
          </p:cNvSpPr>
          <p:nvPr/>
        </p:nvSpPr>
        <p:spPr bwMode="auto">
          <a:xfrm>
            <a:off x="1600200" y="3179763"/>
            <a:ext cx="65722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2000" dirty="0">
                <a:ea typeface="新細明體" pitchFamily="18" charset="-120"/>
              </a:rPr>
              <a:t>[1]                                  [4]           [1]                                  [4]   </a:t>
            </a:r>
          </a:p>
        </p:txBody>
      </p:sp>
      <p:sp>
        <p:nvSpPr>
          <p:cNvPr id="148494" name="Text Box 14"/>
          <p:cNvSpPr txBox="1">
            <a:spLocks noChangeArrowheads="1"/>
          </p:cNvSpPr>
          <p:nvPr/>
        </p:nvSpPr>
        <p:spPr bwMode="auto">
          <a:xfrm>
            <a:off x="1139825" y="4251325"/>
            <a:ext cx="7402513" cy="222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kumimoji="1" lang="zh-TW" altLang="en-US" sz="2000" dirty="0">
                <a:ea typeface="新細明體" pitchFamily="18" charset="-120"/>
              </a:rPr>
              <a:t>                 [0]            [5]                                   [0]          [5] </a:t>
            </a:r>
          </a:p>
          <a:p>
            <a:endParaRPr kumimoji="1" lang="zh-TW" altLang="en-US" sz="2000" dirty="0">
              <a:ea typeface="新細明體" pitchFamily="18" charset="-120"/>
            </a:endParaRPr>
          </a:p>
          <a:p>
            <a:endParaRPr kumimoji="1" lang="zh-TW" altLang="en-US" sz="2000" dirty="0">
              <a:ea typeface="新細明體" pitchFamily="18" charset="-120"/>
            </a:endParaRPr>
          </a:p>
          <a:p>
            <a:r>
              <a:rPr kumimoji="1" lang="zh-TW" altLang="zh-TW" sz="2000" b="1" dirty="0">
                <a:ea typeface="新細明體" pitchFamily="18" charset="-120"/>
              </a:rPr>
              <a:t>                    </a:t>
            </a:r>
            <a:r>
              <a:rPr kumimoji="1" lang="en-US" altLang="zh-TW" sz="2000" b="1" dirty="0">
                <a:ea typeface="新細明體" pitchFamily="18" charset="-120"/>
              </a:rPr>
              <a:t>front = 0                                           front = 0</a:t>
            </a:r>
          </a:p>
          <a:p>
            <a:r>
              <a:rPr kumimoji="1" lang="en-US" altLang="zh-TW" sz="2000" b="1" dirty="0">
                <a:ea typeface="新細明體" pitchFamily="18" charset="-120"/>
              </a:rPr>
              <a:t>                    rear = 0                                             rear = 3</a:t>
            </a:r>
          </a:p>
          <a:p>
            <a:endParaRPr kumimoji="1" lang="en-US" altLang="zh-TW" sz="2000" b="1" dirty="0">
              <a:ea typeface="新細明體" pitchFamily="18" charset="-120"/>
            </a:endParaRPr>
          </a:p>
          <a:p>
            <a:endParaRPr kumimoji="1" lang="en-US" altLang="zh-TW" sz="2000" dirty="0">
              <a:ea typeface="新細明體" pitchFamily="18" charset="-120"/>
            </a:endParaRPr>
          </a:p>
        </p:txBody>
      </p:sp>
      <p:sp>
        <p:nvSpPr>
          <p:cNvPr id="148495" name="Text Box 15"/>
          <p:cNvSpPr txBox="1">
            <a:spLocks noChangeArrowheads="1"/>
          </p:cNvSpPr>
          <p:nvPr/>
        </p:nvSpPr>
        <p:spPr bwMode="auto">
          <a:xfrm>
            <a:off x="5781675" y="2613025"/>
            <a:ext cx="40957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sz="2000">
                <a:ea typeface="新細明體" pitchFamily="18" charset="-120"/>
              </a:rPr>
              <a:t>J2</a:t>
            </a:r>
          </a:p>
        </p:txBody>
      </p:sp>
      <p:sp>
        <p:nvSpPr>
          <p:cNvPr id="148496" name="Text Box 16"/>
          <p:cNvSpPr txBox="1">
            <a:spLocks noChangeArrowheads="1"/>
          </p:cNvSpPr>
          <p:nvPr/>
        </p:nvSpPr>
        <p:spPr bwMode="auto">
          <a:xfrm>
            <a:off x="5464175" y="3225800"/>
            <a:ext cx="40957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sz="2000">
                <a:ea typeface="新細明體" pitchFamily="18" charset="-120"/>
              </a:rPr>
              <a:t>J1</a:t>
            </a:r>
          </a:p>
        </p:txBody>
      </p:sp>
      <p:sp>
        <p:nvSpPr>
          <p:cNvPr id="148497" name="Text Box 17"/>
          <p:cNvSpPr txBox="1">
            <a:spLocks noChangeArrowheads="1"/>
          </p:cNvSpPr>
          <p:nvPr/>
        </p:nvSpPr>
        <p:spPr bwMode="auto">
          <a:xfrm>
            <a:off x="6575425" y="2613025"/>
            <a:ext cx="40957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sz="2000">
                <a:ea typeface="新細明體" pitchFamily="18" charset="-120"/>
              </a:rPr>
              <a:t>J3</a:t>
            </a:r>
          </a:p>
        </p:txBody>
      </p:sp>
      <p:sp>
        <p:nvSpPr>
          <p:cNvPr id="148500" name="Rectangle 20"/>
          <p:cNvSpPr>
            <a:spLocks noChangeArrowheads="1"/>
          </p:cNvSpPr>
          <p:nvPr/>
        </p:nvSpPr>
        <p:spPr bwMode="auto">
          <a:xfrm>
            <a:off x="1219200" y="6858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alpha val="50000"/>
                    </a:schemeClr>
                  </a:outerShdw>
                </a:effectLst>
              </a14:hiddenEffects>
            </a:ext>
          </a:extLst>
        </p:spPr>
        <p:txBody>
          <a:bodyPr anchor="ctr"/>
          <a:lstStyle>
            <a:lvl1pPr>
              <a:defRPr sz="2400">
                <a:solidFill>
                  <a:schemeClr val="tx1"/>
                </a:solidFill>
                <a:latin typeface="Tahoma" pitchFamily="34" charset="0"/>
              </a:defRPr>
            </a:lvl1pPr>
            <a:lvl2pPr>
              <a:defRPr sz="2400">
                <a:solidFill>
                  <a:schemeClr val="tx1"/>
                </a:solidFill>
                <a:latin typeface="Tahoma" pitchFamily="34" charset="0"/>
              </a:defRPr>
            </a:lvl2pPr>
            <a:lvl3pPr>
              <a:defRPr sz="2400">
                <a:solidFill>
                  <a:schemeClr val="tx1"/>
                </a:solidFill>
                <a:latin typeface="Tahoma" pitchFamily="34" charset="0"/>
              </a:defRPr>
            </a:lvl3pPr>
            <a:lvl4pPr>
              <a:defRPr sz="2400">
                <a:solidFill>
                  <a:schemeClr val="tx1"/>
                </a:solidFill>
                <a:latin typeface="Tahoma" pitchFamily="34" charset="0"/>
              </a:defRPr>
            </a:lvl4pPr>
            <a:lvl5pPr>
              <a:defRPr sz="2400">
                <a:solidFill>
                  <a:schemeClr val="tx1"/>
                </a:solidFill>
                <a:latin typeface="Tahoma" pitchFamily="34" charset="0"/>
              </a:defRPr>
            </a:lvl5pPr>
            <a:lvl6pPr marL="457200" fontAlgn="base">
              <a:spcBef>
                <a:spcPct val="0"/>
              </a:spcBef>
              <a:spcAft>
                <a:spcPct val="0"/>
              </a:spcAft>
              <a:defRPr sz="2400">
                <a:solidFill>
                  <a:schemeClr val="tx1"/>
                </a:solidFill>
                <a:latin typeface="Tahoma" pitchFamily="34" charset="0"/>
              </a:defRPr>
            </a:lvl6pPr>
            <a:lvl7pPr marL="914400" fontAlgn="base">
              <a:spcBef>
                <a:spcPct val="0"/>
              </a:spcBef>
              <a:spcAft>
                <a:spcPct val="0"/>
              </a:spcAft>
              <a:defRPr sz="2400">
                <a:solidFill>
                  <a:schemeClr val="tx1"/>
                </a:solidFill>
                <a:latin typeface="Tahoma" pitchFamily="34" charset="0"/>
              </a:defRPr>
            </a:lvl7pPr>
            <a:lvl8pPr marL="1371600" fontAlgn="base">
              <a:spcBef>
                <a:spcPct val="0"/>
              </a:spcBef>
              <a:spcAft>
                <a:spcPct val="0"/>
              </a:spcAft>
              <a:defRPr sz="2400">
                <a:solidFill>
                  <a:schemeClr val="tx1"/>
                </a:solidFill>
                <a:latin typeface="Tahoma" pitchFamily="34" charset="0"/>
              </a:defRPr>
            </a:lvl8pPr>
            <a:lvl9pPr marL="1828800" fontAlgn="base">
              <a:spcBef>
                <a:spcPct val="0"/>
              </a:spcBef>
              <a:spcAft>
                <a:spcPct val="0"/>
              </a:spcAft>
              <a:defRPr sz="2400">
                <a:solidFill>
                  <a:schemeClr val="tx1"/>
                </a:solidFill>
                <a:latin typeface="Tahoma" pitchFamily="34" charset="0"/>
              </a:defRPr>
            </a:lvl9pPr>
          </a:lstStyle>
          <a:p>
            <a:r>
              <a:rPr lang="en-US" altLang="en-US" sz="4000" dirty="0">
                <a:solidFill>
                  <a:schemeClr val="tx2"/>
                </a:solidFill>
                <a:latin typeface="+mj-lt"/>
                <a:ea typeface="+mj-ea"/>
                <a:cs typeface="+mj-cs"/>
              </a:rPr>
              <a:t>Implementation 2:</a:t>
            </a:r>
          </a:p>
          <a:p>
            <a:r>
              <a:rPr lang="en-US" altLang="en-US" sz="4000" dirty="0">
                <a:solidFill>
                  <a:schemeClr val="tx2"/>
                </a:solidFill>
                <a:latin typeface="+mj-lt"/>
                <a:ea typeface="+mj-ea"/>
                <a:cs typeface="+mj-cs"/>
              </a:rPr>
              <a:t>Wrapped Configuration</a:t>
            </a:r>
          </a:p>
        </p:txBody>
      </p:sp>
      <p:sp>
        <p:nvSpPr>
          <p:cNvPr id="148501" name="Text Box 21"/>
          <p:cNvSpPr txBox="1">
            <a:spLocks noChangeArrowheads="1"/>
          </p:cNvSpPr>
          <p:nvPr/>
        </p:nvSpPr>
        <p:spPr bwMode="auto">
          <a:xfrm>
            <a:off x="1584325" y="6061075"/>
            <a:ext cx="4005263" cy="457200"/>
          </a:xfrm>
          <a:prstGeom prst="rect">
            <a:avLst/>
          </a:prstGeom>
          <a:solidFill>
            <a:srgbClr val="FFCC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Can be seen as a circular queue</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xmlns="" val="1982053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未命名1"/>
          <p:cNvPicPr>
            <a:picLocks noChangeAspect="1" noChangeArrowheads="1"/>
          </p:cNvPicPr>
          <p:nvPr/>
        </p:nvPicPr>
        <p:blipFill>
          <a:blip r:embed="rId2">
            <a:extLst>
              <a:ext uri="{28A0092B-C50C-407E-A947-70E740481C1C}">
                <a14:useLocalDpi xmlns:a14="http://schemas.microsoft.com/office/drawing/2010/main" xmlns="" val="0"/>
              </a:ext>
            </a:extLst>
          </a:blip>
          <a:srcRect t="25070" r="27599" b="16875"/>
          <a:stretch>
            <a:fillRect/>
          </a:stretch>
        </p:blipFill>
        <p:spPr bwMode="auto">
          <a:xfrm>
            <a:off x="2120900" y="1538288"/>
            <a:ext cx="5756275" cy="3470275"/>
          </a:xfrm>
          <a:prstGeom prst="rect">
            <a:avLst/>
          </a:prstGeom>
          <a:noFill/>
          <a:extLst>
            <a:ext uri="{909E8E84-426E-40DD-AFC4-6F175D3DCCD1}">
              <a14:hiddenFill xmlns:a14="http://schemas.microsoft.com/office/drawing/2010/main" xmlns="">
                <a:solidFill>
                  <a:srgbClr val="FFFFFF"/>
                </a:solidFill>
              </a14:hiddenFill>
            </a:ext>
          </a:extLst>
        </p:spPr>
      </p:pic>
      <p:sp>
        <p:nvSpPr>
          <p:cNvPr id="149507" name="Text Box 3"/>
          <p:cNvSpPr txBox="1">
            <a:spLocks noChangeArrowheads="1"/>
          </p:cNvSpPr>
          <p:nvPr/>
        </p:nvSpPr>
        <p:spPr bwMode="auto">
          <a:xfrm>
            <a:off x="2311400" y="1025525"/>
            <a:ext cx="489902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2000">
                <a:ea typeface="新細明體" pitchFamily="18" charset="-120"/>
              </a:rPr>
              <a:t> </a:t>
            </a:r>
            <a:r>
              <a:rPr kumimoji="1" lang="en-US" altLang="zh-TW" sz="2000">
                <a:ea typeface="新細明體" pitchFamily="18" charset="-120"/>
              </a:rPr>
              <a:t>FULL QUEUE                        FULL QUEUE</a:t>
            </a:r>
          </a:p>
        </p:txBody>
      </p:sp>
      <p:sp>
        <p:nvSpPr>
          <p:cNvPr id="149508" name="Text Box 4"/>
          <p:cNvSpPr txBox="1">
            <a:spLocks noChangeArrowheads="1"/>
          </p:cNvSpPr>
          <p:nvPr/>
        </p:nvSpPr>
        <p:spPr bwMode="auto">
          <a:xfrm>
            <a:off x="1744663" y="1981200"/>
            <a:ext cx="5750292"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2000" dirty="0">
                <a:ea typeface="新細明體" pitchFamily="18" charset="-120"/>
              </a:rPr>
              <a:t>   [2]                               </a:t>
            </a:r>
            <a:r>
              <a:rPr kumimoji="1" lang="zh-TW" altLang="en-US" sz="2000" dirty="0" smtClean="0">
                <a:ea typeface="新細明體" pitchFamily="18" charset="-120"/>
              </a:rPr>
              <a:t>   [</a:t>
            </a:r>
            <a:r>
              <a:rPr kumimoji="1" lang="zh-TW" altLang="en-US" sz="2000" dirty="0">
                <a:ea typeface="新細明體" pitchFamily="18" charset="-120"/>
              </a:rPr>
              <a:t>3]    </a:t>
            </a:r>
            <a:r>
              <a:rPr kumimoji="1" lang="zh-TW" altLang="en-US" sz="2000" dirty="0" smtClean="0">
                <a:ea typeface="新細明體" pitchFamily="18" charset="-120"/>
              </a:rPr>
              <a:t>        </a:t>
            </a:r>
            <a:r>
              <a:rPr kumimoji="1" lang="zh-TW" altLang="en-US" sz="2000" dirty="0">
                <a:ea typeface="新細明體" pitchFamily="18" charset="-120"/>
              </a:rPr>
              <a:t>[2]                              [3]</a:t>
            </a:r>
          </a:p>
        </p:txBody>
      </p:sp>
      <p:sp>
        <p:nvSpPr>
          <p:cNvPr id="149509" name="Text Box 5"/>
          <p:cNvSpPr txBox="1">
            <a:spLocks noChangeArrowheads="1"/>
          </p:cNvSpPr>
          <p:nvPr/>
        </p:nvSpPr>
        <p:spPr bwMode="auto">
          <a:xfrm>
            <a:off x="1593850" y="3201988"/>
            <a:ext cx="6269665"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2000" dirty="0" smtClean="0">
                <a:ea typeface="新細明體" pitchFamily="18" charset="-120"/>
              </a:rPr>
              <a:t>[</a:t>
            </a:r>
            <a:r>
              <a:rPr kumimoji="1" lang="zh-TW" altLang="en-US" sz="2000" dirty="0">
                <a:ea typeface="新細明體" pitchFamily="18" charset="-120"/>
              </a:rPr>
              <a:t>1]                                       </a:t>
            </a:r>
            <a:r>
              <a:rPr kumimoji="1" lang="zh-TW" altLang="en-US" sz="2000" dirty="0" smtClean="0">
                <a:ea typeface="新細明體" pitchFamily="18" charset="-120"/>
              </a:rPr>
              <a:t>      [</a:t>
            </a:r>
            <a:r>
              <a:rPr kumimoji="1" lang="zh-TW" altLang="en-US" sz="2000" dirty="0">
                <a:ea typeface="新細明體" pitchFamily="18" charset="-120"/>
              </a:rPr>
              <a:t>4][1]  </a:t>
            </a:r>
            <a:r>
              <a:rPr kumimoji="1" lang="zh-TW" altLang="en-US" sz="2000" dirty="0" smtClean="0">
                <a:ea typeface="新細明體" pitchFamily="18" charset="-120"/>
              </a:rPr>
              <a:t>                                         </a:t>
            </a:r>
            <a:r>
              <a:rPr kumimoji="1" lang="zh-TW" altLang="en-US" sz="2000" dirty="0">
                <a:ea typeface="新細明體" pitchFamily="18" charset="-120"/>
              </a:rPr>
              <a:t>[4]</a:t>
            </a:r>
          </a:p>
        </p:txBody>
      </p:sp>
      <p:sp>
        <p:nvSpPr>
          <p:cNvPr id="149510" name="Text Box 6"/>
          <p:cNvSpPr txBox="1">
            <a:spLocks noChangeArrowheads="1"/>
          </p:cNvSpPr>
          <p:nvPr/>
        </p:nvSpPr>
        <p:spPr bwMode="auto">
          <a:xfrm>
            <a:off x="2336800" y="4335463"/>
            <a:ext cx="47942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en-US" sz="2000" dirty="0">
                <a:ea typeface="新細明體" pitchFamily="18" charset="-120"/>
              </a:rPr>
              <a:t>[0]                [5]                        [0]              [5]</a:t>
            </a:r>
          </a:p>
        </p:txBody>
      </p:sp>
      <p:sp>
        <p:nvSpPr>
          <p:cNvPr id="149511" name="Text Box 7"/>
          <p:cNvSpPr txBox="1">
            <a:spLocks noChangeArrowheads="1"/>
          </p:cNvSpPr>
          <p:nvPr/>
        </p:nvSpPr>
        <p:spPr bwMode="auto">
          <a:xfrm>
            <a:off x="2628900" y="4949825"/>
            <a:ext cx="1068388"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sz="2000" b="1">
                <a:ea typeface="新細明體" pitchFamily="18" charset="-120"/>
              </a:rPr>
              <a:t>front =0</a:t>
            </a:r>
          </a:p>
          <a:p>
            <a:r>
              <a:rPr kumimoji="1" lang="en-US" altLang="zh-TW" sz="2000" b="1">
                <a:ea typeface="新細明體" pitchFamily="18" charset="-120"/>
              </a:rPr>
              <a:t>rear = 5</a:t>
            </a:r>
          </a:p>
        </p:txBody>
      </p:sp>
      <p:sp>
        <p:nvSpPr>
          <p:cNvPr id="149512" name="Rectangle 8"/>
          <p:cNvSpPr>
            <a:spLocks noChangeArrowheads="1"/>
          </p:cNvSpPr>
          <p:nvPr/>
        </p:nvSpPr>
        <p:spPr bwMode="auto">
          <a:xfrm>
            <a:off x="5832475" y="4953000"/>
            <a:ext cx="1068388"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sz="2000" b="1">
                <a:ea typeface="新細明體" pitchFamily="18" charset="-120"/>
              </a:rPr>
              <a:t>front =4</a:t>
            </a:r>
          </a:p>
          <a:p>
            <a:r>
              <a:rPr kumimoji="1" lang="en-US" altLang="zh-TW" sz="2000" b="1">
                <a:ea typeface="新細明體" pitchFamily="18" charset="-120"/>
              </a:rPr>
              <a:t>rear =3</a:t>
            </a:r>
          </a:p>
        </p:txBody>
      </p:sp>
      <p:sp>
        <p:nvSpPr>
          <p:cNvPr id="149514" name="Text Box 10"/>
          <p:cNvSpPr txBox="1">
            <a:spLocks noChangeArrowheads="1"/>
          </p:cNvSpPr>
          <p:nvPr/>
        </p:nvSpPr>
        <p:spPr bwMode="auto">
          <a:xfrm>
            <a:off x="2516188" y="2408238"/>
            <a:ext cx="20129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sz="2000" b="1">
                <a:ea typeface="新細明體" pitchFamily="18" charset="-120"/>
              </a:rPr>
              <a:t>J2             J3	</a:t>
            </a:r>
          </a:p>
        </p:txBody>
      </p:sp>
      <p:sp>
        <p:nvSpPr>
          <p:cNvPr id="149515" name="Text Box 11"/>
          <p:cNvSpPr txBox="1">
            <a:spLocks noChangeArrowheads="1"/>
          </p:cNvSpPr>
          <p:nvPr/>
        </p:nvSpPr>
        <p:spPr bwMode="auto">
          <a:xfrm>
            <a:off x="2220913" y="3225800"/>
            <a:ext cx="22161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sz="2000" b="1" dirty="0">
                <a:ea typeface="新細明體" pitchFamily="18" charset="-120"/>
              </a:rPr>
              <a:t>J1    </a:t>
            </a:r>
            <a:r>
              <a:rPr kumimoji="1" lang="en-US" altLang="zh-TW" sz="2000" b="1" dirty="0" smtClean="0">
                <a:ea typeface="新細明體" pitchFamily="18" charset="-120"/>
              </a:rPr>
              <a:t>                    </a:t>
            </a:r>
            <a:r>
              <a:rPr kumimoji="1" lang="en-US" altLang="zh-TW" sz="2000" b="1" dirty="0">
                <a:ea typeface="新細明體" pitchFamily="18" charset="-120"/>
              </a:rPr>
              <a:t>J4</a:t>
            </a:r>
            <a:endParaRPr kumimoji="1" lang="en-US" altLang="zh-TW" sz="2000" dirty="0">
              <a:ea typeface="新細明體" pitchFamily="18" charset="-120"/>
            </a:endParaRPr>
          </a:p>
        </p:txBody>
      </p:sp>
      <p:sp>
        <p:nvSpPr>
          <p:cNvPr id="149516" name="Text Box 12"/>
          <p:cNvSpPr txBox="1">
            <a:spLocks noChangeArrowheads="1"/>
          </p:cNvSpPr>
          <p:nvPr/>
        </p:nvSpPr>
        <p:spPr bwMode="auto">
          <a:xfrm>
            <a:off x="3355975" y="3929063"/>
            <a:ext cx="5016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zh-TW" altLang="zh-TW" sz="2000" b="1">
                <a:ea typeface="新細明體" pitchFamily="18" charset="-120"/>
              </a:rPr>
              <a:t> </a:t>
            </a:r>
            <a:r>
              <a:rPr kumimoji="1" lang="en-US" altLang="zh-TW" sz="2000" b="1">
                <a:ea typeface="新細明體" pitchFamily="18" charset="-120"/>
              </a:rPr>
              <a:t>J5</a:t>
            </a:r>
          </a:p>
        </p:txBody>
      </p:sp>
      <p:sp>
        <p:nvSpPr>
          <p:cNvPr id="149517" name="Text Box 13"/>
          <p:cNvSpPr txBox="1">
            <a:spLocks noChangeArrowheads="1"/>
          </p:cNvSpPr>
          <p:nvPr/>
        </p:nvSpPr>
        <p:spPr bwMode="auto">
          <a:xfrm>
            <a:off x="5646738" y="3814763"/>
            <a:ext cx="11366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sz="2000" b="1">
                <a:ea typeface="新細明體" pitchFamily="18" charset="-120"/>
              </a:rPr>
              <a:t>J6       J5</a:t>
            </a:r>
          </a:p>
        </p:txBody>
      </p:sp>
      <p:sp>
        <p:nvSpPr>
          <p:cNvPr id="149518" name="Text Box 14"/>
          <p:cNvSpPr txBox="1">
            <a:spLocks noChangeArrowheads="1"/>
          </p:cNvSpPr>
          <p:nvPr/>
        </p:nvSpPr>
        <p:spPr bwMode="auto">
          <a:xfrm>
            <a:off x="5170488" y="3179763"/>
            <a:ext cx="4381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sz="2000" b="1">
                <a:ea typeface="新細明體" pitchFamily="18" charset="-120"/>
              </a:rPr>
              <a:t>J7</a:t>
            </a:r>
          </a:p>
        </p:txBody>
      </p:sp>
      <p:sp>
        <p:nvSpPr>
          <p:cNvPr id="149519" name="Text Box 15"/>
          <p:cNvSpPr txBox="1">
            <a:spLocks noChangeArrowheads="1"/>
          </p:cNvSpPr>
          <p:nvPr/>
        </p:nvSpPr>
        <p:spPr bwMode="auto">
          <a:xfrm>
            <a:off x="5487988" y="2363788"/>
            <a:ext cx="132715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sz="2000" b="1">
                <a:ea typeface="新細明體" pitchFamily="18" charset="-120"/>
              </a:rPr>
              <a:t>J8          J9</a:t>
            </a:r>
          </a:p>
        </p:txBody>
      </p:sp>
      <p:sp>
        <p:nvSpPr>
          <p:cNvPr id="149520" name="Text Box 16"/>
          <p:cNvSpPr txBox="1">
            <a:spLocks noChangeArrowheads="1"/>
          </p:cNvSpPr>
          <p:nvPr/>
        </p:nvSpPr>
        <p:spPr bwMode="auto">
          <a:xfrm>
            <a:off x="1371600" y="266700"/>
            <a:ext cx="5349875"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kumimoji="1" lang="en-US" altLang="zh-TW" dirty="0">
                <a:ea typeface="新細明體" pitchFamily="18" charset="-120"/>
              </a:rPr>
              <a:t>Leave</a:t>
            </a:r>
            <a:r>
              <a:rPr kumimoji="1" lang="en-US" altLang="zh-TW" b="1" dirty="0">
                <a:ea typeface="新細明體" pitchFamily="18" charset="-120"/>
              </a:rPr>
              <a:t> </a:t>
            </a:r>
            <a:r>
              <a:rPr kumimoji="1" lang="en-US" altLang="zh-TW" dirty="0">
                <a:ea typeface="新細明體" pitchFamily="18" charset="-120"/>
              </a:rPr>
              <a:t>one empty space when queue is full</a:t>
            </a:r>
          </a:p>
          <a:p>
            <a:r>
              <a:rPr kumimoji="1" lang="en-US" altLang="zh-TW" dirty="0">
                <a:ea typeface="新細明體" pitchFamily="18" charset="-120"/>
              </a:rPr>
              <a:t>Why?</a:t>
            </a:r>
            <a:endParaRPr kumimoji="1" lang="en-US" altLang="zh-TW" b="1" dirty="0">
              <a:ea typeface="新細明體" pitchFamily="18" charset="-120"/>
            </a:endParaRPr>
          </a:p>
        </p:txBody>
      </p:sp>
      <p:sp>
        <p:nvSpPr>
          <p:cNvPr id="149522" name="Text Box 18"/>
          <p:cNvSpPr txBox="1">
            <a:spLocks noChangeArrowheads="1"/>
          </p:cNvSpPr>
          <p:nvPr/>
        </p:nvSpPr>
        <p:spPr bwMode="auto">
          <a:xfrm>
            <a:off x="304800" y="5715000"/>
            <a:ext cx="4379913"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a:t>How to test when queue is empty?</a:t>
            </a:r>
          </a:p>
          <a:p>
            <a:r>
              <a:rPr lang="en-US" altLang="en-US"/>
              <a:t>How to test when queue is full?</a:t>
            </a:r>
          </a:p>
        </p:txBody>
      </p:sp>
      <p:sp>
        <p:nvSpPr>
          <p:cNvPr id="2" name="Slide Number Placeholder 1"/>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xmlns="" val="27850488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9522"/>
                                        </p:tgtEl>
                                        <p:attrNameLst>
                                          <p:attrName>style.visibility</p:attrName>
                                        </p:attrNameLst>
                                      </p:cBhvr>
                                      <p:to>
                                        <p:strVal val="visible"/>
                                      </p:to>
                                    </p:set>
                                    <p:anim calcmode="lin" valueType="num">
                                      <p:cBhvr additive="base">
                                        <p:cTn id="7" dur="500" fill="hold"/>
                                        <p:tgtEl>
                                          <p:spTgt spid="149522"/>
                                        </p:tgtEl>
                                        <p:attrNameLst>
                                          <p:attrName>ppt_x</p:attrName>
                                        </p:attrNameLst>
                                      </p:cBhvr>
                                      <p:tavLst>
                                        <p:tav tm="0">
                                          <p:val>
                                            <p:strVal val="0-#ppt_w/2"/>
                                          </p:val>
                                        </p:tav>
                                        <p:tav tm="100000">
                                          <p:val>
                                            <p:strVal val="#ppt_x"/>
                                          </p:val>
                                        </p:tav>
                                      </p:tavLst>
                                    </p:anim>
                                    <p:anim calcmode="lin" valueType="num">
                                      <p:cBhvr additive="base">
                                        <p:cTn id="8" dur="500" fill="hold"/>
                                        <p:tgtEl>
                                          <p:spTgt spid="1495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22"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868362"/>
          </a:xfrm>
        </p:spPr>
        <p:txBody>
          <a:bodyPr/>
          <a:lstStyle/>
          <a:p>
            <a:r>
              <a:rPr lang="en-US" dirty="0"/>
              <a:t>Queue</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38</a:t>
            </a:fld>
            <a:endParaRPr lang="en-US"/>
          </a:p>
        </p:txBody>
      </p:sp>
      <p:sp>
        <p:nvSpPr>
          <p:cNvPr id="4" name="Content Placeholder 2"/>
          <p:cNvSpPr>
            <a:spLocks noGrp="1"/>
          </p:cNvSpPr>
          <p:nvPr>
            <p:ph sz="quarter" idx="1"/>
          </p:nvPr>
        </p:nvSpPr>
        <p:spPr>
          <a:xfrm>
            <a:off x="914400" y="1447800"/>
            <a:ext cx="7772400" cy="4572000"/>
          </a:xfrm>
        </p:spPr>
        <p:txBody>
          <a:bodyPr>
            <a:normAutofit/>
          </a:bodyPr>
          <a:lstStyle/>
          <a:p>
            <a:r>
              <a:rPr lang="en-US" dirty="0"/>
              <a:t>Queue</a:t>
            </a:r>
          </a:p>
          <a:p>
            <a:r>
              <a:rPr lang="en-US" dirty="0"/>
              <a:t>Operations on Queues</a:t>
            </a:r>
          </a:p>
          <a:p>
            <a:r>
              <a:rPr lang="en-US" dirty="0"/>
              <a:t>A </a:t>
            </a:r>
            <a:r>
              <a:rPr lang="en-US" dirty="0" err="1"/>
              <a:t>Dequeue</a:t>
            </a:r>
            <a:r>
              <a:rPr lang="en-US" dirty="0"/>
              <a:t> Operation</a:t>
            </a:r>
          </a:p>
          <a:p>
            <a:r>
              <a:rPr lang="en-US" dirty="0"/>
              <a:t>An </a:t>
            </a:r>
            <a:r>
              <a:rPr lang="en-US" dirty="0" err="1"/>
              <a:t>Enqueue</a:t>
            </a:r>
            <a:r>
              <a:rPr lang="en-US" dirty="0"/>
              <a:t> Operation</a:t>
            </a:r>
          </a:p>
          <a:p>
            <a:r>
              <a:rPr lang="en-US" dirty="0" smtClean="0"/>
              <a:t>Array </a:t>
            </a:r>
            <a:r>
              <a:rPr lang="en-US" dirty="0"/>
              <a:t>Implementation</a:t>
            </a:r>
          </a:p>
          <a:p>
            <a:r>
              <a:rPr lang="en-US" dirty="0"/>
              <a:t>Link list Implementation</a:t>
            </a:r>
          </a:p>
          <a:p>
            <a:r>
              <a:rPr lang="en-US" dirty="0" smtClean="0"/>
              <a:t>Examples</a:t>
            </a:r>
            <a:endParaRPr lang="en-US" dirty="0"/>
          </a:p>
          <a:p>
            <a:pPr lvl="2"/>
            <a:endParaRPr lang="en-US" dirty="0" smtClean="0"/>
          </a:p>
          <a:p>
            <a:pPr lvl="1"/>
            <a:endParaRPr lang="en-US" dirty="0" smtClean="0"/>
          </a:p>
          <a:p>
            <a:pPr lvl="1"/>
            <a:endParaRPr lang="en-US" dirty="0"/>
          </a:p>
        </p:txBody>
      </p:sp>
    </p:spTree>
    <p:extLst>
      <p:ext uri="{BB962C8B-B14F-4D97-AF65-F5344CB8AC3E}">
        <p14:creationId xmlns:p14="http://schemas.microsoft.com/office/powerpoint/2010/main" xmlns="" val="168154791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2396</TotalTime>
  <Words>2162</Words>
  <Application>Microsoft Office PowerPoint</Application>
  <PresentationFormat>On-screen Show (4:3)</PresentationFormat>
  <Paragraphs>527</Paragraphs>
  <Slides>38</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Equity</vt:lpstr>
      <vt:lpstr>文件</vt:lpstr>
      <vt:lpstr>Review</vt:lpstr>
      <vt:lpstr>Queue</vt:lpstr>
      <vt:lpstr>INTRODUCTION</vt:lpstr>
      <vt:lpstr>A Graphic Model of a Queue</vt:lpstr>
      <vt:lpstr>Operations on Queues</vt:lpstr>
      <vt:lpstr>Examples of Queues</vt:lpstr>
      <vt:lpstr>BASIC OPERATIONS ON QUEUE</vt:lpstr>
      <vt:lpstr>The Queue Operations</vt:lpstr>
      <vt:lpstr>The Queue Operations</vt:lpstr>
      <vt:lpstr>The Queue Operations</vt:lpstr>
      <vt:lpstr>Array Implementation</vt:lpstr>
      <vt:lpstr>Array Implementation</vt:lpstr>
      <vt:lpstr>A Dequeue Operation</vt:lpstr>
      <vt:lpstr>An Enqueue Operation</vt:lpstr>
      <vt:lpstr>At the End of the Array</vt:lpstr>
      <vt:lpstr>At the End of the Array</vt:lpstr>
      <vt:lpstr>Array Implementation</vt:lpstr>
      <vt:lpstr>Linked List Implementation</vt:lpstr>
      <vt:lpstr>Linked List Implementation</vt:lpstr>
      <vt:lpstr>Linked List Implementation</vt:lpstr>
      <vt:lpstr>Slide 21</vt:lpstr>
      <vt:lpstr>Slide 22</vt:lpstr>
      <vt:lpstr>ALGORITHM FOR QUEUE OPERATIONS</vt:lpstr>
      <vt:lpstr>ALGORITHM FOR QUEUE OPERATIONS</vt:lpstr>
      <vt:lpstr>Queue as a Class</vt:lpstr>
      <vt:lpstr>A Linked List Implementation of the Queue Class</vt:lpstr>
      <vt:lpstr>A Dynamic-Array Implementation of the Queue Class</vt:lpstr>
      <vt:lpstr>How head and tail Change</vt:lpstr>
      <vt:lpstr>False-Overflow Issue First</vt:lpstr>
      <vt:lpstr>Solution: A Circular Queue</vt:lpstr>
      <vt:lpstr>Illustration of Circular Queues</vt:lpstr>
      <vt:lpstr>Numerics for Circular Queues</vt:lpstr>
      <vt:lpstr>Queue Applications</vt:lpstr>
      <vt:lpstr>Slide 34</vt:lpstr>
      <vt:lpstr>Slide 35</vt:lpstr>
      <vt:lpstr>Slide 36</vt:lpstr>
      <vt:lpstr>Slide 37</vt:lpstr>
      <vt:lpstr>Queue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Algorithm &amp; Data Structure</dc:title>
  <dc:creator>DELL</dc:creator>
  <cp:lastModifiedBy>vcomsats</cp:lastModifiedBy>
  <cp:revision>141</cp:revision>
  <dcterms:created xsi:type="dcterms:W3CDTF">2006-08-16T00:00:00Z</dcterms:created>
  <dcterms:modified xsi:type="dcterms:W3CDTF">2013-12-23T09:36:52Z</dcterms:modified>
</cp:coreProperties>
</file>