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6"/>
  </p:notesMasterIdLst>
  <p:sldIdLst>
    <p:sldId id="297" r:id="rId2"/>
    <p:sldId id="307" r:id="rId3"/>
    <p:sldId id="298" r:id="rId4"/>
    <p:sldId id="299" r:id="rId5"/>
    <p:sldId id="300" r:id="rId6"/>
    <p:sldId id="301" r:id="rId7"/>
    <p:sldId id="302" r:id="rId8"/>
    <p:sldId id="303" r:id="rId9"/>
    <p:sldId id="304" r:id="rId10"/>
    <p:sldId id="305" r:id="rId11"/>
    <p:sldId id="306" r:id="rId12"/>
    <p:sldId id="287" r:id="rId13"/>
    <p:sldId id="288" r:id="rId14"/>
    <p:sldId id="289" r:id="rId15"/>
    <p:sldId id="290" r:id="rId16"/>
    <p:sldId id="296" r:id="rId17"/>
    <p:sldId id="292" r:id="rId18"/>
    <p:sldId id="291" r:id="rId19"/>
    <p:sldId id="293" r:id="rId20"/>
    <p:sldId id="294" r:id="rId21"/>
    <p:sldId id="295" r:id="rId22"/>
    <p:sldId id="257" r:id="rId23"/>
    <p:sldId id="259" r:id="rId24"/>
    <p:sldId id="285" r:id="rId25"/>
    <p:sldId id="260" r:id="rId26"/>
    <p:sldId id="262" r:id="rId27"/>
    <p:sldId id="263" r:id="rId28"/>
    <p:sldId id="264" r:id="rId29"/>
    <p:sldId id="265" r:id="rId30"/>
    <p:sldId id="266" r:id="rId31"/>
    <p:sldId id="267" r:id="rId32"/>
    <p:sldId id="268" r:id="rId33"/>
    <p:sldId id="269" r:id="rId34"/>
    <p:sldId id="270" r:id="rId35"/>
    <p:sldId id="271" r:id="rId36"/>
    <p:sldId id="273" r:id="rId37"/>
    <p:sldId id="274" r:id="rId38"/>
    <p:sldId id="276" r:id="rId39"/>
    <p:sldId id="275" r:id="rId40"/>
    <p:sldId id="278" r:id="rId41"/>
    <p:sldId id="279" r:id="rId42"/>
    <p:sldId id="280" r:id="rId43"/>
    <p:sldId id="282" r:id="rId44"/>
    <p:sldId id="308" r:id="rId4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254845-CDA8-4FC8-BA7C-E0AD9D00C05D}" type="datetimeFigureOut">
              <a:rPr lang="en-US" smtClean="0"/>
              <a:pPr/>
              <a:t>12/21/2013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36D8C8-BDF6-4538-82A1-94420ABFEAD1}" type="slidenum">
              <a:rPr lang="en-US" smtClean="0"/>
              <a:pPr/>
              <a:t>‹#›</a:t>
            </a:fld>
            <a:endParaRPr lang="en-US"/>
          </a:p>
        </p:txBody>
      </p:sp>
    </p:spTree>
    <p:extLst>
      <p:ext uri="{BB962C8B-B14F-4D97-AF65-F5344CB8AC3E}">
        <p14:creationId xmlns:p14="http://schemas.microsoft.com/office/powerpoint/2010/main" xmlns="" val="1402762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5F37E14-1597-40D3-B3D2-081D57A2F004}" type="datetime4">
              <a:rPr lang="en-US" smtClean="0"/>
              <a:pPr/>
              <a:t>December 21, 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CB90210-D65D-4461-A2C9-0670D2F68C86}"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133B103-FE62-4A6C-B599-08AC578B123E}" type="datetime4">
              <a:rPr lang="en-US" smtClean="0"/>
              <a:pPr/>
              <a:t>December 21,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C702D-558B-4CC7-B6E7-B7C6B2F6A5D8}" type="slidenum">
              <a:rPr lang="en-US" smtClean="0"/>
              <a:pPr/>
              <a:t>‹#›</a:t>
            </a:fld>
            <a:endParaRPr lang="en-US"/>
          </a:p>
        </p:txBody>
      </p:sp>
      <p:sp>
        <p:nvSpPr>
          <p:cNvPr id="8" name="Content Placeholder 7"/>
          <p:cNvSpPr>
            <a:spLocks noGrp="1"/>
          </p:cNvSpPr>
          <p:nvPr>
            <p:ph sz="quarter" idx="1"/>
          </p:nvPr>
        </p:nvSpPr>
        <p:spPr>
          <a:xfrm>
            <a:off x="914400" y="1143000"/>
            <a:ext cx="7772400" cy="51816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FD99265-9AA8-4C04-96C6-3E0C21D46AA7}" type="datetime4">
              <a:rPr lang="en-US" smtClean="0"/>
              <a:pPr/>
              <a:t>December 21, 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1444904-2134-4FBB-9225-1899CFE584C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E105567-9452-4624-A220-1E339FA1EE3C}" type="datetime4">
              <a:rPr lang="en-US" smtClean="0"/>
              <a:pPr/>
              <a:t>December 21,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452AB-1FD8-49B9-A192-7665352C4068}"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27F11BE-9180-4F23-A3F2-AFBAF9D829FE}" type="datetime4">
              <a:rPr lang="en-US" smtClean="0"/>
              <a:pPr/>
              <a:t>December 21, 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03DBB-1727-4133-8FEE-12BB05C14E62}"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0BD40FA-F99D-4A02-9143-8F31677E6BA5}" type="datetime4">
              <a:rPr lang="en-US" smtClean="0"/>
              <a:pPr/>
              <a:t>December 21, 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DCBBD-7DE1-458F-A748-E73E0A1425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89D29-9AD0-4C02-9CDA-01113BFCEF98}" type="datetime4">
              <a:rPr lang="en-US" smtClean="0"/>
              <a:pPr/>
              <a:t>December 21, 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AB52AE-83A8-4FB0-BFB3-7B45CC7812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7777A0B-1C05-48A1-87A7-D543BE63741D}" type="datetime4">
              <a:rPr lang="en-US" smtClean="0"/>
              <a:pPr/>
              <a:t>December 21, 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25B3D-1685-4102-86DB-F1F215A403B4}"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C79BF5-209D-4015-9C3D-362D7AD6546F}" type="datetime4">
              <a:rPr lang="en-US" smtClean="0"/>
              <a:pPr/>
              <a:t>December 21, 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5785C90-55AB-4206-8B73-04C80FD910C9}"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8CDCA0-84DB-4A1C-A225-BD012BB29085}" type="datetime4">
              <a:rPr lang="en-US" smtClean="0"/>
              <a:pPr/>
              <a:t>December 21,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52488-F2B2-4D86-9AFA-D0D204CDBE7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C31C05-7E54-48B9-913C-DA1F4944C845}" type="datetime4">
              <a:rPr lang="en-US" smtClean="0"/>
              <a:pPr/>
              <a:t>December 21, 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0DF35-7729-423F-9360-2C02392298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792162"/>
          </a:xfrm>
          <a:prstGeom prst="rect">
            <a:avLst/>
          </a:prstGeom>
        </p:spPr>
        <p:txBody>
          <a:bodyPr bIns="91440" anchor="b" anchorCtr="0">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914400" y="1143000"/>
            <a:ext cx="7772400" cy="48768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515100"/>
            <a:ext cx="2476500" cy="190500"/>
          </a:xfrm>
          <a:prstGeom prst="rect">
            <a:avLst/>
          </a:prstGeom>
        </p:spPr>
        <p:txBody>
          <a:bodyPr anchor="ctr" anchorCtr="0"/>
          <a:lstStyle>
            <a:lvl1pPr algn="r" eaLnBrk="1" latinLnBrk="0" hangingPunct="1">
              <a:defRPr kumimoji="0" sz="1400">
                <a:solidFill>
                  <a:schemeClr val="tx2"/>
                </a:solidFill>
              </a:defRPr>
            </a:lvl1pPr>
          </a:lstStyle>
          <a:p>
            <a:fld id="{7FA7D13D-B182-4823-AE9B-6711799D10F0}" type="datetime4">
              <a:rPr lang="en-US" smtClean="0"/>
              <a:pPr/>
              <a:t>December 21, 2013</a:t>
            </a:fld>
            <a:endParaRPr lang="en-US"/>
          </a:p>
        </p:txBody>
      </p:sp>
      <p:sp>
        <p:nvSpPr>
          <p:cNvPr id="3" name="Footer Placeholder 2"/>
          <p:cNvSpPr>
            <a:spLocks noGrp="1"/>
          </p:cNvSpPr>
          <p:nvPr>
            <p:ph type="ftr" sz="quarter" idx="3"/>
          </p:nvPr>
        </p:nvSpPr>
        <p:spPr>
          <a:xfrm>
            <a:off x="914400" y="6477000"/>
            <a:ext cx="3962400" cy="2286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400800"/>
            <a:ext cx="310896" cy="2667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DE1482F-3EB8-41E6-8E5E-DFBC826FD1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1143000" y="304800"/>
            <a:ext cx="6400800" cy="9144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fontAlgn="auto">
              <a:spcAft>
                <a:spcPts val="0"/>
              </a:spcAft>
              <a:buNone/>
            </a:pPr>
            <a:r>
              <a:rPr lang="en-US" sz="4000" b="1" dirty="0">
                <a:solidFill>
                  <a:schemeClr val="tx2"/>
                </a:solidFill>
                <a:latin typeface="+mj-lt"/>
                <a:ea typeface="+mj-ea"/>
                <a:cs typeface="+mj-cs"/>
              </a:rPr>
              <a:t>Algorithm</a:t>
            </a:r>
            <a:r>
              <a:rPr lang="en-US" b="1" dirty="0" smtClean="0"/>
              <a:t>    </a:t>
            </a:r>
            <a:r>
              <a:rPr lang="en-US" sz="4000" b="1" dirty="0" smtClean="0">
                <a:solidFill>
                  <a:schemeClr val="tx2"/>
                </a:solidFill>
                <a:latin typeface="+mj-lt"/>
                <a:ea typeface="+mj-ea"/>
                <a:cs typeface="+mj-cs"/>
              </a:rPr>
              <a:t>Analysis</a:t>
            </a:r>
            <a:endParaRPr lang="en-US" sz="4000" b="1" dirty="0">
              <a:solidFill>
                <a:schemeClr val="tx2"/>
              </a:solidFill>
              <a:latin typeface="+mj-lt"/>
              <a:ea typeface="+mj-ea"/>
              <a:cs typeface="+mj-cs"/>
            </a:endParaRPr>
          </a:p>
          <a:p>
            <a:pPr fontAlgn="auto">
              <a:spcAft>
                <a:spcPts val="0"/>
              </a:spcAft>
            </a:pPr>
            <a:endParaRPr lang="en-US" dirty="0" smtClean="0"/>
          </a:p>
        </p:txBody>
      </p:sp>
      <p:sp>
        <p:nvSpPr>
          <p:cNvPr id="8" name="Slide Number Placeholder 7"/>
          <p:cNvSpPr>
            <a:spLocks noGrp="1"/>
          </p:cNvSpPr>
          <p:nvPr>
            <p:ph type="sldNum" sz="quarter" idx="12"/>
          </p:nvPr>
        </p:nvSpPr>
        <p:spPr/>
        <p:txBody>
          <a:bodyPr/>
          <a:lstStyle/>
          <a:p>
            <a:fld id="{992C702D-558B-4CC7-B6E7-B7C6B2F6A5D8}" type="slidenum">
              <a:rPr lang="en-US" smtClean="0"/>
              <a:pPr/>
              <a:t>1</a:t>
            </a:fld>
            <a:endParaRPr lang="en-US"/>
          </a:p>
        </p:txBody>
      </p:sp>
      <p:sp>
        <p:nvSpPr>
          <p:cNvPr id="4" name="Content Placeholder 4"/>
          <p:cNvSpPr>
            <a:spLocks noGrp="1"/>
          </p:cNvSpPr>
          <p:nvPr>
            <p:ph sz="quarter" idx="1"/>
          </p:nvPr>
        </p:nvSpPr>
        <p:spPr>
          <a:xfrm>
            <a:off x="914400" y="1295400"/>
            <a:ext cx="7772400" cy="5181600"/>
          </a:xfrm>
        </p:spPr>
        <p:txBody>
          <a:bodyPr/>
          <a:lstStyle/>
          <a:p>
            <a:r>
              <a:rPr lang="en-US" sz="2800" dirty="0"/>
              <a:t>Problem Solving</a:t>
            </a:r>
          </a:p>
          <a:p>
            <a:r>
              <a:rPr lang="en-US" sz="2800" dirty="0"/>
              <a:t>Space Complexity</a:t>
            </a:r>
          </a:p>
          <a:p>
            <a:r>
              <a:rPr lang="en-US" sz="2800" dirty="0"/>
              <a:t>Time Complexity</a:t>
            </a:r>
          </a:p>
          <a:p>
            <a:r>
              <a:rPr lang="en-US" sz="2800" dirty="0"/>
              <a:t>Classifying Functions by Their Asymptotic Growth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Solving: Main Steps</a:t>
            </a:r>
            <a:endParaRPr lang="en-US" dirty="0"/>
          </a:p>
        </p:txBody>
      </p:sp>
      <p:sp>
        <p:nvSpPr>
          <p:cNvPr id="5" name="Content Placeholder 4"/>
          <p:cNvSpPr>
            <a:spLocks noGrp="1"/>
          </p:cNvSpPr>
          <p:nvPr>
            <p:ph sz="quarter" idx="1"/>
          </p:nvPr>
        </p:nvSpPr>
        <p:spPr/>
        <p:txBody>
          <a:bodyPr/>
          <a:lstStyle/>
          <a:p>
            <a:pPr marL="457200" indent="-457200">
              <a:buFont typeface="Wingdings" pitchFamily="2" charset="2"/>
              <a:buAutoNum type="arabicPeriod"/>
            </a:pPr>
            <a:r>
              <a:rPr lang="en-US" sz="3200" dirty="0" smtClean="0"/>
              <a:t>Problem definition</a:t>
            </a:r>
          </a:p>
          <a:p>
            <a:pPr marL="457200" indent="-457200">
              <a:buFont typeface="Wingdings" pitchFamily="2" charset="2"/>
              <a:buAutoNum type="arabicPeriod"/>
            </a:pPr>
            <a:r>
              <a:rPr lang="en-US" sz="3200" dirty="0" smtClean="0"/>
              <a:t>Algorithm design / Algorithm specification</a:t>
            </a:r>
          </a:p>
          <a:p>
            <a:pPr marL="457200" indent="-457200">
              <a:buFont typeface="Wingdings" pitchFamily="2" charset="2"/>
              <a:buAutoNum type="arabicPeriod"/>
            </a:pPr>
            <a:r>
              <a:rPr lang="en-US" sz="3200" dirty="0" smtClean="0"/>
              <a:t>Algorithm analysis</a:t>
            </a:r>
          </a:p>
          <a:p>
            <a:pPr marL="457200" indent="-457200">
              <a:buFont typeface="Wingdings" pitchFamily="2" charset="2"/>
              <a:buAutoNum type="arabicPeriod"/>
            </a:pPr>
            <a:r>
              <a:rPr lang="en-US" sz="3200" dirty="0" smtClean="0"/>
              <a:t>Implementation</a:t>
            </a:r>
          </a:p>
          <a:p>
            <a:pPr marL="457200" indent="-457200">
              <a:buFont typeface="Wingdings" pitchFamily="2" charset="2"/>
              <a:buAutoNum type="arabicPeriod"/>
            </a:pPr>
            <a:r>
              <a:rPr lang="en-US" sz="3200" dirty="0" smtClean="0"/>
              <a:t>Testing</a:t>
            </a:r>
          </a:p>
          <a:p>
            <a:pPr marL="457200" indent="-457200">
              <a:buFont typeface="Wingdings" pitchFamily="2" charset="2"/>
              <a:buAutoNum type="arabicPeriod"/>
            </a:pPr>
            <a:r>
              <a:rPr lang="en-US" sz="3200" dirty="0" smtClean="0"/>
              <a:t>Maintenance</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2</a:t>
            </a:fld>
            <a:endParaRPr lang="en-US"/>
          </a:p>
        </p:txBody>
      </p:sp>
    </p:spTree>
    <p:extLst>
      <p:ext uri="{BB962C8B-B14F-4D97-AF65-F5344CB8AC3E}">
        <p14:creationId xmlns:p14="http://schemas.microsoft.com/office/powerpoint/2010/main" xmlns="" val="2737076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Problem Definition</a:t>
            </a:r>
            <a:endParaRPr lang="en-US" dirty="0"/>
          </a:p>
        </p:txBody>
      </p:sp>
      <p:sp>
        <p:nvSpPr>
          <p:cNvPr id="5" name="Content Placeholder 4"/>
          <p:cNvSpPr>
            <a:spLocks noGrp="1"/>
          </p:cNvSpPr>
          <p:nvPr>
            <p:ph sz="quarter" idx="1"/>
          </p:nvPr>
        </p:nvSpPr>
        <p:spPr/>
        <p:txBody>
          <a:bodyPr/>
          <a:lstStyle/>
          <a:p>
            <a:r>
              <a:rPr lang="en-US" sz="2800" dirty="0" smtClean="0"/>
              <a:t>What is the task to be accomplished?</a:t>
            </a:r>
          </a:p>
          <a:p>
            <a:pPr lvl="1"/>
            <a:r>
              <a:rPr lang="en-US" sz="2800" dirty="0" smtClean="0"/>
              <a:t>Calculate the average of the grades for a given student</a:t>
            </a:r>
          </a:p>
          <a:p>
            <a:pPr lvl="1"/>
            <a:r>
              <a:rPr lang="en-US" sz="2800" dirty="0" smtClean="0"/>
              <a:t>Find the largest number in a list</a:t>
            </a:r>
          </a:p>
          <a:p>
            <a:pPr lvl="1"/>
            <a:endParaRPr lang="en-US" dirty="0" smtClean="0"/>
          </a:p>
          <a:p>
            <a:r>
              <a:rPr lang="en-US" sz="2800" dirty="0" smtClean="0"/>
              <a:t>What are the time /space  performance requirements ?</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Algorithm Design/Specifications</a:t>
            </a:r>
            <a:endParaRPr lang="en-US" dirty="0"/>
          </a:p>
        </p:txBody>
      </p:sp>
      <p:sp>
        <p:nvSpPr>
          <p:cNvPr id="5" name="Content Placeholder 4"/>
          <p:cNvSpPr>
            <a:spLocks noGrp="1"/>
          </p:cNvSpPr>
          <p:nvPr>
            <p:ph sz="quarter" idx="1"/>
          </p:nvPr>
        </p:nvSpPr>
        <p:spPr/>
        <p:txBody>
          <a:bodyPr/>
          <a:lstStyle/>
          <a:p>
            <a:pPr>
              <a:lnSpc>
                <a:spcPct val="90000"/>
              </a:lnSpc>
            </a:pPr>
            <a:r>
              <a:rPr lang="en-US" sz="2800" u="sng" dirty="0" smtClean="0">
                <a:solidFill>
                  <a:srgbClr val="0070C0"/>
                </a:solidFill>
              </a:rPr>
              <a:t>Algorithm</a:t>
            </a:r>
            <a:r>
              <a:rPr lang="en-US" sz="2800" dirty="0" smtClean="0"/>
              <a:t>: Finite set of instructions that, if followed, accomplishes a particular task.</a:t>
            </a:r>
          </a:p>
          <a:p>
            <a:pPr>
              <a:lnSpc>
                <a:spcPct val="90000"/>
              </a:lnSpc>
            </a:pPr>
            <a:r>
              <a:rPr lang="en-US" sz="2800" dirty="0" smtClean="0"/>
              <a:t>Describe: in natural language / pseudo-code / diagrams / etc. </a:t>
            </a:r>
          </a:p>
          <a:p>
            <a:pPr>
              <a:lnSpc>
                <a:spcPct val="90000"/>
              </a:lnSpc>
            </a:pPr>
            <a:r>
              <a:rPr lang="en-US" sz="2800" dirty="0" smtClean="0"/>
              <a:t>Criteria to follow:</a:t>
            </a:r>
          </a:p>
          <a:p>
            <a:pPr lvl="1">
              <a:lnSpc>
                <a:spcPct val="90000"/>
              </a:lnSpc>
            </a:pPr>
            <a:r>
              <a:rPr lang="en-US" dirty="0" smtClean="0"/>
              <a:t>Input: Zero or more quantities (externally produced)</a:t>
            </a:r>
          </a:p>
          <a:p>
            <a:pPr lvl="1">
              <a:lnSpc>
                <a:spcPct val="90000"/>
              </a:lnSpc>
            </a:pPr>
            <a:r>
              <a:rPr lang="en-US" dirty="0" smtClean="0"/>
              <a:t>Output: One or more quantities </a:t>
            </a:r>
          </a:p>
          <a:p>
            <a:pPr lvl="1">
              <a:lnSpc>
                <a:spcPct val="90000"/>
              </a:lnSpc>
            </a:pPr>
            <a:r>
              <a:rPr lang="en-US" dirty="0" smtClean="0"/>
              <a:t>Definiteness: Clarity, precision of each instruction</a:t>
            </a:r>
          </a:p>
          <a:p>
            <a:pPr lvl="1">
              <a:lnSpc>
                <a:spcPct val="90000"/>
              </a:lnSpc>
            </a:pPr>
            <a:r>
              <a:rPr lang="en-US" dirty="0" smtClean="0"/>
              <a:t>Effectiveness: Each instruction has to be basic enough and feasible</a:t>
            </a:r>
          </a:p>
          <a:p>
            <a:pPr lvl="1">
              <a:lnSpc>
                <a:spcPct val="90000"/>
              </a:lnSpc>
            </a:pPr>
            <a:r>
              <a:rPr lang="en-US" dirty="0" smtClean="0"/>
              <a:t>Finiteness: The algorithm has to stop after a finite (may be very large) number of steps</a:t>
            </a:r>
          </a:p>
          <a:p>
            <a:pPr lvl="1">
              <a:lnSpc>
                <a:spcPct val="90000"/>
              </a:lnSpc>
            </a:pPr>
            <a:endParaRPr lang="en-US" dirty="0" smtClean="0"/>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458200" cy="792162"/>
          </a:xfrm>
        </p:spPr>
        <p:txBody>
          <a:bodyPr>
            <a:noAutofit/>
          </a:bodyPr>
          <a:lstStyle/>
          <a:p>
            <a:r>
              <a:rPr lang="en-US" sz="3000" dirty="0" smtClean="0"/>
              <a:t>4,5,6: Implementation, Testing and Maintenance</a:t>
            </a:r>
            <a:endParaRPr lang="en-US" sz="3000" dirty="0"/>
          </a:p>
        </p:txBody>
      </p:sp>
      <p:sp>
        <p:nvSpPr>
          <p:cNvPr id="5" name="Content Placeholder 4"/>
          <p:cNvSpPr>
            <a:spLocks noGrp="1"/>
          </p:cNvSpPr>
          <p:nvPr>
            <p:ph sz="quarter" idx="1"/>
          </p:nvPr>
        </p:nvSpPr>
        <p:spPr/>
        <p:txBody>
          <a:bodyPr/>
          <a:lstStyle/>
          <a:p>
            <a:r>
              <a:rPr lang="en-US" sz="3200" u="sng" dirty="0" smtClean="0"/>
              <a:t>Implementation</a:t>
            </a:r>
          </a:p>
          <a:p>
            <a:pPr lvl="1"/>
            <a:r>
              <a:rPr lang="en-US" sz="2800" dirty="0" smtClean="0"/>
              <a:t>Decide on the programming language to use</a:t>
            </a:r>
          </a:p>
          <a:p>
            <a:pPr lvl="2"/>
            <a:r>
              <a:rPr lang="en-US" sz="2400" dirty="0" smtClean="0"/>
              <a:t>C, C++, Python, Java, Perl,  etc.</a:t>
            </a:r>
          </a:p>
          <a:p>
            <a:pPr lvl="1"/>
            <a:r>
              <a:rPr lang="en-US" sz="2800" dirty="0" smtClean="0"/>
              <a:t>Write clean, well documented code </a:t>
            </a:r>
          </a:p>
          <a:p>
            <a:endParaRPr lang="en-US" sz="3200" dirty="0" smtClean="0"/>
          </a:p>
          <a:p>
            <a:r>
              <a:rPr lang="en-US" sz="3200" u="sng" dirty="0" smtClean="0"/>
              <a:t>Test, test, test</a:t>
            </a:r>
          </a:p>
          <a:p>
            <a:endParaRPr lang="en-US" sz="3200" dirty="0" smtClean="0"/>
          </a:p>
          <a:p>
            <a:r>
              <a:rPr lang="en-US" sz="3200" dirty="0" smtClean="0"/>
              <a:t>Integrate feedback from users, fix bugs, ensure compatibility across different versions </a:t>
            </a:r>
            <a:r>
              <a:rPr lang="en-US" sz="3200" dirty="0" smtClean="0">
                <a:sym typeface="Wingdings" pitchFamily="2" charset="2"/>
              </a:rPr>
              <a:t> </a:t>
            </a:r>
            <a:r>
              <a:rPr lang="en-US" sz="3200" u="sng" dirty="0" smtClean="0">
                <a:sym typeface="Wingdings" pitchFamily="2" charset="2"/>
              </a:rPr>
              <a:t>Maintenance</a:t>
            </a:r>
            <a:endParaRPr lang="en-US" sz="3200" u="sng" dirty="0" smtClean="0"/>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Algorithm Analysis</a:t>
            </a:r>
            <a:endParaRPr lang="en-US" dirty="0"/>
          </a:p>
        </p:txBody>
      </p:sp>
      <p:sp>
        <p:nvSpPr>
          <p:cNvPr id="5" name="Content Placeholder 4"/>
          <p:cNvSpPr>
            <a:spLocks noGrp="1"/>
          </p:cNvSpPr>
          <p:nvPr>
            <p:ph sz="quarter" idx="1"/>
          </p:nvPr>
        </p:nvSpPr>
        <p:spPr/>
        <p:txBody>
          <a:bodyPr>
            <a:normAutofit/>
          </a:bodyPr>
          <a:lstStyle/>
          <a:p>
            <a:r>
              <a:rPr lang="en-US" altLang="en-US" sz="2800" dirty="0" smtClean="0"/>
              <a:t>Space complexity</a:t>
            </a:r>
          </a:p>
          <a:p>
            <a:pPr lvl="1"/>
            <a:r>
              <a:rPr lang="en-US" sz="2800" dirty="0" smtClean="0"/>
              <a:t>How much space is required</a:t>
            </a:r>
          </a:p>
          <a:p>
            <a:r>
              <a:rPr lang="en-US" sz="2800" dirty="0" smtClean="0"/>
              <a:t>Time complexity</a:t>
            </a:r>
          </a:p>
          <a:p>
            <a:pPr lvl="1"/>
            <a:r>
              <a:rPr lang="en-US" sz="2800" dirty="0" smtClean="0"/>
              <a:t>How much time does it take to run the algorithm</a:t>
            </a:r>
          </a:p>
          <a:p>
            <a:endParaRPr lang="en-US" sz="2800" dirty="0" smtClean="0"/>
          </a:p>
          <a:p>
            <a:pPr>
              <a:buNone/>
            </a:pPr>
            <a:endParaRPr lang="en-US" sz="2800" dirty="0" smtClean="0"/>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Complexity</a:t>
            </a:r>
            <a:endParaRPr lang="en-US" dirty="0"/>
          </a:p>
        </p:txBody>
      </p:sp>
      <p:sp>
        <p:nvSpPr>
          <p:cNvPr id="5" name="Content Placeholder 4"/>
          <p:cNvSpPr>
            <a:spLocks noGrp="1"/>
          </p:cNvSpPr>
          <p:nvPr>
            <p:ph sz="quarter" idx="1"/>
          </p:nvPr>
        </p:nvSpPr>
        <p:spPr/>
        <p:txBody>
          <a:bodyPr>
            <a:normAutofit/>
          </a:bodyPr>
          <a:lstStyle/>
          <a:p>
            <a:r>
              <a:rPr lang="en-US" sz="2800" dirty="0" smtClean="0"/>
              <a:t>Space complexity = The amount of memory required by an algorithm to run to completion</a:t>
            </a:r>
          </a:p>
          <a:p>
            <a:pPr lvl="1"/>
            <a:r>
              <a:rPr lang="en-US" dirty="0" smtClean="0"/>
              <a:t>the most often encountered cause is “memory leaks” – the amount of memory required larger than the memory available on a given system</a:t>
            </a:r>
          </a:p>
          <a:p>
            <a:r>
              <a:rPr lang="en-US" sz="2800" dirty="0" smtClean="0"/>
              <a:t>Some algorithms may be more efficient if data completely loaded into memory </a:t>
            </a:r>
          </a:p>
          <a:p>
            <a:pPr lvl="1"/>
            <a:r>
              <a:rPr lang="en-US" dirty="0" smtClean="0"/>
              <a:t>Need to look also at system limitations</a:t>
            </a:r>
          </a:p>
          <a:p>
            <a:pPr lvl="1"/>
            <a:r>
              <a:rPr lang="en-US" dirty="0" smtClean="0"/>
              <a:t>e.g. Classify 2GB of text in various categories  – can I afford to load the entire collection?</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Complexity (cont…)</a:t>
            </a:r>
            <a:endParaRPr lang="en-US" dirty="0"/>
          </a:p>
        </p:txBody>
      </p:sp>
      <p:sp>
        <p:nvSpPr>
          <p:cNvPr id="5" name="Content Placeholder 4"/>
          <p:cNvSpPr>
            <a:spLocks noGrp="1"/>
          </p:cNvSpPr>
          <p:nvPr>
            <p:ph sz="quarter" idx="1"/>
          </p:nvPr>
        </p:nvSpPr>
        <p:spPr/>
        <p:txBody>
          <a:bodyPr>
            <a:normAutofit/>
          </a:bodyPr>
          <a:lstStyle/>
          <a:p>
            <a:pPr marL="457200" indent="-457200">
              <a:buFont typeface="Wingdings" pitchFamily="2" charset="2"/>
              <a:buAutoNum type="arabicPeriod"/>
            </a:pPr>
            <a:r>
              <a:rPr lang="en-US" sz="2800" dirty="0" smtClean="0"/>
              <a:t>Fixed part: The size required to store certain data/variables, that is independent of the size of the problem:</a:t>
            </a:r>
          </a:p>
          <a:p>
            <a:pPr marL="838200" lvl="1" indent="-381000">
              <a:buFont typeface="Wingdings" pitchFamily="2" charset="2"/>
              <a:buNone/>
            </a:pPr>
            <a:r>
              <a:rPr lang="en-US" dirty="0" smtClean="0"/>
              <a:t>- e.g. name of the data collection</a:t>
            </a:r>
          </a:p>
          <a:p>
            <a:pPr marL="838200" lvl="1" indent="-381000">
              <a:buFont typeface="Wingdings" pitchFamily="2" charset="2"/>
              <a:buNone/>
            </a:pPr>
            <a:endParaRPr lang="en-US" dirty="0" smtClean="0"/>
          </a:p>
          <a:p>
            <a:pPr marL="457200" indent="-457200">
              <a:buFont typeface="Wingdings" pitchFamily="2" charset="2"/>
              <a:buAutoNum type="arabicPeriod"/>
            </a:pPr>
            <a:endParaRPr lang="en-US" sz="2800" dirty="0" smtClean="0"/>
          </a:p>
          <a:p>
            <a:pPr marL="457200" indent="-457200">
              <a:buFont typeface="Wingdings" pitchFamily="2" charset="2"/>
              <a:buAutoNum type="arabicPeriod"/>
            </a:pPr>
            <a:r>
              <a:rPr lang="en-US" sz="2800" dirty="0" smtClean="0"/>
              <a:t>Variable part: Space needed by variables, whose size is dependent on the size of the problem:</a:t>
            </a:r>
          </a:p>
          <a:p>
            <a:pPr marL="838200" lvl="1" indent="-381000">
              <a:buFont typeface="Wingdings" pitchFamily="2" charset="2"/>
              <a:buNone/>
            </a:pPr>
            <a:r>
              <a:rPr lang="en-US" dirty="0" smtClean="0"/>
              <a:t>- e.g. actual text </a:t>
            </a:r>
          </a:p>
          <a:p>
            <a:pPr marL="838200" lvl="1" indent="-381000">
              <a:buFont typeface="Wingdings" pitchFamily="2" charset="2"/>
              <a:buNone/>
            </a:pPr>
            <a:r>
              <a:rPr lang="en-US" dirty="0" smtClean="0"/>
              <a:t>- load 2GB of text VS. load 1MB of text</a:t>
            </a:r>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Complexity</a:t>
            </a:r>
            <a:endParaRPr lang="en-US" dirty="0"/>
          </a:p>
        </p:txBody>
      </p:sp>
      <p:sp>
        <p:nvSpPr>
          <p:cNvPr id="5" name="Content Placeholder 4"/>
          <p:cNvSpPr>
            <a:spLocks noGrp="1"/>
          </p:cNvSpPr>
          <p:nvPr>
            <p:ph sz="quarter" idx="1"/>
          </p:nvPr>
        </p:nvSpPr>
        <p:spPr/>
        <p:txBody>
          <a:bodyPr>
            <a:normAutofit/>
          </a:bodyPr>
          <a:lstStyle/>
          <a:p>
            <a:pPr>
              <a:lnSpc>
                <a:spcPct val="90000"/>
              </a:lnSpc>
            </a:pPr>
            <a:r>
              <a:rPr lang="en-US" sz="2800" dirty="0" smtClean="0"/>
              <a:t>Often more important than space complexity</a:t>
            </a:r>
          </a:p>
          <a:p>
            <a:pPr lvl="1">
              <a:lnSpc>
                <a:spcPct val="90000"/>
              </a:lnSpc>
            </a:pPr>
            <a:r>
              <a:rPr lang="en-US" dirty="0" smtClean="0"/>
              <a:t>space available tends to be larger and larger</a:t>
            </a:r>
          </a:p>
          <a:p>
            <a:pPr lvl="1">
              <a:lnSpc>
                <a:spcPct val="90000"/>
              </a:lnSpc>
            </a:pPr>
            <a:r>
              <a:rPr lang="en-US" dirty="0" smtClean="0"/>
              <a:t>time is still a problem for all of us </a:t>
            </a:r>
            <a:endParaRPr lang="en-US" dirty="0" smtClean="0">
              <a:sym typeface="Wingdings" pitchFamily="2" charset="2"/>
            </a:endParaRPr>
          </a:p>
          <a:p>
            <a:pPr>
              <a:lnSpc>
                <a:spcPct val="90000"/>
              </a:lnSpc>
            </a:pPr>
            <a:endParaRPr lang="en-US" sz="2800" dirty="0" smtClean="0">
              <a:sym typeface="Wingdings" pitchFamily="2" charset="2"/>
            </a:endParaRPr>
          </a:p>
          <a:p>
            <a:pPr>
              <a:lnSpc>
                <a:spcPct val="90000"/>
              </a:lnSpc>
            </a:pPr>
            <a:r>
              <a:rPr lang="en-US" sz="2800" dirty="0" smtClean="0">
                <a:sym typeface="Wingdings" pitchFamily="2" charset="2"/>
              </a:rPr>
              <a:t>3-4GHz processors on the market </a:t>
            </a:r>
          </a:p>
          <a:p>
            <a:pPr lvl="1">
              <a:lnSpc>
                <a:spcPct val="90000"/>
              </a:lnSpc>
            </a:pPr>
            <a:r>
              <a:rPr lang="en-US" dirty="0" smtClean="0">
                <a:sym typeface="Wingdings" pitchFamily="2" charset="2"/>
              </a:rPr>
              <a:t>still … </a:t>
            </a:r>
          </a:p>
          <a:p>
            <a:pPr lvl="1">
              <a:lnSpc>
                <a:spcPct val="90000"/>
              </a:lnSpc>
            </a:pPr>
            <a:r>
              <a:rPr lang="en-US" dirty="0" smtClean="0">
                <a:sym typeface="Wingdings" pitchFamily="2" charset="2"/>
              </a:rPr>
              <a:t>researchers estimate that the computation of various transformations for 1 single DNA chain for one single protein on 1 </a:t>
            </a:r>
            <a:r>
              <a:rPr lang="en-US" dirty="0" err="1" smtClean="0">
                <a:sym typeface="Wingdings" pitchFamily="2" charset="2"/>
              </a:rPr>
              <a:t>TerraHZ</a:t>
            </a:r>
            <a:r>
              <a:rPr lang="en-US" dirty="0" smtClean="0">
                <a:sym typeface="Wingdings" pitchFamily="2" charset="2"/>
              </a:rPr>
              <a:t> computer would take about 1 year to run to completion</a:t>
            </a:r>
          </a:p>
          <a:p>
            <a:pPr>
              <a:lnSpc>
                <a:spcPct val="90000"/>
              </a:lnSpc>
            </a:pPr>
            <a:r>
              <a:rPr lang="en-US" sz="2800" dirty="0" smtClean="0"/>
              <a:t>Algorithms running time </a:t>
            </a:r>
            <a:r>
              <a:rPr lang="en-US" sz="2800" dirty="0" smtClean="0">
                <a:solidFill>
                  <a:srgbClr val="FF0000"/>
                </a:solidFill>
              </a:rPr>
              <a:t>is</a:t>
            </a:r>
            <a:r>
              <a:rPr lang="en-US" sz="2800" dirty="0" smtClean="0"/>
              <a:t> an important issue</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Time</a:t>
            </a:r>
            <a:endParaRPr lang="en-US" dirty="0"/>
          </a:p>
        </p:txBody>
      </p:sp>
      <p:sp>
        <p:nvSpPr>
          <p:cNvPr id="5" name="Content Placeholder 4"/>
          <p:cNvSpPr>
            <a:spLocks noGrp="1"/>
          </p:cNvSpPr>
          <p:nvPr>
            <p:ph sz="quarter" idx="1"/>
          </p:nvPr>
        </p:nvSpPr>
        <p:spPr/>
        <p:txBody>
          <a:bodyPr>
            <a:noAutofit/>
          </a:bodyPr>
          <a:lstStyle/>
          <a:p>
            <a:pPr>
              <a:lnSpc>
                <a:spcPct val="90000"/>
              </a:lnSpc>
            </a:pPr>
            <a:r>
              <a:rPr lang="en-US" sz="2800" dirty="0" smtClean="0"/>
              <a:t>Problem: average of elements</a:t>
            </a:r>
          </a:p>
          <a:p>
            <a:pPr lvl="1">
              <a:lnSpc>
                <a:spcPct val="90000"/>
              </a:lnSpc>
            </a:pPr>
            <a:r>
              <a:rPr lang="en-US" dirty="0" smtClean="0"/>
              <a:t>Given an array X</a:t>
            </a:r>
          </a:p>
          <a:p>
            <a:pPr lvl="1">
              <a:lnSpc>
                <a:spcPct val="90000"/>
              </a:lnSpc>
            </a:pPr>
            <a:r>
              <a:rPr lang="en-US" dirty="0" smtClean="0"/>
              <a:t>Compute the array A such that A[</a:t>
            </a:r>
            <a:r>
              <a:rPr lang="en-US" dirty="0" err="1" smtClean="0"/>
              <a:t>i</a:t>
            </a:r>
            <a:r>
              <a:rPr lang="en-US" dirty="0" smtClean="0"/>
              <a:t>] is the average of elements X[0] … X[</a:t>
            </a:r>
            <a:r>
              <a:rPr lang="en-US" dirty="0" err="1" smtClean="0"/>
              <a:t>i</a:t>
            </a:r>
            <a:r>
              <a:rPr lang="en-US" dirty="0" smtClean="0"/>
              <a:t>], for </a:t>
            </a:r>
            <a:r>
              <a:rPr lang="en-US" dirty="0" err="1" smtClean="0"/>
              <a:t>i</a:t>
            </a:r>
            <a:r>
              <a:rPr lang="en-US" dirty="0" smtClean="0"/>
              <a:t>=0..n-1</a:t>
            </a:r>
          </a:p>
          <a:p>
            <a:pPr>
              <a:lnSpc>
                <a:spcPct val="90000"/>
              </a:lnSpc>
            </a:pPr>
            <a:r>
              <a:rPr lang="en-US" sz="2800" u="sng" dirty="0" smtClean="0"/>
              <a:t>Sol 1</a:t>
            </a:r>
            <a:endParaRPr lang="en-US" sz="2800" dirty="0" smtClean="0"/>
          </a:p>
          <a:p>
            <a:pPr lvl="1">
              <a:lnSpc>
                <a:spcPct val="90000"/>
              </a:lnSpc>
            </a:pPr>
            <a:r>
              <a:rPr lang="en-US" dirty="0" smtClean="0"/>
              <a:t>At each step </a:t>
            </a:r>
            <a:r>
              <a:rPr lang="en-US" dirty="0" err="1" smtClean="0"/>
              <a:t>i</a:t>
            </a:r>
            <a:r>
              <a:rPr lang="en-US" dirty="0" smtClean="0"/>
              <a:t>, compute the element  X[</a:t>
            </a:r>
            <a:r>
              <a:rPr lang="en-US" dirty="0" err="1" smtClean="0"/>
              <a:t>i</a:t>
            </a:r>
            <a:r>
              <a:rPr lang="en-US" dirty="0" smtClean="0"/>
              <a:t>] by traversing the array A and determining the </a:t>
            </a:r>
            <a:r>
              <a:rPr lang="en-US" i="1" dirty="0" smtClean="0"/>
              <a:t>sum </a:t>
            </a:r>
            <a:r>
              <a:rPr lang="en-US" dirty="0" smtClean="0"/>
              <a:t>of its elements, respectively the average </a:t>
            </a:r>
          </a:p>
          <a:p>
            <a:pPr>
              <a:lnSpc>
                <a:spcPct val="90000"/>
              </a:lnSpc>
            </a:pPr>
            <a:r>
              <a:rPr lang="en-US" sz="2800" u="sng" dirty="0" smtClean="0"/>
              <a:t>Sol 2</a:t>
            </a:r>
          </a:p>
          <a:p>
            <a:pPr lvl="1">
              <a:lnSpc>
                <a:spcPct val="90000"/>
              </a:lnSpc>
            </a:pPr>
            <a:r>
              <a:rPr lang="en-US" dirty="0" smtClean="0"/>
              <a:t> At each step </a:t>
            </a:r>
            <a:r>
              <a:rPr lang="en-US" dirty="0" err="1" smtClean="0"/>
              <a:t>i</a:t>
            </a:r>
            <a:r>
              <a:rPr lang="en-US" dirty="0" smtClean="0"/>
              <a:t> update a </a:t>
            </a:r>
            <a:r>
              <a:rPr lang="en-US" i="1" dirty="0" smtClean="0"/>
              <a:t>sum </a:t>
            </a:r>
            <a:r>
              <a:rPr lang="en-US" dirty="0" smtClean="0"/>
              <a:t>of the elements in the array A</a:t>
            </a:r>
          </a:p>
          <a:p>
            <a:pPr lvl="1">
              <a:lnSpc>
                <a:spcPct val="90000"/>
              </a:lnSpc>
            </a:pPr>
            <a:r>
              <a:rPr lang="en-US" dirty="0" smtClean="0"/>
              <a:t>Compute the element X[</a:t>
            </a:r>
            <a:r>
              <a:rPr lang="en-US" dirty="0" err="1" smtClean="0"/>
              <a:t>i</a:t>
            </a:r>
            <a:r>
              <a:rPr lang="en-US" dirty="0" smtClean="0"/>
              <a:t>]  as </a:t>
            </a:r>
            <a:r>
              <a:rPr lang="en-US" i="1" dirty="0" smtClean="0"/>
              <a:t>sum/I</a:t>
            </a:r>
          </a:p>
          <a:p>
            <a:endParaRPr lang="en-US" sz="2800" dirty="0" smtClean="0"/>
          </a:p>
          <a:p>
            <a:pPr>
              <a:buNone/>
            </a:pPr>
            <a:r>
              <a:rPr lang="en-US" sz="2800" b="1" dirty="0" smtClean="0">
                <a:solidFill>
                  <a:srgbClr val="0070C0"/>
                </a:solidFill>
              </a:rPr>
              <a:t>Which solution to choose?</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Time (cont…)</a:t>
            </a:r>
            <a:endParaRPr lang="en-US" dirty="0"/>
          </a:p>
        </p:txBody>
      </p:sp>
      <p:sp>
        <p:nvSpPr>
          <p:cNvPr id="5" name="Content Placeholder 4"/>
          <p:cNvSpPr>
            <a:spLocks noGrp="1"/>
          </p:cNvSpPr>
          <p:nvPr>
            <p:ph sz="quarter" idx="1"/>
          </p:nvPr>
        </p:nvSpPr>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sz="2800" dirty="0" smtClean="0"/>
              <a:t>Suppose the program includes an </a:t>
            </a:r>
            <a:r>
              <a:rPr lang="en-US" sz="2800" i="1" dirty="0" smtClean="0"/>
              <a:t>if-then </a:t>
            </a:r>
            <a:r>
              <a:rPr lang="en-US" sz="2800" dirty="0" smtClean="0"/>
              <a:t>statement that may execute or not: </a:t>
            </a:r>
            <a:r>
              <a:rPr lang="en-US" sz="2800" dirty="0" smtClean="0">
                <a:sym typeface="Wingdings" pitchFamily="2" charset="2"/>
              </a:rPr>
              <a:t> variable running time</a:t>
            </a:r>
          </a:p>
          <a:p>
            <a:r>
              <a:rPr lang="en-US" sz="2800" dirty="0" smtClean="0">
                <a:sym typeface="Wingdings" pitchFamily="2" charset="2"/>
              </a:rPr>
              <a:t>Typically algorithms are measured by their </a:t>
            </a:r>
            <a:r>
              <a:rPr lang="en-US" sz="2800" b="1" i="1" dirty="0" smtClean="0">
                <a:solidFill>
                  <a:srgbClr val="0070C0"/>
                </a:solidFill>
                <a:sym typeface="Wingdings" pitchFamily="2" charset="2"/>
              </a:rPr>
              <a:t>worst case </a:t>
            </a:r>
            <a:endParaRPr lang="en-US" sz="2800" dirty="0" smtClean="0">
              <a:solidFill>
                <a:srgbClr val="0070C0"/>
              </a:solidFill>
              <a:sym typeface="Wingdings" pitchFamily="2" charset="2"/>
            </a:endParaRPr>
          </a:p>
          <a:p>
            <a:endParaRPr lang="en-US" dirty="0"/>
          </a:p>
        </p:txBody>
      </p:sp>
      <p:pic>
        <p:nvPicPr>
          <p:cNvPr id="7" name="Picture 3"/>
          <p:cNvPicPr>
            <a:picLocks noChangeAspect="1" noChangeArrowheads="1"/>
          </p:cNvPicPr>
          <p:nvPr/>
        </p:nvPicPr>
        <p:blipFill>
          <a:blip r:embed="rId2" cstate="print"/>
          <a:srcRect/>
          <a:stretch>
            <a:fillRect/>
          </a:stretch>
        </p:blipFill>
        <p:spPr>
          <a:xfrm>
            <a:off x="1981200" y="1524000"/>
            <a:ext cx="5181600" cy="2735263"/>
          </a:xfrm>
          <a:prstGeom prst="rect">
            <a:avLst/>
          </a:prstGeom>
          <a:noFill/>
          <a:ln/>
        </p:spPr>
      </p:pic>
      <p:sp>
        <p:nvSpPr>
          <p:cNvPr id="3" name="Slide Number Placeholder 2"/>
          <p:cNvSpPr>
            <a:spLocks noGrp="1"/>
          </p:cNvSpPr>
          <p:nvPr>
            <p:ph type="sldNum" sz="quarter" idx="12"/>
          </p:nvPr>
        </p:nvSpPr>
        <p:spPr/>
        <p:txBody>
          <a:bodyPr/>
          <a:lstStyle/>
          <a:p>
            <a:fld id="{992C702D-558B-4CC7-B6E7-B7C6B2F6A5D8}"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792162"/>
          </a:xfrm>
        </p:spPr>
        <p:txBody>
          <a:bodyPr>
            <a:noAutofit/>
          </a:bodyPr>
          <a:lstStyle/>
          <a:p>
            <a:r>
              <a:rPr lang="en-US" sz="3200" dirty="0" smtClean="0"/>
              <a:t>Classifying Functions by Their Asymptotic Growth</a:t>
            </a:r>
            <a:endParaRPr lang="en-US" sz="3200" dirty="0"/>
          </a:p>
        </p:txBody>
      </p:sp>
      <p:sp>
        <p:nvSpPr>
          <p:cNvPr id="5" name="Content Placeholder 4"/>
          <p:cNvSpPr>
            <a:spLocks noGrp="1"/>
          </p:cNvSpPr>
          <p:nvPr>
            <p:ph sz="quarter" idx="1"/>
          </p:nvPr>
        </p:nvSpPr>
        <p:spPr/>
        <p:txBody>
          <a:bodyPr/>
          <a:lstStyle/>
          <a:p>
            <a:pPr eaLnBrk="0" hangingPunct="0"/>
            <a:r>
              <a:rPr lang="en-US" sz="2800" dirty="0" smtClean="0">
                <a:solidFill>
                  <a:srgbClr val="FF0000"/>
                </a:solidFill>
              </a:rPr>
              <a:t>Asymptotic growth</a:t>
            </a:r>
            <a:r>
              <a:rPr lang="en-US" sz="2800" dirty="0" smtClean="0"/>
              <a:t> : The rate of growth of a function </a:t>
            </a:r>
          </a:p>
          <a:p>
            <a:pPr eaLnBrk="0" hangingPunct="0"/>
            <a:endParaRPr lang="en-US" sz="2800" dirty="0" smtClean="0"/>
          </a:p>
          <a:p>
            <a:pPr eaLnBrk="0" hangingPunct="0"/>
            <a:r>
              <a:rPr lang="en-US" sz="2800" dirty="0" smtClean="0"/>
              <a:t>Given a particular differentiable function f(n), all other differentiable functions fall into three classes:</a:t>
            </a:r>
          </a:p>
          <a:p>
            <a:pPr eaLnBrk="0" hangingPunct="0"/>
            <a:endParaRPr lang="en-US" sz="2800" dirty="0" smtClean="0"/>
          </a:p>
          <a:p>
            <a:pPr lvl="2" eaLnBrk="0" hangingPunct="0">
              <a:spcBef>
                <a:spcPts val="600"/>
              </a:spcBef>
            </a:pPr>
            <a:r>
              <a:rPr lang="en-US" sz="2800" dirty="0" smtClean="0"/>
              <a:t>growing with the </a:t>
            </a:r>
            <a:r>
              <a:rPr lang="en-US" sz="2800" dirty="0" smtClean="0">
                <a:solidFill>
                  <a:srgbClr val="FF0000"/>
                </a:solidFill>
              </a:rPr>
              <a:t>same rate</a:t>
            </a:r>
          </a:p>
          <a:p>
            <a:pPr lvl="2" eaLnBrk="0" hangingPunct="0">
              <a:spcBef>
                <a:spcPts val="600"/>
              </a:spcBef>
            </a:pPr>
            <a:r>
              <a:rPr lang="en-US" sz="2800" dirty="0" smtClean="0"/>
              <a:t>growing </a:t>
            </a:r>
            <a:r>
              <a:rPr lang="en-US" sz="2800" dirty="0" smtClean="0">
                <a:solidFill>
                  <a:srgbClr val="FF0000"/>
                </a:solidFill>
              </a:rPr>
              <a:t>faster</a:t>
            </a:r>
          </a:p>
          <a:p>
            <a:pPr lvl="2" eaLnBrk="0" hangingPunct="0">
              <a:spcBef>
                <a:spcPts val="600"/>
              </a:spcBef>
            </a:pPr>
            <a:r>
              <a:rPr lang="en-US" sz="2800" dirty="0" smtClean="0"/>
              <a:t>growing </a:t>
            </a:r>
            <a:r>
              <a:rPr lang="en-US" sz="2800" dirty="0" smtClean="0">
                <a:solidFill>
                  <a:srgbClr val="FF0000"/>
                </a:solidFill>
              </a:rPr>
              <a:t>slower</a:t>
            </a:r>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Theta</a:t>
            </a:r>
            <a:endParaRPr lang="en-US" dirty="0"/>
          </a:p>
        </p:txBody>
      </p:sp>
      <p:sp>
        <p:nvSpPr>
          <p:cNvPr id="5" name="Content Placeholder 4"/>
          <p:cNvSpPr>
            <a:spLocks noGrp="1"/>
          </p:cNvSpPr>
          <p:nvPr>
            <p:ph sz="quarter" idx="1"/>
          </p:nvPr>
        </p:nvSpPr>
        <p:spPr/>
        <p:txBody>
          <a:bodyPr>
            <a:normAutofit/>
          </a:bodyPr>
          <a:lstStyle/>
          <a:p>
            <a:pPr lvl="2" eaLnBrk="0" hangingPunct="0">
              <a:buNone/>
            </a:pPr>
            <a:r>
              <a:rPr lang="en-US" sz="2800" dirty="0" smtClean="0"/>
              <a:t>f(n) and g(n) have </a:t>
            </a:r>
          </a:p>
          <a:p>
            <a:pPr lvl="2" eaLnBrk="0" hangingPunct="0">
              <a:buNone/>
            </a:pPr>
            <a:r>
              <a:rPr lang="en-US" sz="2800" dirty="0" smtClean="0">
                <a:solidFill>
                  <a:srgbClr val="CC0000"/>
                </a:solidFill>
              </a:rPr>
              <a:t>same  rate of growth</a:t>
            </a:r>
            <a:r>
              <a:rPr lang="en-US" sz="2800" dirty="0" smtClean="0"/>
              <a:t>, if</a:t>
            </a:r>
          </a:p>
          <a:p>
            <a:pPr eaLnBrk="0" hangingPunct="0">
              <a:buNone/>
            </a:pPr>
            <a:endParaRPr lang="en-US" sz="2800" dirty="0" smtClean="0"/>
          </a:p>
          <a:p>
            <a:pPr lvl="2" eaLnBrk="0" hangingPunct="0">
              <a:buNone/>
            </a:pPr>
            <a:r>
              <a:rPr lang="en-US" sz="2800" dirty="0" err="1" smtClean="0"/>
              <a:t>lim</a:t>
            </a:r>
            <a:r>
              <a:rPr lang="en-US" sz="2800" dirty="0" smtClean="0"/>
              <a:t>( f(n) / g(n) ) = c,   </a:t>
            </a:r>
          </a:p>
          <a:p>
            <a:pPr lvl="2" eaLnBrk="0" hangingPunct="0">
              <a:buNone/>
            </a:pPr>
            <a:r>
              <a:rPr lang="en-US" sz="2800" dirty="0" smtClean="0"/>
              <a:t>0 &lt; c &lt; ∞,    n -&gt; ∞</a:t>
            </a:r>
          </a:p>
          <a:p>
            <a:pPr eaLnBrk="0" hangingPunct="0">
              <a:buNone/>
            </a:pPr>
            <a:endParaRPr lang="en-US" sz="2800" dirty="0" smtClean="0"/>
          </a:p>
          <a:p>
            <a:pPr eaLnBrk="0" hangingPunct="0">
              <a:buNone/>
            </a:pPr>
            <a:r>
              <a:rPr lang="en-US" sz="2800" dirty="0" smtClean="0"/>
              <a:t>	Notation:    </a:t>
            </a:r>
            <a:r>
              <a:rPr lang="en-US" sz="2800" dirty="0" smtClean="0">
                <a:solidFill>
                  <a:srgbClr val="CC0000"/>
                </a:solidFill>
              </a:rPr>
              <a:t>f(n) = Θ( g(n) )</a:t>
            </a:r>
            <a:r>
              <a:rPr lang="en-US" sz="2800" dirty="0" smtClean="0">
                <a:solidFill>
                  <a:srgbClr val="CCFF33"/>
                </a:solidFill>
              </a:rPr>
              <a:t> </a:t>
            </a:r>
          </a:p>
          <a:p>
            <a:pPr eaLnBrk="0" hangingPunct="0">
              <a:buNone/>
            </a:pPr>
            <a:r>
              <a:rPr lang="en-US" sz="2800" dirty="0" smtClean="0"/>
              <a:t>      pronounced "theta"</a:t>
            </a:r>
          </a:p>
          <a:p>
            <a:endParaRPr lang="en-US" sz="32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Little o</a:t>
            </a:r>
            <a:endParaRPr lang="en-US" dirty="0"/>
          </a:p>
        </p:txBody>
      </p:sp>
      <p:sp>
        <p:nvSpPr>
          <p:cNvPr id="5" name="Content Placeholder 4"/>
          <p:cNvSpPr>
            <a:spLocks noGrp="1"/>
          </p:cNvSpPr>
          <p:nvPr>
            <p:ph sz="quarter" idx="1"/>
          </p:nvPr>
        </p:nvSpPr>
        <p:spPr/>
        <p:txBody>
          <a:bodyPr/>
          <a:lstStyle/>
          <a:p>
            <a:pPr lvl="2" eaLnBrk="0" hangingPunct="0">
              <a:buNone/>
            </a:pPr>
            <a:r>
              <a:rPr lang="en-US" sz="2800" dirty="0" smtClean="0"/>
              <a:t>f(n) grows </a:t>
            </a:r>
            <a:r>
              <a:rPr lang="en-US" sz="2800" dirty="0" smtClean="0">
                <a:solidFill>
                  <a:srgbClr val="CC0000"/>
                </a:solidFill>
              </a:rPr>
              <a:t>slower</a:t>
            </a:r>
            <a:r>
              <a:rPr lang="en-US" sz="2800" dirty="0" smtClean="0"/>
              <a:t> than  g(n) </a:t>
            </a:r>
          </a:p>
          <a:p>
            <a:pPr eaLnBrk="0" hangingPunct="0">
              <a:buNone/>
            </a:pPr>
            <a:r>
              <a:rPr lang="en-US" sz="2800" dirty="0" smtClean="0"/>
              <a:t>    	(or g(n) grows faster than f(n)) </a:t>
            </a:r>
          </a:p>
          <a:p>
            <a:pPr eaLnBrk="0" hangingPunct="0">
              <a:buNone/>
            </a:pPr>
            <a:r>
              <a:rPr lang="en-US" sz="2800" dirty="0" smtClean="0"/>
              <a:t>       if</a:t>
            </a:r>
          </a:p>
          <a:p>
            <a:pPr eaLnBrk="0" hangingPunct="0">
              <a:buNone/>
            </a:pPr>
            <a:endParaRPr lang="en-US" sz="2800" dirty="0" smtClean="0"/>
          </a:p>
          <a:p>
            <a:pPr lvl="2" eaLnBrk="0" hangingPunct="0">
              <a:buNone/>
            </a:pPr>
            <a:r>
              <a:rPr lang="en-US" sz="2800" dirty="0" err="1" smtClean="0"/>
              <a:t>lim</a:t>
            </a:r>
            <a:r>
              <a:rPr lang="en-US" sz="2800" dirty="0" smtClean="0"/>
              <a:t>( f(n) / g(n) ) = 0,   n → ∞</a:t>
            </a:r>
          </a:p>
          <a:p>
            <a:pPr eaLnBrk="0" hangingPunct="0">
              <a:buNone/>
            </a:pPr>
            <a:endParaRPr lang="en-US" sz="2800" dirty="0" smtClean="0"/>
          </a:p>
          <a:p>
            <a:pPr eaLnBrk="0" hangingPunct="0">
              <a:buNone/>
            </a:pPr>
            <a:r>
              <a:rPr lang="en-US" sz="2800" dirty="0" smtClean="0"/>
              <a:t>	Notation: </a:t>
            </a:r>
            <a:r>
              <a:rPr lang="en-US" sz="2800" dirty="0" smtClean="0">
                <a:solidFill>
                  <a:srgbClr val="CC0000"/>
                </a:solidFill>
              </a:rPr>
              <a:t>f(n) = o( g(n) )</a:t>
            </a:r>
            <a:r>
              <a:rPr lang="en-US" sz="2800" dirty="0" smtClean="0"/>
              <a:t>    </a:t>
            </a:r>
          </a:p>
          <a:p>
            <a:pPr eaLnBrk="0" hangingPunct="0">
              <a:buNone/>
            </a:pPr>
            <a:r>
              <a:rPr lang="en-US" sz="2800" dirty="0" smtClean="0"/>
              <a:t>      pronounced "little o"</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Little omega</a:t>
            </a:r>
            <a:endParaRPr lang="en-US" dirty="0"/>
          </a:p>
        </p:txBody>
      </p:sp>
      <p:sp>
        <p:nvSpPr>
          <p:cNvPr id="5" name="Content Placeholder 4"/>
          <p:cNvSpPr>
            <a:spLocks noGrp="1"/>
          </p:cNvSpPr>
          <p:nvPr>
            <p:ph sz="quarter" idx="1"/>
          </p:nvPr>
        </p:nvSpPr>
        <p:spPr/>
        <p:txBody>
          <a:bodyPr>
            <a:normAutofit/>
          </a:bodyPr>
          <a:lstStyle/>
          <a:p>
            <a:pPr lvl="2" eaLnBrk="0" hangingPunct="0">
              <a:buNone/>
            </a:pPr>
            <a:r>
              <a:rPr lang="en-US" sz="2800" dirty="0" smtClean="0"/>
              <a:t>f(n) grows </a:t>
            </a:r>
            <a:r>
              <a:rPr lang="en-US" sz="2800" dirty="0" smtClean="0">
                <a:solidFill>
                  <a:srgbClr val="CC0000"/>
                </a:solidFill>
              </a:rPr>
              <a:t>faster </a:t>
            </a:r>
            <a:r>
              <a:rPr lang="en-US" sz="2800" dirty="0" smtClean="0"/>
              <a:t>than  g(n) </a:t>
            </a:r>
          </a:p>
          <a:p>
            <a:pPr eaLnBrk="0" hangingPunct="0">
              <a:buNone/>
            </a:pPr>
            <a:r>
              <a:rPr lang="en-US" sz="2800" dirty="0" smtClean="0"/>
              <a:t>      (or g(n) grows slower than f(n)) </a:t>
            </a:r>
          </a:p>
          <a:p>
            <a:pPr eaLnBrk="0" hangingPunct="0">
              <a:buNone/>
            </a:pPr>
            <a:r>
              <a:rPr lang="en-US" sz="2800" dirty="0" smtClean="0"/>
              <a:t>       if</a:t>
            </a:r>
          </a:p>
          <a:p>
            <a:pPr lvl="2" eaLnBrk="0" hangingPunct="0">
              <a:buNone/>
            </a:pPr>
            <a:r>
              <a:rPr lang="en-US" sz="2800" dirty="0" err="1" smtClean="0"/>
              <a:t>lim</a:t>
            </a:r>
            <a:r>
              <a:rPr lang="en-US" sz="2800" dirty="0" smtClean="0"/>
              <a:t>( f(n) / g(n) ) = ∞,   n -&gt; ∞</a:t>
            </a:r>
          </a:p>
          <a:p>
            <a:pPr eaLnBrk="0" hangingPunct="0"/>
            <a:endParaRPr lang="en-US" sz="2800" dirty="0" smtClean="0"/>
          </a:p>
          <a:p>
            <a:pPr eaLnBrk="0" hangingPunct="0">
              <a:buNone/>
            </a:pPr>
            <a:r>
              <a:rPr lang="en-US" sz="2800" dirty="0" smtClean="0"/>
              <a:t>	Notation: </a:t>
            </a:r>
            <a:r>
              <a:rPr lang="en-US" sz="2800" dirty="0" smtClean="0">
                <a:solidFill>
                  <a:srgbClr val="CC0000"/>
                </a:solidFill>
              </a:rPr>
              <a:t>f(n) = ω (g(n))</a:t>
            </a:r>
            <a:r>
              <a:rPr lang="en-US" sz="2800" dirty="0" smtClean="0"/>
              <a:t>  </a:t>
            </a:r>
          </a:p>
          <a:p>
            <a:pPr eaLnBrk="0" hangingPunct="0">
              <a:buNone/>
            </a:pPr>
            <a:r>
              <a:rPr lang="en-US" sz="2800" dirty="0" smtClean="0"/>
              <a:t>       pronounced "little omega"</a:t>
            </a:r>
          </a:p>
          <a:p>
            <a:endParaRPr lang="en-US" sz="2800"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Little omega and Little o</a:t>
            </a:r>
          </a:p>
        </p:txBody>
      </p:sp>
      <p:sp>
        <p:nvSpPr>
          <p:cNvPr id="5" name="Content Placeholder 4"/>
          <p:cNvSpPr>
            <a:spLocks noGrp="1"/>
          </p:cNvSpPr>
          <p:nvPr>
            <p:ph sz="quarter" idx="1"/>
          </p:nvPr>
        </p:nvSpPr>
        <p:spPr/>
        <p:txBody>
          <a:bodyPr/>
          <a:lstStyle/>
          <a:p>
            <a:pPr eaLnBrk="0" hangingPunct="0"/>
            <a:r>
              <a:rPr lang="en-US" sz="2800" dirty="0" smtClean="0">
                <a:latin typeface="Tahoma" pitchFamily="34" charset="0"/>
              </a:rPr>
              <a:t> </a:t>
            </a:r>
            <a:r>
              <a:rPr lang="en-US" sz="2800" dirty="0" smtClean="0"/>
              <a:t>if       g(n) =</a:t>
            </a:r>
            <a:r>
              <a:rPr lang="en-US" sz="2800" b="1" dirty="0" smtClean="0"/>
              <a:t> o</a:t>
            </a:r>
            <a:r>
              <a:rPr lang="en-US" sz="2800" dirty="0" smtClean="0"/>
              <a:t>( f(n) )  </a:t>
            </a:r>
          </a:p>
          <a:p>
            <a:pPr eaLnBrk="0" hangingPunct="0"/>
            <a:endParaRPr lang="en-US" sz="2800" dirty="0" smtClean="0"/>
          </a:p>
          <a:p>
            <a:pPr eaLnBrk="0" hangingPunct="0"/>
            <a:r>
              <a:rPr lang="en-US" sz="2800" dirty="0" smtClean="0"/>
              <a:t>  then   f(n) =</a:t>
            </a:r>
            <a:r>
              <a:rPr lang="en-US" sz="2800" b="1" dirty="0" smtClean="0"/>
              <a:t> ω</a:t>
            </a:r>
            <a:r>
              <a:rPr lang="en-US" sz="2800" dirty="0" smtClean="0"/>
              <a:t>( g(n) )</a:t>
            </a:r>
          </a:p>
          <a:p>
            <a:pPr eaLnBrk="0" hangingPunct="0"/>
            <a:endParaRPr lang="en-US" sz="2800" dirty="0" smtClean="0"/>
          </a:p>
          <a:p>
            <a:pPr eaLnBrk="0" hangingPunct="0"/>
            <a:r>
              <a:rPr lang="en-US" sz="2800" b="1" dirty="0" smtClean="0"/>
              <a:t>Examples</a:t>
            </a:r>
            <a:r>
              <a:rPr lang="en-US" sz="2800" dirty="0" smtClean="0"/>
              <a:t>:   Compare </a:t>
            </a:r>
            <a:r>
              <a:rPr lang="en-US" sz="2800" b="1" i="1" dirty="0" smtClean="0"/>
              <a:t>n</a:t>
            </a:r>
            <a:r>
              <a:rPr lang="en-US" sz="2800" dirty="0" smtClean="0"/>
              <a:t> and </a:t>
            </a:r>
            <a:r>
              <a:rPr lang="en-US" sz="2800" b="1" i="1" dirty="0" smtClean="0"/>
              <a:t>n</a:t>
            </a:r>
            <a:r>
              <a:rPr lang="en-US" sz="2800" b="1" i="1" baseline="30000" dirty="0" smtClean="0"/>
              <a:t>2</a:t>
            </a:r>
            <a:endParaRPr lang="en-US" sz="2800" dirty="0" smtClean="0"/>
          </a:p>
          <a:p>
            <a:pPr eaLnBrk="0" hangingPunct="0"/>
            <a:endParaRPr lang="en-US" sz="2800" dirty="0" smtClean="0"/>
          </a:p>
          <a:p>
            <a:pPr eaLnBrk="0" hangingPunct="0"/>
            <a:r>
              <a:rPr lang="en-US" sz="2800" dirty="0" err="1" smtClean="0"/>
              <a:t>lim</a:t>
            </a:r>
            <a:r>
              <a:rPr lang="en-US" sz="2800" dirty="0" smtClean="0"/>
              <a:t>( n/n</a:t>
            </a:r>
            <a:r>
              <a:rPr lang="en-US" sz="2800" baseline="30000" dirty="0" smtClean="0"/>
              <a:t>2</a:t>
            </a:r>
            <a:r>
              <a:rPr lang="en-US" sz="2800" dirty="0" smtClean="0"/>
              <a:t> ) = 0, n → ∞, n = o(n</a:t>
            </a:r>
            <a:r>
              <a:rPr lang="en-US" sz="2800" baseline="30000" dirty="0" smtClean="0"/>
              <a:t>2</a:t>
            </a:r>
            <a:r>
              <a:rPr lang="en-US" sz="2800" dirty="0" smtClean="0"/>
              <a:t>)</a:t>
            </a:r>
          </a:p>
          <a:p>
            <a:pPr eaLnBrk="0" hangingPunct="0">
              <a:spcBef>
                <a:spcPts val="600"/>
              </a:spcBef>
            </a:pPr>
            <a:r>
              <a:rPr lang="en-US" sz="2800" dirty="0" err="1" smtClean="0"/>
              <a:t>lim</a:t>
            </a:r>
            <a:r>
              <a:rPr lang="en-US" sz="2800" dirty="0" smtClean="0"/>
              <a:t>( n</a:t>
            </a:r>
            <a:r>
              <a:rPr lang="en-US" sz="2800" baseline="30000" dirty="0" smtClean="0"/>
              <a:t>2</a:t>
            </a:r>
            <a:r>
              <a:rPr lang="en-US" sz="2800" dirty="0" smtClean="0"/>
              <a:t>/n ) = ∞, n → ∞, n</a:t>
            </a:r>
            <a:r>
              <a:rPr lang="en-US" sz="2800" baseline="30000" dirty="0" smtClean="0"/>
              <a:t>2</a:t>
            </a:r>
            <a:r>
              <a:rPr lang="en-US" sz="2800" dirty="0" smtClean="0"/>
              <a:t> = ω(n)</a:t>
            </a:r>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Algorithms with Same Complexity</a:t>
            </a:r>
            <a:endParaRPr lang="en-US" dirty="0"/>
          </a:p>
        </p:txBody>
      </p:sp>
      <p:sp>
        <p:nvSpPr>
          <p:cNvPr id="5" name="Content Placeholder 4"/>
          <p:cNvSpPr>
            <a:spLocks noGrp="1"/>
          </p:cNvSpPr>
          <p:nvPr>
            <p:ph sz="quarter" idx="1"/>
          </p:nvPr>
        </p:nvSpPr>
        <p:spPr/>
        <p:txBody>
          <a:bodyPr/>
          <a:lstStyle/>
          <a:p>
            <a:pPr eaLnBrk="0" hangingPunct="0"/>
            <a:r>
              <a:rPr lang="en-US" sz="2800" dirty="0" smtClean="0"/>
              <a:t>Two algorithms have </a:t>
            </a:r>
            <a:r>
              <a:rPr lang="en-US" sz="2800" b="1" dirty="0" smtClean="0">
                <a:solidFill>
                  <a:schemeClr val="tx2"/>
                </a:solidFill>
              </a:rPr>
              <a:t>same complexity</a:t>
            </a:r>
            <a:r>
              <a:rPr lang="en-US" sz="2800" dirty="0" smtClean="0">
                <a:solidFill>
                  <a:schemeClr val="tx2"/>
                </a:solidFill>
              </a:rPr>
              <a:t>, </a:t>
            </a:r>
          </a:p>
          <a:p>
            <a:pPr eaLnBrk="0" hangingPunct="0"/>
            <a:r>
              <a:rPr lang="en-US" sz="2800" dirty="0" smtClean="0"/>
              <a:t>if the functions representing the number of operations have </a:t>
            </a:r>
          </a:p>
          <a:p>
            <a:pPr eaLnBrk="0" hangingPunct="0"/>
            <a:r>
              <a:rPr lang="en-US" sz="2800" b="1" dirty="0" smtClean="0">
                <a:solidFill>
                  <a:schemeClr val="tx2"/>
                </a:solidFill>
              </a:rPr>
              <a:t>same rate of growth</a:t>
            </a:r>
            <a:r>
              <a:rPr lang="en-US" sz="2800" dirty="0" smtClean="0"/>
              <a:t>. </a:t>
            </a:r>
          </a:p>
          <a:p>
            <a:pPr eaLnBrk="0" hangingPunct="0"/>
            <a:endParaRPr lang="en-US" sz="2800" dirty="0" smtClean="0"/>
          </a:p>
          <a:p>
            <a:pPr eaLnBrk="0" hangingPunct="0"/>
            <a:r>
              <a:rPr lang="en-US" sz="2800" dirty="0" smtClean="0"/>
              <a:t>Among all</a:t>
            </a:r>
            <a:r>
              <a:rPr lang="en-US" sz="2800" b="1" dirty="0" smtClean="0"/>
              <a:t> </a:t>
            </a:r>
            <a:r>
              <a:rPr lang="en-US" sz="2800" dirty="0" smtClean="0"/>
              <a:t>functions with same rate of growth we </a:t>
            </a:r>
            <a:r>
              <a:rPr lang="en-US" sz="2800" b="1" dirty="0" smtClean="0">
                <a:solidFill>
                  <a:srgbClr val="CC0000"/>
                </a:solidFill>
              </a:rPr>
              <a:t>choose the simplest</a:t>
            </a:r>
            <a:r>
              <a:rPr lang="en-US" sz="2800" dirty="0" smtClean="0"/>
              <a:t> one to represent the complexity.</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5" name="Content Placeholder 4"/>
          <p:cNvSpPr>
            <a:spLocks noGrp="1"/>
          </p:cNvSpPr>
          <p:nvPr>
            <p:ph sz="quarter" idx="1"/>
          </p:nvPr>
        </p:nvSpPr>
        <p:spPr/>
        <p:txBody>
          <a:bodyPr/>
          <a:lstStyle/>
          <a:p>
            <a:pPr eaLnBrk="0" hangingPunct="0"/>
            <a:r>
              <a:rPr lang="en-US" sz="2800" dirty="0" smtClean="0"/>
              <a:t>Compare </a:t>
            </a:r>
            <a:r>
              <a:rPr lang="en-US" sz="2800" i="1" dirty="0" smtClean="0">
                <a:solidFill>
                  <a:srgbClr val="CC0000"/>
                </a:solidFill>
              </a:rPr>
              <a:t>n</a:t>
            </a:r>
            <a:r>
              <a:rPr lang="en-US" sz="2800" dirty="0" smtClean="0"/>
              <a:t> and </a:t>
            </a:r>
            <a:r>
              <a:rPr lang="en-US" sz="2800" i="1" dirty="0" smtClean="0">
                <a:solidFill>
                  <a:srgbClr val="CC0000"/>
                </a:solidFill>
              </a:rPr>
              <a:t>(n+1)/2</a:t>
            </a:r>
          </a:p>
          <a:p>
            <a:pPr eaLnBrk="0" hangingPunct="0"/>
            <a:endParaRPr lang="en-US" sz="2800" dirty="0" smtClean="0">
              <a:solidFill>
                <a:srgbClr val="CCFF33"/>
              </a:solidFill>
            </a:endParaRPr>
          </a:p>
          <a:p>
            <a:pPr eaLnBrk="0" hangingPunct="0"/>
            <a:r>
              <a:rPr lang="en-US" sz="2800" dirty="0" err="1" smtClean="0"/>
              <a:t>lim</a:t>
            </a:r>
            <a:r>
              <a:rPr lang="en-US" sz="2800" dirty="0" smtClean="0"/>
              <a:t>( n / ((n+1)/2 )) = c, </a:t>
            </a:r>
          </a:p>
          <a:p>
            <a:pPr eaLnBrk="0" hangingPunct="0">
              <a:spcBef>
                <a:spcPts val="1200"/>
              </a:spcBef>
            </a:pPr>
            <a:r>
              <a:rPr lang="en-US" sz="2800" dirty="0" smtClean="0"/>
              <a:t>same rate of growth</a:t>
            </a:r>
          </a:p>
          <a:p>
            <a:pPr eaLnBrk="0" hangingPunct="0"/>
            <a:endParaRPr lang="en-US" sz="2800" dirty="0" smtClean="0"/>
          </a:p>
          <a:p>
            <a:pPr eaLnBrk="0" hangingPunct="0"/>
            <a:r>
              <a:rPr lang="en-US" sz="2800" dirty="0" smtClean="0">
                <a:solidFill>
                  <a:srgbClr val="CC0000"/>
                </a:solidFill>
              </a:rPr>
              <a:t>(n+1)/2 = Θ(n)</a:t>
            </a:r>
            <a:r>
              <a:rPr lang="en-US" sz="2800" dirty="0" smtClean="0"/>
              <a:t> </a:t>
            </a:r>
          </a:p>
          <a:p>
            <a:pPr eaLnBrk="0" hangingPunct="0">
              <a:spcBef>
                <a:spcPts val="1200"/>
              </a:spcBef>
            </a:pPr>
            <a:r>
              <a:rPr lang="en-US" sz="2800" dirty="0" smtClean="0"/>
              <a:t>rate of growth of a linear function</a:t>
            </a:r>
            <a:endParaRPr lang="en-US" sz="1600" dirty="0" smtClean="0"/>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5" name="Content Placeholder 4"/>
          <p:cNvSpPr>
            <a:spLocks noGrp="1"/>
          </p:cNvSpPr>
          <p:nvPr>
            <p:ph sz="quarter" idx="1"/>
          </p:nvPr>
        </p:nvSpPr>
        <p:spPr/>
        <p:txBody>
          <a:bodyPr/>
          <a:lstStyle/>
          <a:p>
            <a:pPr eaLnBrk="0" hangingPunct="0"/>
            <a:r>
              <a:rPr lang="en-US" sz="2800" dirty="0" smtClean="0"/>
              <a:t>Compare </a:t>
            </a:r>
            <a:r>
              <a:rPr lang="en-US" sz="2800" b="1" i="1" dirty="0" smtClean="0">
                <a:solidFill>
                  <a:srgbClr val="CC0000"/>
                </a:solidFill>
              </a:rPr>
              <a:t>n</a:t>
            </a:r>
            <a:r>
              <a:rPr lang="en-US" sz="2800" b="1" i="1" baseline="30000" dirty="0" smtClean="0">
                <a:solidFill>
                  <a:srgbClr val="CC0000"/>
                </a:solidFill>
              </a:rPr>
              <a:t>2</a:t>
            </a:r>
            <a:r>
              <a:rPr lang="en-US" sz="2800" dirty="0" smtClean="0">
                <a:solidFill>
                  <a:srgbClr val="CC0000"/>
                </a:solidFill>
              </a:rPr>
              <a:t> </a:t>
            </a:r>
            <a:r>
              <a:rPr lang="en-US" sz="2800" dirty="0" smtClean="0"/>
              <a:t>and </a:t>
            </a:r>
            <a:r>
              <a:rPr lang="en-US" sz="2800" b="1" i="1" dirty="0" smtClean="0">
                <a:solidFill>
                  <a:srgbClr val="CC0000"/>
                </a:solidFill>
              </a:rPr>
              <a:t>n</a:t>
            </a:r>
            <a:r>
              <a:rPr lang="en-US" sz="2800" b="1" i="1" baseline="30000" dirty="0" smtClean="0">
                <a:solidFill>
                  <a:srgbClr val="CC0000"/>
                </a:solidFill>
              </a:rPr>
              <a:t>2</a:t>
            </a:r>
            <a:r>
              <a:rPr lang="en-US" sz="2800" b="1" i="1" dirty="0" smtClean="0">
                <a:solidFill>
                  <a:srgbClr val="CC0000"/>
                </a:solidFill>
              </a:rPr>
              <a:t>+ 6n</a:t>
            </a:r>
            <a:endParaRPr lang="en-US" sz="2800" i="1" dirty="0" smtClean="0">
              <a:solidFill>
                <a:srgbClr val="CC0000"/>
              </a:solidFill>
            </a:endParaRPr>
          </a:p>
          <a:p>
            <a:pPr eaLnBrk="0" hangingPunct="0"/>
            <a:endParaRPr lang="en-US" sz="2800" dirty="0" smtClean="0"/>
          </a:p>
          <a:p>
            <a:pPr eaLnBrk="0" hangingPunct="0">
              <a:spcBef>
                <a:spcPts val="1200"/>
              </a:spcBef>
            </a:pPr>
            <a:r>
              <a:rPr lang="en-US" sz="2800" dirty="0" err="1" smtClean="0"/>
              <a:t>lim</a:t>
            </a:r>
            <a:r>
              <a:rPr lang="en-US" sz="2800" dirty="0" smtClean="0"/>
              <a:t>( n</a:t>
            </a:r>
            <a:r>
              <a:rPr lang="en-US" sz="2800" baseline="30000" dirty="0" smtClean="0"/>
              <a:t>2</a:t>
            </a:r>
            <a:r>
              <a:rPr lang="en-US" sz="2800" dirty="0" smtClean="0"/>
              <a:t> / (n</a:t>
            </a:r>
            <a:r>
              <a:rPr lang="en-US" sz="2800" baseline="30000" dirty="0" smtClean="0"/>
              <a:t>2</a:t>
            </a:r>
            <a:r>
              <a:rPr lang="en-US" sz="2800" i="1" dirty="0" smtClean="0"/>
              <a:t>+ </a:t>
            </a:r>
            <a:r>
              <a:rPr lang="en-US" sz="2800" dirty="0" smtClean="0"/>
              <a:t>6n ) )= c</a:t>
            </a:r>
          </a:p>
          <a:p>
            <a:pPr eaLnBrk="0" hangingPunct="0">
              <a:spcBef>
                <a:spcPts val="1200"/>
              </a:spcBef>
            </a:pPr>
            <a:r>
              <a:rPr lang="en-US" sz="2800" dirty="0" smtClean="0"/>
              <a:t>same rate of growth.</a:t>
            </a:r>
          </a:p>
          <a:p>
            <a:pPr eaLnBrk="0" hangingPunct="0"/>
            <a:endParaRPr lang="en-US" sz="2800" dirty="0" smtClean="0"/>
          </a:p>
          <a:p>
            <a:pPr eaLnBrk="0" hangingPunct="0"/>
            <a:r>
              <a:rPr lang="en-US" sz="2800" dirty="0" smtClean="0">
                <a:solidFill>
                  <a:srgbClr val="CC0000"/>
                </a:solidFill>
              </a:rPr>
              <a:t>n</a:t>
            </a:r>
            <a:r>
              <a:rPr lang="en-US" sz="2800" baseline="30000" dirty="0" smtClean="0">
                <a:solidFill>
                  <a:srgbClr val="CC0000"/>
                </a:solidFill>
              </a:rPr>
              <a:t>2</a:t>
            </a:r>
            <a:r>
              <a:rPr lang="en-US" sz="2800" dirty="0" smtClean="0">
                <a:solidFill>
                  <a:srgbClr val="CC0000"/>
                </a:solidFill>
              </a:rPr>
              <a:t>+6n = </a:t>
            </a:r>
            <a:r>
              <a:rPr lang="en-US" sz="2800" b="1" dirty="0" smtClean="0">
                <a:solidFill>
                  <a:srgbClr val="CC0000"/>
                </a:solidFill>
              </a:rPr>
              <a:t>Θ(n</a:t>
            </a:r>
            <a:r>
              <a:rPr lang="en-US" sz="2800" b="1" baseline="30000" dirty="0" smtClean="0">
                <a:solidFill>
                  <a:srgbClr val="CC0000"/>
                </a:solidFill>
              </a:rPr>
              <a:t>2</a:t>
            </a:r>
            <a:r>
              <a:rPr lang="en-US" sz="2800" b="1" dirty="0" smtClean="0">
                <a:solidFill>
                  <a:srgbClr val="CC0000"/>
                </a:solidFill>
              </a:rPr>
              <a:t>)</a:t>
            </a:r>
            <a:r>
              <a:rPr lang="en-US" sz="2800" dirty="0" smtClean="0"/>
              <a:t> </a:t>
            </a:r>
          </a:p>
          <a:p>
            <a:pPr eaLnBrk="0" hangingPunct="0"/>
            <a:r>
              <a:rPr lang="en-US" sz="2400" dirty="0" smtClean="0"/>
              <a:t>rate of growth of a </a:t>
            </a:r>
            <a:r>
              <a:rPr lang="en-US" sz="2400" dirty="0" smtClean="0">
                <a:solidFill>
                  <a:srgbClr val="CC0000"/>
                </a:solidFill>
              </a:rPr>
              <a:t>quadratic</a:t>
            </a:r>
            <a:r>
              <a:rPr lang="en-US" sz="2400" dirty="0" smtClean="0"/>
              <a:t> function</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O Notation</a:t>
            </a:r>
            <a:endParaRPr lang="en-US" dirty="0"/>
          </a:p>
        </p:txBody>
      </p:sp>
      <p:sp>
        <p:nvSpPr>
          <p:cNvPr id="5" name="Content Placeholder 4"/>
          <p:cNvSpPr>
            <a:spLocks noGrp="1"/>
          </p:cNvSpPr>
          <p:nvPr>
            <p:ph sz="quarter" idx="1"/>
          </p:nvPr>
        </p:nvSpPr>
        <p:spPr/>
        <p:txBody>
          <a:bodyPr/>
          <a:lstStyle/>
          <a:p>
            <a:pPr eaLnBrk="0" hangingPunct="0"/>
            <a:r>
              <a:rPr lang="en-US" sz="2800" b="1" dirty="0" smtClean="0">
                <a:solidFill>
                  <a:srgbClr val="CC0000"/>
                </a:solidFill>
              </a:rPr>
              <a:t>f(n) = O(g(n))</a:t>
            </a:r>
            <a:r>
              <a:rPr lang="en-US" sz="2800" b="1" dirty="0" smtClean="0"/>
              <a:t> </a:t>
            </a:r>
          </a:p>
          <a:p>
            <a:pPr eaLnBrk="0" hangingPunct="0">
              <a:spcBef>
                <a:spcPts val="1200"/>
              </a:spcBef>
            </a:pPr>
            <a:r>
              <a:rPr lang="en-US" sz="2800" dirty="0" smtClean="0"/>
              <a:t>if f(n) grows with </a:t>
            </a:r>
          </a:p>
          <a:p>
            <a:pPr eaLnBrk="0" hangingPunct="0">
              <a:spcBef>
                <a:spcPts val="1200"/>
              </a:spcBef>
            </a:pPr>
            <a:r>
              <a:rPr lang="en-US" sz="2800" b="1" dirty="0" smtClean="0">
                <a:solidFill>
                  <a:srgbClr val="CC0000"/>
                </a:solidFill>
              </a:rPr>
              <a:t>same rate or slower</a:t>
            </a:r>
            <a:r>
              <a:rPr lang="en-US" sz="2800" dirty="0" smtClean="0"/>
              <a:t> than g(n).</a:t>
            </a: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The Big-Omega Notation</a:t>
            </a:r>
            <a:endParaRPr lang="en-US" dirty="0"/>
          </a:p>
        </p:txBody>
      </p:sp>
      <p:sp>
        <p:nvSpPr>
          <p:cNvPr id="5" name="Content Placeholder 4"/>
          <p:cNvSpPr>
            <a:spLocks noGrp="1"/>
          </p:cNvSpPr>
          <p:nvPr>
            <p:ph sz="quarter" idx="1"/>
          </p:nvPr>
        </p:nvSpPr>
        <p:spPr/>
        <p:txBody>
          <a:bodyPr/>
          <a:lstStyle/>
          <a:p>
            <a:pPr eaLnBrk="0" hangingPunct="0"/>
            <a:r>
              <a:rPr lang="en-US" sz="2800" dirty="0" smtClean="0"/>
              <a:t>The inverse of  Big-O is Ω  </a:t>
            </a:r>
          </a:p>
          <a:p>
            <a:pPr eaLnBrk="0" hangingPunct="0"/>
            <a:endParaRPr lang="en-US" sz="2800" dirty="0" smtClean="0"/>
          </a:p>
          <a:p>
            <a:pPr eaLnBrk="0" hangingPunct="0"/>
            <a:r>
              <a:rPr lang="en-US" sz="2800" dirty="0" smtClean="0"/>
              <a:t>If 		g(n) 	= O(f(n)), </a:t>
            </a:r>
          </a:p>
          <a:p>
            <a:pPr eaLnBrk="0" hangingPunct="0"/>
            <a:r>
              <a:rPr lang="en-US" sz="2800" dirty="0" smtClean="0"/>
              <a:t>then 	f(n)	      = Ω (g(n))</a:t>
            </a:r>
          </a:p>
          <a:p>
            <a:pPr eaLnBrk="0" hangingPunct="0"/>
            <a:endParaRPr lang="en-US" sz="2800" dirty="0" smtClean="0">
              <a:solidFill>
                <a:srgbClr val="CC0000"/>
              </a:solidFill>
            </a:endParaRPr>
          </a:p>
          <a:p>
            <a:pPr eaLnBrk="0" hangingPunct="0"/>
            <a:r>
              <a:rPr lang="en-US" sz="2800" dirty="0" smtClean="0">
                <a:solidFill>
                  <a:srgbClr val="CC0000"/>
                </a:solidFill>
              </a:rPr>
              <a:t>f(n) grows faster  or with the same rate as g(n):  	 f(n) = Ω (g(n))</a:t>
            </a:r>
            <a:endParaRPr lang="en-US" sz="1600" dirty="0" smtClean="0">
              <a:solidFill>
                <a:srgbClr val="CC0000"/>
              </a:solidFill>
            </a:endParaRPr>
          </a:p>
          <a:p>
            <a:endParaRPr lang="en-US" dirty="0"/>
          </a:p>
        </p:txBody>
      </p:sp>
      <p:sp>
        <p:nvSpPr>
          <p:cNvPr id="3" name="Slide Number Placeholder 2"/>
          <p:cNvSpPr>
            <a:spLocks noGrp="1"/>
          </p:cNvSpPr>
          <p:nvPr>
            <p:ph type="sldNum" sz="quarter" idx="12"/>
          </p:nvPr>
        </p:nvSpPr>
        <p:spPr/>
        <p:txBody>
          <a:bodyPr/>
          <a:lstStyle/>
          <a:p>
            <a:fld id="{992C702D-558B-4CC7-B6E7-B7C6B2F6A5D8}"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r>
              <a:rPr lang="en-US" dirty="0" smtClean="0"/>
              <a:t>The Big O Notation</a:t>
            </a:r>
            <a:endParaRPr lang="en-US" dirty="0"/>
          </a:p>
        </p:txBody>
      </p:sp>
      <p:sp>
        <p:nvSpPr>
          <p:cNvPr id="8195" name="Rectangle 3"/>
          <p:cNvSpPr>
            <a:spLocks noGrp="1" noChangeArrowheads="1"/>
          </p:cNvSpPr>
          <p:nvPr>
            <p:ph sz="quarter" idx="1"/>
          </p:nvPr>
        </p:nvSpPr>
        <p:spPr/>
        <p:txBody>
          <a:bodyPr/>
          <a:lstStyle/>
          <a:p>
            <a:pPr algn="just"/>
            <a:r>
              <a:rPr lang="en-US" dirty="0"/>
              <a:t>Big O notation is used in Computer Science to describe the performance or complexity of an algorithm. </a:t>
            </a:r>
          </a:p>
          <a:p>
            <a:pPr algn="just"/>
            <a:r>
              <a:rPr lang="en-US" dirty="0"/>
              <a:t>Big O specifically describes the </a:t>
            </a:r>
            <a:r>
              <a:rPr lang="en-US" b="1" dirty="0"/>
              <a:t>worst-case</a:t>
            </a:r>
            <a:r>
              <a:rPr lang="en-US" dirty="0"/>
              <a:t> scenario, and can be used to describe the execution time required or the space used (e.g. in memory or on disk) by an </a:t>
            </a:r>
            <a:r>
              <a:rPr lang="en-US" dirty="0" smtClean="0"/>
              <a:t>algorithm </a:t>
            </a:r>
          </a:p>
          <a:p>
            <a:pPr algn="just"/>
            <a:endParaRPr lang="en-US" dirty="0" smtClean="0"/>
          </a:p>
          <a:p>
            <a:pPr algn="just"/>
            <a:r>
              <a:rPr lang="en-US" dirty="0" smtClean="0"/>
              <a:t>Big O notation characterizes functions according to their growth rates: different functions with the same growth rate may be represented using the same O notation</a:t>
            </a:r>
          </a:p>
          <a:p>
            <a:pPr algn="just"/>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endParaRPr lang="en-US"/>
          </a:p>
        </p:txBody>
      </p:sp>
      <p:sp>
        <p:nvSpPr>
          <p:cNvPr id="10243" name="Rectangle 3"/>
          <p:cNvSpPr>
            <a:spLocks noGrp="1" noChangeArrowheads="1"/>
          </p:cNvSpPr>
          <p:nvPr>
            <p:ph sz="quarter" idx="1"/>
          </p:nvPr>
        </p:nvSpPr>
        <p:spPr/>
        <p:txBody>
          <a:bodyPr/>
          <a:lstStyle/>
          <a:p>
            <a:pPr algn="just"/>
            <a:r>
              <a:rPr lang="en-US" dirty="0"/>
              <a:t>It is used to describe an algorithm's usage of computational resources: the worst case or average case or running time or memory usage of an algorithm is often expressed as a function of the length of its input using big O </a:t>
            </a:r>
            <a:r>
              <a:rPr lang="en-US" dirty="0" smtClean="0"/>
              <a:t>notation</a:t>
            </a:r>
          </a:p>
          <a:p>
            <a:pPr algn="just"/>
            <a:endParaRPr lang="en-US" dirty="0" smtClean="0"/>
          </a:p>
          <a:p>
            <a:pPr algn="just"/>
            <a:endParaRPr lang="en-US" dirty="0" smtClean="0"/>
          </a:p>
          <a:p>
            <a:pPr algn="just"/>
            <a:r>
              <a:rPr lang="en-US" dirty="0" smtClean="0"/>
              <a:t>Simply, it describes how the algorithm scales (</a:t>
            </a:r>
            <a:r>
              <a:rPr lang="en-US" i="1" dirty="0" smtClean="0"/>
              <a:t>performs</a:t>
            </a:r>
            <a:r>
              <a:rPr lang="en-US" dirty="0" smtClean="0"/>
              <a:t>) in the worst case scenario as it is run with more input</a:t>
            </a:r>
          </a:p>
          <a:p>
            <a:pPr algn="just"/>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a:t>For example</a:t>
            </a:r>
          </a:p>
        </p:txBody>
      </p:sp>
      <p:sp>
        <p:nvSpPr>
          <p:cNvPr id="36867" name="Rectangle 3"/>
          <p:cNvSpPr>
            <a:spLocks noGrp="1" noChangeArrowheads="1"/>
          </p:cNvSpPr>
          <p:nvPr>
            <p:ph sz="quarter" idx="1"/>
          </p:nvPr>
        </p:nvSpPr>
        <p:spPr/>
        <p:txBody>
          <a:bodyPr/>
          <a:lstStyle/>
          <a:p>
            <a:pPr algn="just"/>
            <a:r>
              <a:rPr lang="en-US" dirty="0"/>
              <a:t>If we have a sub routine that searches an array item by item looking for a given element, the scenario that the Big-O describes is when the target element is last (or not present at all). This particular algorithm is O(N) so the same algorithm working on an array with 25 elements should take approximately 5 times longer than an array with 5 </a:t>
            </a:r>
            <a:r>
              <a:rPr lang="en-US" dirty="0" smtClean="0"/>
              <a:t>elements</a:t>
            </a: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endParaRPr lang="en-US"/>
          </a:p>
        </p:txBody>
      </p:sp>
      <p:sp>
        <p:nvSpPr>
          <p:cNvPr id="11267" name="Rectangle 3"/>
          <p:cNvSpPr>
            <a:spLocks noGrp="1" noChangeArrowheads="1"/>
          </p:cNvSpPr>
          <p:nvPr>
            <p:ph sz="quarter" idx="1"/>
          </p:nvPr>
        </p:nvSpPr>
        <p:spPr/>
        <p:txBody>
          <a:bodyPr/>
          <a:lstStyle/>
          <a:p>
            <a:pPr algn="just"/>
            <a:r>
              <a:rPr lang="en-US" dirty="0"/>
              <a:t>This allows algorithm designers to predict the behavior of their algorithms and to determine which of multiple algorithms to use, in a way that is independent of computer architecture or clock </a:t>
            </a:r>
            <a:r>
              <a:rPr lang="en-US" dirty="0" smtClean="0"/>
              <a:t>rate</a:t>
            </a:r>
          </a:p>
          <a:p>
            <a:pPr algn="just"/>
            <a:endParaRPr lang="en-US" dirty="0" smtClean="0"/>
          </a:p>
          <a:p>
            <a:pPr algn="just"/>
            <a:endParaRPr lang="en-US" dirty="0" smtClean="0"/>
          </a:p>
          <a:p>
            <a:pPr algn="just"/>
            <a:r>
              <a:rPr lang="en-US" dirty="0" smtClean="0"/>
              <a:t>A description of a function in terms of big O notation usually only provides an upper bound on the growth rate of the function</a:t>
            </a:r>
          </a:p>
        </p:txBody>
      </p:sp>
      <p:sp>
        <p:nvSpPr>
          <p:cNvPr id="2" name="Slide Number Placeholder 1"/>
          <p:cNvSpPr>
            <a:spLocks noGrp="1"/>
          </p:cNvSpPr>
          <p:nvPr>
            <p:ph type="sldNum" sz="quarter" idx="12"/>
          </p:nvPr>
        </p:nvSpPr>
        <p:spPr/>
        <p:txBody>
          <a:bodyPr/>
          <a:lstStyle/>
          <a:p>
            <a:fld id="{992C702D-558B-4CC7-B6E7-B7C6B2F6A5D8}"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endParaRPr lang="en-US"/>
          </a:p>
        </p:txBody>
      </p:sp>
      <p:sp>
        <p:nvSpPr>
          <p:cNvPr id="13315" name="Rectangle 3"/>
          <p:cNvSpPr>
            <a:spLocks noGrp="1" noChangeArrowheads="1"/>
          </p:cNvSpPr>
          <p:nvPr>
            <p:ph sz="quarter" idx="1"/>
          </p:nvPr>
        </p:nvSpPr>
        <p:spPr/>
        <p:txBody>
          <a:bodyPr/>
          <a:lstStyle/>
          <a:p>
            <a:pPr algn="just"/>
            <a:r>
              <a:rPr lang="en-US" dirty="0"/>
              <a:t>In typical usage, the formal definition of O notation is not used directly; rather, the O notation for a function </a:t>
            </a:r>
            <a:r>
              <a:rPr lang="en-US" i="1" dirty="0"/>
              <a:t>f</a:t>
            </a:r>
            <a:r>
              <a:rPr lang="en-US" dirty="0"/>
              <a:t>(</a:t>
            </a:r>
            <a:r>
              <a:rPr lang="en-US" i="1" dirty="0"/>
              <a:t>x</a:t>
            </a:r>
            <a:r>
              <a:rPr lang="en-US" dirty="0"/>
              <a:t>) is derived by the following simplification rules:</a:t>
            </a:r>
          </a:p>
          <a:p>
            <a:pPr lvl="1" algn="just"/>
            <a:r>
              <a:rPr lang="en-US" dirty="0"/>
              <a:t>If </a:t>
            </a:r>
            <a:r>
              <a:rPr lang="en-US" i="1" dirty="0"/>
              <a:t>f</a:t>
            </a:r>
            <a:r>
              <a:rPr lang="en-US" dirty="0"/>
              <a:t>(</a:t>
            </a:r>
            <a:r>
              <a:rPr lang="en-US" i="1" dirty="0"/>
              <a:t>x</a:t>
            </a:r>
            <a:r>
              <a:rPr lang="en-US" dirty="0"/>
              <a:t>) is a sum of several terms, the one with the largest growth rate is kept, and all </a:t>
            </a:r>
            <a:r>
              <a:rPr lang="en-US" dirty="0" smtClean="0"/>
              <a:t>others are omitted</a:t>
            </a:r>
            <a:endParaRPr lang="en-US" dirty="0"/>
          </a:p>
          <a:p>
            <a:pPr lvl="1" algn="just"/>
            <a:r>
              <a:rPr lang="en-US" dirty="0"/>
              <a:t>If </a:t>
            </a:r>
            <a:r>
              <a:rPr lang="en-US" i="1" dirty="0"/>
              <a:t>f</a:t>
            </a:r>
            <a:r>
              <a:rPr lang="en-US" dirty="0"/>
              <a:t>(</a:t>
            </a:r>
            <a:r>
              <a:rPr lang="en-US" i="1" dirty="0"/>
              <a:t>x</a:t>
            </a:r>
            <a:r>
              <a:rPr lang="en-US" dirty="0"/>
              <a:t>) is a product of several factors, any constants (terms in the product that do not depend on </a:t>
            </a:r>
            <a:r>
              <a:rPr lang="en-US" i="1" dirty="0"/>
              <a:t>x</a:t>
            </a:r>
            <a:r>
              <a:rPr lang="en-US" dirty="0"/>
              <a:t>) are </a:t>
            </a:r>
            <a:r>
              <a:rPr lang="en-US" dirty="0" smtClean="0"/>
              <a:t>omitted</a:t>
            </a: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en-US"/>
              <a:t>For example</a:t>
            </a:r>
          </a:p>
        </p:txBody>
      </p:sp>
      <p:sp>
        <p:nvSpPr>
          <p:cNvPr id="14339" name="Rectangle 3"/>
          <p:cNvSpPr>
            <a:spLocks noGrp="1" noChangeArrowheads="1"/>
          </p:cNvSpPr>
          <p:nvPr>
            <p:ph sz="quarter" idx="1"/>
          </p:nvPr>
        </p:nvSpPr>
        <p:spPr/>
        <p:txBody>
          <a:bodyPr/>
          <a:lstStyle/>
          <a:p>
            <a:pPr algn="just"/>
            <a:r>
              <a:rPr lang="en-US" dirty="0"/>
              <a:t>Let </a:t>
            </a:r>
            <a:r>
              <a:rPr lang="en-US" i="1" dirty="0"/>
              <a:t>f</a:t>
            </a:r>
            <a:r>
              <a:rPr lang="en-US" dirty="0"/>
              <a:t>(</a:t>
            </a:r>
            <a:r>
              <a:rPr lang="en-US" i="1" dirty="0"/>
              <a:t>x</a:t>
            </a:r>
            <a:r>
              <a:rPr lang="en-US" dirty="0"/>
              <a:t>) = 6</a:t>
            </a:r>
            <a:r>
              <a:rPr lang="en-US" i="1" dirty="0"/>
              <a:t>x</a:t>
            </a:r>
            <a:r>
              <a:rPr lang="en-US" baseline="30000" dirty="0"/>
              <a:t>4</a:t>
            </a:r>
            <a:r>
              <a:rPr lang="en-US" dirty="0"/>
              <a:t> − 2</a:t>
            </a:r>
            <a:r>
              <a:rPr lang="en-US" i="1" dirty="0"/>
              <a:t>x</a:t>
            </a:r>
            <a:r>
              <a:rPr lang="en-US" baseline="30000" dirty="0"/>
              <a:t>3</a:t>
            </a:r>
            <a:r>
              <a:rPr lang="en-US" dirty="0"/>
              <a:t> + 5, and suppose we wish to simplify this function, using O notation, to describe its growth rate as </a:t>
            </a:r>
            <a:r>
              <a:rPr lang="en-US" i="1" dirty="0"/>
              <a:t>x</a:t>
            </a:r>
            <a:r>
              <a:rPr lang="en-US" dirty="0"/>
              <a:t> approaches infinity. </a:t>
            </a:r>
          </a:p>
          <a:p>
            <a:pPr algn="just"/>
            <a:r>
              <a:rPr lang="en-US" dirty="0"/>
              <a:t>This function is the sum of three terms: </a:t>
            </a:r>
          </a:p>
          <a:p>
            <a:pPr lvl="1" algn="just"/>
            <a:r>
              <a:rPr lang="en-US" dirty="0"/>
              <a:t>6</a:t>
            </a:r>
            <a:r>
              <a:rPr lang="en-US" i="1" dirty="0"/>
              <a:t>x</a:t>
            </a:r>
            <a:r>
              <a:rPr lang="en-US" baseline="30000" dirty="0"/>
              <a:t>4</a:t>
            </a:r>
          </a:p>
          <a:p>
            <a:pPr lvl="1" algn="just"/>
            <a:r>
              <a:rPr lang="en-US" dirty="0"/>
              <a:t>−2</a:t>
            </a:r>
            <a:r>
              <a:rPr lang="en-US" i="1" dirty="0"/>
              <a:t>x</a:t>
            </a:r>
            <a:r>
              <a:rPr lang="en-US" baseline="30000" dirty="0"/>
              <a:t>3</a:t>
            </a:r>
          </a:p>
          <a:p>
            <a:pPr lvl="1" algn="just"/>
            <a:r>
              <a:rPr lang="en-US" dirty="0"/>
              <a:t>5 </a:t>
            </a:r>
          </a:p>
          <a:p>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en-US"/>
              <a:t>…</a:t>
            </a:r>
          </a:p>
        </p:txBody>
      </p:sp>
      <p:sp>
        <p:nvSpPr>
          <p:cNvPr id="15363" name="Rectangle 3"/>
          <p:cNvSpPr>
            <a:spLocks noGrp="1" noChangeArrowheads="1"/>
          </p:cNvSpPr>
          <p:nvPr>
            <p:ph sz="quarter" idx="1"/>
          </p:nvPr>
        </p:nvSpPr>
        <p:spPr/>
        <p:txBody>
          <a:bodyPr/>
          <a:lstStyle/>
          <a:p>
            <a:pPr algn="just"/>
            <a:r>
              <a:rPr lang="en-US" sz="2800" dirty="0"/>
              <a:t>Of these three terms, the one with the highest growth rate is the one with the largest exponent as a function of </a:t>
            </a:r>
            <a:r>
              <a:rPr lang="en-US" sz="2800" i="1" dirty="0"/>
              <a:t>x</a:t>
            </a:r>
            <a:r>
              <a:rPr lang="en-US" sz="2800" dirty="0"/>
              <a:t>, namely 6</a:t>
            </a:r>
            <a:r>
              <a:rPr lang="en-US" sz="2800" i="1" dirty="0"/>
              <a:t>x</a:t>
            </a:r>
            <a:r>
              <a:rPr lang="en-US" sz="2800" baseline="30000" dirty="0"/>
              <a:t>4</a:t>
            </a:r>
            <a:r>
              <a:rPr lang="en-US" sz="2800" dirty="0"/>
              <a:t>. </a:t>
            </a:r>
          </a:p>
          <a:p>
            <a:pPr algn="just"/>
            <a:r>
              <a:rPr lang="en-US" sz="2800" dirty="0"/>
              <a:t>Now one may apply the second rule: 6</a:t>
            </a:r>
            <a:r>
              <a:rPr lang="en-US" sz="2800" i="1" dirty="0"/>
              <a:t>x</a:t>
            </a:r>
            <a:r>
              <a:rPr lang="en-US" sz="2800" baseline="30000" dirty="0"/>
              <a:t>4</a:t>
            </a:r>
            <a:r>
              <a:rPr lang="en-US" sz="2800" dirty="0"/>
              <a:t> is a product of 6 and </a:t>
            </a:r>
            <a:r>
              <a:rPr lang="en-US" sz="2800" i="1" dirty="0"/>
              <a:t>x</a:t>
            </a:r>
            <a:r>
              <a:rPr lang="en-US" sz="2800" baseline="30000" dirty="0"/>
              <a:t>4</a:t>
            </a:r>
            <a:r>
              <a:rPr lang="en-US" sz="2800" dirty="0"/>
              <a:t> in which the first factor does not depend on </a:t>
            </a:r>
            <a:r>
              <a:rPr lang="en-US" sz="2800" i="1" dirty="0"/>
              <a:t>x</a:t>
            </a:r>
            <a:r>
              <a:rPr lang="en-US" sz="2800" dirty="0"/>
              <a:t>. </a:t>
            </a:r>
          </a:p>
          <a:p>
            <a:pPr algn="just"/>
            <a:r>
              <a:rPr lang="en-US" sz="2800" dirty="0"/>
              <a:t>Omitting this factor results in the simplified form </a:t>
            </a:r>
            <a:r>
              <a:rPr lang="en-US" sz="2800" i="1" dirty="0"/>
              <a:t>x</a:t>
            </a:r>
            <a:r>
              <a:rPr lang="en-US" sz="2800" baseline="30000" dirty="0"/>
              <a:t>4</a:t>
            </a:r>
            <a:r>
              <a:rPr lang="en-US" sz="2800" dirty="0"/>
              <a:t>. </a:t>
            </a:r>
          </a:p>
          <a:p>
            <a:pPr algn="just"/>
            <a:r>
              <a:rPr lang="en-US" sz="2800" dirty="0"/>
              <a:t>Thus, we say that </a:t>
            </a:r>
            <a:r>
              <a:rPr lang="en-US" sz="2800" i="1" dirty="0"/>
              <a:t>f</a:t>
            </a:r>
            <a:r>
              <a:rPr lang="en-US" sz="2800" dirty="0"/>
              <a:t>(</a:t>
            </a:r>
            <a:r>
              <a:rPr lang="en-US" sz="2800" i="1" dirty="0"/>
              <a:t>x</a:t>
            </a:r>
            <a:r>
              <a:rPr lang="en-US" sz="2800" dirty="0"/>
              <a:t>) is a </a:t>
            </a:r>
            <a:r>
              <a:rPr lang="en-US" sz="2800" dirty="0" smtClean="0"/>
              <a:t>big-o </a:t>
            </a:r>
            <a:r>
              <a:rPr lang="en-US" sz="2800" dirty="0"/>
              <a:t>of (</a:t>
            </a:r>
            <a:r>
              <a:rPr lang="en-US" sz="2800" i="1" dirty="0"/>
              <a:t>x</a:t>
            </a:r>
            <a:r>
              <a:rPr lang="en-US" sz="2800" baseline="30000" dirty="0"/>
              <a:t>4</a:t>
            </a:r>
            <a:r>
              <a:rPr lang="en-US" sz="2800" dirty="0"/>
              <a:t>) or mathematically we can write </a:t>
            </a:r>
            <a:r>
              <a:rPr lang="en-US" sz="2800" i="1" dirty="0"/>
              <a:t>f</a:t>
            </a:r>
            <a:r>
              <a:rPr lang="en-US" sz="2800" dirty="0"/>
              <a:t>(</a:t>
            </a:r>
            <a:r>
              <a:rPr lang="en-US" sz="2800" i="1" dirty="0"/>
              <a:t>x</a:t>
            </a:r>
            <a:r>
              <a:rPr lang="en-US" sz="2800" dirty="0"/>
              <a:t>) = O(</a:t>
            </a:r>
            <a:r>
              <a:rPr lang="en-US" sz="2800" i="1" dirty="0"/>
              <a:t>x</a:t>
            </a:r>
            <a:r>
              <a:rPr lang="en-US" sz="2800" baseline="30000" dirty="0"/>
              <a:t>4</a:t>
            </a:r>
            <a:r>
              <a:rPr lang="en-US" sz="2800" dirty="0"/>
              <a:t>).</a:t>
            </a:r>
          </a:p>
          <a:p>
            <a:endParaRPr lang="en-US" sz="2800"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r>
              <a:rPr lang="en-US"/>
              <a:t>O(1)</a:t>
            </a:r>
          </a:p>
        </p:txBody>
      </p:sp>
      <p:sp>
        <p:nvSpPr>
          <p:cNvPr id="16387" name="Rectangle 3"/>
          <p:cNvSpPr>
            <a:spLocks noGrp="1" noChangeArrowheads="1"/>
          </p:cNvSpPr>
          <p:nvPr>
            <p:ph sz="quarter" idx="1"/>
          </p:nvPr>
        </p:nvSpPr>
        <p:spPr/>
        <p:txBody>
          <a:bodyPr/>
          <a:lstStyle/>
          <a:p>
            <a:pPr algn="just"/>
            <a:r>
              <a:rPr lang="en-US" sz="2800" dirty="0"/>
              <a:t>It describes an algorithm that will always execute in the same time (or space) regardless of the size of the input data set. </a:t>
            </a:r>
          </a:p>
          <a:p>
            <a:pPr algn="just"/>
            <a:r>
              <a:rPr lang="en-US" sz="2800" dirty="0" smtClean="0"/>
              <a:t>e.g.</a:t>
            </a:r>
            <a:endParaRPr lang="en-US" sz="2800" dirty="0"/>
          </a:p>
          <a:p>
            <a:pPr lvl="1" algn="just"/>
            <a:r>
              <a:rPr lang="en-US" sz="2400" dirty="0"/>
              <a:t>Determining if a number is even or odd </a:t>
            </a:r>
            <a:endParaRPr lang="en-US" sz="2400" dirty="0" smtClean="0"/>
          </a:p>
          <a:p>
            <a:pPr lvl="1" algn="just"/>
            <a:r>
              <a:rPr lang="en-US" dirty="0" smtClean="0"/>
              <a:t>Push and Pop operations for a stack</a:t>
            </a:r>
          </a:p>
          <a:p>
            <a:pPr lvl="1" algn="just"/>
            <a:r>
              <a:rPr lang="en-US" sz="2400" dirty="0" smtClean="0"/>
              <a:t>Insert and Remove operations for a queue</a:t>
            </a:r>
            <a:endParaRPr lang="en-US" sz="2400"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t>O(N)</a:t>
            </a:r>
          </a:p>
        </p:txBody>
      </p:sp>
      <p:sp>
        <p:nvSpPr>
          <p:cNvPr id="17411" name="Rectangle 3"/>
          <p:cNvSpPr>
            <a:spLocks noGrp="1" noChangeArrowheads="1"/>
          </p:cNvSpPr>
          <p:nvPr>
            <p:ph sz="quarter" idx="1"/>
          </p:nvPr>
        </p:nvSpPr>
        <p:spPr/>
        <p:txBody>
          <a:bodyPr/>
          <a:lstStyle/>
          <a:p>
            <a:pPr algn="just"/>
            <a:r>
              <a:rPr lang="en-US" dirty="0"/>
              <a:t>O(N) describes an algorithm whose performance will grow linearly and in direct proportion to the size of the input data set. </a:t>
            </a:r>
          </a:p>
          <a:p>
            <a:pPr algn="just"/>
            <a:r>
              <a:rPr lang="en-US" dirty="0"/>
              <a:t>Example </a:t>
            </a:r>
          </a:p>
          <a:p>
            <a:pPr lvl="1" algn="just"/>
            <a:r>
              <a:rPr lang="en-US" dirty="0" smtClean="0"/>
              <a:t>Finding the maximum or minimum element in a list, or sequential search in an unsorted list of n elements</a:t>
            </a:r>
          </a:p>
          <a:p>
            <a:pPr lvl="1" algn="just"/>
            <a:r>
              <a:rPr lang="en-US" dirty="0" smtClean="0"/>
              <a:t>Traversal of a list (a linked list or an array) with n elements</a:t>
            </a:r>
            <a:endParaRPr lang="en-US" dirty="0"/>
          </a:p>
          <a:p>
            <a:pPr lvl="1" algn="just"/>
            <a:r>
              <a:rPr lang="en-US" dirty="0"/>
              <a:t>Example follows as well</a:t>
            </a:r>
          </a:p>
        </p:txBody>
      </p:sp>
      <p:sp>
        <p:nvSpPr>
          <p:cNvPr id="2" name="Slide Number Placeholder 1"/>
          <p:cNvSpPr>
            <a:spLocks noGrp="1"/>
          </p:cNvSpPr>
          <p:nvPr>
            <p:ph type="sldNum" sz="quarter" idx="12"/>
          </p:nvPr>
        </p:nvSpPr>
        <p:spPr/>
        <p:txBody>
          <a:bodyPr/>
          <a:lstStyle/>
          <a:p>
            <a:fld id="{992C702D-558B-4CC7-B6E7-B7C6B2F6A5D8}"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endParaRPr lang="en-US"/>
          </a:p>
        </p:txBody>
      </p:sp>
      <p:sp>
        <p:nvSpPr>
          <p:cNvPr id="18435" name="Rectangle 3"/>
          <p:cNvSpPr>
            <a:spLocks noGrp="1" noChangeArrowheads="1"/>
          </p:cNvSpPr>
          <p:nvPr>
            <p:ph sz="quarter" idx="1"/>
          </p:nvPr>
        </p:nvSpPr>
        <p:spPr/>
        <p:txBody>
          <a:bodyPr>
            <a:normAutofit lnSpcReduction="10000"/>
          </a:bodyPr>
          <a:lstStyle/>
          <a:p>
            <a:pPr>
              <a:lnSpc>
                <a:spcPct val="80000"/>
              </a:lnSpc>
              <a:buNone/>
            </a:pPr>
            <a:r>
              <a:rPr lang="en-US" sz="2800" dirty="0" err="1"/>
              <a:t>bool</a:t>
            </a:r>
            <a:r>
              <a:rPr lang="en-US" sz="2800" dirty="0"/>
              <a:t> </a:t>
            </a:r>
            <a:r>
              <a:rPr lang="en-US" sz="2800" dirty="0" err="1"/>
              <a:t>ContainsValue</a:t>
            </a:r>
            <a:r>
              <a:rPr lang="en-US" sz="2800" dirty="0"/>
              <a:t>(String[] strings, String value) </a:t>
            </a:r>
          </a:p>
          <a:p>
            <a:pPr>
              <a:lnSpc>
                <a:spcPct val="80000"/>
              </a:lnSpc>
              <a:buNone/>
            </a:pPr>
            <a:r>
              <a:rPr lang="en-US" sz="2800" dirty="0"/>
              <a:t>{ </a:t>
            </a:r>
          </a:p>
          <a:p>
            <a:pPr>
              <a:lnSpc>
                <a:spcPct val="80000"/>
              </a:lnSpc>
              <a:buNone/>
            </a:pPr>
            <a:r>
              <a:rPr lang="en-US" sz="2800" dirty="0" smtClean="0"/>
              <a:t>	for(</a:t>
            </a:r>
            <a:r>
              <a:rPr lang="en-US" sz="2800" dirty="0" err="1" smtClean="0"/>
              <a:t>int</a:t>
            </a:r>
            <a:r>
              <a:rPr lang="en-US" sz="2800" dirty="0" smtClean="0"/>
              <a:t> </a:t>
            </a:r>
            <a:r>
              <a:rPr lang="en-US" sz="2800" dirty="0" err="1"/>
              <a:t>i</a:t>
            </a:r>
            <a:r>
              <a:rPr lang="en-US" sz="2800" dirty="0"/>
              <a:t> = 0; </a:t>
            </a:r>
            <a:r>
              <a:rPr lang="en-US" sz="2800" dirty="0" err="1"/>
              <a:t>i</a:t>
            </a:r>
            <a:r>
              <a:rPr lang="en-US" sz="2800" dirty="0"/>
              <a:t> &lt; </a:t>
            </a:r>
            <a:r>
              <a:rPr lang="en-US" sz="2800" dirty="0" err="1"/>
              <a:t>strings.Length</a:t>
            </a:r>
            <a:r>
              <a:rPr lang="en-US" sz="2800" dirty="0"/>
              <a:t>; </a:t>
            </a:r>
            <a:r>
              <a:rPr lang="en-US" sz="2800" dirty="0" err="1"/>
              <a:t>i</a:t>
            </a:r>
            <a:r>
              <a:rPr lang="en-US" sz="2800" dirty="0"/>
              <a:t>++) </a:t>
            </a:r>
          </a:p>
          <a:p>
            <a:pPr>
              <a:lnSpc>
                <a:spcPct val="80000"/>
              </a:lnSpc>
              <a:buNone/>
            </a:pPr>
            <a:r>
              <a:rPr lang="en-US" sz="2800" dirty="0" smtClean="0"/>
              <a:t>	{ </a:t>
            </a:r>
            <a:endParaRPr lang="en-US" sz="2800" dirty="0"/>
          </a:p>
          <a:p>
            <a:pPr>
              <a:lnSpc>
                <a:spcPct val="80000"/>
              </a:lnSpc>
              <a:buNone/>
            </a:pPr>
            <a:r>
              <a:rPr lang="en-US" sz="2800" dirty="0" smtClean="0"/>
              <a:t>	if(strings[</a:t>
            </a:r>
            <a:r>
              <a:rPr lang="en-US" sz="2800" dirty="0" err="1" smtClean="0"/>
              <a:t>i</a:t>
            </a:r>
            <a:r>
              <a:rPr lang="en-US" sz="2800" dirty="0"/>
              <a:t>] == value) </a:t>
            </a:r>
          </a:p>
          <a:p>
            <a:pPr>
              <a:lnSpc>
                <a:spcPct val="80000"/>
              </a:lnSpc>
              <a:buNone/>
            </a:pPr>
            <a:r>
              <a:rPr lang="en-US" sz="2800" dirty="0" smtClean="0"/>
              <a:t>	  {</a:t>
            </a:r>
          </a:p>
          <a:p>
            <a:pPr>
              <a:lnSpc>
                <a:spcPct val="80000"/>
              </a:lnSpc>
              <a:buNone/>
            </a:pPr>
            <a:r>
              <a:rPr lang="en-US" sz="2800" dirty="0" smtClean="0"/>
              <a:t>	   </a:t>
            </a:r>
            <a:r>
              <a:rPr lang="en-US" sz="2800" dirty="0"/>
              <a:t>return true; </a:t>
            </a:r>
            <a:endParaRPr lang="en-US" sz="2800" dirty="0" smtClean="0"/>
          </a:p>
          <a:p>
            <a:pPr>
              <a:lnSpc>
                <a:spcPct val="80000"/>
              </a:lnSpc>
              <a:buNone/>
            </a:pPr>
            <a:r>
              <a:rPr lang="en-US" sz="2800" dirty="0" smtClean="0"/>
              <a:t>	  } </a:t>
            </a:r>
            <a:endParaRPr lang="en-US" sz="2800" dirty="0"/>
          </a:p>
          <a:p>
            <a:pPr>
              <a:lnSpc>
                <a:spcPct val="80000"/>
              </a:lnSpc>
              <a:buNone/>
            </a:pPr>
            <a:r>
              <a:rPr lang="en-US" sz="2800" dirty="0" smtClean="0"/>
              <a:t>	} </a:t>
            </a:r>
            <a:endParaRPr lang="en-US" sz="2800" dirty="0"/>
          </a:p>
          <a:p>
            <a:pPr>
              <a:lnSpc>
                <a:spcPct val="80000"/>
              </a:lnSpc>
              <a:buNone/>
            </a:pPr>
            <a:r>
              <a:rPr lang="en-US" sz="2800" dirty="0" smtClean="0"/>
              <a:t>	return </a:t>
            </a:r>
            <a:r>
              <a:rPr lang="en-US" sz="2800" dirty="0"/>
              <a:t>false; </a:t>
            </a:r>
          </a:p>
          <a:p>
            <a:pPr>
              <a:lnSpc>
                <a:spcPct val="80000"/>
              </a:lnSpc>
              <a:buNone/>
            </a:pPr>
            <a:r>
              <a:rPr lang="en-US" sz="2800" dirty="0"/>
              <a:t>} </a:t>
            </a:r>
          </a:p>
          <a:p>
            <a:pPr>
              <a:lnSpc>
                <a:spcPct val="80000"/>
              </a:lnSpc>
              <a:buNone/>
            </a:pPr>
            <a:endParaRPr lang="en-US" sz="2800" dirty="0" smtClean="0"/>
          </a:p>
          <a:p>
            <a:pPr>
              <a:lnSpc>
                <a:spcPct val="80000"/>
              </a:lnSpc>
              <a:buNone/>
            </a:pPr>
            <a:r>
              <a:rPr lang="en-US" sz="2800" dirty="0" smtClean="0"/>
              <a:t>Explanation </a:t>
            </a:r>
            <a:r>
              <a:rPr lang="en-US" sz="2800" dirty="0"/>
              <a:t>follows</a:t>
            </a:r>
          </a:p>
        </p:txBody>
      </p:sp>
      <p:sp>
        <p:nvSpPr>
          <p:cNvPr id="2" name="Slide Number Placeholder 1"/>
          <p:cNvSpPr>
            <a:spLocks noGrp="1"/>
          </p:cNvSpPr>
          <p:nvPr>
            <p:ph type="sldNum" sz="quarter" idx="12"/>
          </p:nvPr>
        </p:nvSpPr>
        <p:spPr/>
        <p:txBody>
          <a:bodyPr/>
          <a:lstStyle/>
          <a:p>
            <a:fld id="{992C702D-558B-4CC7-B6E7-B7C6B2F6A5D8}"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endParaRPr lang="en-US" dirty="0"/>
          </a:p>
        </p:txBody>
      </p:sp>
      <p:sp>
        <p:nvSpPr>
          <p:cNvPr id="19459" name="Rectangle 3"/>
          <p:cNvSpPr>
            <a:spLocks noGrp="1" noChangeArrowheads="1"/>
          </p:cNvSpPr>
          <p:nvPr>
            <p:ph sz="quarter" idx="1"/>
          </p:nvPr>
        </p:nvSpPr>
        <p:spPr/>
        <p:txBody>
          <a:bodyPr/>
          <a:lstStyle/>
          <a:p>
            <a:pPr algn="just"/>
            <a:r>
              <a:rPr lang="en-US"/>
              <a:t>The example above also demonstrates how Big O favours the worst-case performance scenario; a matching string could be found during any iteration of the for loop and the function would return early, but Big O notation will always assume the upper limit where the algorithm will perform the maximum number of iterations. </a:t>
            </a:r>
          </a:p>
        </p:txBody>
      </p:sp>
      <p:sp>
        <p:nvSpPr>
          <p:cNvPr id="2" name="Slide Number Placeholder 1"/>
          <p:cNvSpPr>
            <a:spLocks noGrp="1"/>
          </p:cNvSpPr>
          <p:nvPr>
            <p:ph type="sldNum" sz="quarter" idx="12"/>
          </p:nvPr>
        </p:nvSpPr>
        <p:spPr/>
        <p:txBody>
          <a:bodyPr/>
          <a:lstStyle/>
          <a:p>
            <a:fld id="{992C702D-558B-4CC7-B6E7-B7C6B2F6A5D8}"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a:t>O(N</a:t>
            </a:r>
            <a:r>
              <a:rPr lang="en-US" baseline="30000"/>
              <a:t>2</a:t>
            </a:r>
            <a:r>
              <a:rPr lang="en-US"/>
              <a:t>)</a:t>
            </a:r>
          </a:p>
        </p:txBody>
      </p:sp>
      <p:sp>
        <p:nvSpPr>
          <p:cNvPr id="20483" name="Rectangle 3"/>
          <p:cNvSpPr>
            <a:spLocks noGrp="1" noChangeArrowheads="1"/>
          </p:cNvSpPr>
          <p:nvPr>
            <p:ph sz="quarter" idx="1"/>
          </p:nvPr>
        </p:nvSpPr>
        <p:spPr/>
        <p:txBody>
          <a:bodyPr/>
          <a:lstStyle/>
          <a:p>
            <a:pPr algn="just">
              <a:lnSpc>
                <a:spcPct val="90000"/>
              </a:lnSpc>
            </a:pPr>
            <a:r>
              <a:rPr lang="en-US" dirty="0"/>
              <a:t>O(N</a:t>
            </a:r>
            <a:r>
              <a:rPr lang="en-US" baseline="30000" dirty="0"/>
              <a:t>2</a:t>
            </a:r>
            <a:r>
              <a:rPr lang="en-US" dirty="0"/>
              <a:t>) represents an algorithm whose performance is directly proportional to the square of the size of the input data set. </a:t>
            </a:r>
          </a:p>
          <a:p>
            <a:pPr algn="just">
              <a:lnSpc>
                <a:spcPct val="90000"/>
              </a:lnSpc>
            </a:pPr>
            <a:r>
              <a:rPr lang="en-US" dirty="0"/>
              <a:t>Example</a:t>
            </a:r>
          </a:p>
          <a:p>
            <a:pPr lvl="1" algn="just">
              <a:lnSpc>
                <a:spcPct val="90000"/>
              </a:lnSpc>
            </a:pPr>
            <a:r>
              <a:rPr lang="en-US" dirty="0"/>
              <a:t>Bubble </a:t>
            </a:r>
            <a:r>
              <a:rPr lang="en-US" dirty="0" smtClean="0"/>
              <a:t>sort</a:t>
            </a:r>
          </a:p>
          <a:p>
            <a:pPr lvl="1" algn="just">
              <a:lnSpc>
                <a:spcPct val="90000"/>
              </a:lnSpc>
            </a:pPr>
            <a:r>
              <a:rPr lang="en-US" dirty="0" smtClean="0"/>
              <a:t>Comparing two 2-dimensional arrays of size n by n</a:t>
            </a:r>
          </a:p>
          <a:p>
            <a:pPr lvl="1" algn="just">
              <a:lnSpc>
                <a:spcPct val="90000"/>
              </a:lnSpc>
            </a:pPr>
            <a:r>
              <a:rPr lang="en-US" dirty="0" smtClean="0"/>
              <a:t>Finding duplicates in an unsorted list of n elements (implemented with two nested loops)</a:t>
            </a:r>
            <a:endParaRPr lang="en-US" dirty="0"/>
          </a:p>
          <a:p>
            <a:pPr algn="just">
              <a:lnSpc>
                <a:spcPct val="90000"/>
              </a:lnSpc>
            </a:pPr>
            <a:r>
              <a:rPr lang="en-US" dirty="0"/>
              <a:t>This is common with algorithms that involve nested iterations over the data set. </a:t>
            </a:r>
          </a:p>
          <a:p>
            <a:pPr algn="just">
              <a:lnSpc>
                <a:spcPct val="90000"/>
              </a:lnSpc>
            </a:pPr>
            <a:r>
              <a:rPr lang="en-US" dirty="0"/>
              <a:t>Deeper nested iterations will result in O(N</a:t>
            </a:r>
            <a:r>
              <a:rPr lang="en-US" baseline="30000" dirty="0"/>
              <a:t>3</a:t>
            </a:r>
            <a:r>
              <a:rPr lang="en-US" dirty="0"/>
              <a:t>), O(N</a:t>
            </a:r>
            <a:r>
              <a:rPr lang="en-US" baseline="30000" dirty="0"/>
              <a:t>4</a:t>
            </a:r>
            <a:r>
              <a:rPr lang="en-US" dirty="0"/>
              <a:t>) etc. </a:t>
            </a:r>
          </a:p>
        </p:txBody>
      </p:sp>
      <p:sp>
        <p:nvSpPr>
          <p:cNvPr id="2" name="Slide Number Placeholder 1"/>
          <p:cNvSpPr>
            <a:spLocks noGrp="1"/>
          </p:cNvSpPr>
          <p:nvPr>
            <p:ph type="sldNum" sz="quarter" idx="12"/>
          </p:nvPr>
        </p:nvSpPr>
        <p:spPr/>
        <p:txBody>
          <a:bodyPr/>
          <a:lstStyle/>
          <a:p>
            <a:fld id="{992C702D-558B-4CC7-B6E7-B7C6B2F6A5D8}"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en-US"/>
              <a:t> </a:t>
            </a:r>
          </a:p>
        </p:txBody>
      </p:sp>
      <p:sp>
        <p:nvSpPr>
          <p:cNvPr id="21507" name="Rectangle 3"/>
          <p:cNvSpPr>
            <a:spLocks noGrp="1" noChangeArrowheads="1"/>
          </p:cNvSpPr>
          <p:nvPr>
            <p:ph sz="quarter" idx="1"/>
          </p:nvPr>
        </p:nvSpPr>
        <p:spPr>
          <a:xfrm>
            <a:off x="457200" y="533400"/>
            <a:ext cx="8229600" cy="6019800"/>
          </a:xfrm>
        </p:spPr>
        <p:txBody>
          <a:bodyPr>
            <a:normAutofit lnSpcReduction="10000"/>
          </a:bodyPr>
          <a:lstStyle/>
          <a:p>
            <a:pPr>
              <a:lnSpc>
                <a:spcPct val="80000"/>
              </a:lnSpc>
              <a:buNone/>
            </a:pPr>
            <a:r>
              <a:rPr lang="en-US" sz="2800" dirty="0" err="1"/>
              <a:t>bool</a:t>
            </a:r>
            <a:r>
              <a:rPr lang="en-US" sz="2800" dirty="0"/>
              <a:t> </a:t>
            </a:r>
            <a:r>
              <a:rPr lang="en-US" sz="2800" dirty="0" err="1"/>
              <a:t>ContainsDuplicates</a:t>
            </a:r>
            <a:r>
              <a:rPr lang="en-US" sz="2800" dirty="0"/>
              <a:t>(String[] strings) </a:t>
            </a:r>
          </a:p>
          <a:p>
            <a:pPr>
              <a:lnSpc>
                <a:spcPct val="80000"/>
              </a:lnSpc>
              <a:buNone/>
            </a:pPr>
            <a:r>
              <a:rPr lang="en-US" sz="2800" dirty="0"/>
              <a:t>{ </a:t>
            </a:r>
          </a:p>
          <a:p>
            <a:pPr>
              <a:lnSpc>
                <a:spcPct val="80000"/>
              </a:lnSpc>
              <a:buNone/>
            </a:pPr>
            <a:r>
              <a:rPr lang="en-US" sz="2800" dirty="0" smtClean="0"/>
              <a:t>	for(</a:t>
            </a:r>
            <a:r>
              <a:rPr lang="en-US" sz="2800" dirty="0" err="1" smtClean="0"/>
              <a:t>int</a:t>
            </a:r>
            <a:r>
              <a:rPr lang="en-US" sz="2800" dirty="0" smtClean="0"/>
              <a:t> </a:t>
            </a:r>
            <a:r>
              <a:rPr lang="en-US" sz="2800" dirty="0" err="1"/>
              <a:t>i</a:t>
            </a:r>
            <a:r>
              <a:rPr lang="en-US" sz="2800" dirty="0"/>
              <a:t> = 0; </a:t>
            </a:r>
            <a:r>
              <a:rPr lang="en-US" sz="2800" dirty="0" err="1"/>
              <a:t>i</a:t>
            </a:r>
            <a:r>
              <a:rPr lang="en-US" sz="2800" dirty="0"/>
              <a:t> &lt; </a:t>
            </a:r>
            <a:r>
              <a:rPr lang="en-US" sz="2800" dirty="0" err="1"/>
              <a:t>strings.Length</a:t>
            </a:r>
            <a:r>
              <a:rPr lang="en-US" sz="2800" dirty="0"/>
              <a:t>; </a:t>
            </a:r>
            <a:r>
              <a:rPr lang="en-US" sz="2800" dirty="0" err="1"/>
              <a:t>i</a:t>
            </a:r>
            <a:r>
              <a:rPr lang="en-US" sz="2800" dirty="0"/>
              <a:t>++) </a:t>
            </a:r>
          </a:p>
          <a:p>
            <a:pPr>
              <a:lnSpc>
                <a:spcPct val="80000"/>
              </a:lnSpc>
              <a:buNone/>
            </a:pPr>
            <a:r>
              <a:rPr lang="en-US" sz="2800" dirty="0" smtClean="0"/>
              <a:t>	{ </a:t>
            </a:r>
            <a:endParaRPr lang="en-US" sz="2800" dirty="0"/>
          </a:p>
          <a:p>
            <a:pPr>
              <a:lnSpc>
                <a:spcPct val="80000"/>
              </a:lnSpc>
              <a:buNone/>
            </a:pPr>
            <a:r>
              <a:rPr lang="en-US" sz="2800" dirty="0" smtClean="0"/>
              <a:t>		for(</a:t>
            </a:r>
            <a:r>
              <a:rPr lang="en-US" sz="2800" dirty="0" err="1" smtClean="0"/>
              <a:t>int</a:t>
            </a:r>
            <a:r>
              <a:rPr lang="en-US" sz="2800" dirty="0" smtClean="0"/>
              <a:t> </a:t>
            </a:r>
            <a:r>
              <a:rPr lang="en-US" sz="2800" dirty="0"/>
              <a:t>j = 0; j &lt; </a:t>
            </a:r>
            <a:r>
              <a:rPr lang="en-US" sz="2800" dirty="0" err="1"/>
              <a:t>strings.Length</a:t>
            </a:r>
            <a:r>
              <a:rPr lang="en-US" sz="2800" dirty="0"/>
              <a:t>; j++) </a:t>
            </a:r>
          </a:p>
          <a:p>
            <a:pPr>
              <a:lnSpc>
                <a:spcPct val="80000"/>
              </a:lnSpc>
              <a:buNone/>
            </a:pPr>
            <a:r>
              <a:rPr lang="en-US" sz="2800" dirty="0" smtClean="0"/>
              <a:t>		{ </a:t>
            </a:r>
            <a:endParaRPr lang="en-US" sz="2800" dirty="0"/>
          </a:p>
          <a:p>
            <a:pPr>
              <a:lnSpc>
                <a:spcPct val="80000"/>
              </a:lnSpc>
              <a:buNone/>
            </a:pPr>
            <a:r>
              <a:rPr lang="en-US" sz="2800" dirty="0" smtClean="0"/>
              <a:t>		    if(</a:t>
            </a:r>
            <a:r>
              <a:rPr lang="en-US" sz="2800" dirty="0" err="1" smtClean="0"/>
              <a:t>i</a:t>
            </a:r>
            <a:r>
              <a:rPr lang="en-US" sz="2800" dirty="0" smtClean="0"/>
              <a:t> </a:t>
            </a:r>
            <a:r>
              <a:rPr lang="en-US" sz="2800" dirty="0"/>
              <a:t>== j) // Don't compare with self </a:t>
            </a:r>
            <a:endParaRPr lang="en-US" sz="2800" dirty="0" smtClean="0"/>
          </a:p>
          <a:p>
            <a:pPr>
              <a:lnSpc>
                <a:spcPct val="80000"/>
              </a:lnSpc>
              <a:buNone/>
            </a:pPr>
            <a:r>
              <a:rPr lang="en-US" sz="2800" dirty="0" smtClean="0"/>
              <a:t>			{ </a:t>
            </a:r>
            <a:r>
              <a:rPr lang="en-US" sz="2800" dirty="0"/>
              <a:t>continue; } </a:t>
            </a:r>
          </a:p>
          <a:p>
            <a:pPr>
              <a:lnSpc>
                <a:spcPct val="80000"/>
              </a:lnSpc>
              <a:buNone/>
            </a:pPr>
            <a:r>
              <a:rPr lang="en-US" sz="2800" dirty="0" smtClean="0"/>
              <a:t>		    if(strings[</a:t>
            </a:r>
            <a:r>
              <a:rPr lang="en-US" sz="2800" dirty="0" err="1" smtClean="0"/>
              <a:t>i</a:t>
            </a:r>
            <a:r>
              <a:rPr lang="en-US" sz="2800" dirty="0"/>
              <a:t>] == strings[j]) </a:t>
            </a:r>
          </a:p>
          <a:p>
            <a:pPr>
              <a:lnSpc>
                <a:spcPct val="80000"/>
              </a:lnSpc>
              <a:buNone/>
            </a:pPr>
            <a:r>
              <a:rPr lang="en-US" sz="2800" dirty="0" smtClean="0"/>
              <a:t>			{</a:t>
            </a:r>
          </a:p>
          <a:p>
            <a:pPr>
              <a:lnSpc>
                <a:spcPct val="80000"/>
              </a:lnSpc>
              <a:buNone/>
            </a:pPr>
            <a:r>
              <a:rPr lang="en-US" sz="2800" dirty="0" smtClean="0"/>
              <a:t>		 	   return </a:t>
            </a:r>
            <a:r>
              <a:rPr lang="en-US" sz="2800" dirty="0"/>
              <a:t>true; </a:t>
            </a:r>
          </a:p>
          <a:p>
            <a:pPr>
              <a:lnSpc>
                <a:spcPct val="80000"/>
              </a:lnSpc>
              <a:buNone/>
            </a:pPr>
            <a:r>
              <a:rPr lang="en-US" sz="2800" dirty="0" smtClean="0"/>
              <a:t>			} </a:t>
            </a:r>
            <a:endParaRPr lang="en-US" sz="2800" dirty="0"/>
          </a:p>
          <a:p>
            <a:pPr>
              <a:lnSpc>
                <a:spcPct val="80000"/>
              </a:lnSpc>
              <a:buNone/>
            </a:pPr>
            <a:r>
              <a:rPr lang="en-US" sz="2800" dirty="0" smtClean="0"/>
              <a:t>		} </a:t>
            </a:r>
            <a:endParaRPr lang="en-US" sz="2800" dirty="0"/>
          </a:p>
          <a:p>
            <a:pPr>
              <a:lnSpc>
                <a:spcPct val="80000"/>
              </a:lnSpc>
              <a:buNone/>
            </a:pPr>
            <a:r>
              <a:rPr lang="en-US" sz="2800" dirty="0" smtClean="0"/>
              <a:t>	} </a:t>
            </a:r>
            <a:endParaRPr lang="en-US" sz="2800" dirty="0"/>
          </a:p>
          <a:p>
            <a:pPr>
              <a:lnSpc>
                <a:spcPct val="80000"/>
              </a:lnSpc>
              <a:buNone/>
            </a:pPr>
            <a:r>
              <a:rPr lang="en-US" sz="2800" dirty="0"/>
              <a:t>return false; </a:t>
            </a:r>
          </a:p>
          <a:p>
            <a:pPr>
              <a:lnSpc>
                <a:spcPct val="80000"/>
              </a:lnSpc>
              <a:buNone/>
            </a:pPr>
            <a:r>
              <a:rPr lang="en-US" sz="2800" dirty="0"/>
              <a:t>} </a:t>
            </a:r>
          </a:p>
        </p:txBody>
      </p:sp>
      <p:sp>
        <p:nvSpPr>
          <p:cNvPr id="2" name="Slide Number Placeholder 1"/>
          <p:cNvSpPr>
            <a:spLocks noGrp="1"/>
          </p:cNvSpPr>
          <p:nvPr>
            <p:ph type="sldNum" sz="quarter" idx="12"/>
          </p:nvPr>
        </p:nvSpPr>
        <p:spPr/>
        <p:txBody>
          <a:bodyPr/>
          <a:lstStyle/>
          <a:p>
            <a:fld id="{992C702D-558B-4CC7-B6E7-B7C6B2F6A5D8}"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t>O(2</a:t>
            </a:r>
            <a:r>
              <a:rPr lang="en-US" baseline="30000"/>
              <a:t>N</a:t>
            </a:r>
            <a:r>
              <a:rPr lang="en-US"/>
              <a:t>)</a:t>
            </a:r>
          </a:p>
        </p:txBody>
      </p:sp>
      <p:sp>
        <p:nvSpPr>
          <p:cNvPr id="22531" name="Rectangle 3"/>
          <p:cNvSpPr>
            <a:spLocks noGrp="1" noChangeArrowheads="1"/>
          </p:cNvSpPr>
          <p:nvPr>
            <p:ph sz="quarter" idx="1"/>
          </p:nvPr>
        </p:nvSpPr>
        <p:spPr/>
        <p:txBody>
          <a:bodyPr/>
          <a:lstStyle/>
          <a:p>
            <a:pPr algn="just"/>
            <a:r>
              <a:rPr lang="en-US" dirty="0"/>
              <a:t>O(2</a:t>
            </a:r>
            <a:r>
              <a:rPr lang="en-US" baseline="30000" dirty="0"/>
              <a:t>N</a:t>
            </a:r>
            <a:r>
              <a:rPr lang="en-US" dirty="0"/>
              <a:t>) denotes an algorithm whose growth will double with each additional element in the input data set. The execution time of an O(2</a:t>
            </a:r>
            <a:r>
              <a:rPr lang="en-US" baseline="30000" dirty="0"/>
              <a:t>N</a:t>
            </a:r>
            <a:r>
              <a:rPr lang="en-US" dirty="0"/>
              <a:t>) function will quickly become very large</a:t>
            </a:r>
            <a:r>
              <a:rPr lang="en-US" dirty="0" smtClean="0"/>
              <a:t>.</a:t>
            </a:r>
          </a:p>
          <a:p>
            <a:pPr algn="just"/>
            <a:endParaRPr lang="en-US" dirty="0" smtClean="0"/>
          </a:p>
          <a:p>
            <a:pPr algn="just"/>
            <a:endParaRPr lang="en-US" dirty="0" smtClean="0"/>
          </a:p>
          <a:p>
            <a:pPr algn="just"/>
            <a:endParaRPr lang="en-US" dirty="0" smtClean="0"/>
          </a:p>
          <a:p>
            <a:pPr algn="just"/>
            <a:r>
              <a:rPr lang="en-US" dirty="0" smtClean="0"/>
              <a:t>Big O gives the upper bound for time complexity of an algorithm. It is usually used in conjunction with processing data sets (lists) but can be used elsewhere.</a:t>
            </a:r>
          </a:p>
          <a:p>
            <a:pPr algn="just"/>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endParaRPr lang="en-US"/>
          </a:p>
        </p:txBody>
      </p:sp>
      <p:sp>
        <p:nvSpPr>
          <p:cNvPr id="24579" name="Rectangle 3"/>
          <p:cNvSpPr>
            <a:spLocks noGrp="1" noChangeArrowheads="1"/>
          </p:cNvSpPr>
          <p:nvPr>
            <p:ph sz="quarter" idx="1"/>
          </p:nvPr>
        </p:nvSpPr>
        <p:spPr/>
        <p:txBody>
          <a:bodyPr/>
          <a:lstStyle/>
          <a:p>
            <a:pPr algn="just">
              <a:lnSpc>
                <a:spcPct val="90000"/>
              </a:lnSpc>
            </a:pPr>
            <a:r>
              <a:rPr lang="en-US" dirty="0"/>
              <a:t>A few examples of how it's </a:t>
            </a:r>
            <a:r>
              <a:rPr lang="en-US" dirty="0" smtClean="0"/>
              <a:t>used</a:t>
            </a:r>
            <a:endParaRPr lang="en-US" dirty="0"/>
          </a:p>
          <a:p>
            <a:pPr algn="just">
              <a:lnSpc>
                <a:spcPct val="90000"/>
              </a:lnSpc>
            </a:pPr>
            <a:r>
              <a:rPr lang="en-US" dirty="0"/>
              <a:t>Say we have an array of n elements</a:t>
            </a:r>
          </a:p>
          <a:p>
            <a:pPr>
              <a:lnSpc>
                <a:spcPct val="90000"/>
              </a:lnSpc>
            </a:pPr>
            <a:r>
              <a:rPr lang="en-US" dirty="0" err="1"/>
              <a:t>int</a:t>
            </a:r>
            <a:r>
              <a:rPr lang="en-US" dirty="0"/>
              <a:t> array[n];</a:t>
            </a:r>
          </a:p>
          <a:p>
            <a:pPr>
              <a:lnSpc>
                <a:spcPct val="90000"/>
              </a:lnSpc>
            </a:pPr>
            <a:r>
              <a:rPr lang="en-US" dirty="0"/>
              <a:t>If we wanted to access the first element of the array this would be O(1) since it doesn't matter how big the array is, it always takes the same constant time to get the first item.</a:t>
            </a:r>
          </a:p>
          <a:p>
            <a:pPr>
              <a:lnSpc>
                <a:spcPct val="90000"/>
              </a:lnSpc>
            </a:pPr>
            <a:r>
              <a:rPr lang="en-US" dirty="0"/>
              <a:t>x = array[0];</a:t>
            </a:r>
            <a:br>
              <a:rPr lang="en-US" dirty="0"/>
            </a:b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endParaRPr lang="en-US"/>
          </a:p>
        </p:txBody>
      </p:sp>
      <p:sp>
        <p:nvSpPr>
          <p:cNvPr id="25603" name="Rectangle 3"/>
          <p:cNvSpPr>
            <a:spLocks noGrp="1" noChangeArrowheads="1"/>
          </p:cNvSpPr>
          <p:nvPr>
            <p:ph sz="quarter" idx="1"/>
          </p:nvPr>
        </p:nvSpPr>
        <p:spPr/>
        <p:txBody>
          <a:bodyPr/>
          <a:lstStyle/>
          <a:p>
            <a:pPr algn="just">
              <a:buNone/>
            </a:pPr>
            <a:r>
              <a:rPr lang="en-US" dirty="0"/>
              <a:t>If we </a:t>
            </a:r>
            <a:r>
              <a:rPr lang="en-US" dirty="0" smtClean="0"/>
              <a:t>want </a:t>
            </a:r>
            <a:r>
              <a:rPr lang="en-US" dirty="0"/>
              <a:t>to find a number in the list:</a:t>
            </a:r>
          </a:p>
          <a:p>
            <a:pPr>
              <a:buNone/>
            </a:pPr>
            <a:r>
              <a:rPr lang="en-US" dirty="0"/>
              <a:t>for(</a:t>
            </a:r>
            <a:r>
              <a:rPr lang="en-US" dirty="0" err="1"/>
              <a:t>int</a:t>
            </a:r>
            <a:r>
              <a:rPr lang="en-US" dirty="0"/>
              <a:t> </a:t>
            </a:r>
            <a:r>
              <a:rPr lang="en-US" dirty="0" err="1"/>
              <a:t>i</a:t>
            </a:r>
            <a:r>
              <a:rPr lang="en-US" dirty="0"/>
              <a:t> = 0; </a:t>
            </a:r>
            <a:r>
              <a:rPr lang="en-US" dirty="0" err="1"/>
              <a:t>i</a:t>
            </a:r>
            <a:r>
              <a:rPr lang="en-US" dirty="0"/>
              <a:t> &lt; n; </a:t>
            </a:r>
            <a:r>
              <a:rPr lang="en-US" dirty="0" err="1"/>
              <a:t>i</a:t>
            </a:r>
            <a:r>
              <a:rPr lang="en-US" dirty="0"/>
              <a:t>++)</a:t>
            </a:r>
          </a:p>
          <a:p>
            <a:pPr>
              <a:buNone/>
            </a:pPr>
            <a:r>
              <a:rPr lang="en-US" dirty="0"/>
              <a:t>{</a:t>
            </a:r>
            <a:br>
              <a:rPr lang="en-US" dirty="0"/>
            </a:br>
            <a:r>
              <a:rPr lang="en-US" dirty="0"/>
              <a:t>if(array[</a:t>
            </a:r>
            <a:r>
              <a:rPr lang="en-US" dirty="0" err="1"/>
              <a:t>i</a:t>
            </a:r>
            <a:r>
              <a:rPr lang="en-US" dirty="0"/>
              <a:t>] == </a:t>
            </a:r>
            <a:r>
              <a:rPr lang="en-US" dirty="0" err="1"/>
              <a:t>numToFind</a:t>
            </a:r>
            <a:r>
              <a:rPr lang="en-US" dirty="0"/>
              <a:t>)</a:t>
            </a:r>
          </a:p>
          <a:p>
            <a:pPr>
              <a:buNone/>
            </a:pPr>
            <a:r>
              <a:rPr lang="en-US" dirty="0" smtClean="0"/>
              <a:t>	{ </a:t>
            </a:r>
          </a:p>
          <a:p>
            <a:pPr>
              <a:buNone/>
            </a:pPr>
            <a:r>
              <a:rPr lang="en-US" dirty="0" smtClean="0"/>
              <a:t>		return </a:t>
            </a:r>
            <a:r>
              <a:rPr lang="en-US" dirty="0" err="1"/>
              <a:t>i</a:t>
            </a:r>
            <a:r>
              <a:rPr lang="en-US" dirty="0"/>
              <a:t>; </a:t>
            </a:r>
          </a:p>
          <a:p>
            <a:pPr>
              <a:buNone/>
            </a:pPr>
            <a:r>
              <a:rPr lang="en-US" dirty="0" smtClean="0"/>
              <a:t>	}</a:t>
            </a:r>
            <a:endParaRPr lang="en-US" dirty="0"/>
          </a:p>
          <a:p>
            <a:pPr>
              <a:buNone/>
            </a:pPr>
            <a:r>
              <a:rPr lang="en-US" dirty="0"/>
              <a:t>}</a:t>
            </a:r>
            <a:br>
              <a:rPr lang="en-US" dirty="0"/>
            </a:br>
            <a:endParaRPr lang="en-US" dirty="0"/>
          </a:p>
          <a:p>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endParaRPr lang="en-US"/>
          </a:p>
        </p:txBody>
      </p:sp>
      <p:sp>
        <p:nvSpPr>
          <p:cNvPr id="27651" name="Rectangle 3"/>
          <p:cNvSpPr>
            <a:spLocks noGrp="1" noChangeArrowheads="1"/>
          </p:cNvSpPr>
          <p:nvPr>
            <p:ph sz="quarter" idx="1"/>
          </p:nvPr>
        </p:nvSpPr>
        <p:spPr/>
        <p:txBody>
          <a:bodyPr/>
          <a:lstStyle/>
          <a:p>
            <a:pPr algn="just"/>
            <a:r>
              <a:rPr lang="en-US"/>
              <a:t>This would be O(n) since at most we would have to look through the entire list to find our number. </a:t>
            </a:r>
          </a:p>
          <a:p>
            <a:pPr algn="just"/>
            <a:r>
              <a:rPr lang="en-US"/>
              <a:t>The Big-O is still O(n) even though we might find our number the first try and run through the loop once because Big-O describes the upper bound for an algorithm </a:t>
            </a:r>
          </a:p>
          <a:p>
            <a:pPr algn="just"/>
            <a:r>
              <a:rPr lang="en-US"/>
              <a:t>Omega is for lower bound </a:t>
            </a:r>
          </a:p>
          <a:p>
            <a:endParaRPr lang="en-US"/>
          </a:p>
        </p:txBody>
      </p:sp>
      <p:sp>
        <p:nvSpPr>
          <p:cNvPr id="2" name="Slide Number Placeholder 1"/>
          <p:cNvSpPr>
            <a:spLocks noGrp="1"/>
          </p:cNvSpPr>
          <p:nvPr>
            <p:ph type="sldNum" sz="quarter" idx="12"/>
          </p:nvPr>
        </p:nvSpPr>
        <p:spPr/>
        <p:txBody>
          <a:bodyPr/>
          <a:lstStyle/>
          <a:p>
            <a:fld id="{992C702D-558B-4CC7-B6E7-B7C6B2F6A5D8}"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endParaRPr lang="en-US"/>
          </a:p>
        </p:txBody>
      </p:sp>
      <p:sp>
        <p:nvSpPr>
          <p:cNvPr id="26627" name="Rectangle 3"/>
          <p:cNvSpPr>
            <a:spLocks noGrp="1" noChangeArrowheads="1"/>
          </p:cNvSpPr>
          <p:nvPr>
            <p:ph sz="quarter" idx="1"/>
          </p:nvPr>
        </p:nvSpPr>
        <p:spPr/>
        <p:txBody>
          <a:bodyPr/>
          <a:lstStyle/>
          <a:p>
            <a:pPr algn="just">
              <a:lnSpc>
                <a:spcPct val="80000"/>
              </a:lnSpc>
            </a:pPr>
            <a:r>
              <a:rPr lang="en-US" sz="2800" dirty="0"/>
              <a:t>When we get to nested loops:</a:t>
            </a:r>
          </a:p>
          <a:p>
            <a:pPr>
              <a:lnSpc>
                <a:spcPct val="80000"/>
              </a:lnSpc>
              <a:buNone/>
            </a:pPr>
            <a:r>
              <a:rPr lang="en-US" sz="2800" dirty="0"/>
              <a:t>for(</a:t>
            </a:r>
            <a:r>
              <a:rPr lang="en-US" sz="2800" dirty="0" err="1"/>
              <a:t>int</a:t>
            </a:r>
            <a:r>
              <a:rPr lang="en-US" sz="2800" dirty="0"/>
              <a:t> </a:t>
            </a:r>
            <a:r>
              <a:rPr lang="en-US" sz="2800" dirty="0" err="1"/>
              <a:t>i</a:t>
            </a:r>
            <a:r>
              <a:rPr lang="en-US" sz="2800" dirty="0"/>
              <a:t> = 0; </a:t>
            </a:r>
            <a:r>
              <a:rPr lang="en-US" sz="2800" dirty="0" err="1"/>
              <a:t>i</a:t>
            </a:r>
            <a:r>
              <a:rPr lang="en-US" sz="2800" dirty="0"/>
              <a:t> &lt; n; </a:t>
            </a:r>
            <a:r>
              <a:rPr lang="en-US" sz="2800" dirty="0" err="1"/>
              <a:t>i</a:t>
            </a:r>
            <a:r>
              <a:rPr lang="en-US" sz="2800" dirty="0"/>
              <a:t>++)</a:t>
            </a:r>
          </a:p>
          <a:p>
            <a:pPr>
              <a:lnSpc>
                <a:spcPct val="80000"/>
              </a:lnSpc>
              <a:buNone/>
            </a:pPr>
            <a:r>
              <a:rPr lang="en-US" sz="2800" dirty="0"/>
              <a:t>{</a:t>
            </a:r>
          </a:p>
          <a:p>
            <a:pPr>
              <a:lnSpc>
                <a:spcPct val="80000"/>
              </a:lnSpc>
              <a:buNone/>
            </a:pPr>
            <a:r>
              <a:rPr lang="en-US" sz="2800" dirty="0" smtClean="0"/>
              <a:t>	for(</a:t>
            </a:r>
            <a:r>
              <a:rPr lang="en-US" sz="2800" dirty="0" err="1" smtClean="0"/>
              <a:t>int</a:t>
            </a:r>
            <a:r>
              <a:rPr lang="en-US" sz="2800" dirty="0" smtClean="0"/>
              <a:t> </a:t>
            </a:r>
            <a:r>
              <a:rPr lang="en-US" sz="2800" dirty="0"/>
              <a:t>j = </a:t>
            </a:r>
            <a:r>
              <a:rPr lang="en-US" sz="2800" dirty="0" err="1"/>
              <a:t>i</a:t>
            </a:r>
            <a:r>
              <a:rPr lang="en-US" sz="2800" dirty="0"/>
              <a:t>; j &lt; n; j++)</a:t>
            </a:r>
          </a:p>
          <a:p>
            <a:pPr>
              <a:lnSpc>
                <a:spcPct val="80000"/>
              </a:lnSpc>
              <a:buNone/>
            </a:pPr>
            <a:r>
              <a:rPr lang="en-US" sz="2800" dirty="0" smtClean="0"/>
              <a:t>	{</a:t>
            </a:r>
            <a:r>
              <a:rPr lang="en-US" sz="2800" dirty="0"/>
              <a:t/>
            </a:r>
            <a:br>
              <a:rPr lang="en-US" sz="2800" dirty="0"/>
            </a:br>
            <a:r>
              <a:rPr lang="en-US" sz="2800" dirty="0" smtClean="0"/>
              <a:t>	array[j</a:t>
            </a:r>
            <a:r>
              <a:rPr lang="en-US" sz="2800" dirty="0"/>
              <a:t>] += 2;</a:t>
            </a:r>
            <a:br>
              <a:rPr lang="en-US" sz="2800" dirty="0"/>
            </a:br>
            <a:r>
              <a:rPr lang="en-US" sz="2800" dirty="0" smtClean="0"/>
              <a:t>}</a:t>
            </a:r>
            <a:endParaRPr lang="en-US" sz="2800" dirty="0"/>
          </a:p>
          <a:p>
            <a:pPr>
              <a:lnSpc>
                <a:spcPct val="80000"/>
              </a:lnSpc>
              <a:buNone/>
            </a:pPr>
            <a:r>
              <a:rPr lang="en-US" sz="2800" dirty="0" smtClean="0"/>
              <a:t>}</a:t>
            </a:r>
            <a:endParaRPr lang="en-US" sz="2800" dirty="0"/>
          </a:p>
          <a:p>
            <a:pPr algn="just">
              <a:lnSpc>
                <a:spcPct val="80000"/>
              </a:lnSpc>
            </a:pPr>
            <a:r>
              <a:rPr lang="en-US" sz="2800" dirty="0"/>
              <a:t>This is O(n^2) since for each pass of the outer loop ( O(n) ) we have to go through the entire list again so the </a:t>
            </a:r>
            <a:r>
              <a:rPr lang="en-US" sz="2800" dirty="0" err="1"/>
              <a:t>n's</a:t>
            </a:r>
            <a:r>
              <a:rPr lang="en-US" sz="2800" dirty="0"/>
              <a:t> multiply leaving us with n squared.</a:t>
            </a:r>
          </a:p>
          <a:p>
            <a:pPr>
              <a:lnSpc>
                <a:spcPct val="80000"/>
              </a:lnSpc>
            </a:pPr>
            <a:endParaRPr lang="en-US" sz="2800"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endParaRPr lang="en-US"/>
          </a:p>
        </p:txBody>
      </p:sp>
      <p:sp>
        <p:nvSpPr>
          <p:cNvPr id="29699" name="Rectangle 3"/>
          <p:cNvSpPr>
            <a:spLocks noGrp="1" noChangeArrowheads="1"/>
          </p:cNvSpPr>
          <p:nvPr>
            <p:ph sz="quarter" idx="1"/>
          </p:nvPr>
        </p:nvSpPr>
        <p:spPr/>
        <p:txBody>
          <a:bodyPr/>
          <a:lstStyle/>
          <a:p>
            <a:pPr algn="just"/>
            <a:r>
              <a:rPr lang="en-US" dirty="0"/>
              <a:t>So if someone says his algorithm has a O(n^2) complexity, does it mean he will be using nested loops? </a:t>
            </a:r>
          </a:p>
          <a:p>
            <a:pPr algn="just"/>
            <a:r>
              <a:rPr lang="en-US" dirty="0"/>
              <a:t>Not really, any aspect that lead to n squared times will be considered as </a:t>
            </a:r>
            <a:r>
              <a:rPr lang="en-US" dirty="0" smtClean="0"/>
              <a:t>n^2</a:t>
            </a:r>
          </a:p>
          <a:p>
            <a:pPr algn="just"/>
            <a:endParaRPr lang="en-US" dirty="0" smtClean="0"/>
          </a:p>
          <a:p>
            <a:pPr algn="just"/>
            <a:endParaRPr lang="en-US" dirty="0" smtClean="0"/>
          </a:p>
          <a:p>
            <a:pPr algn="just"/>
            <a:endParaRPr lang="en-US" dirty="0" smtClean="0"/>
          </a:p>
          <a:p>
            <a:pPr algn="just">
              <a:buNone/>
            </a:pP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endParaRPr lang="en-US"/>
          </a:p>
        </p:txBody>
      </p:sp>
      <p:sp>
        <p:nvSpPr>
          <p:cNvPr id="30723" name="Rectangle 3"/>
          <p:cNvSpPr>
            <a:spLocks noGrp="1" noChangeArrowheads="1"/>
          </p:cNvSpPr>
          <p:nvPr>
            <p:ph sz="quarter" idx="1"/>
          </p:nvPr>
        </p:nvSpPr>
        <p:spPr/>
        <p:txBody>
          <a:bodyPr>
            <a:normAutofit/>
          </a:bodyPr>
          <a:lstStyle/>
          <a:p>
            <a:pPr algn="just">
              <a:buNone/>
            </a:pPr>
            <a:r>
              <a:rPr lang="en-US" sz="2800" dirty="0" smtClean="0"/>
              <a:t>define </a:t>
            </a:r>
            <a:r>
              <a:rPr lang="en-US" sz="2800" dirty="0"/>
              <a:t>(</a:t>
            </a:r>
            <a:r>
              <a:rPr lang="en-US" sz="2800" dirty="0" err="1"/>
              <a:t>fac</a:t>
            </a:r>
            <a:r>
              <a:rPr lang="en-US" sz="2800" dirty="0"/>
              <a:t> n) </a:t>
            </a:r>
          </a:p>
          <a:p>
            <a:pPr algn="just">
              <a:buNone/>
            </a:pPr>
            <a:r>
              <a:rPr lang="en-US" sz="2800" dirty="0" smtClean="0"/>
              <a:t>if </a:t>
            </a:r>
            <a:r>
              <a:rPr lang="en-US" sz="2800" dirty="0"/>
              <a:t>( n </a:t>
            </a:r>
            <a:r>
              <a:rPr lang="en-US" sz="2800" dirty="0" smtClean="0"/>
              <a:t>== </a:t>
            </a:r>
            <a:r>
              <a:rPr lang="en-US" sz="2800" dirty="0"/>
              <a:t>0) </a:t>
            </a:r>
            <a:r>
              <a:rPr lang="en-US" sz="2800" dirty="0" smtClean="0"/>
              <a:t>return 1 </a:t>
            </a:r>
            <a:endParaRPr lang="en-US" sz="2800" dirty="0"/>
          </a:p>
          <a:p>
            <a:pPr algn="just">
              <a:buNone/>
            </a:pPr>
            <a:r>
              <a:rPr lang="en-US" sz="2800" dirty="0" smtClean="0"/>
              <a:t>n </a:t>
            </a:r>
            <a:r>
              <a:rPr lang="en-US" sz="2800" dirty="0"/>
              <a:t>* (</a:t>
            </a:r>
            <a:r>
              <a:rPr lang="en-US" sz="2800" dirty="0" err="1"/>
              <a:t>fac</a:t>
            </a:r>
            <a:r>
              <a:rPr lang="en-US" sz="2800" dirty="0"/>
              <a:t> </a:t>
            </a:r>
            <a:r>
              <a:rPr lang="en-US" sz="2800" dirty="0" smtClean="0"/>
              <a:t>(n-1))</a:t>
            </a:r>
            <a:endParaRPr lang="en-US" sz="2800" dirty="0"/>
          </a:p>
          <a:p>
            <a:pPr algn="just"/>
            <a:r>
              <a:rPr lang="en-US" sz="2800" dirty="0"/>
              <a:t>which recursively calculates the factorial of the given </a:t>
            </a:r>
            <a:r>
              <a:rPr lang="en-US" sz="2800" dirty="0" smtClean="0"/>
              <a:t>number</a:t>
            </a:r>
            <a:endParaRPr lang="en-US" sz="2800"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endParaRPr lang="en-US"/>
          </a:p>
        </p:txBody>
      </p:sp>
      <p:sp>
        <p:nvSpPr>
          <p:cNvPr id="31747" name="Rectangle 3"/>
          <p:cNvSpPr>
            <a:spLocks noGrp="1" noChangeArrowheads="1"/>
          </p:cNvSpPr>
          <p:nvPr>
            <p:ph sz="quarter" idx="1"/>
          </p:nvPr>
        </p:nvSpPr>
        <p:spPr/>
        <p:txBody>
          <a:bodyPr/>
          <a:lstStyle/>
          <a:p>
            <a:pPr algn="just"/>
            <a:r>
              <a:rPr lang="en-US" sz="2800" dirty="0"/>
              <a:t>the first step is to try and determine the performance characteristic for </a:t>
            </a:r>
            <a:r>
              <a:rPr lang="en-US" sz="2800" i="1" dirty="0"/>
              <a:t>the body of the function only</a:t>
            </a:r>
            <a:r>
              <a:rPr lang="en-US" sz="2800" dirty="0"/>
              <a:t> in this case, nothing special is done in the body, </a:t>
            </a:r>
            <a:r>
              <a:rPr lang="en-US" sz="2800" dirty="0" smtClean="0"/>
              <a:t>just check the number and </a:t>
            </a:r>
            <a:r>
              <a:rPr lang="en-US" sz="2800" dirty="0"/>
              <a:t>return </a:t>
            </a:r>
            <a:r>
              <a:rPr lang="en-US" sz="2800" dirty="0" smtClean="0"/>
              <a:t>if </a:t>
            </a:r>
            <a:r>
              <a:rPr lang="en-US" sz="2800" dirty="0"/>
              <a:t>the </a:t>
            </a:r>
            <a:r>
              <a:rPr lang="en-US" sz="2800" dirty="0" smtClean="0"/>
              <a:t>value is 1</a:t>
            </a:r>
            <a:endParaRPr lang="en-US" sz="2800" dirty="0"/>
          </a:p>
          <a:p>
            <a:r>
              <a:rPr lang="en-US" sz="2800" dirty="0"/>
              <a:t>So the performance for the </a:t>
            </a:r>
            <a:r>
              <a:rPr lang="en-US" sz="2800" dirty="0" smtClean="0"/>
              <a:t>base case </a:t>
            </a:r>
            <a:r>
              <a:rPr lang="en-US" sz="2800" dirty="0"/>
              <a:t>is: </a:t>
            </a:r>
            <a:r>
              <a:rPr lang="en-US" sz="2800" b="1" dirty="0"/>
              <a:t>O(1)</a:t>
            </a:r>
            <a:r>
              <a:rPr lang="en-US" sz="2800" dirty="0"/>
              <a:t> (constant)</a:t>
            </a:r>
          </a:p>
          <a:p>
            <a:pPr algn="just"/>
            <a:r>
              <a:rPr lang="en-US" sz="2800" dirty="0"/>
              <a:t>Next try and determine this for the </a:t>
            </a:r>
            <a:r>
              <a:rPr lang="en-US" sz="2800" i="1" dirty="0"/>
              <a:t>number of recursive calls</a:t>
            </a:r>
            <a:r>
              <a:rPr lang="en-US" sz="2800" dirty="0"/>
              <a:t>. In this case we have n-1 recursive calls</a:t>
            </a:r>
            <a:r>
              <a:rPr lang="en-US" sz="2800" dirty="0" smtClean="0"/>
              <a:t>,</a:t>
            </a:r>
          </a:p>
          <a:p>
            <a:pPr algn="just"/>
            <a:r>
              <a:rPr lang="en-US" sz="2800" dirty="0" smtClean="0"/>
              <a:t>So the performance for the recursive calls is: </a:t>
            </a:r>
            <a:r>
              <a:rPr lang="en-US" sz="2800" b="1" dirty="0" smtClean="0"/>
              <a:t>O(n-1)</a:t>
            </a:r>
            <a:endParaRPr lang="en-US" sz="2800" dirty="0" smtClean="0"/>
          </a:p>
          <a:p>
            <a:pPr algn="just"/>
            <a:r>
              <a:rPr lang="en-US" sz="2800" dirty="0" smtClean="0"/>
              <a:t>then put those two together and you then have the performance for the whole recursive function:</a:t>
            </a:r>
            <a:br>
              <a:rPr lang="en-US" sz="2800" dirty="0" smtClean="0"/>
            </a:br>
            <a:r>
              <a:rPr lang="en-US" sz="2800" b="1" dirty="0" smtClean="0"/>
              <a:t>1 * (n-1) = O(n)</a:t>
            </a:r>
          </a:p>
          <a:p>
            <a:pPr algn="just"/>
            <a:endParaRPr lang="en-US" sz="2800" dirty="0"/>
          </a:p>
          <a:p>
            <a:endParaRPr lang="en-US" sz="2800"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en-US" dirty="0" smtClean="0"/>
              <a:t>Big  O </a:t>
            </a:r>
            <a:endParaRPr lang="en-US" dirty="0"/>
          </a:p>
        </p:txBody>
      </p:sp>
      <p:sp>
        <p:nvSpPr>
          <p:cNvPr id="33795" name="Rectangle 3"/>
          <p:cNvSpPr>
            <a:spLocks noGrp="1" noChangeArrowheads="1"/>
          </p:cNvSpPr>
          <p:nvPr>
            <p:ph sz="quarter" idx="1"/>
          </p:nvPr>
        </p:nvSpPr>
        <p:spPr/>
        <p:txBody>
          <a:bodyPr/>
          <a:lstStyle/>
          <a:p>
            <a:pPr>
              <a:lnSpc>
                <a:spcPct val="90000"/>
              </a:lnSpc>
            </a:pPr>
            <a:r>
              <a:rPr lang="en-US" dirty="0"/>
              <a:t>O(1) - Determining if a number is even or odd; using a constant-size lookup table or hash table</a:t>
            </a:r>
          </a:p>
          <a:p>
            <a:pPr>
              <a:lnSpc>
                <a:spcPct val="90000"/>
              </a:lnSpc>
            </a:pPr>
            <a:r>
              <a:rPr lang="en-US" dirty="0" smtClean="0"/>
              <a:t>O(log n</a:t>
            </a:r>
            <a:r>
              <a:rPr lang="en-US" dirty="0"/>
              <a:t>) - Finding an item in a sorted array with a binary search</a:t>
            </a:r>
          </a:p>
          <a:p>
            <a:pPr>
              <a:lnSpc>
                <a:spcPct val="90000"/>
              </a:lnSpc>
            </a:pPr>
            <a:r>
              <a:rPr lang="en-US" dirty="0"/>
              <a:t>O(n) - Finding an item in an unsorted list; adding two n-digit numbers</a:t>
            </a:r>
          </a:p>
          <a:p>
            <a:pPr>
              <a:lnSpc>
                <a:spcPct val="90000"/>
              </a:lnSpc>
            </a:pPr>
            <a:r>
              <a:rPr lang="en-US" dirty="0"/>
              <a:t>O(n^2) - Multiplying two n-digit numbers by a simple algorithm; adding two </a:t>
            </a:r>
            <a:r>
              <a:rPr lang="en-US" dirty="0" err="1"/>
              <a:t>n×n</a:t>
            </a:r>
            <a:r>
              <a:rPr lang="en-US" dirty="0"/>
              <a:t> matrices; bubble sort or insertion </a:t>
            </a:r>
            <a:r>
              <a:rPr lang="en-US" dirty="0" smtClean="0"/>
              <a:t>sort</a:t>
            </a:r>
          </a:p>
          <a:p>
            <a:pPr>
              <a:lnSpc>
                <a:spcPct val="90000"/>
              </a:lnSpc>
            </a:pPr>
            <a:r>
              <a:rPr lang="en-US" sz="2400" dirty="0" smtClean="0"/>
              <a:t>O(n^3) - Multiplying two </a:t>
            </a:r>
            <a:r>
              <a:rPr lang="en-US" sz="2400" dirty="0" err="1" smtClean="0"/>
              <a:t>n×n</a:t>
            </a:r>
            <a:r>
              <a:rPr lang="en-US" sz="2400" dirty="0" smtClean="0"/>
              <a:t> matrices by simple algorithm</a:t>
            </a:r>
          </a:p>
          <a:p>
            <a:pPr>
              <a:lnSpc>
                <a:spcPct val="90000"/>
              </a:lnSpc>
            </a:pPr>
            <a:endParaRPr lang="en-US" dirty="0"/>
          </a:p>
        </p:txBody>
      </p:sp>
      <p:sp>
        <p:nvSpPr>
          <p:cNvPr id="2" name="Slide Number Placeholder 1"/>
          <p:cNvSpPr>
            <a:spLocks noGrp="1"/>
          </p:cNvSpPr>
          <p:nvPr>
            <p:ph type="sldNum" sz="quarter" idx="12"/>
          </p:nvPr>
        </p:nvSpPr>
        <p:spPr/>
        <p:txBody>
          <a:bodyPr/>
          <a:lstStyle/>
          <a:p>
            <a:fld id="{992C702D-558B-4CC7-B6E7-B7C6B2F6A5D8}"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1143000" y="304800"/>
            <a:ext cx="6400800" cy="9144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fontAlgn="auto">
              <a:spcAft>
                <a:spcPts val="0"/>
              </a:spcAft>
              <a:buNone/>
            </a:pPr>
            <a:r>
              <a:rPr lang="en-US" sz="4000" b="1" dirty="0" smtClean="0">
                <a:solidFill>
                  <a:schemeClr val="tx2"/>
                </a:solidFill>
                <a:latin typeface="+mj-lt"/>
                <a:ea typeface="+mj-ea"/>
                <a:cs typeface="+mj-cs"/>
              </a:rPr>
              <a:t>Summary</a:t>
            </a:r>
            <a:endParaRPr lang="en-US" sz="4000" b="1" dirty="0">
              <a:solidFill>
                <a:schemeClr val="tx2"/>
              </a:solidFill>
              <a:latin typeface="+mj-lt"/>
              <a:ea typeface="+mj-ea"/>
              <a:cs typeface="+mj-cs"/>
            </a:endParaRPr>
          </a:p>
          <a:p>
            <a:pPr fontAlgn="auto">
              <a:spcAft>
                <a:spcPts val="0"/>
              </a:spcAft>
            </a:pPr>
            <a:endParaRPr lang="en-US" dirty="0" smtClean="0"/>
          </a:p>
        </p:txBody>
      </p:sp>
      <p:sp>
        <p:nvSpPr>
          <p:cNvPr id="8" name="Slide Number Placeholder 7"/>
          <p:cNvSpPr>
            <a:spLocks noGrp="1"/>
          </p:cNvSpPr>
          <p:nvPr>
            <p:ph type="sldNum" sz="quarter" idx="12"/>
          </p:nvPr>
        </p:nvSpPr>
        <p:spPr/>
        <p:txBody>
          <a:bodyPr/>
          <a:lstStyle/>
          <a:p>
            <a:fld id="{992C702D-558B-4CC7-B6E7-B7C6B2F6A5D8}" type="slidenum">
              <a:rPr lang="en-US" smtClean="0"/>
              <a:pPr/>
              <a:t>44</a:t>
            </a:fld>
            <a:endParaRPr lang="en-US"/>
          </a:p>
        </p:txBody>
      </p:sp>
      <p:sp>
        <p:nvSpPr>
          <p:cNvPr id="4" name="Content Placeholder 4"/>
          <p:cNvSpPr>
            <a:spLocks noGrp="1"/>
          </p:cNvSpPr>
          <p:nvPr>
            <p:ph sz="quarter" idx="1"/>
          </p:nvPr>
        </p:nvSpPr>
        <p:spPr>
          <a:xfrm>
            <a:off x="914400" y="1295400"/>
            <a:ext cx="7772400" cy="5181600"/>
          </a:xfrm>
        </p:spPr>
        <p:txBody>
          <a:bodyPr/>
          <a:lstStyle/>
          <a:p>
            <a:r>
              <a:rPr lang="en-US" sz="2800" dirty="0"/>
              <a:t>Problem Solving</a:t>
            </a:r>
          </a:p>
          <a:p>
            <a:r>
              <a:rPr lang="en-US" sz="2800" dirty="0"/>
              <a:t>Space Complexity</a:t>
            </a:r>
          </a:p>
          <a:p>
            <a:r>
              <a:rPr lang="en-US" sz="2800" dirty="0"/>
              <a:t>Time Complexity</a:t>
            </a:r>
          </a:p>
          <a:p>
            <a:r>
              <a:rPr lang="en-US" sz="2800" dirty="0"/>
              <a:t>Classifying Functions by Their Asymptotic Growth</a:t>
            </a:r>
          </a:p>
        </p:txBody>
      </p:sp>
    </p:spTree>
    <p:extLst>
      <p:ext uri="{BB962C8B-B14F-4D97-AF65-F5344CB8AC3E}">
        <p14:creationId xmlns:p14="http://schemas.microsoft.com/office/powerpoint/2010/main" xmlns="" val="32871663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baid_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Ubaid_Theme</Template>
  <TotalTime>1085</TotalTime>
  <Words>1747</Words>
  <Application>Microsoft Office PowerPoint</Application>
  <PresentationFormat>On-screen Show (4:3)</PresentationFormat>
  <Paragraphs>339</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Ubaid_Theme</vt:lpstr>
      <vt:lpstr>Slide 1</vt:lpstr>
      <vt:lpstr>Problem Solving: Main Steps</vt:lpstr>
      <vt:lpstr>1. Problem Definition</vt:lpstr>
      <vt:lpstr>2. Algorithm Design/Specifications</vt:lpstr>
      <vt:lpstr>4,5,6: Implementation, Testing and Maintenance</vt:lpstr>
      <vt:lpstr>3. Algorithm Analysis</vt:lpstr>
      <vt:lpstr>Space Complexity</vt:lpstr>
      <vt:lpstr>Space Complexity (cont…)</vt:lpstr>
      <vt:lpstr>Time Complexity</vt:lpstr>
      <vt:lpstr>Running Time</vt:lpstr>
      <vt:lpstr>Running Time (cont…)</vt:lpstr>
      <vt:lpstr>Classifying Functions by Their Asymptotic Growth</vt:lpstr>
      <vt:lpstr>Theta</vt:lpstr>
      <vt:lpstr>Little o</vt:lpstr>
      <vt:lpstr>Little omega</vt:lpstr>
      <vt:lpstr>Little omega and Little o</vt:lpstr>
      <vt:lpstr>Algorithms with Same Complexity</vt:lpstr>
      <vt:lpstr>Example</vt:lpstr>
      <vt:lpstr>Example</vt:lpstr>
      <vt:lpstr>The Big O Notation</vt:lpstr>
      <vt:lpstr>The Big-Omega Notation</vt:lpstr>
      <vt:lpstr>The Big O Notation</vt:lpstr>
      <vt:lpstr>Slide 23</vt:lpstr>
      <vt:lpstr>For example</vt:lpstr>
      <vt:lpstr>Slide 25</vt:lpstr>
      <vt:lpstr>Slide 26</vt:lpstr>
      <vt:lpstr>For example</vt:lpstr>
      <vt:lpstr>…</vt:lpstr>
      <vt:lpstr>O(1)</vt:lpstr>
      <vt:lpstr>O(N)</vt:lpstr>
      <vt:lpstr>Slide 31</vt:lpstr>
      <vt:lpstr>Slide 32</vt:lpstr>
      <vt:lpstr>O(N2)</vt:lpstr>
      <vt:lpstr> </vt:lpstr>
      <vt:lpstr>O(2N)</vt:lpstr>
      <vt:lpstr>Slide 36</vt:lpstr>
      <vt:lpstr>Slide 37</vt:lpstr>
      <vt:lpstr>Slide 38</vt:lpstr>
      <vt:lpstr>Slide 39</vt:lpstr>
      <vt:lpstr>Slide 40</vt:lpstr>
      <vt:lpstr>Slide 41</vt:lpstr>
      <vt:lpstr>Slide 42</vt:lpstr>
      <vt:lpstr>Big  O </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NTS</cp:lastModifiedBy>
  <cp:revision>103</cp:revision>
  <dcterms:created xsi:type="dcterms:W3CDTF">1601-01-01T00:00:00Z</dcterms:created>
  <dcterms:modified xsi:type="dcterms:W3CDTF">2013-12-21T13:28:43Z</dcterms:modified>
</cp:coreProperties>
</file>