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9" r:id="rId1"/>
  </p:sldMasterIdLst>
  <p:notesMasterIdLst>
    <p:notesMasterId r:id="rId54"/>
  </p:notesMasterIdLst>
  <p:sldIdLst>
    <p:sldId id="542" r:id="rId2"/>
    <p:sldId id="540" r:id="rId3"/>
    <p:sldId id="491" r:id="rId4"/>
    <p:sldId id="492" r:id="rId5"/>
    <p:sldId id="493" r:id="rId6"/>
    <p:sldId id="494" r:id="rId7"/>
    <p:sldId id="495" r:id="rId8"/>
    <p:sldId id="537" r:id="rId9"/>
    <p:sldId id="538" r:id="rId10"/>
    <p:sldId id="539" r:id="rId11"/>
    <p:sldId id="496" r:id="rId12"/>
    <p:sldId id="497" r:id="rId13"/>
    <p:sldId id="498" r:id="rId14"/>
    <p:sldId id="499" r:id="rId15"/>
    <p:sldId id="500" r:id="rId16"/>
    <p:sldId id="501" r:id="rId17"/>
    <p:sldId id="503" r:id="rId18"/>
    <p:sldId id="504" r:id="rId19"/>
    <p:sldId id="505" r:id="rId20"/>
    <p:sldId id="506" r:id="rId21"/>
    <p:sldId id="507" r:id="rId22"/>
    <p:sldId id="508" r:id="rId23"/>
    <p:sldId id="509" r:id="rId24"/>
    <p:sldId id="510" r:id="rId25"/>
    <p:sldId id="511" r:id="rId26"/>
    <p:sldId id="512" r:id="rId27"/>
    <p:sldId id="513" r:id="rId28"/>
    <p:sldId id="514" r:id="rId29"/>
    <p:sldId id="515" r:id="rId30"/>
    <p:sldId id="516" r:id="rId31"/>
    <p:sldId id="517" r:id="rId32"/>
    <p:sldId id="518" r:id="rId33"/>
    <p:sldId id="519" r:id="rId34"/>
    <p:sldId id="520" r:id="rId35"/>
    <p:sldId id="521" r:id="rId36"/>
    <p:sldId id="522" r:id="rId37"/>
    <p:sldId id="523" r:id="rId38"/>
    <p:sldId id="524" r:id="rId39"/>
    <p:sldId id="525" r:id="rId40"/>
    <p:sldId id="526" r:id="rId41"/>
    <p:sldId id="527" r:id="rId42"/>
    <p:sldId id="528" r:id="rId43"/>
    <p:sldId id="529" r:id="rId44"/>
    <p:sldId id="530" r:id="rId45"/>
    <p:sldId id="531" r:id="rId46"/>
    <p:sldId id="532" r:id="rId47"/>
    <p:sldId id="533" r:id="rId48"/>
    <p:sldId id="534" r:id="rId49"/>
    <p:sldId id="535" r:id="rId50"/>
    <p:sldId id="536" r:id="rId51"/>
    <p:sldId id="543" r:id="rId52"/>
    <p:sldId id="541" r:id="rId5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9.xml"/><Relationship Id="rId3" Type="http://schemas.openxmlformats.org/officeDocument/2006/relationships/slide" Target="slides/slide44.xml"/><Relationship Id="rId7" Type="http://schemas.openxmlformats.org/officeDocument/2006/relationships/slide" Target="slides/slide48.xml"/><Relationship Id="rId2" Type="http://schemas.openxmlformats.org/officeDocument/2006/relationships/slide" Target="slides/slide16.xml"/><Relationship Id="rId1" Type="http://schemas.openxmlformats.org/officeDocument/2006/relationships/slide" Target="slides/slide15.xml"/><Relationship Id="rId6" Type="http://schemas.openxmlformats.org/officeDocument/2006/relationships/slide" Target="slides/slide47.xml"/><Relationship Id="rId5" Type="http://schemas.openxmlformats.org/officeDocument/2006/relationships/slide" Target="slides/slide46.xml"/><Relationship Id="rId10" Type="http://schemas.openxmlformats.org/officeDocument/2006/relationships/slide" Target="slides/slide51.xml"/><Relationship Id="rId4" Type="http://schemas.openxmlformats.org/officeDocument/2006/relationships/slide" Target="slides/slide45.xml"/><Relationship Id="rId9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13699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 &amp; Data Structure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Insertion Sort</a:t>
            </a:r>
            <a:endParaRPr lang="en-US" dirty="0"/>
          </a:p>
          <a:p>
            <a:r>
              <a:rPr lang="en-US" dirty="0" smtClean="0"/>
              <a:t>Insertion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578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Quick Sort</a:t>
            </a:r>
            <a:endParaRPr lang="en-US" dirty="0"/>
          </a:p>
          <a:p>
            <a:r>
              <a:rPr lang="en-US" dirty="0" smtClean="0"/>
              <a:t>Quick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990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one of the widely used sorting techniques</a:t>
            </a:r>
          </a:p>
          <a:p>
            <a:r>
              <a:rPr lang="en-US" dirty="0" smtClean="0"/>
              <a:t>Quick sort is an efficient algorithm</a:t>
            </a:r>
          </a:p>
          <a:p>
            <a:r>
              <a:rPr lang="en-US" dirty="0" smtClean="0"/>
              <a:t>It is also called the partition exchange sort</a:t>
            </a:r>
          </a:p>
          <a:p>
            <a:r>
              <a:rPr lang="en-US" dirty="0" smtClean="0"/>
              <a:t>It has a very good time complexity in average case</a:t>
            </a:r>
          </a:p>
          <a:p>
            <a:r>
              <a:rPr lang="en-US" dirty="0" smtClean="0"/>
              <a:t>It is an algorithm of the divide-and conquer type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it 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quick sort algorithm works by partitioning the array to be sorted</a:t>
            </a:r>
          </a:p>
          <a:p>
            <a:r>
              <a:rPr lang="en-US" dirty="0" smtClean="0"/>
              <a:t>Each partitions are internally sorted recursively</a:t>
            </a:r>
          </a:p>
          <a:p>
            <a:r>
              <a:rPr lang="en-US" dirty="0" smtClean="0"/>
              <a:t>In partition the first element of an array is chosen as a key value</a:t>
            </a:r>
          </a:p>
          <a:p>
            <a:r>
              <a:rPr lang="en-US" dirty="0" smtClean="0"/>
              <a:t>This key value can be the first element of an array</a:t>
            </a:r>
          </a:p>
          <a:p>
            <a:r>
              <a:rPr lang="en-US" dirty="0" smtClean="0"/>
              <a:t>If A is an array then key = A [0], and rest of the elements are grouped into two portions such that</a:t>
            </a:r>
          </a:p>
          <a:p>
            <a:pPr lvl="1"/>
            <a:r>
              <a:rPr lang="en-US" dirty="0" smtClean="0"/>
              <a:t>One partition contains elements smaller than key value</a:t>
            </a:r>
          </a:p>
          <a:p>
            <a:pPr lvl="1"/>
            <a:r>
              <a:rPr lang="en-US" dirty="0" smtClean="0"/>
              <a:t>Another partition contains elements larger than the key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pointers, </a:t>
            </a:r>
            <a:r>
              <a:rPr lang="en-US" b="1" dirty="0" smtClean="0"/>
              <a:t>up</a:t>
            </a:r>
            <a:r>
              <a:rPr lang="en-US" dirty="0" smtClean="0"/>
              <a:t> and </a:t>
            </a:r>
            <a:r>
              <a:rPr lang="en-US" b="1" dirty="0" smtClean="0"/>
              <a:t>low</a:t>
            </a:r>
            <a:r>
              <a:rPr lang="en-US" dirty="0" smtClean="0"/>
              <a:t>, are initialized to the upper and lower bounds of the sub array</a:t>
            </a:r>
          </a:p>
          <a:p>
            <a:r>
              <a:rPr lang="en-US" dirty="0" smtClean="0"/>
              <a:t>During execution, at any point each element in a position above </a:t>
            </a:r>
            <a:r>
              <a:rPr lang="en-US" b="1" dirty="0" smtClean="0"/>
              <a:t>up</a:t>
            </a:r>
            <a:r>
              <a:rPr lang="en-US" dirty="0" smtClean="0"/>
              <a:t> is greater than or equal to key value</a:t>
            </a:r>
          </a:p>
          <a:p>
            <a:r>
              <a:rPr lang="en-US" dirty="0" smtClean="0"/>
              <a:t>And each element in a position below </a:t>
            </a:r>
            <a:r>
              <a:rPr lang="en-US" b="1" dirty="0" smtClean="0"/>
              <a:t>low</a:t>
            </a:r>
            <a:r>
              <a:rPr lang="en-US" dirty="0" smtClean="0"/>
              <a:t> pointer is less than or equal to key</a:t>
            </a:r>
          </a:p>
          <a:p>
            <a:r>
              <a:rPr lang="en-US" b="1" dirty="0" smtClean="0"/>
              <a:t>up</a:t>
            </a:r>
            <a:r>
              <a:rPr lang="en-US" dirty="0" smtClean="0"/>
              <a:t> pointer will move in a decrement</a:t>
            </a:r>
          </a:p>
          <a:p>
            <a:r>
              <a:rPr lang="en-US" dirty="0" smtClean="0"/>
              <a:t>And </a:t>
            </a:r>
            <a:r>
              <a:rPr lang="en-US" b="1" dirty="0" smtClean="0"/>
              <a:t>low</a:t>
            </a:r>
            <a:r>
              <a:rPr lang="en-US" dirty="0" smtClean="0"/>
              <a:t> pointer will move in an increment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Let A be an array A[1],A[2],A[3]…..A[n] of n numbers, then</a:t>
            </a:r>
          </a:p>
          <a:p>
            <a:pPr>
              <a:buNone/>
            </a:pPr>
            <a:r>
              <a:rPr lang="en-US" dirty="0" smtClean="0"/>
              <a:t>Step 1: Choose the first element of the array as the key i.e. key=A[1]</a:t>
            </a:r>
          </a:p>
          <a:p>
            <a:pPr>
              <a:buNone/>
            </a:pPr>
            <a:r>
              <a:rPr lang="en-US" dirty="0" smtClean="0"/>
              <a:t>Step 2: Place the </a:t>
            </a:r>
            <a:r>
              <a:rPr lang="en-US" b="1" dirty="0" smtClean="0"/>
              <a:t>low</a:t>
            </a:r>
            <a:r>
              <a:rPr lang="en-US" dirty="0" smtClean="0"/>
              <a:t> pointer in second position of the array and </a:t>
            </a:r>
            <a:r>
              <a:rPr lang="en-US" b="1" dirty="0" smtClean="0"/>
              <a:t>up</a:t>
            </a:r>
            <a:r>
              <a:rPr lang="en-US" dirty="0" smtClean="0"/>
              <a:t> pointer in the last position of the array i.e. low=2 and up=n</a:t>
            </a:r>
          </a:p>
          <a:p>
            <a:pPr>
              <a:buNone/>
            </a:pPr>
            <a:r>
              <a:rPr lang="en-US" dirty="0" smtClean="0"/>
              <a:t>Step 3: Repeatedly increase the low pointer by one position until A[low]&lt;key</a:t>
            </a:r>
          </a:p>
          <a:p>
            <a:pPr>
              <a:buNone/>
            </a:pPr>
            <a:r>
              <a:rPr lang="en-US" dirty="0" smtClean="0"/>
              <a:t>Step 4: Repeated decrease the up pointer by one position until A[up]&gt;=key</a:t>
            </a:r>
          </a:p>
          <a:p>
            <a:pPr>
              <a:buNone/>
            </a:pPr>
            <a:r>
              <a:rPr lang="en-US" dirty="0" smtClean="0"/>
              <a:t>Step 5: if up&gt;low, interchange A[low] with A[up], swap=A[low], A[low]=A[up], A[up]=swap</a:t>
            </a:r>
          </a:p>
          <a:p>
            <a:pPr>
              <a:buNone/>
            </a:pPr>
            <a:r>
              <a:rPr lang="en-US" dirty="0" smtClean="0"/>
              <a:t>Step 6: Repeat steps 3,4 and 5 until the condition in step 5 fails (i.e. up&lt;=low) then interchange A[up] with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given array is partitioned into two sub-arrays, the sub-array A[1],A[2],……A[k-1] is less than A[k] i.e. key</a:t>
            </a:r>
          </a:p>
          <a:p>
            <a:r>
              <a:rPr lang="en-US" dirty="0" smtClean="0"/>
              <a:t>The second sub-array A[k+1],A[k+2],……A[n] is greater than the key value A[k]</a:t>
            </a:r>
          </a:p>
          <a:p>
            <a:r>
              <a:rPr lang="en-US" dirty="0" smtClean="0"/>
              <a:t>We can repeatedly apply this procedure on each of these sub-arrays until the entire array is sorted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A be a linear array of </a:t>
            </a:r>
            <a:r>
              <a:rPr lang="en-US" i="1" dirty="0" smtClean="0"/>
              <a:t>n elements A (1), A (2), A (3)......A (n)</a:t>
            </a:r>
          </a:p>
          <a:p>
            <a:r>
              <a:rPr lang="en-US" dirty="0" smtClean="0"/>
              <a:t>low represents the lower bound pointer and up represents the upper bound pointer</a:t>
            </a:r>
          </a:p>
          <a:p>
            <a:r>
              <a:rPr lang="en-US" dirty="0" smtClean="0"/>
              <a:t>Key represents the first element of the array</a:t>
            </a:r>
          </a:p>
          <a:p>
            <a:r>
              <a:rPr lang="en-US" dirty="0" smtClean="0"/>
              <a:t>Which is going to become the middle element of the sub-arrays</a:t>
            </a:r>
          </a:p>
          <a:p>
            <a:r>
              <a:rPr lang="en-US" dirty="0" smtClean="0"/>
              <a:t>Or key can be the middle value of the array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09600"/>
            <a:ext cx="7772400" cy="5943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1. Input </a:t>
            </a:r>
            <a:r>
              <a:rPr lang="en-US" i="1" dirty="0" smtClean="0"/>
              <a:t>n number of elements in an array A</a:t>
            </a:r>
          </a:p>
          <a:p>
            <a:pPr>
              <a:buNone/>
            </a:pPr>
            <a:r>
              <a:rPr lang="en-US" dirty="0" smtClean="0"/>
              <a:t>2. Initialize low = 2, up = </a:t>
            </a:r>
            <a:r>
              <a:rPr lang="en-US" i="1" dirty="0" smtClean="0"/>
              <a:t>n , key = A[1]</a:t>
            </a:r>
          </a:p>
          <a:p>
            <a:pPr>
              <a:buNone/>
            </a:pPr>
            <a:r>
              <a:rPr lang="en-US" dirty="0" smtClean="0"/>
              <a:t>3. Repeat through step 8 while (low &lt; = up)</a:t>
            </a:r>
          </a:p>
          <a:p>
            <a:pPr>
              <a:buNone/>
            </a:pPr>
            <a:r>
              <a:rPr lang="en-US" dirty="0" smtClean="0"/>
              <a:t>4. Repeat step 5 while(A [low] &gt; key)</a:t>
            </a:r>
          </a:p>
          <a:p>
            <a:pPr>
              <a:buNone/>
            </a:pPr>
            <a:r>
              <a:rPr lang="en-US" dirty="0" smtClean="0"/>
              <a:t>5. low = low + 1</a:t>
            </a:r>
          </a:p>
          <a:p>
            <a:pPr>
              <a:buNone/>
            </a:pPr>
            <a:r>
              <a:rPr lang="en-US" dirty="0" smtClean="0"/>
              <a:t>6. Repeat step 7 while(A [up] &lt; key)</a:t>
            </a:r>
          </a:p>
          <a:p>
            <a:pPr>
              <a:buNone/>
            </a:pPr>
            <a:r>
              <a:rPr lang="en-US" dirty="0" smtClean="0"/>
              <a:t>7. up = up–1</a:t>
            </a:r>
          </a:p>
          <a:p>
            <a:pPr>
              <a:buNone/>
            </a:pPr>
            <a:r>
              <a:rPr lang="en-US" dirty="0" smtClean="0"/>
              <a:t>8. If (low &lt; = up)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a) Swap = A [low]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b) A [low] = A [up]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c) A [up] = swap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d) low=low+1</a:t>
            </a:r>
          </a:p>
          <a:p>
            <a:pPr lvl="1">
              <a:buNone/>
            </a:pPr>
            <a:r>
              <a:rPr lang="en-US" dirty="0" smtClean="0"/>
              <a:t>(</a:t>
            </a:r>
            <a:r>
              <a:rPr lang="en-US" i="1" dirty="0" smtClean="0"/>
              <a:t>e) up=up–1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9. If (1 &lt; up) Quick sort (A, 1, up)</a:t>
            </a:r>
          </a:p>
          <a:p>
            <a:pPr>
              <a:buNone/>
            </a:pPr>
            <a:r>
              <a:rPr lang="en-US" dirty="0" smtClean="0"/>
              <a:t>10. If (low &lt; </a:t>
            </a:r>
            <a:r>
              <a:rPr lang="en-US" i="1" dirty="0" smtClean="0"/>
              <a:t>n) Quick sort (A, low, n)</a:t>
            </a:r>
          </a:p>
          <a:p>
            <a:pPr>
              <a:buNone/>
            </a:pPr>
            <a:r>
              <a:rPr lang="en-US" dirty="0" smtClean="0"/>
              <a:t>11. Exit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have an array with seven(7) elements 42,33,23,74,44,67,49</a:t>
            </a:r>
          </a:p>
          <a:p>
            <a:r>
              <a:rPr lang="en-US" dirty="0" smtClean="0"/>
              <a:t>Select the first value of the array as the key, so key=42</a:t>
            </a:r>
          </a:p>
          <a:p>
            <a:r>
              <a:rPr lang="en-US" dirty="0" smtClean="0"/>
              <a:t>Pointer </a:t>
            </a:r>
            <a:r>
              <a:rPr lang="en-US" b="1" dirty="0" smtClean="0"/>
              <a:t>low</a:t>
            </a:r>
            <a:r>
              <a:rPr lang="en-US" dirty="0" smtClean="0"/>
              <a:t> points to 33 and </a:t>
            </a:r>
            <a:r>
              <a:rPr lang="en-US" b="1" dirty="0" smtClean="0"/>
              <a:t>up</a:t>
            </a:r>
            <a:r>
              <a:rPr lang="en-US" dirty="0" smtClean="0"/>
              <a:t> points to 49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Move the </a:t>
            </a:r>
            <a:r>
              <a:rPr lang="en-US" b="1" dirty="0" smtClean="0"/>
              <a:t>low</a:t>
            </a:r>
            <a:r>
              <a:rPr lang="en-US" dirty="0" smtClean="0"/>
              <a:t> pointer repeatedly by incrementing one position until A[low]&gt;key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352800"/>
            <a:ext cx="6110287" cy="1007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276600"/>
            <a:ext cx="7772400" cy="1905000"/>
          </a:xfrm>
        </p:spPr>
        <p:txBody>
          <a:bodyPr/>
          <a:lstStyle/>
          <a:p>
            <a:r>
              <a:rPr lang="en-US" dirty="0" smtClean="0"/>
              <a:t>Here A[low]&gt;key i.e. 74&gt;42</a:t>
            </a:r>
          </a:p>
          <a:p>
            <a:r>
              <a:rPr lang="en-US" dirty="0" smtClean="0"/>
              <a:t>Now decrease the pointer </a:t>
            </a:r>
            <a:r>
              <a:rPr lang="en-US" b="1" dirty="0" smtClean="0"/>
              <a:t>up</a:t>
            </a:r>
            <a:r>
              <a:rPr lang="en-US" dirty="0" smtClean="0"/>
              <a:t> by one position until A[up]&lt;=key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164263"/>
            <a:ext cx="6138862" cy="102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2139781"/>
            <a:ext cx="6215062" cy="1136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4876800"/>
            <a:ext cx="6096000" cy="1241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311058"/>
            <a:ext cx="5699125" cy="120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457450"/>
            <a:ext cx="56229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599" y="3570416"/>
            <a:ext cx="5622925" cy="100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4876800"/>
            <a:ext cx="571948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962400"/>
            <a:ext cx="7772400" cy="2362200"/>
          </a:xfrm>
        </p:spPr>
        <p:txBody>
          <a:bodyPr/>
          <a:lstStyle/>
          <a:p>
            <a:r>
              <a:rPr lang="en-US" dirty="0" smtClean="0"/>
              <a:t>We will recursively call the </a:t>
            </a:r>
            <a:r>
              <a:rPr lang="en-US" dirty="0" err="1" smtClean="0"/>
              <a:t>quicksort</a:t>
            </a:r>
            <a:r>
              <a:rPr lang="en-US" dirty="0" smtClean="0"/>
              <a:t> function and will pass the sub-arrays along with the low and up pointers</a:t>
            </a:r>
            <a:endParaRPr lang="en-U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8665" y="1143000"/>
            <a:ext cx="581273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362200"/>
            <a:ext cx="6851256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We are given array of n integers to sort: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14478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0574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26670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2766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38862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4958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51054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57150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6324600" y="20574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Pick </a:t>
            </a:r>
            <a:r>
              <a:rPr lang="en-US" dirty="0" smtClean="0"/>
              <a:t>Key </a:t>
            </a:r>
            <a:r>
              <a:rPr lang="en-US" dirty="0"/>
              <a:t>Element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/>
              <a:t>There are a number of ways to pick the </a:t>
            </a:r>
            <a:r>
              <a:rPr lang="en-US" sz="2400" dirty="0" smtClean="0"/>
              <a:t>key </a:t>
            </a:r>
            <a:r>
              <a:rPr lang="en-US" sz="2400" dirty="0"/>
              <a:t>element.  In this example, we will use the first element in the array: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1447800" y="23622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0574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6670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32766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38862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44958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51054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57150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6324600" y="23622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20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100</a:t>
            </a:r>
          </a:p>
        </p:txBody>
      </p:sp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err="1" smtClean="0"/>
              <a:t>key</a:t>
            </a:r>
            <a:r>
              <a:rPr lang="en-US" sz="1800" dirty="0" err="1" smtClean="0"/>
              <a:t>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</a:t>
            </a:r>
            <a:r>
              <a:rPr lang="en-US" dirty="0" smtClean="0"/>
              <a:t>]        [1</a:t>
            </a:r>
            <a:r>
              <a:rPr lang="en-US" dirty="0"/>
              <a:t>]   </a:t>
            </a:r>
            <a:r>
              <a:rPr lang="en-US" dirty="0" smtClean="0"/>
              <a:t>    [2</a:t>
            </a:r>
            <a:r>
              <a:rPr lang="en-US" dirty="0"/>
              <a:t>]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  </a:t>
            </a:r>
            <a:r>
              <a:rPr lang="en-US" dirty="0"/>
              <a:t>[4]  </a:t>
            </a:r>
            <a:r>
              <a:rPr lang="en-US" dirty="0" smtClean="0"/>
              <a:t>    [</a:t>
            </a:r>
            <a:r>
              <a:rPr lang="en-US" dirty="0"/>
              <a:t>5]  </a:t>
            </a:r>
            <a:r>
              <a:rPr lang="en-US" dirty="0" smtClean="0"/>
              <a:t>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22098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 smtClean="0"/>
              <a:t>low</a:t>
            </a:r>
            <a:endParaRPr lang="en-US" sz="1800" dirty="0"/>
          </a:p>
        </p:txBody>
      </p:sp>
      <p:sp>
        <p:nvSpPr>
          <p:cNvPr id="8211" name="Text Box 19"/>
          <p:cNvSpPr txBox="1">
            <a:spLocks noChangeArrowheads="1"/>
          </p:cNvSpPr>
          <p:nvPr/>
        </p:nvSpPr>
        <p:spPr bwMode="auto">
          <a:xfrm>
            <a:off x="6781800" y="5486400"/>
            <a:ext cx="533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 smtClean="0"/>
              <a:t>up</a:t>
            </a:r>
            <a:endParaRPr lang="en-US" sz="1800" dirty="0"/>
          </a:p>
        </p:txBody>
      </p:sp>
      <p:sp>
        <p:nvSpPr>
          <p:cNvPr id="8212" name="Line 20"/>
          <p:cNvSpPr>
            <a:spLocks noChangeShapeType="1"/>
          </p:cNvSpPr>
          <p:nvPr/>
        </p:nvSpPr>
        <p:spPr bwMode="auto">
          <a:xfrm flipV="1">
            <a:off x="7010400" y="51054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213" name="Line 21"/>
          <p:cNvSpPr>
            <a:spLocks noChangeShapeType="1"/>
          </p:cNvSpPr>
          <p:nvPr/>
        </p:nvSpPr>
        <p:spPr bwMode="auto">
          <a:xfrm flipV="1">
            <a:off x="2667000" y="51816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5852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35853" name="Text Box 13"/>
          <p:cNvSpPr txBox="1">
            <a:spLocks noChangeArrowheads="1"/>
          </p:cNvSpPr>
          <p:nvPr/>
        </p:nvSpPr>
        <p:spPr bwMode="auto">
          <a:xfrm>
            <a:off x="2514600" y="5562600"/>
            <a:ext cx="99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6553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5855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6" name="Line 16"/>
          <p:cNvSpPr>
            <a:spLocks noChangeShapeType="1"/>
          </p:cNvSpPr>
          <p:nvPr/>
        </p:nvSpPr>
        <p:spPr bwMode="auto">
          <a:xfrm flipV="1">
            <a:off x="2819400" y="51816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413499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457200" indent="-457200"/>
            <a:r>
              <a:rPr lang="en-US" sz="2000" dirty="0">
                <a:latin typeface="+mn-lt"/>
              </a:rPr>
              <a:t>	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64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 [</a:t>
            </a:r>
            <a:r>
              <a:rPr lang="en-US" dirty="0"/>
              <a:t>1]  </a:t>
            </a:r>
            <a:r>
              <a:rPr lang="en-US" dirty="0" smtClean="0"/>
              <a:t>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</a:t>
            </a:r>
            <a:r>
              <a:rPr lang="en-US" dirty="0"/>
              <a:t>[5]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3200400" y="55626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6858000" y="55768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V="1">
            <a:off x="3505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413499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457200" indent="-457200"/>
            <a:r>
              <a:rPr lang="en-US" sz="2000" dirty="0">
                <a:latin typeface="+mn-lt"/>
              </a:rPr>
              <a:t>	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[</a:t>
            </a:r>
            <a:r>
              <a:rPr lang="en-US" dirty="0"/>
              <a:t>2]  </a:t>
            </a:r>
            <a:r>
              <a:rPr lang="en-US" dirty="0" smtClean="0"/>
              <a:t>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 </a:t>
            </a:r>
            <a:r>
              <a:rPr lang="en-US" dirty="0"/>
              <a:t>[5]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858411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6934200" y="55768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2303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4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4134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457200" indent="-457200"/>
            <a:r>
              <a:rPr lang="en-US" sz="2000" dirty="0">
                <a:latin typeface="+mn-lt"/>
              </a:rPr>
              <a:t>	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3495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</a:t>
            </a:r>
            <a:r>
              <a:rPr lang="en-US" dirty="0" smtClean="0"/>
              <a:t>     </a:t>
            </a:r>
            <a:r>
              <a:rPr lang="en-US" dirty="0"/>
              <a:t>[5]   </a:t>
            </a:r>
            <a:r>
              <a:rPr lang="en-US" dirty="0" smtClean="0"/>
              <a:t>   </a:t>
            </a:r>
            <a:r>
              <a:rPr lang="en-US" dirty="0"/>
              <a:t>[6] </a:t>
            </a:r>
            <a:r>
              <a:rPr lang="en-US" dirty="0" smtClean="0"/>
              <a:t>      </a:t>
            </a:r>
            <a:r>
              <a:rPr lang="en-US" dirty="0"/>
              <a:t>[7]  </a:t>
            </a:r>
            <a:r>
              <a:rPr lang="en-US" dirty="0" smtClean="0"/>
              <a:t>    </a:t>
            </a:r>
            <a:r>
              <a:rPr lang="en-US" dirty="0"/>
              <a:t>[8]</a:t>
            </a:r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6858000" y="55768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V="1">
            <a:off x="723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413499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 </a:t>
            </a:r>
            <a:r>
              <a:rPr lang="en-US" dirty="0" smtClean="0"/>
              <a:t>   [</a:t>
            </a:r>
            <a:r>
              <a:rPr lang="en-US" dirty="0"/>
              <a:t>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 </a:t>
            </a:r>
            <a:r>
              <a:rPr lang="en-US" dirty="0"/>
              <a:t>[5]  </a:t>
            </a:r>
            <a:r>
              <a:rPr lang="en-US" dirty="0" smtClean="0"/>
              <a:t>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34290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5374" name="Text Box 14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5375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413499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80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  </a:t>
            </a:r>
            <a:r>
              <a:rPr lang="en-US" dirty="0" smtClean="0"/>
              <a:t>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16404" name="Freeform 20"/>
          <p:cNvSpPr>
            <a:spLocks/>
          </p:cNvSpPr>
          <p:nvPr/>
        </p:nvSpPr>
        <p:spPr bwMode="auto">
          <a:xfrm>
            <a:off x="4343400" y="3733800"/>
            <a:ext cx="25273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30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80</a:t>
            </a: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</a:t>
            </a:r>
            <a:r>
              <a:rPr lang="en-US" dirty="0" smtClean="0"/>
              <a:t> 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  </a:t>
            </a:r>
            <a:r>
              <a:rPr lang="en-US" dirty="0" smtClean="0"/>
              <a:t>   </a:t>
            </a:r>
            <a:r>
              <a:rPr lang="en-US" dirty="0"/>
              <a:t>[6]   </a:t>
            </a:r>
            <a:r>
              <a:rPr lang="en-US" dirty="0" smtClean="0"/>
              <a:t>    [7]      </a:t>
            </a:r>
            <a:r>
              <a:rPr lang="en-US" dirty="0"/>
              <a:t>[8]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17426" name="Freeform 18"/>
          <p:cNvSpPr>
            <a:spLocks/>
          </p:cNvSpPr>
          <p:nvPr/>
        </p:nvSpPr>
        <p:spPr bwMode="auto">
          <a:xfrm>
            <a:off x="4343400" y="3733800"/>
            <a:ext cx="25273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  </a:t>
            </a:r>
            <a:r>
              <a:rPr lang="en-US" dirty="0" smtClean="0"/>
              <a:t>  [</a:t>
            </a:r>
            <a:r>
              <a:rPr lang="en-US" dirty="0"/>
              <a:t>3</a:t>
            </a:r>
            <a:r>
              <a:rPr lang="en-US" dirty="0" smtClean="0"/>
              <a:t>]       [</a:t>
            </a:r>
            <a:r>
              <a:rPr lang="en-US" dirty="0"/>
              <a:t>4]  </a:t>
            </a:r>
            <a:r>
              <a:rPr lang="en-US" dirty="0" smtClean="0"/>
              <a:t>    </a:t>
            </a:r>
            <a:r>
              <a:rPr lang="en-US" dirty="0"/>
              <a:t>[5]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3886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  [</a:t>
            </a:r>
            <a:r>
              <a:rPr lang="en-US" dirty="0"/>
              <a:t>5]  </a:t>
            </a:r>
            <a:r>
              <a:rPr lang="en-US" dirty="0" smtClean="0"/>
              <a:t>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38100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6172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V="1">
            <a:off x="4191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609600" y="11430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3495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</a:t>
            </a:r>
            <a:r>
              <a:rPr lang="en-US" dirty="0" smtClean="0"/>
              <a:t> 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</a:t>
            </a:r>
            <a:r>
              <a:rPr lang="en-US" dirty="0" smtClean="0"/>
              <a:t>     </a:t>
            </a:r>
            <a:r>
              <a:rPr lang="en-US" dirty="0"/>
              <a:t>[5]   </a:t>
            </a:r>
            <a:r>
              <a:rPr lang="en-US" dirty="0" smtClean="0"/>
              <a:t> 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[</a:t>
            </a:r>
            <a:r>
              <a:rPr lang="en-US" dirty="0"/>
              <a:t>8]</a:t>
            </a:r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4267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0960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609600" y="11430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746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548640"/>
            <a:r>
              <a:rPr lang="en-US" dirty="0"/>
              <a:t>[0] </a:t>
            </a:r>
            <a:r>
              <a:rPr lang="en-US" dirty="0" smtClean="0"/>
              <a:t>       </a:t>
            </a:r>
            <a:r>
              <a:rPr lang="en-US" dirty="0"/>
              <a:t>[1] </a:t>
            </a:r>
            <a:r>
              <a:rPr lang="en-US" dirty="0" smtClean="0"/>
              <a:t>	  </a:t>
            </a:r>
            <a:r>
              <a:rPr lang="en-US" dirty="0"/>
              <a:t>[2] </a:t>
            </a:r>
            <a:r>
              <a:rPr lang="en-US" dirty="0" smtClean="0"/>
              <a:t>	   </a:t>
            </a:r>
            <a:r>
              <a:rPr lang="en-US" dirty="0"/>
              <a:t>[3]  </a:t>
            </a:r>
            <a:r>
              <a:rPr lang="en-US" dirty="0" smtClean="0"/>
              <a:t>	    [</a:t>
            </a:r>
            <a:r>
              <a:rPr lang="en-US" dirty="0"/>
              <a:t>4] </a:t>
            </a:r>
            <a:r>
              <a:rPr lang="en-US" dirty="0" smtClean="0"/>
              <a:t>	      </a:t>
            </a:r>
            <a:r>
              <a:rPr lang="en-US" dirty="0"/>
              <a:t>[5] </a:t>
            </a:r>
            <a:r>
              <a:rPr lang="en-US" dirty="0" smtClean="0"/>
              <a:t>      [6</a:t>
            </a:r>
            <a:r>
              <a:rPr lang="en-US" dirty="0"/>
              <a:t>] 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4343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6172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 flipV="1">
            <a:off x="65532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1522" name="Line 18"/>
          <p:cNvSpPr>
            <a:spLocks noChangeShapeType="1"/>
          </p:cNvSpPr>
          <p:nvPr/>
        </p:nvSpPr>
        <p:spPr bwMode="auto">
          <a:xfrm>
            <a:off x="609600" y="17526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3880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457200"/>
            <a:r>
              <a:rPr lang="en-US" dirty="0"/>
              <a:t>[0] </a:t>
            </a:r>
            <a:r>
              <a:rPr lang="en-US" dirty="0" smtClean="0"/>
              <a:t>	   </a:t>
            </a:r>
            <a:r>
              <a:rPr lang="en-US" dirty="0"/>
              <a:t>[1</a:t>
            </a:r>
            <a:r>
              <a:rPr lang="en-US" dirty="0" smtClean="0"/>
              <a:t>]	      [2]	 [</a:t>
            </a:r>
            <a:r>
              <a:rPr lang="en-US" dirty="0"/>
              <a:t>3</a:t>
            </a:r>
            <a:r>
              <a:rPr lang="en-US" dirty="0" smtClean="0"/>
              <a:t>]       [</a:t>
            </a:r>
            <a:r>
              <a:rPr lang="en-US" dirty="0"/>
              <a:t>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	 </a:t>
            </a:r>
            <a:r>
              <a:rPr lang="en-US" dirty="0"/>
              <a:t>[6]  </a:t>
            </a:r>
            <a:r>
              <a:rPr lang="en-US" dirty="0" smtClean="0"/>
              <a:t>     [</a:t>
            </a:r>
            <a:r>
              <a:rPr lang="en-US" dirty="0"/>
              <a:t>7]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61722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>
            <a:off x="609600" y="17526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60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</a:t>
            </a:r>
            <a:r>
              <a:rPr lang="en-US" dirty="0" smtClean="0"/>
              <a:t> 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  </a:t>
            </a:r>
            <a:r>
              <a:rPr lang="en-US" dirty="0" smtClean="0"/>
              <a:t>    [</a:t>
            </a:r>
            <a:r>
              <a:rPr lang="en-US" dirty="0"/>
              <a:t>4]  </a:t>
            </a:r>
            <a:r>
              <a:rPr lang="en-US" dirty="0" smtClean="0"/>
              <a:t>     </a:t>
            </a:r>
            <a:r>
              <a:rPr lang="en-US" dirty="0"/>
              <a:t>[5]  </a:t>
            </a:r>
            <a:r>
              <a:rPr lang="en-US" dirty="0" smtClean="0"/>
              <a:t>    </a:t>
            </a:r>
            <a:r>
              <a:rPr lang="en-US" dirty="0"/>
              <a:t>[6]   </a:t>
            </a:r>
            <a:r>
              <a:rPr lang="en-US" dirty="0" smtClean="0"/>
              <a:t>   [</a:t>
            </a:r>
            <a:r>
              <a:rPr lang="en-US" dirty="0"/>
              <a:t>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>
            <a:off x="6096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71" name="Freeform 19"/>
          <p:cNvSpPr>
            <a:spLocks/>
          </p:cNvSpPr>
          <p:nvPr/>
        </p:nvSpPr>
        <p:spPr bwMode="auto">
          <a:xfrm>
            <a:off x="4953000" y="3733800"/>
            <a:ext cx="12192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2254250" y="4800600"/>
            <a:ext cx="5464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[2]   </a:t>
            </a:r>
            <a:r>
              <a:rPr lang="en-US" dirty="0" smtClean="0"/>
              <a:t> 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</a:t>
            </a:r>
            <a:r>
              <a:rPr lang="en-US" dirty="0" smtClean="0"/>
              <a:t>      </a:t>
            </a:r>
            <a:r>
              <a:rPr lang="en-US" dirty="0"/>
              <a:t>[5]    </a:t>
            </a:r>
            <a:r>
              <a:rPr lang="en-US" dirty="0" smtClean="0"/>
              <a:t>  [</a:t>
            </a:r>
            <a:r>
              <a:rPr lang="en-US" dirty="0"/>
              <a:t>6]  </a:t>
            </a:r>
            <a:r>
              <a:rPr lang="en-US" dirty="0" smtClean="0"/>
              <a:t> 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4" name="Line 18"/>
          <p:cNvSpPr>
            <a:spLocks noChangeShapeType="1"/>
          </p:cNvSpPr>
          <p:nvPr/>
        </p:nvSpPr>
        <p:spPr bwMode="auto">
          <a:xfrm>
            <a:off x="609600" y="25908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5" name="Freeform 19"/>
          <p:cNvSpPr>
            <a:spLocks/>
          </p:cNvSpPr>
          <p:nvPr/>
        </p:nvSpPr>
        <p:spPr bwMode="auto">
          <a:xfrm>
            <a:off x="4953000" y="3733800"/>
            <a:ext cx="1219200" cy="457200"/>
          </a:xfrm>
          <a:custGeom>
            <a:avLst/>
            <a:gdLst/>
            <a:ahLst/>
            <a:cxnLst>
              <a:cxn ang="0">
                <a:pos x="0" y="560"/>
              </a:cxn>
              <a:cxn ang="0">
                <a:pos x="384" y="80"/>
              </a:cxn>
              <a:cxn ang="0">
                <a:pos x="1392" y="80"/>
              </a:cxn>
              <a:cxn ang="0">
                <a:pos x="1584" y="560"/>
              </a:cxn>
            </a:cxnLst>
            <a:rect l="0" t="0" r="r" b="b"/>
            <a:pathLst>
              <a:path w="1592" h="560">
                <a:moveTo>
                  <a:pt x="0" y="560"/>
                </a:moveTo>
                <a:cubicBezTo>
                  <a:pt x="76" y="360"/>
                  <a:pt x="152" y="160"/>
                  <a:pt x="384" y="80"/>
                </a:cubicBezTo>
                <a:cubicBezTo>
                  <a:pt x="616" y="0"/>
                  <a:pt x="1192" y="0"/>
                  <a:pt x="1392" y="80"/>
                </a:cubicBezTo>
                <a:cubicBezTo>
                  <a:pt x="1592" y="160"/>
                  <a:pt x="1588" y="360"/>
                  <a:pt x="1584" y="560"/>
                </a:cubicBezTo>
              </a:path>
            </a:pathLst>
          </a:custGeom>
          <a:noFill/>
          <a:ln w="38100" cmpd="sng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 </a:t>
            </a:r>
            <a:r>
              <a:rPr lang="en-US" dirty="0"/>
              <a:t>[1]   </a:t>
            </a:r>
            <a:r>
              <a:rPr lang="en-US" dirty="0" smtClean="0"/>
              <a:t>   [2</a:t>
            </a:r>
            <a:r>
              <a:rPr lang="en-US" dirty="0"/>
              <a:t>] 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4343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609600" y="29718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 </a:t>
            </a:r>
            <a:r>
              <a:rPr lang="en-US" dirty="0" smtClean="0"/>
              <a:t>   [</a:t>
            </a:r>
            <a:r>
              <a:rPr lang="en-US" dirty="0"/>
              <a:t>2]   </a:t>
            </a:r>
            <a:r>
              <a:rPr lang="en-US" dirty="0" smtClean="0"/>
              <a:t>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  </a:t>
            </a:r>
            <a:r>
              <a:rPr lang="en-US" dirty="0" smtClean="0"/>
              <a:t>   [</a:t>
            </a:r>
            <a:r>
              <a:rPr lang="en-US" dirty="0"/>
              <a:t>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44958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63246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 flipV="1">
            <a:off x="47244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609600" y="11430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</a:t>
            </a:r>
            <a:r>
              <a:rPr lang="en-US" dirty="0" smtClean="0"/>
              <a:t>]  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</a:t>
            </a:r>
            <a:r>
              <a:rPr lang="en-US" dirty="0" smtClean="0"/>
              <a:t>      </a:t>
            </a:r>
            <a:r>
              <a:rPr lang="en-US" dirty="0"/>
              <a:t>[5]   </a:t>
            </a:r>
            <a:r>
              <a:rPr lang="en-US" dirty="0" smtClean="0"/>
              <a:t>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63246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7666" name="Line 18"/>
          <p:cNvSpPr>
            <a:spLocks noChangeShapeType="1"/>
          </p:cNvSpPr>
          <p:nvPr/>
        </p:nvSpPr>
        <p:spPr bwMode="auto">
          <a:xfrm>
            <a:off x="609600" y="11430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 </a:t>
            </a:r>
            <a:r>
              <a:rPr lang="en-US" dirty="0"/>
              <a:t>[1] </a:t>
            </a:r>
            <a:r>
              <a:rPr lang="en-US" dirty="0" smtClean="0"/>
              <a:t>     </a:t>
            </a:r>
            <a:r>
              <a:rPr lang="en-US" dirty="0"/>
              <a:t>[2]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 </a:t>
            </a:r>
            <a:r>
              <a:rPr lang="en-US" dirty="0" smtClean="0"/>
              <a:t>   </a:t>
            </a:r>
            <a:r>
              <a:rPr lang="en-US" dirty="0"/>
              <a:t>[7] </a:t>
            </a:r>
            <a:r>
              <a:rPr lang="en-US" dirty="0" smtClean="0"/>
              <a:t>       </a:t>
            </a:r>
            <a:r>
              <a:rPr lang="en-US" dirty="0"/>
              <a:t>[8]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 flipH="1" flipV="1">
            <a:off x="6248400" y="5257800"/>
            <a:ext cx="304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>
            <a:off x="609600" y="17526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  </a:t>
            </a:r>
            <a:r>
              <a:rPr lang="en-US" dirty="0" smtClean="0"/>
              <a:t>    [2</a:t>
            </a:r>
            <a:r>
              <a:rPr lang="en-US" dirty="0"/>
              <a:t>] </a:t>
            </a:r>
            <a:r>
              <a:rPr lang="en-US" dirty="0" smtClean="0"/>
              <a:t>      </a:t>
            </a:r>
            <a:r>
              <a:rPr lang="en-US" dirty="0"/>
              <a:t>[3</a:t>
            </a:r>
            <a:r>
              <a:rPr lang="en-US" dirty="0" smtClean="0"/>
              <a:t>] 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  </a:t>
            </a:r>
            <a:r>
              <a:rPr lang="en-US" dirty="0" smtClean="0"/>
              <a:t>    </a:t>
            </a:r>
            <a:r>
              <a:rPr lang="en-US" dirty="0"/>
              <a:t>[6]   </a:t>
            </a:r>
            <a:r>
              <a:rPr lang="en-US" dirty="0" smtClean="0"/>
              <a:t>    [</a:t>
            </a:r>
            <a:r>
              <a:rPr lang="en-US" dirty="0"/>
              <a:t>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44196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6248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H="1" flipV="1">
            <a:off x="5638800" y="52578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609600" y="17526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[2]   </a:t>
            </a:r>
            <a:r>
              <a:rPr lang="en-US" dirty="0" smtClean="0"/>
              <a:t>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 </a:t>
            </a:r>
            <a:r>
              <a:rPr lang="en-US" dirty="0" smtClean="0"/>
              <a:t>     [</a:t>
            </a:r>
            <a:r>
              <a:rPr lang="en-US" dirty="0"/>
              <a:t>5]    </a:t>
            </a:r>
            <a:r>
              <a:rPr lang="en-US" dirty="0" smtClean="0"/>
              <a:t>   [</a:t>
            </a:r>
            <a:r>
              <a:rPr lang="en-US" dirty="0"/>
              <a:t>6]   </a:t>
            </a:r>
            <a:r>
              <a:rPr lang="en-US" dirty="0" smtClean="0"/>
              <a:t>   [7</a:t>
            </a:r>
            <a:r>
              <a:rPr lang="en-US" dirty="0"/>
              <a:t>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4958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63246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609600" y="17526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</a:t>
            </a:r>
            <a:r>
              <a:rPr lang="en-US" dirty="0" smtClean="0"/>
              <a:t>     </a:t>
            </a:r>
            <a:r>
              <a:rPr lang="en-US" dirty="0"/>
              <a:t>[1]  </a:t>
            </a:r>
            <a:r>
              <a:rPr lang="en-US" dirty="0" smtClean="0"/>
              <a:t>     </a:t>
            </a:r>
            <a:r>
              <a:rPr lang="en-US" dirty="0"/>
              <a:t>[2]   </a:t>
            </a:r>
            <a:r>
              <a:rPr lang="en-US" dirty="0" smtClean="0"/>
              <a:t>   </a:t>
            </a:r>
            <a:r>
              <a:rPr lang="en-US" dirty="0"/>
              <a:t>[3]  </a:t>
            </a:r>
            <a:r>
              <a:rPr lang="en-US" dirty="0" smtClean="0"/>
              <a:t>    </a:t>
            </a:r>
            <a:r>
              <a:rPr lang="en-US" dirty="0"/>
              <a:t>[4]   </a:t>
            </a:r>
            <a:r>
              <a:rPr lang="en-US" dirty="0" smtClean="0"/>
              <a:t>    [</a:t>
            </a:r>
            <a:r>
              <a:rPr lang="en-US" dirty="0"/>
              <a:t>5]   </a:t>
            </a:r>
            <a:r>
              <a:rPr lang="en-US" dirty="0" smtClean="0"/>
              <a:t>   </a:t>
            </a:r>
            <a:r>
              <a:rPr lang="en-US" dirty="0"/>
              <a:t>[6]   </a:t>
            </a:r>
            <a:r>
              <a:rPr lang="en-US" dirty="0" smtClean="0"/>
              <a:t>    [</a:t>
            </a:r>
            <a:r>
              <a:rPr lang="en-US" dirty="0"/>
              <a:t>7] </a:t>
            </a:r>
            <a:r>
              <a:rPr lang="en-US" dirty="0" smtClean="0"/>
              <a:t>      </a:t>
            </a:r>
            <a:r>
              <a:rPr lang="en-US" dirty="0"/>
              <a:t>[8]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42672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60960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>
            <a:off x="609600" y="2362200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3816045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[</a:t>
            </a:r>
            <a:r>
              <a:rPr lang="en-US" dirty="0"/>
              <a:t>1]  </a:t>
            </a:r>
            <a:r>
              <a:rPr lang="en-US" dirty="0" smtClean="0"/>
              <a:t> 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 </a:t>
            </a:r>
            <a:r>
              <a:rPr lang="en-US" dirty="0" smtClean="0"/>
              <a:t>   [</a:t>
            </a:r>
            <a:r>
              <a:rPr lang="en-US" dirty="0"/>
              <a:t>5]   </a:t>
            </a:r>
            <a:r>
              <a:rPr lang="en-US" dirty="0" smtClean="0"/>
              <a:t>    </a:t>
            </a:r>
            <a:r>
              <a:rPr lang="en-US" dirty="0"/>
              <a:t>[6]  </a:t>
            </a:r>
            <a:r>
              <a:rPr lang="en-US" dirty="0" smtClean="0"/>
              <a:t>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609600" y="2939844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400372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Swap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</a:t>
            </a:r>
            <a:r>
              <a:rPr lang="en-US" sz="2000" dirty="0" err="1" smtClean="0">
                <a:latin typeface="+mn-lt"/>
              </a:rPr>
              <a:t>key_index</a:t>
            </a:r>
            <a:r>
              <a:rPr lang="en-US" sz="2000" dirty="0">
                <a:latin typeface="+mn-lt"/>
              </a:rPr>
              <a:t>]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533400" y="4281488"/>
            <a:ext cx="1464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0</a:t>
            </a:r>
          </a:p>
        </p:txBody>
      </p:sp>
      <p:sp>
        <p:nvSpPr>
          <p:cNvPr id="33805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3495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[</a:t>
            </a:r>
            <a:r>
              <a:rPr lang="en-US" dirty="0"/>
              <a:t>1]   </a:t>
            </a:r>
            <a:r>
              <a:rPr lang="en-US" dirty="0" smtClean="0"/>
              <a:t>    [</a:t>
            </a:r>
            <a:r>
              <a:rPr lang="en-US" dirty="0"/>
              <a:t>2]   </a:t>
            </a:r>
            <a:r>
              <a:rPr lang="en-US" dirty="0" smtClean="0"/>
              <a:t>    </a:t>
            </a:r>
            <a:r>
              <a:rPr lang="en-US" dirty="0"/>
              <a:t>[3]   </a:t>
            </a:r>
            <a:r>
              <a:rPr lang="en-US" dirty="0" smtClean="0"/>
              <a:t>   [</a:t>
            </a:r>
            <a:r>
              <a:rPr lang="en-US" dirty="0"/>
              <a:t>4]   </a:t>
            </a:r>
            <a:r>
              <a:rPr lang="en-US" dirty="0" smtClean="0"/>
              <a:t>    [5</a:t>
            </a:r>
            <a:r>
              <a:rPr lang="en-US" dirty="0"/>
              <a:t>] </a:t>
            </a:r>
            <a:r>
              <a:rPr lang="en-US" dirty="0" smtClean="0"/>
              <a:t>     [</a:t>
            </a:r>
            <a:r>
              <a:rPr lang="en-US" dirty="0"/>
              <a:t>6] </a:t>
            </a:r>
            <a:r>
              <a:rPr lang="en-US" dirty="0" smtClean="0"/>
              <a:t>      </a:t>
            </a:r>
            <a:r>
              <a:rPr lang="en-US" dirty="0"/>
              <a:t>[7]  </a:t>
            </a:r>
            <a:r>
              <a:rPr lang="en-US" dirty="0" smtClean="0"/>
              <a:t>    </a:t>
            </a:r>
            <a:r>
              <a:rPr lang="en-US" dirty="0"/>
              <a:t>[8]</a:t>
            </a:r>
          </a:p>
        </p:txBody>
      </p:sp>
      <p:sp>
        <p:nvSpPr>
          <p:cNvPr id="33806" name="Text Box 14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3808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09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810" name="Line 18"/>
          <p:cNvSpPr>
            <a:spLocks noChangeShapeType="1"/>
          </p:cNvSpPr>
          <p:nvPr/>
        </p:nvSpPr>
        <p:spPr bwMode="auto">
          <a:xfrm>
            <a:off x="609600" y="323235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1022350" y="930275"/>
            <a:ext cx="4003725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&lt;=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++low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data[key]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</a:t>
            </a:r>
            <a:r>
              <a:rPr lang="en-US" sz="2000" dirty="0" smtClean="0">
                <a:latin typeface="+mn-lt"/>
              </a:rPr>
              <a:t>--high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If </a:t>
            </a:r>
            <a:r>
              <a:rPr lang="en-US" sz="2000" dirty="0" smtClean="0">
                <a:latin typeface="+mn-lt"/>
              </a:rPr>
              <a:t>low </a:t>
            </a:r>
            <a:r>
              <a:rPr lang="en-US" sz="2000" dirty="0">
                <a:latin typeface="+mn-lt"/>
              </a:rPr>
              <a:t>&lt; </a:t>
            </a:r>
            <a:r>
              <a:rPr lang="en-US" sz="2000" dirty="0" smtClean="0">
                <a:latin typeface="+mn-lt"/>
              </a:rPr>
              <a:t>high</a:t>
            </a:r>
            <a:endParaRPr lang="en-US" sz="2000" dirty="0">
              <a:latin typeface="+mn-lt"/>
            </a:endParaRPr>
          </a:p>
          <a:p>
            <a:pPr marL="914400" lvl="1" indent="-457200"/>
            <a:r>
              <a:rPr lang="en-US" sz="2000" dirty="0">
                <a:latin typeface="+mn-lt"/>
              </a:rPr>
              <a:t>	swap </a:t>
            </a:r>
            <a:r>
              <a:rPr lang="en-US" sz="2000" dirty="0" smtClean="0">
                <a:latin typeface="+mn-lt"/>
              </a:rPr>
              <a:t>data[low]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data[high]</a:t>
            </a:r>
            <a:endParaRPr lang="en-US" sz="2000" dirty="0">
              <a:latin typeface="+mn-lt"/>
            </a:endParaRP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While </a:t>
            </a:r>
            <a:r>
              <a:rPr lang="en-US" sz="2000" dirty="0" smtClean="0">
                <a:latin typeface="+mn-lt"/>
              </a:rPr>
              <a:t>high </a:t>
            </a:r>
            <a:r>
              <a:rPr lang="en-US" sz="2000" dirty="0">
                <a:latin typeface="+mn-lt"/>
              </a:rPr>
              <a:t>&gt; </a:t>
            </a:r>
            <a:r>
              <a:rPr lang="en-US" sz="2000" dirty="0" smtClean="0">
                <a:latin typeface="+mn-lt"/>
              </a:rPr>
              <a:t>low, </a:t>
            </a:r>
            <a:r>
              <a:rPr lang="en-US" sz="2000" dirty="0">
                <a:latin typeface="+mn-lt"/>
              </a:rPr>
              <a:t>go to 1.</a:t>
            </a:r>
          </a:p>
          <a:p>
            <a:pPr marL="457200" indent="-457200">
              <a:buFontTx/>
              <a:buAutoNum type="arabicPeriod"/>
            </a:pPr>
            <a:r>
              <a:rPr lang="en-US" sz="2000" dirty="0">
                <a:latin typeface="+mn-lt"/>
              </a:rPr>
              <a:t>Swap </a:t>
            </a:r>
            <a:r>
              <a:rPr lang="en-US" sz="2000" dirty="0" smtClean="0">
                <a:latin typeface="+mn-lt"/>
              </a:rPr>
              <a:t>data[high] </a:t>
            </a:r>
            <a:r>
              <a:rPr lang="en-US" sz="2000" dirty="0">
                <a:latin typeface="+mn-lt"/>
              </a:rPr>
              <a:t>and </a:t>
            </a:r>
            <a:r>
              <a:rPr lang="en-US" sz="2000" dirty="0" smtClean="0">
                <a:latin typeface="+mn-lt"/>
              </a:rPr>
              <a:t>data[</a:t>
            </a:r>
            <a:r>
              <a:rPr lang="en-US" sz="2000" dirty="0" err="1" smtClean="0">
                <a:latin typeface="+mn-lt"/>
              </a:rPr>
              <a:t>key_index</a:t>
            </a:r>
            <a:r>
              <a:rPr lang="en-US" sz="2000" dirty="0">
                <a:latin typeface="+mn-lt"/>
              </a:rPr>
              <a:t>]</a:t>
            </a:r>
          </a:p>
          <a:p>
            <a:pPr marL="457200" indent="-457200"/>
            <a:endParaRPr lang="en-US" sz="2000" dirty="0">
              <a:latin typeface="+mn-lt"/>
            </a:endParaRPr>
          </a:p>
          <a:p>
            <a:pPr marL="914400" lvl="1" indent="-457200">
              <a:buFontTx/>
              <a:buAutoNum type="arabicPeriod"/>
            </a:pPr>
            <a:endParaRPr lang="en-US" sz="2000" dirty="0">
              <a:latin typeface="+mn-lt"/>
            </a:endParaRPr>
          </a:p>
          <a:p>
            <a:pPr marL="457200" indent="-457200"/>
            <a:endParaRPr lang="en-US" sz="2000" dirty="0">
              <a:latin typeface="+mn-lt"/>
            </a:endParaRP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209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2819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429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4038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4648200" y="41910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5257800" y="4191000"/>
            <a:ext cx="609600" cy="609600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58674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64770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7086600" y="41910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4828" name="Text Box 12"/>
          <p:cNvSpPr txBox="1">
            <a:spLocks noChangeArrowheads="1"/>
          </p:cNvSpPr>
          <p:nvPr/>
        </p:nvSpPr>
        <p:spPr bwMode="auto">
          <a:xfrm>
            <a:off x="381000" y="4343400"/>
            <a:ext cx="1464055" cy="369332"/>
          </a:xfrm>
          <a:prstGeom prst="rect">
            <a:avLst/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 err="1" smtClean="0"/>
              <a:t>key_index</a:t>
            </a:r>
            <a:r>
              <a:rPr lang="en-US" sz="1800" dirty="0" smtClean="0"/>
              <a:t> </a:t>
            </a:r>
            <a:r>
              <a:rPr lang="en-US" sz="1800" dirty="0"/>
              <a:t>= 4</a:t>
            </a:r>
          </a:p>
        </p:txBody>
      </p:sp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2254250" y="48006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</a:t>
            </a:r>
            <a:r>
              <a:rPr lang="en-US" dirty="0"/>
              <a:t>[1] </a:t>
            </a:r>
            <a:r>
              <a:rPr lang="en-US" dirty="0" smtClean="0"/>
              <a:t>  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 </a:t>
            </a:r>
            <a:r>
              <a:rPr lang="en-US" dirty="0"/>
              <a:t>[7]   </a:t>
            </a:r>
            <a:r>
              <a:rPr lang="en-US" dirty="0" smtClean="0"/>
              <a:t>    [</a:t>
            </a:r>
            <a:r>
              <a:rPr lang="en-US" dirty="0"/>
              <a:t>8]</a:t>
            </a: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3962400" y="55626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low</a:t>
            </a:r>
            <a:endParaRPr lang="en-US" sz="1800" dirty="0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5867400" y="5576888"/>
            <a:ext cx="213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dirty="0" smtClean="0"/>
              <a:t>high</a:t>
            </a:r>
            <a:endParaRPr lang="en-US" sz="1800" dirty="0"/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 flipH="1" flipV="1">
            <a:off x="5029200" y="5257800"/>
            <a:ext cx="1524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33" name="Line 17"/>
          <p:cNvSpPr>
            <a:spLocks noChangeShapeType="1"/>
          </p:cNvSpPr>
          <p:nvPr/>
        </p:nvSpPr>
        <p:spPr bwMode="auto">
          <a:xfrm flipV="1">
            <a:off x="4724400" y="5257800"/>
            <a:ext cx="685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34" name="Line 18"/>
          <p:cNvSpPr>
            <a:spLocks noChangeShapeType="1"/>
          </p:cNvSpPr>
          <p:nvPr/>
        </p:nvSpPr>
        <p:spPr bwMode="auto">
          <a:xfrm>
            <a:off x="609600" y="3229896"/>
            <a:ext cx="457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 Result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828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2438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048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3657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4267200" y="25908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4876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5486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6096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6705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1873250" y="3200400"/>
            <a:ext cx="54072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  </a:t>
            </a:r>
            <a:r>
              <a:rPr lang="en-US" dirty="0" smtClean="0"/>
              <a:t>    [</a:t>
            </a:r>
            <a:r>
              <a:rPr lang="en-US" dirty="0"/>
              <a:t>1]  </a:t>
            </a:r>
            <a:r>
              <a:rPr lang="en-US" dirty="0" smtClean="0"/>
              <a:t>    </a:t>
            </a:r>
            <a:r>
              <a:rPr lang="en-US" dirty="0"/>
              <a:t>[2] </a:t>
            </a:r>
            <a:r>
              <a:rPr lang="en-US" dirty="0" smtClean="0"/>
              <a:t>      </a:t>
            </a:r>
            <a:r>
              <a:rPr lang="en-US" dirty="0"/>
              <a:t>[3]  </a:t>
            </a:r>
            <a:r>
              <a:rPr lang="en-US" dirty="0" smtClean="0"/>
              <a:t>     </a:t>
            </a:r>
            <a:r>
              <a:rPr lang="en-US" dirty="0"/>
              <a:t>[4]  </a:t>
            </a:r>
            <a:r>
              <a:rPr lang="en-US" dirty="0" smtClean="0"/>
              <a:t>    </a:t>
            </a:r>
            <a:r>
              <a:rPr lang="en-US" dirty="0"/>
              <a:t>[5] </a:t>
            </a:r>
            <a:r>
              <a:rPr lang="en-US" dirty="0" smtClean="0"/>
              <a:t>      </a:t>
            </a:r>
            <a:r>
              <a:rPr lang="en-US" dirty="0"/>
              <a:t>[6] </a:t>
            </a:r>
            <a:r>
              <a:rPr lang="en-US" dirty="0" smtClean="0"/>
              <a:t>     </a:t>
            </a:r>
            <a:r>
              <a:rPr lang="en-US" dirty="0"/>
              <a:t>[7]  </a:t>
            </a:r>
            <a:r>
              <a:rPr lang="en-US" dirty="0" smtClean="0"/>
              <a:t>     </a:t>
            </a:r>
            <a:r>
              <a:rPr lang="en-US" dirty="0"/>
              <a:t>[8]</a:t>
            </a: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42672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48768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>
            <a:off x="2209800" y="41148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4953000" y="41148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2286000" y="4191000"/>
            <a:ext cx="1345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&lt;= </a:t>
            </a:r>
            <a:r>
              <a:rPr lang="en-US" dirty="0" smtClean="0"/>
              <a:t>data[key]</a:t>
            </a:r>
            <a:endParaRPr lang="en-US" dirty="0"/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4953000" y="4191000"/>
            <a:ext cx="11915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&gt; </a:t>
            </a:r>
            <a:r>
              <a:rPr lang="en-US" dirty="0" smtClean="0"/>
              <a:t>data[key]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Recursion: Quicksort Sub-arrays</a:t>
            </a: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1828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7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438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20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048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</a:t>
            </a:r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657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30</a:t>
            </a:r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4267200" y="2590800"/>
            <a:ext cx="609600" cy="609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40</a:t>
            </a: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48768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50</a:t>
            </a:r>
          </a:p>
        </p:txBody>
      </p:sp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54864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60</a:t>
            </a:r>
          </a:p>
        </p:txBody>
      </p:sp>
      <p:sp>
        <p:nvSpPr>
          <p:cNvPr id="38922" name="Rectangle 10"/>
          <p:cNvSpPr>
            <a:spLocks noChangeArrowheads="1"/>
          </p:cNvSpPr>
          <p:nvPr/>
        </p:nvSpPr>
        <p:spPr bwMode="auto">
          <a:xfrm>
            <a:off x="60960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80</a:t>
            </a:r>
          </a:p>
        </p:txBody>
      </p:sp>
      <p:sp>
        <p:nvSpPr>
          <p:cNvPr id="38923" name="Rectangle 11"/>
          <p:cNvSpPr>
            <a:spLocks noChangeArrowheads="1"/>
          </p:cNvSpPr>
          <p:nvPr/>
        </p:nvSpPr>
        <p:spPr bwMode="auto">
          <a:xfrm>
            <a:off x="6705600" y="2590800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100</a:t>
            </a:r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873250" y="3200400"/>
            <a:ext cx="54649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[0]  </a:t>
            </a:r>
            <a:r>
              <a:rPr lang="en-US" dirty="0" smtClean="0"/>
              <a:t>      </a:t>
            </a:r>
            <a:r>
              <a:rPr lang="en-US" dirty="0"/>
              <a:t>[1]  </a:t>
            </a:r>
            <a:r>
              <a:rPr lang="en-US" dirty="0" smtClean="0"/>
              <a:t>    </a:t>
            </a:r>
            <a:r>
              <a:rPr lang="en-US" dirty="0"/>
              <a:t>[2]  </a:t>
            </a:r>
            <a:r>
              <a:rPr lang="en-US" dirty="0" smtClean="0"/>
              <a:t>     </a:t>
            </a:r>
            <a:r>
              <a:rPr lang="en-US" dirty="0"/>
              <a:t>[3] </a:t>
            </a:r>
            <a:r>
              <a:rPr lang="en-US" dirty="0" smtClean="0"/>
              <a:t>      </a:t>
            </a:r>
            <a:r>
              <a:rPr lang="en-US" dirty="0"/>
              <a:t>[4] </a:t>
            </a:r>
            <a:r>
              <a:rPr lang="en-US" dirty="0" smtClean="0"/>
              <a:t>     </a:t>
            </a:r>
            <a:r>
              <a:rPr lang="en-US" dirty="0"/>
              <a:t>[5]   </a:t>
            </a:r>
            <a:r>
              <a:rPr lang="en-US" dirty="0" smtClean="0"/>
              <a:t>    </a:t>
            </a:r>
            <a:r>
              <a:rPr lang="en-US" dirty="0"/>
              <a:t>[6]   </a:t>
            </a:r>
            <a:r>
              <a:rPr lang="en-US" dirty="0" smtClean="0"/>
              <a:t>   [</a:t>
            </a:r>
            <a:r>
              <a:rPr lang="en-US" dirty="0"/>
              <a:t>7]   </a:t>
            </a:r>
            <a:r>
              <a:rPr lang="en-US" dirty="0" smtClean="0"/>
              <a:t>     [</a:t>
            </a:r>
            <a:r>
              <a:rPr lang="en-US" dirty="0"/>
              <a:t>8]</a:t>
            </a:r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42672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4876800" y="25908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 flipH="1">
            <a:off x="2209800" y="41148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4953000" y="41148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2286000" y="4191000"/>
            <a:ext cx="13454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&lt;= </a:t>
            </a:r>
            <a:r>
              <a:rPr lang="en-US" dirty="0" smtClean="0"/>
              <a:t>data[key]</a:t>
            </a:r>
            <a:endParaRPr lang="en-US" dirty="0"/>
          </a:p>
        </p:txBody>
      </p:sp>
      <p:sp>
        <p:nvSpPr>
          <p:cNvPr id="38930" name="Text Box 18"/>
          <p:cNvSpPr txBox="1">
            <a:spLocks noChangeArrowheads="1"/>
          </p:cNvSpPr>
          <p:nvPr/>
        </p:nvSpPr>
        <p:spPr bwMode="auto">
          <a:xfrm>
            <a:off x="4953000" y="4191000"/>
            <a:ext cx="119154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&gt; </a:t>
            </a:r>
            <a:r>
              <a:rPr lang="en-US" dirty="0" smtClean="0"/>
              <a:t>data[key]</a:t>
            </a:r>
            <a:endParaRPr lang="en-US" dirty="0"/>
          </a:p>
        </p:txBody>
      </p:sp>
      <p:sp>
        <p:nvSpPr>
          <p:cNvPr id="38933" name="AutoShape 21"/>
          <p:cNvSpPr>
            <a:spLocks/>
          </p:cNvSpPr>
          <p:nvPr/>
        </p:nvSpPr>
        <p:spPr bwMode="auto">
          <a:xfrm rot="5400000" flipV="1">
            <a:off x="3009900" y="1257300"/>
            <a:ext cx="152400" cy="2362200"/>
          </a:xfrm>
          <a:prstGeom prst="leftBrace">
            <a:avLst>
              <a:gd name="adj1" fmla="val 129167"/>
              <a:gd name="adj2" fmla="val 50000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34" name="AutoShape 22"/>
          <p:cNvSpPr>
            <a:spLocks/>
          </p:cNvSpPr>
          <p:nvPr/>
        </p:nvSpPr>
        <p:spPr bwMode="auto">
          <a:xfrm rot="5400000" flipV="1">
            <a:off x="6057900" y="1257300"/>
            <a:ext cx="152400" cy="2362200"/>
          </a:xfrm>
          <a:prstGeom prst="leftBrace">
            <a:avLst>
              <a:gd name="adj1" fmla="val 129167"/>
              <a:gd name="adj2" fmla="val 50000"/>
            </a:avLst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Analysis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Assume that keys are random, uniformly distributed.</a:t>
            </a:r>
          </a:p>
          <a:p>
            <a:r>
              <a:rPr lang="en-US"/>
              <a:t>What is best case running time?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Analysis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0988" indent="-280988"/>
            <a:r>
              <a:rPr lang="en-US" dirty="0"/>
              <a:t>Assume that keys are random, uniformly distributed.</a:t>
            </a:r>
          </a:p>
          <a:p>
            <a:pPr marL="280988" indent="-280988"/>
            <a:r>
              <a:rPr lang="en-US" dirty="0"/>
              <a:t>What is best case running time?</a:t>
            </a:r>
          </a:p>
          <a:p>
            <a:pPr marL="990600" lvl="1" indent="-533400"/>
            <a:r>
              <a:rPr lang="en-US" dirty="0"/>
              <a:t>Recursion:</a:t>
            </a:r>
          </a:p>
          <a:p>
            <a:pPr marL="1371600" lvl="2" indent="-457200">
              <a:buFontTx/>
              <a:buAutoNum type="arabicPeriod"/>
            </a:pPr>
            <a:r>
              <a:rPr lang="en-US" dirty="0"/>
              <a:t>Partition splits array in two sub-arrays of size n/2 </a:t>
            </a:r>
          </a:p>
          <a:p>
            <a:pPr marL="1371600" lvl="2" indent="-457200">
              <a:buFontTx/>
              <a:buAutoNum type="arabicPeriod"/>
            </a:pPr>
            <a:r>
              <a:rPr lang="en-US" dirty="0" smtClean="0"/>
              <a:t>Quick sort </a:t>
            </a:r>
            <a:r>
              <a:rPr lang="en-US" dirty="0"/>
              <a:t>each sub-array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 </a:t>
            </a:r>
            <a:r>
              <a:rPr lang="en-US" dirty="0"/>
              <a:t>Analysis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0988" indent="-280988"/>
            <a:r>
              <a:rPr lang="en-US" dirty="0"/>
              <a:t>Assume that keys are random, uniformly distributed.</a:t>
            </a:r>
          </a:p>
          <a:p>
            <a:pPr marL="280988" indent="-280988"/>
            <a:r>
              <a:rPr lang="en-US" dirty="0"/>
              <a:t>What is best case running time?</a:t>
            </a:r>
          </a:p>
          <a:p>
            <a:pPr marL="990600" lvl="1" indent="-533400"/>
            <a:r>
              <a:rPr lang="en-US" dirty="0"/>
              <a:t>Recursion:</a:t>
            </a:r>
          </a:p>
          <a:p>
            <a:pPr marL="1371600" lvl="2" indent="-457200">
              <a:buFontTx/>
              <a:buAutoNum type="arabicPeriod"/>
            </a:pPr>
            <a:r>
              <a:rPr lang="en-US" dirty="0"/>
              <a:t>Partition splits array in two sub-arrays of size n/2 </a:t>
            </a:r>
          </a:p>
          <a:p>
            <a:pPr marL="1371600" lvl="2" indent="-457200">
              <a:buFontTx/>
              <a:buAutoNum type="arabicPeriod"/>
            </a:pPr>
            <a:r>
              <a:rPr lang="en-US" dirty="0" smtClean="0"/>
              <a:t>Quick sort </a:t>
            </a:r>
            <a:r>
              <a:rPr lang="en-US" dirty="0"/>
              <a:t>each sub-array</a:t>
            </a:r>
          </a:p>
          <a:p>
            <a:pPr marL="990600" lvl="1" indent="-533400"/>
            <a:r>
              <a:rPr lang="en-US" dirty="0"/>
              <a:t>Depth of recursion tree?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Analysis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0988" indent="-280988"/>
            <a:r>
              <a:rPr lang="en-US" dirty="0" smtClean="0"/>
              <a:t>What </a:t>
            </a:r>
            <a:r>
              <a:rPr lang="en-US" dirty="0"/>
              <a:t>is best case running time?</a:t>
            </a:r>
          </a:p>
          <a:p>
            <a:pPr marL="990600" lvl="1" indent="-533400"/>
            <a:r>
              <a:rPr lang="en-US" dirty="0"/>
              <a:t>Recursion:</a:t>
            </a:r>
          </a:p>
          <a:p>
            <a:pPr marL="1371600" lvl="2" indent="-457200">
              <a:buFontTx/>
              <a:buAutoNum type="arabicPeriod"/>
            </a:pPr>
            <a:r>
              <a:rPr lang="en-US" dirty="0"/>
              <a:t>Partition splits array in two sub-arrays of size n/2 </a:t>
            </a:r>
          </a:p>
          <a:p>
            <a:pPr marL="1371600" lvl="2" indent="-457200">
              <a:buFontTx/>
              <a:buAutoNum type="arabicPeriod"/>
            </a:pPr>
            <a:r>
              <a:rPr lang="en-US" dirty="0" smtClean="0"/>
              <a:t>Quick sort </a:t>
            </a:r>
            <a:r>
              <a:rPr lang="en-US" dirty="0"/>
              <a:t>each sub-array</a:t>
            </a:r>
          </a:p>
          <a:p>
            <a:pPr marL="990600" lvl="1" indent="-533400"/>
            <a:r>
              <a:rPr lang="en-US" dirty="0"/>
              <a:t>Depth of recursion tree? O(log</a:t>
            </a:r>
            <a:r>
              <a:rPr lang="en-US" baseline="-25000" dirty="0"/>
              <a:t>2</a:t>
            </a:r>
            <a:r>
              <a:rPr lang="en-US" dirty="0"/>
              <a:t>n)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Analysis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0988" indent="-280988"/>
            <a:r>
              <a:rPr lang="en-US" dirty="0" smtClean="0"/>
              <a:t>What </a:t>
            </a:r>
            <a:r>
              <a:rPr lang="en-US" dirty="0"/>
              <a:t>is best case running time?</a:t>
            </a:r>
          </a:p>
          <a:p>
            <a:pPr marL="990600" lvl="1" indent="-533400"/>
            <a:r>
              <a:rPr lang="en-US" dirty="0"/>
              <a:t>Recursion:</a:t>
            </a:r>
          </a:p>
          <a:p>
            <a:pPr marL="1371600" lvl="2" indent="-457200">
              <a:buFontTx/>
              <a:buAutoNum type="arabicPeriod"/>
            </a:pPr>
            <a:r>
              <a:rPr lang="en-US" dirty="0"/>
              <a:t>Partition splits array in two sub-arrays of size n/2 </a:t>
            </a:r>
          </a:p>
          <a:p>
            <a:pPr marL="1371600" lvl="2" indent="-457200">
              <a:buFontTx/>
              <a:buAutoNum type="arabicPeriod"/>
            </a:pPr>
            <a:r>
              <a:rPr lang="en-US" dirty="0" smtClean="0"/>
              <a:t>Quick sort </a:t>
            </a:r>
            <a:r>
              <a:rPr lang="en-US" dirty="0"/>
              <a:t>each sub-array</a:t>
            </a:r>
          </a:p>
          <a:p>
            <a:pPr marL="990600" lvl="1" indent="-533400"/>
            <a:r>
              <a:rPr lang="en-US" dirty="0"/>
              <a:t>Depth of recursion tree? O(log</a:t>
            </a:r>
            <a:r>
              <a:rPr lang="en-US" baseline="-25000" dirty="0"/>
              <a:t>2</a:t>
            </a:r>
            <a:r>
              <a:rPr lang="en-US" dirty="0"/>
              <a:t>n)</a:t>
            </a:r>
          </a:p>
          <a:p>
            <a:pPr marL="990600" lvl="1" indent="-533400"/>
            <a:r>
              <a:rPr lang="en-US" dirty="0"/>
              <a:t>Number of accesses in partition?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Analysis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0988" indent="-280988"/>
            <a:r>
              <a:rPr lang="en-US" dirty="0" smtClean="0"/>
              <a:t>What </a:t>
            </a:r>
            <a:r>
              <a:rPr lang="en-US" dirty="0"/>
              <a:t>is best case running time?</a:t>
            </a:r>
          </a:p>
          <a:p>
            <a:pPr marL="990600" lvl="1" indent="-533400"/>
            <a:r>
              <a:rPr lang="en-US" dirty="0"/>
              <a:t>Recursion:</a:t>
            </a:r>
          </a:p>
          <a:p>
            <a:pPr marL="1371600" lvl="2" indent="-457200">
              <a:buFontTx/>
              <a:buAutoNum type="arabicPeriod"/>
            </a:pPr>
            <a:r>
              <a:rPr lang="en-US" dirty="0"/>
              <a:t>Partition splits array in two sub-arrays of size n/2 </a:t>
            </a:r>
          </a:p>
          <a:p>
            <a:pPr marL="1371600" lvl="2" indent="-457200">
              <a:buFontTx/>
              <a:buAutoNum type="arabicPeriod"/>
            </a:pPr>
            <a:r>
              <a:rPr lang="en-US" dirty="0" err="1"/>
              <a:t>Quicksort</a:t>
            </a:r>
            <a:r>
              <a:rPr lang="en-US" dirty="0"/>
              <a:t> each sub-array</a:t>
            </a:r>
          </a:p>
          <a:p>
            <a:pPr marL="990600" lvl="1" indent="-533400"/>
            <a:r>
              <a:rPr lang="en-US" dirty="0"/>
              <a:t>Depth of recursion tree? O(log</a:t>
            </a:r>
            <a:r>
              <a:rPr lang="en-US" baseline="-25000" dirty="0"/>
              <a:t>2</a:t>
            </a:r>
            <a:r>
              <a:rPr lang="en-US" dirty="0"/>
              <a:t>n)</a:t>
            </a:r>
          </a:p>
          <a:p>
            <a:pPr marL="990600" lvl="1" indent="-533400"/>
            <a:r>
              <a:rPr lang="en-US" dirty="0"/>
              <a:t>Number of accesses in partition? O(n)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dirty="0" smtClean="0"/>
              <a:t>Quick sort </a:t>
            </a:r>
            <a:r>
              <a:rPr lang="en-US" dirty="0"/>
              <a:t>Analysis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0988" indent="-280988"/>
            <a:r>
              <a:rPr lang="en-US" dirty="0" smtClean="0"/>
              <a:t>Best </a:t>
            </a:r>
            <a:r>
              <a:rPr lang="en-US" dirty="0"/>
              <a:t>case running time: O(n log</a:t>
            </a:r>
            <a:r>
              <a:rPr lang="en-US" baseline="-25000" dirty="0"/>
              <a:t>2</a:t>
            </a:r>
            <a:r>
              <a:rPr lang="en-US" dirty="0"/>
              <a:t>n</a:t>
            </a:r>
            <a:r>
              <a:rPr lang="en-US" dirty="0" smtClean="0"/>
              <a:t>)</a:t>
            </a:r>
          </a:p>
          <a:p>
            <a:pPr marL="280988" indent="-280988"/>
            <a:endParaRPr lang="en-US" dirty="0" smtClean="0"/>
          </a:p>
          <a:p>
            <a:pPr marL="280988" indent="-280988"/>
            <a:r>
              <a:rPr lang="en-US" dirty="0" smtClean="0"/>
              <a:t>Worst case: (n(n-1))/2</a:t>
            </a:r>
          </a:p>
          <a:p>
            <a:pPr marL="280988" indent="-280988">
              <a:buNone/>
            </a:pPr>
            <a:r>
              <a:rPr lang="en-US" dirty="0" smtClean="0"/>
              <a:t>			f(n)= 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dirty="0"/>
          </a:p>
          <a:p>
            <a:pPr marL="609600" indent="-609600">
              <a:buFontTx/>
              <a:buNone/>
            </a:pPr>
            <a:endParaRPr lang="en-US" dirty="0" smtClean="0"/>
          </a:p>
          <a:p>
            <a:pPr marL="339725" indent="-339725"/>
            <a:r>
              <a:rPr lang="en-US" dirty="0" smtClean="0"/>
              <a:t>Average case: O(n log</a:t>
            </a:r>
            <a:r>
              <a:rPr lang="en-US" baseline="-25000" dirty="0" smtClean="0"/>
              <a:t>2</a:t>
            </a:r>
            <a:r>
              <a:rPr lang="en-US" dirty="0" smtClean="0"/>
              <a:t>n)</a:t>
            </a:r>
          </a:p>
          <a:p>
            <a:pPr marL="609600" indent="-609600">
              <a:buFontTx/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Quick Sort</a:t>
            </a:r>
            <a:endParaRPr lang="en-US" dirty="0"/>
          </a:p>
          <a:p>
            <a:r>
              <a:rPr lang="en-US" dirty="0" smtClean="0"/>
              <a:t>Quick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54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9545</TotalTime>
  <Words>2306</Words>
  <Application>Microsoft Office PowerPoint</Application>
  <PresentationFormat>On-screen Show (4:3)</PresentationFormat>
  <Paragraphs>731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Ubaid_Theme</vt:lpstr>
      <vt:lpstr>Review</vt:lpstr>
      <vt:lpstr>Quick Sort</vt:lpstr>
      <vt:lpstr>Introduction</vt:lpstr>
      <vt:lpstr>How it works?</vt:lpstr>
      <vt:lpstr>cont…..</vt:lpstr>
      <vt:lpstr>Slide 6</vt:lpstr>
      <vt:lpstr>Slide 7</vt:lpstr>
      <vt:lpstr>Algorithm</vt:lpstr>
      <vt:lpstr>cont…</vt:lpstr>
      <vt:lpstr>cont…</vt:lpstr>
      <vt:lpstr>Example</vt:lpstr>
      <vt:lpstr>Slide 12</vt:lpstr>
      <vt:lpstr>Slide 13</vt:lpstr>
      <vt:lpstr>Slide 14</vt:lpstr>
      <vt:lpstr>Example</vt:lpstr>
      <vt:lpstr>Pick Key Element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Partition Result</vt:lpstr>
      <vt:lpstr>Recursion: Quicksort Sub-arrays</vt:lpstr>
      <vt:lpstr>Quicksort Analysis</vt:lpstr>
      <vt:lpstr>Quicksort Analysis</vt:lpstr>
      <vt:lpstr>Quick sort Analysis</vt:lpstr>
      <vt:lpstr>Quicksort Analysis</vt:lpstr>
      <vt:lpstr>Quicksort Analysis</vt:lpstr>
      <vt:lpstr>Quicksort Analysis</vt:lpstr>
      <vt:lpstr>Quick sort Analysis</vt:lpstr>
      <vt:lpstr>Example</vt:lpstr>
      <vt:lpstr>Quick Sort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NTS</cp:lastModifiedBy>
  <cp:revision>466</cp:revision>
  <dcterms:created xsi:type="dcterms:W3CDTF">2002-08-03T08:00:25Z</dcterms:created>
  <dcterms:modified xsi:type="dcterms:W3CDTF">2013-12-12T17:50:05Z</dcterms:modified>
</cp:coreProperties>
</file>