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ls" ContentType="application/vnd.ms-exce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Default Extension="doc" ContentType="application/msword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9" r:id="rId1"/>
  </p:sldMasterIdLst>
  <p:notesMasterIdLst>
    <p:notesMasterId r:id="rId52"/>
  </p:notesMasterIdLst>
  <p:sldIdLst>
    <p:sldId id="547" r:id="rId2"/>
    <p:sldId id="548" r:id="rId3"/>
    <p:sldId id="501" r:id="rId4"/>
    <p:sldId id="502" r:id="rId5"/>
    <p:sldId id="503" r:id="rId6"/>
    <p:sldId id="504" r:id="rId7"/>
    <p:sldId id="506" r:id="rId8"/>
    <p:sldId id="507" r:id="rId9"/>
    <p:sldId id="505" r:id="rId10"/>
    <p:sldId id="518" r:id="rId11"/>
    <p:sldId id="511" r:id="rId12"/>
    <p:sldId id="512" r:id="rId13"/>
    <p:sldId id="513" r:id="rId14"/>
    <p:sldId id="514" r:id="rId15"/>
    <p:sldId id="515" r:id="rId16"/>
    <p:sldId id="516" r:id="rId17"/>
    <p:sldId id="517" r:id="rId18"/>
    <p:sldId id="508" r:id="rId19"/>
    <p:sldId id="509" r:id="rId20"/>
    <p:sldId id="510" r:id="rId21"/>
    <p:sldId id="519" r:id="rId22"/>
    <p:sldId id="520" r:id="rId23"/>
    <p:sldId id="521" r:id="rId24"/>
    <p:sldId id="522" r:id="rId25"/>
    <p:sldId id="523" r:id="rId26"/>
    <p:sldId id="524" r:id="rId27"/>
    <p:sldId id="525" r:id="rId28"/>
    <p:sldId id="526" r:id="rId29"/>
    <p:sldId id="527" r:id="rId30"/>
    <p:sldId id="528" r:id="rId31"/>
    <p:sldId id="529" r:id="rId32"/>
    <p:sldId id="530" r:id="rId33"/>
    <p:sldId id="531" r:id="rId34"/>
    <p:sldId id="532" r:id="rId35"/>
    <p:sldId id="533" r:id="rId36"/>
    <p:sldId id="534" r:id="rId37"/>
    <p:sldId id="535" r:id="rId38"/>
    <p:sldId id="536" r:id="rId39"/>
    <p:sldId id="537" r:id="rId40"/>
    <p:sldId id="538" r:id="rId41"/>
    <p:sldId id="539" r:id="rId42"/>
    <p:sldId id="540" r:id="rId43"/>
    <p:sldId id="541" r:id="rId44"/>
    <p:sldId id="542" r:id="rId45"/>
    <p:sldId id="543" r:id="rId46"/>
    <p:sldId id="544" r:id="rId47"/>
    <p:sldId id="545" r:id="rId48"/>
    <p:sldId id="546" r:id="rId49"/>
    <p:sldId id="549" r:id="rId50"/>
    <p:sldId id="550" r:id="rId5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99FF66"/>
    <a:srgbClr val="996633"/>
    <a:srgbClr val="969696"/>
    <a:srgbClr val="000066"/>
    <a:srgbClr val="660066"/>
    <a:srgbClr val="031855"/>
    <a:srgbClr val="0B1F61"/>
    <a:srgbClr val="0B2671"/>
    <a:srgbClr val="09206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660"/>
  </p:normalViewPr>
  <p:slideViewPr>
    <p:cSldViewPr snapToObjects="1"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9096"/>
    </p:cViewPr>
  </p:sorterViewPr>
  <p:notesViewPr>
    <p:cSldViewPr snapToObjects="1">
      <p:cViewPr varScale="1">
        <p:scale>
          <a:sx n="53" d="100"/>
          <a:sy n="53" d="100"/>
        </p:scale>
        <p:origin x="-1788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18" charset="0"/>
              </a:defRPr>
            </a:lvl1pPr>
          </a:lstStyle>
          <a:p>
            <a:fld id="{17AFF14D-3952-4CC6-9B06-FCFA23CDD92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03796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FF6C1C15-DBB1-C947-991D-BBAF5CB23C77}" type="datetime1">
              <a:rPr lang="en-US"/>
              <a:pPr/>
              <a:t>12/11/2013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2A8C49-E7AB-5C45-9F52-6260BF11096A}" type="slidenum">
              <a:rPr lang="en-US"/>
              <a:pPr/>
              <a:t>21</a:t>
            </a:fld>
            <a:endParaRPr lang="en-US"/>
          </a:p>
        </p:txBody>
      </p:sp>
      <p:sp>
        <p:nvSpPr>
          <p:cNvPr id="249858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2498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16A33D29-E28E-BB4F-A3C8-1628C49BD4C9}" type="datetime1">
              <a:rPr lang="en-US"/>
              <a:pPr/>
              <a:t>12/11/2013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2CFDD1-3876-924C-9FA5-2939DA983B10}" type="slidenum">
              <a:rPr lang="en-US"/>
              <a:pPr/>
              <a:t>22</a:t>
            </a:fld>
            <a:endParaRPr lang="en-US"/>
          </a:p>
        </p:txBody>
      </p:sp>
      <p:sp>
        <p:nvSpPr>
          <p:cNvPr id="2508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250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A22DEAA7-66BB-8E4D-9BE1-094DAFAED1C2}" type="datetime1">
              <a:rPr lang="en-US"/>
              <a:pPr/>
              <a:t>12/11/2013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C44AFB-BCCA-9540-B316-A6D322E3D957}" type="slidenum">
              <a:rPr lang="en-US"/>
              <a:pPr/>
              <a:t>23</a:t>
            </a:fld>
            <a:endParaRPr lang="en-US"/>
          </a:p>
        </p:txBody>
      </p:sp>
      <p:sp>
        <p:nvSpPr>
          <p:cNvPr id="251906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25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9F84BF65-3993-1348-930A-A78847897EDD}" type="datetime1">
              <a:rPr lang="en-US"/>
              <a:pPr/>
              <a:t>12/11/2013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059514-9468-124A-A240-1FF4E56BA31D}" type="slidenum">
              <a:rPr lang="en-US"/>
              <a:pPr/>
              <a:t>24</a:t>
            </a:fld>
            <a:endParaRPr lang="en-US"/>
          </a:p>
        </p:txBody>
      </p:sp>
      <p:sp>
        <p:nvSpPr>
          <p:cNvPr id="252930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25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975A0EB8-2218-EC42-9B52-67A39F610ED9}" type="datetime1">
              <a:rPr lang="en-US"/>
              <a:pPr/>
              <a:t>12/11/2013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14A536E-0DE3-244D-8517-10500DBD7BCA}" type="slidenum">
              <a:rPr lang="en-US"/>
              <a:pPr/>
              <a:t>25</a:t>
            </a:fld>
            <a:endParaRPr lang="en-US"/>
          </a:p>
        </p:txBody>
      </p:sp>
      <p:sp>
        <p:nvSpPr>
          <p:cNvPr id="253954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25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6C8949D3-0AC8-F542-A3DD-EB379360C2F5}" type="datetime1">
              <a:rPr lang="en-US"/>
              <a:pPr/>
              <a:t>12/11/2013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58C0D4-1EE9-AA44-A6E1-C8025A960C3D}" type="slidenum">
              <a:rPr lang="en-US"/>
              <a:pPr/>
              <a:t>26</a:t>
            </a:fld>
            <a:endParaRPr lang="en-US"/>
          </a:p>
        </p:txBody>
      </p:sp>
      <p:sp>
        <p:nvSpPr>
          <p:cNvPr id="254978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254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678AB518-0016-D648-B98C-F930575DB590}" type="datetime1">
              <a:rPr lang="en-US"/>
              <a:pPr/>
              <a:t>12/11/2013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5E198C-76DC-C04F-8D2B-27EC3D886DFB}" type="slidenum">
              <a:rPr lang="en-US"/>
              <a:pPr/>
              <a:t>27</a:t>
            </a:fld>
            <a:endParaRPr lang="en-US"/>
          </a:p>
        </p:txBody>
      </p:sp>
      <p:sp>
        <p:nvSpPr>
          <p:cNvPr id="256002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256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E200CF1-DD5B-C54F-8721-E7C053A9D3A5}" type="datetime1">
              <a:rPr lang="en-US"/>
              <a:pPr/>
              <a:t>12/11/2013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BB17B3-FDE7-084B-9ED1-4F6D354CE62C}" type="slidenum">
              <a:rPr lang="en-US"/>
              <a:pPr/>
              <a:t>28</a:t>
            </a:fld>
            <a:endParaRPr lang="en-US"/>
          </a:p>
        </p:txBody>
      </p:sp>
      <p:sp>
        <p:nvSpPr>
          <p:cNvPr id="257026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257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61931A07-20B9-234D-AE1E-402D76E4DE8E}" type="datetime1">
              <a:rPr lang="en-US"/>
              <a:pPr/>
              <a:t>12/11/2013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0D81D5-657E-2B4D-AE58-11C740772B08}" type="slidenum">
              <a:rPr lang="en-US"/>
              <a:pPr/>
              <a:t>29</a:t>
            </a:fld>
            <a:endParaRPr lang="en-US"/>
          </a:p>
        </p:txBody>
      </p:sp>
      <p:sp>
        <p:nvSpPr>
          <p:cNvPr id="258050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258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903A1072-F788-8B40-818B-CA5BEFBDC28D}" type="datetime1">
              <a:rPr lang="en-US"/>
              <a:pPr/>
              <a:t>12/11/2013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AEF404D-736D-EE44-98D3-FC94DDCBC903}" type="slidenum">
              <a:rPr lang="en-US"/>
              <a:pPr/>
              <a:t>30</a:t>
            </a:fld>
            <a:endParaRPr lang="en-US"/>
          </a:p>
        </p:txBody>
      </p:sp>
      <p:sp>
        <p:nvSpPr>
          <p:cNvPr id="259074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259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3D729DF4-4EAA-E94C-9EFF-931130EE3A8E}" type="datetime1">
              <a:rPr lang="en-US"/>
              <a:pPr/>
              <a:t>12/11/2013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63856DE-FCDF-8D44-A97F-FC79591367EC}" type="slidenum">
              <a:rPr lang="en-US"/>
              <a:pPr/>
              <a:t>31</a:t>
            </a:fld>
            <a:endParaRPr lang="en-US"/>
          </a:p>
        </p:txBody>
      </p:sp>
      <p:sp>
        <p:nvSpPr>
          <p:cNvPr id="260098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260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30631317-3918-9D4D-B7AD-F5A9E0D92037}" type="datetime1">
              <a:rPr lang="en-US"/>
              <a:pPr/>
              <a:t>12/11/2013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176C731-BBB0-3A45-8821-6329C2D1072D}" type="slidenum">
              <a:rPr lang="en-US"/>
              <a:pPr/>
              <a:t>32</a:t>
            </a:fld>
            <a:endParaRPr lang="en-US"/>
          </a:p>
        </p:txBody>
      </p:sp>
      <p:sp>
        <p:nvSpPr>
          <p:cNvPr id="261122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261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8138767E-D3A0-9C4A-BF00-AF5D2BEB2978}" type="datetime1">
              <a:rPr lang="en-US"/>
              <a:pPr/>
              <a:t>12/11/2013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A0EE20-AD14-644E-9E10-6E74B1AA197B}" type="slidenum">
              <a:rPr lang="en-US"/>
              <a:pPr/>
              <a:t>33</a:t>
            </a:fld>
            <a:endParaRPr lang="en-US"/>
          </a:p>
        </p:txBody>
      </p:sp>
      <p:sp>
        <p:nvSpPr>
          <p:cNvPr id="262146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AA6A187A-15AB-014F-912F-92CEA3382554}" type="datetime1">
              <a:rPr lang="en-US"/>
              <a:pPr/>
              <a:t>12/11/2013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F518A5-B8FA-A848-B0EC-8E5F5CB94FD3}" type="slidenum">
              <a:rPr lang="en-US"/>
              <a:pPr/>
              <a:t>34</a:t>
            </a:fld>
            <a:endParaRPr lang="en-US"/>
          </a:p>
        </p:txBody>
      </p:sp>
      <p:sp>
        <p:nvSpPr>
          <p:cNvPr id="263170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263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492AFEF8-38EE-9C45-B881-307045658B69}" type="datetime1">
              <a:rPr lang="en-US"/>
              <a:pPr/>
              <a:t>12/11/2013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1AC464-13D1-1B40-8B1D-487FE8CD735D}" type="slidenum">
              <a:rPr lang="en-US"/>
              <a:pPr/>
              <a:t>35</a:t>
            </a:fld>
            <a:endParaRPr lang="en-US"/>
          </a:p>
        </p:txBody>
      </p:sp>
      <p:sp>
        <p:nvSpPr>
          <p:cNvPr id="264194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264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61259C16-1076-E54B-97FF-AAE2940ECA84}" type="datetime1">
              <a:rPr lang="en-US"/>
              <a:pPr/>
              <a:t>12/11/2013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9AD23B-D973-2849-9B79-AD9BFE55D2F2}" type="slidenum">
              <a:rPr lang="en-US"/>
              <a:pPr/>
              <a:t>36</a:t>
            </a:fld>
            <a:endParaRPr lang="en-US"/>
          </a:p>
        </p:txBody>
      </p:sp>
      <p:sp>
        <p:nvSpPr>
          <p:cNvPr id="265218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265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7311CEC-6DFC-7247-B09C-664AFD93B11C}" type="datetime1">
              <a:rPr lang="en-US"/>
              <a:pPr/>
              <a:t>12/11/2013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59C76F8-210D-D24D-87DE-00D52AB3FA8A}" type="slidenum">
              <a:rPr lang="en-US"/>
              <a:pPr/>
              <a:t>37</a:t>
            </a:fld>
            <a:endParaRPr lang="en-US"/>
          </a:p>
        </p:txBody>
      </p:sp>
      <p:sp>
        <p:nvSpPr>
          <p:cNvPr id="266242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266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3FCEFCA9-536B-AF48-8DB4-9AF5BD66DFD9}" type="datetime1">
              <a:rPr lang="en-US"/>
              <a:pPr/>
              <a:t>12/11/2013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E8F3C1A-BEDD-5B4E-84EA-8C94A7C3FF21}" type="slidenum">
              <a:rPr lang="en-US"/>
              <a:pPr/>
              <a:t>38</a:t>
            </a:fld>
            <a:endParaRPr lang="en-US"/>
          </a:p>
        </p:txBody>
      </p:sp>
      <p:sp>
        <p:nvSpPr>
          <p:cNvPr id="267266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267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48597138-77C1-F943-B14C-2AD98593E727}" type="datetime1">
              <a:rPr lang="en-US"/>
              <a:pPr/>
              <a:t>12/11/2013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0845AD-53B4-F241-A4EA-D575B5C57EA4}" type="slidenum">
              <a:rPr lang="en-US"/>
              <a:pPr/>
              <a:t>39</a:t>
            </a:fld>
            <a:endParaRPr lang="en-US"/>
          </a:p>
        </p:txBody>
      </p:sp>
      <p:sp>
        <p:nvSpPr>
          <p:cNvPr id="268290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268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E80CE67B-8E6D-AB48-B614-F2EB77746341}" type="datetime1">
              <a:rPr lang="en-US"/>
              <a:pPr/>
              <a:t>12/11/2013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9D9036-2671-6742-8BFB-241E6849DCA1}" type="slidenum">
              <a:rPr lang="en-US"/>
              <a:pPr/>
              <a:t>40</a:t>
            </a:fld>
            <a:endParaRPr lang="en-US"/>
          </a:p>
        </p:txBody>
      </p:sp>
      <p:sp>
        <p:nvSpPr>
          <p:cNvPr id="269314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269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44B3B882-6EF2-F84B-AC50-7A03E9FD6AA3}" type="datetime1">
              <a:rPr lang="en-US"/>
              <a:pPr/>
              <a:t>12/11/2013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724B74-137E-3C49-8DAA-713980B15C37}" type="slidenum">
              <a:rPr lang="en-US"/>
              <a:pPr/>
              <a:t>41</a:t>
            </a:fld>
            <a:endParaRPr lang="en-US"/>
          </a:p>
        </p:txBody>
      </p:sp>
      <p:sp>
        <p:nvSpPr>
          <p:cNvPr id="270338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270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CE69F02F-7349-B348-926B-DE0D0B483A33}" type="datetime1">
              <a:rPr lang="en-US"/>
              <a:pPr/>
              <a:t>12/11/2013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DD5F8E-8312-7B43-A783-0725FA9F8824}" type="slidenum">
              <a:rPr lang="en-US"/>
              <a:pPr/>
              <a:t>42</a:t>
            </a:fld>
            <a:endParaRPr lang="en-US"/>
          </a:p>
        </p:txBody>
      </p:sp>
      <p:sp>
        <p:nvSpPr>
          <p:cNvPr id="271362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271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3D0543FB-9EBD-DD40-99B7-E6D648D6A6E7}" type="datetime1">
              <a:rPr lang="en-US"/>
              <a:pPr/>
              <a:t>12/11/2013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531391-55BC-F347-9C34-9E63F4282963}" type="slidenum">
              <a:rPr lang="en-US"/>
              <a:pPr/>
              <a:t>43</a:t>
            </a:fld>
            <a:endParaRPr lang="en-US"/>
          </a:p>
        </p:txBody>
      </p:sp>
      <p:sp>
        <p:nvSpPr>
          <p:cNvPr id="272386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272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7D1DCDBC-8228-474F-9DE0-3A3B5D3FF8D7}" type="datetime1">
              <a:rPr lang="en-US"/>
              <a:pPr/>
              <a:t>12/11/2013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2473D9-8D51-FF48-98D5-AFC0DF7AD8CC}" type="slidenum">
              <a:rPr lang="en-US"/>
              <a:pPr/>
              <a:t>44</a:t>
            </a:fld>
            <a:endParaRPr lang="en-US"/>
          </a:p>
        </p:txBody>
      </p:sp>
      <p:sp>
        <p:nvSpPr>
          <p:cNvPr id="273410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273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FDCD23C-8127-EA45-9066-CE4E8B991DB5}" type="datetime1">
              <a:rPr lang="en-US"/>
              <a:pPr/>
              <a:t>12/11/2013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39AD224-3E44-574E-B6EC-D16F59F613FA}" type="slidenum">
              <a:rPr lang="en-US"/>
              <a:pPr/>
              <a:t>45</a:t>
            </a:fld>
            <a:endParaRPr lang="en-US"/>
          </a:p>
        </p:txBody>
      </p:sp>
      <p:sp>
        <p:nvSpPr>
          <p:cNvPr id="274434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274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2690617E-6AA5-2C49-B83C-7433B51D47D4}" type="datetime1">
              <a:rPr lang="en-US"/>
              <a:pPr/>
              <a:t>12/11/2013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924DDAD-CF4F-D546-A0DF-53C229AAD3C9}" type="slidenum">
              <a:rPr lang="en-US"/>
              <a:pPr/>
              <a:t>46</a:t>
            </a:fld>
            <a:endParaRPr lang="en-US"/>
          </a:p>
        </p:txBody>
      </p:sp>
      <p:sp>
        <p:nvSpPr>
          <p:cNvPr id="275458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275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8227EDE0-A1F8-F543-BE0C-BE6B10537CD8}" type="datetime1">
              <a:rPr lang="en-US"/>
              <a:pPr/>
              <a:t>12/11/2013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1B46C3-D133-CB40-A8CD-2BC7C7B88102}" type="slidenum">
              <a:rPr lang="en-US"/>
              <a:pPr/>
              <a:t>47</a:t>
            </a:fld>
            <a:endParaRPr lang="en-US"/>
          </a:p>
        </p:txBody>
      </p:sp>
      <p:sp>
        <p:nvSpPr>
          <p:cNvPr id="276482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276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1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F1A4AD49-5F2E-864A-B651-D724F36C69C5}" type="datetime1">
              <a:rPr lang="en-US"/>
              <a:pPr/>
              <a:t>12/11/2013</a:t>
            </a:fld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4F9113-1E17-FF47-BD17-DADE35DE564D}" type="slidenum">
              <a:rPr lang="en-US"/>
              <a:pPr/>
              <a:t>48</a:t>
            </a:fld>
            <a:endParaRPr lang="en-US"/>
          </a:p>
        </p:txBody>
      </p:sp>
      <p:sp>
        <p:nvSpPr>
          <p:cNvPr id="277506" name="Rectangle 2"/>
          <p:cNvSpPr>
            <a:spLocks noGrp="1" noRot="1" noChangeAspect="1" noChangeArrowheads="1"/>
          </p:cNvSpPr>
          <p:nvPr>
            <p:ph type="sldImg"/>
          </p:nvPr>
        </p:nvSpPr>
        <p:spPr>
          <a:ln/>
        </p:spPr>
      </p:sp>
      <p:sp>
        <p:nvSpPr>
          <p:cNvPr id="277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November 1, 2011</a:t>
            </a:r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938E63C1-8783-4BF7-9245-EA62A1FFC48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November 1,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143000"/>
            <a:ext cx="7772400" cy="51816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November 1,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FEB9549-145A-487C-AF54-A68951900D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November 1,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4EC8FE-0146-4067-8813-6261B0FD0A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November 1, 2011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CB0B87-04CB-450B-BDF6-5034CE731A1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November 1, 2011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ED43-5DCF-417A-8032-DE3F352BD9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November 1, 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November 1,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990FC-3C80-4657-83AB-65B8D50D993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November 1, 2011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1AAB529-CE5C-4AC7-96F4-126E16AA6096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November 1,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9DC0D-1DC3-43FC-A6F9-F42F97AF4FC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November 1, 2011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92C209-D84F-4F8A-A970-EB4D8E33DBA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792162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143000"/>
            <a:ext cx="7772400" cy="48768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515100"/>
            <a:ext cx="2476500" cy="19050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November 1, 2011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77000"/>
            <a:ext cx="3962400" cy="2286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Algorithms &amp; Data Structures</a:t>
            </a:r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400800"/>
            <a:ext cx="310896" cy="2667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844C1686-9600-4632-8AE4-7A48F09377E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1.xls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.doc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3.doc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4.doc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5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6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Excel_97-2003_Worksheet7.xls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Bubble Sort</a:t>
            </a:r>
            <a:endParaRPr lang="en-US" dirty="0"/>
          </a:p>
          <a:p>
            <a:r>
              <a:rPr lang="en-US" dirty="0" smtClean="0"/>
              <a:t>Bubble Sort Algorithm</a:t>
            </a:r>
          </a:p>
          <a:p>
            <a:r>
              <a:rPr lang="en-US" dirty="0" smtClean="0"/>
              <a:t>Time Complexity</a:t>
            </a:r>
          </a:p>
          <a:p>
            <a:pPr lvl="1"/>
            <a:r>
              <a:rPr lang="en-US" dirty="0" smtClean="0"/>
              <a:t>Best case</a:t>
            </a:r>
          </a:p>
          <a:p>
            <a:pPr lvl="1"/>
            <a:r>
              <a:rPr lang="en-US" dirty="0" smtClean="0"/>
              <a:t>Average case</a:t>
            </a:r>
          </a:p>
          <a:p>
            <a:pPr lvl="1"/>
            <a:r>
              <a:rPr lang="en-US" dirty="0" smtClean="0"/>
              <a:t>Worst case</a:t>
            </a:r>
          </a:p>
          <a:p>
            <a:r>
              <a:rPr lang="en-US" dirty="0" smtClean="0"/>
              <a:t>Examples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4700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Insertion Sort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Insertion Sort</a:t>
            </a:r>
            <a:endParaRPr lang="en-US" dirty="0"/>
          </a:p>
          <a:p>
            <a:r>
              <a:rPr lang="en-US" dirty="0" smtClean="0"/>
              <a:t>Insertion Sort Algorithm</a:t>
            </a:r>
          </a:p>
          <a:p>
            <a:r>
              <a:rPr lang="en-US" dirty="0" smtClean="0"/>
              <a:t>Time Complexity</a:t>
            </a:r>
          </a:p>
          <a:p>
            <a:pPr lvl="1"/>
            <a:r>
              <a:rPr lang="en-US" dirty="0" smtClean="0"/>
              <a:t>Best case</a:t>
            </a:r>
          </a:p>
          <a:p>
            <a:pPr lvl="1"/>
            <a:r>
              <a:rPr lang="en-US" dirty="0" smtClean="0"/>
              <a:t>Average case</a:t>
            </a:r>
          </a:p>
          <a:p>
            <a:pPr lvl="1"/>
            <a:r>
              <a:rPr lang="en-US" dirty="0" smtClean="0"/>
              <a:t>Worst case</a:t>
            </a:r>
          </a:p>
          <a:p>
            <a:r>
              <a:rPr lang="en-US" dirty="0" smtClean="0"/>
              <a:t>Examples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04700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Insertion Sort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Insertion sort algorithm sorts a set of values by inserting values into an existing file</a:t>
            </a:r>
          </a:p>
          <a:p>
            <a:r>
              <a:rPr lang="en-US" dirty="0" smtClean="0"/>
              <a:t>Compare the second element with first, if the first element is greater than second place it before the first one</a:t>
            </a:r>
          </a:p>
          <a:p>
            <a:r>
              <a:rPr lang="en-US" dirty="0" smtClean="0"/>
              <a:t>Otherwise place is just after the first one</a:t>
            </a:r>
          </a:p>
          <a:p>
            <a:r>
              <a:rPr lang="en-US" dirty="0" smtClean="0"/>
              <a:t>Compare the third value with second</a:t>
            </a:r>
          </a:p>
          <a:p>
            <a:r>
              <a:rPr lang="en-US" dirty="0" smtClean="0"/>
              <a:t>If the third value is greater than the second value then place it just after the second</a:t>
            </a:r>
          </a:p>
          <a:p>
            <a:r>
              <a:rPr lang="en-US" dirty="0" smtClean="0"/>
              <a:t>Otherwise place the second value to the third place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And compare third value with the first value</a:t>
            </a:r>
          </a:p>
          <a:p>
            <a:r>
              <a:rPr lang="en-US" dirty="0" smtClean="0"/>
              <a:t>If the third value is greater than the first value place the third value to second place</a:t>
            </a:r>
          </a:p>
          <a:p>
            <a:r>
              <a:rPr lang="en-US" dirty="0" smtClean="0"/>
              <a:t>Otherwise place the first value to second place</a:t>
            </a:r>
          </a:p>
          <a:p>
            <a:r>
              <a:rPr lang="en-US" dirty="0" smtClean="0"/>
              <a:t>And place the third value to first place and so 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Let A be a linear array of n numbers A [1], A [2], A [3], ...... A[</a:t>
            </a:r>
            <a:r>
              <a:rPr lang="en-US" i="1" dirty="0" smtClean="0"/>
              <a:t>n</a:t>
            </a:r>
            <a:r>
              <a:rPr lang="en-US" dirty="0" smtClean="0"/>
              <a:t>]</a:t>
            </a:r>
          </a:p>
          <a:p>
            <a:r>
              <a:rPr lang="en-US" dirty="0" smtClean="0"/>
              <a:t>The algorithm scan the array A from A [1] to A [n] by inserting each element A[k], into the proper position of the previously sorted sub list</a:t>
            </a:r>
          </a:p>
          <a:p>
            <a:r>
              <a:rPr lang="pt-BR" dirty="0" smtClean="0"/>
              <a:t>A [1], A [2], A [3], ...... A [</a:t>
            </a:r>
            <a:r>
              <a:rPr lang="pt-BR" i="1" dirty="0" smtClean="0"/>
              <a:t>k – 1]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914400" y="304800"/>
            <a:ext cx="7772400" cy="601980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dirty="0" smtClean="0"/>
              <a:t>Step 1: As the single element A [1] by itself is sorted array.</a:t>
            </a:r>
          </a:p>
          <a:p>
            <a:pPr>
              <a:buNone/>
            </a:pPr>
            <a:r>
              <a:rPr lang="en-US" dirty="0" smtClean="0"/>
              <a:t>Step 2: A [2] is inserted either before or after A [1] by comparing it so that A[1], A[2] is sorted array.</a:t>
            </a:r>
          </a:p>
          <a:p>
            <a:pPr>
              <a:buNone/>
            </a:pPr>
            <a:r>
              <a:rPr lang="en-US" dirty="0" smtClean="0"/>
              <a:t>Step 3: A [3] is inserted into the proper place in A [1], A [2], that is A [3] will be compared with A [1] and A [2] and placed before A [1], between A [1] and A[2], or after A [2] so that     A [1], A [2], A [3] is a sorted array.</a:t>
            </a:r>
          </a:p>
          <a:p>
            <a:pPr>
              <a:buNone/>
            </a:pPr>
            <a:r>
              <a:rPr lang="en-US" dirty="0" smtClean="0"/>
              <a:t>Step 4: A [4] is inserted in to a proper place in A [1], A [2], A [3] by comparing it; so that A [1], A [2], A [3], A [4] is a sorted array.</a:t>
            </a:r>
          </a:p>
          <a:p>
            <a:pPr>
              <a:buNone/>
            </a:pPr>
            <a:r>
              <a:rPr lang="en-US" dirty="0" smtClean="0"/>
              <a:t>Step 5: Repeat the process by inserting the element in the proper place in array</a:t>
            </a:r>
          </a:p>
          <a:p>
            <a:pPr>
              <a:buNone/>
            </a:pPr>
            <a:r>
              <a:rPr lang="en-US" dirty="0" smtClean="0"/>
              <a:t>Step n : A [n] is inserted into its proper place in an array A [1], A [2], A [3], ...... A [n –1] so that A [1], A [2], A [3], ...... ,A [n] is a sorted array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Let A be a linear array of n numbers A [1], A [2], A [3], ...... ,A [n]</a:t>
            </a:r>
          </a:p>
          <a:p>
            <a:r>
              <a:rPr lang="en-US" dirty="0" smtClean="0"/>
              <a:t>Swap be a temporary variable to interchange the two values</a:t>
            </a:r>
          </a:p>
          <a:p>
            <a:r>
              <a:rPr lang="en-US" dirty="0" smtClean="0"/>
              <a:t>Pos is the control variable to hold the position of each pass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cont…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1. Input an array A of n numbers</a:t>
            </a:r>
          </a:p>
          <a:p>
            <a:pPr>
              <a:buNone/>
            </a:pPr>
            <a:r>
              <a:rPr lang="en-US" dirty="0" smtClean="0"/>
              <a:t>2. Initialize </a:t>
            </a:r>
            <a:r>
              <a:rPr lang="en-US" dirty="0" err="1" smtClean="0"/>
              <a:t>i</a:t>
            </a:r>
            <a:r>
              <a:rPr lang="en-US" dirty="0" smtClean="0"/>
              <a:t> = 1 and repeat through steps 4 by incrementing </a:t>
            </a:r>
            <a:r>
              <a:rPr lang="en-US" dirty="0" err="1" smtClean="0"/>
              <a:t>i</a:t>
            </a:r>
            <a:r>
              <a:rPr lang="en-US" dirty="0" smtClean="0"/>
              <a:t> by one.</a:t>
            </a:r>
          </a:p>
          <a:p>
            <a:pPr>
              <a:buNone/>
            </a:pPr>
            <a:r>
              <a:rPr lang="en-US" dirty="0" smtClean="0"/>
              <a:t>	(a) If (</a:t>
            </a:r>
            <a:r>
              <a:rPr lang="en-US" dirty="0" err="1" smtClean="0"/>
              <a:t>i</a:t>
            </a:r>
            <a:r>
              <a:rPr lang="en-US" dirty="0" smtClean="0"/>
              <a:t> &lt; = n – 1)</a:t>
            </a:r>
          </a:p>
          <a:p>
            <a:pPr>
              <a:buNone/>
            </a:pPr>
            <a:r>
              <a:rPr lang="en-US" dirty="0" smtClean="0"/>
              <a:t>	(b) Swap = A [</a:t>
            </a:r>
            <a:r>
              <a:rPr lang="en-US" dirty="0" err="1" smtClean="0"/>
              <a:t>i</a:t>
            </a:r>
            <a:r>
              <a:rPr lang="en-US" dirty="0" smtClean="0"/>
              <a:t>],</a:t>
            </a:r>
          </a:p>
          <a:p>
            <a:pPr>
              <a:buNone/>
            </a:pPr>
            <a:r>
              <a:rPr lang="en-US" dirty="0" smtClean="0"/>
              <a:t>	(c) Pos = </a:t>
            </a:r>
            <a:r>
              <a:rPr lang="en-US" dirty="0" err="1" smtClean="0"/>
              <a:t>i</a:t>
            </a:r>
            <a:r>
              <a:rPr lang="en-US" dirty="0" smtClean="0"/>
              <a:t> – 1</a:t>
            </a:r>
          </a:p>
          <a:p>
            <a:pPr>
              <a:buNone/>
            </a:pPr>
            <a:r>
              <a:rPr lang="en-US" dirty="0" smtClean="0"/>
              <a:t>3. Repeat the step 3 if (Swap &lt; A[Pos] and (Pos &gt;= 0))</a:t>
            </a:r>
          </a:p>
          <a:p>
            <a:pPr>
              <a:buNone/>
            </a:pPr>
            <a:r>
              <a:rPr lang="pt-BR" dirty="0" smtClean="0"/>
              <a:t>	(a) A [Pos+1] = A [Pos]</a:t>
            </a:r>
          </a:p>
          <a:p>
            <a:pPr>
              <a:buNone/>
            </a:pPr>
            <a:r>
              <a:rPr lang="en-US" smtClean="0"/>
              <a:t>	(</a:t>
            </a:r>
            <a:r>
              <a:rPr lang="en-US" dirty="0" smtClean="0"/>
              <a:t>b) Pos = Pos-1</a:t>
            </a:r>
          </a:p>
          <a:p>
            <a:pPr>
              <a:buNone/>
            </a:pPr>
            <a:r>
              <a:rPr lang="pt-BR" dirty="0" smtClean="0"/>
              <a:t>4. A [Pos +1] = Swap</a:t>
            </a:r>
          </a:p>
          <a:p>
            <a:pPr>
              <a:buNone/>
            </a:pPr>
            <a:r>
              <a:rPr lang="en-US" dirty="0" smtClean="0"/>
              <a:t>5. Exit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consider a following array with five elements 42, 33, 23, 74, 44 :</a:t>
            </a:r>
          </a:p>
          <a:p>
            <a:endParaRPr lang="en-US" dirty="0" smtClean="0"/>
          </a:p>
          <a:p>
            <a:r>
              <a:rPr lang="en-US" dirty="0" smtClean="0"/>
              <a:t>Now sort this list using Insertion Sort Algorithm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We have an unsorted array A</a:t>
            </a:r>
          </a:p>
          <a:p>
            <a:r>
              <a:rPr lang="en-US" dirty="0" smtClean="0"/>
              <a:t>Having 5 elements</a:t>
            </a:r>
          </a:p>
          <a:p>
            <a:r>
              <a:rPr lang="en-US" dirty="0" smtClean="0"/>
              <a:t>We will sort this array using insertion sort</a:t>
            </a:r>
            <a:endParaRPr lang="en-US" dirty="0"/>
          </a:p>
        </p:txBody>
      </p:sp>
      <p:graphicFrame>
        <p:nvGraphicFramePr>
          <p:cNvPr id="8196" name="Object 4"/>
          <p:cNvGraphicFramePr>
            <a:graphicFrameLocks/>
          </p:cNvGraphicFramePr>
          <p:nvPr/>
        </p:nvGraphicFramePr>
        <p:xfrm>
          <a:off x="3276600" y="3352800"/>
          <a:ext cx="1600200" cy="2179638"/>
        </p:xfrm>
        <a:graphic>
          <a:graphicData uri="http://schemas.openxmlformats.org/presentationml/2006/ole">
            <p:oleObj spid="_x0000_s8213" name="Worksheet" r:id="rId3" imgW="762043" imgH="1019269" progId="Excel.Sheet.8">
              <p:embed/>
            </p:oleObj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981200" y="2768025"/>
            <a:ext cx="1905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Array A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166688"/>
            <a:ext cx="7772400" cy="1143000"/>
          </a:xfrm>
          <a:noFill/>
          <a:ln/>
        </p:spPr>
        <p:txBody>
          <a:bodyPr/>
          <a:lstStyle/>
          <a:p>
            <a:r>
              <a:rPr lang="en-US"/>
              <a:t>The First Pass</a:t>
            </a:r>
          </a:p>
        </p:txBody>
      </p:sp>
      <p:sp>
        <p:nvSpPr>
          <p:cNvPr id="51213" name="Text Box 13"/>
          <p:cNvSpPr txBox="1">
            <a:spLocks noChangeArrowheads="1"/>
          </p:cNvSpPr>
          <p:nvPr/>
        </p:nvSpPr>
        <p:spPr bwMode="auto">
          <a:xfrm>
            <a:off x="723900" y="1884363"/>
            <a:ext cx="601663" cy="469900"/>
          </a:xfrm>
          <a:prstGeom prst="rect">
            <a:avLst/>
          </a:prstGeom>
          <a:solidFill>
            <a:srgbClr val="99CCFF"/>
          </a:solidFill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</a:rPr>
              <a:t>80</a:t>
            </a:r>
            <a:endParaRPr lang="en-US"/>
          </a:p>
        </p:txBody>
      </p:sp>
      <p:sp>
        <p:nvSpPr>
          <p:cNvPr id="51214" name="Text Box 14"/>
          <p:cNvSpPr txBox="1">
            <a:spLocks noChangeArrowheads="1"/>
          </p:cNvSpPr>
          <p:nvPr/>
        </p:nvSpPr>
        <p:spPr bwMode="auto">
          <a:xfrm>
            <a:off x="730250" y="2366963"/>
            <a:ext cx="601663" cy="469900"/>
          </a:xfrm>
          <a:prstGeom prst="rect">
            <a:avLst/>
          </a:prstGeom>
          <a:solidFill>
            <a:srgbClr val="99CCFF"/>
          </a:solidFill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</a:rPr>
              <a:t>40</a:t>
            </a:r>
            <a:endParaRPr lang="en-US"/>
          </a:p>
        </p:txBody>
      </p:sp>
      <p:sp>
        <p:nvSpPr>
          <p:cNvPr id="51215" name="Text Box 15"/>
          <p:cNvSpPr txBox="1">
            <a:spLocks noChangeArrowheads="1"/>
          </p:cNvSpPr>
          <p:nvPr/>
        </p:nvSpPr>
        <p:spPr bwMode="auto">
          <a:xfrm>
            <a:off x="731838" y="2841625"/>
            <a:ext cx="601662" cy="469900"/>
          </a:xfrm>
          <a:prstGeom prst="rect">
            <a:avLst/>
          </a:prstGeom>
          <a:noFill/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32</a:t>
            </a:r>
          </a:p>
        </p:txBody>
      </p:sp>
      <p:sp>
        <p:nvSpPr>
          <p:cNvPr id="51216" name="Text Box 16"/>
          <p:cNvSpPr txBox="1">
            <a:spLocks noChangeArrowheads="1"/>
          </p:cNvSpPr>
          <p:nvPr/>
        </p:nvSpPr>
        <p:spPr bwMode="auto">
          <a:xfrm>
            <a:off x="731838" y="3316288"/>
            <a:ext cx="601662" cy="469900"/>
          </a:xfrm>
          <a:prstGeom prst="rect">
            <a:avLst/>
          </a:prstGeom>
          <a:noFill/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84</a:t>
            </a:r>
          </a:p>
        </p:txBody>
      </p:sp>
      <p:sp>
        <p:nvSpPr>
          <p:cNvPr id="51217" name="Text Box 17"/>
          <p:cNvSpPr txBox="1">
            <a:spLocks noChangeArrowheads="1"/>
          </p:cNvSpPr>
          <p:nvPr/>
        </p:nvSpPr>
        <p:spPr bwMode="auto">
          <a:xfrm>
            <a:off x="731838" y="3790950"/>
            <a:ext cx="601662" cy="469900"/>
          </a:xfrm>
          <a:prstGeom prst="rect">
            <a:avLst/>
          </a:prstGeom>
          <a:noFill/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61</a:t>
            </a:r>
          </a:p>
        </p:txBody>
      </p:sp>
      <p:sp>
        <p:nvSpPr>
          <p:cNvPr id="51218" name="Text Box 18"/>
          <p:cNvSpPr txBox="1">
            <a:spLocks noChangeArrowheads="1"/>
          </p:cNvSpPr>
          <p:nvPr/>
        </p:nvSpPr>
        <p:spPr bwMode="auto">
          <a:xfrm>
            <a:off x="1552575" y="1946275"/>
            <a:ext cx="1263650" cy="1158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Insert 40,</a:t>
            </a:r>
          </a:p>
          <a:p>
            <a:pPr>
              <a:spcBef>
                <a:spcPct val="50000"/>
              </a:spcBef>
            </a:pPr>
            <a:r>
              <a:rPr lang="en-US" sz="2000"/>
              <a:t>compare &amp; move</a:t>
            </a:r>
            <a:endParaRPr lang="en-US"/>
          </a:p>
        </p:txBody>
      </p:sp>
      <p:sp>
        <p:nvSpPr>
          <p:cNvPr id="51219" name="Line 19"/>
          <p:cNvSpPr>
            <a:spLocks noChangeShapeType="1"/>
          </p:cNvSpPr>
          <p:nvPr/>
        </p:nvSpPr>
        <p:spPr bwMode="auto">
          <a:xfrm flipH="1" flipV="1">
            <a:off x="1190625" y="2141538"/>
            <a:ext cx="414338" cy="15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220" name="Text Box 20"/>
          <p:cNvSpPr txBox="1">
            <a:spLocks noChangeArrowheads="1"/>
          </p:cNvSpPr>
          <p:nvPr/>
        </p:nvSpPr>
        <p:spPr bwMode="auto">
          <a:xfrm>
            <a:off x="3290888" y="1892300"/>
            <a:ext cx="601662" cy="469900"/>
          </a:xfrm>
          <a:prstGeom prst="rect">
            <a:avLst/>
          </a:prstGeom>
          <a:solidFill>
            <a:srgbClr val="99CCFF"/>
          </a:solidFill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</a:rPr>
              <a:t>80</a:t>
            </a:r>
            <a:endParaRPr lang="en-US"/>
          </a:p>
        </p:txBody>
      </p:sp>
      <p:sp>
        <p:nvSpPr>
          <p:cNvPr id="51221" name="Text Box 21"/>
          <p:cNvSpPr txBox="1">
            <a:spLocks noChangeArrowheads="1"/>
          </p:cNvSpPr>
          <p:nvPr/>
        </p:nvSpPr>
        <p:spPr bwMode="auto">
          <a:xfrm>
            <a:off x="3297238" y="2374900"/>
            <a:ext cx="601662" cy="469900"/>
          </a:xfrm>
          <a:prstGeom prst="rect">
            <a:avLst/>
          </a:prstGeom>
          <a:solidFill>
            <a:srgbClr val="99CCFF"/>
          </a:solidFill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</a:rPr>
              <a:t>80</a:t>
            </a:r>
            <a:endParaRPr lang="en-US"/>
          </a:p>
        </p:txBody>
      </p:sp>
      <p:sp>
        <p:nvSpPr>
          <p:cNvPr id="51222" name="Text Box 22"/>
          <p:cNvSpPr txBox="1">
            <a:spLocks noChangeArrowheads="1"/>
          </p:cNvSpPr>
          <p:nvPr/>
        </p:nvSpPr>
        <p:spPr bwMode="auto">
          <a:xfrm>
            <a:off x="3298825" y="2849563"/>
            <a:ext cx="601663" cy="469900"/>
          </a:xfrm>
          <a:prstGeom prst="rect">
            <a:avLst/>
          </a:prstGeom>
          <a:noFill/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32</a:t>
            </a:r>
          </a:p>
        </p:txBody>
      </p:sp>
      <p:sp>
        <p:nvSpPr>
          <p:cNvPr id="51223" name="Text Box 23"/>
          <p:cNvSpPr txBox="1">
            <a:spLocks noChangeArrowheads="1"/>
          </p:cNvSpPr>
          <p:nvPr/>
        </p:nvSpPr>
        <p:spPr bwMode="auto">
          <a:xfrm>
            <a:off x="3298825" y="3324225"/>
            <a:ext cx="601663" cy="469900"/>
          </a:xfrm>
          <a:prstGeom prst="rect">
            <a:avLst/>
          </a:prstGeom>
          <a:noFill/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84</a:t>
            </a:r>
          </a:p>
        </p:txBody>
      </p:sp>
      <p:sp>
        <p:nvSpPr>
          <p:cNvPr id="51224" name="Text Box 24"/>
          <p:cNvSpPr txBox="1">
            <a:spLocks noChangeArrowheads="1"/>
          </p:cNvSpPr>
          <p:nvPr/>
        </p:nvSpPr>
        <p:spPr bwMode="auto">
          <a:xfrm>
            <a:off x="3298825" y="3798888"/>
            <a:ext cx="601663" cy="469900"/>
          </a:xfrm>
          <a:prstGeom prst="rect">
            <a:avLst/>
          </a:prstGeom>
          <a:noFill/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61</a:t>
            </a:r>
          </a:p>
        </p:txBody>
      </p:sp>
      <p:sp>
        <p:nvSpPr>
          <p:cNvPr id="51225" name="Text Box 25"/>
          <p:cNvSpPr txBox="1">
            <a:spLocks noChangeArrowheads="1"/>
          </p:cNvSpPr>
          <p:nvPr/>
        </p:nvSpPr>
        <p:spPr bwMode="auto">
          <a:xfrm>
            <a:off x="6167438" y="1858963"/>
            <a:ext cx="601662" cy="469900"/>
          </a:xfrm>
          <a:prstGeom prst="rect">
            <a:avLst/>
          </a:prstGeom>
          <a:solidFill>
            <a:srgbClr val="99CCFF"/>
          </a:solidFill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</a:rPr>
              <a:t>40</a:t>
            </a:r>
            <a:endParaRPr lang="en-US"/>
          </a:p>
        </p:txBody>
      </p:sp>
      <p:sp>
        <p:nvSpPr>
          <p:cNvPr id="51226" name="Text Box 26"/>
          <p:cNvSpPr txBox="1">
            <a:spLocks noChangeArrowheads="1"/>
          </p:cNvSpPr>
          <p:nvPr/>
        </p:nvSpPr>
        <p:spPr bwMode="auto">
          <a:xfrm>
            <a:off x="6173788" y="2341563"/>
            <a:ext cx="601662" cy="469900"/>
          </a:xfrm>
          <a:prstGeom prst="rect">
            <a:avLst/>
          </a:prstGeom>
          <a:solidFill>
            <a:srgbClr val="99CCFF"/>
          </a:solidFill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</a:rPr>
              <a:t>80</a:t>
            </a:r>
            <a:endParaRPr lang="en-US">
              <a:solidFill>
                <a:schemeClr val="accent2"/>
              </a:solidFill>
            </a:endParaRPr>
          </a:p>
        </p:txBody>
      </p:sp>
      <p:sp>
        <p:nvSpPr>
          <p:cNvPr id="51227" name="Text Box 27"/>
          <p:cNvSpPr txBox="1">
            <a:spLocks noChangeArrowheads="1"/>
          </p:cNvSpPr>
          <p:nvPr/>
        </p:nvSpPr>
        <p:spPr bwMode="auto">
          <a:xfrm>
            <a:off x="6175375" y="2816225"/>
            <a:ext cx="601663" cy="469900"/>
          </a:xfrm>
          <a:prstGeom prst="rect">
            <a:avLst/>
          </a:prstGeom>
          <a:noFill/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32</a:t>
            </a:r>
          </a:p>
        </p:txBody>
      </p:sp>
      <p:sp>
        <p:nvSpPr>
          <p:cNvPr id="51228" name="Text Box 28"/>
          <p:cNvSpPr txBox="1">
            <a:spLocks noChangeArrowheads="1"/>
          </p:cNvSpPr>
          <p:nvPr/>
        </p:nvSpPr>
        <p:spPr bwMode="auto">
          <a:xfrm>
            <a:off x="6175375" y="3290888"/>
            <a:ext cx="601663" cy="469900"/>
          </a:xfrm>
          <a:prstGeom prst="rect">
            <a:avLst/>
          </a:prstGeom>
          <a:noFill/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84</a:t>
            </a:r>
          </a:p>
        </p:txBody>
      </p:sp>
      <p:sp>
        <p:nvSpPr>
          <p:cNvPr id="51229" name="Text Box 29"/>
          <p:cNvSpPr txBox="1">
            <a:spLocks noChangeArrowheads="1"/>
          </p:cNvSpPr>
          <p:nvPr/>
        </p:nvSpPr>
        <p:spPr bwMode="auto">
          <a:xfrm>
            <a:off x="6175375" y="3765550"/>
            <a:ext cx="601663" cy="469900"/>
          </a:xfrm>
          <a:prstGeom prst="rect">
            <a:avLst/>
          </a:prstGeom>
          <a:noFill/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61</a:t>
            </a:r>
          </a:p>
        </p:txBody>
      </p:sp>
      <p:sp>
        <p:nvSpPr>
          <p:cNvPr id="51233" name="Text Box 33"/>
          <p:cNvSpPr txBox="1">
            <a:spLocks noChangeArrowheads="1"/>
          </p:cNvSpPr>
          <p:nvPr/>
        </p:nvSpPr>
        <p:spPr bwMode="auto">
          <a:xfrm>
            <a:off x="4140200" y="5405438"/>
            <a:ext cx="725488" cy="469900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40</a:t>
            </a:r>
          </a:p>
        </p:txBody>
      </p:sp>
      <p:sp>
        <p:nvSpPr>
          <p:cNvPr id="51234" name="Text Box 34"/>
          <p:cNvSpPr txBox="1">
            <a:spLocks noChangeArrowheads="1"/>
          </p:cNvSpPr>
          <p:nvPr/>
        </p:nvSpPr>
        <p:spPr bwMode="auto">
          <a:xfrm>
            <a:off x="4841875" y="1912938"/>
            <a:ext cx="126365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Insert 40</a:t>
            </a:r>
            <a:endParaRPr lang="en-US"/>
          </a:p>
        </p:txBody>
      </p:sp>
      <p:sp>
        <p:nvSpPr>
          <p:cNvPr id="51235" name="Line 35"/>
          <p:cNvSpPr>
            <a:spLocks noChangeShapeType="1"/>
          </p:cNvSpPr>
          <p:nvPr/>
        </p:nvSpPr>
        <p:spPr bwMode="auto">
          <a:xfrm flipH="1">
            <a:off x="5865813" y="2068513"/>
            <a:ext cx="3937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236" name="Line 36"/>
          <p:cNvSpPr>
            <a:spLocks noChangeShapeType="1"/>
          </p:cNvSpPr>
          <p:nvPr/>
        </p:nvSpPr>
        <p:spPr bwMode="auto">
          <a:xfrm flipH="1">
            <a:off x="2590800" y="2365375"/>
            <a:ext cx="684213" cy="4349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237" name="Text Box 37"/>
          <p:cNvSpPr txBox="1">
            <a:spLocks noChangeArrowheads="1"/>
          </p:cNvSpPr>
          <p:nvPr/>
        </p:nvSpPr>
        <p:spPr bwMode="auto">
          <a:xfrm>
            <a:off x="6069013" y="1471613"/>
            <a:ext cx="992187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dirty="0" smtClean="0"/>
              <a:t>1</a:t>
            </a:r>
            <a:endParaRPr lang="en-US" dirty="0"/>
          </a:p>
        </p:txBody>
      </p:sp>
      <p:sp>
        <p:nvSpPr>
          <p:cNvPr id="30" name="Text Box 21"/>
          <p:cNvSpPr txBox="1">
            <a:spLocks noChangeArrowheads="1"/>
          </p:cNvSpPr>
          <p:nvPr/>
        </p:nvSpPr>
        <p:spPr bwMode="auto">
          <a:xfrm>
            <a:off x="4140200" y="5040868"/>
            <a:ext cx="877887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swap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ED43-5DCF-417A-8032-DE3F352BD9DE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3250" name="Object 2"/>
          <p:cNvGraphicFramePr>
            <a:graphicFrameLocks/>
          </p:cNvGraphicFramePr>
          <p:nvPr/>
        </p:nvGraphicFramePr>
        <p:xfrm>
          <a:off x="-2525713" y="1739900"/>
          <a:ext cx="1822450" cy="476250"/>
        </p:xfrm>
        <a:graphic>
          <a:graphicData uri="http://schemas.openxmlformats.org/presentationml/2006/ole">
            <p:oleObj spid="_x0000_s2067" name="Document" r:id="rId3" imgW="11458450" imgH="3095598" progId="Word.Document.8">
              <p:embed/>
            </p:oleObj>
          </a:graphicData>
        </a:graphic>
      </p:graphicFrame>
      <p:sp>
        <p:nvSpPr>
          <p:cNvPr id="53251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166688"/>
            <a:ext cx="7772400" cy="1143000"/>
          </a:xfrm>
          <a:noFill/>
          <a:ln/>
        </p:spPr>
        <p:txBody>
          <a:bodyPr/>
          <a:lstStyle/>
          <a:p>
            <a:r>
              <a:rPr lang="en-US"/>
              <a:t>The Second Pass</a:t>
            </a:r>
          </a:p>
        </p:txBody>
      </p:sp>
      <p:sp>
        <p:nvSpPr>
          <p:cNvPr id="53252" name="Text Box 4"/>
          <p:cNvSpPr txBox="1">
            <a:spLocks noChangeArrowheads="1"/>
          </p:cNvSpPr>
          <p:nvPr/>
        </p:nvSpPr>
        <p:spPr bwMode="auto">
          <a:xfrm>
            <a:off x="738648" y="1884363"/>
            <a:ext cx="601663" cy="469900"/>
          </a:xfrm>
          <a:prstGeom prst="rect">
            <a:avLst/>
          </a:prstGeom>
          <a:solidFill>
            <a:srgbClr val="99CCFF"/>
          </a:solidFill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</a:rPr>
              <a:t>40</a:t>
            </a:r>
            <a:endParaRPr lang="en-US"/>
          </a:p>
        </p:txBody>
      </p:sp>
      <p:sp>
        <p:nvSpPr>
          <p:cNvPr id="53253" name="Text Box 5"/>
          <p:cNvSpPr txBox="1">
            <a:spLocks noChangeArrowheads="1"/>
          </p:cNvSpPr>
          <p:nvPr/>
        </p:nvSpPr>
        <p:spPr bwMode="auto">
          <a:xfrm>
            <a:off x="730250" y="2366963"/>
            <a:ext cx="601663" cy="469900"/>
          </a:xfrm>
          <a:prstGeom prst="rect">
            <a:avLst/>
          </a:prstGeom>
          <a:solidFill>
            <a:srgbClr val="99CCFF"/>
          </a:solidFill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</a:rPr>
              <a:t>80</a:t>
            </a:r>
            <a:endParaRPr lang="en-US"/>
          </a:p>
        </p:txBody>
      </p:sp>
      <p:sp>
        <p:nvSpPr>
          <p:cNvPr id="53254" name="Text Box 6"/>
          <p:cNvSpPr txBox="1">
            <a:spLocks noChangeArrowheads="1"/>
          </p:cNvSpPr>
          <p:nvPr/>
        </p:nvSpPr>
        <p:spPr bwMode="auto">
          <a:xfrm>
            <a:off x="731838" y="2841625"/>
            <a:ext cx="601662" cy="469900"/>
          </a:xfrm>
          <a:prstGeom prst="rect">
            <a:avLst/>
          </a:prstGeom>
          <a:solidFill>
            <a:srgbClr val="99CCFF"/>
          </a:solidFill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</a:rPr>
              <a:t>32</a:t>
            </a:r>
            <a:endParaRPr lang="en-US"/>
          </a:p>
        </p:txBody>
      </p:sp>
      <p:sp>
        <p:nvSpPr>
          <p:cNvPr id="53255" name="Text Box 7"/>
          <p:cNvSpPr txBox="1">
            <a:spLocks noChangeArrowheads="1"/>
          </p:cNvSpPr>
          <p:nvPr/>
        </p:nvSpPr>
        <p:spPr bwMode="auto">
          <a:xfrm>
            <a:off x="731838" y="3316288"/>
            <a:ext cx="601662" cy="469900"/>
          </a:xfrm>
          <a:prstGeom prst="rect">
            <a:avLst/>
          </a:prstGeom>
          <a:noFill/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84</a:t>
            </a:r>
          </a:p>
        </p:txBody>
      </p:sp>
      <p:sp>
        <p:nvSpPr>
          <p:cNvPr id="53256" name="Text Box 8"/>
          <p:cNvSpPr txBox="1">
            <a:spLocks noChangeArrowheads="1"/>
          </p:cNvSpPr>
          <p:nvPr/>
        </p:nvSpPr>
        <p:spPr bwMode="auto">
          <a:xfrm>
            <a:off x="731838" y="3790950"/>
            <a:ext cx="601662" cy="469900"/>
          </a:xfrm>
          <a:prstGeom prst="rect">
            <a:avLst/>
          </a:prstGeom>
          <a:noFill/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61</a:t>
            </a:r>
          </a:p>
        </p:txBody>
      </p:sp>
      <p:sp>
        <p:nvSpPr>
          <p:cNvPr id="53257" name="Text Box 9"/>
          <p:cNvSpPr txBox="1">
            <a:spLocks noChangeArrowheads="1"/>
          </p:cNvSpPr>
          <p:nvPr/>
        </p:nvSpPr>
        <p:spPr bwMode="auto">
          <a:xfrm>
            <a:off x="1552575" y="2420938"/>
            <a:ext cx="1263650" cy="1158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Insert 32,</a:t>
            </a:r>
          </a:p>
          <a:p>
            <a:pPr>
              <a:spcBef>
                <a:spcPct val="50000"/>
              </a:spcBef>
            </a:pPr>
            <a:r>
              <a:rPr lang="en-US" sz="2000"/>
              <a:t>compare &amp; move</a:t>
            </a:r>
          </a:p>
        </p:txBody>
      </p:sp>
      <p:sp>
        <p:nvSpPr>
          <p:cNvPr id="53258" name="Line 10"/>
          <p:cNvSpPr>
            <a:spLocks noChangeShapeType="1"/>
          </p:cNvSpPr>
          <p:nvPr/>
        </p:nvSpPr>
        <p:spPr bwMode="auto">
          <a:xfrm flipH="1">
            <a:off x="1193800" y="2617788"/>
            <a:ext cx="3937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259" name="Text Box 11"/>
          <p:cNvSpPr txBox="1">
            <a:spLocks noChangeArrowheads="1"/>
          </p:cNvSpPr>
          <p:nvPr/>
        </p:nvSpPr>
        <p:spPr bwMode="auto">
          <a:xfrm>
            <a:off x="3001963" y="1892300"/>
            <a:ext cx="601662" cy="469900"/>
          </a:xfrm>
          <a:prstGeom prst="rect">
            <a:avLst/>
          </a:prstGeom>
          <a:solidFill>
            <a:srgbClr val="99CCFF"/>
          </a:solidFill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</a:rPr>
              <a:t>40</a:t>
            </a:r>
            <a:endParaRPr lang="en-US"/>
          </a:p>
        </p:txBody>
      </p:sp>
      <p:sp>
        <p:nvSpPr>
          <p:cNvPr id="53260" name="Text Box 12"/>
          <p:cNvSpPr txBox="1">
            <a:spLocks noChangeArrowheads="1"/>
          </p:cNvSpPr>
          <p:nvPr/>
        </p:nvSpPr>
        <p:spPr bwMode="auto">
          <a:xfrm>
            <a:off x="3008313" y="2374900"/>
            <a:ext cx="601662" cy="469900"/>
          </a:xfrm>
          <a:prstGeom prst="rect">
            <a:avLst/>
          </a:prstGeom>
          <a:solidFill>
            <a:srgbClr val="99CCFF"/>
          </a:solidFill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</a:rPr>
              <a:t>80</a:t>
            </a:r>
            <a:endParaRPr lang="en-US"/>
          </a:p>
        </p:txBody>
      </p:sp>
      <p:sp>
        <p:nvSpPr>
          <p:cNvPr id="53261" name="Text Box 13"/>
          <p:cNvSpPr txBox="1">
            <a:spLocks noChangeArrowheads="1"/>
          </p:cNvSpPr>
          <p:nvPr/>
        </p:nvSpPr>
        <p:spPr bwMode="auto">
          <a:xfrm>
            <a:off x="3009900" y="2849563"/>
            <a:ext cx="601663" cy="469900"/>
          </a:xfrm>
          <a:prstGeom prst="rect">
            <a:avLst/>
          </a:prstGeom>
          <a:solidFill>
            <a:srgbClr val="99CCFF"/>
          </a:solidFill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</a:rPr>
              <a:t>80</a:t>
            </a:r>
            <a:endParaRPr lang="en-US"/>
          </a:p>
        </p:txBody>
      </p:sp>
      <p:sp>
        <p:nvSpPr>
          <p:cNvPr id="53262" name="Text Box 14"/>
          <p:cNvSpPr txBox="1">
            <a:spLocks noChangeArrowheads="1"/>
          </p:cNvSpPr>
          <p:nvPr/>
        </p:nvSpPr>
        <p:spPr bwMode="auto">
          <a:xfrm>
            <a:off x="3009900" y="3324225"/>
            <a:ext cx="601663" cy="469900"/>
          </a:xfrm>
          <a:prstGeom prst="rect">
            <a:avLst/>
          </a:prstGeom>
          <a:noFill/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84</a:t>
            </a:r>
          </a:p>
        </p:txBody>
      </p:sp>
      <p:sp>
        <p:nvSpPr>
          <p:cNvPr id="53263" name="Text Box 15"/>
          <p:cNvSpPr txBox="1">
            <a:spLocks noChangeArrowheads="1"/>
          </p:cNvSpPr>
          <p:nvPr/>
        </p:nvSpPr>
        <p:spPr bwMode="auto">
          <a:xfrm>
            <a:off x="3009900" y="3798888"/>
            <a:ext cx="601663" cy="469900"/>
          </a:xfrm>
          <a:prstGeom prst="rect">
            <a:avLst/>
          </a:prstGeom>
          <a:noFill/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61</a:t>
            </a:r>
          </a:p>
        </p:txBody>
      </p:sp>
      <p:sp>
        <p:nvSpPr>
          <p:cNvPr id="53264" name="Text Box 16"/>
          <p:cNvSpPr txBox="1">
            <a:spLocks noChangeArrowheads="1"/>
          </p:cNvSpPr>
          <p:nvPr/>
        </p:nvSpPr>
        <p:spPr bwMode="auto">
          <a:xfrm>
            <a:off x="5053013" y="1920875"/>
            <a:ext cx="601662" cy="469900"/>
          </a:xfrm>
          <a:prstGeom prst="rect">
            <a:avLst/>
          </a:prstGeom>
          <a:solidFill>
            <a:srgbClr val="99CCFF"/>
          </a:solidFill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rgbClr val="000000"/>
                </a:solidFill>
              </a:rPr>
              <a:t>40</a:t>
            </a:r>
            <a:endParaRPr lang="en-US" dirty="0"/>
          </a:p>
        </p:txBody>
      </p:sp>
      <p:sp>
        <p:nvSpPr>
          <p:cNvPr id="53265" name="Text Box 17"/>
          <p:cNvSpPr txBox="1">
            <a:spLocks noChangeArrowheads="1"/>
          </p:cNvSpPr>
          <p:nvPr/>
        </p:nvSpPr>
        <p:spPr bwMode="auto">
          <a:xfrm>
            <a:off x="5059363" y="2403475"/>
            <a:ext cx="601662" cy="469900"/>
          </a:xfrm>
          <a:prstGeom prst="rect">
            <a:avLst/>
          </a:prstGeom>
          <a:solidFill>
            <a:srgbClr val="99CCFF"/>
          </a:solidFill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</a:rPr>
              <a:t>40</a:t>
            </a:r>
            <a:endParaRPr lang="en-US"/>
          </a:p>
        </p:txBody>
      </p:sp>
      <p:sp>
        <p:nvSpPr>
          <p:cNvPr id="53266" name="Text Box 18"/>
          <p:cNvSpPr txBox="1">
            <a:spLocks noChangeArrowheads="1"/>
          </p:cNvSpPr>
          <p:nvPr/>
        </p:nvSpPr>
        <p:spPr bwMode="auto">
          <a:xfrm>
            <a:off x="5060950" y="2878138"/>
            <a:ext cx="601663" cy="469900"/>
          </a:xfrm>
          <a:prstGeom prst="rect">
            <a:avLst/>
          </a:prstGeom>
          <a:solidFill>
            <a:srgbClr val="99CCFF"/>
          </a:solidFill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</a:rPr>
              <a:t>80</a:t>
            </a:r>
            <a:endParaRPr lang="en-US"/>
          </a:p>
        </p:txBody>
      </p:sp>
      <p:sp>
        <p:nvSpPr>
          <p:cNvPr id="53267" name="Text Box 19"/>
          <p:cNvSpPr txBox="1">
            <a:spLocks noChangeArrowheads="1"/>
          </p:cNvSpPr>
          <p:nvPr/>
        </p:nvSpPr>
        <p:spPr bwMode="auto">
          <a:xfrm>
            <a:off x="5060950" y="3352800"/>
            <a:ext cx="601663" cy="469900"/>
          </a:xfrm>
          <a:prstGeom prst="rect">
            <a:avLst/>
          </a:prstGeom>
          <a:noFill/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84</a:t>
            </a:r>
          </a:p>
        </p:txBody>
      </p:sp>
      <p:sp>
        <p:nvSpPr>
          <p:cNvPr id="53268" name="Text Box 20"/>
          <p:cNvSpPr txBox="1">
            <a:spLocks noChangeArrowheads="1"/>
          </p:cNvSpPr>
          <p:nvPr/>
        </p:nvSpPr>
        <p:spPr bwMode="auto">
          <a:xfrm>
            <a:off x="5060950" y="3827463"/>
            <a:ext cx="601663" cy="469900"/>
          </a:xfrm>
          <a:prstGeom prst="rect">
            <a:avLst/>
          </a:prstGeom>
          <a:noFill/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61</a:t>
            </a:r>
          </a:p>
        </p:txBody>
      </p:sp>
      <p:sp>
        <p:nvSpPr>
          <p:cNvPr id="53270" name="Text Box 22"/>
          <p:cNvSpPr txBox="1">
            <a:spLocks noChangeArrowheads="1"/>
          </p:cNvSpPr>
          <p:nvPr/>
        </p:nvSpPr>
        <p:spPr bwMode="auto">
          <a:xfrm>
            <a:off x="4140200" y="5405438"/>
            <a:ext cx="725488" cy="469900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32</a:t>
            </a:r>
          </a:p>
        </p:txBody>
      </p:sp>
      <p:sp>
        <p:nvSpPr>
          <p:cNvPr id="53271" name="Text Box 23"/>
          <p:cNvSpPr txBox="1">
            <a:spLocks noChangeArrowheads="1"/>
          </p:cNvSpPr>
          <p:nvPr/>
        </p:nvSpPr>
        <p:spPr bwMode="auto">
          <a:xfrm>
            <a:off x="3727450" y="1974850"/>
            <a:ext cx="1263650" cy="701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Compare &amp; move</a:t>
            </a:r>
            <a:endParaRPr lang="en-US"/>
          </a:p>
        </p:txBody>
      </p:sp>
      <p:sp>
        <p:nvSpPr>
          <p:cNvPr id="53272" name="Line 24"/>
          <p:cNvSpPr>
            <a:spLocks noChangeShapeType="1"/>
          </p:cNvSpPr>
          <p:nvPr/>
        </p:nvSpPr>
        <p:spPr bwMode="auto">
          <a:xfrm flipH="1">
            <a:off x="4751388" y="2625725"/>
            <a:ext cx="3937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273" name="Line 25"/>
          <p:cNvSpPr>
            <a:spLocks noChangeShapeType="1"/>
          </p:cNvSpPr>
          <p:nvPr/>
        </p:nvSpPr>
        <p:spPr bwMode="auto">
          <a:xfrm flipH="1">
            <a:off x="2590800" y="2901950"/>
            <a:ext cx="352425" cy="3730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274" name="Text Box 26"/>
          <p:cNvSpPr txBox="1">
            <a:spLocks noChangeArrowheads="1"/>
          </p:cNvSpPr>
          <p:nvPr/>
        </p:nvSpPr>
        <p:spPr bwMode="auto">
          <a:xfrm>
            <a:off x="4954588" y="1533525"/>
            <a:ext cx="992187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dirty="0" smtClean="0"/>
              <a:t>2</a:t>
            </a:r>
            <a:endParaRPr lang="en-US" dirty="0"/>
          </a:p>
        </p:txBody>
      </p:sp>
      <p:sp>
        <p:nvSpPr>
          <p:cNvPr id="53275" name="Line 27"/>
          <p:cNvSpPr>
            <a:spLocks noChangeShapeType="1"/>
          </p:cNvSpPr>
          <p:nvPr/>
        </p:nvSpPr>
        <p:spPr bwMode="auto">
          <a:xfrm flipH="1">
            <a:off x="3409950" y="2130425"/>
            <a:ext cx="3937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276" name="Text Box 28"/>
          <p:cNvSpPr txBox="1">
            <a:spLocks noChangeArrowheads="1"/>
          </p:cNvSpPr>
          <p:nvPr/>
        </p:nvSpPr>
        <p:spPr bwMode="auto">
          <a:xfrm>
            <a:off x="7496175" y="1928813"/>
            <a:ext cx="601663" cy="469900"/>
          </a:xfrm>
          <a:prstGeom prst="rect">
            <a:avLst/>
          </a:prstGeom>
          <a:solidFill>
            <a:srgbClr val="99CCFF"/>
          </a:solidFill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</a:rPr>
              <a:t>32</a:t>
            </a:r>
            <a:endParaRPr lang="en-US"/>
          </a:p>
        </p:txBody>
      </p:sp>
      <p:sp>
        <p:nvSpPr>
          <p:cNvPr id="53277" name="Text Box 29"/>
          <p:cNvSpPr txBox="1">
            <a:spLocks noChangeArrowheads="1"/>
          </p:cNvSpPr>
          <p:nvPr/>
        </p:nvSpPr>
        <p:spPr bwMode="auto">
          <a:xfrm>
            <a:off x="7502525" y="2411413"/>
            <a:ext cx="601663" cy="469900"/>
          </a:xfrm>
          <a:prstGeom prst="rect">
            <a:avLst/>
          </a:prstGeom>
          <a:solidFill>
            <a:srgbClr val="99CCFF"/>
          </a:solidFill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</a:rPr>
              <a:t>40</a:t>
            </a:r>
            <a:endParaRPr lang="en-US"/>
          </a:p>
        </p:txBody>
      </p:sp>
      <p:sp>
        <p:nvSpPr>
          <p:cNvPr id="53278" name="Text Box 30"/>
          <p:cNvSpPr txBox="1">
            <a:spLocks noChangeArrowheads="1"/>
          </p:cNvSpPr>
          <p:nvPr/>
        </p:nvSpPr>
        <p:spPr bwMode="auto">
          <a:xfrm>
            <a:off x="7504113" y="2886075"/>
            <a:ext cx="601662" cy="469900"/>
          </a:xfrm>
          <a:prstGeom prst="rect">
            <a:avLst/>
          </a:prstGeom>
          <a:solidFill>
            <a:srgbClr val="99CCFF"/>
          </a:solidFill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</a:rPr>
              <a:t>80</a:t>
            </a:r>
            <a:endParaRPr lang="en-US"/>
          </a:p>
        </p:txBody>
      </p:sp>
      <p:sp>
        <p:nvSpPr>
          <p:cNvPr id="53279" name="Text Box 31"/>
          <p:cNvSpPr txBox="1">
            <a:spLocks noChangeArrowheads="1"/>
          </p:cNvSpPr>
          <p:nvPr/>
        </p:nvSpPr>
        <p:spPr bwMode="auto">
          <a:xfrm>
            <a:off x="7504113" y="3360738"/>
            <a:ext cx="601662" cy="469900"/>
          </a:xfrm>
          <a:prstGeom prst="rect">
            <a:avLst/>
          </a:prstGeom>
          <a:noFill/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84</a:t>
            </a:r>
          </a:p>
        </p:txBody>
      </p:sp>
      <p:sp>
        <p:nvSpPr>
          <p:cNvPr id="53280" name="Text Box 32"/>
          <p:cNvSpPr txBox="1">
            <a:spLocks noChangeArrowheads="1"/>
          </p:cNvSpPr>
          <p:nvPr/>
        </p:nvSpPr>
        <p:spPr bwMode="auto">
          <a:xfrm>
            <a:off x="7504113" y="3835400"/>
            <a:ext cx="601662" cy="469900"/>
          </a:xfrm>
          <a:prstGeom prst="rect">
            <a:avLst/>
          </a:prstGeom>
          <a:noFill/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61</a:t>
            </a:r>
          </a:p>
        </p:txBody>
      </p:sp>
      <p:sp>
        <p:nvSpPr>
          <p:cNvPr id="53281" name="Rectangle 33"/>
          <p:cNvSpPr>
            <a:spLocks noChangeArrowheads="1"/>
          </p:cNvSpPr>
          <p:nvPr/>
        </p:nvSpPr>
        <p:spPr bwMode="auto">
          <a:xfrm>
            <a:off x="6173788" y="2001838"/>
            <a:ext cx="1077912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sz="2000"/>
              <a:t>Insert 32</a:t>
            </a:r>
          </a:p>
        </p:txBody>
      </p:sp>
      <p:sp>
        <p:nvSpPr>
          <p:cNvPr id="53282" name="Line 34"/>
          <p:cNvSpPr>
            <a:spLocks noChangeShapeType="1"/>
          </p:cNvSpPr>
          <p:nvPr/>
        </p:nvSpPr>
        <p:spPr bwMode="auto">
          <a:xfrm flipH="1">
            <a:off x="7194550" y="2220913"/>
            <a:ext cx="3937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9" name="Text Box 21"/>
          <p:cNvSpPr txBox="1">
            <a:spLocks noChangeArrowheads="1"/>
          </p:cNvSpPr>
          <p:nvPr/>
        </p:nvSpPr>
        <p:spPr bwMode="auto">
          <a:xfrm>
            <a:off x="4140200" y="5040868"/>
            <a:ext cx="877887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swap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ED43-5DCF-417A-8032-DE3F352BD9DE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4274" name="Object 2"/>
          <p:cNvGraphicFramePr>
            <a:graphicFrameLocks/>
          </p:cNvGraphicFramePr>
          <p:nvPr/>
        </p:nvGraphicFramePr>
        <p:xfrm>
          <a:off x="-2525713" y="1739900"/>
          <a:ext cx="1822450" cy="476250"/>
        </p:xfrm>
        <a:graphic>
          <a:graphicData uri="http://schemas.openxmlformats.org/presentationml/2006/ole">
            <p:oleObj spid="_x0000_s3091" name="Document" r:id="rId3" imgW="2286129" imgH="609510" progId="Word.Document.8">
              <p:embed/>
            </p:oleObj>
          </a:graphicData>
        </a:graphic>
      </p:graphicFrame>
      <p:sp>
        <p:nvSpPr>
          <p:cNvPr id="54275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166688"/>
            <a:ext cx="7772400" cy="1143000"/>
          </a:xfrm>
          <a:noFill/>
          <a:ln/>
        </p:spPr>
        <p:txBody>
          <a:bodyPr/>
          <a:lstStyle/>
          <a:p>
            <a:r>
              <a:rPr lang="en-US"/>
              <a:t>The Third Pass</a:t>
            </a:r>
          </a:p>
        </p:txBody>
      </p:sp>
      <p:sp>
        <p:nvSpPr>
          <p:cNvPr id="54276" name="Text Box 4"/>
          <p:cNvSpPr txBox="1">
            <a:spLocks noChangeArrowheads="1"/>
          </p:cNvSpPr>
          <p:nvPr/>
        </p:nvSpPr>
        <p:spPr bwMode="auto">
          <a:xfrm>
            <a:off x="723900" y="1884363"/>
            <a:ext cx="601663" cy="469900"/>
          </a:xfrm>
          <a:prstGeom prst="rect">
            <a:avLst/>
          </a:prstGeom>
          <a:solidFill>
            <a:srgbClr val="99CCFF"/>
          </a:solidFill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</a:rPr>
              <a:t>32</a:t>
            </a:r>
            <a:endParaRPr lang="en-US">
              <a:solidFill>
                <a:schemeClr val="accent2"/>
              </a:solidFill>
            </a:endParaRPr>
          </a:p>
        </p:txBody>
      </p:sp>
      <p:sp>
        <p:nvSpPr>
          <p:cNvPr id="54277" name="Text Box 5"/>
          <p:cNvSpPr txBox="1">
            <a:spLocks noChangeArrowheads="1"/>
          </p:cNvSpPr>
          <p:nvPr/>
        </p:nvSpPr>
        <p:spPr bwMode="auto">
          <a:xfrm>
            <a:off x="730250" y="2366963"/>
            <a:ext cx="601663" cy="469900"/>
          </a:xfrm>
          <a:prstGeom prst="rect">
            <a:avLst/>
          </a:prstGeom>
          <a:solidFill>
            <a:srgbClr val="99CCFF"/>
          </a:solidFill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</a:rPr>
              <a:t>40</a:t>
            </a:r>
            <a:endParaRPr lang="en-US"/>
          </a:p>
        </p:txBody>
      </p:sp>
      <p:sp>
        <p:nvSpPr>
          <p:cNvPr id="54278" name="Text Box 6"/>
          <p:cNvSpPr txBox="1">
            <a:spLocks noChangeArrowheads="1"/>
          </p:cNvSpPr>
          <p:nvPr/>
        </p:nvSpPr>
        <p:spPr bwMode="auto">
          <a:xfrm>
            <a:off x="731838" y="2841625"/>
            <a:ext cx="601662" cy="469900"/>
          </a:xfrm>
          <a:prstGeom prst="rect">
            <a:avLst/>
          </a:prstGeom>
          <a:solidFill>
            <a:srgbClr val="99CCFF"/>
          </a:solidFill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</a:rPr>
              <a:t>80</a:t>
            </a:r>
            <a:endParaRPr lang="en-US"/>
          </a:p>
        </p:txBody>
      </p:sp>
      <p:sp>
        <p:nvSpPr>
          <p:cNvPr id="54279" name="Text Box 7"/>
          <p:cNvSpPr txBox="1">
            <a:spLocks noChangeArrowheads="1"/>
          </p:cNvSpPr>
          <p:nvPr/>
        </p:nvSpPr>
        <p:spPr bwMode="auto">
          <a:xfrm>
            <a:off x="731838" y="3316288"/>
            <a:ext cx="601662" cy="469900"/>
          </a:xfrm>
          <a:prstGeom prst="rect">
            <a:avLst/>
          </a:prstGeom>
          <a:solidFill>
            <a:srgbClr val="99CCFF"/>
          </a:solidFill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</a:rPr>
              <a:t>84</a:t>
            </a:r>
            <a:endParaRPr lang="en-US"/>
          </a:p>
        </p:txBody>
      </p:sp>
      <p:sp>
        <p:nvSpPr>
          <p:cNvPr id="54280" name="Text Box 8"/>
          <p:cNvSpPr txBox="1">
            <a:spLocks noChangeArrowheads="1"/>
          </p:cNvSpPr>
          <p:nvPr/>
        </p:nvSpPr>
        <p:spPr bwMode="auto">
          <a:xfrm>
            <a:off x="731838" y="3790950"/>
            <a:ext cx="601662" cy="469900"/>
          </a:xfrm>
          <a:prstGeom prst="rect">
            <a:avLst/>
          </a:prstGeom>
          <a:noFill/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61</a:t>
            </a:r>
          </a:p>
        </p:txBody>
      </p:sp>
      <p:sp>
        <p:nvSpPr>
          <p:cNvPr id="54281" name="Text Box 9"/>
          <p:cNvSpPr txBox="1">
            <a:spLocks noChangeArrowheads="1"/>
          </p:cNvSpPr>
          <p:nvPr/>
        </p:nvSpPr>
        <p:spPr bwMode="auto">
          <a:xfrm>
            <a:off x="1552575" y="2895600"/>
            <a:ext cx="1263650" cy="1158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Insert 84?</a:t>
            </a:r>
          </a:p>
          <a:p>
            <a:pPr>
              <a:spcBef>
                <a:spcPct val="50000"/>
              </a:spcBef>
            </a:pPr>
            <a:r>
              <a:rPr lang="en-US" sz="2000"/>
              <a:t>compare &amp; stop</a:t>
            </a:r>
          </a:p>
        </p:txBody>
      </p:sp>
      <p:sp>
        <p:nvSpPr>
          <p:cNvPr id="54282" name="Line 10"/>
          <p:cNvSpPr>
            <a:spLocks noChangeShapeType="1"/>
          </p:cNvSpPr>
          <p:nvPr/>
        </p:nvSpPr>
        <p:spPr bwMode="auto">
          <a:xfrm flipH="1">
            <a:off x="1193800" y="3092450"/>
            <a:ext cx="3937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294" name="Text Box 22"/>
          <p:cNvSpPr txBox="1">
            <a:spLocks noChangeArrowheads="1"/>
          </p:cNvSpPr>
          <p:nvPr/>
        </p:nvSpPr>
        <p:spPr bwMode="auto">
          <a:xfrm>
            <a:off x="4140200" y="5405438"/>
            <a:ext cx="725488" cy="469900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84</a:t>
            </a:r>
          </a:p>
        </p:txBody>
      </p:sp>
      <p:sp>
        <p:nvSpPr>
          <p:cNvPr id="54298" name="Text Box 26"/>
          <p:cNvSpPr txBox="1">
            <a:spLocks noChangeArrowheads="1"/>
          </p:cNvSpPr>
          <p:nvPr/>
        </p:nvSpPr>
        <p:spPr bwMode="auto">
          <a:xfrm>
            <a:off x="620713" y="1492250"/>
            <a:ext cx="992187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dirty="0" smtClean="0"/>
              <a:t>3</a:t>
            </a:r>
            <a:endParaRPr lang="en-US" dirty="0"/>
          </a:p>
        </p:txBody>
      </p:sp>
      <p:sp>
        <p:nvSpPr>
          <p:cNvPr id="17" name="Text Box 21"/>
          <p:cNvSpPr txBox="1">
            <a:spLocks noChangeArrowheads="1"/>
          </p:cNvSpPr>
          <p:nvPr/>
        </p:nvSpPr>
        <p:spPr bwMode="auto">
          <a:xfrm>
            <a:off x="4140200" y="5040868"/>
            <a:ext cx="877887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swap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ED43-5DCF-417A-8032-DE3F352BD9DE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5298" name="Object 2"/>
          <p:cNvGraphicFramePr>
            <a:graphicFrameLocks/>
          </p:cNvGraphicFramePr>
          <p:nvPr/>
        </p:nvGraphicFramePr>
        <p:xfrm>
          <a:off x="-2525713" y="1739900"/>
          <a:ext cx="1822450" cy="476250"/>
        </p:xfrm>
        <a:graphic>
          <a:graphicData uri="http://schemas.openxmlformats.org/presentationml/2006/ole">
            <p:oleObj spid="_x0000_s4115" name="Document" r:id="rId3" imgW="2286129" imgH="609510" progId="Word.Document.8">
              <p:embed/>
            </p:oleObj>
          </a:graphicData>
        </a:graphic>
      </p:graphicFrame>
      <p:sp>
        <p:nvSpPr>
          <p:cNvPr id="55299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166688"/>
            <a:ext cx="7772400" cy="1143000"/>
          </a:xfrm>
          <a:noFill/>
          <a:ln/>
        </p:spPr>
        <p:txBody>
          <a:bodyPr/>
          <a:lstStyle/>
          <a:p>
            <a:r>
              <a:rPr lang="en-US"/>
              <a:t>The Fourth Pass</a:t>
            </a:r>
          </a:p>
        </p:txBody>
      </p:sp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723900" y="1884363"/>
            <a:ext cx="601663" cy="469900"/>
          </a:xfrm>
          <a:prstGeom prst="rect">
            <a:avLst/>
          </a:prstGeom>
          <a:solidFill>
            <a:srgbClr val="99CCFF"/>
          </a:solidFill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</a:rPr>
              <a:t>32</a:t>
            </a:r>
            <a:endParaRPr lang="en-US">
              <a:solidFill>
                <a:schemeClr val="accent2"/>
              </a:solidFill>
            </a:endParaRPr>
          </a:p>
        </p:txBody>
      </p:sp>
      <p:sp>
        <p:nvSpPr>
          <p:cNvPr id="55301" name="Text Box 5"/>
          <p:cNvSpPr txBox="1">
            <a:spLocks noChangeArrowheads="1"/>
          </p:cNvSpPr>
          <p:nvPr/>
        </p:nvSpPr>
        <p:spPr bwMode="auto">
          <a:xfrm>
            <a:off x="730250" y="2366963"/>
            <a:ext cx="601663" cy="469900"/>
          </a:xfrm>
          <a:prstGeom prst="rect">
            <a:avLst/>
          </a:prstGeom>
          <a:solidFill>
            <a:srgbClr val="99CCFF"/>
          </a:solidFill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</a:rPr>
              <a:t>40</a:t>
            </a:r>
            <a:endParaRPr lang="en-US"/>
          </a:p>
        </p:txBody>
      </p:sp>
      <p:sp>
        <p:nvSpPr>
          <p:cNvPr id="55302" name="Text Box 6"/>
          <p:cNvSpPr txBox="1">
            <a:spLocks noChangeArrowheads="1"/>
          </p:cNvSpPr>
          <p:nvPr/>
        </p:nvSpPr>
        <p:spPr bwMode="auto">
          <a:xfrm>
            <a:off x="731838" y="2841625"/>
            <a:ext cx="601662" cy="469900"/>
          </a:xfrm>
          <a:prstGeom prst="rect">
            <a:avLst/>
          </a:prstGeom>
          <a:solidFill>
            <a:srgbClr val="99CCFF"/>
          </a:solidFill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</a:rPr>
              <a:t>80</a:t>
            </a:r>
            <a:endParaRPr lang="en-US"/>
          </a:p>
        </p:txBody>
      </p:sp>
      <p:sp>
        <p:nvSpPr>
          <p:cNvPr id="55303" name="Text Box 7"/>
          <p:cNvSpPr txBox="1">
            <a:spLocks noChangeArrowheads="1"/>
          </p:cNvSpPr>
          <p:nvPr/>
        </p:nvSpPr>
        <p:spPr bwMode="auto">
          <a:xfrm>
            <a:off x="731838" y="3316288"/>
            <a:ext cx="601662" cy="469900"/>
          </a:xfrm>
          <a:prstGeom prst="rect">
            <a:avLst/>
          </a:prstGeom>
          <a:solidFill>
            <a:srgbClr val="99CCFF"/>
          </a:solidFill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</a:rPr>
              <a:t>84</a:t>
            </a:r>
            <a:endParaRPr lang="en-US"/>
          </a:p>
        </p:txBody>
      </p:sp>
      <p:sp>
        <p:nvSpPr>
          <p:cNvPr id="55304" name="Text Box 8"/>
          <p:cNvSpPr txBox="1">
            <a:spLocks noChangeArrowheads="1"/>
          </p:cNvSpPr>
          <p:nvPr/>
        </p:nvSpPr>
        <p:spPr bwMode="auto">
          <a:xfrm>
            <a:off x="731838" y="3790950"/>
            <a:ext cx="601662" cy="469900"/>
          </a:xfrm>
          <a:prstGeom prst="rect">
            <a:avLst/>
          </a:prstGeom>
          <a:solidFill>
            <a:srgbClr val="99CCFF"/>
          </a:solidFill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</a:rPr>
              <a:t>61</a:t>
            </a:r>
            <a:endParaRPr lang="en-US"/>
          </a:p>
        </p:txBody>
      </p:sp>
      <p:sp>
        <p:nvSpPr>
          <p:cNvPr id="55305" name="Text Box 9"/>
          <p:cNvSpPr txBox="1">
            <a:spLocks noChangeArrowheads="1"/>
          </p:cNvSpPr>
          <p:nvPr/>
        </p:nvSpPr>
        <p:spPr bwMode="auto">
          <a:xfrm>
            <a:off x="1552575" y="3349625"/>
            <a:ext cx="1263650" cy="1158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Insert 61,</a:t>
            </a:r>
          </a:p>
          <a:p>
            <a:pPr>
              <a:spcBef>
                <a:spcPct val="50000"/>
              </a:spcBef>
            </a:pPr>
            <a:r>
              <a:rPr lang="en-US" sz="2000"/>
              <a:t>compare &amp; move</a:t>
            </a:r>
          </a:p>
        </p:txBody>
      </p:sp>
      <p:sp>
        <p:nvSpPr>
          <p:cNvPr id="55306" name="Line 10"/>
          <p:cNvSpPr>
            <a:spLocks noChangeShapeType="1"/>
          </p:cNvSpPr>
          <p:nvPr/>
        </p:nvSpPr>
        <p:spPr bwMode="auto">
          <a:xfrm flipH="1">
            <a:off x="1193800" y="3546475"/>
            <a:ext cx="3937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307" name="Text Box 11"/>
          <p:cNvSpPr txBox="1">
            <a:spLocks noChangeArrowheads="1"/>
          </p:cNvSpPr>
          <p:nvPr/>
        </p:nvSpPr>
        <p:spPr bwMode="auto">
          <a:xfrm>
            <a:off x="3001963" y="1892300"/>
            <a:ext cx="601662" cy="469900"/>
          </a:xfrm>
          <a:prstGeom prst="rect">
            <a:avLst/>
          </a:prstGeom>
          <a:solidFill>
            <a:srgbClr val="99CCFF"/>
          </a:solidFill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</a:rPr>
              <a:t>32</a:t>
            </a:r>
            <a:endParaRPr lang="en-US"/>
          </a:p>
        </p:txBody>
      </p:sp>
      <p:sp>
        <p:nvSpPr>
          <p:cNvPr id="55308" name="Text Box 12"/>
          <p:cNvSpPr txBox="1">
            <a:spLocks noChangeArrowheads="1"/>
          </p:cNvSpPr>
          <p:nvPr/>
        </p:nvSpPr>
        <p:spPr bwMode="auto">
          <a:xfrm>
            <a:off x="3008313" y="2374900"/>
            <a:ext cx="601662" cy="469900"/>
          </a:xfrm>
          <a:prstGeom prst="rect">
            <a:avLst/>
          </a:prstGeom>
          <a:solidFill>
            <a:srgbClr val="99CCFF"/>
          </a:solidFill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</a:rPr>
              <a:t>40</a:t>
            </a:r>
            <a:endParaRPr lang="en-US"/>
          </a:p>
        </p:txBody>
      </p:sp>
      <p:sp>
        <p:nvSpPr>
          <p:cNvPr id="55309" name="Text Box 13"/>
          <p:cNvSpPr txBox="1">
            <a:spLocks noChangeArrowheads="1"/>
          </p:cNvSpPr>
          <p:nvPr/>
        </p:nvSpPr>
        <p:spPr bwMode="auto">
          <a:xfrm>
            <a:off x="3009900" y="2849563"/>
            <a:ext cx="601663" cy="469900"/>
          </a:xfrm>
          <a:prstGeom prst="rect">
            <a:avLst/>
          </a:prstGeom>
          <a:solidFill>
            <a:srgbClr val="99CCFF"/>
          </a:solidFill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</a:rPr>
              <a:t>80</a:t>
            </a:r>
            <a:endParaRPr lang="en-US"/>
          </a:p>
        </p:txBody>
      </p:sp>
      <p:sp>
        <p:nvSpPr>
          <p:cNvPr id="55310" name="Text Box 14"/>
          <p:cNvSpPr txBox="1">
            <a:spLocks noChangeArrowheads="1"/>
          </p:cNvSpPr>
          <p:nvPr/>
        </p:nvSpPr>
        <p:spPr bwMode="auto">
          <a:xfrm>
            <a:off x="3009900" y="3324225"/>
            <a:ext cx="601663" cy="469900"/>
          </a:xfrm>
          <a:prstGeom prst="rect">
            <a:avLst/>
          </a:prstGeom>
          <a:solidFill>
            <a:srgbClr val="99CCFF"/>
          </a:solidFill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</a:rPr>
              <a:t>84</a:t>
            </a:r>
            <a:endParaRPr lang="en-US"/>
          </a:p>
        </p:txBody>
      </p:sp>
      <p:sp>
        <p:nvSpPr>
          <p:cNvPr id="55311" name="Text Box 15"/>
          <p:cNvSpPr txBox="1">
            <a:spLocks noChangeArrowheads="1"/>
          </p:cNvSpPr>
          <p:nvPr/>
        </p:nvSpPr>
        <p:spPr bwMode="auto">
          <a:xfrm>
            <a:off x="3009900" y="3798888"/>
            <a:ext cx="601663" cy="469900"/>
          </a:xfrm>
          <a:prstGeom prst="rect">
            <a:avLst/>
          </a:prstGeom>
          <a:solidFill>
            <a:srgbClr val="99CCFF"/>
          </a:solidFill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</a:rPr>
              <a:t>84</a:t>
            </a:r>
            <a:endParaRPr lang="en-US"/>
          </a:p>
        </p:txBody>
      </p:sp>
      <p:sp>
        <p:nvSpPr>
          <p:cNvPr id="55312" name="Text Box 16"/>
          <p:cNvSpPr txBox="1">
            <a:spLocks noChangeArrowheads="1"/>
          </p:cNvSpPr>
          <p:nvPr/>
        </p:nvSpPr>
        <p:spPr bwMode="auto">
          <a:xfrm>
            <a:off x="5053013" y="1920875"/>
            <a:ext cx="601662" cy="469900"/>
          </a:xfrm>
          <a:prstGeom prst="rect">
            <a:avLst/>
          </a:prstGeom>
          <a:solidFill>
            <a:srgbClr val="99CCFF"/>
          </a:solidFill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</a:rPr>
              <a:t>32</a:t>
            </a:r>
            <a:endParaRPr lang="en-US"/>
          </a:p>
        </p:txBody>
      </p:sp>
      <p:sp>
        <p:nvSpPr>
          <p:cNvPr id="55313" name="Text Box 17"/>
          <p:cNvSpPr txBox="1">
            <a:spLocks noChangeArrowheads="1"/>
          </p:cNvSpPr>
          <p:nvPr/>
        </p:nvSpPr>
        <p:spPr bwMode="auto">
          <a:xfrm>
            <a:off x="5059363" y="2403475"/>
            <a:ext cx="601662" cy="469900"/>
          </a:xfrm>
          <a:prstGeom prst="rect">
            <a:avLst/>
          </a:prstGeom>
          <a:solidFill>
            <a:srgbClr val="99CCFF"/>
          </a:solidFill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</a:rPr>
              <a:t>40</a:t>
            </a:r>
            <a:endParaRPr lang="en-US"/>
          </a:p>
        </p:txBody>
      </p:sp>
      <p:sp>
        <p:nvSpPr>
          <p:cNvPr id="55314" name="Text Box 18"/>
          <p:cNvSpPr txBox="1">
            <a:spLocks noChangeArrowheads="1"/>
          </p:cNvSpPr>
          <p:nvPr/>
        </p:nvSpPr>
        <p:spPr bwMode="auto">
          <a:xfrm>
            <a:off x="5060950" y="2878138"/>
            <a:ext cx="601663" cy="469900"/>
          </a:xfrm>
          <a:prstGeom prst="rect">
            <a:avLst/>
          </a:prstGeom>
          <a:solidFill>
            <a:srgbClr val="99CCFF"/>
          </a:solidFill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</a:rPr>
              <a:t>80</a:t>
            </a:r>
            <a:endParaRPr lang="en-US"/>
          </a:p>
        </p:txBody>
      </p:sp>
      <p:sp>
        <p:nvSpPr>
          <p:cNvPr id="55315" name="Text Box 19"/>
          <p:cNvSpPr txBox="1">
            <a:spLocks noChangeArrowheads="1"/>
          </p:cNvSpPr>
          <p:nvPr/>
        </p:nvSpPr>
        <p:spPr bwMode="auto">
          <a:xfrm>
            <a:off x="5060950" y="3352800"/>
            <a:ext cx="601663" cy="469900"/>
          </a:xfrm>
          <a:prstGeom prst="rect">
            <a:avLst/>
          </a:prstGeom>
          <a:solidFill>
            <a:srgbClr val="99CCFF"/>
          </a:solidFill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</a:rPr>
              <a:t>80</a:t>
            </a:r>
            <a:endParaRPr lang="en-US"/>
          </a:p>
        </p:txBody>
      </p:sp>
      <p:sp>
        <p:nvSpPr>
          <p:cNvPr id="55316" name="Text Box 20"/>
          <p:cNvSpPr txBox="1">
            <a:spLocks noChangeArrowheads="1"/>
          </p:cNvSpPr>
          <p:nvPr/>
        </p:nvSpPr>
        <p:spPr bwMode="auto">
          <a:xfrm>
            <a:off x="5060950" y="3827463"/>
            <a:ext cx="601663" cy="469900"/>
          </a:xfrm>
          <a:prstGeom prst="rect">
            <a:avLst/>
          </a:prstGeom>
          <a:solidFill>
            <a:srgbClr val="99CCFF"/>
          </a:solidFill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</a:rPr>
              <a:t>84</a:t>
            </a:r>
            <a:endParaRPr lang="en-US"/>
          </a:p>
        </p:txBody>
      </p:sp>
      <p:sp>
        <p:nvSpPr>
          <p:cNvPr id="55318" name="Text Box 22"/>
          <p:cNvSpPr txBox="1">
            <a:spLocks noChangeArrowheads="1"/>
          </p:cNvSpPr>
          <p:nvPr/>
        </p:nvSpPr>
        <p:spPr bwMode="auto">
          <a:xfrm>
            <a:off x="4140200" y="5405438"/>
            <a:ext cx="725488" cy="469900"/>
          </a:xfrm>
          <a:prstGeom prst="rect">
            <a:avLst/>
          </a:prstGeom>
          <a:noFill/>
          <a:ln w="12700">
            <a:solidFill>
              <a:schemeClr val="accent2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61</a:t>
            </a:r>
          </a:p>
        </p:txBody>
      </p:sp>
      <p:sp>
        <p:nvSpPr>
          <p:cNvPr id="55319" name="Text Box 23"/>
          <p:cNvSpPr txBox="1">
            <a:spLocks noChangeArrowheads="1"/>
          </p:cNvSpPr>
          <p:nvPr/>
        </p:nvSpPr>
        <p:spPr bwMode="auto">
          <a:xfrm>
            <a:off x="3727450" y="2903538"/>
            <a:ext cx="1263650" cy="7016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Compare &amp; move</a:t>
            </a:r>
            <a:endParaRPr lang="en-US"/>
          </a:p>
        </p:txBody>
      </p:sp>
      <p:sp>
        <p:nvSpPr>
          <p:cNvPr id="55320" name="Line 24"/>
          <p:cNvSpPr>
            <a:spLocks noChangeShapeType="1"/>
          </p:cNvSpPr>
          <p:nvPr/>
        </p:nvSpPr>
        <p:spPr bwMode="auto">
          <a:xfrm flipH="1">
            <a:off x="4751388" y="3554413"/>
            <a:ext cx="3937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321" name="Line 25"/>
          <p:cNvSpPr>
            <a:spLocks noChangeShapeType="1"/>
          </p:cNvSpPr>
          <p:nvPr/>
        </p:nvSpPr>
        <p:spPr bwMode="auto">
          <a:xfrm flipH="1">
            <a:off x="2590800" y="3830638"/>
            <a:ext cx="352425" cy="37306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322" name="Text Box 26"/>
          <p:cNvSpPr txBox="1">
            <a:spLocks noChangeArrowheads="1"/>
          </p:cNvSpPr>
          <p:nvPr/>
        </p:nvSpPr>
        <p:spPr bwMode="auto">
          <a:xfrm>
            <a:off x="4954588" y="1533525"/>
            <a:ext cx="992187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/>
              <a:t>= </a:t>
            </a:r>
            <a:r>
              <a:rPr lang="en-US" dirty="0" smtClean="0"/>
              <a:t>4</a:t>
            </a:r>
            <a:endParaRPr lang="en-US" dirty="0"/>
          </a:p>
        </p:txBody>
      </p:sp>
      <p:sp>
        <p:nvSpPr>
          <p:cNvPr id="55324" name="Text Box 28"/>
          <p:cNvSpPr txBox="1">
            <a:spLocks noChangeArrowheads="1"/>
          </p:cNvSpPr>
          <p:nvPr/>
        </p:nvSpPr>
        <p:spPr bwMode="auto">
          <a:xfrm>
            <a:off x="7496175" y="1928813"/>
            <a:ext cx="601663" cy="469900"/>
          </a:xfrm>
          <a:prstGeom prst="rect">
            <a:avLst/>
          </a:prstGeom>
          <a:solidFill>
            <a:srgbClr val="99CCFF"/>
          </a:solidFill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</a:rPr>
              <a:t>32</a:t>
            </a:r>
            <a:endParaRPr lang="en-US"/>
          </a:p>
        </p:txBody>
      </p:sp>
      <p:sp>
        <p:nvSpPr>
          <p:cNvPr id="55325" name="Text Box 29"/>
          <p:cNvSpPr txBox="1">
            <a:spLocks noChangeArrowheads="1"/>
          </p:cNvSpPr>
          <p:nvPr/>
        </p:nvSpPr>
        <p:spPr bwMode="auto">
          <a:xfrm>
            <a:off x="7502525" y="2411413"/>
            <a:ext cx="601663" cy="469900"/>
          </a:xfrm>
          <a:prstGeom prst="rect">
            <a:avLst/>
          </a:prstGeom>
          <a:solidFill>
            <a:srgbClr val="99CCFF"/>
          </a:solidFill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</a:rPr>
              <a:t>40</a:t>
            </a:r>
            <a:endParaRPr lang="en-US"/>
          </a:p>
        </p:txBody>
      </p:sp>
      <p:sp>
        <p:nvSpPr>
          <p:cNvPr id="55326" name="Text Box 30"/>
          <p:cNvSpPr txBox="1">
            <a:spLocks noChangeArrowheads="1"/>
          </p:cNvSpPr>
          <p:nvPr/>
        </p:nvSpPr>
        <p:spPr bwMode="auto">
          <a:xfrm>
            <a:off x="7504113" y="2886075"/>
            <a:ext cx="601662" cy="469900"/>
          </a:xfrm>
          <a:prstGeom prst="rect">
            <a:avLst/>
          </a:prstGeom>
          <a:solidFill>
            <a:srgbClr val="99CCFF"/>
          </a:solidFill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</a:rPr>
              <a:t>61</a:t>
            </a:r>
            <a:endParaRPr lang="en-US"/>
          </a:p>
        </p:txBody>
      </p:sp>
      <p:sp>
        <p:nvSpPr>
          <p:cNvPr id="55327" name="Text Box 31"/>
          <p:cNvSpPr txBox="1">
            <a:spLocks noChangeArrowheads="1"/>
          </p:cNvSpPr>
          <p:nvPr/>
        </p:nvSpPr>
        <p:spPr bwMode="auto">
          <a:xfrm>
            <a:off x="7504113" y="3360738"/>
            <a:ext cx="601662" cy="469900"/>
          </a:xfrm>
          <a:prstGeom prst="rect">
            <a:avLst/>
          </a:prstGeom>
          <a:solidFill>
            <a:srgbClr val="99CCFF"/>
          </a:solidFill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</a:rPr>
              <a:t>80</a:t>
            </a:r>
            <a:endParaRPr lang="en-US"/>
          </a:p>
        </p:txBody>
      </p:sp>
      <p:sp>
        <p:nvSpPr>
          <p:cNvPr id="55328" name="Text Box 32"/>
          <p:cNvSpPr txBox="1">
            <a:spLocks noChangeArrowheads="1"/>
          </p:cNvSpPr>
          <p:nvPr/>
        </p:nvSpPr>
        <p:spPr bwMode="auto">
          <a:xfrm>
            <a:off x="7504113" y="3835400"/>
            <a:ext cx="601662" cy="469900"/>
          </a:xfrm>
          <a:prstGeom prst="rect">
            <a:avLst/>
          </a:prstGeom>
          <a:solidFill>
            <a:srgbClr val="99CCFF"/>
          </a:solidFill>
          <a:ln w="12700">
            <a:solidFill>
              <a:srgbClr val="CC99FF"/>
            </a:solidFill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>
                <a:solidFill>
                  <a:srgbClr val="000000"/>
                </a:solidFill>
              </a:rPr>
              <a:t>84</a:t>
            </a:r>
            <a:endParaRPr lang="en-US"/>
          </a:p>
        </p:txBody>
      </p:sp>
      <p:sp>
        <p:nvSpPr>
          <p:cNvPr id="55329" name="Rectangle 33"/>
          <p:cNvSpPr>
            <a:spLocks noChangeArrowheads="1"/>
          </p:cNvSpPr>
          <p:nvPr/>
        </p:nvSpPr>
        <p:spPr bwMode="auto">
          <a:xfrm>
            <a:off x="6153150" y="2290763"/>
            <a:ext cx="1177925" cy="10064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r>
              <a:rPr lang="en-US" sz="2000"/>
              <a:t>Compare </a:t>
            </a:r>
          </a:p>
          <a:p>
            <a:r>
              <a:rPr lang="en-US" sz="2000"/>
              <a:t>&amp; stop</a:t>
            </a:r>
          </a:p>
          <a:p>
            <a:r>
              <a:rPr lang="en-US" sz="2000"/>
              <a:t>Insert 61</a:t>
            </a:r>
          </a:p>
        </p:txBody>
      </p:sp>
      <p:sp>
        <p:nvSpPr>
          <p:cNvPr id="55330" name="Line 34"/>
          <p:cNvSpPr>
            <a:spLocks noChangeShapeType="1"/>
          </p:cNvSpPr>
          <p:nvPr/>
        </p:nvSpPr>
        <p:spPr bwMode="auto">
          <a:xfrm flipH="1">
            <a:off x="7173913" y="3108325"/>
            <a:ext cx="3937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331" name="Line 35"/>
          <p:cNvSpPr>
            <a:spLocks noChangeShapeType="1"/>
          </p:cNvSpPr>
          <p:nvPr/>
        </p:nvSpPr>
        <p:spPr bwMode="auto">
          <a:xfrm flipH="1">
            <a:off x="5688013" y="2613025"/>
            <a:ext cx="3937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332" name="Line 36"/>
          <p:cNvSpPr>
            <a:spLocks noChangeShapeType="1"/>
          </p:cNvSpPr>
          <p:nvPr/>
        </p:nvSpPr>
        <p:spPr bwMode="auto">
          <a:xfrm flipH="1">
            <a:off x="3446463" y="3074988"/>
            <a:ext cx="3937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" name="Text Box 21"/>
          <p:cNvSpPr txBox="1">
            <a:spLocks noChangeArrowheads="1"/>
          </p:cNvSpPr>
          <p:nvPr/>
        </p:nvSpPr>
        <p:spPr bwMode="auto">
          <a:xfrm>
            <a:off x="4140200" y="5040868"/>
            <a:ext cx="877887" cy="36933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smtClean="0"/>
              <a:t>swap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0ED43-5DCF-417A-8032-DE3F352BD9DE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ChangeArrowheads="1"/>
          </p:cNvSpPr>
          <p:nvPr/>
        </p:nvSpPr>
        <p:spPr bwMode="auto">
          <a:xfrm>
            <a:off x="685800" y="304800"/>
            <a:ext cx="7772400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/>
            <a:r>
              <a:rPr lang="en-US" sz="4400" dirty="0">
                <a:solidFill>
                  <a:schemeClr val="tx2"/>
                </a:solidFill>
              </a:rPr>
              <a:t>What “Moving” Means</a:t>
            </a:r>
          </a:p>
        </p:txBody>
      </p:sp>
      <p:graphicFrame>
        <p:nvGraphicFramePr>
          <p:cNvPr id="59395" name="Object 3"/>
          <p:cNvGraphicFramePr>
            <a:graphicFrameLocks/>
          </p:cNvGraphicFramePr>
          <p:nvPr/>
        </p:nvGraphicFramePr>
        <p:xfrm>
          <a:off x="5562600" y="1821437"/>
          <a:ext cx="1966912" cy="2521963"/>
        </p:xfrm>
        <a:graphic>
          <a:graphicData uri="http://schemas.openxmlformats.org/presentationml/2006/ole">
            <p:oleObj spid="_x0000_s5139" name="Worksheet" r:id="rId3" imgW="762043" imgH="1019269" progId="Excel.Sheet.8">
              <p:embed/>
            </p:oleObj>
          </a:graphicData>
        </a:graphic>
      </p:graphicFrame>
      <p:sp>
        <p:nvSpPr>
          <p:cNvPr id="59396" name="Rectangle 4"/>
          <p:cNvSpPr>
            <a:spLocks noChangeArrowheads="1"/>
          </p:cNvSpPr>
          <p:nvPr/>
        </p:nvSpPr>
        <p:spPr bwMode="auto">
          <a:xfrm>
            <a:off x="1524000" y="2286000"/>
            <a:ext cx="787400" cy="6731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9398" name="Line 6"/>
          <p:cNvSpPr>
            <a:spLocks noChangeShapeType="1"/>
          </p:cNvSpPr>
          <p:nvPr/>
        </p:nvSpPr>
        <p:spPr bwMode="auto">
          <a:xfrm flipH="1" flipV="1">
            <a:off x="2343150" y="2570163"/>
            <a:ext cx="3043238" cy="3175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9399" name="Rectangle 7"/>
          <p:cNvSpPr>
            <a:spLocks noChangeArrowheads="1"/>
          </p:cNvSpPr>
          <p:nvPr/>
        </p:nvSpPr>
        <p:spPr bwMode="auto">
          <a:xfrm>
            <a:off x="1085850" y="3616325"/>
            <a:ext cx="4149725" cy="954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/>
              <a:t>Place the second element into the variable </a:t>
            </a:r>
            <a:r>
              <a:rPr lang="en-US" sz="2800" dirty="0" smtClean="0"/>
              <a:t>swap</a:t>
            </a:r>
            <a:endParaRPr lang="en-US" sz="2800" dirty="0"/>
          </a:p>
        </p:txBody>
      </p:sp>
      <p:sp>
        <p:nvSpPr>
          <p:cNvPr id="59400" name="Rectangle 8"/>
          <p:cNvSpPr>
            <a:spLocks noChangeArrowheads="1"/>
          </p:cNvSpPr>
          <p:nvPr/>
        </p:nvSpPr>
        <p:spPr bwMode="auto">
          <a:xfrm>
            <a:off x="1495425" y="2332037"/>
            <a:ext cx="866775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dirty="0">
                <a:solidFill>
                  <a:schemeClr val="bg1"/>
                </a:solidFill>
              </a:rPr>
              <a:t>40</a:t>
            </a:r>
          </a:p>
        </p:txBody>
      </p:sp>
      <p:sp>
        <p:nvSpPr>
          <p:cNvPr id="11" name="Text Box 21"/>
          <p:cNvSpPr txBox="1">
            <a:spLocks noChangeArrowheads="1"/>
          </p:cNvSpPr>
          <p:nvPr/>
        </p:nvSpPr>
        <p:spPr bwMode="auto">
          <a:xfrm>
            <a:off x="1379538" y="1777425"/>
            <a:ext cx="1058862" cy="52322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 smtClean="0"/>
              <a:t>swap</a:t>
            </a:r>
            <a:endParaRPr lang="en-US" sz="28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ChangeArrowheads="1"/>
          </p:cNvSpPr>
          <p:nvPr/>
        </p:nvSpPr>
        <p:spPr bwMode="auto">
          <a:xfrm>
            <a:off x="685800" y="304800"/>
            <a:ext cx="77724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/>
            <a:r>
              <a:rPr lang="en-US" sz="4400" dirty="0">
                <a:solidFill>
                  <a:schemeClr val="tx2"/>
                </a:solidFill>
              </a:rPr>
              <a:t>What “Moving” Means</a:t>
            </a:r>
          </a:p>
        </p:txBody>
      </p:sp>
      <p:graphicFrame>
        <p:nvGraphicFramePr>
          <p:cNvPr id="60419" name="Object 3"/>
          <p:cNvGraphicFramePr>
            <a:graphicFrameLocks/>
          </p:cNvGraphicFramePr>
          <p:nvPr/>
        </p:nvGraphicFramePr>
        <p:xfrm>
          <a:off x="5805488" y="1720850"/>
          <a:ext cx="1966912" cy="2470150"/>
        </p:xfrm>
        <a:graphic>
          <a:graphicData uri="http://schemas.openxmlformats.org/presentationml/2006/ole">
            <p:oleObj spid="_x0000_s6163" name="Worksheet" r:id="rId3" imgW="762043" imgH="1019269" progId="Excel.Sheet.8">
              <p:embed/>
            </p:oleObj>
          </a:graphicData>
        </a:graphic>
      </p:graphicFrame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1371600" y="2590800"/>
            <a:ext cx="711199" cy="627063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0422" name="Rectangle 6"/>
          <p:cNvSpPr>
            <a:spLocks noChangeArrowheads="1"/>
          </p:cNvSpPr>
          <p:nvPr/>
        </p:nvSpPr>
        <p:spPr bwMode="auto">
          <a:xfrm>
            <a:off x="1085850" y="3616325"/>
            <a:ext cx="4149725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Replace the second element with the value of the first element.</a:t>
            </a:r>
            <a:r>
              <a:rPr lang="en-US"/>
              <a:t> </a:t>
            </a:r>
          </a:p>
        </p:txBody>
      </p:sp>
      <p:sp>
        <p:nvSpPr>
          <p:cNvPr id="60423" name="Rectangle 7"/>
          <p:cNvSpPr>
            <a:spLocks noChangeArrowheads="1"/>
          </p:cNvSpPr>
          <p:nvPr/>
        </p:nvSpPr>
        <p:spPr bwMode="auto">
          <a:xfrm>
            <a:off x="1371600" y="2590800"/>
            <a:ext cx="685800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2075" tIns="46038" rIns="92075" bIns="4603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dirty="0">
                <a:solidFill>
                  <a:schemeClr val="bg1"/>
                </a:solidFill>
              </a:rPr>
              <a:t>40</a:t>
            </a:r>
          </a:p>
        </p:txBody>
      </p:sp>
      <p:sp>
        <p:nvSpPr>
          <p:cNvPr id="60424" name="Line 8"/>
          <p:cNvSpPr>
            <a:spLocks noChangeShapeType="1"/>
          </p:cNvSpPr>
          <p:nvPr/>
        </p:nvSpPr>
        <p:spPr bwMode="auto">
          <a:xfrm flipV="1">
            <a:off x="7224713" y="1849438"/>
            <a:ext cx="1587" cy="665162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Text Box 21"/>
          <p:cNvSpPr txBox="1">
            <a:spLocks noChangeArrowheads="1"/>
          </p:cNvSpPr>
          <p:nvPr/>
        </p:nvSpPr>
        <p:spPr bwMode="auto">
          <a:xfrm>
            <a:off x="1179513" y="2133600"/>
            <a:ext cx="877887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/>
              <a:t>swap</a:t>
            </a:r>
            <a:endParaRPr 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ChangeArrowheads="1"/>
          </p:cNvSpPr>
          <p:nvPr/>
        </p:nvSpPr>
        <p:spPr bwMode="auto">
          <a:xfrm>
            <a:off x="685800" y="381000"/>
            <a:ext cx="7772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/>
            <a:r>
              <a:rPr lang="en-US" sz="4400" dirty="0">
                <a:solidFill>
                  <a:schemeClr val="tx2"/>
                </a:solidFill>
              </a:rPr>
              <a:t>What “Moving” Means</a:t>
            </a:r>
          </a:p>
        </p:txBody>
      </p:sp>
      <p:graphicFrame>
        <p:nvGraphicFramePr>
          <p:cNvPr id="61443" name="Object 3"/>
          <p:cNvGraphicFramePr>
            <a:graphicFrameLocks/>
          </p:cNvGraphicFramePr>
          <p:nvPr/>
        </p:nvGraphicFramePr>
        <p:xfrm>
          <a:off x="5486400" y="1676400"/>
          <a:ext cx="1966912" cy="2817813"/>
        </p:xfrm>
        <a:graphic>
          <a:graphicData uri="http://schemas.openxmlformats.org/presentationml/2006/ole">
            <p:oleObj spid="_x0000_s7187" name="Worksheet" r:id="rId3" imgW="762043" imgH="1019269" progId="Excel.Sheet.8">
              <p:embed/>
            </p:oleObj>
          </a:graphicData>
        </a:graphic>
      </p:graphicFrame>
      <p:sp>
        <p:nvSpPr>
          <p:cNvPr id="61444" name="Rectangle 4"/>
          <p:cNvSpPr>
            <a:spLocks noChangeArrowheads="1"/>
          </p:cNvSpPr>
          <p:nvPr/>
        </p:nvSpPr>
        <p:spPr bwMode="auto">
          <a:xfrm>
            <a:off x="1295400" y="2544763"/>
            <a:ext cx="787400" cy="6731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1446" name="Rectangle 6"/>
          <p:cNvSpPr>
            <a:spLocks noChangeArrowheads="1"/>
          </p:cNvSpPr>
          <p:nvPr/>
        </p:nvSpPr>
        <p:spPr bwMode="auto">
          <a:xfrm>
            <a:off x="1085850" y="3616325"/>
            <a:ext cx="4149725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/>
              <a:t>Replace the first element (in this example) with the variable </a:t>
            </a:r>
            <a:r>
              <a:rPr lang="en-US" sz="2800" dirty="0" smtClean="0"/>
              <a:t>swap</a:t>
            </a:r>
            <a:endParaRPr lang="en-US" sz="2800" dirty="0"/>
          </a:p>
        </p:txBody>
      </p:sp>
      <p:sp>
        <p:nvSpPr>
          <p:cNvPr id="61447" name="Rectangle 7"/>
          <p:cNvSpPr>
            <a:spLocks noChangeArrowheads="1"/>
          </p:cNvSpPr>
          <p:nvPr/>
        </p:nvSpPr>
        <p:spPr bwMode="auto">
          <a:xfrm>
            <a:off x="1266825" y="2620963"/>
            <a:ext cx="866775" cy="585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dirty="0">
                <a:solidFill>
                  <a:schemeClr val="bg1"/>
                </a:solidFill>
              </a:rPr>
              <a:t>40</a:t>
            </a:r>
          </a:p>
        </p:txBody>
      </p:sp>
      <p:sp>
        <p:nvSpPr>
          <p:cNvPr id="61448" name="Line 8"/>
          <p:cNvSpPr>
            <a:spLocks noChangeShapeType="1"/>
          </p:cNvSpPr>
          <p:nvPr/>
        </p:nvSpPr>
        <p:spPr bwMode="auto">
          <a:xfrm flipV="1">
            <a:off x="2292350" y="1965325"/>
            <a:ext cx="3100388" cy="782638"/>
          </a:xfrm>
          <a:prstGeom prst="line">
            <a:avLst/>
          </a:prstGeom>
          <a:noFill/>
          <a:ln w="50800">
            <a:solidFill>
              <a:schemeClr val="accent2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Text Box 21"/>
          <p:cNvSpPr txBox="1">
            <a:spLocks noChangeArrowheads="1"/>
          </p:cNvSpPr>
          <p:nvPr/>
        </p:nvSpPr>
        <p:spPr bwMode="auto">
          <a:xfrm>
            <a:off x="1023938" y="2052935"/>
            <a:ext cx="877887" cy="46166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smtClean="0"/>
              <a:t>swap</a:t>
            </a:r>
            <a:endParaRPr 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8D687-6AFB-44C5-A4FD-DE512C9C2175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Time Complexity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 the insertion sort algorithm (n – 1) times the loop will execute for comparisons and interchanging the numbers</a:t>
            </a:r>
          </a:p>
          <a:p>
            <a:r>
              <a:rPr lang="en-US" dirty="0" smtClean="0"/>
              <a:t>The inner while loop iterates maximum of ((n – 1) × (n – 1))/2 times to compute the sorting</a:t>
            </a:r>
          </a:p>
          <a:p>
            <a:endParaRPr lang="en-US" dirty="0" smtClean="0"/>
          </a:p>
          <a:p>
            <a:r>
              <a:rPr lang="en-US" b="1" dirty="0" smtClean="0"/>
              <a:t>Best Case</a:t>
            </a:r>
          </a:p>
          <a:p>
            <a:pPr lvl="1"/>
            <a:r>
              <a:rPr lang="en-US" dirty="0" smtClean="0"/>
              <a:t>The best case occurs when the array A is in sorted order and the outer for loop will iterate for (n – 1) times</a:t>
            </a:r>
          </a:p>
          <a:p>
            <a:pPr lvl="1"/>
            <a:r>
              <a:rPr lang="en-US" dirty="0" smtClean="0"/>
              <a:t>And the inner while loop will not execute because the given array is a sorted array</a:t>
            </a:r>
          </a:p>
          <a:p>
            <a:pPr>
              <a:buNone/>
            </a:pPr>
            <a:r>
              <a:rPr lang="en-US" dirty="0" smtClean="0"/>
              <a:t>i.e.    f(n)=O(n)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dirty="0" smtClean="0"/>
              <a:t>Average Case</a:t>
            </a:r>
            <a:endParaRPr lang="en-US" dirty="0" smtClean="0"/>
          </a:p>
          <a:p>
            <a:pPr lvl="1"/>
            <a:r>
              <a:rPr lang="en-US" dirty="0" smtClean="0"/>
              <a:t>On the average case there will be approximately (n – 1)/2 comparisons in the inner while loop</a:t>
            </a:r>
          </a:p>
          <a:p>
            <a:pPr lvl="1"/>
            <a:r>
              <a:rPr lang="en-US" dirty="0" smtClean="0"/>
              <a:t>Hence the average case</a:t>
            </a:r>
          </a:p>
          <a:p>
            <a:pPr>
              <a:buNone/>
            </a:pPr>
            <a:r>
              <a:rPr lang="pt-BR" dirty="0" smtClean="0"/>
              <a:t>f (n) = (n – 1)/2 + ...... + 2/2 +1/2</a:t>
            </a:r>
          </a:p>
          <a:p>
            <a:pPr>
              <a:buNone/>
            </a:pPr>
            <a:r>
              <a:rPr lang="en-US" dirty="0" smtClean="0"/>
              <a:t>= n (n – 1)/4</a:t>
            </a:r>
          </a:p>
          <a:p>
            <a:pPr>
              <a:buNone/>
            </a:pPr>
            <a:r>
              <a:rPr lang="en-US" dirty="0" smtClean="0"/>
              <a:t>= O(n</a:t>
            </a:r>
            <a:r>
              <a:rPr lang="en-US" baseline="30000" dirty="0" smtClean="0"/>
              <a:t>2</a:t>
            </a:r>
            <a:r>
              <a:rPr lang="en-US" dirty="0" smtClean="0"/>
              <a:t>)</a:t>
            </a:r>
          </a:p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1143000"/>
            <a:ext cx="7924800" cy="5181600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Worst Case</a:t>
            </a:r>
          </a:p>
          <a:p>
            <a:r>
              <a:rPr lang="en-US" dirty="0" smtClean="0"/>
              <a:t>The worst case occurs when the array A is in reverse order and the inner while loop must use the maximum number (n – 1) of comparisons</a:t>
            </a:r>
          </a:p>
          <a:p>
            <a:pPr>
              <a:buNone/>
            </a:pPr>
            <a:r>
              <a:rPr lang="pt-BR" dirty="0" smtClean="0"/>
              <a:t>f(n) = (n – 1) + ....... 2 + 1</a:t>
            </a:r>
          </a:p>
          <a:p>
            <a:pPr>
              <a:buNone/>
            </a:pPr>
            <a:r>
              <a:rPr lang="en-US" dirty="0" smtClean="0"/>
              <a:t>= (n (n – 1))/2</a:t>
            </a:r>
          </a:p>
          <a:p>
            <a:pPr>
              <a:buNone/>
            </a:pPr>
            <a:r>
              <a:rPr lang="en-US" dirty="0" smtClean="0"/>
              <a:t>= O(n</a:t>
            </a:r>
            <a:r>
              <a:rPr lang="en-US" baseline="30000" dirty="0" smtClean="0"/>
              <a:t>2</a:t>
            </a:r>
            <a:r>
              <a:rPr lang="en-US" dirty="0" smtClean="0"/>
              <a:t>)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8E6644-0E49-465F-A776-47058F1591F0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469D22-B861-AE4B-A495-35492DA2B281}" type="slidenum">
              <a:rPr lang="en-US"/>
              <a:pPr/>
              <a:t>21</a:t>
            </a:fld>
            <a:endParaRPr lang="en-US" sz="1400"/>
          </a:p>
        </p:txBody>
      </p:sp>
      <p:sp>
        <p:nvSpPr>
          <p:cNvPr id="61498" name="Rectangle 58"/>
          <p:cNvSpPr>
            <a:spLocks noChangeArrowheads="1"/>
          </p:cNvSpPr>
          <p:nvPr/>
        </p:nvSpPr>
        <p:spPr bwMode="auto">
          <a:xfrm>
            <a:off x="37338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0.56</a:t>
            </a:r>
          </a:p>
        </p:txBody>
      </p:sp>
      <p:sp>
        <p:nvSpPr>
          <p:cNvPr id="61500" name="Rectangle 60"/>
          <p:cNvSpPr>
            <a:spLocks noChangeArrowheads="1"/>
          </p:cNvSpPr>
          <p:nvPr/>
        </p:nvSpPr>
        <p:spPr bwMode="auto">
          <a:xfrm>
            <a:off x="42672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1.12</a:t>
            </a:r>
          </a:p>
        </p:txBody>
      </p:sp>
      <p:sp>
        <p:nvSpPr>
          <p:cNvPr id="61502" name="Rectangle 62"/>
          <p:cNvSpPr>
            <a:spLocks noChangeArrowheads="1"/>
          </p:cNvSpPr>
          <p:nvPr/>
        </p:nvSpPr>
        <p:spPr bwMode="auto">
          <a:xfrm>
            <a:off x="48006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1.17</a:t>
            </a:r>
          </a:p>
        </p:txBody>
      </p:sp>
      <p:sp>
        <p:nvSpPr>
          <p:cNvPr id="61504" name="Rectangle 64"/>
          <p:cNvSpPr>
            <a:spLocks noChangeArrowheads="1"/>
          </p:cNvSpPr>
          <p:nvPr/>
        </p:nvSpPr>
        <p:spPr bwMode="auto">
          <a:xfrm>
            <a:off x="53340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0.32</a:t>
            </a:r>
          </a:p>
        </p:txBody>
      </p:sp>
      <p:sp>
        <p:nvSpPr>
          <p:cNvPr id="61506" name="Rectangle 66"/>
          <p:cNvSpPr>
            <a:spLocks noChangeArrowheads="1"/>
          </p:cNvSpPr>
          <p:nvPr/>
        </p:nvSpPr>
        <p:spPr bwMode="auto">
          <a:xfrm>
            <a:off x="2667000" y="4419600"/>
            <a:ext cx="533400" cy="381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2.78</a:t>
            </a:r>
          </a:p>
        </p:txBody>
      </p:sp>
      <p:sp>
        <p:nvSpPr>
          <p:cNvPr id="61508" name="Rectangle 68"/>
          <p:cNvSpPr>
            <a:spLocks noChangeArrowheads="1"/>
          </p:cNvSpPr>
          <p:nvPr/>
        </p:nvSpPr>
        <p:spPr bwMode="auto">
          <a:xfrm>
            <a:off x="32004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7.42</a:t>
            </a:r>
          </a:p>
        </p:txBody>
      </p:sp>
      <p:sp>
        <p:nvSpPr>
          <p:cNvPr id="61510" name="Rectangle 70"/>
          <p:cNvSpPr>
            <a:spLocks noChangeArrowheads="1"/>
          </p:cNvSpPr>
          <p:nvPr/>
        </p:nvSpPr>
        <p:spPr bwMode="auto">
          <a:xfrm>
            <a:off x="69342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3.14</a:t>
            </a:r>
          </a:p>
        </p:txBody>
      </p:sp>
      <p:sp>
        <p:nvSpPr>
          <p:cNvPr id="61512" name="Rectangle 72"/>
          <p:cNvSpPr>
            <a:spLocks noChangeArrowheads="1"/>
          </p:cNvSpPr>
          <p:nvPr/>
        </p:nvSpPr>
        <p:spPr bwMode="auto">
          <a:xfrm>
            <a:off x="74676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7.71</a:t>
            </a:r>
          </a:p>
        </p:txBody>
      </p:sp>
      <p:sp>
        <p:nvSpPr>
          <p:cNvPr id="61514" name="Rectangle 74"/>
          <p:cNvSpPr>
            <a:spLocks noChangeArrowheads="1"/>
          </p:cNvSpPr>
          <p:nvPr/>
        </p:nvSpPr>
        <p:spPr bwMode="auto">
          <a:xfrm>
            <a:off x="1066800" y="4419600"/>
            <a:ext cx="16002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kumimoji="0" lang="en-US"/>
              <a:t>Value</a:t>
            </a:r>
          </a:p>
        </p:txBody>
      </p:sp>
      <p:sp>
        <p:nvSpPr>
          <p:cNvPr id="61516" name="Rectangle 76"/>
          <p:cNvSpPr>
            <a:spLocks noChangeArrowheads="1"/>
          </p:cNvSpPr>
          <p:nvPr/>
        </p:nvSpPr>
        <p:spPr bwMode="auto">
          <a:xfrm>
            <a:off x="58674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6.21</a:t>
            </a:r>
          </a:p>
        </p:txBody>
      </p:sp>
      <p:sp>
        <p:nvSpPr>
          <p:cNvPr id="61518" name="Rectangle 78"/>
          <p:cNvSpPr>
            <a:spLocks noChangeArrowheads="1"/>
          </p:cNvSpPr>
          <p:nvPr/>
        </p:nvSpPr>
        <p:spPr bwMode="auto">
          <a:xfrm>
            <a:off x="64008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4.42</a:t>
            </a:r>
          </a:p>
        </p:txBody>
      </p:sp>
      <p:sp>
        <p:nvSpPr>
          <p:cNvPr id="61451" name="Text Box 11"/>
          <p:cNvSpPr txBox="1">
            <a:spLocks noChangeArrowheads="1"/>
          </p:cNvSpPr>
          <p:nvPr/>
        </p:nvSpPr>
        <p:spPr bwMode="auto">
          <a:xfrm>
            <a:off x="2819400" y="5424488"/>
            <a:ext cx="3733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n-US">
                <a:solidFill>
                  <a:schemeClr val="bg2"/>
                </a:solidFill>
              </a:rPr>
              <a:t>Iteration 0:  </a:t>
            </a:r>
            <a:r>
              <a:rPr kumimoji="0" lang="en-US">
                <a:solidFill>
                  <a:srgbClr val="003399"/>
                </a:solidFill>
              </a:rPr>
              <a:t>step 0</a:t>
            </a:r>
            <a:r>
              <a:rPr kumimoji="0" lang="en-US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61494" name="Rectangle 5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Insertion Sort</a:t>
            </a:r>
          </a:p>
        </p:txBody>
      </p:sp>
      <p:grpSp>
        <p:nvGrpSpPr>
          <p:cNvPr id="61527" name="Group 87"/>
          <p:cNvGrpSpPr>
            <a:grpSpLocks/>
          </p:cNvGrpSpPr>
          <p:nvPr/>
        </p:nvGrpSpPr>
        <p:grpSpPr bwMode="auto">
          <a:xfrm>
            <a:off x="1066800" y="4038600"/>
            <a:ext cx="6934200" cy="381000"/>
            <a:chOff x="672" y="2304"/>
            <a:chExt cx="4368" cy="240"/>
          </a:xfrm>
        </p:grpSpPr>
        <p:sp>
          <p:nvSpPr>
            <p:cNvPr id="61528" name="Rectangle 88"/>
            <p:cNvSpPr>
              <a:spLocks noChangeArrowheads="1"/>
            </p:cNvSpPr>
            <p:nvPr/>
          </p:nvSpPr>
          <p:spPr bwMode="auto">
            <a:xfrm>
              <a:off x="235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61529" name="Rectangle 89"/>
            <p:cNvSpPr>
              <a:spLocks noChangeArrowheads="1"/>
            </p:cNvSpPr>
            <p:nvPr/>
          </p:nvSpPr>
          <p:spPr bwMode="auto">
            <a:xfrm>
              <a:off x="268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61530" name="Rectangle 90"/>
            <p:cNvSpPr>
              <a:spLocks noChangeArrowheads="1"/>
            </p:cNvSpPr>
            <p:nvPr/>
          </p:nvSpPr>
          <p:spPr bwMode="auto">
            <a:xfrm>
              <a:off x="302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61531" name="Rectangle 91"/>
            <p:cNvSpPr>
              <a:spLocks noChangeArrowheads="1"/>
            </p:cNvSpPr>
            <p:nvPr/>
          </p:nvSpPr>
          <p:spPr bwMode="auto">
            <a:xfrm>
              <a:off x="336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61532" name="Rectangle 92"/>
            <p:cNvSpPr>
              <a:spLocks noChangeArrowheads="1"/>
            </p:cNvSpPr>
            <p:nvPr/>
          </p:nvSpPr>
          <p:spPr bwMode="auto">
            <a:xfrm>
              <a:off x="168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0</a:t>
              </a:r>
            </a:p>
          </p:txBody>
        </p:sp>
        <p:sp>
          <p:nvSpPr>
            <p:cNvPr id="61533" name="Rectangle 93"/>
            <p:cNvSpPr>
              <a:spLocks noChangeArrowheads="1"/>
            </p:cNvSpPr>
            <p:nvPr/>
          </p:nvSpPr>
          <p:spPr bwMode="auto">
            <a:xfrm>
              <a:off x="201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61534" name="Rectangle 94"/>
            <p:cNvSpPr>
              <a:spLocks noChangeArrowheads="1"/>
            </p:cNvSpPr>
            <p:nvPr/>
          </p:nvSpPr>
          <p:spPr bwMode="auto">
            <a:xfrm>
              <a:off x="436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8</a:t>
              </a:r>
            </a:p>
          </p:txBody>
        </p:sp>
        <p:sp>
          <p:nvSpPr>
            <p:cNvPr id="61535" name="Rectangle 95"/>
            <p:cNvSpPr>
              <a:spLocks noChangeArrowheads="1"/>
            </p:cNvSpPr>
            <p:nvPr/>
          </p:nvSpPr>
          <p:spPr bwMode="auto">
            <a:xfrm>
              <a:off x="470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9</a:t>
              </a:r>
            </a:p>
          </p:txBody>
        </p:sp>
        <p:sp>
          <p:nvSpPr>
            <p:cNvPr id="61536" name="Rectangle 96"/>
            <p:cNvSpPr>
              <a:spLocks noChangeArrowheads="1"/>
            </p:cNvSpPr>
            <p:nvPr/>
          </p:nvSpPr>
          <p:spPr bwMode="auto">
            <a:xfrm>
              <a:off x="672" y="2304"/>
              <a:ext cx="1008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Array index</a:t>
              </a:r>
            </a:p>
          </p:txBody>
        </p:sp>
        <p:sp>
          <p:nvSpPr>
            <p:cNvPr id="61537" name="Rectangle 97"/>
            <p:cNvSpPr>
              <a:spLocks noChangeArrowheads="1"/>
            </p:cNvSpPr>
            <p:nvPr/>
          </p:nvSpPr>
          <p:spPr bwMode="auto">
            <a:xfrm>
              <a:off x="369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61538" name="Rectangle 98"/>
            <p:cNvSpPr>
              <a:spLocks noChangeArrowheads="1"/>
            </p:cNvSpPr>
            <p:nvPr/>
          </p:nvSpPr>
          <p:spPr bwMode="auto">
            <a:xfrm>
              <a:off x="403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7</a:t>
              </a:r>
            </a:p>
          </p:txBody>
        </p:sp>
      </p:grpSp>
      <p:sp>
        <p:nvSpPr>
          <p:cNvPr id="61540" name="Rectangle 100"/>
          <p:cNvSpPr>
            <a:spLocks noGrp="1" noChangeArrowheads="1"/>
          </p:cNvSpPr>
          <p:nvPr>
            <p:ph type="body" idx="1"/>
          </p:nvPr>
        </p:nvSpPr>
        <p:spPr>
          <a:xfrm>
            <a:off x="609600" y="914400"/>
            <a:ext cx="8077200" cy="5410200"/>
          </a:xfrm>
          <a:noFill/>
          <a:ln/>
        </p:spPr>
        <p:txBody>
          <a:bodyPr/>
          <a:lstStyle/>
          <a:p>
            <a:r>
              <a:rPr lang="en-US"/>
              <a:t>Iteration i.  </a:t>
            </a:r>
            <a:r>
              <a:rPr lang="en-US">
                <a:solidFill>
                  <a:schemeClr val="tx1"/>
                </a:solidFill>
              </a:rPr>
              <a:t>Repeatedly swap element i with the one to its left if smaller.</a:t>
            </a:r>
          </a:p>
          <a:p>
            <a:endParaRPr lang="en-US"/>
          </a:p>
          <a:p>
            <a:r>
              <a:rPr lang="en-US"/>
              <a:t>Property.  </a:t>
            </a:r>
            <a:r>
              <a:rPr lang="en-US">
                <a:solidFill>
                  <a:schemeClr val="tx1"/>
                </a:solidFill>
              </a:rPr>
              <a:t>After ith iteration,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a[0]</a:t>
            </a:r>
            <a:r>
              <a:rPr lang="en-US">
                <a:solidFill>
                  <a:schemeClr val="tx1"/>
                </a:solidFill>
              </a:rPr>
              <a:t> through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a[i]</a:t>
            </a:r>
            <a:r>
              <a:rPr lang="en-US">
                <a:solidFill>
                  <a:schemeClr val="tx1"/>
                </a:solidFill>
              </a:rPr>
              <a:t> contain first i+1 elements in ascending order.</a:t>
            </a:r>
          </a:p>
        </p:txBody>
      </p:sp>
    </p:spTree>
    <p:extLst>
      <p:ext uri="{BB962C8B-B14F-4D97-AF65-F5344CB8AC3E}">
        <p14:creationId xmlns:p14="http://schemas.microsoft.com/office/powerpoint/2010/main" xmlns="" val="927046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52868-2163-0742-BC36-B0B20816F403}" type="slidenum">
              <a:rPr lang="en-US"/>
              <a:pPr/>
              <a:t>22</a:t>
            </a:fld>
            <a:endParaRPr lang="en-US" sz="1400"/>
          </a:p>
        </p:txBody>
      </p:sp>
      <p:sp>
        <p:nvSpPr>
          <p:cNvPr id="214018" name="Rectangle 2"/>
          <p:cNvSpPr>
            <a:spLocks noChangeArrowheads="1"/>
          </p:cNvSpPr>
          <p:nvPr/>
        </p:nvSpPr>
        <p:spPr bwMode="auto">
          <a:xfrm>
            <a:off x="37338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0.56</a:t>
            </a:r>
          </a:p>
        </p:txBody>
      </p:sp>
      <p:sp>
        <p:nvSpPr>
          <p:cNvPr id="214019" name="Rectangle 3"/>
          <p:cNvSpPr>
            <a:spLocks noChangeArrowheads="1"/>
          </p:cNvSpPr>
          <p:nvPr/>
        </p:nvSpPr>
        <p:spPr bwMode="auto">
          <a:xfrm>
            <a:off x="42672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1.12</a:t>
            </a:r>
          </a:p>
        </p:txBody>
      </p:sp>
      <p:sp>
        <p:nvSpPr>
          <p:cNvPr id="214020" name="Rectangle 4"/>
          <p:cNvSpPr>
            <a:spLocks noChangeArrowheads="1"/>
          </p:cNvSpPr>
          <p:nvPr/>
        </p:nvSpPr>
        <p:spPr bwMode="auto">
          <a:xfrm>
            <a:off x="48006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1.17</a:t>
            </a:r>
          </a:p>
        </p:txBody>
      </p:sp>
      <p:sp>
        <p:nvSpPr>
          <p:cNvPr id="214021" name="Rectangle 5"/>
          <p:cNvSpPr>
            <a:spLocks noChangeArrowheads="1"/>
          </p:cNvSpPr>
          <p:nvPr/>
        </p:nvSpPr>
        <p:spPr bwMode="auto">
          <a:xfrm>
            <a:off x="53340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0.32</a:t>
            </a:r>
          </a:p>
        </p:txBody>
      </p:sp>
      <p:sp>
        <p:nvSpPr>
          <p:cNvPr id="214022" name="Rectangle 6"/>
          <p:cNvSpPr>
            <a:spLocks noChangeArrowheads="1"/>
          </p:cNvSpPr>
          <p:nvPr/>
        </p:nvSpPr>
        <p:spPr bwMode="auto">
          <a:xfrm>
            <a:off x="26670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2.78</a:t>
            </a:r>
          </a:p>
        </p:txBody>
      </p:sp>
      <p:sp>
        <p:nvSpPr>
          <p:cNvPr id="214023" name="Rectangle 7"/>
          <p:cNvSpPr>
            <a:spLocks noChangeArrowheads="1"/>
          </p:cNvSpPr>
          <p:nvPr/>
        </p:nvSpPr>
        <p:spPr bwMode="auto">
          <a:xfrm>
            <a:off x="3200400" y="4419600"/>
            <a:ext cx="533400" cy="381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7.42</a:t>
            </a:r>
          </a:p>
        </p:txBody>
      </p:sp>
      <p:sp>
        <p:nvSpPr>
          <p:cNvPr id="214024" name="Rectangle 8"/>
          <p:cNvSpPr>
            <a:spLocks noChangeArrowheads="1"/>
          </p:cNvSpPr>
          <p:nvPr/>
        </p:nvSpPr>
        <p:spPr bwMode="auto">
          <a:xfrm>
            <a:off x="69342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3.14</a:t>
            </a:r>
          </a:p>
        </p:txBody>
      </p:sp>
      <p:sp>
        <p:nvSpPr>
          <p:cNvPr id="214025" name="Rectangle 9"/>
          <p:cNvSpPr>
            <a:spLocks noChangeArrowheads="1"/>
          </p:cNvSpPr>
          <p:nvPr/>
        </p:nvSpPr>
        <p:spPr bwMode="auto">
          <a:xfrm>
            <a:off x="74676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7.71</a:t>
            </a:r>
          </a:p>
        </p:txBody>
      </p:sp>
      <p:sp>
        <p:nvSpPr>
          <p:cNvPr id="214026" name="Rectangle 10"/>
          <p:cNvSpPr>
            <a:spLocks noChangeArrowheads="1"/>
          </p:cNvSpPr>
          <p:nvPr/>
        </p:nvSpPr>
        <p:spPr bwMode="auto">
          <a:xfrm>
            <a:off x="1066800" y="4419600"/>
            <a:ext cx="16002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kumimoji="0" lang="en-US"/>
              <a:t>Value</a:t>
            </a:r>
          </a:p>
        </p:txBody>
      </p:sp>
      <p:sp>
        <p:nvSpPr>
          <p:cNvPr id="214027" name="Rectangle 11"/>
          <p:cNvSpPr>
            <a:spLocks noChangeArrowheads="1"/>
          </p:cNvSpPr>
          <p:nvPr/>
        </p:nvSpPr>
        <p:spPr bwMode="auto">
          <a:xfrm>
            <a:off x="58674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6.21</a:t>
            </a:r>
          </a:p>
        </p:txBody>
      </p:sp>
      <p:sp>
        <p:nvSpPr>
          <p:cNvPr id="214028" name="Rectangle 12"/>
          <p:cNvSpPr>
            <a:spLocks noChangeArrowheads="1"/>
          </p:cNvSpPr>
          <p:nvPr/>
        </p:nvSpPr>
        <p:spPr bwMode="auto">
          <a:xfrm>
            <a:off x="64008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4.42</a:t>
            </a:r>
          </a:p>
        </p:txBody>
      </p:sp>
      <p:sp>
        <p:nvSpPr>
          <p:cNvPr id="214041" name="Text Box 25"/>
          <p:cNvSpPr txBox="1">
            <a:spLocks noChangeArrowheads="1"/>
          </p:cNvSpPr>
          <p:nvPr/>
        </p:nvSpPr>
        <p:spPr bwMode="auto">
          <a:xfrm>
            <a:off x="2819400" y="5424488"/>
            <a:ext cx="3733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n-US">
                <a:solidFill>
                  <a:schemeClr val="bg2"/>
                </a:solidFill>
              </a:rPr>
              <a:t>Iteration 1:  </a:t>
            </a:r>
            <a:r>
              <a:rPr kumimoji="0" lang="en-US">
                <a:solidFill>
                  <a:srgbClr val="003399"/>
                </a:solidFill>
              </a:rPr>
              <a:t>step 0</a:t>
            </a:r>
            <a:r>
              <a:rPr kumimoji="0" lang="en-US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14042" name="Rectangle 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Insertion Sort</a:t>
            </a:r>
          </a:p>
        </p:txBody>
      </p:sp>
      <p:grpSp>
        <p:nvGrpSpPr>
          <p:cNvPr id="214045" name="Group 29"/>
          <p:cNvGrpSpPr>
            <a:grpSpLocks/>
          </p:cNvGrpSpPr>
          <p:nvPr/>
        </p:nvGrpSpPr>
        <p:grpSpPr bwMode="auto">
          <a:xfrm>
            <a:off x="1066800" y="4038600"/>
            <a:ext cx="6934200" cy="381000"/>
            <a:chOff x="672" y="2304"/>
            <a:chExt cx="4368" cy="240"/>
          </a:xfrm>
        </p:grpSpPr>
        <p:sp>
          <p:nvSpPr>
            <p:cNvPr id="214046" name="Rectangle 30"/>
            <p:cNvSpPr>
              <a:spLocks noChangeArrowheads="1"/>
            </p:cNvSpPr>
            <p:nvPr/>
          </p:nvSpPr>
          <p:spPr bwMode="auto">
            <a:xfrm>
              <a:off x="235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214047" name="Rectangle 31"/>
            <p:cNvSpPr>
              <a:spLocks noChangeArrowheads="1"/>
            </p:cNvSpPr>
            <p:nvPr/>
          </p:nvSpPr>
          <p:spPr bwMode="auto">
            <a:xfrm>
              <a:off x="268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14048" name="Rectangle 32"/>
            <p:cNvSpPr>
              <a:spLocks noChangeArrowheads="1"/>
            </p:cNvSpPr>
            <p:nvPr/>
          </p:nvSpPr>
          <p:spPr bwMode="auto">
            <a:xfrm>
              <a:off x="302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14049" name="Rectangle 33"/>
            <p:cNvSpPr>
              <a:spLocks noChangeArrowheads="1"/>
            </p:cNvSpPr>
            <p:nvPr/>
          </p:nvSpPr>
          <p:spPr bwMode="auto">
            <a:xfrm>
              <a:off x="336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214050" name="Rectangle 34"/>
            <p:cNvSpPr>
              <a:spLocks noChangeArrowheads="1"/>
            </p:cNvSpPr>
            <p:nvPr/>
          </p:nvSpPr>
          <p:spPr bwMode="auto">
            <a:xfrm>
              <a:off x="168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0</a:t>
              </a:r>
            </a:p>
          </p:txBody>
        </p:sp>
        <p:sp>
          <p:nvSpPr>
            <p:cNvPr id="214051" name="Rectangle 35"/>
            <p:cNvSpPr>
              <a:spLocks noChangeArrowheads="1"/>
            </p:cNvSpPr>
            <p:nvPr/>
          </p:nvSpPr>
          <p:spPr bwMode="auto">
            <a:xfrm>
              <a:off x="201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14052" name="Rectangle 36"/>
            <p:cNvSpPr>
              <a:spLocks noChangeArrowheads="1"/>
            </p:cNvSpPr>
            <p:nvPr/>
          </p:nvSpPr>
          <p:spPr bwMode="auto">
            <a:xfrm>
              <a:off x="436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8</a:t>
              </a:r>
            </a:p>
          </p:txBody>
        </p:sp>
        <p:sp>
          <p:nvSpPr>
            <p:cNvPr id="214053" name="Rectangle 37"/>
            <p:cNvSpPr>
              <a:spLocks noChangeArrowheads="1"/>
            </p:cNvSpPr>
            <p:nvPr/>
          </p:nvSpPr>
          <p:spPr bwMode="auto">
            <a:xfrm>
              <a:off x="470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9</a:t>
              </a:r>
            </a:p>
          </p:txBody>
        </p:sp>
        <p:sp>
          <p:nvSpPr>
            <p:cNvPr id="214054" name="Rectangle 38"/>
            <p:cNvSpPr>
              <a:spLocks noChangeArrowheads="1"/>
            </p:cNvSpPr>
            <p:nvPr/>
          </p:nvSpPr>
          <p:spPr bwMode="auto">
            <a:xfrm>
              <a:off x="672" y="2304"/>
              <a:ext cx="1008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Array index</a:t>
              </a:r>
            </a:p>
          </p:txBody>
        </p:sp>
        <p:sp>
          <p:nvSpPr>
            <p:cNvPr id="214055" name="Rectangle 39"/>
            <p:cNvSpPr>
              <a:spLocks noChangeArrowheads="1"/>
            </p:cNvSpPr>
            <p:nvPr/>
          </p:nvSpPr>
          <p:spPr bwMode="auto">
            <a:xfrm>
              <a:off x="369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214056" name="Rectangle 40"/>
            <p:cNvSpPr>
              <a:spLocks noChangeArrowheads="1"/>
            </p:cNvSpPr>
            <p:nvPr/>
          </p:nvSpPr>
          <p:spPr bwMode="auto">
            <a:xfrm>
              <a:off x="403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7</a:t>
              </a:r>
            </a:p>
          </p:txBody>
        </p:sp>
      </p:grpSp>
      <p:sp>
        <p:nvSpPr>
          <p:cNvPr id="214058" name="Rectangle 42"/>
          <p:cNvSpPr>
            <a:spLocks noGrp="1" noChangeArrowheads="1"/>
          </p:cNvSpPr>
          <p:nvPr>
            <p:ph type="body" idx="1"/>
          </p:nvPr>
        </p:nvSpPr>
        <p:spPr>
          <a:xfrm>
            <a:off x="609600" y="914400"/>
            <a:ext cx="8077200" cy="5410200"/>
          </a:xfrm>
          <a:noFill/>
          <a:ln/>
        </p:spPr>
        <p:txBody>
          <a:bodyPr/>
          <a:lstStyle/>
          <a:p>
            <a:r>
              <a:rPr lang="en-US"/>
              <a:t>Iteration i.  </a:t>
            </a:r>
            <a:r>
              <a:rPr lang="en-US">
                <a:solidFill>
                  <a:schemeClr val="tx1"/>
                </a:solidFill>
              </a:rPr>
              <a:t>Repeatedly swap element i with the one to its left if smaller.</a:t>
            </a:r>
          </a:p>
          <a:p>
            <a:endParaRPr lang="en-US"/>
          </a:p>
          <a:p>
            <a:r>
              <a:rPr lang="en-US"/>
              <a:t>Property.  </a:t>
            </a:r>
            <a:r>
              <a:rPr lang="en-US">
                <a:solidFill>
                  <a:schemeClr val="tx1"/>
                </a:solidFill>
              </a:rPr>
              <a:t>After ith iteration,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a[0]</a:t>
            </a:r>
            <a:r>
              <a:rPr lang="en-US">
                <a:solidFill>
                  <a:schemeClr val="tx1"/>
                </a:solidFill>
              </a:rPr>
              <a:t> through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a[i]</a:t>
            </a:r>
            <a:r>
              <a:rPr lang="en-US">
                <a:solidFill>
                  <a:schemeClr val="tx1"/>
                </a:solidFill>
              </a:rPr>
              <a:t> contain first i+1 elements in ascending order.</a:t>
            </a:r>
          </a:p>
        </p:txBody>
      </p:sp>
    </p:spTree>
    <p:extLst>
      <p:ext uri="{BB962C8B-B14F-4D97-AF65-F5344CB8AC3E}">
        <p14:creationId xmlns:p14="http://schemas.microsoft.com/office/powerpoint/2010/main" xmlns="" val="647950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5F8F92-F4C3-EC4C-9293-D53412AAE190}" type="slidenum">
              <a:rPr lang="en-US"/>
              <a:pPr/>
              <a:t>23</a:t>
            </a:fld>
            <a:endParaRPr lang="en-US" sz="1400"/>
          </a:p>
        </p:txBody>
      </p:sp>
      <p:sp>
        <p:nvSpPr>
          <p:cNvPr id="216066" name="Rectangle 2"/>
          <p:cNvSpPr>
            <a:spLocks noChangeArrowheads="1"/>
          </p:cNvSpPr>
          <p:nvPr/>
        </p:nvSpPr>
        <p:spPr bwMode="auto">
          <a:xfrm>
            <a:off x="3733800" y="4419600"/>
            <a:ext cx="533400" cy="381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0.56</a:t>
            </a:r>
          </a:p>
        </p:txBody>
      </p:sp>
      <p:sp>
        <p:nvSpPr>
          <p:cNvPr id="216067" name="Rectangle 3"/>
          <p:cNvSpPr>
            <a:spLocks noChangeArrowheads="1"/>
          </p:cNvSpPr>
          <p:nvPr/>
        </p:nvSpPr>
        <p:spPr bwMode="auto">
          <a:xfrm>
            <a:off x="42672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1.12</a:t>
            </a:r>
          </a:p>
        </p:txBody>
      </p:sp>
      <p:sp>
        <p:nvSpPr>
          <p:cNvPr id="216068" name="Rectangle 4"/>
          <p:cNvSpPr>
            <a:spLocks noChangeArrowheads="1"/>
          </p:cNvSpPr>
          <p:nvPr/>
        </p:nvSpPr>
        <p:spPr bwMode="auto">
          <a:xfrm>
            <a:off x="48006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1.17</a:t>
            </a:r>
          </a:p>
        </p:txBody>
      </p:sp>
      <p:sp>
        <p:nvSpPr>
          <p:cNvPr id="216069" name="Rectangle 5"/>
          <p:cNvSpPr>
            <a:spLocks noChangeArrowheads="1"/>
          </p:cNvSpPr>
          <p:nvPr/>
        </p:nvSpPr>
        <p:spPr bwMode="auto">
          <a:xfrm>
            <a:off x="53340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0.32</a:t>
            </a:r>
          </a:p>
        </p:txBody>
      </p:sp>
      <p:sp>
        <p:nvSpPr>
          <p:cNvPr id="216070" name="Rectangle 6"/>
          <p:cNvSpPr>
            <a:spLocks noChangeArrowheads="1"/>
          </p:cNvSpPr>
          <p:nvPr/>
        </p:nvSpPr>
        <p:spPr bwMode="auto">
          <a:xfrm>
            <a:off x="26670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2.78</a:t>
            </a:r>
          </a:p>
        </p:txBody>
      </p:sp>
      <p:sp>
        <p:nvSpPr>
          <p:cNvPr id="216071" name="Rectangle 7"/>
          <p:cNvSpPr>
            <a:spLocks noChangeArrowheads="1"/>
          </p:cNvSpPr>
          <p:nvPr/>
        </p:nvSpPr>
        <p:spPr bwMode="auto">
          <a:xfrm>
            <a:off x="32004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7.42</a:t>
            </a:r>
          </a:p>
        </p:txBody>
      </p:sp>
      <p:sp>
        <p:nvSpPr>
          <p:cNvPr id="216072" name="Rectangle 8"/>
          <p:cNvSpPr>
            <a:spLocks noChangeArrowheads="1"/>
          </p:cNvSpPr>
          <p:nvPr/>
        </p:nvSpPr>
        <p:spPr bwMode="auto">
          <a:xfrm>
            <a:off x="69342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3.14</a:t>
            </a:r>
          </a:p>
        </p:txBody>
      </p:sp>
      <p:sp>
        <p:nvSpPr>
          <p:cNvPr id="216073" name="Rectangle 9"/>
          <p:cNvSpPr>
            <a:spLocks noChangeArrowheads="1"/>
          </p:cNvSpPr>
          <p:nvPr/>
        </p:nvSpPr>
        <p:spPr bwMode="auto">
          <a:xfrm>
            <a:off x="74676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7.71</a:t>
            </a:r>
          </a:p>
        </p:txBody>
      </p:sp>
      <p:sp>
        <p:nvSpPr>
          <p:cNvPr id="216074" name="Rectangle 10"/>
          <p:cNvSpPr>
            <a:spLocks noChangeArrowheads="1"/>
          </p:cNvSpPr>
          <p:nvPr/>
        </p:nvSpPr>
        <p:spPr bwMode="auto">
          <a:xfrm>
            <a:off x="1066800" y="4419600"/>
            <a:ext cx="16002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kumimoji="0" lang="en-US"/>
              <a:t>Value</a:t>
            </a:r>
          </a:p>
        </p:txBody>
      </p:sp>
      <p:sp>
        <p:nvSpPr>
          <p:cNvPr id="216075" name="Rectangle 11"/>
          <p:cNvSpPr>
            <a:spLocks noChangeArrowheads="1"/>
          </p:cNvSpPr>
          <p:nvPr/>
        </p:nvSpPr>
        <p:spPr bwMode="auto">
          <a:xfrm>
            <a:off x="58674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6.21</a:t>
            </a:r>
          </a:p>
        </p:txBody>
      </p:sp>
      <p:sp>
        <p:nvSpPr>
          <p:cNvPr id="216076" name="Rectangle 12"/>
          <p:cNvSpPr>
            <a:spLocks noChangeArrowheads="1"/>
          </p:cNvSpPr>
          <p:nvPr/>
        </p:nvSpPr>
        <p:spPr bwMode="auto">
          <a:xfrm>
            <a:off x="64008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4.42</a:t>
            </a:r>
          </a:p>
        </p:txBody>
      </p:sp>
      <p:sp>
        <p:nvSpPr>
          <p:cNvPr id="216089" name="Text Box 25"/>
          <p:cNvSpPr txBox="1">
            <a:spLocks noChangeArrowheads="1"/>
          </p:cNvSpPr>
          <p:nvPr/>
        </p:nvSpPr>
        <p:spPr bwMode="auto">
          <a:xfrm>
            <a:off x="2819400" y="5424488"/>
            <a:ext cx="3733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n-US">
                <a:solidFill>
                  <a:schemeClr val="bg2"/>
                </a:solidFill>
              </a:rPr>
              <a:t>Iteration 2:  </a:t>
            </a:r>
            <a:r>
              <a:rPr kumimoji="0" lang="en-US">
                <a:solidFill>
                  <a:srgbClr val="003399"/>
                </a:solidFill>
              </a:rPr>
              <a:t>step 0</a:t>
            </a:r>
            <a:r>
              <a:rPr kumimoji="0" lang="en-US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16090" name="Rectangle 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Insertion Sort</a:t>
            </a:r>
          </a:p>
        </p:txBody>
      </p:sp>
      <p:grpSp>
        <p:nvGrpSpPr>
          <p:cNvPr id="216096" name="Group 32"/>
          <p:cNvGrpSpPr>
            <a:grpSpLocks/>
          </p:cNvGrpSpPr>
          <p:nvPr/>
        </p:nvGrpSpPr>
        <p:grpSpPr bwMode="auto">
          <a:xfrm>
            <a:off x="3200400" y="4419600"/>
            <a:ext cx="1066800" cy="381000"/>
            <a:chOff x="2016" y="3072"/>
            <a:chExt cx="672" cy="240"/>
          </a:xfrm>
        </p:grpSpPr>
        <p:sp>
          <p:nvSpPr>
            <p:cNvPr id="216092" name="Rectangle 28"/>
            <p:cNvSpPr>
              <a:spLocks noChangeArrowheads="1"/>
            </p:cNvSpPr>
            <p:nvPr/>
          </p:nvSpPr>
          <p:spPr bwMode="auto">
            <a:xfrm>
              <a:off x="2016" y="3072"/>
              <a:ext cx="336" cy="240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 b="1">
                  <a:solidFill>
                    <a:schemeClr val="bg2"/>
                  </a:solidFill>
                  <a:latin typeface="Courier New" charset="0"/>
                </a:rPr>
                <a:t>0.56</a:t>
              </a:r>
              <a:endParaRPr kumimoji="0" lang="en-US" sz="1400" b="1">
                <a:latin typeface="Courier New" charset="0"/>
              </a:endParaRPr>
            </a:p>
          </p:txBody>
        </p:sp>
        <p:sp>
          <p:nvSpPr>
            <p:cNvPr id="216093" name="Rectangle 29"/>
            <p:cNvSpPr>
              <a:spLocks noChangeArrowheads="1"/>
            </p:cNvSpPr>
            <p:nvPr/>
          </p:nvSpPr>
          <p:spPr bwMode="auto">
            <a:xfrm>
              <a:off x="2352" y="3072"/>
              <a:ext cx="336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 b="1">
                  <a:solidFill>
                    <a:schemeClr val="bg2"/>
                  </a:solidFill>
                  <a:latin typeface="Courier New" charset="0"/>
                </a:rPr>
                <a:t>7.42</a:t>
              </a:r>
              <a:endParaRPr kumimoji="0" lang="en-US" sz="1400" b="1">
                <a:latin typeface="Courier New" charset="0"/>
              </a:endParaRPr>
            </a:p>
          </p:txBody>
        </p:sp>
      </p:grpSp>
      <p:cxnSp>
        <p:nvCxnSpPr>
          <p:cNvPr id="216097" name="AutoShape 33"/>
          <p:cNvCxnSpPr>
            <a:cxnSpLocks noChangeShapeType="1"/>
            <a:stCxn id="216092" idx="2"/>
            <a:endCxn id="216093" idx="2"/>
          </p:cNvCxnSpPr>
          <p:nvPr/>
        </p:nvCxnSpPr>
        <p:spPr bwMode="auto">
          <a:xfrm rot="16200000" flipH="1">
            <a:off x="3733006" y="4534694"/>
            <a:ext cx="1588" cy="533400"/>
          </a:xfrm>
          <a:prstGeom prst="curvedConnector3">
            <a:avLst>
              <a:gd name="adj1" fmla="val 28199995"/>
            </a:avLst>
          </a:prstGeom>
          <a:noFill/>
          <a:ln w="34925">
            <a:solidFill>
              <a:srgbClr val="006600"/>
            </a:solidFill>
            <a:round/>
            <a:headEnd type="triangle" w="med" len="med"/>
            <a:tailEnd type="triangle" w="med" len="med"/>
          </a:ln>
          <a:effectLst/>
        </p:spPr>
      </p:cxnSp>
      <p:grpSp>
        <p:nvGrpSpPr>
          <p:cNvPr id="216098" name="Group 34"/>
          <p:cNvGrpSpPr>
            <a:grpSpLocks/>
          </p:cNvGrpSpPr>
          <p:nvPr/>
        </p:nvGrpSpPr>
        <p:grpSpPr bwMode="auto">
          <a:xfrm>
            <a:off x="1066800" y="4038600"/>
            <a:ext cx="6934200" cy="381000"/>
            <a:chOff x="672" y="2304"/>
            <a:chExt cx="4368" cy="240"/>
          </a:xfrm>
        </p:grpSpPr>
        <p:sp>
          <p:nvSpPr>
            <p:cNvPr id="216099" name="Rectangle 35"/>
            <p:cNvSpPr>
              <a:spLocks noChangeArrowheads="1"/>
            </p:cNvSpPr>
            <p:nvPr/>
          </p:nvSpPr>
          <p:spPr bwMode="auto">
            <a:xfrm>
              <a:off x="235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216100" name="Rectangle 36"/>
            <p:cNvSpPr>
              <a:spLocks noChangeArrowheads="1"/>
            </p:cNvSpPr>
            <p:nvPr/>
          </p:nvSpPr>
          <p:spPr bwMode="auto">
            <a:xfrm>
              <a:off x="268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16101" name="Rectangle 37"/>
            <p:cNvSpPr>
              <a:spLocks noChangeArrowheads="1"/>
            </p:cNvSpPr>
            <p:nvPr/>
          </p:nvSpPr>
          <p:spPr bwMode="auto">
            <a:xfrm>
              <a:off x="302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16102" name="Rectangle 38"/>
            <p:cNvSpPr>
              <a:spLocks noChangeArrowheads="1"/>
            </p:cNvSpPr>
            <p:nvPr/>
          </p:nvSpPr>
          <p:spPr bwMode="auto">
            <a:xfrm>
              <a:off x="336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216103" name="Rectangle 39"/>
            <p:cNvSpPr>
              <a:spLocks noChangeArrowheads="1"/>
            </p:cNvSpPr>
            <p:nvPr/>
          </p:nvSpPr>
          <p:spPr bwMode="auto">
            <a:xfrm>
              <a:off x="168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0</a:t>
              </a:r>
            </a:p>
          </p:txBody>
        </p:sp>
        <p:sp>
          <p:nvSpPr>
            <p:cNvPr id="216104" name="Rectangle 40"/>
            <p:cNvSpPr>
              <a:spLocks noChangeArrowheads="1"/>
            </p:cNvSpPr>
            <p:nvPr/>
          </p:nvSpPr>
          <p:spPr bwMode="auto">
            <a:xfrm>
              <a:off x="201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16105" name="Rectangle 41"/>
            <p:cNvSpPr>
              <a:spLocks noChangeArrowheads="1"/>
            </p:cNvSpPr>
            <p:nvPr/>
          </p:nvSpPr>
          <p:spPr bwMode="auto">
            <a:xfrm>
              <a:off x="436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8</a:t>
              </a:r>
            </a:p>
          </p:txBody>
        </p:sp>
        <p:sp>
          <p:nvSpPr>
            <p:cNvPr id="216106" name="Rectangle 42"/>
            <p:cNvSpPr>
              <a:spLocks noChangeArrowheads="1"/>
            </p:cNvSpPr>
            <p:nvPr/>
          </p:nvSpPr>
          <p:spPr bwMode="auto">
            <a:xfrm>
              <a:off x="470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9</a:t>
              </a:r>
            </a:p>
          </p:txBody>
        </p:sp>
        <p:sp>
          <p:nvSpPr>
            <p:cNvPr id="216107" name="Rectangle 43"/>
            <p:cNvSpPr>
              <a:spLocks noChangeArrowheads="1"/>
            </p:cNvSpPr>
            <p:nvPr/>
          </p:nvSpPr>
          <p:spPr bwMode="auto">
            <a:xfrm>
              <a:off x="672" y="2304"/>
              <a:ext cx="1008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Array index</a:t>
              </a:r>
            </a:p>
          </p:txBody>
        </p:sp>
        <p:sp>
          <p:nvSpPr>
            <p:cNvPr id="216108" name="Rectangle 44"/>
            <p:cNvSpPr>
              <a:spLocks noChangeArrowheads="1"/>
            </p:cNvSpPr>
            <p:nvPr/>
          </p:nvSpPr>
          <p:spPr bwMode="auto">
            <a:xfrm>
              <a:off x="369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216109" name="Rectangle 45"/>
            <p:cNvSpPr>
              <a:spLocks noChangeArrowheads="1"/>
            </p:cNvSpPr>
            <p:nvPr/>
          </p:nvSpPr>
          <p:spPr bwMode="auto">
            <a:xfrm>
              <a:off x="403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7</a:t>
              </a:r>
            </a:p>
          </p:txBody>
        </p:sp>
      </p:grpSp>
      <p:sp>
        <p:nvSpPr>
          <p:cNvPr id="216111" name="Rectangle 47"/>
          <p:cNvSpPr>
            <a:spLocks noGrp="1" noChangeArrowheads="1"/>
          </p:cNvSpPr>
          <p:nvPr>
            <p:ph type="body" idx="1"/>
          </p:nvPr>
        </p:nvSpPr>
        <p:spPr>
          <a:xfrm>
            <a:off x="609600" y="914400"/>
            <a:ext cx="8077200" cy="5410200"/>
          </a:xfrm>
          <a:noFill/>
          <a:ln/>
        </p:spPr>
        <p:txBody>
          <a:bodyPr/>
          <a:lstStyle/>
          <a:p>
            <a:r>
              <a:rPr lang="en-US"/>
              <a:t>Iteration i.  </a:t>
            </a:r>
            <a:r>
              <a:rPr lang="en-US">
                <a:solidFill>
                  <a:schemeClr val="tx1"/>
                </a:solidFill>
              </a:rPr>
              <a:t>Repeatedly swap element i with the one to its left if smaller.</a:t>
            </a:r>
          </a:p>
          <a:p>
            <a:endParaRPr lang="en-US"/>
          </a:p>
          <a:p>
            <a:r>
              <a:rPr lang="en-US"/>
              <a:t>Property.  </a:t>
            </a:r>
            <a:r>
              <a:rPr lang="en-US">
                <a:solidFill>
                  <a:schemeClr val="tx1"/>
                </a:solidFill>
              </a:rPr>
              <a:t>After ith iteration,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a[0]</a:t>
            </a:r>
            <a:r>
              <a:rPr lang="en-US">
                <a:solidFill>
                  <a:schemeClr val="tx1"/>
                </a:solidFill>
              </a:rPr>
              <a:t> through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a[i]</a:t>
            </a:r>
            <a:r>
              <a:rPr lang="en-US">
                <a:solidFill>
                  <a:schemeClr val="tx1"/>
                </a:solidFill>
              </a:rPr>
              <a:t> contain first i+1 elements in ascending order.</a:t>
            </a:r>
          </a:p>
        </p:txBody>
      </p:sp>
    </p:spTree>
    <p:extLst>
      <p:ext uri="{BB962C8B-B14F-4D97-AF65-F5344CB8AC3E}">
        <p14:creationId xmlns:p14="http://schemas.microsoft.com/office/powerpoint/2010/main" xmlns="" val="1139001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1609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6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16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42E564-3F1E-4748-B890-DCA4AFC6F833}" type="slidenum">
              <a:rPr lang="en-US"/>
              <a:pPr/>
              <a:t>24</a:t>
            </a:fld>
            <a:endParaRPr lang="en-US" sz="1400"/>
          </a:p>
        </p:txBody>
      </p:sp>
      <p:sp>
        <p:nvSpPr>
          <p:cNvPr id="217090" name="Rectangle 2"/>
          <p:cNvSpPr>
            <a:spLocks noChangeArrowheads="1"/>
          </p:cNvSpPr>
          <p:nvPr/>
        </p:nvSpPr>
        <p:spPr bwMode="auto">
          <a:xfrm>
            <a:off x="37338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7.42</a:t>
            </a:r>
          </a:p>
        </p:txBody>
      </p:sp>
      <p:sp>
        <p:nvSpPr>
          <p:cNvPr id="217091" name="Rectangle 3"/>
          <p:cNvSpPr>
            <a:spLocks noChangeArrowheads="1"/>
          </p:cNvSpPr>
          <p:nvPr/>
        </p:nvSpPr>
        <p:spPr bwMode="auto">
          <a:xfrm>
            <a:off x="42672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1.12</a:t>
            </a:r>
          </a:p>
        </p:txBody>
      </p:sp>
      <p:sp>
        <p:nvSpPr>
          <p:cNvPr id="217092" name="Rectangle 4"/>
          <p:cNvSpPr>
            <a:spLocks noChangeArrowheads="1"/>
          </p:cNvSpPr>
          <p:nvPr/>
        </p:nvSpPr>
        <p:spPr bwMode="auto">
          <a:xfrm>
            <a:off x="48006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1.17</a:t>
            </a:r>
          </a:p>
        </p:txBody>
      </p:sp>
      <p:sp>
        <p:nvSpPr>
          <p:cNvPr id="217093" name="Rectangle 5"/>
          <p:cNvSpPr>
            <a:spLocks noChangeArrowheads="1"/>
          </p:cNvSpPr>
          <p:nvPr/>
        </p:nvSpPr>
        <p:spPr bwMode="auto">
          <a:xfrm>
            <a:off x="53340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0.32</a:t>
            </a:r>
          </a:p>
        </p:txBody>
      </p:sp>
      <p:sp>
        <p:nvSpPr>
          <p:cNvPr id="217094" name="Rectangle 6"/>
          <p:cNvSpPr>
            <a:spLocks noChangeArrowheads="1"/>
          </p:cNvSpPr>
          <p:nvPr/>
        </p:nvSpPr>
        <p:spPr bwMode="auto">
          <a:xfrm>
            <a:off x="26670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2.78</a:t>
            </a:r>
          </a:p>
        </p:txBody>
      </p:sp>
      <p:sp>
        <p:nvSpPr>
          <p:cNvPr id="217095" name="Rectangle 7"/>
          <p:cNvSpPr>
            <a:spLocks noChangeArrowheads="1"/>
          </p:cNvSpPr>
          <p:nvPr/>
        </p:nvSpPr>
        <p:spPr bwMode="auto">
          <a:xfrm>
            <a:off x="3200400" y="4419600"/>
            <a:ext cx="533400" cy="381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0.56</a:t>
            </a:r>
          </a:p>
        </p:txBody>
      </p:sp>
      <p:sp>
        <p:nvSpPr>
          <p:cNvPr id="217096" name="Rectangle 8"/>
          <p:cNvSpPr>
            <a:spLocks noChangeArrowheads="1"/>
          </p:cNvSpPr>
          <p:nvPr/>
        </p:nvSpPr>
        <p:spPr bwMode="auto">
          <a:xfrm>
            <a:off x="69342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3.14</a:t>
            </a:r>
          </a:p>
        </p:txBody>
      </p:sp>
      <p:sp>
        <p:nvSpPr>
          <p:cNvPr id="217097" name="Rectangle 9"/>
          <p:cNvSpPr>
            <a:spLocks noChangeArrowheads="1"/>
          </p:cNvSpPr>
          <p:nvPr/>
        </p:nvSpPr>
        <p:spPr bwMode="auto">
          <a:xfrm>
            <a:off x="74676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7.71</a:t>
            </a:r>
          </a:p>
        </p:txBody>
      </p:sp>
      <p:sp>
        <p:nvSpPr>
          <p:cNvPr id="217098" name="Rectangle 10"/>
          <p:cNvSpPr>
            <a:spLocks noChangeArrowheads="1"/>
          </p:cNvSpPr>
          <p:nvPr/>
        </p:nvSpPr>
        <p:spPr bwMode="auto">
          <a:xfrm>
            <a:off x="1066800" y="4419600"/>
            <a:ext cx="16002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kumimoji="0" lang="en-US"/>
              <a:t>Value</a:t>
            </a:r>
          </a:p>
        </p:txBody>
      </p:sp>
      <p:sp>
        <p:nvSpPr>
          <p:cNvPr id="217099" name="Rectangle 11"/>
          <p:cNvSpPr>
            <a:spLocks noChangeArrowheads="1"/>
          </p:cNvSpPr>
          <p:nvPr/>
        </p:nvSpPr>
        <p:spPr bwMode="auto">
          <a:xfrm>
            <a:off x="58674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6.21</a:t>
            </a:r>
          </a:p>
        </p:txBody>
      </p:sp>
      <p:sp>
        <p:nvSpPr>
          <p:cNvPr id="217100" name="Rectangle 12"/>
          <p:cNvSpPr>
            <a:spLocks noChangeArrowheads="1"/>
          </p:cNvSpPr>
          <p:nvPr/>
        </p:nvSpPr>
        <p:spPr bwMode="auto">
          <a:xfrm>
            <a:off x="64008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4.42</a:t>
            </a:r>
          </a:p>
        </p:txBody>
      </p:sp>
      <p:sp>
        <p:nvSpPr>
          <p:cNvPr id="217113" name="Text Box 25"/>
          <p:cNvSpPr txBox="1">
            <a:spLocks noChangeArrowheads="1"/>
          </p:cNvSpPr>
          <p:nvPr/>
        </p:nvSpPr>
        <p:spPr bwMode="auto">
          <a:xfrm>
            <a:off x="2819400" y="5424488"/>
            <a:ext cx="3733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n-US">
                <a:solidFill>
                  <a:schemeClr val="bg2"/>
                </a:solidFill>
              </a:rPr>
              <a:t>Iteration 2:  </a:t>
            </a:r>
            <a:r>
              <a:rPr kumimoji="0" lang="en-US">
                <a:solidFill>
                  <a:srgbClr val="003399"/>
                </a:solidFill>
              </a:rPr>
              <a:t>step 1</a:t>
            </a:r>
            <a:r>
              <a:rPr kumimoji="0" lang="en-US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17114" name="Rectangle 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Insertion Sort</a:t>
            </a:r>
          </a:p>
        </p:txBody>
      </p:sp>
      <p:grpSp>
        <p:nvGrpSpPr>
          <p:cNvPr id="217116" name="Group 28"/>
          <p:cNvGrpSpPr>
            <a:grpSpLocks/>
          </p:cNvGrpSpPr>
          <p:nvPr/>
        </p:nvGrpSpPr>
        <p:grpSpPr bwMode="auto">
          <a:xfrm>
            <a:off x="2667000" y="4419600"/>
            <a:ext cx="1066800" cy="381000"/>
            <a:chOff x="2016" y="3072"/>
            <a:chExt cx="672" cy="240"/>
          </a:xfrm>
        </p:grpSpPr>
        <p:sp>
          <p:nvSpPr>
            <p:cNvPr id="217117" name="Rectangle 29"/>
            <p:cNvSpPr>
              <a:spLocks noChangeArrowheads="1"/>
            </p:cNvSpPr>
            <p:nvPr/>
          </p:nvSpPr>
          <p:spPr bwMode="auto">
            <a:xfrm>
              <a:off x="2016" y="3072"/>
              <a:ext cx="336" cy="240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 b="1">
                  <a:solidFill>
                    <a:schemeClr val="bg2"/>
                  </a:solidFill>
                  <a:latin typeface="Courier New" charset="0"/>
                </a:rPr>
                <a:t>0.56</a:t>
              </a:r>
              <a:endParaRPr kumimoji="0" lang="en-US" sz="1400" b="1">
                <a:latin typeface="Courier New" charset="0"/>
              </a:endParaRPr>
            </a:p>
          </p:txBody>
        </p:sp>
        <p:sp>
          <p:nvSpPr>
            <p:cNvPr id="217118" name="Rectangle 30"/>
            <p:cNvSpPr>
              <a:spLocks noChangeArrowheads="1"/>
            </p:cNvSpPr>
            <p:nvPr/>
          </p:nvSpPr>
          <p:spPr bwMode="auto">
            <a:xfrm>
              <a:off x="2352" y="3072"/>
              <a:ext cx="336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 b="1">
                  <a:solidFill>
                    <a:schemeClr val="bg2"/>
                  </a:solidFill>
                  <a:latin typeface="Courier New" charset="0"/>
                </a:rPr>
                <a:t>2.78</a:t>
              </a:r>
              <a:endParaRPr kumimoji="0" lang="en-US" sz="1400" b="1">
                <a:latin typeface="Courier New" charset="0"/>
              </a:endParaRPr>
            </a:p>
          </p:txBody>
        </p:sp>
      </p:grpSp>
      <p:cxnSp>
        <p:nvCxnSpPr>
          <p:cNvPr id="217119" name="AutoShape 31"/>
          <p:cNvCxnSpPr>
            <a:cxnSpLocks noChangeShapeType="1"/>
            <a:stCxn id="217117" idx="2"/>
            <a:endCxn id="217118" idx="2"/>
          </p:cNvCxnSpPr>
          <p:nvPr/>
        </p:nvCxnSpPr>
        <p:spPr bwMode="auto">
          <a:xfrm rot="16200000" flipH="1">
            <a:off x="3199606" y="4534694"/>
            <a:ext cx="1588" cy="533400"/>
          </a:xfrm>
          <a:prstGeom prst="curvedConnector3">
            <a:avLst>
              <a:gd name="adj1" fmla="val 25299995"/>
            </a:avLst>
          </a:prstGeom>
          <a:noFill/>
          <a:ln w="34925">
            <a:solidFill>
              <a:srgbClr val="006600"/>
            </a:solidFill>
            <a:round/>
            <a:headEnd type="triangle" w="med" len="med"/>
            <a:tailEnd type="triangle" w="med" len="med"/>
          </a:ln>
          <a:effectLst/>
        </p:spPr>
      </p:cxnSp>
      <p:grpSp>
        <p:nvGrpSpPr>
          <p:cNvPr id="217132" name="Group 44"/>
          <p:cNvGrpSpPr>
            <a:grpSpLocks/>
          </p:cNvGrpSpPr>
          <p:nvPr/>
        </p:nvGrpSpPr>
        <p:grpSpPr bwMode="auto">
          <a:xfrm>
            <a:off x="1066800" y="4038600"/>
            <a:ext cx="6934200" cy="381000"/>
            <a:chOff x="672" y="2304"/>
            <a:chExt cx="4368" cy="240"/>
          </a:xfrm>
        </p:grpSpPr>
        <p:sp>
          <p:nvSpPr>
            <p:cNvPr id="217133" name="Rectangle 45"/>
            <p:cNvSpPr>
              <a:spLocks noChangeArrowheads="1"/>
            </p:cNvSpPr>
            <p:nvPr/>
          </p:nvSpPr>
          <p:spPr bwMode="auto">
            <a:xfrm>
              <a:off x="235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217134" name="Rectangle 46"/>
            <p:cNvSpPr>
              <a:spLocks noChangeArrowheads="1"/>
            </p:cNvSpPr>
            <p:nvPr/>
          </p:nvSpPr>
          <p:spPr bwMode="auto">
            <a:xfrm>
              <a:off x="268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17135" name="Rectangle 47"/>
            <p:cNvSpPr>
              <a:spLocks noChangeArrowheads="1"/>
            </p:cNvSpPr>
            <p:nvPr/>
          </p:nvSpPr>
          <p:spPr bwMode="auto">
            <a:xfrm>
              <a:off x="302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17136" name="Rectangle 48"/>
            <p:cNvSpPr>
              <a:spLocks noChangeArrowheads="1"/>
            </p:cNvSpPr>
            <p:nvPr/>
          </p:nvSpPr>
          <p:spPr bwMode="auto">
            <a:xfrm>
              <a:off x="336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217137" name="Rectangle 49"/>
            <p:cNvSpPr>
              <a:spLocks noChangeArrowheads="1"/>
            </p:cNvSpPr>
            <p:nvPr/>
          </p:nvSpPr>
          <p:spPr bwMode="auto">
            <a:xfrm>
              <a:off x="168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0</a:t>
              </a:r>
            </a:p>
          </p:txBody>
        </p:sp>
        <p:sp>
          <p:nvSpPr>
            <p:cNvPr id="217138" name="Rectangle 50"/>
            <p:cNvSpPr>
              <a:spLocks noChangeArrowheads="1"/>
            </p:cNvSpPr>
            <p:nvPr/>
          </p:nvSpPr>
          <p:spPr bwMode="auto">
            <a:xfrm>
              <a:off x="201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17139" name="Rectangle 51"/>
            <p:cNvSpPr>
              <a:spLocks noChangeArrowheads="1"/>
            </p:cNvSpPr>
            <p:nvPr/>
          </p:nvSpPr>
          <p:spPr bwMode="auto">
            <a:xfrm>
              <a:off x="436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8</a:t>
              </a:r>
            </a:p>
          </p:txBody>
        </p:sp>
        <p:sp>
          <p:nvSpPr>
            <p:cNvPr id="217140" name="Rectangle 52"/>
            <p:cNvSpPr>
              <a:spLocks noChangeArrowheads="1"/>
            </p:cNvSpPr>
            <p:nvPr/>
          </p:nvSpPr>
          <p:spPr bwMode="auto">
            <a:xfrm>
              <a:off x="470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9</a:t>
              </a:r>
            </a:p>
          </p:txBody>
        </p:sp>
        <p:sp>
          <p:nvSpPr>
            <p:cNvPr id="217141" name="Rectangle 53"/>
            <p:cNvSpPr>
              <a:spLocks noChangeArrowheads="1"/>
            </p:cNvSpPr>
            <p:nvPr/>
          </p:nvSpPr>
          <p:spPr bwMode="auto">
            <a:xfrm>
              <a:off x="672" y="2304"/>
              <a:ext cx="1008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Array index</a:t>
              </a:r>
            </a:p>
          </p:txBody>
        </p:sp>
        <p:sp>
          <p:nvSpPr>
            <p:cNvPr id="217142" name="Rectangle 54"/>
            <p:cNvSpPr>
              <a:spLocks noChangeArrowheads="1"/>
            </p:cNvSpPr>
            <p:nvPr/>
          </p:nvSpPr>
          <p:spPr bwMode="auto">
            <a:xfrm>
              <a:off x="369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217143" name="Rectangle 55"/>
            <p:cNvSpPr>
              <a:spLocks noChangeArrowheads="1"/>
            </p:cNvSpPr>
            <p:nvPr/>
          </p:nvSpPr>
          <p:spPr bwMode="auto">
            <a:xfrm>
              <a:off x="403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7</a:t>
              </a:r>
            </a:p>
          </p:txBody>
        </p:sp>
      </p:grpSp>
      <p:sp>
        <p:nvSpPr>
          <p:cNvPr id="217145" name="Rectangle 57"/>
          <p:cNvSpPr>
            <a:spLocks noGrp="1" noChangeArrowheads="1"/>
          </p:cNvSpPr>
          <p:nvPr>
            <p:ph type="body" idx="1"/>
          </p:nvPr>
        </p:nvSpPr>
        <p:spPr>
          <a:xfrm>
            <a:off x="609600" y="914400"/>
            <a:ext cx="8077200" cy="5410200"/>
          </a:xfrm>
          <a:noFill/>
          <a:ln/>
        </p:spPr>
        <p:txBody>
          <a:bodyPr/>
          <a:lstStyle/>
          <a:p>
            <a:r>
              <a:rPr lang="en-US"/>
              <a:t>Iteration i.  </a:t>
            </a:r>
            <a:r>
              <a:rPr lang="en-US">
                <a:solidFill>
                  <a:schemeClr val="tx1"/>
                </a:solidFill>
              </a:rPr>
              <a:t>Repeatedly swap element i with the one to its left if smaller.</a:t>
            </a:r>
          </a:p>
          <a:p>
            <a:endParaRPr lang="en-US"/>
          </a:p>
          <a:p>
            <a:r>
              <a:rPr lang="en-US"/>
              <a:t>Property.  </a:t>
            </a:r>
            <a:r>
              <a:rPr lang="en-US">
                <a:solidFill>
                  <a:schemeClr val="tx1"/>
                </a:solidFill>
              </a:rPr>
              <a:t>After ith iteration,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a[0]</a:t>
            </a:r>
            <a:r>
              <a:rPr lang="en-US">
                <a:solidFill>
                  <a:schemeClr val="tx1"/>
                </a:solidFill>
              </a:rPr>
              <a:t> through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a[i]</a:t>
            </a:r>
            <a:r>
              <a:rPr lang="en-US">
                <a:solidFill>
                  <a:schemeClr val="tx1"/>
                </a:solidFill>
              </a:rPr>
              <a:t> contain first i+1 elements in ascending order.</a:t>
            </a:r>
          </a:p>
        </p:txBody>
      </p:sp>
    </p:spTree>
    <p:extLst>
      <p:ext uri="{BB962C8B-B14F-4D97-AF65-F5344CB8AC3E}">
        <p14:creationId xmlns:p14="http://schemas.microsoft.com/office/powerpoint/2010/main" xmlns="" val="3931892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171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7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17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4FC9DC-7009-4F4A-B102-F74BCB3E1263}" type="slidenum">
              <a:rPr lang="en-US"/>
              <a:pPr/>
              <a:t>25</a:t>
            </a:fld>
            <a:endParaRPr lang="en-US" sz="1400"/>
          </a:p>
        </p:txBody>
      </p:sp>
      <p:sp>
        <p:nvSpPr>
          <p:cNvPr id="218114" name="Rectangle 2"/>
          <p:cNvSpPr>
            <a:spLocks noChangeArrowheads="1"/>
          </p:cNvSpPr>
          <p:nvPr/>
        </p:nvSpPr>
        <p:spPr bwMode="auto">
          <a:xfrm>
            <a:off x="37338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7.42</a:t>
            </a:r>
          </a:p>
        </p:txBody>
      </p:sp>
      <p:sp>
        <p:nvSpPr>
          <p:cNvPr id="218115" name="Rectangle 3"/>
          <p:cNvSpPr>
            <a:spLocks noChangeArrowheads="1"/>
          </p:cNvSpPr>
          <p:nvPr/>
        </p:nvSpPr>
        <p:spPr bwMode="auto">
          <a:xfrm>
            <a:off x="42672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1.12</a:t>
            </a:r>
          </a:p>
        </p:txBody>
      </p:sp>
      <p:sp>
        <p:nvSpPr>
          <p:cNvPr id="218116" name="Rectangle 4"/>
          <p:cNvSpPr>
            <a:spLocks noChangeArrowheads="1"/>
          </p:cNvSpPr>
          <p:nvPr/>
        </p:nvSpPr>
        <p:spPr bwMode="auto">
          <a:xfrm>
            <a:off x="48006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1.17</a:t>
            </a:r>
          </a:p>
        </p:txBody>
      </p:sp>
      <p:sp>
        <p:nvSpPr>
          <p:cNvPr id="218117" name="Rectangle 5"/>
          <p:cNvSpPr>
            <a:spLocks noChangeArrowheads="1"/>
          </p:cNvSpPr>
          <p:nvPr/>
        </p:nvSpPr>
        <p:spPr bwMode="auto">
          <a:xfrm>
            <a:off x="53340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0.32</a:t>
            </a:r>
          </a:p>
        </p:txBody>
      </p:sp>
      <p:sp>
        <p:nvSpPr>
          <p:cNvPr id="218118" name="Rectangle 6"/>
          <p:cNvSpPr>
            <a:spLocks noChangeArrowheads="1"/>
          </p:cNvSpPr>
          <p:nvPr/>
        </p:nvSpPr>
        <p:spPr bwMode="auto">
          <a:xfrm>
            <a:off x="32004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2.78</a:t>
            </a:r>
          </a:p>
        </p:txBody>
      </p:sp>
      <p:sp>
        <p:nvSpPr>
          <p:cNvPr id="218119" name="Rectangle 7"/>
          <p:cNvSpPr>
            <a:spLocks noChangeArrowheads="1"/>
          </p:cNvSpPr>
          <p:nvPr/>
        </p:nvSpPr>
        <p:spPr bwMode="auto">
          <a:xfrm>
            <a:off x="2667000" y="4419600"/>
            <a:ext cx="533400" cy="381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0.56</a:t>
            </a:r>
          </a:p>
        </p:txBody>
      </p:sp>
      <p:sp>
        <p:nvSpPr>
          <p:cNvPr id="218120" name="Rectangle 8"/>
          <p:cNvSpPr>
            <a:spLocks noChangeArrowheads="1"/>
          </p:cNvSpPr>
          <p:nvPr/>
        </p:nvSpPr>
        <p:spPr bwMode="auto">
          <a:xfrm>
            <a:off x="69342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3.14</a:t>
            </a:r>
          </a:p>
        </p:txBody>
      </p:sp>
      <p:sp>
        <p:nvSpPr>
          <p:cNvPr id="218121" name="Rectangle 9"/>
          <p:cNvSpPr>
            <a:spLocks noChangeArrowheads="1"/>
          </p:cNvSpPr>
          <p:nvPr/>
        </p:nvSpPr>
        <p:spPr bwMode="auto">
          <a:xfrm>
            <a:off x="74676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7.71</a:t>
            </a:r>
          </a:p>
        </p:txBody>
      </p:sp>
      <p:sp>
        <p:nvSpPr>
          <p:cNvPr id="218122" name="Rectangle 10"/>
          <p:cNvSpPr>
            <a:spLocks noChangeArrowheads="1"/>
          </p:cNvSpPr>
          <p:nvPr/>
        </p:nvSpPr>
        <p:spPr bwMode="auto">
          <a:xfrm>
            <a:off x="1066800" y="4419600"/>
            <a:ext cx="16002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kumimoji="0" lang="en-US"/>
              <a:t>Value</a:t>
            </a:r>
          </a:p>
        </p:txBody>
      </p:sp>
      <p:sp>
        <p:nvSpPr>
          <p:cNvPr id="218123" name="Rectangle 11"/>
          <p:cNvSpPr>
            <a:spLocks noChangeArrowheads="1"/>
          </p:cNvSpPr>
          <p:nvPr/>
        </p:nvSpPr>
        <p:spPr bwMode="auto">
          <a:xfrm>
            <a:off x="58674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6.21</a:t>
            </a:r>
          </a:p>
        </p:txBody>
      </p:sp>
      <p:sp>
        <p:nvSpPr>
          <p:cNvPr id="218124" name="Rectangle 12"/>
          <p:cNvSpPr>
            <a:spLocks noChangeArrowheads="1"/>
          </p:cNvSpPr>
          <p:nvPr/>
        </p:nvSpPr>
        <p:spPr bwMode="auto">
          <a:xfrm>
            <a:off x="64008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4.42</a:t>
            </a:r>
          </a:p>
        </p:txBody>
      </p:sp>
      <p:sp>
        <p:nvSpPr>
          <p:cNvPr id="218137" name="Text Box 25"/>
          <p:cNvSpPr txBox="1">
            <a:spLocks noChangeArrowheads="1"/>
          </p:cNvSpPr>
          <p:nvPr/>
        </p:nvSpPr>
        <p:spPr bwMode="auto">
          <a:xfrm>
            <a:off x="2819400" y="5424488"/>
            <a:ext cx="3733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n-US">
                <a:solidFill>
                  <a:schemeClr val="bg2"/>
                </a:solidFill>
              </a:rPr>
              <a:t>Iteration 2:  </a:t>
            </a:r>
            <a:r>
              <a:rPr kumimoji="0" lang="en-US">
                <a:solidFill>
                  <a:srgbClr val="003399"/>
                </a:solidFill>
              </a:rPr>
              <a:t>step 2</a:t>
            </a:r>
            <a:r>
              <a:rPr kumimoji="0" lang="en-US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18138" name="Rectangle 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Insertion Sort</a:t>
            </a:r>
          </a:p>
        </p:txBody>
      </p:sp>
      <p:grpSp>
        <p:nvGrpSpPr>
          <p:cNvPr id="218144" name="Group 32"/>
          <p:cNvGrpSpPr>
            <a:grpSpLocks/>
          </p:cNvGrpSpPr>
          <p:nvPr/>
        </p:nvGrpSpPr>
        <p:grpSpPr bwMode="auto">
          <a:xfrm>
            <a:off x="1066800" y="4038600"/>
            <a:ext cx="6934200" cy="381000"/>
            <a:chOff x="672" y="2304"/>
            <a:chExt cx="4368" cy="240"/>
          </a:xfrm>
        </p:grpSpPr>
        <p:sp>
          <p:nvSpPr>
            <p:cNvPr id="218145" name="Rectangle 33"/>
            <p:cNvSpPr>
              <a:spLocks noChangeArrowheads="1"/>
            </p:cNvSpPr>
            <p:nvPr/>
          </p:nvSpPr>
          <p:spPr bwMode="auto">
            <a:xfrm>
              <a:off x="235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218146" name="Rectangle 34"/>
            <p:cNvSpPr>
              <a:spLocks noChangeArrowheads="1"/>
            </p:cNvSpPr>
            <p:nvPr/>
          </p:nvSpPr>
          <p:spPr bwMode="auto">
            <a:xfrm>
              <a:off x="268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18147" name="Rectangle 35"/>
            <p:cNvSpPr>
              <a:spLocks noChangeArrowheads="1"/>
            </p:cNvSpPr>
            <p:nvPr/>
          </p:nvSpPr>
          <p:spPr bwMode="auto">
            <a:xfrm>
              <a:off x="302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18148" name="Rectangle 36"/>
            <p:cNvSpPr>
              <a:spLocks noChangeArrowheads="1"/>
            </p:cNvSpPr>
            <p:nvPr/>
          </p:nvSpPr>
          <p:spPr bwMode="auto">
            <a:xfrm>
              <a:off x="336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218149" name="Rectangle 37"/>
            <p:cNvSpPr>
              <a:spLocks noChangeArrowheads="1"/>
            </p:cNvSpPr>
            <p:nvPr/>
          </p:nvSpPr>
          <p:spPr bwMode="auto">
            <a:xfrm>
              <a:off x="168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0</a:t>
              </a:r>
            </a:p>
          </p:txBody>
        </p:sp>
        <p:sp>
          <p:nvSpPr>
            <p:cNvPr id="218150" name="Rectangle 38"/>
            <p:cNvSpPr>
              <a:spLocks noChangeArrowheads="1"/>
            </p:cNvSpPr>
            <p:nvPr/>
          </p:nvSpPr>
          <p:spPr bwMode="auto">
            <a:xfrm>
              <a:off x="201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18151" name="Rectangle 39"/>
            <p:cNvSpPr>
              <a:spLocks noChangeArrowheads="1"/>
            </p:cNvSpPr>
            <p:nvPr/>
          </p:nvSpPr>
          <p:spPr bwMode="auto">
            <a:xfrm>
              <a:off x="436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8</a:t>
              </a:r>
            </a:p>
          </p:txBody>
        </p:sp>
        <p:sp>
          <p:nvSpPr>
            <p:cNvPr id="218152" name="Rectangle 40"/>
            <p:cNvSpPr>
              <a:spLocks noChangeArrowheads="1"/>
            </p:cNvSpPr>
            <p:nvPr/>
          </p:nvSpPr>
          <p:spPr bwMode="auto">
            <a:xfrm>
              <a:off x="470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9</a:t>
              </a:r>
            </a:p>
          </p:txBody>
        </p:sp>
        <p:sp>
          <p:nvSpPr>
            <p:cNvPr id="218153" name="Rectangle 41"/>
            <p:cNvSpPr>
              <a:spLocks noChangeArrowheads="1"/>
            </p:cNvSpPr>
            <p:nvPr/>
          </p:nvSpPr>
          <p:spPr bwMode="auto">
            <a:xfrm>
              <a:off x="672" y="2304"/>
              <a:ext cx="1008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Array index</a:t>
              </a:r>
            </a:p>
          </p:txBody>
        </p:sp>
        <p:sp>
          <p:nvSpPr>
            <p:cNvPr id="218154" name="Rectangle 42"/>
            <p:cNvSpPr>
              <a:spLocks noChangeArrowheads="1"/>
            </p:cNvSpPr>
            <p:nvPr/>
          </p:nvSpPr>
          <p:spPr bwMode="auto">
            <a:xfrm>
              <a:off x="369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218155" name="Rectangle 43"/>
            <p:cNvSpPr>
              <a:spLocks noChangeArrowheads="1"/>
            </p:cNvSpPr>
            <p:nvPr/>
          </p:nvSpPr>
          <p:spPr bwMode="auto">
            <a:xfrm>
              <a:off x="403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7</a:t>
              </a:r>
            </a:p>
          </p:txBody>
        </p:sp>
      </p:grpSp>
      <p:sp>
        <p:nvSpPr>
          <p:cNvPr id="218157" name="Rectangle 45"/>
          <p:cNvSpPr>
            <a:spLocks noGrp="1" noChangeArrowheads="1"/>
          </p:cNvSpPr>
          <p:nvPr>
            <p:ph type="body" idx="1"/>
          </p:nvPr>
        </p:nvSpPr>
        <p:spPr>
          <a:xfrm>
            <a:off x="609600" y="914400"/>
            <a:ext cx="8077200" cy="5410200"/>
          </a:xfrm>
          <a:noFill/>
          <a:ln/>
        </p:spPr>
        <p:txBody>
          <a:bodyPr/>
          <a:lstStyle/>
          <a:p>
            <a:r>
              <a:rPr lang="en-US"/>
              <a:t>Iteration i.  </a:t>
            </a:r>
            <a:r>
              <a:rPr lang="en-US">
                <a:solidFill>
                  <a:schemeClr val="tx1"/>
                </a:solidFill>
              </a:rPr>
              <a:t>Repeatedly swap element i with the one to its left if smaller.</a:t>
            </a:r>
          </a:p>
          <a:p>
            <a:endParaRPr lang="en-US"/>
          </a:p>
          <a:p>
            <a:r>
              <a:rPr lang="en-US"/>
              <a:t>Property.  </a:t>
            </a:r>
            <a:r>
              <a:rPr lang="en-US">
                <a:solidFill>
                  <a:schemeClr val="tx1"/>
                </a:solidFill>
              </a:rPr>
              <a:t>After ith iteration,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a[0]</a:t>
            </a:r>
            <a:r>
              <a:rPr lang="en-US">
                <a:solidFill>
                  <a:schemeClr val="tx1"/>
                </a:solidFill>
              </a:rPr>
              <a:t> through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a[i]</a:t>
            </a:r>
            <a:r>
              <a:rPr lang="en-US">
                <a:solidFill>
                  <a:schemeClr val="tx1"/>
                </a:solidFill>
              </a:rPr>
              <a:t> contain first i+1 elements in ascending order.</a:t>
            </a:r>
          </a:p>
        </p:txBody>
      </p:sp>
    </p:spTree>
    <p:extLst>
      <p:ext uri="{BB962C8B-B14F-4D97-AF65-F5344CB8AC3E}">
        <p14:creationId xmlns:p14="http://schemas.microsoft.com/office/powerpoint/2010/main" xmlns="" val="2787079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E146C08-30FC-8949-B684-9420924C9894}" type="slidenum">
              <a:rPr lang="en-US"/>
              <a:pPr/>
              <a:t>26</a:t>
            </a:fld>
            <a:endParaRPr lang="en-US" sz="1400"/>
          </a:p>
        </p:txBody>
      </p:sp>
      <p:sp>
        <p:nvSpPr>
          <p:cNvPr id="220162" name="Rectangle 2"/>
          <p:cNvSpPr>
            <a:spLocks noChangeArrowheads="1"/>
          </p:cNvSpPr>
          <p:nvPr/>
        </p:nvSpPr>
        <p:spPr bwMode="auto">
          <a:xfrm>
            <a:off x="37338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7.42</a:t>
            </a:r>
          </a:p>
        </p:txBody>
      </p:sp>
      <p:sp>
        <p:nvSpPr>
          <p:cNvPr id="220163" name="Rectangle 3"/>
          <p:cNvSpPr>
            <a:spLocks noChangeArrowheads="1"/>
          </p:cNvSpPr>
          <p:nvPr/>
        </p:nvSpPr>
        <p:spPr bwMode="auto">
          <a:xfrm>
            <a:off x="4267200" y="4419600"/>
            <a:ext cx="533400" cy="381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1.12</a:t>
            </a:r>
          </a:p>
        </p:txBody>
      </p:sp>
      <p:sp>
        <p:nvSpPr>
          <p:cNvPr id="220164" name="Rectangle 4"/>
          <p:cNvSpPr>
            <a:spLocks noChangeArrowheads="1"/>
          </p:cNvSpPr>
          <p:nvPr/>
        </p:nvSpPr>
        <p:spPr bwMode="auto">
          <a:xfrm>
            <a:off x="48006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1.17</a:t>
            </a:r>
          </a:p>
        </p:txBody>
      </p:sp>
      <p:sp>
        <p:nvSpPr>
          <p:cNvPr id="220165" name="Rectangle 5"/>
          <p:cNvSpPr>
            <a:spLocks noChangeArrowheads="1"/>
          </p:cNvSpPr>
          <p:nvPr/>
        </p:nvSpPr>
        <p:spPr bwMode="auto">
          <a:xfrm>
            <a:off x="53340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0.32</a:t>
            </a:r>
          </a:p>
        </p:txBody>
      </p:sp>
      <p:sp>
        <p:nvSpPr>
          <p:cNvPr id="220166" name="Rectangle 6"/>
          <p:cNvSpPr>
            <a:spLocks noChangeArrowheads="1"/>
          </p:cNvSpPr>
          <p:nvPr/>
        </p:nvSpPr>
        <p:spPr bwMode="auto">
          <a:xfrm>
            <a:off x="32004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2.78</a:t>
            </a:r>
          </a:p>
        </p:txBody>
      </p:sp>
      <p:sp>
        <p:nvSpPr>
          <p:cNvPr id="220167" name="Rectangle 7"/>
          <p:cNvSpPr>
            <a:spLocks noChangeArrowheads="1"/>
          </p:cNvSpPr>
          <p:nvPr/>
        </p:nvSpPr>
        <p:spPr bwMode="auto">
          <a:xfrm>
            <a:off x="26670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0.56</a:t>
            </a:r>
          </a:p>
        </p:txBody>
      </p:sp>
      <p:sp>
        <p:nvSpPr>
          <p:cNvPr id="220168" name="Rectangle 8"/>
          <p:cNvSpPr>
            <a:spLocks noChangeArrowheads="1"/>
          </p:cNvSpPr>
          <p:nvPr/>
        </p:nvSpPr>
        <p:spPr bwMode="auto">
          <a:xfrm>
            <a:off x="69342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3.14</a:t>
            </a:r>
          </a:p>
        </p:txBody>
      </p:sp>
      <p:sp>
        <p:nvSpPr>
          <p:cNvPr id="220169" name="Rectangle 9"/>
          <p:cNvSpPr>
            <a:spLocks noChangeArrowheads="1"/>
          </p:cNvSpPr>
          <p:nvPr/>
        </p:nvSpPr>
        <p:spPr bwMode="auto">
          <a:xfrm>
            <a:off x="74676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7.71</a:t>
            </a:r>
          </a:p>
        </p:txBody>
      </p:sp>
      <p:sp>
        <p:nvSpPr>
          <p:cNvPr id="220170" name="Rectangle 10"/>
          <p:cNvSpPr>
            <a:spLocks noChangeArrowheads="1"/>
          </p:cNvSpPr>
          <p:nvPr/>
        </p:nvSpPr>
        <p:spPr bwMode="auto">
          <a:xfrm>
            <a:off x="1066800" y="4419600"/>
            <a:ext cx="16002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kumimoji="0" lang="en-US"/>
              <a:t>Value</a:t>
            </a:r>
          </a:p>
        </p:txBody>
      </p:sp>
      <p:sp>
        <p:nvSpPr>
          <p:cNvPr id="220171" name="Rectangle 11"/>
          <p:cNvSpPr>
            <a:spLocks noChangeArrowheads="1"/>
          </p:cNvSpPr>
          <p:nvPr/>
        </p:nvSpPr>
        <p:spPr bwMode="auto">
          <a:xfrm>
            <a:off x="58674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6.21</a:t>
            </a:r>
          </a:p>
        </p:txBody>
      </p:sp>
      <p:sp>
        <p:nvSpPr>
          <p:cNvPr id="220172" name="Rectangle 12"/>
          <p:cNvSpPr>
            <a:spLocks noChangeArrowheads="1"/>
          </p:cNvSpPr>
          <p:nvPr/>
        </p:nvSpPr>
        <p:spPr bwMode="auto">
          <a:xfrm>
            <a:off x="64008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4.42</a:t>
            </a:r>
          </a:p>
        </p:txBody>
      </p:sp>
      <p:sp>
        <p:nvSpPr>
          <p:cNvPr id="220185" name="Text Box 25"/>
          <p:cNvSpPr txBox="1">
            <a:spLocks noChangeArrowheads="1"/>
          </p:cNvSpPr>
          <p:nvPr/>
        </p:nvSpPr>
        <p:spPr bwMode="auto">
          <a:xfrm>
            <a:off x="2819400" y="5424488"/>
            <a:ext cx="3733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n-US">
                <a:solidFill>
                  <a:schemeClr val="bg2"/>
                </a:solidFill>
              </a:rPr>
              <a:t>Iteration 3:  </a:t>
            </a:r>
            <a:r>
              <a:rPr kumimoji="0" lang="en-US">
                <a:solidFill>
                  <a:srgbClr val="003399"/>
                </a:solidFill>
              </a:rPr>
              <a:t>step 0</a:t>
            </a:r>
            <a:r>
              <a:rPr kumimoji="0" lang="en-US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20186" name="Rectangle 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Insertion Sort</a:t>
            </a:r>
          </a:p>
        </p:txBody>
      </p:sp>
      <p:grpSp>
        <p:nvGrpSpPr>
          <p:cNvPr id="220188" name="Group 28"/>
          <p:cNvGrpSpPr>
            <a:grpSpLocks/>
          </p:cNvGrpSpPr>
          <p:nvPr/>
        </p:nvGrpSpPr>
        <p:grpSpPr bwMode="auto">
          <a:xfrm>
            <a:off x="3733800" y="4419600"/>
            <a:ext cx="1066800" cy="381000"/>
            <a:chOff x="2016" y="3072"/>
            <a:chExt cx="672" cy="240"/>
          </a:xfrm>
        </p:grpSpPr>
        <p:sp>
          <p:nvSpPr>
            <p:cNvPr id="220189" name="Rectangle 29"/>
            <p:cNvSpPr>
              <a:spLocks noChangeArrowheads="1"/>
            </p:cNvSpPr>
            <p:nvPr/>
          </p:nvSpPr>
          <p:spPr bwMode="auto">
            <a:xfrm>
              <a:off x="2016" y="3072"/>
              <a:ext cx="336" cy="240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 b="1">
                  <a:solidFill>
                    <a:schemeClr val="bg2"/>
                  </a:solidFill>
                  <a:latin typeface="Courier New" charset="0"/>
                </a:rPr>
                <a:t>1.12</a:t>
              </a:r>
              <a:endParaRPr kumimoji="0" lang="en-US" sz="1400" b="1">
                <a:latin typeface="Courier New" charset="0"/>
              </a:endParaRPr>
            </a:p>
          </p:txBody>
        </p:sp>
        <p:sp>
          <p:nvSpPr>
            <p:cNvPr id="220190" name="Rectangle 30"/>
            <p:cNvSpPr>
              <a:spLocks noChangeArrowheads="1"/>
            </p:cNvSpPr>
            <p:nvPr/>
          </p:nvSpPr>
          <p:spPr bwMode="auto">
            <a:xfrm>
              <a:off x="2352" y="3072"/>
              <a:ext cx="336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 b="1">
                  <a:solidFill>
                    <a:schemeClr val="bg2"/>
                  </a:solidFill>
                  <a:latin typeface="Courier New" charset="0"/>
                </a:rPr>
                <a:t>7.42</a:t>
              </a:r>
              <a:endParaRPr kumimoji="0" lang="en-US" sz="1400" b="1">
                <a:latin typeface="Courier New" charset="0"/>
              </a:endParaRPr>
            </a:p>
          </p:txBody>
        </p:sp>
      </p:grpSp>
      <p:cxnSp>
        <p:nvCxnSpPr>
          <p:cNvPr id="220191" name="AutoShape 31"/>
          <p:cNvCxnSpPr>
            <a:cxnSpLocks noChangeShapeType="1"/>
            <a:stCxn id="220189" idx="2"/>
            <a:endCxn id="220190" idx="2"/>
          </p:cNvCxnSpPr>
          <p:nvPr/>
        </p:nvCxnSpPr>
        <p:spPr bwMode="auto">
          <a:xfrm rot="16200000" flipH="1">
            <a:off x="4266406" y="4534694"/>
            <a:ext cx="1588" cy="533400"/>
          </a:xfrm>
          <a:prstGeom prst="curvedConnector3">
            <a:avLst>
              <a:gd name="adj1" fmla="val 31599995"/>
            </a:avLst>
          </a:prstGeom>
          <a:noFill/>
          <a:ln w="34925">
            <a:solidFill>
              <a:srgbClr val="006600"/>
            </a:solidFill>
            <a:round/>
            <a:headEnd type="triangle" w="med" len="med"/>
            <a:tailEnd type="triangle" w="med" len="med"/>
          </a:ln>
          <a:effectLst/>
        </p:spPr>
      </p:cxnSp>
      <p:grpSp>
        <p:nvGrpSpPr>
          <p:cNvPr id="220192" name="Group 32"/>
          <p:cNvGrpSpPr>
            <a:grpSpLocks/>
          </p:cNvGrpSpPr>
          <p:nvPr/>
        </p:nvGrpSpPr>
        <p:grpSpPr bwMode="auto">
          <a:xfrm>
            <a:off x="1066800" y="4038600"/>
            <a:ext cx="6934200" cy="381000"/>
            <a:chOff x="672" y="2304"/>
            <a:chExt cx="4368" cy="240"/>
          </a:xfrm>
        </p:grpSpPr>
        <p:sp>
          <p:nvSpPr>
            <p:cNvPr id="220193" name="Rectangle 33"/>
            <p:cNvSpPr>
              <a:spLocks noChangeArrowheads="1"/>
            </p:cNvSpPr>
            <p:nvPr/>
          </p:nvSpPr>
          <p:spPr bwMode="auto">
            <a:xfrm>
              <a:off x="235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220194" name="Rectangle 34"/>
            <p:cNvSpPr>
              <a:spLocks noChangeArrowheads="1"/>
            </p:cNvSpPr>
            <p:nvPr/>
          </p:nvSpPr>
          <p:spPr bwMode="auto">
            <a:xfrm>
              <a:off x="268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20195" name="Rectangle 35"/>
            <p:cNvSpPr>
              <a:spLocks noChangeArrowheads="1"/>
            </p:cNvSpPr>
            <p:nvPr/>
          </p:nvSpPr>
          <p:spPr bwMode="auto">
            <a:xfrm>
              <a:off x="302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20196" name="Rectangle 36"/>
            <p:cNvSpPr>
              <a:spLocks noChangeArrowheads="1"/>
            </p:cNvSpPr>
            <p:nvPr/>
          </p:nvSpPr>
          <p:spPr bwMode="auto">
            <a:xfrm>
              <a:off x="336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220197" name="Rectangle 37"/>
            <p:cNvSpPr>
              <a:spLocks noChangeArrowheads="1"/>
            </p:cNvSpPr>
            <p:nvPr/>
          </p:nvSpPr>
          <p:spPr bwMode="auto">
            <a:xfrm>
              <a:off x="168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0</a:t>
              </a:r>
            </a:p>
          </p:txBody>
        </p:sp>
        <p:sp>
          <p:nvSpPr>
            <p:cNvPr id="220198" name="Rectangle 38"/>
            <p:cNvSpPr>
              <a:spLocks noChangeArrowheads="1"/>
            </p:cNvSpPr>
            <p:nvPr/>
          </p:nvSpPr>
          <p:spPr bwMode="auto">
            <a:xfrm>
              <a:off x="201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20199" name="Rectangle 39"/>
            <p:cNvSpPr>
              <a:spLocks noChangeArrowheads="1"/>
            </p:cNvSpPr>
            <p:nvPr/>
          </p:nvSpPr>
          <p:spPr bwMode="auto">
            <a:xfrm>
              <a:off x="436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8</a:t>
              </a:r>
            </a:p>
          </p:txBody>
        </p:sp>
        <p:sp>
          <p:nvSpPr>
            <p:cNvPr id="220200" name="Rectangle 40"/>
            <p:cNvSpPr>
              <a:spLocks noChangeArrowheads="1"/>
            </p:cNvSpPr>
            <p:nvPr/>
          </p:nvSpPr>
          <p:spPr bwMode="auto">
            <a:xfrm>
              <a:off x="470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9</a:t>
              </a:r>
            </a:p>
          </p:txBody>
        </p:sp>
        <p:sp>
          <p:nvSpPr>
            <p:cNvPr id="220201" name="Rectangle 41"/>
            <p:cNvSpPr>
              <a:spLocks noChangeArrowheads="1"/>
            </p:cNvSpPr>
            <p:nvPr/>
          </p:nvSpPr>
          <p:spPr bwMode="auto">
            <a:xfrm>
              <a:off x="672" y="2304"/>
              <a:ext cx="1008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Array index</a:t>
              </a:r>
            </a:p>
          </p:txBody>
        </p:sp>
        <p:sp>
          <p:nvSpPr>
            <p:cNvPr id="220202" name="Rectangle 42"/>
            <p:cNvSpPr>
              <a:spLocks noChangeArrowheads="1"/>
            </p:cNvSpPr>
            <p:nvPr/>
          </p:nvSpPr>
          <p:spPr bwMode="auto">
            <a:xfrm>
              <a:off x="369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220203" name="Rectangle 43"/>
            <p:cNvSpPr>
              <a:spLocks noChangeArrowheads="1"/>
            </p:cNvSpPr>
            <p:nvPr/>
          </p:nvSpPr>
          <p:spPr bwMode="auto">
            <a:xfrm>
              <a:off x="403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7</a:t>
              </a:r>
            </a:p>
          </p:txBody>
        </p:sp>
      </p:grpSp>
      <p:sp>
        <p:nvSpPr>
          <p:cNvPr id="220205" name="Rectangle 45"/>
          <p:cNvSpPr>
            <a:spLocks noGrp="1" noChangeArrowheads="1"/>
          </p:cNvSpPr>
          <p:nvPr>
            <p:ph type="body" idx="1"/>
          </p:nvPr>
        </p:nvSpPr>
        <p:spPr>
          <a:xfrm>
            <a:off x="609600" y="914400"/>
            <a:ext cx="8077200" cy="5410200"/>
          </a:xfrm>
          <a:noFill/>
          <a:ln/>
        </p:spPr>
        <p:txBody>
          <a:bodyPr/>
          <a:lstStyle/>
          <a:p>
            <a:r>
              <a:rPr lang="en-US"/>
              <a:t>Iteration i.  </a:t>
            </a:r>
            <a:r>
              <a:rPr lang="en-US">
                <a:solidFill>
                  <a:schemeClr val="tx1"/>
                </a:solidFill>
              </a:rPr>
              <a:t>Repeatedly swap element i with the one to its left if smaller.</a:t>
            </a:r>
          </a:p>
          <a:p>
            <a:endParaRPr lang="en-US"/>
          </a:p>
          <a:p>
            <a:r>
              <a:rPr lang="en-US"/>
              <a:t>Property.  </a:t>
            </a:r>
            <a:r>
              <a:rPr lang="en-US">
                <a:solidFill>
                  <a:schemeClr val="tx1"/>
                </a:solidFill>
              </a:rPr>
              <a:t>After ith iteration,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a[0]</a:t>
            </a:r>
            <a:r>
              <a:rPr lang="en-US">
                <a:solidFill>
                  <a:schemeClr val="tx1"/>
                </a:solidFill>
              </a:rPr>
              <a:t> through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a[i]</a:t>
            </a:r>
            <a:r>
              <a:rPr lang="en-US">
                <a:solidFill>
                  <a:schemeClr val="tx1"/>
                </a:solidFill>
              </a:rPr>
              <a:t> contain first i+1 elements in ascending order.</a:t>
            </a:r>
          </a:p>
        </p:txBody>
      </p:sp>
    </p:spTree>
    <p:extLst>
      <p:ext uri="{BB962C8B-B14F-4D97-AF65-F5344CB8AC3E}">
        <p14:creationId xmlns:p14="http://schemas.microsoft.com/office/powerpoint/2010/main" xmlns="" val="906876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2019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0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20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9B2A0D-AFBD-E645-8FA3-056A71CDA2C9}" type="slidenum">
              <a:rPr lang="en-US"/>
              <a:pPr/>
              <a:t>27</a:t>
            </a:fld>
            <a:endParaRPr lang="en-US" sz="1400"/>
          </a:p>
        </p:txBody>
      </p:sp>
      <p:sp>
        <p:nvSpPr>
          <p:cNvPr id="221186" name="Rectangle 2"/>
          <p:cNvSpPr>
            <a:spLocks noChangeArrowheads="1"/>
          </p:cNvSpPr>
          <p:nvPr/>
        </p:nvSpPr>
        <p:spPr bwMode="auto">
          <a:xfrm>
            <a:off x="42672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7.42</a:t>
            </a:r>
          </a:p>
        </p:txBody>
      </p:sp>
      <p:sp>
        <p:nvSpPr>
          <p:cNvPr id="221187" name="Rectangle 3"/>
          <p:cNvSpPr>
            <a:spLocks noChangeArrowheads="1"/>
          </p:cNvSpPr>
          <p:nvPr/>
        </p:nvSpPr>
        <p:spPr bwMode="auto">
          <a:xfrm>
            <a:off x="3733800" y="4419600"/>
            <a:ext cx="533400" cy="381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1.12</a:t>
            </a:r>
          </a:p>
        </p:txBody>
      </p:sp>
      <p:sp>
        <p:nvSpPr>
          <p:cNvPr id="221188" name="Rectangle 4"/>
          <p:cNvSpPr>
            <a:spLocks noChangeArrowheads="1"/>
          </p:cNvSpPr>
          <p:nvPr/>
        </p:nvSpPr>
        <p:spPr bwMode="auto">
          <a:xfrm>
            <a:off x="48006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1.17</a:t>
            </a:r>
          </a:p>
        </p:txBody>
      </p:sp>
      <p:sp>
        <p:nvSpPr>
          <p:cNvPr id="221189" name="Rectangle 5"/>
          <p:cNvSpPr>
            <a:spLocks noChangeArrowheads="1"/>
          </p:cNvSpPr>
          <p:nvPr/>
        </p:nvSpPr>
        <p:spPr bwMode="auto">
          <a:xfrm>
            <a:off x="53340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0.32</a:t>
            </a:r>
          </a:p>
        </p:txBody>
      </p:sp>
      <p:sp>
        <p:nvSpPr>
          <p:cNvPr id="221190" name="Rectangle 6"/>
          <p:cNvSpPr>
            <a:spLocks noChangeArrowheads="1"/>
          </p:cNvSpPr>
          <p:nvPr/>
        </p:nvSpPr>
        <p:spPr bwMode="auto">
          <a:xfrm>
            <a:off x="32004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2.78</a:t>
            </a:r>
          </a:p>
        </p:txBody>
      </p:sp>
      <p:sp>
        <p:nvSpPr>
          <p:cNvPr id="221191" name="Rectangle 7"/>
          <p:cNvSpPr>
            <a:spLocks noChangeArrowheads="1"/>
          </p:cNvSpPr>
          <p:nvPr/>
        </p:nvSpPr>
        <p:spPr bwMode="auto">
          <a:xfrm>
            <a:off x="26670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0.56</a:t>
            </a:r>
          </a:p>
        </p:txBody>
      </p:sp>
      <p:sp>
        <p:nvSpPr>
          <p:cNvPr id="221192" name="Rectangle 8"/>
          <p:cNvSpPr>
            <a:spLocks noChangeArrowheads="1"/>
          </p:cNvSpPr>
          <p:nvPr/>
        </p:nvSpPr>
        <p:spPr bwMode="auto">
          <a:xfrm>
            <a:off x="69342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3.14</a:t>
            </a:r>
          </a:p>
        </p:txBody>
      </p:sp>
      <p:sp>
        <p:nvSpPr>
          <p:cNvPr id="221193" name="Rectangle 9"/>
          <p:cNvSpPr>
            <a:spLocks noChangeArrowheads="1"/>
          </p:cNvSpPr>
          <p:nvPr/>
        </p:nvSpPr>
        <p:spPr bwMode="auto">
          <a:xfrm>
            <a:off x="74676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7.71</a:t>
            </a:r>
          </a:p>
        </p:txBody>
      </p:sp>
      <p:sp>
        <p:nvSpPr>
          <p:cNvPr id="221194" name="Rectangle 10"/>
          <p:cNvSpPr>
            <a:spLocks noChangeArrowheads="1"/>
          </p:cNvSpPr>
          <p:nvPr/>
        </p:nvSpPr>
        <p:spPr bwMode="auto">
          <a:xfrm>
            <a:off x="1066800" y="4419600"/>
            <a:ext cx="16002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kumimoji="0" lang="en-US"/>
              <a:t>Value</a:t>
            </a:r>
          </a:p>
        </p:txBody>
      </p:sp>
      <p:sp>
        <p:nvSpPr>
          <p:cNvPr id="221195" name="Rectangle 11"/>
          <p:cNvSpPr>
            <a:spLocks noChangeArrowheads="1"/>
          </p:cNvSpPr>
          <p:nvPr/>
        </p:nvSpPr>
        <p:spPr bwMode="auto">
          <a:xfrm>
            <a:off x="58674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6.21</a:t>
            </a:r>
          </a:p>
        </p:txBody>
      </p:sp>
      <p:sp>
        <p:nvSpPr>
          <p:cNvPr id="221196" name="Rectangle 12"/>
          <p:cNvSpPr>
            <a:spLocks noChangeArrowheads="1"/>
          </p:cNvSpPr>
          <p:nvPr/>
        </p:nvSpPr>
        <p:spPr bwMode="auto">
          <a:xfrm>
            <a:off x="64008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4.42</a:t>
            </a:r>
          </a:p>
        </p:txBody>
      </p:sp>
      <p:sp>
        <p:nvSpPr>
          <p:cNvPr id="221209" name="Text Box 25"/>
          <p:cNvSpPr txBox="1">
            <a:spLocks noChangeArrowheads="1"/>
          </p:cNvSpPr>
          <p:nvPr/>
        </p:nvSpPr>
        <p:spPr bwMode="auto">
          <a:xfrm>
            <a:off x="2819400" y="5424488"/>
            <a:ext cx="3733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n-US">
                <a:solidFill>
                  <a:schemeClr val="bg2"/>
                </a:solidFill>
              </a:rPr>
              <a:t>Iteration 3:  </a:t>
            </a:r>
            <a:r>
              <a:rPr kumimoji="0" lang="en-US">
                <a:solidFill>
                  <a:srgbClr val="003399"/>
                </a:solidFill>
              </a:rPr>
              <a:t>step 1</a:t>
            </a:r>
            <a:r>
              <a:rPr kumimoji="0" lang="en-US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21210" name="Rectangle 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Insertion Sort</a:t>
            </a:r>
          </a:p>
        </p:txBody>
      </p:sp>
      <p:grpSp>
        <p:nvGrpSpPr>
          <p:cNvPr id="221212" name="Group 28"/>
          <p:cNvGrpSpPr>
            <a:grpSpLocks/>
          </p:cNvGrpSpPr>
          <p:nvPr/>
        </p:nvGrpSpPr>
        <p:grpSpPr bwMode="auto">
          <a:xfrm>
            <a:off x="3200400" y="4419600"/>
            <a:ext cx="1066800" cy="381000"/>
            <a:chOff x="2016" y="3072"/>
            <a:chExt cx="672" cy="240"/>
          </a:xfrm>
        </p:grpSpPr>
        <p:sp>
          <p:nvSpPr>
            <p:cNvPr id="221213" name="Rectangle 29"/>
            <p:cNvSpPr>
              <a:spLocks noChangeArrowheads="1"/>
            </p:cNvSpPr>
            <p:nvPr/>
          </p:nvSpPr>
          <p:spPr bwMode="auto">
            <a:xfrm>
              <a:off x="2016" y="3072"/>
              <a:ext cx="336" cy="240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 b="1">
                  <a:solidFill>
                    <a:schemeClr val="bg2"/>
                  </a:solidFill>
                  <a:latin typeface="Courier New" charset="0"/>
                </a:rPr>
                <a:t>1.12</a:t>
              </a:r>
              <a:endParaRPr kumimoji="0" lang="en-US" sz="1400" b="1">
                <a:latin typeface="Courier New" charset="0"/>
              </a:endParaRPr>
            </a:p>
          </p:txBody>
        </p:sp>
        <p:sp>
          <p:nvSpPr>
            <p:cNvPr id="221214" name="Rectangle 30"/>
            <p:cNvSpPr>
              <a:spLocks noChangeArrowheads="1"/>
            </p:cNvSpPr>
            <p:nvPr/>
          </p:nvSpPr>
          <p:spPr bwMode="auto">
            <a:xfrm>
              <a:off x="2352" y="3072"/>
              <a:ext cx="336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 b="1">
                  <a:solidFill>
                    <a:schemeClr val="bg2"/>
                  </a:solidFill>
                  <a:latin typeface="Courier New" charset="0"/>
                </a:rPr>
                <a:t>2.78</a:t>
              </a:r>
              <a:endParaRPr kumimoji="0" lang="en-US" sz="1400" b="1">
                <a:latin typeface="Courier New" charset="0"/>
              </a:endParaRPr>
            </a:p>
          </p:txBody>
        </p:sp>
      </p:grpSp>
      <p:cxnSp>
        <p:nvCxnSpPr>
          <p:cNvPr id="221215" name="AutoShape 31"/>
          <p:cNvCxnSpPr>
            <a:cxnSpLocks noChangeShapeType="1"/>
            <a:stCxn id="221213" idx="2"/>
            <a:endCxn id="221214" idx="2"/>
          </p:cNvCxnSpPr>
          <p:nvPr/>
        </p:nvCxnSpPr>
        <p:spPr bwMode="auto">
          <a:xfrm rot="16200000" flipH="1">
            <a:off x="3733006" y="4534694"/>
            <a:ext cx="1588" cy="533400"/>
          </a:xfrm>
          <a:prstGeom prst="curvedConnector3">
            <a:avLst>
              <a:gd name="adj1" fmla="val 28299995"/>
            </a:avLst>
          </a:prstGeom>
          <a:noFill/>
          <a:ln w="34925">
            <a:solidFill>
              <a:srgbClr val="006600"/>
            </a:solidFill>
            <a:round/>
            <a:headEnd type="triangle" w="med" len="med"/>
            <a:tailEnd type="triangle" w="med" len="med"/>
          </a:ln>
          <a:effectLst/>
        </p:spPr>
      </p:cxnSp>
      <p:grpSp>
        <p:nvGrpSpPr>
          <p:cNvPr id="221228" name="Group 44"/>
          <p:cNvGrpSpPr>
            <a:grpSpLocks/>
          </p:cNvGrpSpPr>
          <p:nvPr/>
        </p:nvGrpSpPr>
        <p:grpSpPr bwMode="auto">
          <a:xfrm>
            <a:off x="1066800" y="4038600"/>
            <a:ext cx="6934200" cy="381000"/>
            <a:chOff x="672" y="2304"/>
            <a:chExt cx="4368" cy="240"/>
          </a:xfrm>
        </p:grpSpPr>
        <p:sp>
          <p:nvSpPr>
            <p:cNvPr id="221229" name="Rectangle 45"/>
            <p:cNvSpPr>
              <a:spLocks noChangeArrowheads="1"/>
            </p:cNvSpPr>
            <p:nvPr/>
          </p:nvSpPr>
          <p:spPr bwMode="auto">
            <a:xfrm>
              <a:off x="235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221230" name="Rectangle 46"/>
            <p:cNvSpPr>
              <a:spLocks noChangeArrowheads="1"/>
            </p:cNvSpPr>
            <p:nvPr/>
          </p:nvSpPr>
          <p:spPr bwMode="auto">
            <a:xfrm>
              <a:off x="268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21231" name="Rectangle 47"/>
            <p:cNvSpPr>
              <a:spLocks noChangeArrowheads="1"/>
            </p:cNvSpPr>
            <p:nvPr/>
          </p:nvSpPr>
          <p:spPr bwMode="auto">
            <a:xfrm>
              <a:off x="302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21232" name="Rectangle 48"/>
            <p:cNvSpPr>
              <a:spLocks noChangeArrowheads="1"/>
            </p:cNvSpPr>
            <p:nvPr/>
          </p:nvSpPr>
          <p:spPr bwMode="auto">
            <a:xfrm>
              <a:off x="336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221233" name="Rectangle 49"/>
            <p:cNvSpPr>
              <a:spLocks noChangeArrowheads="1"/>
            </p:cNvSpPr>
            <p:nvPr/>
          </p:nvSpPr>
          <p:spPr bwMode="auto">
            <a:xfrm>
              <a:off x="168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0</a:t>
              </a:r>
            </a:p>
          </p:txBody>
        </p:sp>
        <p:sp>
          <p:nvSpPr>
            <p:cNvPr id="221234" name="Rectangle 50"/>
            <p:cNvSpPr>
              <a:spLocks noChangeArrowheads="1"/>
            </p:cNvSpPr>
            <p:nvPr/>
          </p:nvSpPr>
          <p:spPr bwMode="auto">
            <a:xfrm>
              <a:off x="201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21235" name="Rectangle 51"/>
            <p:cNvSpPr>
              <a:spLocks noChangeArrowheads="1"/>
            </p:cNvSpPr>
            <p:nvPr/>
          </p:nvSpPr>
          <p:spPr bwMode="auto">
            <a:xfrm>
              <a:off x="436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8</a:t>
              </a:r>
            </a:p>
          </p:txBody>
        </p:sp>
        <p:sp>
          <p:nvSpPr>
            <p:cNvPr id="221236" name="Rectangle 52"/>
            <p:cNvSpPr>
              <a:spLocks noChangeArrowheads="1"/>
            </p:cNvSpPr>
            <p:nvPr/>
          </p:nvSpPr>
          <p:spPr bwMode="auto">
            <a:xfrm>
              <a:off x="470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9</a:t>
              </a:r>
            </a:p>
          </p:txBody>
        </p:sp>
        <p:sp>
          <p:nvSpPr>
            <p:cNvPr id="221237" name="Rectangle 53"/>
            <p:cNvSpPr>
              <a:spLocks noChangeArrowheads="1"/>
            </p:cNvSpPr>
            <p:nvPr/>
          </p:nvSpPr>
          <p:spPr bwMode="auto">
            <a:xfrm>
              <a:off x="672" y="2304"/>
              <a:ext cx="1008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Array index</a:t>
              </a:r>
            </a:p>
          </p:txBody>
        </p:sp>
        <p:sp>
          <p:nvSpPr>
            <p:cNvPr id="221238" name="Rectangle 54"/>
            <p:cNvSpPr>
              <a:spLocks noChangeArrowheads="1"/>
            </p:cNvSpPr>
            <p:nvPr/>
          </p:nvSpPr>
          <p:spPr bwMode="auto">
            <a:xfrm>
              <a:off x="369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221239" name="Rectangle 55"/>
            <p:cNvSpPr>
              <a:spLocks noChangeArrowheads="1"/>
            </p:cNvSpPr>
            <p:nvPr/>
          </p:nvSpPr>
          <p:spPr bwMode="auto">
            <a:xfrm>
              <a:off x="403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7</a:t>
              </a:r>
            </a:p>
          </p:txBody>
        </p:sp>
      </p:grpSp>
      <p:sp>
        <p:nvSpPr>
          <p:cNvPr id="221241" name="Rectangle 57"/>
          <p:cNvSpPr>
            <a:spLocks noGrp="1" noChangeArrowheads="1"/>
          </p:cNvSpPr>
          <p:nvPr>
            <p:ph type="body" idx="1"/>
          </p:nvPr>
        </p:nvSpPr>
        <p:spPr>
          <a:xfrm>
            <a:off x="609600" y="914400"/>
            <a:ext cx="8077200" cy="5410200"/>
          </a:xfrm>
          <a:noFill/>
          <a:ln/>
        </p:spPr>
        <p:txBody>
          <a:bodyPr/>
          <a:lstStyle/>
          <a:p>
            <a:r>
              <a:rPr lang="en-US"/>
              <a:t>Iteration i.  </a:t>
            </a:r>
            <a:r>
              <a:rPr lang="en-US">
                <a:solidFill>
                  <a:schemeClr val="tx1"/>
                </a:solidFill>
              </a:rPr>
              <a:t>Repeatedly swap element i with the one to its left if smaller.</a:t>
            </a:r>
          </a:p>
          <a:p>
            <a:endParaRPr lang="en-US"/>
          </a:p>
          <a:p>
            <a:r>
              <a:rPr lang="en-US"/>
              <a:t>Property.  </a:t>
            </a:r>
            <a:r>
              <a:rPr lang="en-US">
                <a:solidFill>
                  <a:schemeClr val="tx1"/>
                </a:solidFill>
              </a:rPr>
              <a:t>After ith iteration,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a[0]</a:t>
            </a:r>
            <a:r>
              <a:rPr lang="en-US">
                <a:solidFill>
                  <a:schemeClr val="tx1"/>
                </a:solidFill>
              </a:rPr>
              <a:t> through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a[i]</a:t>
            </a:r>
            <a:r>
              <a:rPr lang="en-US">
                <a:solidFill>
                  <a:schemeClr val="tx1"/>
                </a:solidFill>
              </a:rPr>
              <a:t> contain first i+1 elements in ascending order.</a:t>
            </a:r>
          </a:p>
        </p:txBody>
      </p:sp>
    </p:spTree>
    <p:extLst>
      <p:ext uri="{BB962C8B-B14F-4D97-AF65-F5344CB8AC3E}">
        <p14:creationId xmlns:p14="http://schemas.microsoft.com/office/powerpoint/2010/main" xmlns="" val="815007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212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1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21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FE3CA-E5AC-524A-B8C5-876645EAD95A}" type="slidenum">
              <a:rPr lang="en-US"/>
              <a:pPr/>
              <a:t>28</a:t>
            </a:fld>
            <a:endParaRPr lang="en-US" sz="1400"/>
          </a:p>
        </p:txBody>
      </p:sp>
      <p:sp>
        <p:nvSpPr>
          <p:cNvPr id="222210" name="Rectangle 2"/>
          <p:cNvSpPr>
            <a:spLocks noChangeArrowheads="1"/>
          </p:cNvSpPr>
          <p:nvPr/>
        </p:nvSpPr>
        <p:spPr bwMode="auto">
          <a:xfrm>
            <a:off x="42672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7.42</a:t>
            </a:r>
          </a:p>
        </p:txBody>
      </p:sp>
      <p:sp>
        <p:nvSpPr>
          <p:cNvPr id="222211" name="Rectangle 3"/>
          <p:cNvSpPr>
            <a:spLocks noChangeArrowheads="1"/>
          </p:cNvSpPr>
          <p:nvPr/>
        </p:nvSpPr>
        <p:spPr bwMode="auto">
          <a:xfrm>
            <a:off x="3200400" y="4419600"/>
            <a:ext cx="533400" cy="381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1.12</a:t>
            </a:r>
          </a:p>
        </p:txBody>
      </p:sp>
      <p:sp>
        <p:nvSpPr>
          <p:cNvPr id="222212" name="Rectangle 4"/>
          <p:cNvSpPr>
            <a:spLocks noChangeArrowheads="1"/>
          </p:cNvSpPr>
          <p:nvPr/>
        </p:nvSpPr>
        <p:spPr bwMode="auto">
          <a:xfrm>
            <a:off x="48006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1.17</a:t>
            </a:r>
          </a:p>
        </p:txBody>
      </p:sp>
      <p:sp>
        <p:nvSpPr>
          <p:cNvPr id="222213" name="Rectangle 5"/>
          <p:cNvSpPr>
            <a:spLocks noChangeArrowheads="1"/>
          </p:cNvSpPr>
          <p:nvPr/>
        </p:nvSpPr>
        <p:spPr bwMode="auto">
          <a:xfrm>
            <a:off x="53340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0.32</a:t>
            </a:r>
          </a:p>
        </p:txBody>
      </p:sp>
      <p:sp>
        <p:nvSpPr>
          <p:cNvPr id="222214" name="Rectangle 6"/>
          <p:cNvSpPr>
            <a:spLocks noChangeArrowheads="1"/>
          </p:cNvSpPr>
          <p:nvPr/>
        </p:nvSpPr>
        <p:spPr bwMode="auto">
          <a:xfrm>
            <a:off x="37338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2.78</a:t>
            </a:r>
          </a:p>
        </p:txBody>
      </p:sp>
      <p:sp>
        <p:nvSpPr>
          <p:cNvPr id="222215" name="Rectangle 7"/>
          <p:cNvSpPr>
            <a:spLocks noChangeArrowheads="1"/>
          </p:cNvSpPr>
          <p:nvPr/>
        </p:nvSpPr>
        <p:spPr bwMode="auto">
          <a:xfrm>
            <a:off x="26670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0.56</a:t>
            </a:r>
          </a:p>
        </p:txBody>
      </p:sp>
      <p:sp>
        <p:nvSpPr>
          <p:cNvPr id="222216" name="Rectangle 8"/>
          <p:cNvSpPr>
            <a:spLocks noChangeArrowheads="1"/>
          </p:cNvSpPr>
          <p:nvPr/>
        </p:nvSpPr>
        <p:spPr bwMode="auto">
          <a:xfrm>
            <a:off x="69342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3.14</a:t>
            </a:r>
          </a:p>
        </p:txBody>
      </p:sp>
      <p:sp>
        <p:nvSpPr>
          <p:cNvPr id="222217" name="Rectangle 9"/>
          <p:cNvSpPr>
            <a:spLocks noChangeArrowheads="1"/>
          </p:cNvSpPr>
          <p:nvPr/>
        </p:nvSpPr>
        <p:spPr bwMode="auto">
          <a:xfrm>
            <a:off x="74676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7.71</a:t>
            </a:r>
          </a:p>
        </p:txBody>
      </p:sp>
      <p:sp>
        <p:nvSpPr>
          <p:cNvPr id="222218" name="Rectangle 10"/>
          <p:cNvSpPr>
            <a:spLocks noChangeArrowheads="1"/>
          </p:cNvSpPr>
          <p:nvPr/>
        </p:nvSpPr>
        <p:spPr bwMode="auto">
          <a:xfrm>
            <a:off x="1066800" y="4419600"/>
            <a:ext cx="16002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kumimoji="0" lang="en-US"/>
              <a:t>Value</a:t>
            </a:r>
          </a:p>
        </p:txBody>
      </p:sp>
      <p:sp>
        <p:nvSpPr>
          <p:cNvPr id="222219" name="Rectangle 11"/>
          <p:cNvSpPr>
            <a:spLocks noChangeArrowheads="1"/>
          </p:cNvSpPr>
          <p:nvPr/>
        </p:nvSpPr>
        <p:spPr bwMode="auto">
          <a:xfrm>
            <a:off x="58674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6.21</a:t>
            </a:r>
          </a:p>
        </p:txBody>
      </p:sp>
      <p:sp>
        <p:nvSpPr>
          <p:cNvPr id="222220" name="Rectangle 12"/>
          <p:cNvSpPr>
            <a:spLocks noChangeArrowheads="1"/>
          </p:cNvSpPr>
          <p:nvPr/>
        </p:nvSpPr>
        <p:spPr bwMode="auto">
          <a:xfrm>
            <a:off x="64008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4.42</a:t>
            </a:r>
          </a:p>
        </p:txBody>
      </p:sp>
      <p:sp>
        <p:nvSpPr>
          <p:cNvPr id="222233" name="Text Box 25"/>
          <p:cNvSpPr txBox="1">
            <a:spLocks noChangeArrowheads="1"/>
          </p:cNvSpPr>
          <p:nvPr/>
        </p:nvSpPr>
        <p:spPr bwMode="auto">
          <a:xfrm>
            <a:off x="2819400" y="5424488"/>
            <a:ext cx="3733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n-US">
                <a:solidFill>
                  <a:schemeClr val="bg2"/>
                </a:solidFill>
              </a:rPr>
              <a:t>Iteration 3:  </a:t>
            </a:r>
            <a:r>
              <a:rPr kumimoji="0" lang="en-US">
                <a:solidFill>
                  <a:srgbClr val="003399"/>
                </a:solidFill>
              </a:rPr>
              <a:t>step 2</a:t>
            </a:r>
            <a:r>
              <a:rPr kumimoji="0" lang="en-US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22234" name="Rectangle 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Insertion Sort</a:t>
            </a:r>
          </a:p>
        </p:txBody>
      </p:sp>
      <p:grpSp>
        <p:nvGrpSpPr>
          <p:cNvPr id="222252" name="Group 44"/>
          <p:cNvGrpSpPr>
            <a:grpSpLocks/>
          </p:cNvGrpSpPr>
          <p:nvPr/>
        </p:nvGrpSpPr>
        <p:grpSpPr bwMode="auto">
          <a:xfrm>
            <a:off x="1066800" y="4038600"/>
            <a:ext cx="6934200" cy="381000"/>
            <a:chOff x="672" y="2304"/>
            <a:chExt cx="4368" cy="240"/>
          </a:xfrm>
        </p:grpSpPr>
        <p:sp>
          <p:nvSpPr>
            <p:cNvPr id="222253" name="Rectangle 45"/>
            <p:cNvSpPr>
              <a:spLocks noChangeArrowheads="1"/>
            </p:cNvSpPr>
            <p:nvPr/>
          </p:nvSpPr>
          <p:spPr bwMode="auto">
            <a:xfrm>
              <a:off x="235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222254" name="Rectangle 46"/>
            <p:cNvSpPr>
              <a:spLocks noChangeArrowheads="1"/>
            </p:cNvSpPr>
            <p:nvPr/>
          </p:nvSpPr>
          <p:spPr bwMode="auto">
            <a:xfrm>
              <a:off x="268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22255" name="Rectangle 47"/>
            <p:cNvSpPr>
              <a:spLocks noChangeArrowheads="1"/>
            </p:cNvSpPr>
            <p:nvPr/>
          </p:nvSpPr>
          <p:spPr bwMode="auto">
            <a:xfrm>
              <a:off x="302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22256" name="Rectangle 48"/>
            <p:cNvSpPr>
              <a:spLocks noChangeArrowheads="1"/>
            </p:cNvSpPr>
            <p:nvPr/>
          </p:nvSpPr>
          <p:spPr bwMode="auto">
            <a:xfrm>
              <a:off x="336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222257" name="Rectangle 49"/>
            <p:cNvSpPr>
              <a:spLocks noChangeArrowheads="1"/>
            </p:cNvSpPr>
            <p:nvPr/>
          </p:nvSpPr>
          <p:spPr bwMode="auto">
            <a:xfrm>
              <a:off x="168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0</a:t>
              </a:r>
            </a:p>
          </p:txBody>
        </p:sp>
        <p:sp>
          <p:nvSpPr>
            <p:cNvPr id="222258" name="Rectangle 50"/>
            <p:cNvSpPr>
              <a:spLocks noChangeArrowheads="1"/>
            </p:cNvSpPr>
            <p:nvPr/>
          </p:nvSpPr>
          <p:spPr bwMode="auto">
            <a:xfrm>
              <a:off x="201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22259" name="Rectangle 51"/>
            <p:cNvSpPr>
              <a:spLocks noChangeArrowheads="1"/>
            </p:cNvSpPr>
            <p:nvPr/>
          </p:nvSpPr>
          <p:spPr bwMode="auto">
            <a:xfrm>
              <a:off x="436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8</a:t>
              </a:r>
            </a:p>
          </p:txBody>
        </p:sp>
        <p:sp>
          <p:nvSpPr>
            <p:cNvPr id="222260" name="Rectangle 52"/>
            <p:cNvSpPr>
              <a:spLocks noChangeArrowheads="1"/>
            </p:cNvSpPr>
            <p:nvPr/>
          </p:nvSpPr>
          <p:spPr bwMode="auto">
            <a:xfrm>
              <a:off x="470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9</a:t>
              </a:r>
            </a:p>
          </p:txBody>
        </p:sp>
        <p:sp>
          <p:nvSpPr>
            <p:cNvPr id="222261" name="Rectangle 53"/>
            <p:cNvSpPr>
              <a:spLocks noChangeArrowheads="1"/>
            </p:cNvSpPr>
            <p:nvPr/>
          </p:nvSpPr>
          <p:spPr bwMode="auto">
            <a:xfrm>
              <a:off x="672" y="2304"/>
              <a:ext cx="1008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Array index</a:t>
              </a:r>
            </a:p>
          </p:txBody>
        </p:sp>
        <p:sp>
          <p:nvSpPr>
            <p:cNvPr id="222262" name="Rectangle 54"/>
            <p:cNvSpPr>
              <a:spLocks noChangeArrowheads="1"/>
            </p:cNvSpPr>
            <p:nvPr/>
          </p:nvSpPr>
          <p:spPr bwMode="auto">
            <a:xfrm>
              <a:off x="369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222263" name="Rectangle 55"/>
            <p:cNvSpPr>
              <a:spLocks noChangeArrowheads="1"/>
            </p:cNvSpPr>
            <p:nvPr/>
          </p:nvSpPr>
          <p:spPr bwMode="auto">
            <a:xfrm>
              <a:off x="403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7</a:t>
              </a:r>
            </a:p>
          </p:txBody>
        </p:sp>
      </p:grpSp>
      <p:sp>
        <p:nvSpPr>
          <p:cNvPr id="222265" name="Rectangle 57"/>
          <p:cNvSpPr>
            <a:spLocks noGrp="1" noChangeArrowheads="1"/>
          </p:cNvSpPr>
          <p:nvPr>
            <p:ph type="body" idx="1"/>
          </p:nvPr>
        </p:nvSpPr>
        <p:spPr>
          <a:xfrm>
            <a:off x="609600" y="914400"/>
            <a:ext cx="8077200" cy="5410200"/>
          </a:xfrm>
          <a:noFill/>
          <a:ln/>
        </p:spPr>
        <p:txBody>
          <a:bodyPr/>
          <a:lstStyle/>
          <a:p>
            <a:r>
              <a:rPr lang="en-US"/>
              <a:t>Iteration i.  </a:t>
            </a:r>
            <a:r>
              <a:rPr lang="en-US">
                <a:solidFill>
                  <a:schemeClr val="tx1"/>
                </a:solidFill>
              </a:rPr>
              <a:t>Repeatedly swap element i with the one to its left if smaller.</a:t>
            </a:r>
          </a:p>
          <a:p>
            <a:endParaRPr lang="en-US"/>
          </a:p>
          <a:p>
            <a:r>
              <a:rPr lang="en-US"/>
              <a:t>Property.  </a:t>
            </a:r>
            <a:r>
              <a:rPr lang="en-US">
                <a:solidFill>
                  <a:schemeClr val="tx1"/>
                </a:solidFill>
              </a:rPr>
              <a:t>After ith iteration,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a[0]</a:t>
            </a:r>
            <a:r>
              <a:rPr lang="en-US">
                <a:solidFill>
                  <a:schemeClr val="tx1"/>
                </a:solidFill>
              </a:rPr>
              <a:t> through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a[i]</a:t>
            </a:r>
            <a:r>
              <a:rPr lang="en-US">
                <a:solidFill>
                  <a:schemeClr val="tx1"/>
                </a:solidFill>
              </a:rPr>
              <a:t> contain first i+1 elements in ascending order.</a:t>
            </a:r>
          </a:p>
        </p:txBody>
      </p:sp>
    </p:spTree>
    <p:extLst>
      <p:ext uri="{BB962C8B-B14F-4D97-AF65-F5344CB8AC3E}">
        <p14:creationId xmlns:p14="http://schemas.microsoft.com/office/powerpoint/2010/main" xmlns="" val="2246043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881736-BDC7-F248-AD20-5DD7DCF26647}" type="slidenum">
              <a:rPr lang="en-US"/>
              <a:pPr/>
              <a:t>29</a:t>
            </a:fld>
            <a:endParaRPr lang="en-US" sz="1400"/>
          </a:p>
        </p:txBody>
      </p:sp>
      <p:sp>
        <p:nvSpPr>
          <p:cNvPr id="223234" name="Rectangle 2"/>
          <p:cNvSpPr>
            <a:spLocks noChangeArrowheads="1"/>
          </p:cNvSpPr>
          <p:nvPr/>
        </p:nvSpPr>
        <p:spPr bwMode="auto">
          <a:xfrm>
            <a:off x="42672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7.42</a:t>
            </a:r>
          </a:p>
        </p:txBody>
      </p:sp>
      <p:sp>
        <p:nvSpPr>
          <p:cNvPr id="223235" name="Rectangle 3"/>
          <p:cNvSpPr>
            <a:spLocks noChangeArrowheads="1"/>
          </p:cNvSpPr>
          <p:nvPr/>
        </p:nvSpPr>
        <p:spPr bwMode="auto">
          <a:xfrm>
            <a:off x="32004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1.12</a:t>
            </a:r>
          </a:p>
        </p:txBody>
      </p:sp>
      <p:sp>
        <p:nvSpPr>
          <p:cNvPr id="223236" name="Rectangle 4"/>
          <p:cNvSpPr>
            <a:spLocks noChangeArrowheads="1"/>
          </p:cNvSpPr>
          <p:nvPr/>
        </p:nvSpPr>
        <p:spPr bwMode="auto">
          <a:xfrm>
            <a:off x="4800600" y="4419600"/>
            <a:ext cx="533400" cy="381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1.17</a:t>
            </a:r>
          </a:p>
        </p:txBody>
      </p:sp>
      <p:sp>
        <p:nvSpPr>
          <p:cNvPr id="223237" name="Rectangle 5"/>
          <p:cNvSpPr>
            <a:spLocks noChangeArrowheads="1"/>
          </p:cNvSpPr>
          <p:nvPr/>
        </p:nvSpPr>
        <p:spPr bwMode="auto">
          <a:xfrm>
            <a:off x="53340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0.32</a:t>
            </a:r>
          </a:p>
        </p:txBody>
      </p:sp>
      <p:sp>
        <p:nvSpPr>
          <p:cNvPr id="223238" name="Rectangle 6"/>
          <p:cNvSpPr>
            <a:spLocks noChangeArrowheads="1"/>
          </p:cNvSpPr>
          <p:nvPr/>
        </p:nvSpPr>
        <p:spPr bwMode="auto">
          <a:xfrm>
            <a:off x="37338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2.78</a:t>
            </a:r>
          </a:p>
        </p:txBody>
      </p:sp>
      <p:sp>
        <p:nvSpPr>
          <p:cNvPr id="223239" name="Rectangle 7"/>
          <p:cNvSpPr>
            <a:spLocks noChangeArrowheads="1"/>
          </p:cNvSpPr>
          <p:nvPr/>
        </p:nvSpPr>
        <p:spPr bwMode="auto">
          <a:xfrm>
            <a:off x="26670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0.56</a:t>
            </a:r>
          </a:p>
        </p:txBody>
      </p:sp>
      <p:sp>
        <p:nvSpPr>
          <p:cNvPr id="223240" name="Rectangle 8"/>
          <p:cNvSpPr>
            <a:spLocks noChangeArrowheads="1"/>
          </p:cNvSpPr>
          <p:nvPr/>
        </p:nvSpPr>
        <p:spPr bwMode="auto">
          <a:xfrm>
            <a:off x="69342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3.14</a:t>
            </a:r>
          </a:p>
        </p:txBody>
      </p:sp>
      <p:sp>
        <p:nvSpPr>
          <p:cNvPr id="223241" name="Rectangle 9"/>
          <p:cNvSpPr>
            <a:spLocks noChangeArrowheads="1"/>
          </p:cNvSpPr>
          <p:nvPr/>
        </p:nvSpPr>
        <p:spPr bwMode="auto">
          <a:xfrm>
            <a:off x="74676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7.71</a:t>
            </a:r>
          </a:p>
        </p:txBody>
      </p:sp>
      <p:sp>
        <p:nvSpPr>
          <p:cNvPr id="223242" name="Rectangle 10"/>
          <p:cNvSpPr>
            <a:spLocks noChangeArrowheads="1"/>
          </p:cNvSpPr>
          <p:nvPr/>
        </p:nvSpPr>
        <p:spPr bwMode="auto">
          <a:xfrm>
            <a:off x="1066800" y="4419600"/>
            <a:ext cx="16002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kumimoji="0" lang="en-US"/>
              <a:t>Value</a:t>
            </a:r>
          </a:p>
        </p:txBody>
      </p:sp>
      <p:sp>
        <p:nvSpPr>
          <p:cNvPr id="223243" name="Rectangle 11"/>
          <p:cNvSpPr>
            <a:spLocks noChangeArrowheads="1"/>
          </p:cNvSpPr>
          <p:nvPr/>
        </p:nvSpPr>
        <p:spPr bwMode="auto">
          <a:xfrm>
            <a:off x="58674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6.21</a:t>
            </a:r>
          </a:p>
        </p:txBody>
      </p:sp>
      <p:sp>
        <p:nvSpPr>
          <p:cNvPr id="223244" name="Rectangle 12"/>
          <p:cNvSpPr>
            <a:spLocks noChangeArrowheads="1"/>
          </p:cNvSpPr>
          <p:nvPr/>
        </p:nvSpPr>
        <p:spPr bwMode="auto">
          <a:xfrm>
            <a:off x="64008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4.42</a:t>
            </a:r>
          </a:p>
        </p:txBody>
      </p:sp>
      <p:sp>
        <p:nvSpPr>
          <p:cNvPr id="223257" name="Text Box 25"/>
          <p:cNvSpPr txBox="1">
            <a:spLocks noChangeArrowheads="1"/>
          </p:cNvSpPr>
          <p:nvPr/>
        </p:nvSpPr>
        <p:spPr bwMode="auto">
          <a:xfrm>
            <a:off x="2819400" y="5424488"/>
            <a:ext cx="3733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n-US">
                <a:solidFill>
                  <a:schemeClr val="bg2"/>
                </a:solidFill>
              </a:rPr>
              <a:t>Iteration 4:  </a:t>
            </a:r>
            <a:r>
              <a:rPr kumimoji="0" lang="en-US">
                <a:solidFill>
                  <a:srgbClr val="003399"/>
                </a:solidFill>
              </a:rPr>
              <a:t>step 0</a:t>
            </a:r>
            <a:r>
              <a:rPr kumimoji="0" lang="en-US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23258" name="Rectangle 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Insertion Sort</a:t>
            </a:r>
          </a:p>
        </p:txBody>
      </p:sp>
      <p:grpSp>
        <p:nvGrpSpPr>
          <p:cNvPr id="223260" name="Group 28"/>
          <p:cNvGrpSpPr>
            <a:grpSpLocks/>
          </p:cNvGrpSpPr>
          <p:nvPr/>
        </p:nvGrpSpPr>
        <p:grpSpPr bwMode="auto">
          <a:xfrm>
            <a:off x="4267200" y="4419600"/>
            <a:ext cx="1066800" cy="381000"/>
            <a:chOff x="2016" y="3072"/>
            <a:chExt cx="672" cy="240"/>
          </a:xfrm>
        </p:grpSpPr>
        <p:sp>
          <p:nvSpPr>
            <p:cNvPr id="223261" name="Rectangle 29"/>
            <p:cNvSpPr>
              <a:spLocks noChangeArrowheads="1"/>
            </p:cNvSpPr>
            <p:nvPr/>
          </p:nvSpPr>
          <p:spPr bwMode="auto">
            <a:xfrm>
              <a:off x="2016" y="3072"/>
              <a:ext cx="336" cy="240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 b="1">
                  <a:solidFill>
                    <a:schemeClr val="bg2"/>
                  </a:solidFill>
                  <a:latin typeface="Courier New" charset="0"/>
                </a:rPr>
                <a:t>1.17</a:t>
              </a:r>
              <a:endParaRPr kumimoji="0" lang="en-US" sz="1400" b="1">
                <a:latin typeface="Courier New" charset="0"/>
              </a:endParaRPr>
            </a:p>
          </p:txBody>
        </p:sp>
        <p:sp>
          <p:nvSpPr>
            <p:cNvPr id="223262" name="Rectangle 30"/>
            <p:cNvSpPr>
              <a:spLocks noChangeArrowheads="1"/>
            </p:cNvSpPr>
            <p:nvPr/>
          </p:nvSpPr>
          <p:spPr bwMode="auto">
            <a:xfrm>
              <a:off x="2352" y="3072"/>
              <a:ext cx="336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 b="1">
                  <a:solidFill>
                    <a:schemeClr val="bg2"/>
                  </a:solidFill>
                  <a:latin typeface="Courier New" charset="0"/>
                </a:rPr>
                <a:t>7.42</a:t>
              </a:r>
              <a:endParaRPr kumimoji="0" lang="en-US" sz="1400" b="1">
                <a:latin typeface="Courier New" charset="0"/>
              </a:endParaRPr>
            </a:p>
          </p:txBody>
        </p:sp>
      </p:grpSp>
      <p:cxnSp>
        <p:nvCxnSpPr>
          <p:cNvPr id="223263" name="AutoShape 31"/>
          <p:cNvCxnSpPr>
            <a:cxnSpLocks noChangeShapeType="1"/>
            <a:stCxn id="223261" idx="2"/>
            <a:endCxn id="223262" idx="2"/>
          </p:cNvCxnSpPr>
          <p:nvPr/>
        </p:nvCxnSpPr>
        <p:spPr bwMode="auto">
          <a:xfrm rot="16200000" flipH="1">
            <a:off x="4799806" y="4534694"/>
            <a:ext cx="1588" cy="533400"/>
          </a:xfrm>
          <a:prstGeom prst="curvedConnector3">
            <a:avLst>
              <a:gd name="adj1" fmla="val 25799995"/>
            </a:avLst>
          </a:prstGeom>
          <a:noFill/>
          <a:ln w="34925">
            <a:solidFill>
              <a:srgbClr val="006600"/>
            </a:solidFill>
            <a:round/>
            <a:headEnd type="triangle" w="med" len="med"/>
            <a:tailEnd type="triangle" w="med" len="med"/>
          </a:ln>
          <a:effectLst/>
        </p:spPr>
      </p:cxnSp>
      <p:grpSp>
        <p:nvGrpSpPr>
          <p:cNvPr id="223264" name="Group 32"/>
          <p:cNvGrpSpPr>
            <a:grpSpLocks/>
          </p:cNvGrpSpPr>
          <p:nvPr/>
        </p:nvGrpSpPr>
        <p:grpSpPr bwMode="auto">
          <a:xfrm>
            <a:off x="1066800" y="4038600"/>
            <a:ext cx="6934200" cy="381000"/>
            <a:chOff x="672" y="2304"/>
            <a:chExt cx="4368" cy="240"/>
          </a:xfrm>
        </p:grpSpPr>
        <p:sp>
          <p:nvSpPr>
            <p:cNvPr id="223265" name="Rectangle 33"/>
            <p:cNvSpPr>
              <a:spLocks noChangeArrowheads="1"/>
            </p:cNvSpPr>
            <p:nvPr/>
          </p:nvSpPr>
          <p:spPr bwMode="auto">
            <a:xfrm>
              <a:off x="235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223266" name="Rectangle 34"/>
            <p:cNvSpPr>
              <a:spLocks noChangeArrowheads="1"/>
            </p:cNvSpPr>
            <p:nvPr/>
          </p:nvSpPr>
          <p:spPr bwMode="auto">
            <a:xfrm>
              <a:off x="268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23267" name="Rectangle 35"/>
            <p:cNvSpPr>
              <a:spLocks noChangeArrowheads="1"/>
            </p:cNvSpPr>
            <p:nvPr/>
          </p:nvSpPr>
          <p:spPr bwMode="auto">
            <a:xfrm>
              <a:off x="302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23268" name="Rectangle 36"/>
            <p:cNvSpPr>
              <a:spLocks noChangeArrowheads="1"/>
            </p:cNvSpPr>
            <p:nvPr/>
          </p:nvSpPr>
          <p:spPr bwMode="auto">
            <a:xfrm>
              <a:off x="336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223269" name="Rectangle 37"/>
            <p:cNvSpPr>
              <a:spLocks noChangeArrowheads="1"/>
            </p:cNvSpPr>
            <p:nvPr/>
          </p:nvSpPr>
          <p:spPr bwMode="auto">
            <a:xfrm>
              <a:off x="168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0</a:t>
              </a:r>
            </a:p>
          </p:txBody>
        </p:sp>
        <p:sp>
          <p:nvSpPr>
            <p:cNvPr id="223270" name="Rectangle 38"/>
            <p:cNvSpPr>
              <a:spLocks noChangeArrowheads="1"/>
            </p:cNvSpPr>
            <p:nvPr/>
          </p:nvSpPr>
          <p:spPr bwMode="auto">
            <a:xfrm>
              <a:off x="201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23271" name="Rectangle 39"/>
            <p:cNvSpPr>
              <a:spLocks noChangeArrowheads="1"/>
            </p:cNvSpPr>
            <p:nvPr/>
          </p:nvSpPr>
          <p:spPr bwMode="auto">
            <a:xfrm>
              <a:off x="436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8</a:t>
              </a:r>
            </a:p>
          </p:txBody>
        </p:sp>
        <p:sp>
          <p:nvSpPr>
            <p:cNvPr id="223272" name="Rectangle 40"/>
            <p:cNvSpPr>
              <a:spLocks noChangeArrowheads="1"/>
            </p:cNvSpPr>
            <p:nvPr/>
          </p:nvSpPr>
          <p:spPr bwMode="auto">
            <a:xfrm>
              <a:off x="470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9</a:t>
              </a:r>
            </a:p>
          </p:txBody>
        </p:sp>
        <p:sp>
          <p:nvSpPr>
            <p:cNvPr id="223273" name="Rectangle 41"/>
            <p:cNvSpPr>
              <a:spLocks noChangeArrowheads="1"/>
            </p:cNvSpPr>
            <p:nvPr/>
          </p:nvSpPr>
          <p:spPr bwMode="auto">
            <a:xfrm>
              <a:off x="672" y="2304"/>
              <a:ext cx="1008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Array index</a:t>
              </a:r>
            </a:p>
          </p:txBody>
        </p:sp>
        <p:sp>
          <p:nvSpPr>
            <p:cNvPr id="223274" name="Rectangle 42"/>
            <p:cNvSpPr>
              <a:spLocks noChangeArrowheads="1"/>
            </p:cNvSpPr>
            <p:nvPr/>
          </p:nvSpPr>
          <p:spPr bwMode="auto">
            <a:xfrm>
              <a:off x="369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223275" name="Rectangle 43"/>
            <p:cNvSpPr>
              <a:spLocks noChangeArrowheads="1"/>
            </p:cNvSpPr>
            <p:nvPr/>
          </p:nvSpPr>
          <p:spPr bwMode="auto">
            <a:xfrm>
              <a:off x="403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7</a:t>
              </a:r>
            </a:p>
          </p:txBody>
        </p:sp>
      </p:grpSp>
      <p:sp>
        <p:nvSpPr>
          <p:cNvPr id="223277" name="Rectangle 45"/>
          <p:cNvSpPr>
            <a:spLocks noGrp="1" noChangeArrowheads="1"/>
          </p:cNvSpPr>
          <p:nvPr>
            <p:ph type="body" idx="1"/>
          </p:nvPr>
        </p:nvSpPr>
        <p:spPr>
          <a:xfrm>
            <a:off x="609600" y="914400"/>
            <a:ext cx="8077200" cy="5410200"/>
          </a:xfrm>
          <a:noFill/>
          <a:ln/>
        </p:spPr>
        <p:txBody>
          <a:bodyPr/>
          <a:lstStyle/>
          <a:p>
            <a:r>
              <a:rPr lang="en-US"/>
              <a:t>Iteration i.  </a:t>
            </a:r>
            <a:r>
              <a:rPr lang="en-US">
                <a:solidFill>
                  <a:schemeClr val="tx1"/>
                </a:solidFill>
              </a:rPr>
              <a:t>Repeatedly swap element i with the one to its left if smaller.</a:t>
            </a:r>
          </a:p>
          <a:p>
            <a:endParaRPr lang="en-US"/>
          </a:p>
          <a:p>
            <a:r>
              <a:rPr lang="en-US"/>
              <a:t>Property.  </a:t>
            </a:r>
            <a:r>
              <a:rPr lang="en-US">
                <a:solidFill>
                  <a:schemeClr val="tx1"/>
                </a:solidFill>
              </a:rPr>
              <a:t>After ith iteration,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a[0]</a:t>
            </a:r>
            <a:r>
              <a:rPr lang="en-US">
                <a:solidFill>
                  <a:schemeClr val="tx1"/>
                </a:solidFill>
              </a:rPr>
              <a:t> through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a[i]</a:t>
            </a:r>
            <a:r>
              <a:rPr lang="en-US">
                <a:solidFill>
                  <a:schemeClr val="tx1"/>
                </a:solidFill>
              </a:rPr>
              <a:t> contain first i+1 elements in ascending order.</a:t>
            </a:r>
          </a:p>
        </p:txBody>
      </p:sp>
    </p:spTree>
    <p:extLst>
      <p:ext uri="{BB962C8B-B14F-4D97-AF65-F5344CB8AC3E}">
        <p14:creationId xmlns:p14="http://schemas.microsoft.com/office/powerpoint/2010/main" xmlns="" val="939001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2326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3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23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ABDD58-2997-294D-B65A-0FC9CB2E7CDA}" type="slidenum">
              <a:rPr lang="en-US"/>
              <a:pPr/>
              <a:t>30</a:t>
            </a:fld>
            <a:endParaRPr lang="en-US" sz="1400"/>
          </a:p>
        </p:txBody>
      </p:sp>
      <p:sp>
        <p:nvSpPr>
          <p:cNvPr id="224258" name="Rectangle 2"/>
          <p:cNvSpPr>
            <a:spLocks noChangeArrowheads="1"/>
          </p:cNvSpPr>
          <p:nvPr/>
        </p:nvSpPr>
        <p:spPr bwMode="auto">
          <a:xfrm>
            <a:off x="48006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7.42</a:t>
            </a:r>
          </a:p>
        </p:txBody>
      </p:sp>
      <p:sp>
        <p:nvSpPr>
          <p:cNvPr id="224259" name="Rectangle 3"/>
          <p:cNvSpPr>
            <a:spLocks noChangeArrowheads="1"/>
          </p:cNvSpPr>
          <p:nvPr/>
        </p:nvSpPr>
        <p:spPr bwMode="auto">
          <a:xfrm>
            <a:off x="32004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1.12</a:t>
            </a:r>
          </a:p>
        </p:txBody>
      </p:sp>
      <p:sp>
        <p:nvSpPr>
          <p:cNvPr id="224260" name="Rectangle 4"/>
          <p:cNvSpPr>
            <a:spLocks noChangeArrowheads="1"/>
          </p:cNvSpPr>
          <p:nvPr/>
        </p:nvSpPr>
        <p:spPr bwMode="auto">
          <a:xfrm>
            <a:off x="4267200" y="4419600"/>
            <a:ext cx="533400" cy="381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1.17</a:t>
            </a:r>
          </a:p>
        </p:txBody>
      </p:sp>
      <p:sp>
        <p:nvSpPr>
          <p:cNvPr id="224261" name="Rectangle 5"/>
          <p:cNvSpPr>
            <a:spLocks noChangeArrowheads="1"/>
          </p:cNvSpPr>
          <p:nvPr/>
        </p:nvSpPr>
        <p:spPr bwMode="auto">
          <a:xfrm>
            <a:off x="53340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0.32</a:t>
            </a:r>
          </a:p>
        </p:txBody>
      </p:sp>
      <p:sp>
        <p:nvSpPr>
          <p:cNvPr id="224262" name="Rectangle 6"/>
          <p:cNvSpPr>
            <a:spLocks noChangeArrowheads="1"/>
          </p:cNvSpPr>
          <p:nvPr/>
        </p:nvSpPr>
        <p:spPr bwMode="auto">
          <a:xfrm>
            <a:off x="37338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2.78</a:t>
            </a:r>
          </a:p>
        </p:txBody>
      </p:sp>
      <p:sp>
        <p:nvSpPr>
          <p:cNvPr id="224263" name="Rectangle 7"/>
          <p:cNvSpPr>
            <a:spLocks noChangeArrowheads="1"/>
          </p:cNvSpPr>
          <p:nvPr/>
        </p:nvSpPr>
        <p:spPr bwMode="auto">
          <a:xfrm>
            <a:off x="26670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0.56</a:t>
            </a:r>
          </a:p>
        </p:txBody>
      </p:sp>
      <p:sp>
        <p:nvSpPr>
          <p:cNvPr id="224264" name="Rectangle 8"/>
          <p:cNvSpPr>
            <a:spLocks noChangeArrowheads="1"/>
          </p:cNvSpPr>
          <p:nvPr/>
        </p:nvSpPr>
        <p:spPr bwMode="auto">
          <a:xfrm>
            <a:off x="69342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3.14</a:t>
            </a:r>
          </a:p>
        </p:txBody>
      </p:sp>
      <p:sp>
        <p:nvSpPr>
          <p:cNvPr id="224265" name="Rectangle 9"/>
          <p:cNvSpPr>
            <a:spLocks noChangeArrowheads="1"/>
          </p:cNvSpPr>
          <p:nvPr/>
        </p:nvSpPr>
        <p:spPr bwMode="auto">
          <a:xfrm>
            <a:off x="74676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7.71</a:t>
            </a:r>
          </a:p>
        </p:txBody>
      </p:sp>
      <p:sp>
        <p:nvSpPr>
          <p:cNvPr id="224266" name="Rectangle 10"/>
          <p:cNvSpPr>
            <a:spLocks noChangeArrowheads="1"/>
          </p:cNvSpPr>
          <p:nvPr/>
        </p:nvSpPr>
        <p:spPr bwMode="auto">
          <a:xfrm>
            <a:off x="1066800" y="4419600"/>
            <a:ext cx="16002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kumimoji="0" lang="en-US"/>
              <a:t>Value</a:t>
            </a:r>
          </a:p>
        </p:txBody>
      </p:sp>
      <p:sp>
        <p:nvSpPr>
          <p:cNvPr id="224267" name="Rectangle 11"/>
          <p:cNvSpPr>
            <a:spLocks noChangeArrowheads="1"/>
          </p:cNvSpPr>
          <p:nvPr/>
        </p:nvSpPr>
        <p:spPr bwMode="auto">
          <a:xfrm>
            <a:off x="58674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6.21</a:t>
            </a:r>
          </a:p>
        </p:txBody>
      </p:sp>
      <p:sp>
        <p:nvSpPr>
          <p:cNvPr id="224268" name="Rectangle 12"/>
          <p:cNvSpPr>
            <a:spLocks noChangeArrowheads="1"/>
          </p:cNvSpPr>
          <p:nvPr/>
        </p:nvSpPr>
        <p:spPr bwMode="auto">
          <a:xfrm>
            <a:off x="64008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4.42</a:t>
            </a:r>
          </a:p>
        </p:txBody>
      </p:sp>
      <p:grpSp>
        <p:nvGrpSpPr>
          <p:cNvPr id="224269" name="Group 13"/>
          <p:cNvGrpSpPr>
            <a:grpSpLocks/>
          </p:cNvGrpSpPr>
          <p:nvPr/>
        </p:nvGrpSpPr>
        <p:grpSpPr bwMode="auto">
          <a:xfrm>
            <a:off x="1066800" y="4038600"/>
            <a:ext cx="6934200" cy="381000"/>
            <a:chOff x="672" y="2304"/>
            <a:chExt cx="4368" cy="240"/>
          </a:xfrm>
        </p:grpSpPr>
        <p:sp>
          <p:nvSpPr>
            <p:cNvPr id="224270" name="Rectangle 14"/>
            <p:cNvSpPr>
              <a:spLocks noChangeArrowheads="1"/>
            </p:cNvSpPr>
            <p:nvPr/>
          </p:nvSpPr>
          <p:spPr bwMode="auto">
            <a:xfrm>
              <a:off x="235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224271" name="Rectangle 15"/>
            <p:cNvSpPr>
              <a:spLocks noChangeArrowheads="1"/>
            </p:cNvSpPr>
            <p:nvPr/>
          </p:nvSpPr>
          <p:spPr bwMode="auto">
            <a:xfrm>
              <a:off x="268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24272" name="Rectangle 16"/>
            <p:cNvSpPr>
              <a:spLocks noChangeArrowheads="1"/>
            </p:cNvSpPr>
            <p:nvPr/>
          </p:nvSpPr>
          <p:spPr bwMode="auto">
            <a:xfrm>
              <a:off x="302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24273" name="Rectangle 17"/>
            <p:cNvSpPr>
              <a:spLocks noChangeArrowheads="1"/>
            </p:cNvSpPr>
            <p:nvPr/>
          </p:nvSpPr>
          <p:spPr bwMode="auto">
            <a:xfrm>
              <a:off x="336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224274" name="Rectangle 18"/>
            <p:cNvSpPr>
              <a:spLocks noChangeArrowheads="1"/>
            </p:cNvSpPr>
            <p:nvPr/>
          </p:nvSpPr>
          <p:spPr bwMode="auto">
            <a:xfrm>
              <a:off x="168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0</a:t>
              </a:r>
            </a:p>
          </p:txBody>
        </p:sp>
        <p:sp>
          <p:nvSpPr>
            <p:cNvPr id="224275" name="Rectangle 19"/>
            <p:cNvSpPr>
              <a:spLocks noChangeArrowheads="1"/>
            </p:cNvSpPr>
            <p:nvPr/>
          </p:nvSpPr>
          <p:spPr bwMode="auto">
            <a:xfrm>
              <a:off x="201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24276" name="Rectangle 20"/>
            <p:cNvSpPr>
              <a:spLocks noChangeArrowheads="1"/>
            </p:cNvSpPr>
            <p:nvPr/>
          </p:nvSpPr>
          <p:spPr bwMode="auto">
            <a:xfrm>
              <a:off x="436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8</a:t>
              </a:r>
            </a:p>
          </p:txBody>
        </p:sp>
        <p:sp>
          <p:nvSpPr>
            <p:cNvPr id="224277" name="Rectangle 21"/>
            <p:cNvSpPr>
              <a:spLocks noChangeArrowheads="1"/>
            </p:cNvSpPr>
            <p:nvPr/>
          </p:nvSpPr>
          <p:spPr bwMode="auto">
            <a:xfrm>
              <a:off x="470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9</a:t>
              </a:r>
            </a:p>
          </p:txBody>
        </p:sp>
        <p:sp>
          <p:nvSpPr>
            <p:cNvPr id="224278" name="Rectangle 22"/>
            <p:cNvSpPr>
              <a:spLocks noChangeArrowheads="1"/>
            </p:cNvSpPr>
            <p:nvPr/>
          </p:nvSpPr>
          <p:spPr bwMode="auto">
            <a:xfrm>
              <a:off x="672" y="2304"/>
              <a:ext cx="1008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Array index</a:t>
              </a:r>
            </a:p>
          </p:txBody>
        </p:sp>
        <p:sp>
          <p:nvSpPr>
            <p:cNvPr id="224279" name="Rectangle 23"/>
            <p:cNvSpPr>
              <a:spLocks noChangeArrowheads="1"/>
            </p:cNvSpPr>
            <p:nvPr/>
          </p:nvSpPr>
          <p:spPr bwMode="auto">
            <a:xfrm>
              <a:off x="369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224280" name="Rectangle 24"/>
            <p:cNvSpPr>
              <a:spLocks noChangeArrowheads="1"/>
            </p:cNvSpPr>
            <p:nvPr/>
          </p:nvSpPr>
          <p:spPr bwMode="auto">
            <a:xfrm>
              <a:off x="403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7</a:t>
              </a:r>
            </a:p>
          </p:txBody>
        </p:sp>
      </p:grpSp>
      <p:sp>
        <p:nvSpPr>
          <p:cNvPr id="224281" name="Text Box 25"/>
          <p:cNvSpPr txBox="1">
            <a:spLocks noChangeArrowheads="1"/>
          </p:cNvSpPr>
          <p:nvPr/>
        </p:nvSpPr>
        <p:spPr bwMode="auto">
          <a:xfrm>
            <a:off x="2819400" y="5424488"/>
            <a:ext cx="3733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n-US">
                <a:solidFill>
                  <a:schemeClr val="bg2"/>
                </a:solidFill>
              </a:rPr>
              <a:t>Iteration 4:  </a:t>
            </a:r>
            <a:r>
              <a:rPr kumimoji="0" lang="en-US">
                <a:solidFill>
                  <a:srgbClr val="003399"/>
                </a:solidFill>
              </a:rPr>
              <a:t>step 1</a:t>
            </a:r>
            <a:r>
              <a:rPr kumimoji="0" lang="en-US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24282" name="Rectangle 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Insertion Sort</a:t>
            </a:r>
          </a:p>
        </p:txBody>
      </p:sp>
      <p:grpSp>
        <p:nvGrpSpPr>
          <p:cNvPr id="224284" name="Group 28"/>
          <p:cNvGrpSpPr>
            <a:grpSpLocks/>
          </p:cNvGrpSpPr>
          <p:nvPr/>
        </p:nvGrpSpPr>
        <p:grpSpPr bwMode="auto">
          <a:xfrm>
            <a:off x="3733800" y="4419600"/>
            <a:ext cx="1066800" cy="381000"/>
            <a:chOff x="2016" y="3072"/>
            <a:chExt cx="672" cy="240"/>
          </a:xfrm>
        </p:grpSpPr>
        <p:sp>
          <p:nvSpPr>
            <p:cNvPr id="224285" name="Rectangle 29"/>
            <p:cNvSpPr>
              <a:spLocks noChangeArrowheads="1"/>
            </p:cNvSpPr>
            <p:nvPr/>
          </p:nvSpPr>
          <p:spPr bwMode="auto">
            <a:xfrm>
              <a:off x="2016" y="3072"/>
              <a:ext cx="336" cy="240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 b="1">
                  <a:solidFill>
                    <a:schemeClr val="bg2"/>
                  </a:solidFill>
                  <a:latin typeface="Courier New" charset="0"/>
                </a:rPr>
                <a:t>1.17</a:t>
              </a:r>
              <a:endParaRPr kumimoji="0" lang="en-US" sz="1400" b="1">
                <a:latin typeface="Courier New" charset="0"/>
              </a:endParaRPr>
            </a:p>
          </p:txBody>
        </p:sp>
        <p:sp>
          <p:nvSpPr>
            <p:cNvPr id="224286" name="Rectangle 30"/>
            <p:cNvSpPr>
              <a:spLocks noChangeArrowheads="1"/>
            </p:cNvSpPr>
            <p:nvPr/>
          </p:nvSpPr>
          <p:spPr bwMode="auto">
            <a:xfrm>
              <a:off x="2352" y="3072"/>
              <a:ext cx="336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 b="1">
                  <a:solidFill>
                    <a:schemeClr val="bg2"/>
                  </a:solidFill>
                  <a:latin typeface="Courier New" charset="0"/>
                </a:rPr>
                <a:t>2.78</a:t>
              </a:r>
              <a:endParaRPr kumimoji="0" lang="en-US" sz="1400" b="1">
                <a:latin typeface="Courier New" charset="0"/>
              </a:endParaRPr>
            </a:p>
          </p:txBody>
        </p:sp>
      </p:grpSp>
      <p:cxnSp>
        <p:nvCxnSpPr>
          <p:cNvPr id="224287" name="AutoShape 31"/>
          <p:cNvCxnSpPr>
            <a:cxnSpLocks noChangeShapeType="1"/>
            <a:stCxn id="224285" idx="2"/>
            <a:endCxn id="224286" idx="2"/>
          </p:cNvCxnSpPr>
          <p:nvPr/>
        </p:nvCxnSpPr>
        <p:spPr bwMode="auto">
          <a:xfrm rot="16200000" flipH="1">
            <a:off x="4266406" y="4534694"/>
            <a:ext cx="1588" cy="533400"/>
          </a:xfrm>
          <a:prstGeom prst="curvedConnector3">
            <a:avLst>
              <a:gd name="adj1" fmla="val 29899995"/>
            </a:avLst>
          </a:prstGeom>
          <a:noFill/>
          <a:ln w="34925">
            <a:solidFill>
              <a:srgbClr val="006600"/>
            </a:solidFill>
            <a:round/>
            <a:headEnd type="triangle" w="med" len="med"/>
            <a:tailEnd type="triangle" w="med" len="med"/>
          </a:ln>
          <a:effectLst/>
        </p:spPr>
      </p:cxnSp>
      <p:sp>
        <p:nvSpPr>
          <p:cNvPr id="224289" name="Rectangle 33"/>
          <p:cNvSpPr>
            <a:spLocks noGrp="1" noChangeArrowheads="1"/>
          </p:cNvSpPr>
          <p:nvPr>
            <p:ph type="body" idx="1"/>
          </p:nvPr>
        </p:nvSpPr>
        <p:spPr>
          <a:xfrm>
            <a:off x="609600" y="914400"/>
            <a:ext cx="8077200" cy="5410200"/>
          </a:xfrm>
          <a:noFill/>
          <a:ln/>
        </p:spPr>
        <p:txBody>
          <a:bodyPr/>
          <a:lstStyle/>
          <a:p>
            <a:r>
              <a:rPr lang="en-US"/>
              <a:t>Iteration i.  </a:t>
            </a:r>
            <a:r>
              <a:rPr lang="en-US">
                <a:solidFill>
                  <a:schemeClr val="tx1"/>
                </a:solidFill>
              </a:rPr>
              <a:t>Repeatedly swap element i with the one to its left if smaller.</a:t>
            </a:r>
          </a:p>
          <a:p>
            <a:endParaRPr lang="en-US"/>
          </a:p>
          <a:p>
            <a:r>
              <a:rPr lang="en-US"/>
              <a:t>Property.  </a:t>
            </a:r>
            <a:r>
              <a:rPr lang="en-US">
                <a:solidFill>
                  <a:schemeClr val="tx1"/>
                </a:solidFill>
              </a:rPr>
              <a:t>After ith iteration,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a[0]</a:t>
            </a:r>
            <a:r>
              <a:rPr lang="en-US">
                <a:solidFill>
                  <a:schemeClr val="tx1"/>
                </a:solidFill>
              </a:rPr>
              <a:t> through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a[i]</a:t>
            </a:r>
            <a:r>
              <a:rPr lang="en-US">
                <a:solidFill>
                  <a:schemeClr val="tx1"/>
                </a:solidFill>
              </a:rPr>
              <a:t> contain first i+1 elements in ascending order.</a:t>
            </a:r>
          </a:p>
        </p:txBody>
      </p:sp>
    </p:spTree>
    <p:extLst>
      <p:ext uri="{BB962C8B-B14F-4D97-AF65-F5344CB8AC3E}">
        <p14:creationId xmlns:p14="http://schemas.microsoft.com/office/powerpoint/2010/main" xmlns="" val="1797954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2428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4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24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58DF4B-CE89-EA4C-A8AE-62341BC2C62F}" type="slidenum">
              <a:rPr lang="en-US"/>
              <a:pPr/>
              <a:t>31</a:t>
            </a:fld>
            <a:endParaRPr lang="en-US" sz="1400"/>
          </a:p>
        </p:txBody>
      </p:sp>
      <p:sp>
        <p:nvSpPr>
          <p:cNvPr id="225282" name="Rectangle 2"/>
          <p:cNvSpPr>
            <a:spLocks noChangeArrowheads="1"/>
          </p:cNvSpPr>
          <p:nvPr/>
        </p:nvSpPr>
        <p:spPr bwMode="auto">
          <a:xfrm>
            <a:off x="48006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7.42</a:t>
            </a:r>
          </a:p>
        </p:txBody>
      </p:sp>
      <p:sp>
        <p:nvSpPr>
          <p:cNvPr id="225283" name="Rectangle 3"/>
          <p:cNvSpPr>
            <a:spLocks noChangeArrowheads="1"/>
          </p:cNvSpPr>
          <p:nvPr/>
        </p:nvSpPr>
        <p:spPr bwMode="auto">
          <a:xfrm>
            <a:off x="32004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1.12</a:t>
            </a:r>
          </a:p>
        </p:txBody>
      </p:sp>
      <p:sp>
        <p:nvSpPr>
          <p:cNvPr id="225284" name="Rectangle 4"/>
          <p:cNvSpPr>
            <a:spLocks noChangeArrowheads="1"/>
          </p:cNvSpPr>
          <p:nvPr/>
        </p:nvSpPr>
        <p:spPr bwMode="auto">
          <a:xfrm>
            <a:off x="3733800" y="4419600"/>
            <a:ext cx="533400" cy="381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1.17</a:t>
            </a:r>
          </a:p>
        </p:txBody>
      </p:sp>
      <p:sp>
        <p:nvSpPr>
          <p:cNvPr id="225285" name="Rectangle 5"/>
          <p:cNvSpPr>
            <a:spLocks noChangeArrowheads="1"/>
          </p:cNvSpPr>
          <p:nvPr/>
        </p:nvSpPr>
        <p:spPr bwMode="auto">
          <a:xfrm>
            <a:off x="53340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0.32</a:t>
            </a:r>
          </a:p>
        </p:txBody>
      </p:sp>
      <p:sp>
        <p:nvSpPr>
          <p:cNvPr id="225286" name="Rectangle 6"/>
          <p:cNvSpPr>
            <a:spLocks noChangeArrowheads="1"/>
          </p:cNvSpPr>
          <p:nvPr/>
        </p:nvSpPr>
        <p:spPr bwMode="auto">
          <a:xfrm>
            <a:off x="42672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2.78</a:t>
            </a:r>
          </a:p>
        </p:txBody>
      </p:sp>
      <p:sp>
        <p:nvSpPr>
          <p:cNvPr id="225287" name="Rectangle 7"/>
          <p:cNvSpPr>
            <a:spLocks noChangeArrowheads="1"/>
          </p:cNvSpPr>
          <p:nvPr/>
        </p:nvSpPr>
        <p:spPr bwMode="auto">
          <a:xfrm>
            <a:off x="26670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0.56</a:t>
            </a:r>
          </a:p>
        </p:txBody>
      </p:sp>
      <p:sp>
        <p:nvSpPr>
          <p:cNvPr id="225288" name="Rectangle 8"/>
          <p:cNvSpPr>
            <a:spLocks noChangeArrowheads="1"/>
          </p:cNvSpPr>
          <p:nvPr/>
        </p:nvSpPr>
        <p:spPr bwMode="auto">
          <a:xfrm>
            <a:off x="69342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3.14</a:t>
            </a:r>
          </a:p>
        </p:txBody>
      </p:sp>
      <p:sp>
        <p:nvSpPr>
          <p:cNvPr id="225289" name="Rectangle 9"/>
          <p:cNvSpPr>
            <a:spLocks noChangeArrowheads="1"/>
          </p:cNvSpPr>
          <p:nvPr/>
        </p:nvSpPr>
        <p:spPr bwMode="auto">
          <a:xfrm>
            <a:off x="74676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7.71</a:t>
            </a:r>
          </a:p>
        </p:txBody>
      </p:sp>
      <p:sp>
        <p:nvSpPr>
          <p:cNvPr id="225290" name="Rectangle 10"/>
          <p:cNvSpPr>
            <a:spLocks noChangeArrowheads="1"/>
          </p:cNvSpPr>
          <p:nvPr/>
        </p:nvSpPr>
        <p:spPr bwMode="auto">
          <a:xfrm>
            <a:off x="1066800" y="4419600"/>
            <a:ext cx="16002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kumimoji="0" lang="en-US"/>
              <a:t>Value</a:t>
            </a:r>
          </a:p>
        </p:txBody>
      </p:sp>
      <p:sp>
        <p:nvSpPr>
          <p:cNvPr id="225291" name="Rectangle 11"/>
          <p:cNvSpPr>
            <a:spLocks noChangeArrowheads="1"/>
          </p:cNvSpPr>
          <p:nvPr/>
        </p:nvSpPr>
        <p:spPr bwMode="auto">
          <a:xfrm>
            <a:off x="58674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6.21</a:t>
            </a:r>
          </a:p>
        </p:txBody>
      </p:sp>
      <p:sp>
        <p:nvSpPr>
          <p:cNvPr id="225292" name="Rectangle 12"/>
          <p:cNvSpPr>
            <a:spLocks noChangeArrowheads="1"/>
          </p:cNvSpPr>
          <p:nvPr/>
        </p:nvSpPr>
        <p:spPr bwMode="auto">
          <a:xfrm>
            <a:off x="64008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4.42</a:t>
            </a:r>
          </a:p>
        </p:txBody>
      </p:sp>
      <p:sp>
        <p:nvSpPr>
          <p:cNvPr id="225305" name="Text Box 25"/>
          <p:cNvSpPr txBox="1">
            <a:spLocks noChangeArrowheads="1"/>
          </p:cNvSpPr>
          <p:nvPr/>
        </p:nvSpPr>
        <p:spPr bwMode="auto">
          <a:xfrm>
            <a:off x="2819400" y="5424488"/>
            <a:ext cx="3733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n-US">
                <a:solidFill>
                  <a:schemeClr val="bg2"/>
                </a:solidFill>
              </a:rPr>
              <a:t>Iteration 4:  </a:t>
            </a:r>
            <a:r>
              <a:rPr kumimoji="0" lang="en-US">
                <a:solidFill>
                  <a:srgbClr val="003399"/>
                </a:solidFill>
              </a:rPr>
              <a:t>step 2</a:t>
            </a:r>
            <a:r>
              <a:rPr kumimoji="0" lang="en-US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25306" name="Rectangle 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Insertion Sort</a:t>
            </a:r>
          </a:p>
        </p:txBody>
      </p:sp>
      <p:grpSp>
        <p:nvGrpSpPr>
          <p:cNvPr id="225312" name="Group 32"/>
          <p:cNvGrpSpPr>
            <a:grpSpLocks/>
          </p:cNvGrpSpPr>
          <p:nvPr/>
        </p:nvGrpSpPr>
        <p:grpSpPr bwMode="auto">
          <a:xfrm>
            <a:off x="1066800" y="4038600"/>
            <a:ext cx="6934200" cy="381000"/>
            <a:chOff x="672" y="2304"/>
            <a:chExt cx="4368" cy="240"/>
          </a:xfrm>
        </p:grpSpPr>
        <p:sp>
          <p:nvSpPr>
            <p:cNvPr id="225313" name="Rectangle 33"/>
            <p:cNvSpPr>
              <a:spLocks noChangeArrowheads="1"/>
            </p:cNvSpPr>
            <p:nvPr/>
          </p:nvSpPr>
          <p:spPr bwMode="auto">
            <a:xfrm>
              <a:off x="235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225314" name="Rectangle 34"/>
            <p:cNvSpPr>
              <a:spLocks noChangeArrowheads="1"/>
            </p:cNvSpPr>
            <p:nvPr/>
          </p:nvSpPr>
          <p:spPr bwMode="auto">
            <a:xfrm>
              <a:off x="268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25315" name="Rectangle 35"/>
            <p:cNvSpPr>
              <a:spLocks noChangeArrowheads="1"/>
            </p:cNvSpPr>
            <p:nvPr/>
          </p:nvSpPr>
          <p:spPr bwMode="auto">
            <a:xfrm>
              <a:off x="302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25316" name="Rectangle 36"/>
            <p:cNvSpPr>
              <a:spLocks noChangeArrowheads="1"/>
            </p:cNvSpPr>
            <p:nvPr/>
          </p:nvSpPr>
          <p:spPr bwMode="auto">
            <a:xfrm>
              <a:off x="336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225317" name="Rectangle 37"/>
            <p:cNvSpPr>
              <a:spLocks noChangeArrowheads="1"/>
            </p:cNvSpPr>
            <p:nvPr/>
          </p:nvSpPr>
          <p:spPr bwMode="auto">
            <a:xfrm>
              <a:off x="168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0</a:t>
              </a:r>
            </a:p>
          </p:txBody>
        </p:sp>
        <p:sp>
          <p:nvSpPr>
            <p:cNvPr id="225318" name="Rectangle 38"/>
            <p:cNvSpPr>
              <a:spLocks noChangeArrowheads="1"/>
            </p:cNvSpPr>
            <p:nvPr/>
          </p:nvSpPr>
          <p:spPr bwMode="auto">
            <a:xfrm>
              <a:off x="201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25319" name="Rectangle 39"/>
            <p:cNvSpPr>
              <a:spLocks noChangeArrowheads="1"/>
            </p:cNvSpPr>
            <p:nvPr/>
          </p:nvSpPr>
          <p:spPr bwMode="auto">
            <a:xfrm>
              <a:off x="436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8</a:t>
              </a:r>
            </a:p>
          </p:txBody>
        </p:sp>
        <p:sp>
          <p:nvSpPr>
            <p:cNvPr id="225320" name="Rectangle 40"/>
            <p:cNvSpPr>
              <a:spLocks noChangeArrowheads="1"/>
            </p:cNvSpPr>
            <p:nvPr/>
          </p:nvSpPr>
          <p:spPr bwMode="auto">
            <a:xfrm>
              <a:off x="470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9</a:t>
              </a:r>
            </a:p>
          </p:txBody>
        </p:sp>
        <p:sp>
          <p:nvSpPr>
            <p:cNvPr id="225321" name="Rectangle 41"/>
            <p:cNvSpPr>
              <a:spLocks noChangeArrowheads="1"/>
            </p:cNvSpPr>
            <p:nvPr/>
          </p:nvSpPr>
          <p:spPr bwMode="auto">
            <a:xfrm>
              <a:off x="672" y="2304"/>
              <a:ext cx="1008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Array index</a:t>
              </a:r>
            </a:p>
          </p:txBody>
        </p:sp>
        <p:sp>
          <p:nvSpPr>
            <p:cNvPr id="225322" name="Rectangle 42"/>
            <p:cNvSpPr>
              <a:spLocks noChangeArrowheads="1"/>
            </p:cNvSpPr>
            <p:nvPr/>
          </p:nvSpPr>
          <p:spPr bwMode="auto">
            <a:xfrm>
              <a:off x="369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225323" name="Rectangle 43"/>
            <p:cNvSpPr>
              <a:spLocks noChangeArrowheads="1"/>
            </p:cNvSpPr>
            <p:nvPr/>
          </p:nvSpPr>
          <p:spPr bwMode="auto">
            <a:xfrm>
              <a:off x="403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7</a:t>
              </a:r>
            </a:p>
          </p:txBody>
        </p:sp>
      </p:grpSp>
      <p:sp>
        <p:nvSpPr>
          <p:cNvPr id="225325" name="Rectangle 45"/>
          <p:cNvSpPr>
            <a:spLocks noGrp="1" noChangeArrowheads="1"/>
          </p:cNvSpPr>
          <p:nvPr>
            <p:ph type="body" idx="1"/>
          </p:nvPr>
        </p:nvSpPr>
        <p:spPr>
          <a:xfrm>
            <a:off x="609600" y="914400"/>
            <a:ext cx="8077200" cy="5410200"/>
          </a:xfrm>
          <a:noFill/>
          <a:ln/>
        </p:spPr>
        <p:txBody>
          <a:bodyPr/>
          <a:lstStyle/>
          <a:p>
            <a:r>
              <a:rPr lang="en-US"/>
              <a:t>Iteration i.  </a:t>
            </a:r>
            <a:r>
              <a:rPr lang="en-US">
                <a:solidFill>
                  <a:schemeClr val="tx1"/>
                </a:solidFill>
              </a:rPr>
              <a:t>Repeatedly swap element i with the one to its left if smaller.</a:t>
            </a:r>
          </a:p>
          <a:p>
            <a:endParaRPr lang="en-US"/>
          </a:p>
          <a:p>
            <a:r>
              <a:rPr lang="en-US"/>
              <a:t>Property.  </a:t>
            </a:r>
            <a:r>
              <a:rPr lang="en-US">
                <a:solidFill>
                  <a:schemeClr val="tx1"/>
                </a:solidFill>
              </a:rPr>
              <a:t>After ith iteration,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a[0]</a:t>
            </a:r>
            <a:r>
              <a:rPr lang="en-US">
                <a:solidFill>
                  <a:schemeClr val="tx1"/>
                </a:solidFill>
              </a:rPr>
              <a:t> through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a[i]</a:t>
            </a:r>
            <a:r>
              <a:rPr lang="en-US">
                <a:solidFill>
                  <a:schemeClr val="tx1"/>
                </a:solidFill>
              </a:rPr>
              <a:t> contain first i+1 elements in ascending order.</a:t>
            </a:r>
          </a:p>
        </p:txBody>
      </p:sp>
    </p:spTree>
    <p:extLst>
      <p:ext uri="{BB962C8B-B14F-4D97-AF65-F5344CB8AC3E}">
        <p14:creationId xmlns:p14="http://schemas.microsoft.com/office/powerpoint/2010/main" xmlns="" val="4098453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BA6057-501B-B142-83F3-B4358E9C860E}" type="slidenum">
              <a:rPr lang="en-US"/>
              <a:pPr/>
              <a:t>32</a:t>
            </a:fld>
            <a:endParaRPr lang="en-US" sz="1400"/>
          </a:p>
        </p:txBody>
      </p:sp>
      <p:sp>
        <p:nvSpPr>
          <p:cNvPr id="226306" name="Rectangle 2"/>
          <p:cNvSpPr>
            <a:spLocks noChangeArrowheads="1"/>
          </p:cNvSpPr>
          <p:nvPr/>
        </p:nvSpPr>
        <p:spPr bwMode="auto">
          <a:xfrm>
            <a:off x="48006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7.42</a:t>
            </a:r>
          </a:p>
        </p:txBody>
      </p:sp>
      <p:sp>
        <p:nvSpPr>
          <p:cNvPr id="226307" name="Rectangle 3"/>
          <p:cNvSpPr>
            <a:spLocks noChangeArrowheads="1"/>
          </p:cNvSpPr>
          <p:nvPr/>
        </p:nvSpPr>
        <p:spPr bwMode="auto">
          <a:xfrm>
            <a:off x="32004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1.12</a:t>
            </a:r>
          </a:p>
        </p:txBody>
      </p:sp>
      <p:sp>
        <p:nvSpPr>
          <p:cNvPr id="226308" name="Rectangle 4"/>
          <p:cNvSpPr>
            <a:spLocks noChangeArrowheads="1"/>
          </p:cNvSpPr>
          <p:nvPr/>
        </p:nvSpPr>
        <p:spPr bwMode="auto">
          <a:xfrm>
            <a:off x="37338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1.17</a:t>
            </a:r>
          </a:p>
        </p:txBody>
      </p:sp>
      <p:sp>
        <p:nvSpPr>
          <p:cNvPr id="226309" name="Rectangle 5"/>
          <p:cNvSpPr>
            <a:spLocks noChangeArrowheads="1"/>
          </p:cNvSpPr>
          <p:nvPr/>
        </p:nvSpPr>
        <p:spPr bwMode="auto">
          <a:xfrm>
            <a:off x="5334000" y="4419600"/>
            <a:ext cx="533400" cy="381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0.32</a:t>
            </a:r>
          </a:p>
        </p:txBody>
      </p:sp>
      <p:sp>
        <p:nvSpPr>
          <p:cNvPr id="226310" name="Rectangle 6"/>
          <p:cNvSpPr>
            <a:spLocks noChangeArrowheads="1"/>
          </p:cNvSpPr>
          <p:nvPr/>
        </p:nvSpPr>
        <p:spPr bwMode="auto">
          <a:xfrm>
            <a:off x="42672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2.78</a:t>
            </a:r>
          </a:p>
        </p:txBody>
      </p:sp>
      <p:sp>
        <p:nvSpPr>
          <p:cNvPr id="226311" name="Rectangle 7"/>
          <p:cNvSpPr>
            <a:spLocks noChangeArrowheads="1"/>
          </p:cNvSpPr>
          <p:nvPr/>
        </p:nvSpPr>
        <p:spPr bwMode="auto">
          <a:xfrm>
            <a:off x="26670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0.56</a:t>
            </a:r>
          </a:p>
        </p:txBody>
      </p:sp>
      <p:sp>
        <p:nvSpPr>
          <p:cNvPr id="226312" name="Rectangle 8"/>
          <p:cNvSpPr>
            <a:spLocks noChangeArrowheads="1"/>
          </p:cNvSpPr>
          <p:nvPr/>
        </p:nvSpPr>
        <p:spPr bwMode="auto">
          <a:xfrm>
            <a:off x="69342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3.14</a:t>
            </a:r>
          </a:p>
        </p:txBody>
      </p:sp>
      <p:sp>
        <p:nvSpPr>
          <p:cNvPr id="226313" name="Rectangle 9"/>
          <p:cNvSpPr>
            <a:spLocks noChangeArrowheads="1"/>
          </p:cNvSpPr>
          <p:nvPr/>
        </p:nvSpPr>
        <p:spPr bwMode="auto">
          <a:xfrm>
            <a:off x="74676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7.71</a:t>
            </a:r>
          </a:p>
        </p:txBody>
      </p:sp>
      <p:sp>
        <p:nvSpPr>
          <p:cNvPr id="226314" name="Rectangle 10"/>
          <p:cNvSpPr>
            <a:spLocks noChangeArrowheads="1"/>
          </p:cNvSpPr>
          <p:nvPr/>
        </p:nvSpPr>
        <p:spPr bwMode="auto">
          <a:xfrm>
            <a:off x="1066800" y="4419600"/>
            <a:ext cx="16002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kumimoji="0" lang="en-US"/>
              <a:t>Value</a:t>
            </a:r>
          </a:p>
        </p:txBody>
      </p:sp>
      <p:sp>
        <p:nvSpPr>
          <p:cNvPr id="226315" name="Rectangle 11"/>
          <p:cNvSpPr>
            <a:spLocks noChangeArrowheads="1"/>
          </p:cNvSpPr>
          <p:nvPr/>
        </p:nvSpPr>
        <p:spPr bwMode="auto">
          <a:xfrm>
            <a:off x="58674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6.21</a:t>
            </a:r>
          </a:p>
        </p:txBody>
      </p:sp>
      <p:sp>
        <p:nvSpPr>
          <p:cNvPr id="226316" name="Rectangle 12"/>
          <p:cNvSpPr>
            <a:spLocks noChangeArrowheads="1"/>
          </p:cNvSpPr>
          <p:nvPr/>
        </p:nvSpPr>
        <p:spPr bwMode="auto">
          <a:xfrm>
            <a:off x="64008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4.42</a:t>
            </a:r>
          </a:p>
        </p:txBody>
      </p:sp>
      <p:sp>
        <p:nvSpPr>
          <p:cNvPr id="226329" name="Text Box 25"/>
          <p:cNvSpPr txBox="1">
            <a:spLocks noChangeArrowheads="1"/>
          </p:cNvSpPr>
          <p:nvPr/>
        </p:nvSpPr>
        <p:spPr bwMode="auto">
          <a:xfrm>
            <a:off x="2819400" y="5424488"/>
            <a:ext cx="3733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n-US">
                <a:solidFill>
                  <a:schemeClr val="bg2"/>
                </a:solidFill>
              </a:rPr>
              <a:t>Iteration 5:  </a:t>
            </a:r>
            <a:r>
              <a:rPr kumimoji="0" lang="en-US">
                <a:solidFill>
                  <a:srgbClr val="003399"/>
                </a:solidFill>
              </a:rPr>
              <a:t>step 0</a:t>
            </a:r>
            <a:r>
              <a:rPr kumimoji="0" lang="en-US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26330" name="Rectangle 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Insertion Sort</a:t>
            </a:r>
          </a:p>
        </p:txBody>
      </p:sp>
      <p:grpSp>
        <p:nvGrpSpPr>
          <p:cNvPr id="226332" name="Group 28"/>
          <p:cNvGrpSpPr>
            <a:grpSpLocks/>
          </p:cNvGrpSpPr>
          <p:nvPr/>
        </p:nvGrpSpPr>
        <p:grpSpPr bwMode="auto">
          <a:xfrm>
            <a:off x="4800600" y="4419600"/>
            <a:ext cx="1066800" cy="381000"/>
            <a:chOff x="2016" y="3072"/>
            <a:chExt cx="672" cy="240"/>
          </a:xfrm>
        </p:grpSpPr>
        <p:sp>
          <p:nvSpPr>
            <p:cNvPr id="226333" name="Rectangle 29"/>
            <p:cNvSpPr>
              <a:spLocks noChangeArrowheads="1"/>
            </p:cNvSpPr>
            <p:nvPr/>
          </p:nvSpPr>
          <p:spPr bwMode="auto">
            <a:xfrm>
              <a:off x="2016" y="3072"/>
              <a:ext cx="336" cy="240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 b="1">
                  <a:solidFill>
                    <a:schemeClr val="bg2"/>
                  </a:solidFill>
                  <a:latin typeface="Courier New" charset="0"/>
                </a:rPr>
                <a:t>0.32</a:t>
              </a:r>
              <a:endParaRPr kumimoji="0" lang="en-US" sz="1400" b="1">
                <a:latin typeface="Courier New" charset="0"/>
              </a:endParaRPr>
            </a:p>
          </p:txBody>
        </p:sp>
        <p:sp>
          <p:nvSpPr>
            <p:cNvPr id="226334" name="Rectangle 30"/>
            <p:cNvSpPr>
              <a:spLocks noChangeArrowheads="1"/>
            </p:cNvSpPr>
            <p:nvPr/>
          </p:nvSpPr>
          <p:spPr bwMode="auto">
            <a:xfrm>
              <a:off x="2352" y="3072"/>
              <a:ext cx="336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 b="1">
                  <a:solidFill>
                    <a:schemeClr val="bg2"/>
                  </a:solidFill>
                  <a:latin typeface="Courier New" charset="0"/>
                </a:rPr>
                <a:t>7.42</a:t>
              </a:r>
              <a:endParaRPr kumimoji="0" lang="en-US" sz="1400" b="1">
                <a:latin typeface="Courier New" charset="0"/>
              </a:endParaRPr>
            </a:p>
          </p:txBody>
        </p:sp>
      </p:grpSp>
      <p:cxnSp>
        <p:nvCxnSpPr>
          <p:cNvPr id="226335" name="AutoShape 31"/>
          <p:cNvCxnSpPr>
            <a:cxnSpLocks noChangeShapeType="1"/>
            <a:stCxn id="226333" idx="2"/>
            <a:endCxn id="226334" idx="2"/>
          </p:cNvCxnSpPr>
          <p:nvPr/>
        </p:nvCxnSpPr>
        <p:spPr bwMode="auto">
          <a:xfrm rot="16200000" flipH="1">
            <a:off x="5333206" y="4534694"/>
            <a:ext cx="1588" cy="533400"/>
          </a:xfrm>
          <a:prstGeom prst="curvedConnector3">
            <a:avLst>
              <a:gd name="adj1" fmla="val 32299995"/>
            </a:avLst>
          </a:prstGeom>
          <a:noFill/>
          <a:ln w="34925">
            <a:solidFill>
              <a:srgbClr val="006600"/>
            </a:solidFill>
            <a:round/>
            <a:headEnd type="triangle" w="med" len="med"/>
            <a:tailEnd type="triangle" w="med" len="med"/>
          </a:ln>
          <a:effectLst/>
        </p:spPr>
      </p:cxnSp>
      <p:grpSp>
        <p:nvGrpSpPr>
          <p:cNvPr id="226336" name="Group 32"/>
          <p:cNvGrpSpPr>
            <a:grpSpLocks/>
          </p:cNvGrpSpPr>
          <p:nvPr/>
        </p:nvGrpSpPr>
        <p:grpSpPr bwMode="auto">
          <a:xfrm>
            <a:off x="1066800" y="4038600"/>
            <a:ext cx="6934200" cy="381000"/>
            <a:chOff x="672" y="2304"/>
            <a:chExt cx="4368" cy="240"/>
          </a:xfrm>
        </p:grpSpPr>
        <p:sp>
          <p:nvSpPr>
            <p:cNvPr id="226337" name="Rectangle 33"/>
            <p:cNvSpPr>
              <a:spLocks noChangeArrowheads="1"/>
            </p:cNvSpPr>
            <p:nvPr/>
          </p:nvSpPr>
          <p:spPr bwMode="auto">
            <a:xfrm>
              <a:off x="235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226338" name="Rectangle 34"/>
            <p:cNvSpPr>
              <a:spLocks noChangeArrowheads="1"/>
            </p:cNvSpPr>
            <p:nvPr/>
          </p:nvSpPr>
          <p:spPr bwMode="auto">
            <a:xfrm>
              <a:off x="268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26339" name="Rectangle 35"/>
            <p:cNvSpPr>
              <a:spLocks noChangeArrowheads="1"/>
            </p:cNvSpPr>
            <p:nvPr/>
          </p:nvSpPr>
          <p:spPr bwMode="auto">
            <a:xfrm>
              <a:off x="302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26340" name="Rectangle 36"/>
            <p:cNvSpPr>
              <a:spLocks noChangeArrowheads="1"/>
            </p:cNvSpPr>
            <p:nvPr/>
          </p:nvSpPr>
          <p:spPr bwMode="auto">
            <a:xfrm>
              <a:off x="336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226341" name="Rectangle 37"/>
            <p:cNvSpPr>
              <a:spLocks noChangeArrowheads="1"/>
            </p:cNvSpPr>
            <p:nvPr/>
          </p:nvSpPr>
          <p:spPr bwMode="auto">
            <a:xfrm>
              <a:off x="168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0</a:t>
              </a:r>
            </a:p>
          </p:txBody>
        </p:sp>
        <p:sp>
          <p:nvSpPr>
            <p:cNvPr id="226342" name="Rectangle 38"/>
            <p:cNvSpPr>
              <a:spLocks noChangeArrowheads="1"/>
            </p:cNvSpPr>
            <p:nvPr/>
          </p:nvSpPr>
          <p:spPr bwMode="auto">
            <a:xfrm>
              <a:off x="201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26343" name="Rectangle 39"/>
            <p:cNvSpPr>
              <a:spLocks noChangeArrowheads="1"/>
            </p:cNvSpPr>
            <p:nvPr/>
          </p:nvSpPr>
          <p:spPr bwMode="auto">
            <a:xfrm>
              <a:off x="436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8</a:t>
              </a:r>
            </a:p>
          </p:txBody>
        </p:sp>
        <p:sp>
          <p:nvSpPr>
            <p:cNvPr id="226344" name="Rectangle 40"/>
            <p:cNvSpPr>
              <a:spLocks noChangeArrowheads="1"/>
            </p:cNvSpPr>
            <p:nvPr/>
          </p:nvSpPr>
          <p:spPr bwMode="auto">
            <a:xfrm>
              <a:off x="470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9</a:t>
              </a:r>
            </a:p>
          </p:txBody>
        </p:sp>
        <p:sp>
          <p:nvSpPr>
            <p:cNvPr id="226345" name="Rectangle 41"/>
            <p:cNvSpPr>
              <a:spLocks noChangeArrowheads="1"/>
            </p:cNvSpPr>
            <p:nvPr/>
          </p:nvSpPr>
          <p:spPr bwMode="auto">
            <a:xfrm>
              <a:off x="672" y="2304"/>
              <a:ext cx="1008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Array index</a:t>
              </a:r>
            </a:p>
          </p:txBody>
        </p:sp>
        <p:sp>
          <p:nvSpPr>
            <p:cNvPr id="226346" name="Rectangle 42"/>
            <p:cNvSpPr>
              <a:spLocks noChangeArrowheads="1"/>
            </p:cNvSpPr>
            <p:nvPr/>
          </p:nvSpPr>
          <p:spPr bwMode="auto">
            <a:xfrm>
              <a:off x="369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226347" name="Rectangle 43"/>
            <p:cNvSpPr>
              <a:spLocks noChangeArrowheads="1"/>
            </p:cNvSpPr>
            <p:nvPr/>
          </p:nvSpPr>
          <p:spPr bwMode="auto">
            <a:xfrm>
              <a:off x="403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7</a:t>
              </a:r>
            </a:p>
          </p:txBody>
        </p:sp>
      </p:grpSp>
      <p:sp>
        <p:nvSpPr>
          <p:cNvPr id="226349" name="Rectangle 45"/>
          <p:cNvSpPr>
            <a:spLocks noGrp="1" noChangeArrowheads="1"/>
          </p:cNvSpPr>
          <p:nvPr>
            <p:ph type="body" idx="1"/>
          </p:nvPr>
        </p:nvSpPr>
        <p:spPr>
          <a:xfrm>
            <a:off x="609600" y="914400"/>
            <a:ext cx="8077200" cy="5410200"/>
          </a:xfrm>
          <a:noFill/>
          <a:ln/>
        </p:spPr>
        <p:txBody>
          <a:bodyPr/>
          <a:lstStyle/>
          <a:p>
            <a:r>
              <a:rPr lang="en-US"/>
              <a:t>Iteration i.  </a:t>
            </a:r>
            <a:r>
              <a:rPr lang="en-US">
                <a:solidFill>
                  <a:schemeClr val="tx1"/>
                </a:solidFill>
              </a:rPr>
              <a:t>Repeatedly swap element i with the one to its left if smaller.</a:t>
            </a:r>
          </a:p>
          <a:p>
            <a:endParaRPr lang="en-US"/>
          </a:p>
          <a:p>
            <a:r>
              <a:rPr lang="en-US"/>
              <a:t>Property.  </a:t>
            </a:r>
            <a:r>
              <a:rPr lang="en-US">
                <a:solidFill>
                  <a:schemeClr val="tx1"/>
                </a:solidFill>
              </a:rPr>
              <a:t>After ith iteration,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a[0]</a:t>
            </a:r>
            <a:r>
              <a:rPr lang="en-US">
                <a:solidFill>
                  <a:schemeClr val="tx1"/>
                </a:solidFill>
              </a:rPr>
              <a:t> through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a[i]</a:t>
            </a:r>
            <a:r>
              <a:rPr lang="en-US">
                <a:solidFill>
                  <a:schemeClr val="tx1"/>
                </a:solidFill>
              </a:rPr>
              <a:t> contain first i+1 elements in ascending order.</a:t>
            </a:r>
          </a:p>
        </p:txBody>
      </p:sp>
    </p:spTree>
    <p:extLst>
      <p:ext uri="{BB962C8B-B14F-4D97-AF65-F5344CB8AC3E}">
        <p14:creationId xmlns:p14="http://schemas.microsoft.com/office/powerpoint/2010/main" xmlns="" val="1592257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263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6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26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2891A-2663-804C-8AB9-7E1FCBB46A7C}" type="slidenum">
              <a:rPr lang="en-US"/>
              <a:pPr/>
              <a:t>33</a:t>
            </a:fld>
            <a:endParaRPr lang="en-US" sz="1400"/>
          </a:p>
        </p:txBody>
      </p:sp>
      <p:sp>
        <p:nvSpPr>
          <p:cNvPr id="227330" name="Rectangle 2"/>
          <p:cNvSpPr>
            <a:spLocks noChangeArrowheads="1"/>
          </p:cNvSpPr>
          <p:nvPr/>
        </p:nvSpPr>
        <p:spPr bwMode="auto">
          <a:xfrm>
            <a:off x="53340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7.42</a:t>
            </a:r>
          </a:p>
        </p:txBody>
      </p:sp>
      <p:sp>
        <p:nvSpPr>
          <p:cNvPr id="227331" name="Rectangle 3"/>
          <p:cNvSpPr>
            <a:spLocks noChangeArrowheads="1"/>
          </p:cNvSpPr>
          <p:nvPr/>
        </p:nvSpPr>
        <p:spPr bwMode="auto">
          <a:xfrm>
            <a:off x="32004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1.12</a:t>
            </a:r>
          </a:p>
        </p:txBody>
      </p:sp>
      <p:sp>
        <p:nvSpPr>
          <p:cNvPr id="227332" name="Rectangle 4"/>
          <p:cNvSpPr>
            <a:spLocks noChangeArrowheads="1"/>
          </p:cNvSpPr>
          <p:nvPr/>
        </p:nvSpPr>
        <p:spPr bwMode="auto">
          <a:xfrm>
            <a:off x="37338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1.17</a:t>
            </a:r>
          </a:p>
        </p:txBody>
      </p:sp>
      <p:sp>
        <p:nvSpPr>
          <p:cNvPr id="227333" name="Rectangle 5"/>
          <p:cNvSpPr>
            <a:spLocks noChangeArrowheads="1"/>
          </p:cNvSpPr>
          <p:nvPr/>
        </p:nvSpPr>
        <p:spPr bwMode="auto">
          <a:xfrm>
            <a:off x="4800600" y="4419600"/>
            <a:ext cx="533400" cy="381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0.32</a:t>
            </a:r>
          </a:p>
        </p:txBody>
      </p:sp>
      <p:sp>
        <p:nvSpPr>
          <p:cNvPr id="227334" name="Rectangle 6"/>
          <p:cNvSpPr>
            <a:spLocks noChangeArrowheads="1"/>
          </p:cNvSpPr>
          <p:nvPr/>
        </p:nvSpPr>
        <p:spPr bwMode="auto">
          <a:xfrm>
            <a:off x="42672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2.78</a:t>
            </a:r>
          </a:p>
        </p:txBody>
      </p:sp>
      <p:sp>
        <p:nvSpPr>
          <p:cNvPr id="227335" name="Rectangle 7"/>
          <p:cNvSpPr>
            <a:spLocks noChangeArrowheads="1"/>
          </p:cNvSpPr>
          <p:nvPr/>
        </p:nvSpPr>
        <p:spPr bwMode="auto">
          <a:xfrm>
            <a:off x="26670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0.56</a:t>
            </a:r>
          </a:p>
        </p:txBody>
      </p:sp>
      <p:sp>
        <p:nvSpPr>
          <p:cNvPr id="227336" name="Rectangle 8"/>
          <p:cNvSpPr>
            <a:spLocks noChangeArrowheads="1"/>
          </p:cNvSpPr>
          <p:nvPr/>
        </p:nvSpPr>
        <p:spPr bwMode="auto">
          <a:xfrm>
            <a:off x="69342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3.14</a:t>
            </a:r>
          </a:p>
        </p:txBody>
      </p:sp>
      <p:sp>
        <p:nvSpPr>
          <p:cNvPr id="227337" name="Rectangle 9"/>
          <p:cNvSpPr>
            <a:spLocks noChangeArrowheads="1"/>
          </p:cNvSpPr>
          <p:nvPr/>
        </p:nvSpPr>
        <p:spPr bwMode="auto">
          <a:xfrm>
            <a:off x="74676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7.71</a:t>
            </a:r>
          </a:p>
        </p:txBody>
      </p:sp>
      <p:sp>
        <p:nvSpPr>
          <p:cNvPr id="227338" name="Rectangle 10"/>
          <p:cNvSpPr>
            <a:spLocks noChangeArrowheads="1"/>
          </p:cNvSpPr>
          <p:nvPr/>
        </p:nvSpPr>
        <p:spPr bwMode="auto">
          <a:xfrm>
            <a:off x="1066800" y="4419600"/>
            <a:ext cx="16002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kumimoji="0" lang="en-US"/>
              <a:t>Value</a:t>
            </a:r>
          </a:p>
        </p:txBody>
      </p:sp>
      <p:sp>
        <p:nvSpPr>
          <p:cNvPr id="227339" name="Rectangle 11"/>
          <p:cNvSpPr>
            <a:spLocks noChangeArrowheads="1"/>
          </p:cNvSpPr>
          <p:nvPr/>
        </p:nvSpPr>
        <p:spPr bwMode="auto">
          <a:xfrm>
            <a:off x="58674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6.21</a:t>
            </a:r>
          </a:p>
        </p:txBody>
      </p:sp>
      <p:sp>
        <p:nvSpPr>
          <p:cNvPr id="227340" name="Rectangle 12"/>
          <p:cNvSpPr>
            <a:spLocks noChangeArrowheads="1"/>
          </p:cNvSpPr>
          <p:nvPr/>
        </p:nvSpPr>
        <p:spPr bwMode="auto">
          <a:xfrm>
            <a:off x="64008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4.42</a:t>
            </a:r>
          </a:p>
        </p:txBody>
      </p:sp>
      <p:sp>
        <p:nvSpPr>
          <p:cNvPr id="227353" name="Text Box 25"/>
          <p:cNvSpPr txBox="1">
            <a:spLocks noChangeArrowheads="1"/>
          </p:cNvSpPr>
          <p:nvPr/>
        </p:nvSpPr>
        <p:spPr bwMode="auto">
          <a:xfrm>
            <a:off x="2819400" y="5424488"/>
            <a:ext cx="3733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n-US">
                <a:solidFill>
                  <a:schemeClr val="bg2"/>
                </a:solidFill>
              </a:rPr>
              <a:t>Iteration 5:  </a:t>
            </a:r>
            <a:r>
              <a:rPr kumimoji="0" lang="en-US">
                <a:solidFill>
                  <a:srgbClr val="003399"/>
                </a:solidFill>
              </a:rPr>
              <a:t>step 1</a:t>
            </a:r>
            <a:r>
              <a:rPr kumimoji="0" lang="en-US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27354" name="Rectangle 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Insertion Sort</a:t>
            </a:r>
          </a:p>
        </p:txBody>
      </p:sp>
      <p:grpSp>
        <p:nvGrpSpPr>
          <p:cNvPr id="227356" name="Group 28"/>
          <p:cNvGrpSpPr>
            <a:grpSpLocks/>
          </p:cNvGrpSpPr>
          <p:nvPr/>
        </p:nvGrpSpPr>
        <p:grpSpPr bwMode="auto">
          <a:xfrm>
            <a:off x="4267200" y="4419600"/>
            <a:ext cx="1066800" cy="381000"/>
            <a:chOff x="2016" y="3072"/>
            <a:chExt cx="672" cy="240"/>
          </a:xfrm>
        </p:grpSpPr>
        <p:sp>
          <p:nvSpPr>
            <p:cNvPr id="227357" name="Rectangle 29"/>
            <p:cNvSpPr>
              <a:spLocks noChangeArrowheads="1"/>
            </p:cNvSpPr>
            <p:nvPr/>
          </p:nvSpPr>
          <p:spPr bwMode="auto">
            <a:xfrm>
              <a:off x="2016" y="3072"/>
              <a:ext cx="336" cy="240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 b="1">
                  <a:solidFill>
                    <a:schemeClr val="bg2"/>
                  </a:solidFill>
                  <a:latin typeface="Courier New" charset="0"/>
                </a:rPr>
                <a:t>0.32</a:t>
              </a:r>
              <a:endParaRPr kumimoji="0" lang="en-US" sz="1400" b="1">
                <a:latin typeface="Courier New" charset="0"/>
              </a:endParaRPr>
            </a:p>
          </p:txBody>
        </p:sp>
        <p:sp>
          <p:nvSpPr>
            <p:cNvPr id="227358" name="Rectangle 30"/>
            <p:cNvSpPr>
              <a:spLocks noChangeArrowheads="1"/>
            </p:cNvSpPr>
            <p:nvPr/>
          </p:nvSpPr>
          <p:spPr bwMode="auto">
            <a:xfrm>
              <a:off x="2352" y="3072"/>
              <a:ext cx="336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 b="1">
                  <a:solidFill>
                    <a:schemeClr val="bg2"/>
                  </a:solidFill>
                  <a:latin typeface="Courier New" charset="0"/>
                </a:rPr>
                <a:t>2.78</a:t>
              </a:r>
              <a:endParaRPr kumimoji="0" lang="en-US" sz="1400" b="1">
                <a:latin typeface="Courier New" charset="0"/>
              </a:endParaRPr>
            </a:p>
          </p:txBody>
        </p:sp>
      </p:grpSp>
      <p:cxnSp>
        <p:nvCxnSpPr>
          <p:cNvPr id="227359" name="AutoShape 31"/>
          <p:cNvCxnSpPr>
            <a:cxnSpLocks noChangeShapeType="1"/>
            <a:stCxn id="227357" idx="2"/>
            <a:endCxn id="227358" idx="2"/>
          </p:cNvCxnSpPr>
          <p:nvPr/>
        </p:nvCxnSpPr>
        <p:spPr bwMode="auto">
          <a:xfrm rot="16200000" flipH="1">
            <a:off x="4799806" y="4534694"/>
            <a:ext cx="1588" cy="533400"/>
          </a:xfrm>
          <a:prstGeom prst="curvedConnector3">
            <a:avLst>
              <a:gd name="adj1" fmla="val 28299995"/>
            </a:avLst>
          </a:prstGeom>
          <a:noFill/>
          <a:ln w="34925">
            <a:solidFill>
              <a:srgbClr val="006600"/>
            </a:solidFill>
            <a:round/>
            <a:headEnd type="triangle" w="med" len="med"/>
            <a:tailEnd type="triangle" w="med" len="med"/>
          </a:ln>
          <a:effectLst/>
        </p:spPr>
      </p:cxnSp>
      <p:grpSp>
        <p:nvGrpSpPr>
          <p:cNvPr id="227360" name="Group 32"/>
          <p:cNvGrpSpPr>
            <a:grpSpLocks/>
          </p:cNvGrpSpPr>
          <p:nvPr/>
        </p:nvGrpSpPr>
        <p:grpSpPr bwMode="auto">
          <a:xfrm>
            <a:off x="1066800" y="4038600"/>
            <a:ext cx="6934200" cy="381000"/>
            <a:chOff x="672" y="2304"/>
            <a:chExt cx="4368" cy="240"/>
          </a:xfrm>
        </p:grpSpPr>
        <p:sp>
          <p:nvSpPr>
            <p:cNvPr id="227361" name="Rectangle 33"/>
            <p:cNvSpPr>
              <a:spLocks noChangeArrowheads="1"/>
            </p:cNvSpPr>
            <p:nvPr/>
          </p:nvSpPr>
          <p:spPr bwMode="auto">
            <a:xfrm>
              <a:off x="235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227362" name="Rectangle 34"/>
            <p:cNvSpPr>
              <a:spLocks noChangeArrowheads="1"/>
            </p:cNvSpPr>
            <p:nvPr/>
          </p:nvSpPr>
          <p:spPr bwMode="auto">
            <a:xfrm>
              <a:off x="268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27363" name="Rectangle 35"/>
            <p:cNvSpPr>
              <a:spLocks noChangeArrowheads="1"/>
            </p:cNvSpPr>
            <p:nvPr/>
          </p:nvSpPr>
          <p:spPr bwMode="auto">
            <a:xfrm>
              <a:off x="302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27364" name="Rectangle 36"/>
            <p:cNvSpPr>
              <a:spLocks noChangeArrowheads="1"/>
            </p:cNvSpPr>
            <p:nvPr/>
          </p:nvSpPr>
          <p:spPr bwMode="auto">
            <a:xfrm>
              <a:off x="336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227365" name="Rectangle 37"/>
            <p:cNvSpPr>
              <a:spLocks noChangeArrowheads="1"/>
            </p:cNvSpPr>
            <p:nvPr/>
          </p:nvSpPr>
          <p:spPr bwMode="auto">
            <a:xfrm>
              <a:off x="168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0</a:t>
              </a:r>
            </a:p>
          </p:txBody>
        </p:sp>
        <p:sp>
          <p:nvSpPr>
            <p:cNvPr id="227366" name="Rectangle 38"/>
            <p:cNvSpPr>
              <a:spLocks noChangeArrowheads="1"/>
            </p:cNvSpPr>
            <p:nvPr/>
          </p:nvSpPr>
          <p:spPr bwMode="auto">
            <a:xfrm>
              <a:off x="201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27367" name="Rectangle 39"/>
            <p:cNvSpPr>
              <a:spLocks noChangeArrowheads="1"/>
            </p:cNvSpPr>
            <p:nvPr/>
          </p:nvSpPr>
          <p:spPr bwMode="auto">
            <a:xfrm>
              <a:off x="436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8</a:t>
              </a:r>
            </a:p>
          </p:txBody>
        </p:sp>
        <p:sp>
          <p:nvSpPr>
            <p:cNvPr id="227368" name="Rectangle 40"/>
            <p:cNvSpPr>
              <a:spLocks noChangeArrowheads="1"/>
            </p:cNvSpPr>
            <p:nvPr/>
          </p:nvSpPr>
          <p:spPr bwMode="auto">
            <a:xfrm>
              <a:off x="470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9</a:t>
              </a:r>
            </a:p>
          </p:txBody>
        </p:sp>
        <p:sp>
          <p:nvSpPr>
            <p:cNvPr id="227369" name="Rectangle 41"/>
            <p:cNvSpPr>
              <a:spLocks noChangeArrowheads="1"/>
            </p:cNvSpPr>
            <p:nvPr/>
          </p:nvSpPr>
          <p:spPr bwMode="auto">
            <a:xfrm>
              <a:off x="672" y="2304"/>
              <a:ext cx="1008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Array index</a:t>
              </a:r>
            </a:p>
          </p:txBody>
        </p:sp>
        <p:sp>
          <p:nvSpPr>
            <p:cNvPr id="227370" name="Rectangle 42"/>
            <p:cNvSpPr>
              <a:spLocks noChangeArrowheads="1"/>
            </p:cNvSpPr>
            <p:nvPr/>
          </p:nvSpPr>
          <p:spPr bwMode="auto">
            <a:xfrm>
              <a:off x="369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227371" name="Rectangle 43"/>
            <p:cNvSpPr>
              <a:spLocks noChangeArrowheads="1"/>
            </p:cNvSpPr>
            <p:nvPr/>
          </p:nvSpPr>
          <p:spPr bwMode="auto">
            <a:xfrm>
              <a:off x="403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7</a:t>
              </a:r>
            </a:p>
          </p:txBody>
        </p:sp>
      </p:grpSp>
      <p:sp>
        <p:nvSpPr>
          <p:cNvPr id="227373" name="Rectangle 45"/>
          <p:cNvSpPr>
            <a:spLocks noGrp="1" noChangeArrowheads="1"/>
          </p:cNvSpPr>
          <p:nvPr>
            <p:ph type="body" idx="1"/>
          </p:nvPr>
        </p:nvSpPr>
        <p:spPr>
          <a:xfrm>
            <a:off x="609600" y="914400"/>
            <a:ext cx="8077200" cy="5410200"/>
          </a:xfrm>
          <a:noFill/>
          <a:ln/>
        </p:spPr>
        <p:txBody>
          <a:bodyPr/>
          <a:lstStyle/>
          <a:p>
            <a:r>
              <a:rPr lang="en-US"/>
              <a:t>Iteration i.  </a:t>
            </a:r>
            <a:r>
              <a:rPr lang="en-US">
                <a:solidFill>
                  <a:schemeClr val="tx1"/>
                </a:solidFill>
              </a:rPr>
              <a:t>Repeatedly swap element i with the one to its left if smaller.</a:t>
            </a:r>
          </a:p>
          <a:p>
            <a:endParaRPr lang="en-US"/>
          </a:p>
          <a:p>
            <a:r>
              <a:rPr lang="en-US"/>
              <a:t>Property.  </a:t>
            </a:r>
            <a:r>
              <a:rPr lang="en-US">
                <a:solidFill>
                  <a:schemeClr val="tx1"/>
                </a:solidFill>
              </a:rPr>
              <a:t>After ith iteration,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a[0]</a:t>
            </a:r>
            <a:r>
              <a:rPr lang="en-US">
                <a:solidFill>
                  <a:schemeClr val="tx1"/>
                </a:solidFill>
              </a:rPr>
              <a:t> through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a[i]</a:t>
            </a:r>
            <a:r>
              <a:rPr lang="en-US">
                <a:solidFill>
                  <a:schemeClr val="tx1"/>
                </a:solidFill>
              </a:rPr>
              <a:t> contain first i+1 elements in ascending order.</a:t>
            </a:r>
          </a:p>
        </p:txBody>
      </p:sp>
    </p:spTree>
    <p:extLst>
      <p:ext uri="{BB962C8B-B14F-4D97-AF65-F5344CB8AC3E}">
        <p14:creationId xmlns:p14="http://schemas.microsoft.com/office/powerpoint/2010/main" xmlns="" val="1759528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273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7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27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2D942-63B0-6446-BC95-300021935B54}" type="slidenum">
              <a:rPr lang="en-US"/>
              <a:pPr/>
              <a:t>34</a:t>
            </a:fld>
            <a:endParaRPr lang="en-US" sz="1400"/>
          </a:p>
        </p:txBody>
      </p:sp>
      <p:sp>
        <p:nvSpPr>
          <p:cNvPr id="228354" name="Rectangle 2"/>
          <p:cNvSpPr>
            <a:spLocks noChangeArrowheads="1"/>
          </p:cNvSpPr>
          <p:nvPr/>
        </p:nvSpPr>
        <p:spPr bwMode="auto">
          <a:xfrm>
            <a:off x="53340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7.42</a:t>
            </a:r>
          </a:p>
        </p:txBody>
      </p:sp>
      <p:sp>
        <p:nvSpPr>
          <p:cNvPr id="228355" name="Rectangle 3"/>
          <p:cNvSpPr>
            <a:spLocks noChangeArrowheads="1"/>
          </p:cNvSpPr>
          <p:nvPr/>
        </p:nvSpPr>
        <p:spPr bwMode="auto">
          <a:xfrm>
            <a:off x="32004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1.12</a:t>
            </a:r>
          </a:p>
        </p:txBody>
      </p:sp>
      <p:sp>
        <p:nvSpPr>
          <p:cNvPr id="228356" name="Rectangle 4"/>
          <p:cNvSpPr>
            <a:spLocks noChangeArrowheads="1"/>
          </p:cNvSpPr>
          <p:nvPr/>
        </p:nvSpPr>
        <p:spPr bwMode="auto">
          <a:xfrm>
            <a:off x="37338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1.17</a:t>
            </a:r>
          </a:p>
        </p:txBody>
      </p:sp>
      <p:sp>
        <p:nvSpPr>
          <p:cNvPr id="228357" name="Rectangle 5"/>
          <p:cNvSpPr>
            <a:spLocks noChangeArrowheads="1"/>
          </p:cNvSpPr>
          <p:nvPr/>
        </p:nvSpPr>
        <p:spPr bwMode="auto">
          <a:xfrm>
            <a:off x="4267200" y="4419600"/>
            <a:ext cx="533400" cy="381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0.32</a:t>
            </a:r>
          </a:p>
        </p:txBody>
      </p:sp>
      <p:sp>
        <p:nvSpPr>
          <p:cNvPr id="228358" name="Rectangle 6"/>
          <p:cNvSpPr>
            <a:spLocks noChangeArrowheads="1"/>
          </p:cNvSpPr>
          <p:nvPr/>
        </p:nvSpPr>
        <p:spPr bwMode="auto">
          <a:xfrm>
            <a:off x="48006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2.78</a:t>
            </a:r>
          </a:p>
        </p:txBody>
      </p:sp>
      <p:sp>
        <p:nvSpPr>
          <p:cNvPr id="228359" name="Rectangle 7"/>
          <p:cNvSpPr>
            <a:spLocks noChangeArrowheads="1"/>
          </p:cNvSpPr>
          <p:nvPr/>
        </p:nvSpPr>
        <p:spPr bwMode="auto">
          <a:xfrm>
            <a:off x="26670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0.56</a:t>
            </a:r>
          </a:p>
        </p:txBody>
      </p:sp>
      <p:sp>
        <p:nvSpPr>
          <p:cNvPr id="228360" name="Rectangle 8"/>
          <p:cNvSpPr>
            <a:spLocks noChangeArrowheads="1"/>
          </p:cNvSpPr>
          <p:nvPr/>
        </p:nvSpPr>
        <p:spPr bwMode="auto">
          <a:xfrm>
            <a:off x="69342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3.14</a:t>
            </a:r>
          </a:p>
        </p:txBody>
      </p:sp>
      <p:sp>
        <p:nvSpPr>
          <p:cNvPr id="228361" name="Rectangle 9"/>
          <p:cNvSpPr>
            <a:spLocks noChangeArrowheads="1"/>
          </p:cNvSpPr>
          <p:nvPr/>
        </p:nvSpPr>
        <p:spPr bwMode="auto">
          <a:xfrm>
            <a:off x="74676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7.71</a:t>
            </a:r>
          </a:p>
        </p:txBody>
      </p:sp>
      <p:sp>
        <p:nvSpPr>
          <p:cNvPr id="228362" name="Rectangle 10"/>
          <p:cNvSpPr>
            <a:spLocks noChangeArrowheads="1"/>
          </p:cNvSpPr>
          <p:nvPr/>
        </p:nvSpPr>
        <p:spPr bwMode="auto">
          <a:xfrm>
            <a:off x="1066800" y="4419600"/>
            <a:ext cx="16002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kumimoji="0" lang="en-US"/>
              <a:t>Value</a:t>
            </a:r>
          </a:p>
        </p:txBody>
      </p:sp>
      <p:sp>
        <p:nvSpPr>
          <p:cNvPr id="228363" name="Rectangle 11"/>
          <p:cNvSpPr>
            <a:spLocks noChangeArrowheads="1"/>
          </p:cNvSpPr>
          <p:nvPr/>
        </p:nvSpPr>
        <p:spPr bwMode="auto">
          <a:xfrm>
            <a:off x="58674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6.21</a:t>
            </a:r>
          </a:p>
        </p:txBody>
      </p:sp>
      <p:sp>
        <p:nvSpPr>
          <p:cNvPr id="228364" name="Rectangle 12"/>
          <p:cNvSpPr>
            <a:spLocks noChangeArrowheads="1"/>
          </p:cNvSpPr>
          <p:nvPr/>
        </p:nvSpPr>
        <p:spPr bwMode="auto">
          <a:xfrm>
            <a:off x="64008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4.42</a:t>
            </a:r>
          </a:p>
        </p:txBody>
      </p:sp>
      <p:sp>
        <p:nvSpPr>
          <p:cNvPr id="228377" name="Text Box 25"/>
          <p:cNvSpPr txBox="1">
            <a:spLocks noChangeArrowheads="1"/>
          </p:cNvSpPr>
          <p:nvPr/>
        </p:nvSpPr>
        <p:spPr bwMode="auto">
          <a:xfrm>
            <a:off x="2819400" y="5424488"/>
            <a:ext cx="3733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n-US">
                <a:solidFill>
                  <a:schemeClr val="bg2"/>
                </a:solidFill>
              </a:rPr>
              <a:t>Iteration 5:  </a:t>
            </a:r>
            <a:r>
              <a:rPr kumimoji="0" lang="en-US">
                <a:solidFill>
                  <a:srgbClr val="003399"/>
                </a:solidFill>
              </a:rPr>
              <a:t>step 2</a:t>
            </a:r>
            <a:r>
              <a:rPr kumimoji="0" lang="en-US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28378" name="Rectangle 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Insertion Sort</a:t>
            </a:r>
          </a:p>
        </p:txBody>
      </p:sp>
      <p:grpSp>
        <p:nvGrpSpPr>
          <p:cNvPr id="228380" name="Group 28"/>
          <p:cNvGrpSpPr>
            <a:grpSpLocks/>
          </p:cNvGrpSpPr>
          <p:nvPr/>
        </p:nvGrpSpPr>
        <p:grpSpPr bwMode="auto">
          <a:xfrm>
            <a:off x="3733800" y="4419600"/>
            <a:ext cx="1066800" cy="381000"/>
            <a:chOff x="2016" y="3072"/>
            <a:chExt cx="672" cy="240"/>
          </a:xfrm>
        </p:grpSpPr>
        <p:sp>
          <p:nvSpPr>
            <p:cNvPr id="228381" name="Rectangle 29"/>
            <p:cNvSpPr>
              <a:spLocks noChangeArrowheads="1"/>
            </p:cNvSpPr>
            <p:nvPr/>
          </p:nvSpPr>
          <p:spPr bwMode="auto">
            <a:xfrm>
              <a:off x="2016" y="3072"/>
              <a:ext cx="336" cy="240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 b="1">
                  <a:solidFill>
                    <a:schemeClr val="bg2"/>
                  </a:solidFill>
                  <a:latin typeface="Courier New" charset="0"/>
                </a:rPr>
                <a:t>0.32</a:t>
              </a:r>
              <a:endParaRPr kumimoji="0" lang="en-US" sz="1400" b="1">
                <a:latin typeface="Courier New" charset="0"/>
              </a:endParaRPr>
            </a:p>
          </p:txBody>
        </p:sp>
        <p:sp>
          <p:nvSpPr>
            <p:cNvPr id="228382" name="Rectangle 30"/>
            <p:cNvSpPr>
              <a:spLocks noChangeArrowheads="1"/>
            </p:cNvSpPr>
            <p:nvPr/>
          </p:nvSpPr>
          <p:spPr bwMode="auto">
            <a:xfrm>
              <a:off x="2352" y="3072"/>
              <a:ext cx="336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 b="1">
                  <a:solidFill>
                    <a:schemeClr val="bg2"/>
                  </a:solidFill>
                  <a:latin typeface="Courier New" charset="0"/>
                </a:rPr>
                <a:t>1.17</a:t>
              </a:r>
              <a:endParaRPr kumimoji="0" lang="en-US" sz="1400" b="1">
                <a:latin typeface="Courier New" charset="0"/>
              </a:endParaRPr>
            </a:p>
          </p:txBody>
        </p:sp>
      </p:grpSp>
      <p:cxnSp>
        <p:nvCxnSpPr>
          <p:cNvPr id="228383" name="AutoShape 31"/>
          <p:cNvCxnSpPr>
            <a:cxnSpLocks noChangeShapeType="1"/>
            <a:stCxn id="228381" idx="2"/>
            <a:endCxn id="228382" idx="2"/>
          </p:cNvCxnSpPr>
          <p:nvPr/>
        </p:nvCxnSpPr>
        <p:spPr bwMode="auto">
          <a:xfrm rot="16200000" flipH="1">
            <a:off x="4266406" y="4534694"/>
            <a:ext cx="1588" cy="533400"/>
          </a:xfrm>
          <a:prstGeom prst="curvedConnector3">
            <a:avLst>
              <a:gd name="adj1" fmla="val 26599995"/>
            </a:avLst>
          </a:prstGeom>
          <a:noFill/>
          <a:ln w="34925">
            <a:solidFill>
              <a:srgbClr val="006600"/>
            </a:solidFill>
            <a:round/>
            <a:headEnd type="triangle" w="med" len="med"/>
            <a:tailEnd type="triangle" w="med" len="med"/>
          </a:ln>
          <a:effectLst/>
        </p:spPr>
      </p:cxnSp>
      <p:grpSp>
        <p:nvGrpSpPr>
          <p:cNvPr id="228384" name="Group 32"/>
          <p:cNvGrpSpPr>
            <a:grpSpLocks/>
          </p:cNvGrpSpPr>
          <p:nvPr/>
        </p:nvGrpSpPr>
        <p:grpSpPr bwMode="auto">
          <a:xfrm>
            <a:off x="1066800" y="4038600"/>
            <a:ext cx="6934200" cy="381000"/>
            <a:chOff x="672" y="2304"/>
            <a:chExt cx="4368" cy="240"/>
          </a:xfrm>
        </p:grpSpPr>
        <p:sp>
          <p:nvSpPr>
            <p:cNvPr id="228385" name="Rectangle 33"/>
            <p:cNvSpPr>
              <a:spLocks noChangeArrowheads="1"/>
            </p:cNvSpPr>
            <p:nvPr/>
          </p:nvSpPr>
          <p:spPr bwMode="auto">
            <a:xfrm>
              <a:off x="235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228386" name="Rectangle 34"/>
            <p:cNvSpPr>
              <a:spLocks noChangeArrowheads="1"/>
            </p:cNvSpPr>
            <p:nvPr/>
          </p:nvSpPr>
          <p:spPr bwMode="auto">
            <a:xfrm>
              <a:off x="268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28387" name="Rectangle 35"/>
            <p:cNvSpPr>
              <a:spLocks noChangeArrowheads="1"/>
            </p:cNvSpPr>
            <p:nvPr/>
          </p:nvSpPr>
          <p:spPr bwMode="auto">
            <a:xfrm>
              <a:off x="302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28388" name="Rectangle 36"/>
            <p:cNvSpPr>
              <a:spLocks noChangeArrowheads="1"/>
            </p:cNvSpPr>
            <p:nvPr/>
          </p:nvSpPr>
          <p:spPr bwMode="auto">
            <a:xfrm>
              <a:off x="336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228389" name="Rectangle 37"/>
            <p:cNvSpPr>
              <a:spLocks noChangeArrowheads="1"/>
            </p:cNvSpPr>
            <p:nvPr/>
          </p:nvSpPr>
          <p:spPr bwMode="auto">
            <a:xfrm>
              <a:off x="168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0</a:t>
              </a:r>
            </a:p>
          </p:txBody>
        </p:sp>
        <p:sp>
          <p:nvSpPr>
            <p:cNvPr id="228390" name="Rectangle 38"/>
            <p:cNvSpPr>
              <a:spLocks noChangeArrowheads="1"/>
            </p:cNvSpPr>
            <p:nvPr/>
          </p:nvSpPr>
          <p:spPr bwMode="auto">
            <a:xfrm>
              <a:off x="201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28391" name="Rectangle 39"/>
            <p:cNvSpPr>
              <a:spLocks noChangeArrowheads="1"/>
            </p:cNvSpPr>
            <p:nvPr/>
          </p:nvSpPr>
          <p:spPr bwMode="auto">
            <a:xfrm>
              <a:off x="436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8</a:t>
              </a:r>
            </a:p>
          </p:txBody>
        </p:sp>
        <p:sp>
          <p:nvSpPr>
            <p:cNvPr id="228392" name="Rectangle 40"/>
            <p:cNvSpPr>
              <a:spLocks noChangeArrowheads="1"/>
            </p:cNvSpPr>
            <p:nvPr/>
          </p:nvSpPr>
          <p:spPr bwMode="auto">
            <a:xfrm>
              <a:off x="470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9</a:t>
              </a:r>
            </a:p>
          </p:txBody>
        </p:sp>
        <p:sp>
          <p:nvSpPr>
            <p:cNvPr id="228393" name="Rectangle 41"/>
            <p:cNvSpPr>
              <a:spLocks noChangeArrowheads="1"/>
            </p:cNvSpPr>
            <p:nvPr/>
          </p:nvSpPr>
          <p:spPr bwMode="auto">
            <a:xfrm>
              <a:off x="672" y="2304"/>
              <a:ext cx="1008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Array index</a:t>
              </a:r>
            </a:p>
          </p:txBody>
        </p:sp>
        <p:sp>
          <p:nvSpPr>
            <p:cNvPr id="228394" name="Rectangle 42"/>
            <p:cNvSpPr>
              <a:spLocks noChangeArrowheads="1"/>
            </p:cNvSpPr>
            <p:nvPr/>
          </p:nvSpPr>
          <p:spPr bwMode="auto">
            <a:xfrm>
              <a:off x="369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228395" name="Rectangle 43"/>
            <p:cNvSpPr>
              <a:spLocks noChangeArrowheads="1"/>
            </p:cNvSpPr>
            <p:nvPr/>
          </p:nvSpPr>
          <p:spPr bwMode="auto">
            <a:xfrm>
              <a:off x="403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7</a:t>
              </a:r>
            </a:p>
          </p:txBody>
        </p:sp>
      </p:grpSp>
      <p:sp>
        <p:nvSpPr>
          <p:cNvPr id="228397" name="Rectangle 45"/>
          <p:cNvSpPr>
            <a:spLocks noGrp="1" noChangeArrowheads="1"/>
          </p:cNvSpPr>
          <p:nvPr>
            <p:ph type="body" idx="1"/>
          </p:nvPr>
        </p:nvSpPr>
        <p:spPr>
          <a:xfrm>
            <a:off x="609600" y="914400"/>
            <a:ext cx="8077200" cy="5410200"/>
          </a:xfrm>
          <a:noFill/>
          <a:ln/>
        </p:spPr>
        <p:txBody>
          <a:bodyPr/>
          <a:lstStyle/>
          <a:p>
            <a:r>
              <a:rPr lang="en-US"/>
              <a:t>Iteration i.  </a:t>
            </a:r>
            <a:r>
              <a:rPr lang="en-US">
                <a:solidFill>
                  <a:schemeClr val="tx1"/>
                </a:solidFill>
              </a:rPr>
              <a:t>Repeatedly swap element i with the one to its left if smaller.</a:t>
            </a:r>
          </a:p>
          <a:p>
            <a:endParaRPr lang="en-US"/>
          </a:p>
          <a:p>
            <a:r>
              <a:rPr lang="en-US"/>
              <a:t>Property.  </a:t>
            </a:r>
            <a:r>
              <a:rPr lang="en-US">
                <a:solidFill>
                  <a:schemeClr val="tx1"/>
                </a:solidFill>
              </a:rPr>
              <a:t>After ith iteration,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a[0]</a:t>
            </a:r>
            <a:r>
              <a:rPr lang="en-US">
                <a:solidFill>
                  <a:schemeClr val="tx1"/>
                </a:solidFill>
              </a:rPr>
              <a:t> through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a[i]</a:t>
            </a:r>
            <a:r>
              <a:rPr lang="en-US">
                <a:solidFill>
                  <a:schemeClr val="tx1"/>
                </a:solidFill>
              </a:rPr>
              <a:t> contain first i+1 elements in ascending order.</a:t>
            </a:r>
          </a:p>
        </p:txBody>
      </p:sp>
    </p:spTree>
    <p:extLst>
      <p:ext uri="{BB962C8B-B14F-4D97-AF65-F5344CB8AC3E}">
        <p14:creationId xmlns:p14="http://schemas.microsoft.com/office/powerpoint/2010/main" xmlns="" val="2374899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2838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8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28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788F17-B6CA-5B43-BF6D-ACCF16B52020}" type="slidenum">
              <a:rPr lang="en-US"/>
              <a:pPr/>
              <a:t>35</a:t>
            </a:fld>
            <a:endParaRPr lang="en-US" sz="1400"/>
          </a:p>
        </p:txBody>
      </p:sp>
      <p:sp>
        <p:nvSpPr>
          <p:cNvPr id="229378" name="Rectangle 2"/>
          <p:cNvSpPr>
            <a:spLocks noChangeArrowheads="1"/>
          </p:cNvSpPr>
          <p:nvPr/>
        </p:nvSpPr>
        <p:spPr bwMode="auto">
          <a:xfrm>
            <a:off x="53340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7.42</a:t>
            </a:r>
          </a:p>
        </p:txBody>
      </p:sp>
      <p:sp>
        <p:nvSpPr>
          <p:cNvPr id="229379" name="Rectangle 3"/>
          <p:cNvSpPr>
            <a:spLocks noChangeArrowheads="1"/>
          </p:cNvSpPr>
          <p:nvPr/>
        </p:nvSpPr>
        <p:spPr bwMode="auto">
          <a:xfrm>
            <a:off x="32004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1.12</a:t>
            </a:r>
          </a:p>
        </p:txBody>
      </p:sp>
      <p:sp>
        <p:nvSpPr>
          <p:cNvPr id="229380" name="Rectangle 4"/>
          <p:cNvSpPr>
            <a:spLocks noChangeArrowheads="1"/>
          </p:cNvSpPr>
          <p:nvPr/>
        </p:nvSpPr>
        <p:spPr bwMode="auto">
          <a:xfrm>
            <a:off x="42672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1.17</a:t>
            </a:r>
          </a:p>
        </p:txBody>
      </p:sp>
      <p:sp>
        <p:nvSpPr>
          <p:cNvPr id="229381" name="Rectangle 5"/>
          <p:cNvSpPr>
            <a:spLocks noChangeArrowheads="1"/>
          </p:cNvSpPr>
          <p:nvPr/>
        </p:nvSpPr>
        <p:spPr bwMode="auto">
          <a:xfrm>
            <a:off x="3733800" y="4419600"/>
            <a:ext cx="533400" cy="381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0.32</a:t>
            </a:r>
          </a:p>
        </p:txBody>
      </p:sp>
      <p:sp>
        <p:nvSpPr>
          <p:cNvPr id="229382" name="Rectangle 6"/>
          <p:cNvSpPr>
            <a:spLocks noChangeArrowheads="1"/>
          </p:cNvSpPr>
          <p:nvPr/>
        </p:nvSpPr>
        <p:spPr bwMode="auto">
          <a:xfrm>
            <a:off x="48006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2.78</a:t>
            </a:r>
          </a:p>
        </p:txBody>
      </p:sp>
      <p:sp>
        <p:nvSpPr>
          <p:cNvPr id="229383" name="Rectangle 7"/>
          <p:cNvSpPr>
            <a:spLocks noChangeArrowheads="1"/>
          </p:cNvSpPr>
          <p:nvPr/>
        </p:nvSpPr>
        <p:spPr bwMode="auto">
          <a:xfrm>
            <a:off x="26670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0.56</a:t>
            </a:r>
          </a:p>
        </p:txBody>
      </p:sp>
      <p:sp>
        <p:nvSpPr>
          <p:cNvPr id="229384" name="Rectangle 8"/>
          <p:cNvSpPr>
            <a:spLocks noChangeArrowheads="1"/>
          </p:cNvSpPr>
          <p:nvPr/>
        </p:nvSpPr>
        <p:spPr bwMode="auto">
          <a:xfrm>
            <a:off x="69342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3.14</a:t>
            </a:r>
          </a:p>
        </p:txBody>
      </p:sp>
      <p:sp>
        <p:nvSpPr>
          <p:cNvPr id="229385" name="Rectangle 9"/>
          <p:cNvSpPr>
            <a:spLocks noChangeArrowheads="1"/>
          </p:cNvSpPr>
          <p:nvPr/>
        </p:nvSpPr>
        <p:spPr bwMode="auto">
          <a:xfrm>
            <a:off x="74676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7.71</a:t>
            </a:r>
          </a:p>
        </p:txBody>
      </p:sp>
      <p:sp>
        <p:nvSpPr>
          <p:cNvPr id="229386" name="Rectangle 10"/>
          <p:cNvSpPr>
            <a:spLocks noChangeArrowheads="1"/>
          </p:cNvSpPr>
          <p:nvPr/>
        </p:nvSpPr>
        <p:spPr bwMode="auto">
          <a:xfrm>
            <a:off x="1066800" y="4419600"/>
            <a:ext cx="16002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kumimoji="0" lang="en-US"/>
              <a:t>Value</a:t>
            </a:r>
          </a:p>
        </p:txBody>
      </p:sp>
      <p:sp>
        <p:nvSpPr>
          <p:cNvPr id="229387" name="Rectangle 11"/>
          <p:cNvSpPr>
            <a:spLocks noChangeArrowheads="1"/>
          </p:cNvSpPr>
          <p:nvPr/>
        </p:nvSpPr>
        <p:spPr bwMode="auto">
          <a:xfrm>
            <a:off x="58674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6.21</a:t>
            </a:r>
          </a:p>
        </p:txBody>
      </p:sp>
      <p:sp>
        <p:nvSpPr>
          <p:cNvPr id="229388" name="Rectangle 12"/>
          <p:cNvSpPr>
            <a:spLocks noChangeArrowheads="1"/>
          </p:cNvSpPr>
          <p:nvPr/>
        </p:nvSpPr>
        <p:spPr bwMode="auto">
          <a:xfrm>
            <a:off x="64008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4.42</a:t>
            </a:r>
          </a:p>
        </p:txBody>
      </p:sp>
      <p:sp>
        <p:nvSpPr>
          <p:cNvPr id="229401" name="Text Box 25"/>
          <p:cNvSpPr txBox="1">
            <a:spLocks noChangeArrowheads="1"/>
          </p:cNvSpPr>
          <p:nvPr/>
        </p:nvSpPr>
        <p:spPr bwMode="auto">
          <a:xfrm>
            <a:off x="2819400" y="5424488"/>
            <a:ext cx="3733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n-US">
                <a:solidFill>
                  <a:schemeClr val="bg2"/>
                </a:solidFill>
              </a:rPr>
              <a:t>Iteration 5:  </a:t>
            </a:r>
            <a:r>
              <a:rPr kumimoji="0" lang="en-US">
                <a:solidFill>
                  <a:srgbClr val="003399"/>
                </a:solidFill>
              </a:rPr>
              <a:t>step 3</a:t>
            </a:r>
            <a:r>
              <a:rPr kumimoji="0" lang="en-US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29402" name="Rectangle 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Insertion Sort</a:t>
            </a:r>
          </a:p>
        </p:txBody>
      </p:sp>
      <p:grpSp>
        <p:nvGrpSpPr>
          <p:cNvPr id="229404" name="Group 28"/>
          <p:cNvGrpSpPr>
            <a:grpSpLocks/>
          </p:cNvGrpSpPr>
          <p:nvPr/>
        </p:nvGrpSpPr>
        <p:grpSpPr bwMode="auto">
          <a:xfrm>
            <a:off x="3200400" y="4419600"/>
            <a:ext cx="1066800" cy="381000"/>
            <a:chOff x="2016" y="3072"/>
            <a:chExt cx="672" cy="240"/>
          </a:xfrm>
        </p:grpSpPr>
        <p:sp>
          <p:nvSpPr>
            <p:cNvPr id="229405" name="Rectangle 29"/>
            <p:cNvSpPr>
              <a:spLocks noChangeArrowheads="1"/>
            </p:cNvSpPr>
            <p:nvPr/>
          </p:nvSpPr>
          <p:spPr bwMode="auto">
            <a:xfrm>
              <a:off x="2016" y="3072"/>
              <a:ext cx="336" cy="240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 b="1">
                  <a:solidFill>
                    <a:schemeClr val="bg2"/>
                  </a:solidFill>
                  <a:latin typeface="Courier New" charset="0"/>
                </a:rPr>
                <a:t>0.32</a:t>
              </a:r>
              <a:endParaRPr kumimoji="0" lang="en-US" sz="1400" b="1">
                <a:latin typeface="Courier New" charset="0"/>
              </a:endParaRPr>
            </a:p>
          </p:txBody>
        </p:sp>
        <p:sp>
          <p:nvSpPr>
            <p:cNvPr id="229406" name="Rectangle 30"/>
            <p:cNvSpPr>
              <a:spLocks noChangeArrowheads="1"/>
            </p:cNvSpPr>
            <p:nvPr/>
          </p:nvSpPr>
          <p:spPr bwMode="auto">
            <a:xfrm>
              <a:off x="2352" y="3072"/>
              <a:ext cx="336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 b="1">
                  <a:solidFill>
                    <a:schemeClr val="bg2"/>
                  </a:solidFill>
                  <a:latin typeface="Courier New" charset="0"/>
                </a:rPr>
                <a:t>1.12</a:t>
              </a:r>
              <a:endParaRPr kumimoji="0" lang="en-US" sz="1400" b="1">
                <a:latin typeface="Courier New" charset="0"/>
              </a:endParaRPr>
            </a:p>
          </p:txBody>
        </p:sp>
      </p:grpSp>
      <p:cxnSp>
        <p:nvCxnSpPr>
          <p:cNvPr id="229407" name="AutoShape 31"/>
          <p:cNvCxnSpPr>
            <a:cxnSpLocks noChangeShapeType="1"/>
            <a:stCxn id="229405" idx="2"/>
            <a:endCxn id="229406" idx="2"/>
          </p:cNvCxnSpPr>
          <p:nvPr/>
        </p:nvCxnSpPr>
        <p:spPr bwMode="auto">
          <a:xfrm rot="16200000" flipH="1">
            <a:off x="3733006" y="4534694"/>
            <a:ext cx="1588" cy="533400"/>
          </a:xfrm>
          <a:prstGeom prst="curvedConnector3">
            <a:avLst>
              <a:gd name="adj1" fmla="val 27399995"/>
            </a:avLst>
          </a:prstGeom>
          <a:noFill/>
          <a:ln w="34925">
            <a:solidFill>
              <a:srgbClr val="006600"/>
            </a:solidFill>
            <a:round/>
            <a:headEnd type="triangle" w="med" len="med"/>
            <a:tailEnd type="triangle" w="med" len="med"/>
          </a:ln>
          <a:effectLst/>
        </p:spPr>
      </p:cxnSp>
      <p:grpSp>
        <p:nvGrpSpPr>
          <p:cNvPr id="229408" name="Group 32"/>
          <p:cNvGrpSpPr>
            <a:grpSpLocks/>
          </p:cNvGrpSpPr>
          <p:nvPr/>
        </p:nvGrpSpPr>
        <p:grpSpPr bwMode="auto">
          <a:xfrm>
            <a:off x="1066800" y="4038600"/>
            <a:ext cx="6934200" cy="381000"/>
            <a:chOff x="672" y="2304"/>
            <a:chExt cx="4368" cy="240"/>
          </a:xfrm>
        </p:grpSpPr>
        <p:sp>
          <p:nvSpPr>
            <p:cNvPr id="229409" name="Rectangle 33"/>
            <p:cNvSpPr>
              <a:spLocks noChangeArrowheads="1"/>
            </p:cNvSpPr>
            <p:nvPr/>
          </p:nvSpPr>
          <p:spPr bwMode="auto">
            <a:xfrm>
              <a:off x="235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229410" name="Rectangle 34"/>
            <p:cNvSpPr>
              <a:spLocks noChangeArrowheads="1"/>
            </p:cNvSpPr>
            <p:nvPr/>
          </p:nvSpPr>
          <p:spPr bwMode="auto">
            <a:xfrm>
              <a:off x="268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29411" name="Rectangle 35"/>
            <p:cNvSpPr>
              <a:spLocks noChangeArrowheads="1"/>
            </p:cNvSpPr>
            <p:nvPr/>
          </p:nvSpPr>
          <p:spPr bwMode="auto">
            <a:xfrm>
              <a:off x="302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29412" name="Rectangle 36"/>
            <p:cNvSpPr>
              <a:spLocks noChangeArrowheads="1"/>
            </p:cNvSpPr>
            <p:nvPr/>
          </p:nvSpPr>
          <p:spPr bwMode="auto">
            <a:xfrm>
              <a:off x="336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229413" name="Rectangle 37"/>
            <p:cNvSpPr>
              <a:spLocks noChangeArrowheads="1"/>
            </p:cNvSpPr>
            <p:nvPr/>
          </p:nvSpPr>
          <p:spPr bwMode="auto">
            <a:xfrm>
              <a:off x="168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0</a:t>
              </a:r>
            </a:p>
          </p:txBody>
        </p:sp>
        <p:sp>
          <p:nvSpPr>
            <p:cNvPr id="229414" name="Rectangle 38"/>
            <p:cNvSpPr>
              <a:spLocks noChangeArrowheads="1"/>
            </p:cNvSpPr>
            <p:nvPr/>
          </p:nvSpPr>
          <p:spPr bwMode="auto">
            <a:xfrm>
              <a:off x="201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29415" name="Rectangle 39"/>
            <p:cNvSpPr>
              <a:spLocks noChangeArrowheads="1"/>
            </p:cNvSpPr>
            <p:nvPr/>
          </p:nvSpPr>
          <p:spPr bwMode="auto">
            <a:xfrm>
              <a:off x="436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8</a:t>
              </a:r>
            </a:p>
          </p:txBody>
        </p:sp>
        <p:sp>
          <p:nvSpPr>
            <p:cNvPr id="229416" name="Rectangle 40"/>
            <p:cNvSpPr>
              <a:spLocks noChangeArrowheads="1"/>
            </p:cNvSpPr>
            <p:nvPr/>
          </p:nvSpPr>
          <p:spPr bwMode="auto">
            <a:xfrm>
              <a:off x="470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9</a:t>
              </a:r>
            </a:p>
          </p:txBody>
        </p:sp>
        <p:sp>
          <p:nvSpPr>
            <p:cNvPr id="229417" name="Rectangle 41"/>
            <p:cNvSpPr>
              <a:spLocks noChangeArrowheads="1"/>
            </p:cNvSpPr>
            <p:nvPr/>
          </p:nvSpPr>
          <p:spPr bwMode="auto">
            <a:xfrm>
              <a:off x="672" y="2304"/>
              <a:ext cx="1008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Array index</a:t>
              </a:r>
            </a:p>
          </p:txBody>
        </p:sp>
        <p:sp>
          <p:nvSpPr>
            <p:cNvPr id="229418" name="Rectangle 42"/>
            <p:cNvSpPr>
              <a:spLocks noChangeArrowheads="1"/>
            </p:cNvSpPr>
            <p:nvPr/>
          </p:nvSpPr>
          <p:spPr bwMode="auto">
            <a:xfrm>
              <a:off x="369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229419" name="Rectangle 43"/>
            <p:cNvSpPr>
              <a:spLocks noChangeArrowheads="1"/>
            </p:cNvSpPr>
            <p:nvPr/>
          </p:nvSpPr>
          <p:spPr bwMode="auto">
            <a:xfrm>
              <a:off x="403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7</a:t>
              </a:r>
            </a:p>
          </p:txBody>
        </p:sp>
      </p:grpSp>
      <p:sp>
        <p:nvSpPr>
          <p:cNvPr id="229421" name="Rectangle 45"/>
          <p:cNvSpPr>
            <a:spLocks noGrp="1" noChangeArrowheads="1"/>
          </p:cNvSpPr>
          <p:nvPr>
            <p:ph type="body" idx="1"/>
          </p:nvPr>
        </p:nvSpPr>
        <p:spPr>
          <a:xfrm>
            <a:off x="609600" y="914400"/>
            <a:ext cx="8077200" cy="5410200"/>
          </a:xfrm>
          <a:noFill/>
          <a:ln/>
        </p:spPr>
        <p:txBody>
          <a:bodyPr/>
          <a:lstStyle/>
          <a:p>
            <a:r>
              <a:rPr lang="en-US"/>
              <a:t>Iteration i.  </a:t>
            </a:r>
            <a:r>
              <a:rPr lang="en-US">
                <a:solidFill>
                  <a:schemeClr val="tx1"/>
                </a:solidFill>
              </a:rPr>
              <a:t>Repeatedly swap element i with the one to its left if smaller.</a:t>
            </a:r>
          </a:p>
          <a:p>
            <a:endParaRPr lang="en-US"/>
          </a:p>
          <a:p>
            <a:r>
              <a:rPr lang="en-US"/>
              <a:t>Property.  </a:t>
            </a:r>
            <a:r>
              <a:rPr lang="en-US">
                <a:solidFill>
                  <a:schemeClr val="tx1"/>
                </a:solidFill>
              </a:rPr>
              <a:t>After ith iteration,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a[0]</a:t>
            </a:r>
            <a:r>
              <a:rPr lang="en-US">
                <a:solidFill>
                  <a:schemeClr val="tx1"/>
                </a:solidFill>
              </a:rPr>
              <a:t> through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a[i]</a:t>
            </a:r>
            <a:r>
              <a:rPr lang="en-US">
                <a:solidFill>
                  <a:schemeClr val="tx1"/>
                </a:solidFill>
              </a:rPr>
              <a:t> contain first i+1 elements in ascending order.</a:t>
            </a:r>
          </a:p>
        </p:txBody>
      </p:sp>
    </p:spTree>
    <p:extLst>
      <p:ext uri="{BB962C8B-B14F-4D97-AF65-F5344CB8AC3E}">
        <p14:creationId xmlns:p14="http://schemas.microsoft.com/office/powerpoint/2010/main" xmlns="" val="2319027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2940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9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294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897EDC3-1552-774E-9125-DE66D6A5882C}" type="slidenum">
              <a:rPr lang="en-US"/>
              <a:pPr/>
              <a:t>36</a:t>
            </a:fld>
            <a:endParaRPr lang="en-US" sz="1400"/>
          </a:p>
        </p:txBody>
      </p:sp>
      <p:sp>
        <p:nvSpPr>
          <p:cNvPr id="230402" name="Rectangle 2"/>
          <p:cNvSpPr>
            <a:spLocks noChangeArrowheads="1"/>
          </p:cNvSpPr>
          <p:nvPr/>
        </p:nvSpPr>
        <p:spPr bwMode="auto">
          <a:xfrm>
            <a:off x="53340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7.42</a:t>
            </a:r>
          </a:p>
        </p:txBody>
      </p:sp>
      <p:sp>
        <p:nvSpPr>
          <p:cNvPr id="230403" name="Rectangle 3"/>
          <p:cNvSpPr>
            <a:spLocks noChangeArrowheads="1"/>
          </p:cNvSpPr>
          <p:nvPr/>
        </p:nvSpPr>
        <p:spPr bwMode="auto">
          <a:xfrm>
            <a:off x="37338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1.12</a:t>
            </a:r>
          </a:p>
        </p:txBody>
      </p:sp>
      <p:sp>
        <p:nvSpPr>
          <p:cNvPr id="230404" name="Rectangle 4"/>
          <p:cNvSpPr>
            <a:spLocks noChangeArrowheads="1"/>
          </p:cNvSpPr>
          <p:nvPr/>
        </p:nvSpPr>
        <p:spPr bwMode="auto">
          <a:xfrm>
            <a:off x="42672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1.17</a:t>
            </a:r>
          </a:p>
        </p:txBody>
      </p:sp>
      <p:sp>
        <p:nvSpPr>
          <p:cNvPr id="230405" name="Rectangle 5"/>
          <p:cNvSpPr>
            <a:spLocks noChangeArrowheads="1"/>
          </p:cNvSpPr>
          <p:nvPr/>
        </p:nvSpPr>
        <p:spPr bwMode="auto">
          <a:xfrm>
            <a:off x="3200400" y="4419600"/>
            <a:ext cx="533400" cy="381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0.32</a:t>
            </a:r>
          </a:p>
        </p:txBody>
      </p:sp>
      <p:sp>
        <p:nvSpPr>
          <p:cNvPr id="230406" name="Rectangle 6"/>
          <p:cNvSpPr>
            <a:spLocks noChangeArrowheads="1"/>
          </p:cNvSpPr>
          <p:nvPr/>
        </p:nvSpPr>
        <p:spPr bwMode="auto">
          <a:xfrm>
            <a:off x="48006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2.78</a:t>
            </a:r>
          </a:p>
        </p:txBody>
      </p:sp>
      <p:sp>
        <p:nvSpPr>
          <p:cNvPr id="230407" name="Rectangle 7"/>
          <p:cNvSpPr>
            <a:spLocks noChangeArrowheads="1"/>
          </p:cNvSpPr>
          <p:nvPr/>
        </p:nvSpPr>
        <p:spPr bwMode="auto">
          <a:xfrm>
            <a:off x="26670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0.56</a:t>
            </a:r>
          </a:p>
        </p:txBody>
      </p:sp>
      <p:sp>
        <p:nvSpPr>
          <p:cNvPr id="230408" name="Rectangle 8"/>
          <p:cNvSpPr>
            <a:spLocks noChangeArrowheads="1"/>
          </p:cNvSpPr>
          <p:nvPr/>
        </p:nvSpPr>
        <p:spPr bwMode="auto">
          <a:xfrm>
            <a:off x="69342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3.14</a:t>
            </a:r>
          </a:p>
        </p:txBody>
      </p:sp>
      <p:sp>
        <p:nvSpPr>
          <p:cNvPr id="230409" name="Rectangle 9"/>
          <p:cNvSpPr>
            <a:spLocks noChangeArrowheads="1"/>
          </p:cNvSpPr>
          <p:nvPr/>
        </p:nvSpPr>
        <p:spPr bwMode="auto">
          <a:xfrm>
            <a:off x="74676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7.71</a:t>
            </a:r>
          </a:p>
        </p:txBody>
      </p:sp>
      <p:sp>
        <p:nvSpPr>
          <p:cNvPr id="230410" name="Rectangle 10"/>
          <p:cNvSpPr>
            <a:spLocks noChangeArrowheads="1"/>
          </p:cNvSpPr>
          <p:nvPr/>
        </p:nvSpPr>
        <p:spPr bwMode="auto">
          <a:xfrm>
            <a:off x="1066800" y="4419600"/>
            <a:ext cx="16002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kumimoji="0" lang="en-US"/>
              <a:t>Value</a:t>
            </a:r>
          </a:p>
        </p:txBody>
      </p:sp>
      <p:sp>
        <p:nvSpPr>
          <p:cNvPr id="230411" name="Rectangle 11"/>
          <p:cNvSpPr>
            <a:spLocks noChangeArrowheads="1"/>
          </p:cNvSpPr>
          <p:nvPr/>
        </p:nvSpPr>
        <p:spPr bwMode="auto">
          <a:xfrm>
            <a:off x="58674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6.21</a:t>
            </a:r>
          </a:p>
        </p:txBody>
      </p:sp>
      <p:sp>
        <p:nvSpPr>
          <p:cNvPr id="230412" name="Rectangle 12"/>
          <p:cNvSpPr>
            <a:spLocks noChangeArrowheads="1"/>
          </p:cNvSpPr>
          <p:nvPr/>
        </p:nvSpPr>
        <p:spPr bwMode="auto">
          <a:xfrm>
            <a:off x="64008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4.42</a:t>
            </a:r>
          </a:p>
        </p:txBody>
      </p:sp>
      <p:sp>
        <p:nvSpPr>
          <p:cNvPr id="230425" name="Text Box 25"/>
          <p:cNvSpPr txBox="1">
            <a:spLocks noChangeArrowheads="1"/>
          </p:cNvSpPr>
          <p:nvPr/>
        </p:nvSpPr>
        <p:spPr bwMode="auto">
          <a:xfrm>
            <a:off x="2819400" y="5424488"/>
            <a:ext cx="3733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n-US">
                <a:solidFill>
                  <a:schemeClr val="bg2"/>
                </a:solidFill>
              </a:rPr>
              <a:t>Iteration 5:  </a:t>
            </a:r>
            <a:r>
              <a:rPr kumimoji="0" lang="en-US">
                <a:solidFill>
                  <a:srgbClr val="003399"/>
                </a:solidFill>
              </a:rPr>
              <a:t>step 4</a:t>
            </a:r>
            <a:r>
              <a:rPr kumimoji="0" lang="en-US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30426" name="Rectangle 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Insertion Sort</a:t>
            </a:r>
          </a:p>
        </p:txBody>
      </p:sp>
      <p:grpSp>
        <p:nvGrpSpPr>
          <p:cNvPr id="230428" name="Group 28"/>
          <p:cNvGrpSpPr>
            <a:grpSpLocks/>
          </p:cNvGrpSpPr>
          <p:nvPr/>
        </p:nvGrpSpPr>
        <p:grpSpPr bwMode="auto">
          <a:xfrm>
            <a:off x="2667000" y="4419600"/>
            <a:ext cx="1066800" cy="381000"/>
            <a:chOff x="2016" y="3072"/>
            <a:chExt cx="672" cy="240"/>
          </a:xfrm>
        </p:grpSpPr>
        <p:sp>
          <p:nvSpPr>
            <p:cNvPr id="230429" name="Rectangle 29"/>
            <p:cNvSpPr>
              <a:spLocks noChangeArrowheads="1"/>
            </p:cNvSpPr>
            <p:nvPr/>
          </p:nvSpPr>
          <p:spPr bwMode="auto">
            <a:xfrm>
              <a:off x="2016" y="3072"/>
              <a:ext cx="336" cy="240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 b="1">
                  <a:solidFill>
                    <a:schemeClr val="bg2"/>
                  </a:solidFill>
                  <a:latin typeface="Courier New" charset="0"/>
                </a:rPr>
                <a:t>0.32</a:t>
              </a:r>
              <a:endParaRPr kumimoji="0" lang="en-US" sz="1400" b="1">
                <a:latin typeface="Courier New" charset="0"/>
              </a:endParaRPr>
            </a:p>
          </p:txBody>
        </p:sp>
        <p:sp>
          <p:nvSpPr>
            <p:cNvPr id="230430" name="Rectangle 30"/>
            <p:cNvSpPr>
              <a:spLocks noChangeArrowheads="1"/>
            </p:cNvSpPr>
            <p:nvPr/>
          </p:nvSpPr>
          <p:spPr bwMode="auto">
            <a:xfrm>
              <a:off x="2352" y="3072"/>
              <a:ext cx="336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 b="1">
                  <a:solidFill>
                    <a:schemeClr val="bg2"/>
                  </a:solidFill>
                  <a:latin typeface="Courier New" charset="0"/>
                </a:rPr>
                <a:t>0.56</a:t>
              </a:r>
              <a:endParaRPr kumimoji="0" lang="en-US" sz="1400" b="1">
                <a:latin typeface="Courier New" charset="0"/>
              </a:endParaRPr>
            </a:p>
          </p:txBody>
        </p:sp>
      </p:grpSp>
      <p:cxnSp>
        <p:nvCxnSpPr>
          <p:cNvPr id="230431" name="AutoShape 31"/>
          <p:cNvCxnSpPr>
            <a:cxnSpLocks noChangeShapeType="1"/>
            <a:stCxn id="230429" idx="2"/>
            <a:endCxn id="230430" idx="2"/>
          </p:cNvCxnSpPr>
          <p:nvPr/>
        </p:nvCxnSpPr>
        <p:spPr bwMode="auto">
          <a:xfrm rot="16200000" flipH="1">
            <a:off x="3199606" y="4534694"/>
            <a:ext cx="1588" cy="533400"/>
          </a:xfrm>
          <a:prstGeom prst="curvedConnector3">
            <a:avLst>
              <a:gd name="adj1" fmla="val 29899995"/>
            </a:avLst>
          </a:prstGeom>
          <a:noFill/>
          <a:ln w="34925">
            <a:solidFill>
              <a:srgbClr val="006600"/>
            </a:solidFill>
            <a:round/>
            <a:headEnd type="triangle" w="med" len="med"/>
            <a:tailEnd type="triangle" w="med" len="med"/>
          </a:ln>
          <a:effectLst/>
        </p:spPr>
      </p:cxnSp>
      <p:grpSp>
        <p:nvGrpSpPr>
          <p:cNvPr id="230432" name="Group 32"/>
          <p:cNvGrpSpPr>
            <a:grpSpLocks/>
          </p:cNvGrpSpPr>
          <p:nvPr/>
        </p:nvGrpSpPr>
        <p:grpSpPr bwMode="auto">
          <a:xfrm>
            <a:off x="1066800" y="4038600"/>
            <a:ext cx="6934200" cy="381000"/>
            <a:chOff x="672" y="2304"/>
            <a:chExt cx="4368" cy="240"/>
          </a:xfrm>
        </p:grpSpPr>
        <p:sp>
          <p:nvSpPr>
            <p:cNvPr id="230433" name="Rectangle 33"/>
            <p:cNvSpPr>
              <a:spLocks noChangeArrowheads="1"/>
            </p:cNvSpPr>
            <p:nvPr/>
          </p:nvSpPr>
          <p:spPr bwMode="auto">
            <a:xfrm>
              <a:off x="235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230434" name="Rectangle 34"/>
            <p:cNvSpPr>
              <a:spLocks noChangeArrowheads="1"/>
            </p:cNvSpPr>
            <p:nvPr/>
          </p:nvSpPr>
          <p:spPr bwMode="auto">
            <a:xfrm>
              <a:off x="268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30435" name="Rectangle 35"/>
            <p:cNvSpPr>
              <a:spLocks noChangeArrowheads="1"/>
            </p:cNvSpPr>
            <p:nvPr/>
          </p:nvSpPr>
          <p:spPr bwMode="auto">
            <a:xfrm>
              <a:off x="302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30436" name="Rectangle 36"/>
            <p:cNvSpPr>
              <a:spLocks noChangeArrowheads="1"/>
            </p:cNvSpPr>
            <p:nvPr/>
          </p:nvSpPr>
          <p:spPr bwMode="auto">
            <a:xfrm>
              <a:off x="336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230437" name="Rectangle 37"/>
            <p:cNvSpPr>
              <a:spLocks noChangeArrowheads="1"/>
            </p:cNvSpPr>
            <p:nvPr/>
          </p:nvSpPr>
          <p:spPr bwMode="auto">
            <a:xfrm>
              <a:off x="168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0</a:t>
              </a:r>
            </a:p>
          </p:txBody>
        </p:sp>
        <p:sp>
          <p:nvSpPr>
            <p:cNvPr id="230438" name="Rectangle 38"/>
            <p:cNvSpPr>
              <a:spLocks noChangeArrowheads="1"/>
            </p:cNvSpPr>
            <p:nvPr/>
          </p:nvSpPr>
          <p:spPr bwMode="auto">
            <a:xfrm>
              <a:off x="201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30439" name="Rectangle 39"/>
            <p:cNvSpPr>
              <a:spLocks noChangeArrowheads="1"/>
            </p:cNvSpPr>
            <p:nvPr/>
          </p:nvSpPr>
          <p:spPr bwMode="auto">
            <a:xfrm>
              <a:off x="436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8</a:t>
              </a:r>
            </a:p>
          </p:txBody>
        </p:sp>
        <p:sp>
          <p:nvSpPr>
            <p:cNvPr id="230440" name="Rectangle 40"/>
            <p:cNvSpPr>
              <a:spLocks noChangeArrowheads="1"/>
            </p:cNvSpPr>
            <p:nvPr/>
          </p:nvSpPr>
          <p:spPr bwMode="auto">
            <a:xfrm>
              <a:off x="470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9</a:t>
              </a:r>
            </a:p>
          </p:txBody>
        </p:sp>
        <p:sp>
          <p:nvSpPr>
            <p:cNvPr id="230441" name="Rectangle 41"/>
            <p:cNvSpPr>
              <a:spLocks noChangeArrowheads="1"/>
            </p:cNvSpPr>
            <p:nvPr/>
          </p:nvSpPr>
          <p:spPr bwMode="auto">
            <a:xfrm>
              <a:off x="672" y="2304"/>
              <a:ext cx="1008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Array index</a:t>
              </a:r>
            </a:p>
          </p:txBody>
        </p:sp>
        <p:sp>
          <p:nvSpPr>
            <p:cNvPr id="230442" name="Rectangle 42"/>
            <p:cNvSpPr>
              <a:spLocks noChangeArrowheads="1"/>
            </p:cNvSpPr>
            <p:nvPr/>
          </p:nvSpPr>
          <p:spPr bwMode="auto">
            <a:xfrm>
              <a:off x="369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230443" name="Rectangle 43"/>
            <p:cNvSpPr>
              <a:spLocks noChangeArrowheads="1"/>
            </p:cNvSpPr>
            <p:nvPr/>
          </p:nvSpPr>
          <p:spPr bwMode="auto">
            <a:xfrm>
              <a:off x="403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7</a:t>
              </a:r>
            </a:p>
          </p:txBody>
        </p:sp>
      </p:grpSp>
      <p:sp>
        <p:nvSpPr>
          <p:cNvPr id="230445" name="Rectangle 45"/>
          <p:cNvSpPr>
            <a:spLocks noGrp="1" noChangeArrowheads="1"/>
          </p:cNvSpPr>
          <p:nvPr>
            <p:ph type="body" idx="1"/>
          </p:nvPr>
        </p:nvSpPr>
        <p:spPr>
          <a:xfrm>
            <a:off x="609600" y="914400"/>
            <a:ext cx="8077200" cy="5410200"/>
          </a:xfrm>
          <a:noFill/>
          <a:ln/>
        </p:spPr>
        <p:txBody>
          <a:bodyPr/>
          <a:lstStyle/>
          <a:p>
            <a:r>
              <a:rPr lang="en-US"/>
              <a:t>Iteration i.  </a:t>
            </a:r>
            <a:r>
              <a:rPr lang="en-US">
                <a:solidFill>
                  <a:schemeClr val="tx1"/>
                </a:solidFill>
              </a:rPr>
              <a:t>Repeatedly swap element i with the one to its left if smaller.</a:t>
            </a:r>
          </a:p>
          <a:p>
            <a:endParaRPr lang="en-US"/>
          </a:p>
          <a:p>
            <a:r>
              <a:rPr lang="en-US"/>
              <a:t>Property.  </a:t>
            </a:r>
            <a:r>
              <a:rPr lang="en-US">
                <a:solidFill>
                  <a:schemeClr val="tx1"/>
                </a:solidFill>
              </a:rPr>
              <a:t>After ith iteration,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a[0]</a:t>
            </a:r>
            <a:r>
              <a:rPr lang="en-US">
                <a:solidFill>
                  <a:schemeClr val="tx1"/>
                </a:solidFill>
              </a:rPr>
              <a:t> through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a[i]</a:t>
            </a:r>
            <a:r>
              <a:rPr lang="en-US">
                <a:solidFill>
                  <a:schemeClr val="tx1"/>
                </a:solidFill>
              </a:rPr>
              <a:t> contain first i+1 elements in ascending order.</a:t>
            </a:r>
          </a:p>
        </p:txBody>
      </p:sp>
    </p:spTree>
    <p:extLst>
      <p:ext uri="{BB962C8B-B14F-4D97-AF65-F5344CB8AC3E}">
        <p14:creationId xmlns:p14="http://schemas.microsoft.com/office/powerpoint/2010/main" xmlns="" val="442805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304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0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30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BBFD46-7388-BF43-9A9D-3F5D4EE90645}" type="slidenum">
              <a:rPr lang="en-US"/>
              <a:pPr/>
              <a:t>37</a:t>
            </a:fld>
            <a:endParaRPr lang="en-US" sz="1400"/>
          </a:p>
        </p:txBody>
      </p:sp>
      <p:sp>
        <p:nvSpPr>
          <p:cNvPr id="231426" name="Rectangle 2"/>
          <p:cNvSpPr>
            <a:spLocks noChangeArrowheads="1"/>
          </p:cNvSpPr>
          <p:nvPr/>
        </p:nvSpPr>
        <p:spPr bwMode="auto">
          <a:xfrm>
            <a:off x="53340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7.42</a:t>
            </a:r>
          </a:p>
        </p:txBody>
      </p:sp>
      <p:sp>
        <p:nvSpPr>
          <p:cNvPr id="231427" name="Rectangle 3"/>
          <p:cNvSpPr>
            <a:spLocks noChangeArrowheads="1"/>
          </p:cNvSpPr>
          <p:nvPr/>
        </p:nvSpPr>
        <p:spPr bwMode="auto">
          <a:xfrm>
            <a:off x="37338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1.12</a:t>
            </a:r>
          </a:p>
        </p:txBody>
      </p:sp>
      <p:sp>
        <p:nvSpPr>
          <p:cNvPr id="231428" name="Rectangle 4"/>
          <p:cNvSpPr>
            <a:spLocks noChangeArrowheads="1"/>
          </p:cNvSpPr>
          <p:nvPr/>
        </p:nvSpPr>
        <p:spPr bwMode="auto">
          <a:xfrm>
            <a:off x="42672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1.17</a:t>
            </a:r>
          </a:p>
        </p:txBody>
      </p:sp>
      <p:sp>
        <p:nvSpPr>
          <p:cNvPr id="231429" name="Rectangle 5"/>
          <p:cNvSpPr>
            <a:spLocks noChangeArrowheads="1"/>
          </p:cNvSpPr>
          <p:nvPr/>
        </p:nvSpPr>
        <p:spPr bwMode="auto">
          <a:xfrm>
            <a:off x="2667000" y="4419600"/>
            <a:ext cx="533400" cy="381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0.32</a:t>
            </a:r>
          </a:p>
        </p:txBody>
      </p:sp>
      <p:sp>
        <p:nvSpPr>
          <p:cNvPr id="231430" name="Rectangle 6"/>
          <p:cNvSpPr>
            <a:spLocks noChangeArrowheads="1"/>
          </p:cNvSpPr>
          <p:nvPr/>
        </p:nvSpPr>
        <p:spPr bwMode="auto">
          <a:xfrm>
            <a:off x="48006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2.78</a:t>
            </a:r>
          </a:p>
        </p:txBody>
      </p:sp>
      <p:sp>
        <p:nvSpPr>
          <p:cNvPr id="231431" name="Rectangle 7"/>
          <p:cNvSpPr>
            <a:spLocks noChangeArrowheads="1"/>
          </p:cNvSpPr>
          <p:nvPr/>
        </p:nvSpPr>
        <p:spPr bwMode="auto">
          <a:xfrm>
            <a:off x="32004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0.56</a:t>
            </a:r>
          </a:p>
        </p:txBody>
      </p:sp>
      <p:sp>
        <p:nvSpPr>
          <p:cNvPr id="231432" name="Rectangle 8"/>
          <p:cNvSpPr>
            <a:spLocks noChangeArrowheads="1"/>
          </p:cNvSpPr>
          <p:nvPr/>
        </p:nvSpPr>
        <p:spPr bwMode="auto">
          <a:xfrm>
            <a:off x="69342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3.14</a:t>
            </a:r>
          </a:p>
        </p:txBody>
      </p:sp>
      <p:sp>
        <p:nvSpPr>
          <p:cNvPr id="231433" name="Rectangle 9"/>
          <p:cNvSpPr>
            <a:spLocks noChangeArrowheads="1"/>
          </p:cNvSpPr>
          <p:nvPr/>
        </p:nvSpPr>
        <p:spPr bwMode="auto">
          <a:xfrm>
            <a:off x="74676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7.71</a:t>
            </a:r>
          </a:p>
        </p:txBody>
      </p:sp>
      <p:sp>
        <p:nvSpPr>
          <p:cNvPr id="231434" name="Rectangle 10"/>
          <p:cNvSpPr>
            <a:spLocks noChangeArrowheads="1"/>
          </p:cNvSpPr>
          <p:nvPr/>
        </p:nvSpPr>
        <p:spPr bwMode="auto">
          <a:xfrm>
            <a:off x="1066800" y="4419600"/>
            <a:ext cx="16002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kumimoji="0" lang="en-US"/>
              <a:t>Value</a:t>
            </a:r>
          </a:p>
        </p:txBody>
      </p:sp>
      <p:sp>
        <p:nvSpPr>
          <p:cNvPr id="231435" name="Rectangle 11"/>
          <p:cNvSpPr>
            <a:spLocks noChangeArrowheads="1"/>
          </p:cNvSpPr>
          <p:nvPr/>
        </p:nvSpPr>
        <p:spPr bwMode="auto">
          <a:xfrm>
            <a:off x="58674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6.21</a:t>
            </a:r>
          </a:p>
        </p:txBody>
      </p:sp>
      <p:sp>
        <p:nvSpPr>
          <p:cNvPr id="231436" name="Rectangle 12"/>
          <p:cNvSpPr>
            <a:spLocks noChangeArrowheads="1"/>
          </p:cNvSpPr>
          <p:nvPr/>
        </p:nvSpPr>
        <p:spPr bwMode="auto">
          <a:xfrm>
            <a:off x="64008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4.42</a:t>
            </a:r>
          </a:p>
        </p:txBody>
      </p:sp>
      <p:sp>
        <p:nvSpPr>
          <p:cNvPr id="231449" name="Text Box 25"/>
          <p:cNvSpPr txBox="1">
            <a:spLocks noChangeArrowheads="1"/>
          </p:cNvSpPr>
          <p:nvPr/>
        </p:nvSpPr>
        <p:spPr bwMode="auto">
          <a:xfrm>
            <a:off x="2819400" y="5424488"/>
            <a:ext cx="3733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n-US">
                <a:solidFill>
                  <a:schemeClr val="bg2"/>
                </a:solidFill>
              </a:rPr>
              <a:t>Iteration 5:  </a:t>
            </a:r>
            <a:r>
              <a:rPr kumimoji="0" lang="en-US">
                <a:solidFill>
                  <a:srgbClr val="003399"/>
                </a:solidFill>
              </a:rPr>
              <a:t>step 5</a:t>
            </a:r>
            <a:r>
              <a:rPr kumimoji="0" lang="en-US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31450" name="Rectangle 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Insertion Sort</a:t>
            </a:r>
          </a:p>
        </p:txBody>
      </p:sp>
      <p:grpSp>
        <p:nvGrpSpPr>
          <p:cNvPr id="231456" name="Group 32"/>
          <p:cNvGrpSpPr>
            <a:grpSpLocks/>
          </p:cNvGrpSpPr>
          <p:nvPr/>
        </p:nvGrpSpPr>
        <p:grpSpPr bwMode="auto">
          <a:xfrm>
            <a:off x="1066800" y="4038600"/>
            <a:ext cx="6934200" cy="381000"/>
            <a:chOff x="672" y="2304"/>
            <a:chExt cx="4368" cy="240"/>
          </a:xfrm>
        </p:grpSpPr>
        <p:sp>
          <p:nvSpPr>
            <p:cNvPr id="231457" name="Rectangle 33"/>
            <p:cNvSpPr>
              <a:spLocks noChangeArrowheads="1"/>
            </p:cNvSpPr>
            <p:nvPr/>
          </p:nvSpPr>
          <p:spPr bwMode="auto">
            <a:xfrm>
              <a:off x="235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231458" name="Rectangle 34"/>
            <p:cNvSpPr>
              <a:spLocks noChangeArrowheads="1"/>
            </p:cNvSpPr>
            <p:nvPr/>
          </p:nvSpPr>
          <p:spPr bwMode="auto">
            <a:xfrm>
              <a:off x="268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31459" name="Rectangle 35"/>
            <p:cNvSpPr>
              <a:spLocks noChangeArrowheads="1"/>
            </p:cNvSpPr>
            <p:nvPr/>
          </p:nvSpPr>
          <p:spPr bwMode="auto">
            <a:xfrm>
              <a:off x="302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31460" name="Rectangle 36"/>
            <p:cNvSpPr>
              <a:spLocks noChangeArrowheads="1"/>
            </p:cNvSpPr>
            <p:nvPr/>
          </p:nvSpPr>
          <p:spPr bwMode="auto">
            <a:xfrm>
              <a:off x="336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231461" name="Rectangle 37"/>
            <p:cNvSpPr>
              <a:spLocks noChangeArrowheads="1"/>
            </p:cNvSpPr>
            <p:nvPr/>
          </p:nvSpPr>
          <p:spPr bwMode="auto">
            <a:xfrm>
              <a:off x="168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0</a:t>
              </a:r>
            </a:p>
          </p:txBody>
        </p:sp>
        <p:sp>
          <p:nvSpPr>
            <p:cNvPr id="231462" name="Rectangle 38"/>
            <p:cNvSpPr>
              <a:spLocks noChangeArrowheads="1"/>
            </p:cNvSpPr>
            <p:nvPr/>
          </p:nvSpPr>
          <p:spPr bwMode="auto">
            <a:xfrm>
              <a:off x="201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31463" name="Rectangle 39"/>
            <p:cNvSpPr>
              <a:spLocks noChangeArrowheads="1"/>
            </p:cNvSpPr>
            <p:nvPr/>
          </p:nvSpPr>
          <p:spPr bwMode="auto">
            <a:xfrm>
              <a:off x="436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8</a:t>
              </a:r>
            </a:p>
          </p:txBody>
        </p:sp>
        <p:sp>
          <p:nvSpPr>
            <p:cNvPr id="231464" name="Rectangle 40"/>
            <p:cNvSpPr>
              <a:spLocks noChangeArrowheads="1"/>
            </p:cNvSpPr>
            <p:nvPr/>
          </p:nvSpPr>
          <p:spPr bwMode="auto">
            <a:xfrm>
              <a:off x="470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9</a:t>
              </a:r>
            </a:p>
          </p:txBody>
        </p:sp>
        <p:sp>
          <p:nvSpPr>
            <p:cNvPr id="231465" name="Rectangle 41"/>
            <p:cNvSpPr>
              <a:spLocks noChangeArrowheads="1"/>
            </p:cNvSpPr>
            <p:nvPr/>
          </p:nvSpPr>
          <p:spPr bwMode="auto">
            <a:xfrm>
              <a:off x="672" y="2304"/>
              <a:ext cx="1008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Array index</a:t>
              </a:r>
            </a:p>
          </p:txBody>
        </p:sp>
        <p:sp>
          <p:nvSpPr>
            <p:cNvPr id="231466" name="Rectangle 42"/>
            <p:cNvSpPr>
              <a:spLocks noChangeArrowheads="1"/>
            </p:cNvSpPr>
            <p:nvPr/>
          </p:nvSpPr>
          <p:spPr bwMode="auto">
            <a:xfrm>
              <a:off x="369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231467" name="Rectangle 43"/>
            <p:cNvSpPr>
              <a:spLocks noChangeArrowheads="1"/>
            </p:cNvSpPr>
            <p:nvPr/>
          </p:nvSpPr>
          <p:spPr bwMode="auto">
            <a:xfrm>
              <a:off x="403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7</a:t>
              </a:r>
            </a:p>
          </p:txBody>
        </p:sp>
      </p:grpSp>
      <p:sp>
        <p:nvSpPr>
          <p:cNvPr id="231471" name="Rectangle 47"/>
          <p:cNvSpPr>
            <a:spLocks noGrp="1" noChangeArrowheads="1"/>
          </p:cNvSpPr>
          <p:nvPr>
            <p:ph type="body" idx="1"/>
          </p:nvPr>
        </p:nvSpPr>
        <p:spPr>
          <a:xfrm>
            <a:off x="609600" y="914400"/>
            <a:ext cx="8077200" cy="5410200"/>
          </a:xfrm>
          <a:noFill/>
          <a:ln/>
        </p:spPr>
        <p:txBody>
          <a:bodyPr/>
          <a:lstStyle/>
          <a:p>
            <a:r>
              <a:rPr lang="en-US"/>
              <a:t>Iteration i.  </a:t>
            </a:r>
            <a:r>
              <a:rPr lang="en-US">
                <a:solidFill>
                  <a:schemeClr val="tx1"/>
                </a:solidFill>
              </a:rPr>
              <a:t>Repeatedly swap element i with the one to its left if smaller.</a:t>
            </a:r>
          </a:p>
          <a:p>
            <a:endParaRPr lang="en-US"/>
          </a:p>
          <a:p>
            <a:r>
              <a:rPr lang="en-US"/>
              <a:t>Property.  </a:t>
            </a:r>
            <a:r>
              <a:rPr lang="en-US">
                <a:solidFill>
                  <a:schemeClr val="tx1"/>
                </a:solidFill>
              </a:rPr>
              <a:t>After ith iteration,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a[0]</a:t>
            </a:r>
            <a:r>
              <a:rPr lang="en-US">
                <a:solidFill>
                  <a:schemeClr val="tx1"/>
                </a:solidFill>
              </a:rPr>
              <a:t> through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a[i]</a:t>
            </a:r>
            <a:r>
              <a:rPr lang="en-US">
                <a:solidFill>
                  <a:schemeClr val="tx1"/>
                </a:solidFill>
              </a:rPr>
              <a:t> contain first i+1 elements in ascending order.</a:t>
            </a:r>
          </a:p>
        </p:txBody>
      </p:sp>
    </p:spTree>
    <p:extLst>
      <p:ext uri="{BB962C8B-B14F-4D97-AF65-F5344CB8AC3E}">
        <p14:creationId xmlns:p14="http://schemas.microsoft.com/office/powerpoint/2010/main" xmlns="" val="549996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5FBF0-C2D2-DE42-915B-C0D73B01FD84}" type="slidenum">
              <a:rPr lang="en-US"/>
              <a:pPr/>
              <a:t>38</a:t>
            </a:fld>
            <a:endParaRPr lang="en-US" sz="1400"/>
          </a:p>
        </p:txBody>
      </p:sp>
      <p:sp>
        <p:nvSpPr>
          <p:cNvPr id="232450" name="Rectangle 2"/>
          <p:cNvSpPr>
            <a:spLocks noChangeArrowheads="1"/>
          </p:cNvSpPr>
          <p:nvPr/>
        </p:nvSpPr>
        <p:spPr bwMode="auto">
          <a:xfrm>
            <a:off x="53340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7.42</a:t>
            </a:r>
          </a:p>
        </p:txBody>
      </p:sp>
      <p:sp>
        <p:nvSpPr>
          <p:cNvPr id="232451" name="Rectangle 3"/>
          <p:cNvSpPr>
            <a:spLocks noChangeArrowheads="1"/>
          </p:cNvSpPr>
          <p:nvPr/>
        </p:nvSpPr>
        <p:spPr bwMode="auto">
          <a:xfrm>
            <a:off x="37338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1.12</a:t>
            </a:r>
          </a:p>
        </p:txBody>
      </p:sp>
      <p:sp>
        <p:nvSpPr>
          <p:cNvPr id="232452" name="Rectangle 4"/>
          <p:cNvSpPr>
            <a:spLocks noChangeArrowheads="1"/>
          </p:cNvSpPr>
          <p:nvPr/>
        </p:nvSpPr>
        <p:spPr bwMode="auto">
          <a:xfrm>
            <a:off x="42672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1.17</a:t>
            </a:r>
          </a:p>
        </p:txBody>
      </p:sp>
      <p:sp>
        <p:nvSpPr>
          <p:cNvPr id="232453" name="Rectangle 5"/>
          <p:cNvSpPr>
            <a:spLocks noChangeArrowheads="1"/>
          </p:cNvSpPr>
          <p:nvPr/>
        </p:nvSpPr>
        <p:spPr bwMode="auto">
          <a:xfrm>
            <a:off x="26670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0.32</a:t>
            </a:r>
          </a:p>
        </p:txBody>
      </p:sp>
      <p:sp>
        <p:nvSpPr>
          <p:cNvPr id="232454" name="Rectangle 6"/>
          <p:cNvSpPr>
            <a:spLocks noChangeArrowheads="1"/>
          </p:cNvSpPr>
          <p:nvPr/>
        </p:nvSpPr>
        <p:spPr bwMode="auto">
          <a:xfrm>
            <a:off x="48006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2.78</a:t>
            </a:r>
          </a:p>
        </p:txBody>
      </p:sp>
      <p:sp>
        <p:nvSpPr>
          <p:cNvPr id="232455" name="Rectangle 7"/>
          <p:cNvSpPr>
            <a:spLocks noChangeArrowheads="1"/>
          </p:cNvSpPr>
          <p:nvPr/>
        </p:nvSpPr>
        <p:spPr bwMode="auto">
          <a:xfrm>
            <a:off x="32004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0.56</a:t>
            </a:r>
          </a:p>
        </p:txBody>
      </p:sp>
      <p:sp>
        <p:nvSpPr>
          <p:cNvPr id="232456" name="Rectangle 8"/>
          <p:cNvSpPr>
            <a:spLocks noChangeArrowheads="1"/>
          </p:cNvSpPr>
          <p:nvPr/>
        </p:nvSpPr>
        <p:spPr bwMode="auto">
          <a:xfrm>
            <a:off x="69342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3.14</a:t>
            </a:r>
          </a:p>
        </p:txBody>
      </p:sp>
      <p:sp>
        <p:nvSpPr>
          <p:cNvPr id="232457" name="Rectangle 9"/>
          <p:cNvSpPr>
            <a:spLocks noChangeArrowheads="1"/>
          </p:cNvSpPr>
          <p:nvPr/>
        </p:nvSpPr>
        <p:spPr bwMode="auto">
          <a:xfrm>
            <a:off x="74676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7.71</a:t>
            </a:r>
          </a:p>
        </p:txBody>
      </p:sp>
      <p:sp>
        <p:nvSpPr>
          <p:cNvPr id="232458" name="Rectangle 10"/>
          <p:cNvSpPr>
            <a:spLocks noChangeArrowheads="1"/>
          </p:cNvSpPr>
          <p:nvPr/>
        </p:nvSpPr>
        <p:spPr bwMode="auto">
          <a:xfrm>
            <a:off x="1066800" y="4419600"/>
            <a:ext cx="16002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kumimoji="0" lang="en-US"/>
              <a:t>Value</a:t>
            </a:r>
          </a:p>
        </p:txBody>
      </p:sp>
      <p:sp>
        <p:nvSpPr>
          <p:cNvPr id="232459" name="Rectangle 11"/>
          <p:cNvSpPr>
            <a:spLocks noChangeArrowheads="1"/>
          </p:cNvSpPr>
          <p:nvPr/>
        </p:nvSpPr>
        <p:spPr bwMode="auto">
          <a:xfrm>
            <a:off x="5867400" y="4419600"/>
            <a:ext cx="533400" cy="381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6.21</a:t>
            </a:r>
          </a:p>
        </p:txBody>
      </p:sp>
      <p:sp>
        <p:nvSpPr>
          <p:cNvPr id="232460" name="Rectangle 12"/>
          <p:cNvSpPr>
            <a:spLocks noChangeArrowheads="1"/>
          </p:cNvSpPr>
          <p:nvPr/>
        </p:nvSpPr>
        <p:spPr bwMode="auto">
          <a:xfrm>
            <a:off x="64008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4.42</a:t>
            </a:r>
          </a:p>
        </p:txBody>
      </p:sp>
      <p:sp>
        <p:nvSpPr>
          <p:cNvPr id="232473" name="Text Box 25"/>
          <p:cNvSpPr txBox="1">
            <a:spLocks noChangeArrowheads="1"/>
          </p:cNvSpPr>
          <p:nvPr/>
        </p:nvSpPr>
        <p:spPr bwMode="auto">
          <a:xfrm>
            <a:off x="2819400" y="5424488"/>
            <a:ext cx="3733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n-US">
                <a:solidFill>
                  <a:schemeClr val="bg2"/>
                </a:solidFill>
              </a:rPr>
              <a:t>Iteration 6:  </a:t>
            </a:r>
            <a:r>
              <a:rPr kumimoji="0" lang="en-US">
                <a:solidFill>
                  <a:srgbClr val="003399"/>
                </a:solidFill>
              </a:rPr>
              <a:t>step 0</a:t>
            </a:r>
            <a:r>
              <a:rPr kumimoji="0" lang="en-US">
                <a:solidFill>
                  <a:schemeClr val="bg2"/>
                </a:solidFill>
              </a:rPr>
              <a:t>.</a:t>
            </a:r>
          </a:p>
        </p:txBody>
      </p:sp>
      <p:grpSp>
        <p:nvGrpSpPr>
          <p:cNvPr id="232476" name="Group 28"/>
          <p:cNvGrpSpPr>
            <a:grpSpLocks/>
          </p:cNvGrpSpPr>
          <p:nvPr/>
        </p:nvGrpSpPr>
        <p:grpSpPr bwMode="auto">
          <a:xfrm>
            <a:off x="5334000" y="4419600"/>
            <a:ext cx="1066800" cy="381000"/>
            <a:chOff x="2016" y="3072"/>
            <a:chExt cx="672" cy="240"/>
          </a:xfrm>
        </p:grpSpPr>
        <p:sp>
          <p:nvSpPr>
            <p:cNvPr id="232477" name="Rectangle 29"/>
            <p:cNvSpPr>
              <a:spLocks noChangeArrowheads="1"/>
            </p:cNvSpPr>
            <p:nvPr/>
          </p:nvSpPr>
          <p:spPr bwMode="auto">
            <a:xfrm>
              <a:off x="2016" y="3072"/>
              <a:ext cx="336" cy="240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 b="1">
                  <a:solidFill>
                    <a:schemeClr val="bg2"/>
                  </a:solidFill>
                  <a:latin typeface="Courier New" charset="0"/>
                </a:rPr>
                <a:t>6.21</a:t>
              </a:r>
              <a:endParaRPr kumimoji="0" lang="en-US" sz="1400" b="1">
                <a:latin typeface="Courier New" charset="0"/>
              </a:endParaRPr>
            </a:p>
          </p:txBody>
        </p:sp>
        <p:sp>
          <p:nvSpPr>
            <p:cNvPr id="232478" name="Rectangle 30"/>
            <p:cNvSpPr>
              <a:spLocks noChangeArrowheads="1"/>
            </p:cNvSpPr>
            <p:nvPr/>
          </p:nvSpPr>
          <p:spPr bwMode="auto">
            <a:xfrm>
              <a:off x="2352" y="3072"/>
              <a:ext cx="336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 b="1">
                  <a:solidFill>
                    <a:schemeClr val="bg2"/>
                  </a:solidFill>
                  <a:latin typeface="Courier New" charset="0"/>
                </a:rPr>
                <a:t>7.42</a:t>
              </a:r>
              <a:endParaRPr kumimoji="0" lang="en-US" sz="1400" b="1">
                <a:latin typeface="Courier New" charset="0"/>
              </a:endParaRPr>
            </a:p>
          </p:txBody>
        </p:sp>
      </p:grpSp>
      <p:cxnSp>
        <p:nvCxnSpPr>
          <p:cNvPr id="232479" name="AutoShape 31"/>
          <p:cNvCxnSpPr>
            <a:cxnSpLocks noChangeShapeType="1"/>
            <a:stCxn id="232477" idx="2"/>
            <a:endCxn id="232478" idx="2"/>
          </p:cNvCxnSpPr>
          <p:nvPr/>
        </p:nvCxnSpPr>
        <p:spPr bwMode="auto">
          <a:xfrm rot="16200000" flipH="1">
            <a:off x="5866606" y="4534694"/>
            <a:ext cx="1588" cy="533400"/>
          </a:xfrm>
          <a:prstGeom prst="curvedConnector3">
            <a:avLst>
              <a:gd name="adj1" fmla="val 28199995"/>
            </a:avLst>
          </a:prstGeom>
          <a:noFill/>
          <a:ln w="34925">
            <a:solidFill>
              <a:srgbClr val="006600"/>
            </a:solidFill>
            <a:round/>
            <a:headEnd type="triangle" w="med" len="med"/>
            <a:tailEnd type="triangle" w="med" len="med"/>
          </a:ln>
          <a:effectLst/>
        </p:spPr>
      </p:cxnSp>
      <p:grpSp>
        <p:nvGrpSpPr>
          <p:cNvPr id="232480" name="Group 32"/>
          <p:cNvGrpSpPr>
            <a:grpSpLocks/>
          </p:cNvGrpSpPr>
          <p:nvPr/>
        </p:nvGrpSpPr>
        <p:grpSpPr bwMode="auto">
          <a:xfrm>
            <a:off x="1066800" y="4038600"/>
            <a:ext cx="6934200" cy="381000"/>
            <a:chOff x="672" y="2304"/>
            <a:chExt cx="4368" cy="240"/>
          </a:xfrm>
        </p:grpSpPr>
        <p:sp>
          <p:nvSpPr>
            <p:cNvPr id="232481" name="Rectangle 33"/>
            <p:cNvSpPr>
              <a:spLocks noChangeArrowheads="1"/>
            </p:cNvSpPr>
            <p:nvPr/>
          </p:nvSpPr>
          <p:spPr bwMode="auto">
            <a:xfrm>
              <a:off x="235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232482" name="Rectangle 34"/>
            <p:cNvSpPr>
              <a:spLocks noChangeArrowheads="1"/>
            </p:cNvSpPr>
            <p:nvPr/>
          </p:nvSpPr>
          <p:spPr bwMode="auto">
            <a:xfrm>
              <a:off x="268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32483" name="Rectangle 35"/>
            <p:cNvSpPr>
              <a:spLocks noChangeArrowheads="1"/>
            </p:cNvSpPr>
            <p:nvPr/>
          </p:nvSpPr>
          <p:spPr bwMode="auto">
            <a:xfrm>
              <a:off x="302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32484" name="Rectangle 36"/>
            <p:cNvSpPr>
              <a:spLocks noChangeArrowheads="1"/>
            </p:cNvSpPr>
            <p:nvPr/>
          </p:nvSpPr>
          <p:spPr bwMode="auto">
            <a:xfrm>
              <a:off x="336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232485" name="Rectangle 37"/>
            <p:cNvSpPr>
              <a:spLocks noChangeArrowheads="1"/>
            </p:cNvSpPr>
            <p:nvPr/>
          </p:nvSpPr>
          <p:spPr bwMode="auto">
            <a:xfrm>
              <a:off x="168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0</a:t>
              </a:r>
            </a:p>
          </p:txBody>
        </p:sp>
        <p:sp>
          <p:nvSpPr>
            <p:cNvPr id="232486" name="Rectangle 38"/>
            <p:cNvSpPr>
              <a:spLocks noChangeArrowheads="1"/>
            </p:cNvSpPr>
            <p:nvPr/>
          </p:nvSpPr>
          <p:spPr bwMode="auto">
            <a:xfrm>
              <a:off x="201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32487" name="Rectangle 39"/>
            <p:cNvSpPr>
              <a:spLocks noChangeArrowheads="1"/>
            </p:cNvSpPr>
            <p:nvPr/>
          </p:nvSpPr>
          <p:spPr bwMode="auto">
            <a:xfrm>
              <a:off x="436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8</a:t>
              </a:r>
            </a:p>
          </p:txBody>
        </p:sp>
        <p:sp>
          <p:nvSpPr>
            <p:cNvPr id="232488" name="Rectangle 40"/>
            <p:cNvSpPr>
              <a:spLocks noChangeArrowheads="1"/>
            </p:cNvSpPr>
            <p:nvPr/>
          </p:nvSpPr>
          <p:spPr bwMode="auto">
            <a:xfrm>
              <a:off x="470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9</a:t>
              </a:r>
            </a:p>
          </p:txBody>
        </p:sp>
        <p:sp>
          <p:nvSpPr>
            <p:cNvPr id="232489" name="Rectangle 41"/>
            <p:cNvSpPr>
              <a:spLocks noChangeArrowheads="1"/>
            </p:cNvSpPr>
            <p:nvPr/>
          </p:nvSpPr>
          <p:spPr bwMode="auto">
            <a:xfrm>
              <a:off x="672" y="2304"/>
              <a:ext cx="1008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Array index</a:t>
              </a:r>
            </a:p>
          </p:txBody>
        </p:sp>
        <p:sp>
          <p:nvSpPr>
            <p:cNvPr id="232490" name="Rectangle 42"/>
            <p:cNvSpPr>
              <a:spLocks noChangeArrowheads="1"/>
            </p:cNvSpPr>
            <p:nvPr/>
          </p:nvSpPr>
          <p:spPr bwMode="auto">
            <a:xfrm>
              <a:off x="369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232491" name="Rectangle 43"/>
            <p:cNvSpPr>
              <a:spLocks noChangeArrowheads="1"/>
            </p:cNvSpPr>
            <p:nvPr/>
          </p:nvSpPr>
          <p:spPr bwMode="auto">
            <a:xfrm>
              <a:off x="403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7</a:t>
              </a:r>
            </a:p>
          </p:txBody>
        </p:sp>
      </p:grpSp>
      <p:sp>
        <p:nvSpPr>
          <p:cNvPr id="232492" name="Rectangle 4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Insertion Sort</a:t>
            </a:r>
          </a:p>
        </p:txBody>
      </p:sp>
      <p:sp>
        <p:nvSpPr>
          <p:cNvPr id="232493" name="Rectangle 45"/>
          <p:cNvSpPr>
            <a:spLocks noGrp="1" noChangeArrowheads="1"/>
          </p:cNvSpPr>
          <p:nvPr>
            <p:ph type="body" idx="1"/>
          </p:nvPr>
        </p:nvSpPr>
        <p:spPr>
          <a:xfrm>
            <a:off x="609600" y="914400"/>
            <a:ext cx="8077200" cy="5410200"/>
          </a:xfrm>
        </p:spPr>
        <p:txBody>
          <a:bodyPr/>
          <a:lstStyle/>
          <a:p>
            <a:r>
              <a:rPr lang="en-US"/>
              <a:t>Iteration i.  </a:t>
            </a:r>
            <a:r>
              <a:rPr lang="en-US">
                <a:solidFill>
                  <a:schemeClr val="tx1"/>
                </a:solidFill>
              </a:rPr>
              <a:t>Repeatedly swap element i with the one to its left if smaller.</a:t>
            </a:r>
          </a:p>
          <a:p>
            <a:endParaRPr lang="en-US"/>
          </a:p>
          <a:p>
            <a:r>
              <a:rPr lang="en-US"/>
              <a:t>Property.  </a:t>
            </a:r>
            <a:r>
              <a:rPr lang="en-US">
                <a:solidFill>
                  <a:schemeClr val="tx1"/>
                </a:solidFill>
              </a:rPr>
              <a:t>After ith iteration,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a[0]</a:t>
            </a:r>
            <a:r>
              <a:rPr lang="en-US">
                <a:solidFill>
                  <a:schemeClr val="tx1"/>
                </a:solidFill>
              </a:rPr>
              <a:t> through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a[i]</a:t>
            </a:r>
            <a:r>
              <a:rPr lang="en-US">
                <a:solidFill>
                  <a:schemeClr val="tx1"/>
                </a:solidFill>
              </a:rPr>
              <a:t> contain first i+1 elements in ascending order.</a:t>
            </a:r>
          </a:p>
        </p:txBody>
      </p:sp>
    </p:spTree>
    <p:extLst>
      <p:ext uri="{BB962C8B-B14F-4D97-AF65-F5344CB8AC3E}">
        <p14:creationId xmlns:p14="http://schemas.microsoft.com/office/powerpoint/2010/main" xmlns="" val="1185424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3247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2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32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5EF943-1BA4-7740-8447-0028891D4031}" type="slidenum">
              <a:rPr lang="en-US"/>
              <a:pPr/>
              <a:t>39</a:t>
            </a:fld>
            <a:endParaRPr lang="en-US" sz="1400"/>
          </a:p>
        </p:txBody>
      </p:sp>
      <p:sp>
        <p:nvSpPr>
          <p:cNvPr id="233474" name="Rectangle 2"/>
          <p:cNvSpPr>
            <a:spLocks noChangeArrowheads="1"/>
          </p:cNvSpPr>
          <p:nvPr/>
        </p:nvSpPr>
        <p:spPr bwMode="auto">
          <a:xfrm>
            <a:off x="58674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7.42</a:t>
            </a:r>
          </a:p>
        </p:txBody>
      </p:sp>
      <p:sp>
        <p:nvSpPr>
          <p:cNvPr id="233475" name="Rectangle 3"/>
          <p:cNvSpPr>
            <a:spLocks noChangeArrowheads="1"/>
          </p:cNvSpPr>
          <p:nvPr/>
        </p:nvSpPr>
        <p:spPr bwMode="auto">
          <a:xfrm>
            <a:off x="37338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1.12</a:t>
            </a:r>
          </a:p>
        </p:txBody>
      </p:sp>
      <p:sp>
        <p:nvSpPr>
          <p:cNvPr id="233476" name="Rectangle 4"/>
          <p:cNvSpPr>
            <a:spLocks noChangeArrowheads="1"/>
          </p:cNvSpPr>
          <p:nvPr/>
        </p:nvSpPr>
        <p:spPr bwMode="auto">
          <a:xfrm>
            <a:off x="42672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1.17</a:t>
            </a:r>
          </a:p>
        </p:txBody>
      </p:sp>
      <p:sp>
        <p:nvSpPr>
          <p:cNvPr id="233477" name="Rectangle 5"/>
          <p:cNvSpPr>
            <a:spLocks noChangeArrowheads="1"/>
          </p:cNvSpPr>
          <p:nvPr/>
        </p:nvSpPr>
        <p:spPr bwMode="auto">
          <a:xfrm>
            <a:off x="26670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0.32</a:t>
            </a:r>
          </a:p>
        </p:txBody>
      </p:sp>
      <p:sp>
        <p:nvSpPr>
          <p:cNvPr id="233478" name="Rectangle 6"/>
          <p:cNvSpPr>
            <a:spLocks noChangeArrowheads="1"/>
          </p:cNvSpPr>
          <p:nvPr/>
        </p:nvSpPr>
        <p:spPr bwMode="auto">
          <a:xfrm>
            <a:off x="48006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2.78</a:t>
            </a:r>
          </a:p>
        </p:txBody>
      </p:sp>
      <p:sp>
        <p:nvSpPr>
          <p:cNvPr id="233479" name="Rectangle 7"/>
          <p:cNvSpPr>
            <a:spLocks noChangeArrowheads="1"/>
          </p:cNvSpPr>
          <p:nvPr/>
        </p:nvSpPr>
        <p:spPr bwMode="auto">
          <a:xfrm>
            <a:off x="32004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0.56</a:t>
            </a:r>
          </a:p>
        </p:txBody>
      </p:sp>
      <p:sp>
        <p:nvSpPr>
          <p:cNvPr id="233480" name="Rectangle 8"/>
          <p:cNvSpPr>
            <a:spLocks noChangeArrowheads="1"/>
          </p:cNvSpPr>
          <p:nvPr/>
        </p:nvSpPr>
        <p:spPr bwMode="auto">
          <a:xfrm>
            <a:off x="69342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3.14</a:t>
            </a:r>
          </a:p>
        </p:txBody>
      </p:sp>
      <p:sp>
        <p:nvSpPr>
          <p:cNvPr id="233481" name="Rectangle 9"/>
          <p:cNvSpPr>
            <a:spLocks noChangeArrowheads="1"/>
          </p:cNvSpPr>
          <p:nvPr/>
        </p:nvSpPr>
        <p:spPr bwMode="auto">
          <a:xfrm>
            <a:off x="74676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7.71</a:t>
            </a:r>
          </a:p>
        </p:txBody>
      </p:sp>
      <p:sp>
        <p:nvSpPr>
          <p:cNvPr id="233482" name="Rectangle 10"/>
          <p:cNvSpPr>
            <a:spLocks noChangeArrowheads="1"/>
          </p:cNvSpPr>
          <p:nvPr/>
        </p:nvSpPr>
        <p:spPr bwMode="auto">
          <a:xfrm>
            <a:off x="1066800" y="4419600"/>
            <a:ext cx="16002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kumimoji="0" lang="en-US"/>
              <a:t>Value</a:t>
            </a:r>
          </a:p>
        </p:txBody>
      </p:sp>
      <p:sp>
        <p:nvSpPr>
          <p:cNvPr id="233483" name="Rectangle 11"/>
          <p:cNvSpPr>
            <a:spLocks noChangeArrowheads="1"/>
          </p:cNvSpPr>
          <p:nvPr/>
        </p:nvSpPr>
        <p:spPr bwMode="auto">
          <a:xfrm>
            <a:off x="5334000" y="4419600"/>
            <a:ext cx="533400" cy="381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6.21</a:t>
            </a:r>
          </a:p>
        </p:txBody>
      </p:sp>
      <p:sp>
        <p:nvSpPr>
          <p:cNvPr id="233484" name="Rectangle 12"/>
          <p:cNvSpPr>
            <a:spLocks noChangeArrowheads="1"/>
          </p:cNvSpPr>
          <p:nvPr/>
        </p:nvSpPr>
        <p:spPr bwMode="auto">
          <a:xfrm>
            <a:off x="64008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4.42</a:t>
            </a:r>
          </a:p>
        </p:txBody>
      </p:sp>
      <p:sp>
        <p:nvSpPr>
          <p:cNvPr id="233497" name="Text Box 25"/>
          <p:cNvSpPr txBox="1">
            <a:spLocks noChangeArrowheads="1"/>
          </p:cNvSpPr>
          <p:nvPr/>
        </p:nvSpPr>
        <p:spPr bwMode="auto">
          <a:xfrm>
            <a:off x="2819400" y="5424488"/>
            <a:ext cx="3733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n-US">
                <a:solidFill>
                  <a:schemeClr val="bg2"/>
                </a:solidFill>
              </a:rPr>
              <a:t>Iteration 6:  </a:t>
            </a:r>
            <a:r>
              <a:rPr kumimoji="0" lang="en-US">
                <a:solidFill>
                  <a:srgbClr val="003399"/>
                </a:solidFill>
              </a:rPr>
              <a:t>step 1</a:t>
            </a:r>
            <a:r>
              <a:rPr kumimoji="0" lang="en-US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33498" name="Rectangle 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Insertion Sort</a:t>
            </a:r>
          </a:p>
        </p:txBody>
      </p:sp>
      <p:grpSp>
        <p:nvGrpSpPr>
          <p:cNvPr id="233504" name="Group 32"/>
          <p:cNvGrpSpPr>
            <a:grpSpLocks/>
          </p:cNvGrpSpPr>
          <p:nvPr/>
        </p:nvGrpSpPr>
        <p:grpSpPr bwMode="auto">
          <a:xfrm>
            <a:off x="1066800" y="4038600"/>
            <a:ext cx="6934200" cy="381000"/>
            <a:chOff x="672" y="2304"/>
            <a:chExt cx="4368" cy="240"/>
          </a:xfrm>
        </p:grpSpPr>
        <p:sp>
          <p:nvSpPr>
            <p:cNvPr id="233505" name="Rectangle 33"/>
            <p:cNvSpPr>
              <a:spLocks noChangeArrowheads="1"/>
            </p:cNvSpPr>
            <p:nvPr/>
          </p:nvSpPr>
          <p:spPr bwMode="auto">
            <a:xfrm>
              <a:off x="235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233506" name="Rectangle 34"/>
            <p:cNvSpPr>
              <a:spLocks noChangeArrowheads="1"/>
            </p:cNvSpPr>
            <p:nvPr/>
          </p:nvSpPr>
          <p:spPr bwMode="auto">
            <a:xfrm>
              <a:off x="268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33507" name="Rectangle 35"/>
            <p:cNvSpPr>
              <a:spLocks noChangeArrowheads="1"/>
            </p:cNvSpPr>
            <p:nvPr/>
          </p:nvSpPr>
          <p:spPr bwMode="auto">
            <a:xfrm>
              <a:off x="302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33508" name="Rectangle 36"/>
            <p:cNvSpPr>
              <a:spLocks noChangeArrowheads="1"/>
            </p:cNvSpPr>
            <p:nvPr/>
          </p:nvSpPr>
          <p:spPr bwMode="auto">
            <a:xfrm>
              <a:off x="336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233509" name="Rectangle 37"/>
            <p:cNvSpPr>
              <a:spLocks noChangeArrowheads="1"/>
            </p:cNvSpPr>
            <p:nvPr/>
          </p:nvSpPr>
          <p:spPr bwMode="auto">
            <a:xfrm>
              <a:off x="168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0</a:t>
              </a:r>
            </a:p>
          </p:txBody>
        </p:sp>
        <p:sp>
          <p:nvSpPr>
            <p:cNvPr id="233510" name="Rectangle 38"/>
            <p:cNvSpPr>
              <a:spLocks noChangeArrowheads="1"/>
            </p:cNvSpPr>
            <p:nvPr/>
          </p:nvSpPr>
          <p:spPr bwMode="auto">
            <a:xfrm>
              <a:off x="201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33511" name="Rectangle 39"/>
            <p:cNvSpPr>
              <a:spLocks noChangeArrowheads="1"/>
            </p:cNvSpPr>
            <p:nvPr/>
          </p:nvSpPr>
          <p:spPr bwMode="auto">
            <a:xfrm>
              <a:off x="436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8</a:t>
              </a:r>
            </a:p>
          </p:txBody>
        </p:sp>
        <p:sp>
          <p:nvSpPr>
            <p:cNvPr id="233512" name="Rectangle 40"/>
            <p:cNvSpPr>
              <a:spLocks noChangeArrowheads="1"/>
            </p:cNvSpPr>
            <p:nvPr/>
          </p:nvSpPr>
          <p:spPr bwMode="auto">
            <a:xfrm>
              <a:off x="470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9</a:t>
              </a:r>
            </a:p>
          </p:txBody>
        </p:sp>
        <p:sp>
          <p:nvSpPr>
            <p:cNvPr id="233513" name="Rectangle 41"/>
            <p:cNvSpPr>
              <a:spLocks noChangeArrowheads="1"/>
            </p:cNvSpPr>
            <p:nvPr/>
          </p:nvSpPr>
          <p:spPr bwMode="auto">
            <a:xfrm>
              <a:off x="672" y="2304"/>
              <a:ext cx="1008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Array index</a:t>
              </a:r>
            </a:p>
          </p:txBody>
        </p:sp>
        <p:sp>
          <p:nvSpPr>
            <p:cNvPr id="233514" name="Rectangle 42"/>
            <p:cNvSpPr>
              <a:spLocks noChangeArrowheads="1"/>
            </p:cNvSpPr>
            <p:nvPr/>
          </p:nvSpPr>
          <p:spPr bwMode="auto">
            <a:xfrm>
              <a:off x="369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233515" name="Rectangle 43"/>
            <p:cNvSpPr>
              <a:spLocks noChangeArrowheads="1"/>
            </p:cNvSpPr>
            <p:nvPr/>
          </p:nvSpPr>
          <p:spPr bwMode="auto">
            <a:xfrm>
              <a:off x="403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7</a:t>
              </a:r>
            </a:p>
          </p:txBody>
        </p:sp>
      </p:grpSp>
      <p:sp>
        <p:nvSpPr>
          <p:cNvPr id="233517" name="Rectangle 45"/>
          <p:cNvSpPr>
            <a:spLocks noGrp="1" noChangeArrowheads="1"/>
          </p:cNvSpPr>
          <p:nvPr>
            <p:ph type="body" idx="1"/>
          </p:nvPr>
        </p:nvSpPr>
        <p:spPr>
          <a:xfrm>
            <a:off x="609600" y="914400"/>
            <a:ext cx="8077200" cy="5410200"/>
          </a:xfrm>
          <a:noFill/>
          <a:ln/>
        </p:spPr>
        <p:txBody>
          <a:bodyPr/>
          <a:lstStyle/>
          <a:p>
            <a:r>
              <a:rPr lang="en-US"/>
              <a:t>Iteration i.  </a:t>
            </a:r>
            <a:r>
              <a:rPr lang="en-US">
                <a:solidFill>
                  <a:schemeClr val="tx1"/>
                </a:solidFill>
              </a:rPr>
              <a:t>Repeatedly swap element i with the one to its left if smaller.</a:t>
            </a:r>
          </a:p>
          <a:p>
            <a:endParaRPr lang="en-US"/>
          </a:p>
          <a:p>
            <a:r>
              <a:rPr lang="en-US"/>
              <a:t>Property.  </a:t>
            </a:r>
            <a:r>
              <a:rPr lang="en-US">
                <a:solidFill>
                  <a:schemeClr val="tx1"/>
                </a:solidFill>
              </a:rPr>
              <a:t>After ith iteration,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a[0]</a:t>
            </a:r>
            <a:r>
              <a:rPr lang="en-US">
                <a:solidFill>
                  <a:schemeClr val="tx1"/>
                </a:solidFill>
              </a:rPr>
              <a:t> through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a[i]</a:t>
            </a:r>
            <a:r>
              <a:rPr lang="en-US">
                <a:solidFill>
                  <a:schemeClr val="tx1"/>
                </a:solidFill>
              </a:rPr>
              <a:t> contain first i+1 elements in ascending order.</a:t>
            </a:r>
          </a:p>
        </p:txBody>
      </p:sp>
    </p:spTree>
    <p:extLst>
      <p:ext uri="{BB962C8B-B14F-4D97-AF65-F5344CB8AC3E}">
        <p14:creationId xmlns:p14="http://schemas.microsoft.com/office/powerpoint/2010/main" xmlns="" val="1798601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E5397E-A3B5-1C4F-B578-426183F71A98}" type="slidenum">
              <a:rPr lang="en-US"/>
              <a:pPr/>
              <a:t>40</a:t>
            </a:fld>
            <a:endParaRPr lang="en-US" sz="1400"/>
          </a:p>
        </p:txBody>
      </p:sp>
      <p:sp>
        <p:nvSpPr>
          <p:cNvPr id="234498" name="Rectangle 2"/>
          <p:cNvSpPr>
            <a:spLocks noChangeArrowheads="1"/>
          </p:cNvSpPr>
          <p:nvPr/>
        </p:nvSpPr>
        <p:spPr bwMode="auto">
          <a:xfrm>
            <a:off x="58674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7.42</a:t>
            </a:r>
          </a:p>
        </p:txBody>
      </p:sp>
      <p:sp>
        <p:nvSpPr>
          <p:cNvPr id="234499" name="Rectangle 3"/>
          <p:cNvSpPr>
            <a:spLocks noChangeArrowheads="1"/>
          </p:cNvSpPr>
          <p:nvPr/>
        </p:nvSpPr>
        <p:spPr bwMode="auto">
          <a:xfrm>
            <a:off x="37338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1.12</a:t>
            </a:r>
          </a:p>
        </p:txBody>
      </p:sp>
      <p:sp>
        <p:nvSpPr>
          <p:cNvPr id="234500" name="Rectangle 4"/>
          <p:cNvSpPr>
            <a:spLocks noChangeArrowheads="1"/>
          </p:cNvSpPr>
          <p:nvPr/>
        </p:nvSpPr>
        <p:spPr bwMode="auto">
          <a:xfrm>
            <a:off x="42672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1.17</a:t>
            </a:r>
          </a:p>
        </p:txBody>
      </p:sp>
      <p:sp>
        <p:nvSpPr>
          <p:cNvPr id="234501" name="Rectangle 5"/>
          <p:cNvSpPr>
            <a:spLocks noChangeArrowheads="1"/>
          </p:cNvSpPr>
          <p:nvPr/>
        </p:nvSpPr>
        <p:spPr bwMode="auto">
          <a:xfrm>
            <a:off x="26670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0.32</a:t>
            </a:r>
          </a:p>
        </p:txBody>
      </p:sp>
      <p:sp>
        <p:nvSpPr>
          <p:cNvPr id="234502" name="Rectangle 6"/>
          <p:cNvSpPr>
            <a:spLocks noChangeArrowheads="1"/>
          </p:cNvSpPr>
          <p:nvPr/>
        </p:nvSpPr>
        <p:spPr bwMode="auto">
          <a:xfrm>
            <a:off x="48006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2.78</a:t>
            </a:r>
          </a:p>
        </p:txBody>
      </p:sp>
      <p:sp>
        <p:nvSpPr>
          <p:cNvPr id="234503" name="Rectangle 7"/>
          <p:cNvSpPr>
            <a:spLocks noChangeArrowheads="1"/>
          </p:cNvSpPr>
          <p:nvPr/>
        </p:nvSpPr>
        <p:spPr bwMode="auto">
          <a:xfrm>
            <a:off x="32004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0.56</a:t>
            </a:r>
          </a:p>
        </p:txBody>
      </p:sp>
      <p:sp>
        <p:nvSpPr>
          <p:cNvPr id="234504" name="Rectangle 8"/>
          <p:cNvSpPr>
            <a:spLocks noChangeArrowheads="1"/>
          </p:cNvSpPr>
          <p:nvPr/>
        </p:nvSpPr>
        <p:spPr bwMode="auto">
          <a:xfrm>
            <a:off x="69342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3.14</a:t>
            </a:r>
          </a:p>
        </p:txBody>
      </p:sp>
      <p:sp>
        <p:nvSpPr>
          <p:cNvPr id="234505" name="Rectangle 9"/>
          <p:cNvSpPr>
            <a:spLocks noChangeArrowheads="1"/>
          </p:cNvSpPr>
          <p:nvPr/>
        </p:nvSpPr>
        <p:spPr bwMode="auto">
          <a:xfrm>
            <a:off x="74676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7.71</a:t>
            </a:r>
          </a:p>
        </p:txBody>
      </p:sp>
      <p:sp>
        <p:nvSpPr>
          <p:cNvPr id="234506" name="Rectangle 10"/>
          <p:cNvSpPr>
            <a:spLocks noChangeArrowheads="1"/>
          </p:cNvSpPr>
          <p:nvPr/>
        </p:nvSpPr>
        <p:spPr bwMode="auto">
          <a:xfrm>
            <a:off x="1066800" y="4419600"/>
            <a:ext cx="16002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kumimoji="0" lang="en-US"/>
              <a:t>Value</a:t>
            </a:r>
          </a:p>
        </p:txBody>
      </p:sp>
      <p:sp>
        <p:nvSpPr>
          <p:cNvPr id="234507" name="Rectangle 11"/>
          <p:cNvSpPr>
            <a:spLocks noChangeArrowheads="1"/>
          </p:cNvSpPr>
          <p:nvPr/>
        </p:nvSpPr>
        <p:spPr bwMode="auto">
          <a:xfrm>
            <a:off x="53340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6.21</a:t>
            </a:r>
          </a:p>
        </p:txBody>
      </p:sp>
      <p:sp>
        <p:nvSpPr>
          <p:cNvPr id="234508" name="Rectangle 12"/>
          <p:cNvSpPr>
            <a:spLocks noChangeArrowheads="1"/>
          </p:cNvSpPr>
          <p:nvPr/>
        </p:nvSpPr>
        <p:spPr bwMode="auto">
          <a:xfrm>
            <a:off x="6400800" y="4419600"/>
            <a:ext cx="533400" cy="381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4.42</a:t>
            </a:r>
          </a:p>
        </p:txBody>
      </p:sp>
      <p:sp>
        <p:nvSpPr>
          <p:cNvPr id="234521" name="Text Box 25"/>
          <p:cNvSpPr txBox="1">
            <a:spLocks noChangeArrowheads="1"/>
          </p:cNvSpPr>
          <p:nvPr/>
        </p:nvSpPr>
        <p:spPr bwMode="auto">
          <a:xfrm>
            <a:off x="2819400" y="5424488"/>
            <a:ext cx="3733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n-US">
                <a:solidFill>
                  <a:schemeClr val="bg2"/>
                </a:solidFill>
              </a:rPr>
              <a:t>Iteration 7:  </a:t>
            </a:r>
            <a:r>
              <a:rPr kumimoji="0" lang="en-US">
                <a:solidFill>
                  <a:srgbClr val="003399"/>
                </a:solidFill>
              </a:rPr>
              <a:t>step 0</a:t>
            </a:r>
            <a:r>
              <a:rPr kumimoji="0" lang="en-US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34522" name="Rectangle 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Insertion Sort</a:t>
            </a:r>
          </a:p>
        </p:txBody>
      </p:sp>
      <p:grpSp>
        <p:nvGrpSpPr>
          <p:cNvPr id="234524" name="Group 28"/>
          <p:cNvGrpSpPr>
            <a:grpSpLocks/>
          </p:cNvGrpSpPr>
          <p:nvPr/>
        </p:nvGrpSpPr>
        <p:grpSpPr bwMode="auto">
          <a:xfrm>
            <a:off x="5867400" y="4419600"/>
            <a:ext cx="1066800" cy="381000"/>
            <a:chOff x="2016" y="3072"/>
            <a:chExt cx="672" cy="240"/>
          </a:xfrm>
        </p:grpSpPr>
        <p:sp>
          <p:nvSpPr>
            <p:cNvPr id="234525" name="Rectangle 29"/>
            <p:cNvSpPr>
              <a:spLocks noChangeArrowheads="1"/>
            </p:cNvSpPr>
            <p:nvPr/>
          </p:nvSpPr>
          <p:spPr bwMode="auto">
            <a:xfrm>
              <a:off x="2016" y="3072"/>
              <a:ext cx="336" cy="240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 b="1">
                  <a:solidFill>
                    <a:schemeClr val="bg2"/>
                  </a:solidFill>
                  <a:latin typeface="Courier New" charset="0"/>
                </a:rPr>
                <a:t>4.42</a:t>
              </a:r>
              <a:endParaRPr kumimoji="0" lang="en-US" sz="1400" b="1">
                <a:latin typeface="Courier New" charset="0"/>
              </a:endParaRPr>
            </a:p>
          </p:txBody>
        </p:sp>
        <p:sp>
          <p:nvSpPr>
            <p:cNvPr id="234526" name="Rectangle 30"/>
            <p:cNvSpPr>
              <a:spLocks noChangeArrowheads="1"/>
            </p:cNvSpPr>
            <p:nvPr/>
          </p:nvSpPr>
          <p:spPr bwMode="auto">
            <a:xfrm>
              <a:off x="2352" y="3072"/>
              <a:ext cx="336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 b="1">
                  <a:solidFill>
                    <a:schemeClr val="bg2"/>
                  </a:solidFill>
                  <a:latin typeface="Courier New" charset="0"/>
                </a:rPr>
                <a:t>7.42</a:t>
              </a:r>
              <a:endParaRPr kumimoji="0" lang="en-US" sz="1400" b="1">
                <a:latin typeface="Courier New" charset="0"/>
              </a:endParaRPr>
            </a:p>
          </p:txBody>
        </p:sp>
      </p:grpSp>
      <p:cxnSp>
        <p:nvCxnSpPr>
          <p:cNvPr id="234527" name="AutoShape 31"/>
          <p:cNvCxnSpPr>
            <a:cxnSpLocks noChangeShapeType="1"/>
            <a:stCxn id="234525" idx="2"/>
            <a:endCxn id="234526" idx="2"/>
          </p:cNvCxnSpPr>
          <p:nvPr/>
        </p:nvCxnSpPr>
        <p:spPr bwMode="auto">
          <a:xfrm rot="16200000" flipH="1">
            <a:off x="6400006" y="4534694"/>
            <a:ext cx="1588" cy="533400"/>
          </a:xfrm>
          <a:prstGeom prst="curvedConnector3">
            <a:avLst>
              <a:gd name="adj1" fmla="val 29099995"/>
            </a:avLst>
          </a:prstGeom>
          <a:noFill/>
          <a:ln w="34925">
            <a:solidFill>
              <a:srgbClr val="006600"/>
            </a:solidFill>
            <a:round/>
            <a:headEnd type="triangle" w="med" len="med"/>
            <a:tailEnd type="triangle" w="med" len="med"/>
          </a:ln>
          <a:effectLst/>
        </p:spPr>
      </p:cxnSp>
      <p:grpSp>
        <p:nvGrpSpPr>
          <p:cNvPr id="234528" name="Group 32"/>
          <p:cNvGrpSpPr>
            <a:grpSpLocks/>
          </p:cNvGrpSpPr>
          <p:nvPr/>
        </p:nvGrpSpPr>
        <p:grpSpPr bwMode="auto">
          <a:xfrm>
            <a:off x="1066800" y="4038600"/>
            <a:ext cx="6934200" cy="381000"/>
            <a:chOff x="672" y="2304"/>
            <a:chExt cx="4368" cy="240"/>
          </a:xfrm>
        </p:grpSpPr>
        <p:sp>
          <p:nvSpPr>
            <p:cNvPr id="234529" name="Rectangle 33"/>
            <p:cNvSpPr>
              <a:spLocks noChangeArrowheads="1"/>
            </p:cNvSpPr>
            <p:nvPr/>
          </p:nvSpPr>
          <p:spPr bwMode="auto">
            <a:xfrm>
              <a:off x="235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234530" name="Rectangle 34"/>
            <p:cNvSpPr>
              <a:spLocks noChangeArrowheads="1"/>
            </p:cNvSpPr>
            <p:nvPr/>
          </p:nvSpPr>
          <p:spPr bwMode="auto">
            <a:xfrm>
              <a:off x="268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34531" name="Rectangle 35"/>
            <p:cNvSpPr>
              <a:spLocks noChangeArrowheads="1"/>
            </p:cNvSpPr>
            <p:nvPr/>
          </p:nvSpPr>
          <p:spPr bwMode="auto">
            <a:xfrm>
              <a:off x="302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34532" name="Rectangle 36"/>
            <p:cNvSpPr>
              <a:spLocks noChangeArrowheads="1"/>
            </p:cNvSpPr>
            <p:nvPr/>
          </p:nvSpPr>
          <p:spPr bwMode="auto">
            <a:xfrm>
              <a:off x="336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234533" name="Rectangle 37"/>
            <p:cNvSpPr>
              <a:spLocks noChangeArrowheads="1"/>
            </p:cNvSpPr>
            <p:nvPr/>
          </p:nvSpPr>
          <p:spPr bwMode="auto">
            <a:xfrm>
              <a:off x="168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0</a:t>
              </a:r>
            </a:p>
          </p:txBody>
        </p:sp>
        <p:sp>
          <p:nvSpPr>
            <p:cNvPr id="234534" name="Rectangle 38"/>
            <p:cNvSpPr>
              <a:spLocks noChangeArrowheads="1"/>
            </p:cNvSpPr>
            <p:nvPr/>
          </p:nvSpPr>
          <p:spPr bwMode="auto">
            <a:xfrm>
              <a:off x="201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34535" name="Rectangle 39"/>
            <p:cNvSpPr>
              <a:spLocks noChangeArrowheads="1"/>
            </p:cNvSpPr>
            <p:nvPr/>
          </p:nvSpPr>
          <p:spPr bwMode="auto">
            <a:xfrm>
              <a:off x="436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8</a:t>
              </a:r>
            </a:p>
          </p:txBody>
        </p:sp>
        <p:sp>
          <p:nvSpPr>
            <p:cNvPr id="234536" name="Rectangle 40"/>
            <p:cNvSpPr>
              <a:spLocks noChangeArrowheads="1"/>
            </p:cNvSpPr>
            <p:nvPr/>
          </p:nvSpPr>
          <p:spPr bwMode="auto">
            <a:xfrm>
              <a:off x="470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9</a:t>
              </a:r>
            </a:p>
          </p:txBody>
        </p:sp>
        <p:sp>
          <p:nvSpPr>
            <p:cNvPr id="234537" name="Rectangle 41"/>
            <p:cNvSpPr>
              <a:spLocks noChangeArrowheads="1"/>
            </p:cNvSpPr>
            <p:nvPr/>
          </p:nvSpPr>
          <p:spPr bwMode="auto">
            <a:xfrm>
              <a:off x="672" y="2304"/>
              <a:ext cx="1008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Array index</a:t>
              </a:r>
            </a:p>
          </p:txBody>
        </p:sp>
        <p:sp>
          <p:nvSpPr>
            <p:cNvPr id="234538" name="Rectangle 42"/>
            <p:cNvSpPr>
              <a:spLocks noChangeArrowheads="1"/>
            </p:cNvSpPr>
            <p:nvPr/>
          </p:nvSpPr>
          <p:spPr bwMode="auto">
            <a:xfrm>
              <a:off x="369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234539" name="Rectangle 43"/>
            <p:cNvSpPr>
              <a:spLocks noChangeArrowheads="1"/>
            </p:cNvSpPr>
            <p:nvPr/>
          </p:nvSpPr>
          <p:spPr bwMode="auto">
            <a:xfrm>
              <a:off x="403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7</a:t>
              </a:r>
            </a:p>
          </p:txBody>
        </p:sp>
      </p:grpSp>
      <p:sp>
        <p:nvSpPr>
          <p:cNvPr id="234541" name="Rectangle 45"/>
          <p:cNvSpPr>
            <a:spLocks noGrp="1" noChangeArrowheads="1"/>
          </p:cNvSpPr>
          <p:nvPr>
            <p:ph type="body" idx="1"/>
          </p:nvPr>
        </p:nvSpPr>
        <p:spPr>
          <a:xfrm>
            <a:off x="609600" y="914400"/>
            <a:ext cx="8077200" cy="5410200"/>
          </a:xfrm>
          <a:noFill/>
          <a:ln/>
        </p:spPr>
        <p:txBody>
          <a:bodyPr/>
          <a:lstStyle/>
          <a:p>
            <a:r>
              <a:rPr lang="en-US"/>
              <a:t>Iteration i.  </a:t>
            </a:r>
            <a:r>
              <a:rPr lang="en-US">
                <a:solidFill>
                  <a:schemeClr val="tx1"/>
                </a:solidFill>
              </a:rPr>
              <a:t>Repeatedly swap element i with the one to its left if smaller.</a:t>
            </a:r>
          </a:p>
          <a:p>
            <a:endParaRPr lang="en-US"/>
          </a:p>
          <a:p>
            <a:r>
              <a:rPr lang="en-US"/>
              <a:t>Property.  </a:t>
            </a:r>
            <a:r>
              <a:rPr lang="en-US">
                <a:solidFill>
                  <a:schemeClr val="tx1"/>
                </a:solidFill>
              </a:rPr>
              <a:t>After ith iteration,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a[0]</a:t>
            </a:r>
            <a:r>
              <a:rPr lang="en-US">
                <a:solidFill>
                  <a:schemeClr val="tx1"/>
                </a:solidFill>
              </a:rPr>
              <a:t> through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a[i]</a:t>
            </a:r>
            <a:r>
              <a:rPr lang="en-US">
                <a:solidFill>
                  <a:schemeClr val="tx1"/>
                </a:solidFill>
              </a:rPr>
              <a:t> contain first i+1 elements in ascending order.</a:t>
            </a:r>
          </a:p>
        </p:txBody>
      </p:sp>
    </p:spTree>
    <p:extLst>
      <p:ext uri="{BB962C8B-B14F-4D97-AF65-F5344CB8AC3E}">
        <p14:creationId xmlns:p14="http://schemas.microsoft.com/office/powerpoint/2010/main" xmlns="" val="1192756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345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4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34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8CBD68-632E-434B-A4A2-785C2E2FE37C}" type="slidenum">
              <a:rPr lang="en-US"/>
              <a:pPr/>
              <a:t>41</a:t>
            </a:fld>
            <a:endParaRPr lang="en-US" sz="1400"/>
          </a:p>
        </p:txBody>
      </p:sp>
      <p:sp>
        <p:nvSpPr>
          <p:cNvPr id="235522" name="Rectangle 2"/>
          <p:cNvSpPr>
            <a:spLocks noChangeArrowheads="1"/>
          </p:cNvSpPr>
          <p:nvPr/>
        </p:nvSpPr>
        <p:spPr bwMode="auto">
          <a:xfrm>
            <a:off x="64008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7.42</a:t>
            </a:r>
          </a:p>
        </p:txBody>
      </p:sp>
      <p:sp>
        <p:nvSpPr>
          <p:cNvPr id="235523" name="Rectangle 3"/>
          <p:cNvSpPr>
            <a:spLocks noChangeArrowheads="1"/>
          </p:cNvSpPr>
          <p:nvPr/>
        </p:nvSpPr>
        <p:spPr bwMode="auto">
          <a:xfrm>
            <a:off x="37338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1.12</a:t>
            </a:r>
          </a:p>
        </p:txBody>
      </p:sp>
      <p:sp>
        <p:nvSpPr>
          <p:cNvPr id="235524" name="Rectangle 4"/>
          <p:cNvSpPr>
            <a:spLocks noChangeArrowheads="1"/>
          </p:cNvSpPr>
          <p:nvPr/>
        </p:nvSpPr>
        <p:spPr bwMode="auto">
          <a:xfrm>
            <a:off x="42672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1.17</a:t>
            </a:r>
          </a:p>
        </p:txBody>
      </p:sp>
      <p:sp>
        <p:nvSpPr>
          <p:cNvPr id="235525" name="Rectangle 5"/>
          <p:cNvSpPr>
            <a:spLocks noChangeArrowheads="1"/>
          </p:cNvSpPr>
          <p:nvPr/>
        </p:nvSpPr>
        <p:spPr bwMode="auto">
          <a:xfrm>
            <a:off x="26670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0.32</a:t>
            </a:r>
          </a:p>
        </p:txBody>
      </p:sp>
      <p:sp>
        <p:nvSpPr>
          <p:cNvPr id="235526" name="Rectangle 6"/>
          <p:cNvSpPr>
            <a:spLocks noChangeArrowheads="1"/>
          </p:cNvSpPr>
          <p:nvPr/>
        </p:nvSpPr>
        <p:spPr bwMode="auto">
          <a:xfrm>
            <a:off x="48006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2.78</a:t>
            </a:r>
          </a:p>
        </p:txBody>
      </p:sp>
      <p:sp>
        <p:nvSpPr>
          <p:cNvPr id="235527" name="Rectangle 7"/>
          <p:cNvSpPr>
            <a:spLocks noChangeArrowheads="1"/>
          </p:cNvSpPr>
          <p:nvPr/>
        </p:nvSpPr>
        <p:spPr bwMode="auto">
          <a:xfrm>
            <a:off x="32004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0.56</a:t>
            </a:r>
          </a:p>
        </p:txBody>
      </p:sp>
      <p:sp>
        <p:nvSpPr>
          <p:cNvPr id="235528" name="Rectangle 8"/>
          <p:cNvSpPr>
            <a:spLocks noChangeArrowheads="1"/>
          </p:cNvSpPr>
          <p:nvPr/>
        </p:nvSpPr>
        <p:spPr bwMode="auto">
          <a:xfrm>
            <a:off x="69342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3.14</a:t>
            </a:r>
          </a:p>
        </p:txBody>
      </p:sp>
      <p:sp>
        <p:nvSpPr>
          <p:cNvPr id="235529" name="Rectangle 9"/>
          <p:cNvSpPr>
            <a:spLocks noChangeArrowheads="1"/>
          </p:cNvSpPr>
          <p:nvPr/>
        </p:nvSpPr>
        <p:spPr bwMode="auto">
          <a:xfrm>
            <a:off x="74676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7.71</a:t>
            </a:r>
          </a:p>
        </p:txBody>
      </p:sp>
      <p:sp>
        <p:nvSpPr>
          <p:cNvPr id="235530" name="Rectangle 10"/>
          <p:cNvSpPr>
            <a:spLocks noChangeArrowheads="1"/>
          </p:cNvSpPr>
          <p:nvPr/>
        </p:nvSpPr>
        <p:spPr bwMode="auto">
          <a:xfrm>
            <a:off x="1066800" y="4419600"/>
            <a:ext cx="16002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kumimoji="0" lang="en-US"/>
              <a:t>Value</a:t>
            </a:r>
          </a:p>
        </p:txBody>
      </p:sp>
      <p:sp>
        <p:nvSpPr>
          <p:cNvPr id="235531" name="Rectangle 11"/>
          <p:cNvSpPr>
            <a:spLocks noChangeArrowheads="1"/>
          </p:cNvSpPr>
          <p:nvPr/>
        </p:nvSpPr>
        <p:spPr bwMode="auto">
          <a:xfrm>
            <a:off x="53340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6.21</a:t>
            </a:r>
          </a:p>
        </p:txBody>
      </p:sp>
      <p:sp>
        <p:nvSpPr>
          <p:cNvPr id="235532" name="Rectangle 12"/>
          <p:cNvSpPr>
            <a:spLocks noChangeArrowheads="1"/>
          </p:cNvSpPr>
          <p:nvPr/>
        </p:nvSpPr>
        <p:spPr bwMode="auto">
          <a:xfrm>
            <a:off x="5867400" y="4419600"/>
            <a:ext cx="533400" cy="381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4.42</a:t>
            </a:r>
          </a:p>
        </p:txBody>
      </p:sp>
      <p:sp>
        <p:nvSpPr>
          <p:cNvPr id="235545" name="Text Box 25"/>
          <p:cNvSpPr txBox="1">
            <a:spLocks noChangeArrowheads="1"/>
          </p:cNvSpPr>
          <p:nvPr/>
        </p:nvSpPr>
        <p:spPr bwMode="auto">
          <a:xfrm>
            <a:off x="2819400" y="5424488"/>
            <a:ext cx="3733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n-US">
                <a:solidFill>
                  <a:schemeClr val="bg2"/>
                </a:solidFill>
              </a:rPr>
              <a:t>Iteration 7:  </a:t>
            </a:r>
            <a:r>
              <a:rPr kumimoji="0" lang="en-US">
                <a:solidFill>
                  <a:srgbClr val="003399"/>
                </a:solidFill>
              </a:rPr>
              <a:t>step 1</a:t>
            </a:r>
            <a:r>
              <a:rPr kumimoji="0" lang="en-US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35546" name="Rectangle 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Insertion Sort</a:t>
            </a:r>
          </a:p>
        </p:txBody>
      </p:sp>
      <p:grpSp>
        <p:nvGrpSpPr>
          <p:cNvPr id="235548" name="Group 28"/>
          <p:cNvGrpSpPr>
            <a:grpSpLocks/>
          </p:cNvGrpSpPr>
          <p:nvPr/>
        </p:nvGrpSpPr>
        <p:grpSpPr bwMode="auto">
          <a:xfrm>
            <a:off x="5334000" y="4419600"/>
            <a:ext cx="1066800" cy="381000"/>
            <a:chOff x="2016" y="3072"/>
            <a:chExt cx="672" cy="240"/>
          </a:xfrm>
        </p:grpSpPr>
        <p:sp>
          <p:nvSpPr>
            <p:cNvPr id="235549" name="Rectangle 29"/>
            <p:cNvSpPr>
              <a:spLocks noChangeArrowheads="1"/>
            </p:cNvSpPr>
            <p:nvPr/>
          </p:nvSpPr>
          <p:spPr bwMode="auto">
            <a:xfrm>
              <a:off x="2016" y="3072"/>
              <a:ext cx="336" cy="240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 b="1">
                  <a:solidFill>
                    <a:schemeClr val="bg2"/>
                  </a:solidFill>
                  <a:latin typeface="Courier New" charset="0"/>
                </a:rPr>
                <a:t>4.42</a:t>
              </a:r>
              <a:endParaRPr kumimoji="0" lang="en-US" sz="1400" b="1">
                <a:latin typeface="Courier New" charset="0"/>
              </a:endParaRPr>
            </a:p>
          </p:txBody>
        </p:sp>
        <p:sp>
          <p:nvSpPr>
            <p:cNvPr id="235550" name="Rectangle 30"/>
            <p:cNvSpPr>
              <a:spLocks noChangeArrowheads="1"/>
            </p:cNvSpPr>
            <p:nvPr/>
          </p:nvSpPr>
          <p:spPr bwMode="auto">
            <a:xfrm>
              <a:off x="2352" y="3072"/>
              <a:ext cx="336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 b="1">
                  <a:solidFill>
                    <a:schemeClr val="bg2"/>
                  </a:solidFill>
                  <a:latin typeface="Courier New" charset="0"/>
                </a:rPr>
                <a:t>6.21</a:t>
              </a:r>
              <a:endParaRPr kumimoji="0" lang="en-US" sz="1400" b="1">
                <a:latin typeface="Courier New" charset="0"/>
              </a:endParaRPr>
            </a:p>
          </p:txBody>
        </p:sp>
      </p:grpSp>
      <p:cxnSp>
        <p:nvCxnSpPr>
          <p:cNvPr id="235551" name="AutoShape 31"/>
          <p:cNvCxnSpPr>
            <a:cxnSpLocks noChangeShapeType="1"/>
            <a:stCxn id="235549" idx="2"/>
            <a:endCxn id="235550" idx="2"/>
          </p:cNvCxnSpPr>
          <p:nvPr/>
        </p:nvCxnSpPr>
        <p:spPr bwMode="auto">
          <a:xfrm rot="16200000" flipH="1">
            <a:off x="5866606" y="4534694"/>
            <a:ext cx="1588" cy="533400"/>
          </a:xfrm>
          <a:prstGeom prst="curvedConnector3">
            <a:avLst>
              <a:gd name="adj1" fmla="val 32299995"/>
            </a:avLst>
          </a:prstGeom>
          <a:noFill/>
          <a:ln w="34925">
            <a:solidFill>
              <a:srgbClr val="006600"/>
            </a:solidFill>
            <a:round/>
            <a:headEnd type="triangle" w="med" len="med"/>
            <a:tailEnd type="triangle" w="med" len="med"/>
          </a:ln>
          <a:effectLst/>
        </p:spPr>
      </p:cxnSp>
      <p:grpSp>
        <p:nvGrpSpPr>
          <p:cNvPr id="235552" name="Group 32"/>
          <p:cNvGrpSpPr>
            <a:grpSpLocks/>
          </p:cNvGrpSpPr>
          <p:nvPr/>
        </p:nvGrpSpPr>
        <p:grpSpPr bwMode="auto">
          <a:xfrm>
            <a:off x="1066800" y="4038600"/>
            <a:ext cx="6934200" cy="381000"/>
            <a:chOff x="672" y="2304"/>
            <a:chExt cx="4368" cy="240"/>
          </a:xfrm>
        </p:grpSpPr>
        <p:sp>
          <p:nvSpPr>
            <p:cNvPr id="235553" name="Rectangle 33"/>
            <p:cNvSpPr>
              <a:spLocks noChangeArrowheads="1"/>
            </p:cNvSpPr>
            <p:nvPr/>
          </p:nvSpPr>
          <p:spPr bwMode="auto">
            <a:xfrm>
              <a:off x="235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235554" name="Rectangle 34"/>
            <p:cNvSpPr>
              <a:spLocks noChangeArrowheads="1"/>
            </p:cNvSpPr>
            <p:nvPr/>
          </p:nvSpPr>
          <p:spPr bwMode="auto">
            <a:xfrm>
              <a:off x="268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35555" name="Rectangle 35"/>
            <p:cNvSpPr>
              <a:spLocks noChangeArrowheads="1"/>
            </p:cNvSpPr>
            <p:nvPr/>
          </p:nvSpPr>
          <p:spPr bwMode="auto">
            <a:xfrm>
              <a:off x="302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35556" name="Rectangle 36"/>
            <p:cNvSpPr>
              <a:spLocks noChangeArrowheads="1"/>
            </p:cNvSpPr>
            <p:nvPr/>
          </p:nvSpPr>
          <p:spPr bwMode="auto">
            <a:xfrm>
              <a:off x="336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235557" name="Rectangle 37"/>
            <p:cNvSpPr>
              <a:spLocks noChangeArrowheads="1"/>
            </p:cNvSpPr>
            <p:nvPr/>
          </p:nvSpPr>
          <p:spPr bwMode="auto">
            <a:xfrm>
              <a:off x="168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0</a:t>
              </a:r>
            </a:p>
          </p:txBody>
        </p:sp>
        <p:sp>
          <p:nvSpPr>
            <p:cNvPr id="235558" name="Rectangle 38"/>
            <p:cNvSpPr>
              <a:spLocks noChangeArrowheads="1"/>
            </p:cNvSpPr>
            <p:nvPr/>
          </p:nvSpPr>
          <p:spPr bwMode="auto">
            <a:xfrm>
              <a:off x="201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35559" name="Rectangle 39"/>
            <p:cNvSpPr>
              <a:spLocks noChangeArrowheads="1"/>
            </p:cNvSpPr>
            <p:nvPr/>
          </p:nvSpPr>
          <p:spPr bwMode="auto">
            <a:xfrm>
              <a:off x="436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8</a:t>
              </a:r>
            </a:p>
          </p:txBody>
        </p:sp>
        <p:sp>
          <p:nvSpPr>
            <p:cNvPr id="235560" name="Rectangle 40"/>
            <p:cNvSpPr>
              <a:spLocks noChangeArrowheads="1"/>
            </p:cNvSpPr>
            <p:nvPr/>
          </p:nvSpPr>
          <p:spPr bwMode="auto">
            <a:xfrm>
              <a:off x="470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9</a:t>
              </a:r>
            </a:p>
          </p:txBody>
        </p:sp>
        <p:sp>
          <p:nvSpPr>
            <p:cNvPr id="235561" name="Rectangle 41"/>
            <p:cNvSpPr>
              <a:spLocks noChangeArrowheads="1"/>
            </p:cNvSpPr>
            <p:nvPr/>
          </p:nvSpPr>
          <p:spPr bwMode="auto">
            <a:xfrm>
              <a:off x="672" y="2304"/>
              <a:ext cx="1008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Array index</a:t>
              </a:r>
            </a:p>
          </p:txBody>
        </p:sp>
        <p:sp>
          <p:nvSpPr>
            <p:cNvPr id="235562" name="Rectangle 42"/>
            <p:cNvSpPr>
              <a:spLocks noChangeArrowheads="1"/>
            </p:cNvSpPr>
            <p:nvPr/>
          </p:nvSpPr>
          <p:spPr bwMode="auto">
            <a:xfrm>
              <a:off x="369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235563" name="Rectangle 43"/>
            <p:cNvSpPr>
              <a:spLocks noChangeArrowheads="1"/>
            </p:cNvSpPr>
            <p:nvPr/>
          </p:nvSpPr>
          <p:spPr bwMode="auto">
            <a:xfrm>
              <a:off x="403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7</a:t>
              </a:r>
            </a:p>
          </p:txBody>
        </p:sp>
      </p:grpSp>
      <p:sp>
        <p:nvSpPr>
          <p:cNvPr id="235565" name="Rectangle 45"/>
          <p:cNvSpPr>
            <a:spLocks noGrp="1" noChangeArrowheads="1"/>
          </p:cNvSpPr>
          <p:nvPr>
            <p:ph type="body" idx="1"/>
          </p:nvPr>
        </p:nvSpPr>
        <p:spPr>
          <a:xfrm>
            <a:off x="609600" y="914400"/>
            <a:ext cx="8077200" cy="5410200"/>
          </a:xfrm>
          <a:noFill/>
          <a:ln/>
        </p:spPr>
        <p:txBody>
          <a:bodyPr/>
          <a:lstStyle/>
          <a:p>
            <a:r>
              <a:rPr lang="en-US"/>
              <a:t>Iteration i.  </a:t>
            </a:r>
            <a:r>
              <a:rPr lang="en-US">
                <a:solidFill>
                  <a:schemeClr val="tx1"/>
                </a:solidFill>
              </a:rPr>
              <a:t>Repeatedly swap element i with the one to its left if smaller.</a:t>
            </a:r>
          </a:p>
          <a:p>
            <a:endParaRPr lang="en-US"/>
          </a:p>
          <a:p>
            <a:r>
              <a:rPr lang="en-US"/>
              <a:t>Property.  </a:t>
            </a:r>
            <a:r>
              <a:rPr lang="en-US">
                <a:solidFill>
                  <a:schemeClr val="tx1"/>
                </a:solidFill>
              </a:rPr>
              <a:t>After ith iteration,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a[0]</a:t>
            </a:r>
            <a:r>
              <a:rPr lang="en-US">
                <a:solidFill>
                  <a:schemeClr val="tx1"/>
                </a:solidFill>
              </a:rPr>
              <a:t> through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a[i]</a:t>
            </a:r>
            <a:r>
              <a:rPr lang="en-US">
                <a:solidFill>
                  <a:schemeClr val="tx1"/>
                </a:solidFill>
              </a:rPr>
              <a:t> contain first i+1 elements in ascending order.</a:t>
            </a:r>
          </a:p>
        </p:txBody>
      </p:sp>
    </p:spTree>
    <p:extLst>
      <p:ext uri="{BB962C8B-B14F-4D97-AF65-F5344CB8AC3E}">
        <p14:creationId xmlns:p14="http://schemas.microsoft.com/office/powerpoint/2010/main" xmlns="" val="178591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355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5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35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037CF4-E3D7-A94E-951B-02947F90267A}" type="slidenum">
              <a:rPr lang="en-US"/>
              <a:pPr/>
              <a:t>42</a:t>
            </a:fld>
            <a:endParaRPr lang="en-US" sz="1400"/>
          </a:p>
        </p:txBody>
      </p:sp>
      <p:sp>
        <p:nvSpPr>
          <p:cNvPr id="236546" name="Rectangle 2"/>
          <p:cNvSpPr>
            <a:spLocks noChangeArrowheads="1"/>
          </p:cNvSpPr>
          <p:nvPr/>
        </p:nvSpPr>
        <p:spPr bwMode="auto">
          <a:xfrm>
            <a:off x="64008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7.42</a:t>
            </a:r>
          </a:p>
        </p:txBody>
      </p:sp>
      <p:sp>
        <p:nvSpPr>
          <p:cNvPr id="236547" name="Rectangle 3"/>
          <p:cNvSpPr>
            <a:spLocks noChangeArrowheads="1"/>
          </p:cNvSpPr>
          <p:nvPr/>
        </p:nvSpPr>
        <p:spPr bwMode="auto">
          <a:xfrm>
            <a:off x="37338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1.12</a:t>
            </a:r>
          </a:p>
        </p:txBody>
      </p:sp>
      <p:sp>
        <p:nvSpPr>
          <p:cNvPr id="236548" name="Rectangle 4"/>
          <p:cNvSpPr>
            <a:spLocks noChangeArrowheads="1"/>
          </p:cNvSpPr>
          <p:nvPr/>
        </p:nvSpPr>
        <p:spPr bwMode="auto">
          <a:xfrm>
            <a:off x="42672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1.17</a:t>
            </a:r>
          </a:p>
        </p:txBody>
      </p:sp>
      <p:sp>
        <p:nvSpPr>
          <p:cNvPr id="236549" name="Rectangle 5"/>
          <p:cNvSpPr>
            <a:spLocks noChangeArrowheads="1"/>
          </p:cNvSpPr>
          <p:nvPr/>
        </p:nvSpPr>
        <p:spPr bwMode="auto">
          <a:xfrm>
            <a:off x="26670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0.32</a:t>
            </a:r>
          </a:p>
        </p:txBody>
      </p:sp>
      <p:sp>
        <p:nvSpPr>
          <p:cNvPr id="236550" name="Rectangle 6"/>
          <p:cNvSpPr>
            <a:spLocks noChangeArrowheads="1"/>
          </p:cNvSpPr>
          <p:nvPr/>
        </p:nvSpPr>
        <p:spPr bwMode="auto">
          <a:xfrm>
            <a:off x="48006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2.78</a:t>
            </a:r>
          </a:p>
        </p:txBody>
      </p:sp>
      <p:sp>
        <p:nvSpPr>
          <p:cNvPr id="236551" name="Rectangle 7"/>
          <p:cNvSpPr>
            <a:spLocks noChangeArrowheads="1"/>
          </p:cNvSpPr>
          <p:nvPr/>
        </p:nvSpPr>
        <p:spPr bwMode="auto">
          <a:xfrm>
            <a:off x="32004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0.56</a:t>
            </a:r>
          </a:p>
        </p:txBody>
      </p:sp>
      <p:sp>
        <p:nvSpPr>
          <p:cNvPr id="236552" name="Rectangle 8"/>
          <p:cNvSpPr>
            <a:spLocks noChangeArrowheads="1"/>
          </p:cNvSpPr>
          <p:nvPr/>
        </p:nvSpPr>
        <p:spPr bwMode="auto">
          <a:xfrm>
            <a:off x="69342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3.14</a:t>
            </a:r>
          </a:p>
        </p:txBody>
      </p:sp>
      <p:sp>
        <p:nvSpPr>
          <p:cNvPr id="236553" name="Rectangle 9"/>
          <p:cNvSpPr>
            <a:spLocks noChangeArrowheads="1"/>
          </p:cNvSpPr>
          <p:nvPr/>
        </p:nvSpPr>
        <p:spPr bwMode="auto">
          <a:xfrm>
            <a:off x="74676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7.71</a:t>
            </a:r>
          </a:p>
        </p:txBody>
      </p:sp>
      <p:sp>
        <p:nvSpPr>
          <p:cNvPr id="236554" name="Rectangle 10"/>
          <p:cNvSpPr>
            <a:spLocks noChangeArrowheads="1"/>
          </p:cNvSpPr>
          <p:nvPr/>
        </p:nvSpPr>
        <p:spPr bwMode="auto">
          <a:xfrm>
            <a:off x="1066800" y="4419600"/>
            <a:ext cx="16002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kumimoji="0" lang="en-US"/>
              <a:t>Value</a:t>
            </a:r>
          </a:p>
        </p:txBody>
      </p:sp>
      <p:sp>
        <p:nvSpPr>
          <p:cNvPr id="236555" name="Rectangle 11"/>
          <p:cNvSpPr>
            <a:spLocks noChangeArrowheads="1"/>
          </p:cNvSpPr>
          <p:nvPr/>
        </p:nvSpPr>
        <p:spPr bwMode="auto">
          <a:xfrm>
            <a:off x="58674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6.21</a:t>
            </a:r>
          </a:p>
        </p:txBody>
      </p:sp>
      <p:sp>
        <p:nvSpPr>
          <p:cNvPr id="236556" name="Rectangle 12"/>
          <p:cNvSpPr>
            <a:spLocks noChangeArrowheads="1"/>
          </p:cNvSpPr>
          <p:nvPr/>
        </p:nvSpPr>
        <p:spPr bwMode="auto">
          <a:xfrm>
            <a:off x="5334000" y="4419600"/>
            <a:ext cx="533400" cy="381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4.42</a:t>
            </a:r>
          </a:p>
        </p:txBody>
      </p:sp>
      <p:sp>
        <p:nvSpPr>
          <p:cNvPr id="236569" name="Text Box 25"/>
          <p:cNvSpPr txBox="1">
            <a:spLocks noChangeArrowheads="1"/>
          </p:cNvSpPr>
          <p:nvPr/>
        </p:nvSpPr>
        <p:spPr bwMode="auto">
          <a:xfrm>
            <a:off x="2819400" y="5424488"/>
            <a:ext cx="3733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n-US">
                <a:solidFill>
                  <a:schemeClr val="bg2"/>
                </a:solidFill>
              </a:rPr>
              <a:t>Iteration 7:  </a:t>
            </a:r>
            <a:r>
              <a:rPr kumimoji="0" lang="en-US">
                <a:solidFill>
                  <a:srgbClr val="003399"/>
                </a:solidFill>
              </a:rPr>
              <a:t>step 2</a:t>
            </a:r>
            <a:r>
              <a:rPr kumimoji="0" lang="en-US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36570" name="Rectangle 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Insertion Sort</a:t>
            </a:r>
          </a:p>
        </p:txBody>
      </p:sp>
      <p:grpSp>
        <p:nvGrpSpPr>
          <p:cNvPr id="236576" name="Group 32"/>
          <p:cNvGrpSpPr>
            <a:grpSpLocks/>
          </p:cNvGrpSpPr>
          <p:nvPr/>
        </p:nvGrpSpPr>
        <p:grpSpPr bwMode="auto">
          <a:xfrm>
            <a:off x="1066800" y="4038600"/>
            <a:ext cx="6934200" cy="381000"/>
            <a:chOff x="672" y="2304"/>
            <a:chExt cx="4368" cy="240"/>
          </a:xfrm>
        </p:grpSpPr>
        <p:sp>
          <p:nvSpPr>
            <p:cNvPr id="236577" name="Rectangle 33"/>
            <p:cNvSpPr>
              <a:spLocks noChangeArrowheads="1"/>
            </p:cNvSpPr>
            <p:nvPr/>
          </p:nvSpPr>
          <p:spPr bwMode="auto">
            <a:xfrm>
              <a:off x="235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236578" name="Rectangle 34"/>
            <p:cNvSpPr>
              <a:spLocks noChangeArrowheads="1"/>
            </p:cNvSpPr>
            <p:nvPr/>
          </p:nvSpPr>
          <p:spPr bwMode="auto">
            <a:xfrm>
              <a:off x="268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36579" name="Rectangle 35"/>
            <p:cNvSpPr>
              <a:spLocks noChangeArrowheads="1"/>
            </p:cNvSpPr>
            <p:nvPr/>
          </p:nvSpPr>
          <p:spPr bwMode="auto">
            <a:xfrm>
              <a:off x="302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36580" name="Rectangle 36"/>
            <p:cNvSpPr>
              <a:spLocks noChangeArrowheads="1"/>
            </p:cNvSpPr>
            <p:nvPr/>
          </p:nvSpPr>
          <p:spPr bwMode="auto">
            <a:xfrm>
              <a:off x="336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236581" name="Rectangle 37"/>
            <p:cNvSpPr>
              <a:spLocks noChangeArrowheads="1"/>
            </p:cNvSpPr>
            <p:nvPr/>
          </p:nvSpPr>
          <p:spPr bwMode="auto">
            <a:xfrm>
              <a:off x="168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0</a:t>
              </a:r>
            </a:p>
          </p:txBody>
        </p:sp>
        <p:sp>
          <p:nvSpPr>
            <p:cNvPr id="236582" name="Rectangle 38"/>
            <p:cNvSpPr>
              <a:spLocks noChangeArrowheads="1"/>
            </p:cNvSpPr>
            <p:nvPr/>
          </p:nvSpPr>
          <p:spPr bwMode="auto">
            <a:xfrm>
              <a:off x="201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36583" name="Rectangle 39"/>
            <p:cNvSpPr>
              <a:spLocks noChangeArrowheads="1"/>
            </p:cNvSpPr>
            <p:nvPr/>
          </p:nvSpPr>
          <p:spPr bwMode="auto">
            <a:xfrm>
              <a:off x="436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8</a:t>
              </a:r>
            </a:p>
          </p:txBody>
        </p:sp>
        <p:sp>
          <p:nvSpPr>
            <p:cNvPr id="236584" name="Rectangle 40"/>
            <p:cNvSpPr>
              <a:spLocks noChangeArrowheads="1"/>
            </p:cNvSpPr>
            <p:nvPr/>
          </p:nvSpPr>
          <p:spPr bwMode="auto">
            <a:xfrm>
              <a:off x="470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9</a:t>
              </a:r>
            </a:p>
          </p:txBody>
        </p:sp>
        <p:sp>
          <p:nvSpPr>
            <p:cNvPr id="236585" name="Rectangle 41"/>
            <p:cNvSpPr>
              <a:spLocks noChangeArrowheads="1"/>
            </p:cNvSpPr>
            <p:nvPr/>
          </p:nvSpPr>
          <p:spPr bwMode="auto">
            <a:xfrm>
              <a:off x="672" y="2304"/>
              <a:ext cx="1008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Array index</a:t>
              </a:r>
            </a:p>
          </p:txBody>
        </p:sp>
        <p:sp>
          <p:nvSpPr>
            <p:cNvPr id="236586" name="Rectangle 42"/>
            <p:cNvSpPr>
              <a:spLocks noChangeArrowheads="1"/>
            </p:cNvSpPr>
            <p:nvPr/>
          </p:nvSpPr>
          <p:spPr bwMode="auto">
            <a:xfrm>
              <a:off x="369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236587" name="Rectangle 43"/>
            <p:cNvSpPr>
              <a:spLocks noChangeArrowheads="1"/>
            </p:cNvSpPr>
            <p:nvPr/>
          </p:nvSpPr>
          <p:spPr bwMode="auto">
            <a:xfrm>
              <a:off x="403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7</a:t>
              </a:r>
            </a:p>
          </p:txBody>
        </p:sp>
      </p:grpSp>
      <p:sp>
        <p:nvSpPr>
          <p:cNvPr id="236589" name="Rectangle 45"/>
          <p:cNvSpPr>
            <a:spLocks noGrp="1" noChangeArrowheads="1"/>
          </p:cNvSpPr>
          <p:nvPr>
            <p:ph type="body" idx="1"/>
          </p:nvPr>
        </p:nvSpPr>
        <p:spPr>
          <a:xfrm>
            <a:off x="609600" y="914400"/>
            <a:ext cx="8077200" cy="5410200"/>
          </a:xfrm>
          <a:noFill/>
          <a:ln/>
        </p:spPr>
        <p:txBody>
          <a:bodyPr/>
          <a:lstStyle/>
          <a:p>
            <a:r>
              <a:rPr lang="en-US"/>
              <a:t>Iteration i.  </a:t>
            </a:r>
            <a:r>
              <a:rPr lang="en-US">
                <a:solidFill>
                  <a:schemeClr val="tx1"/>
                </a:solidFill>
              </a:rPr>
              <a:t>Repeatedly swap element i with the one to its left if smaller.</a:t>
            </a:r>
          </a:p>
          <a:p>
            <a:endParaRPr lang="en-US"/>
          </a:p>
          <a:p>
            <a:r>
              <a:rPr lang="en-US"/>
              <a:t>Property.  </a:t>
            </a:r>
            <a:r>
              <a:rPr lang="en-US">
                <a:solidFill>
                  <a:schemeClr val="tx1"/>
                </a:solidFill>
              </a:rPr>
              <a:t>After ith iteration,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a[0]</a:t>
            </a:r>
            <a:r>
              <a:rPr lang="en-US">
                <a:solidFill>
                  <a:schemeClr val="tx1"/>
                </a:solidFill>
              </a:rPr>
              <a:t> through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a[i]</a:t>
            </a:r>
            <a:r>
              <a:rPr lang="en-US">
                <a:solidFill>
                  <a:schemeClr val="tx1"/>
                </a:solidFill>
              </a:rPr>
              <a:t> contain first i+1 elements in ascending order.</a:t>
            </a:r>
          </a:p>
        </p:txBody>
      </p:sp>
    </p:spTree>
    <p:extLst>
      <p:ext uri="{BB962C8B-B14F-4D97-AF65-F5344CB8AC3E}">
        <p14:creationId xmlns:p14="http://schemas.microsoft.com/office/powerpoint/2010/main" xmlns="" val="1940855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4AC253-9669-4B42-BF3D-283D7BF95B41}" type="slidenum">
              <a:rPr lang="en-US"/>
              <a:pPr/>
              <a:t>43</a:t>
            </a:fld>
            <a:endParaRPr lang="en-US" sz="1400"/>
          </a:p>
        </p:txBody>
      </p:sp>
      <p:sp>
        <p:nvSpPr>
          <p:cNvPr id="237570" name="Rectangle 2"/>
          <p:cNvSpPr>
            <a:spLocks noChangeArrowheads="1"/>
          </p:cNvSpPr>
          <p:nvPr/>
        </p:nvSpPr>
        <p:spPr bwMode="auto">
          <a:xfrm>
            <a:off x="64008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7.42</a:t>
            </a:r>
          </a:p>
        </p:txBody>
      </p:sp>
      <p:sp>
        <p:nvSpPr>
          <p:cNvPr id="237571" name="Rectangle 3"/>
          <p:cNvSpPr>
            <a:spLocks noChangeArrowheads="1"/>
          </p:cNvSpPr>
          <p:nvPr/>
        </p:nvSpPr>
        <p:spPr bwMode="auto">
          <a:xfrm>
            <a:off x="37338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1.12</a:t>
            </a:r>
          </a:p>
        </p:txBody>
      </p:sp>
      <p:sp>
        <p:nvSpPr>
          <p:cNvPr id="237572" name="Rectangle 4"/>
          <p:cNvSpPr>
            <a:spLocks noChangeArrowheads="1"/>
          </p:cNvSpPr>
          <p:nvPr/>
        </p:nvSpPr>
        <p:spPr bwMode="auto">
          <a:xfrm>
            <a:off x="42672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1.17</a:t>
            </a:r>
          </a:p>
        </p:txBody>
      </p:sp>
      <p:sp>
        <p:nvSpPr>
          <p:cNvPr id="237573" name="Rectangle 5"/>
          <p:cNvSpPr>
            <a:spLocks noChangeArrowheads="1"/>
          </p:cNvSpPr>
          <p:nvPr/>
        </p:nvSpPr>
        <p:spPr bwMode="auto">
          <a:xfrm>
            <a:off x="26670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0.32</a:t>
            </a:r>
          </a:p>
        </p:txBody>
      </p:sp>
      <p:sp>
        <p:nvSpPr>
          <p:cNvPr id="237574" name="Rectangle 6"/>
          <p:cNvSpPr>
            <a:spLocks noChangeArrowheads="1"/>
          </p:cNvSpPr>
          <p:nvPr/>
        </p:nvSpPr>
        <p:spPr bwMode="auto">
          <a:xfrm>
            <a:off x="48006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2.78</a:t>
            </a:r>
          </a:p>
        </p:txBody>
      </p:sp>
      <p:sp>
        <p:nvSpPr>
          <p:cNvPr id="237575" name="Rectangle 7"/>
          <p:cNvSpPr>
            <a:spLocks noChangeArrowheads="1"/>
          </p:cNvSpPr>
          <p:nvPr/>
        </p:nvSpPr>
        <p:spPr bwMode="auto">
          <a:xfrm>
            <a:off x="32004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0.56</a:t>
            </a:r>
          </a:p>
        </p:txBody>
      </p:sp>
      <p:sp>
        <p:nvSpPr>
          <p:cNvPr id="237576" name="Rectangle 8"/>
          <p:cNvSpPr>
            <a:spLocks noChangeArrowheads="1"/>
          </p:cNvSpPr>
          <p:nvPr/>
        </p:nvSpPr>
        <p:spPr bwMode="auto">
          <a:xfrm>
            <a:off x="6934200" y="4419600"/>
            <a:ext cx="533400" cy="381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3.14</a:t>
            </a:r>
          </a:p>
        </p:txBody>
      </p:sp>
      <p:sp>
        <p:nvSpPr>
          <p:cNvPr id="237577" name="Rectangle 9"/>
          <p:cNvSpPr>
            <a:spLocks noChangeArrowheads="1"/>
          </p:cNvSpPr>
          <p:nvPr/>
        </p:nvSpPr>
        <p:spPr bwMode="auto">
          <a:xfrm>
            <a:off x="74676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7.71</a:t>
            </a:r>
          </a:p>
        </p:txBody>
      </p:sp>
      <p:sp>
        <p:nvSpPr>
          <p:cNvPr id="237578" name="Rectangle 10"/>
          <p:cNvSpPr>
            <a:spLocks noChangeArrowheads="1"/>
          </p:cNvSpPr>
          <p:nvPr/>
        </p:nvSpPr>
        <p:spPr bwMode="auto">
          <a:xfrm>
            <a:off x="1066800" y="4419600"/>
            <a:ext cx="16002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kumimoji="0" lang="en-US"/>
              <a:t>Value</a:t>
            </a:r>
          </a:p>
        </p:txBody>
      </p:sp>
      <p:sp>
        <p:nvSpPr>
          <p:cNvPr id="237579" name="Rectangle 11"/>
          <p:cNvSpPr>
            <a:spLocks noChangeArrowheads="1"/>
          </p:cNvSpPr>
          <p:nvPr/>
        </p:nvSpPr>
        <p:spPr bwMode="auto">
          <a:xfrm>
            <a:off x="58674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6.21</a:t>
            </a:r>
          </a:p>
        </p:txBody>
      </p:sp>
      <p:sp>
        <p:nvSpPr>
          <p:cNvPr id="237580" name="Rectangle 12"/>
          <p:cNvSpPr>
            <a:spLocks noChangeArrowheads="1"/>
          </p:cNvSpPr>
          <p:nvPr/>
        </p:nvSpPr>
        <p:spPr bwMode="auto">
          <a:xfrm>
            <a:off x="53340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4.42</a:t>
            </a:r>
          </a:p>
        </p:txBody>
      </p:sp>
      <p:sp>
        <p:nvSpPr>
          <p:cNvPr id="237593" name="Text Box 25"/>
          <p:cNvSpPr txBox="1">
            <a:spLocks noChangeArrowheads="1"/>
          </p:cNvSpPr>
          <p:nvPr/>
        </p:nvSpPr>
        <p:spPr bwMode="auto">
          <a:xfrm>
            <a:off x="2819400" y="5424488"/>
            <a:ext cx="3733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n-US">
                <a:solidFill>
                  <a:schemeClr val="bg2"/>
                </a:solidFill>
              </a:rPr>
              <a:t>Iteration 8:  </a:t>
            </a:r>
            <a:r>
              <a:rPr kumimoji="0" lang="en-US">
                <a:solidFill>
                  <a:srgbClr val="003399"/>
                </a:solidFill>
              </a:rPr>
              <a:t>step 0</a:t>
            </a:r>
            <a:r>
              <a:rPr kumimoji="0" lang="en-US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37594" name="Rectangle 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Insertion Sort</a:t>
            </a:r>
          </a:p>
        </p:txBody>
      </p:sp>
      <p:grpSp>
        <p:nvGrpSpPr>
          <p:cNvPr id="237596" name="Group 28"/>
          <p:cNvGrpSpPr>
            <a:grpSpLocks/>
          </p:cNvGrpSpPr>
          <p:nvPr/>
        </p:nvGrpSpPr>
        <p:grpSpPr bwMode="auto">
          <a:xfrm>
            <a:off x="6400800" y="4419600"/>
            <a:ext cx="1066800" cy="381000"/>
            <a:chOff x="2016" y="3072"/>
            <a:chExt cx="672" cy="240"/>
          </a:xfrm>
        </p:grpSpPr>
        <p:sp>
          <p:nvSpPr>
            <p:cNvPr id="237597" name="Rectangle 29"/>
            <p:cNvSpPr>
              <a:spLocks noChangeArrowheads="1"/>
            </p:cNvSpPr>
            <p:nvPr/>
          </p:nvSpPr>
          <p:spPr bwMode="auto">
            <a:xfrm>
              <a:off x="2016" y="3072"/>
              <a:ext cx="336" cy="240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 b="1">
                  <a:solidFill>
                    <a:schemeClr val="bg2"/>
                  </a:solidFill>
                  <a:latin typeface="Courier New" charset="0"/>
                </a:rPr>
                <a:t>3.14</a:t>
              </a:r>
              <a:endParaRPr kumimoji="0" lang="en-US" sz="1400" b="1">
                <a:latin typeface="Courier New" charset="0"/>
              </a:endParaRPr>
            </a:p>
          </p:txBody>
        </p:sp>
        <p:sp>
          <p:nvSpPr>
            <p:cNvPr id="237598" name="Rectangle 30"/>
            <p:cNvSpPr>
              <a:spLocks noChangeArrowheads="1"/>
            </p:cNvSpPr>
            <p:nvPr/>
          </p:nvSpPr>
          <p:spPr bwMode="auto">
            <a:xfrm>
              <a:off x="2352" y="3072"/>
              <a:ext cx="336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 b="1">
                  <a:solidFill>
                    <a:schemeClr val="bg2"/>
                  </a:solidFill>
                  <a:latin typeface="Courier New" charset="0"/>
                </a:rPr>
                <a:t>7.42</a:t>
              </a:r>
              <a:endParaRPr kumimoji="0" lang="en-US" sz="1400" b="1">
                <a:latin typeface="Courier New" charset="0"/>
              </a:endParaRPr>
            </a:p>
          </p:txBody>
        </p:sp>
      </p:grpSp>
      <p:cxnSp>
        <p:nvCxnSpPr>
          <p:cNvPr id="237599" name="AutoShape 31"/>
          <p:cNvCxnSpPr>
            <a:cxnSpLocks noChangeShapeType="1"/>
            <a:stCxn id="237597" idx="2"/>
            <a:endCxn id="237598" idx="2"/>
          </p:cNvCxnSpPr>
          <p:nvPr/>
        </p:nvCxnSpPr>
        <p:spPr bwMode="auto">
          <a:xfrm rot="16200000" flipH="1">
            <a:off x="6933406" y="4534694"/>
            <a:ext cx="1588" cy="533400"/>
          </a:xfrm>
          <a:prstGeom prst="curvedConnector3">
            <a:avLst>
              <a:gd name="adj1" fmla="val 27399995"/>
            </a:avLst>
          </a:prstGeom>
          <a:noFill/>
          <a:ln w="34925">
            <a:solidFill>
              <a:srgbClr val="006600"/>
            </a:solidFill>
            <a:round/>
            <a:headEnd type="triangle" w="med" len="med"/>
            <a:tailEnd type="triangle" w="med" len="med"/>
          </a:ln>
          <a:effectLst/>
        </p:spPr>
      </p:cxnSp>
      <p:grpSp>
        <p:nvGrpSpPr>
          <p:cNvPr id="237600" name="Group 32"/>
          <p:cNvGrpSpPr>
            <a:grpSpLocks/>
          </p:cNvGrpSpPr>
          <p:nvPr/>
        </p:nvGrpSpPr>
        <p:grpSpPr bwMode="auto">
          <a:xfrm>
            <a:off x="1066800" y="4038600"/>
            <a:ext cx="6934200" cy="381000"/>
            <a:chOff x="672" y="2304"/>
            <a:chExt cx="4368" cy="240"/>
          </a:xfrm>
        </p:grpSpPr>
        <p:sp>
          <p:nvSpPr>
            <p:cNvPr id="237601" name="Rectangle 33"/>
            <p:cNvSpPr>
              <a:spLocks noChangeArrowheads="1"/>
            </p:cNvSpPr>
            <p:nvPr/>
          </p:nvSpPr>
          <p:spPr bwMode="auto">
            <a:xfrm>
              <a:off x="235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237602" name="Rectangle 34"/>
            <p:cNvSpPr>
              <a:spLocks noChangeArrowheads="1"/>
            </p:cNvSpPr>
            <p:nvPr/>
          </p:nvSpPr>
          <p:spPr bwMode="auto">
            <a:xfrm>
              <a:off x="268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37603" name="Rectangle 35"/>
            <p:cNvSpPr>
              <a:spLocks noChangeArrowheads="1"/>
            </p:cNvSpPr>
            <p:nvPr/>
          </p:nvSpPr>
          <p:spPr bwMode="auto">
            <a:xfrm>
              <a:off x="302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37604" name="Rectangle 36"/>
            <p:cNvSpPr>
              <a:spLocks noChangeArrowheads="1"/>
            </p:cNvSpPr>
            <p:nvPr/>
          </p:nvSpPr>
          <p:spPr bwMode="auto">
            <a:xfrm>
              <a:off x="336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237605" name="Rectangle 37"/>
            <p:cNvSpPr>
              <a:spLocks noChangeArrowheads="1"/>
            </p:cNvSpPr>
            <p:nvPr/>
          </p:nvSpPr>
          <p:spPr bwMode="auto">
            <a:xfrm>
              <a:off x="168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0</a:t>
              </a:r>
            </a:p>
          </p:txBody>
        </p:sp>
        <p:sp>
          <p:nvSpPr>
            <p:cNvPr id="237606" name="Rectangle 38"/>
            <p:cNvSpPr>
              <a:spLocks noChangeArrowheads="1"/>
            </p:cNvSpPr>
            <p:nvPr/>
          </p:nvSpPr>
          <p:spPr bwMode="auto">
            <a:xfrm>
              <a:off x="201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37607" name="Rectangle 39"/>
            <p:cNvSpPr>
              <a:spLocks noChangeArrowheads="1"/>
            </p:cNvSpPr>
            <p:nvPr/>
          </p:nvSpPr>
          <p:spPr bwMode="auto">
            <a:xfrm>
              <a:off x="436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8</a:t>
              </a:r>
            </a:p>
          </p:txBody>
        </p:sp>
        <p:sp>
          <p:nvSpPr>
            <p:cNvPr id="237608" name="Rectangle 40"/>
            <p:cNvSpPr>
              <a:spLocks noChangeArrowheads="1"/>
            </p:cNvSpPr>
            <p:nvPr/>
          </p:nvSpPr>
          <p:spPr bwMode="auto">
            <a:xfrm>
              <a:off x="470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9</a:t>
              </a:r>
            </a:p>
          </p:txBody>
        </p:sp>
        <p:sp>
          <p:nvSpPr>
            <p:cNvPr id="237609" name="Rectangle 41"/>
            <p:cNvSpPr>
              <a:spLocks noChangeArrowheads="1"/>
            </p:cNvSpPr>
            <p:nvPr/>
          </p:nvSpPr>
          <p:spPr bwMode="auto">
            <a:xfrm>
              <a:off x="672" y="2304"/>
              <a:ext cx="1008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Array index</a:t>
              </a:r>
            </a:p>
          </p:txBody>
        </p:sp>
        <p:sp>
          <p:nvSpPr>
            <p:cNvPr id="237610" name="Rectangle 42"/>
            <p:cNvSpPr>
              <a:spLocks noChangeArrowheads="1"/>
            </p:cNvSpPr>
            <p:nvPr/>
          </p:nvSpPr>
          <p:spPr bwMode="auto">
            <a:xfrm>
              <a:off x="369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237611" name="Rectangle 43"/>
            <p:cNvSpPr>
              <a:spLocks noChangeArrowheads="1"/>
            </p:cNvSpPr>
            <p:nvPr/>
          </p:nvSpPr>
          <p:spPr bwMode="auto">
            <a:xfrm>
              <a:off x="403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7</a:t>
              </a:r>
            </a:p>
          </p:txBody>
        </p:sp>
      </p:grpSp>
      <p:sp>
        <p:nvSpPr>
          <p:cNvPr id="237613" name="Rectangle 45"/>
          <p:cNvSpPr>
            <a:spLocks noGrp="1" noChangeArrowheads="1"/>
          </p:cNvSpPr>
          <p:nvPr>
            <p:ph type="body" idx="1"/>
          </p:nvPr>
        </p:nvSpPr>
        <p:spPr>
          <a:xfrm>
            <a:off x="609600" y="914400"/>
            <a:ext cx="8077200" cy="5410200"/>
          </a:xfrm>
          <a:noFill/>
          <a:ln/>
        </p:spPr>
        <p:txBody>
          <a:bodyPr/>
          <a:lstStyle/>
          <a:p>
            <a:r>
              <a:rPr lang="en-US"/>
              <a:t>Iteration i.  </a:t>
            </a:r>
            <a:r>
              <a:rPr lang="en-US">
                <a:solidFill>
                  <a:schemeClr val="tx1"/>
                </a:solidFill>
              </a:rPr>
              <a:t>Repeatedly swap element i with the one to its left if smaller.</a:t>
            </a:r>
          </a:p>
          <a:p>
            <a:endParaRPr lang="en-US"/>
          </a:p>
          <a:p>
            <a:r>
              <a:rPr lang="en-US"/>
              <a:t>Property.  </a:t>
            </a:r>
            <a:r>
              <a:rPr lang="en-US">
                <a:solidFill>
                  <a:schemeClr val="tx1"/>
                </a:solidFill>
              </a:rPr>
              <a:t>After ith iteration,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a[0]</a:t>
            </a:r>
            <a:r>
              <a:rPr lang="en-US">
                <a:solidFill>
                  <a:schemeClr val="tx1"/>
                </a:solidFill>
              </a:rPr>
              <a:t> through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a[i]</a:t>
            </a:r>
            <a:r>
              <a:rPr lang="en-US">
                <a:solidFill>
                  <a:schemeClr val="tx1"/>
                </a:solidFill>
              </a:rPr>
              <a:t> contain first i+1 elements in ascending order.</a:t>
            </a:r>
          </a:p>
        </p:txBody>
      </p:sp>
    </p:spTree>
    <p:extLst>
      <p:ext uri="{BB962C8B-B14F-4D97-AF65-F5344CB8AC3E}">
        <p14:creationId xmlns:p14="http://schemas.microsoft.com/office/powerpoint/2010/main" xmlns="" val="548513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3759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7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37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EA61D3-37A2-AC41-8041-DD67FBC2DE59}" type="slidenum">
              <a:rPr lang="en-US"/>
              <a:pPr/>
              <a:t>44</a:t>
            </a:fld>
            <a:endParaRPr lang="en-US" sz="1400"/>
          </a:p>
        </p:txBody>
      </p:sp>
      <p:sp>
        <p:nvSpPr>
          <p:cNvPr id="238594" name="Rectangle 2"/>
          <p:cNvSpPr>
            <a:spLocks noChangeArrowheads="1"/>
          </p:cNvSpPr>
          <p:nvPr/>
        </p:nvSpPr>
        <p:spPr bwMode="auto">
          <a:xfrm>
            <a:off x="69342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7.42</a:t>
            </a:r>
          </a:p>
        </p:txBody>
      </p:sp>
      <p:sp>
        <p:nvSpPr>
          <p:cNvPr id="238595" name="Rectangle 3"/>
          <p:cNvSpPr>
            <a:spLocks noChangeArrowheads="1"/>
          </p:cNvSpPr>
          <p:nvPr/>
        </p:nvSpPr>
        <p:spPr bwMode="auto">
          <a:xfrm>
            <a:off x="37338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1.12</a:t>
            </a:r>
          </a:p>
        </p:txBody>
      </p:sp>
      <p:sp>
        <p:nvSpPr>
          <p:cNvPr id="238596" name="Rectangle 4"/>
          <p:cNvSpPr>
            <a:spLocks noChangeArrowheads="1"/>
          </p:cNvSpPr>
          <p:nvPr/>
        </p:nvSpPr>
        <p:spPr bwMode="auto">
          <a:xfrm>
            <a:off x="42672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1.17</a:t>
            </a:r>
          </a:p>
        </p:txBody>
      </p:sp>
      <p:sp>
        <p:nvSpPr>
          <p:cNvPr id="238597" name="Rectangle 5"/>
          <p:cNvSpPr>
            <a:spLocks noChangeArrowheads="1"/>
          </p:cNvSpPr>
          <p:nvPr/>
        </p:nvSpPr>
        <p:spPr bwMode="auto">
          <a:xfrm>
            <a:off x="26670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0.32</a:t>
            </a:r>
          </a:p>
        </p:txBody>
      </p:sp>
      <p:sp>
        <p:nvSpPr>
          <p:cNvPr id="238598" name="Rectangle 6"/>
          <p:cNvSpPr>
            <a:spLocks noChangeArrowheads="1"/>
          </p:cNvSpPr>
          <p:nvPr/>
        </p:nvSpPr>
        <p:spPr bwMode="auto">
          <a:xfrm>
            <a:off x="48006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2.78</a:t>
            </a:r>
          </a:p>
        </p:txBody>
      </p:sp>
      <p:sp>
        <p:nvSpPr>
          <p:cNvPr id="238599" name="Rectangle 7"/>
          <p:cNvSpPr>
            <a:spLocks noChangeArrowheads="1"/>
          </p:cNvSpPr>
          <p:nvPr/>
        </p:nvSpPr>
        <p:spPr bwMode="auto">
          <a:xfrm>
            <a:off x="32004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0.56</a:t>
            </a:r>
          </a:p>
        </p:txBody>
      </p:sp>
      <p:sp>
        <p:nvSpPr>
          <p:cNvPr id="238600" name="Rectangle 8"/>
          <p:cNvSpPr>
            <a:spLocks noChangeArrowheads="1"/>
          </p:cNvSpPr>
          <p:nvPr/>
        </p:nvSpPr>
        <p:spPr bwMode="auto">
          <a:xfrm>
            <a:off x="6400800" y="4419600"/>
            <a:ext cx="533400" cy="381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3.14</a:t>
            </a:r>
          </a:p>
        </p:txBody>
      </p:sp>
      <p:sp>
        <p:nvSpPr>
          <p:cNvPr id="238601" name="Rectangle 9"/>
          <p:cNvSpPr>
            <a:spLocks noChangeArrowheads="1"/>
          </p:cNvSpPr>
          <p:nvPr/>
        </p:nvSpPr>
        <p:spPr bwMode="auto">
          <a:xfrm>
            <a:off x="74676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7.71</a:t>
            </a:r>
          </a:p>
        </p:txBody>
      </p:sp>
      <p:sp>
        <p:nvSpPr>
          <p:cNvPr id="238602" name="Rectangle 10"/>
          <p:cNvSpPr>
            <a:spLocks noChangeArrowheads="1"/>
          </p:cNvSpPr>
          <p:nvPr/>
        </p:nvSpPr>
        <p:spPr bwMode="auto">
          <a:xfrm>
            <a:off x="1066800" y="4419600"/>
            <a:ext cx="16002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kumimoji="0" lang="en-US"/>
              <a:t>Value</a:t>
            </a:r>
          </a:p>
        </p:txBody>
      </p:sp>
      <p:sp>
        <p:nvSpPr>
          <p:cNvPr id="238603" name="Rectangle 11"/>
          <p:cNvSpPr>
            <a:spLocks noChangeArrowheads="1"/>
          </p:cNvSpPr>
          <p:nvPr/>
        </p:nvSpPr>
        <p:spPr bwMode="auto">
          <a:xfrm>
            <a:off x="58674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6.21</a:t>
            </a:r>
          </a:p>
        </p:txBody>
      </p:sp>
      <p:sp>
        <p:nvSpPr>
          <p:cNvPr id="238604" name="Rectangle 12"/>
          <p:cNvSpPr>
            <a:spLocks noChangeArrowheads="1"/>
          </p:cNvSpPr>
          <p:nvPr/>
        </p:nvSpPr>
        <p:spPr bwMode="auto">
          <a:xfrm>
            <a:off x="53340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4.42</a:t>
            </a:r>
          </a:p>
        </p:txBody>
      </p:sp>
      <p:sp>
        <p:nvSpPr>
          <p:cNvPr id="238617" name="Text Box 25"/>
          <p:cNvSpPr txBox="1">
            <a:spLocks noChangeArrowheads="1"/>
          </p:cNvSpPr>
          <p:nvPr/>
        </p:nvSpPr>
        <p:spPr bwMode="auto">
          <a:xfrm>
            <a:off x="2819400" y="5424488"/>
            <a:ext cx="3733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n-US">
                <a:solidFill>
                  <a:schemeClr val="bg2"/>
                </a:solidFill>
              </a:rPr>
              <a:t>Iteration 8:  </a:t>
            </a:r>
            <a:r>
              <a:rPr kumimoji="0" lang="en-US">
                <a:solidFill>
                  <a:srgbClr val="003399"/>
                </a:solidFill>
              </a:rPr>
              <a:t>step 1</a:t>
            </a:r>
            <a:r>
              <a:rPr kumimoji="0" lang="en-US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38618" name="Rectangle 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Insertion Sort</a:t>
            </a:r>
          </a:p>
        </p:txBody>
      </p:sp>
      <p:grpSp>
        <p:nvGrpSpPr>
          <p:cNvPr id="238620" name="Group 28"/>
          <p:cNvGrpSpPr>
            <a:grpSpLocks/>
          </p:cNvGrpSpPr>
          <p:nvPr/>
        </p:nvGrpSpPr>
        <p:grpSpPr bwMode="auto">
          <a:xfrm>
            <a:off x="5867400" y="4419600"/>
            <a:ext cx="1066800" cy="381000"/>
            <a:chOff x="2016" y="3072"/>
            <a:chExt cx="672" cy="240"/>
          </a:xfrm>
        </p:grpSpPr>
        <p:sp>
          <p:nvSpPr>
            <p:cNvPr id="238621" name="Rectangle 29"/>
            <p:cNvSpPr>
              <a:spLocks noChangeArrowheads="1"/>
            </p:cNvSpPr>
            <p:nvPr/>
          </p:nvSpPr>
          <p:spPr bwMode="auto">
            <a:xfrm>
              <a:off x="2016" y="3072"/>
              <a:ext cx="336" cy="240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 b="1">
                  <a:solidFill>
                    <a:schemeClr val="bg2"/>
                  </a:solidFill>
                  <a:latin typeface="Courier New" charset="0"/>
                </a:rPr>
                <a:t>3.14</a:t>
              </a:r>
              <a:endParaRPr kumimoji="0" lang="en-US" sz="1400" b="1">
                <a:latin typeface="Courier New" charset="0"/>
              </a:endParaRPr>
            </a:p>
          </p:txBody>
        </p:sp>
        <p:sp>
          <p:nvSpPr>
            <p:cNvPr id="238622" name="Rectangle 30"/>
            <p:cNvSpPr>
              <a:spLocks noChangeArrowheads="1"/>
            </p:cNvSpPr>
            <p:nvPr/>
          </p:nvSpPr>
          <p:spPr bwMode="auto">
            <a:xfrm>
              <a:off x="2352" y="3072"/>
              <a:ext cx="336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 b="1">
                  <a:solidFill>
                    <a:schemeClr val="bg2"/>
                  </a:solidFill>
                  <a:latin typeface="Courier New" charset="0"/>
                </a:rPr>
                <a:t>6.21</a:t>
              </a:r>
              <a:endParaRPr kumimoji="0" lang="en-US" sz="1400" b="1">
                <a:latin typeface="Courier New" charset="0"/>
              </a:endParaRPr>
            </a:p>
          </p:txBody>
        </p:sp>
      </p:grpSp>
      <p:cxnSp>
        <p:nvCxnSpPr>
          <p:cNvPr id="238623" name="AutoShape 31"/>
          <p:cNvCxnSpPr>
            <a:cxnSpLocks noChangeShapeType="1"/>
            <a:stCxn id="238621" idx="2"/>
            <a:endCxn id="238622" idx="2"/>
          </p:cNvCxnSpPr>
          <p:nvPr/>
        </p:nvCxnSpPr>
        <p:spPr bwMode="auto">
          <a:xfrm rot="16200000" flipH="1">
            <a:off x="6400006" y="4534694"/>
            <a:ext cx="1588" cy="533400"/>
          </a:xfrm>
          <a:prstGeom prst="curvedConnector3">
            <a:avLst>
              <a:gd name="adj1" fmla="val 31499995"/>
            </a:avLst>
          </a:prstGeom>
          <a:noFill/>
          <a:ln w="34925">
            <a:solidFill>
              <a:srgbClr val="006600"/>
            </a:solidFill>
            <a:round/>
            <a:headEnd type="triangle" w="med" len="med"/>
            <a:tailEnd type="triangle" w="med" len="med"/>
          </a:ln>
          <a:effectLst/>
        </p:spPr>
      </p:cxnSp>
      <p:grpSp>
        <p:nvGrpSpPr>
          <p:cNvPr id="238624" name="Group 32"/>
          <p:cNvGrpSpPr>
            <a:grpSpLocks/>
          </p:cNvGrpSpPr>
          <p:nvPr/>
        </p:nvGrpSpPr>
        <p:grpSpPr bwMode="auto">
          <a:xfrm>
            <a:off x="1066800" y="4038600"/>
            <a:ext cx="6934200" cy="381000"/>
            <a:chOff x="672" y="2304"/>
            <a:chExt cx="4368" cy="240"/>
          </a:xfrm>
        </p:grpSpPr>
        <p:sp>
          <p:nvSpPr>
            <p:cNvPr id="238625" name="Rectangle 33"/>
            <p:cNvSpPr>
              <a:spLocks noChangeArrowheads="1"/>
            </p:cNvSpPr>
            <p:nvPr/>
          </p:nvSpPr>
          <p:spPr bwMode="auto">
            <a:xfrm>
              <a:off x="235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238626" name="Rectangle 34"/>
            <p:cNvSpPr>
              <a:spLocks noChangeArrowheads="1"/>
            </p:cNvSpPr>
            <p:nvPr/>
          </p:nvSpPr>
          <p:spPr bwMode="auto">
            <a:xfrm>
              <a:off x="268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38627" name="Rectangle 35"/>
            <p:cNvSpPr>
              <a:spLocks noChangeArrowheads="1"/>
            </p:cNvSpPr>
            <p:nvPr/>
          </p:nvSpPr>
          <p:spPr bwMode="auto">
            <a:xfrm>
              <a:off x="302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38628" name="Rectangle 36"/>
            <p:cNvSpPr>
              <a:spLocks noChangeArrowheads="1"/>
            </p:cNvSpPr>
            <p:nvPr/>
          </p:nvSpPr>
          <p:spPr bwMode="auto">
            <a:xfrm>
              <a:off x="336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238629" name="Rectangle 37"/>
            <p:cNvSpPr>
              <a:spLocks noChangeArrowheads="1"/>
            </p:cNvSpPr>
            <p:nvPr/>
          </p:nvSpPr>
          <p:spPr bwMode="auto">
            <a:xfrm>
              <a:off x="168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0</a:t>
              </a:r>
            </a:p>
          </p:txBody>
        </p:sp>
        <p:sp>
          <p:nvSpPr>
            <p:cNvPr id="238630" name="Rectangle 38"/>
            <p:cNvSpPr>
              <a:spLocks noChangeArrowheads="1"/>
            </p:cNvSpPr>
            <p:nvPr/>
          </p:nvSpPr>
          <p:spPr bwMode="auto">
            <a:xfrm>
              <a:off x="201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38631" name="Rectangle 39"/>
            <p:cNvSpPr>
              <a:spLocks noChangeArrowheads="1"/>
            </p:cNvSpPr>
            <p:nvPr/>
          </p:nvSpPr>
          <p:spPr bwMode="auto">
            <a:xfrm>
              <a:off x="436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8</a:t>
              </a:r>
            </a:p>
          </p:txBody>
        </p:sp>
        <p:sp>
          <p:nvSpPr>
            <p:cNvPr id="238632" name="Rectangle 40"/>
            <p:cNvSpPr>
              <a:spLocks noChangeArrowheads="1"/>
            </p:cNvSpPr>
            <p:nvPr/>
          </p:nvSpPr>
          <p:spPr bwMode="auto">
            <a:xfrm>
              <a:off x="470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9</a:t>
              </a:r>
            </a:p>
          </p:txBody>
        </p:sp>
        <p:sp>
          <p:nvSpPr>
            <p:cNvPr id="238633" name="Rectangle 41"/>
            <p:cNvSpPr>
              <a:spLocks noChangeArrowheads="1"/>
            </p:cNvSpPr>
            <p:nvPr/>
          </p:nvSpPr>
          <p:spPr bwMode="auto">
            <a:xfrm>
              <a:off x="672" y="2304"/>
              <a:ext cx="1008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Array index</a:t>
              </a:r>
            </a:p>
          </p:txBody>
        </p:sp>
        <p:sp>
          <p:nvSpPr>
            <p:cNvPr id="238634" name="Rectangle 42"/>
            <p:cNvSpPr>
              <a:spLocks noChangeArrowheads="1"/>
            </p:cNvSpPr>
            <p:nvPr/>
          </p:nvSpPr>
          <p:spPr bwMode="auto">
            <a:xfrm>
              <a:off x="369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238635" name="Rectangle 43"/>
            <p:cNvSpPr>
              <a:spLocks noChangeArrowheads="1"/>
            </p:cNvSpPr>
            <p:nvPr/>
          </p:nvSpPr>
          <p:spPr bwMode="auto">
            <a:xfrm>
              <a:off x="403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7</a:t>
              </a:r>
            </a:p>
          </p:txBody>
        </p:sp>
      </p:grpSp>
      <p:sp>
        <p:nvSpPr>
          <p:cNvPr id="238637" name="Rectangle 45"/>
          <p:cNvSpPr>
            <a:spLocks noGrp="1" noChangeArrowheads="1"/>
          </p:cNvSpPr>
          <p:nvPr>
            <p:ph type="body" idx="1"/>
          </p:nvPr>
        </p:nvSpPr>
        <p:spPr>
          <a:xfrm>
            <a:off x="609600" y="914400"/>
            <a:ext cx="8077200" cy="5410200"/>
          </a:xfrm>
          <a:noFill/>
          <a:ln/>
        </p:spPr>
        <p:txBody>
          <a:bodyPr/>
          <a:lstStyle/>
          <a:p>
            <a:r>
              <a:rPr lang="en-US"/>
              <a:t>Iteration i.  </a:t>
            </a:r>
            <a:r>
              <a:rPr lang="en-US">
                <a:solidFill>
                  <a:schemeClr val="tx1"/>
                </a:solidFill>
              </a:rPr>
              <a:t>Repeatedly swap element i with the one to its left if smaller.</a:t>
            </a:r>
          </a:p>
          <a:p>
            <a:endParaRPr lang="en-US"/>
          </a:p>
          <a:p>
            <a:r>
              <a:rPr lang="en-US"/>
              <a:t>Property.  </a:t>
            </a:r>
            <a:r>
              <a:rPr lang="en-US">
                <a:solidFill>
                  <a:schemeClr val="tx1"/>
                </a:solidFill>
              </a:rPr>
              <a:t>After ith iteration,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a[0]</a:t>
            </a:r>
            <a:r>
              <a:rPr lang="en-US">
                <a:solidFill>
                  <a:schemeClr val="tx1"/>
                </a:solidFill>
              </a:rPr>
              <a:t> through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a[i]</a:t>
            </a:r>
            <a:r>
              <a:rPr lang="en-US">
                <a:solidFill>
                  <a:schemeClr val="tx1"/>
                </a:solidFill>
              </a:rPr>
              <a:t> contain first i+1 elements in ascending order.</a:t>
            </a:r>
          </a:p>
        </p:txBody>
      </p:sp>
    </p:spTree>
    <p:extLst>
      <p:ext uri="{BB962C8B-B14F-4D97-AF65-F5344CB8AC3E}">
        <p14:creationId xmlns:p14="http://schemas.microsoft.com/office/powerpoint/2010/main" xmlns="" val="556066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386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8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38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6AF4C8-F976-D349-B652-CACA3B2B8EBF}" type="slidenum">
              <a:rPr lang="en-US"/>
              <a:pPr/>
              <a:t>45</a:t>
            </a:fld>
            <a:endParaRPr lang="en-US" sz="1400"/>
          </a:p>
        </p:txBody>
      </p:sp>
      <p:sp>
        <p:nvSpPr>
          <p:cNvPr id="239618" name="Rectangle 2"/>
          <p:cNvSpPr>
            <a:spLocks noChangeArrowheads="1"/>
          </p:cNvSpPr>
          <p:nvPr/>
        </p:nvSpPr>
        <p:spPr bwMode="auto">
          <a:xfrm>
            <a:off x="69342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7.42</a:t>
            </a:r>
          </a:p>
        </p:txBody>
      </p:sp>
      <p:sp>
        <p:nvSpPr>
          <p:cNvPr id="239619" name="Rectangle 3"/>
          <p:cNvSpPr>
            <a:spLocks noChangeArrowheads="1"/>
          </p:cNvSpPr>
          <p:nvPr/>
        </p:nvSpPr>
        <p:spPr bwMode="auto">
          <a:xfrm>
            <a:off x="37338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1.12</a:t>
            </a:r>
          </a:p>
        </p:txBody>
      </p:sp>
      <p:sp>
        <p:nvSpPr>
          <p:cNvPr id="239620" name="Rectangle 4"/>
          <p:cNvSpPr>
            <a:spLocks noChangeArrowheads="1"/>
          </p:cNvSpPr>
          <p:nvPr/>
        </p:nvSpPr>
        <p:spPr bwMode="auto">
          <a:xfrm>
            <a:off x="42672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1.17</a:t>
            </a:r>
          </a:p>
        </p:txBody>
      </p:sp>
      <p:sp>
        <p:nvSpPr>
          <p:cNvPr id="239621" name="Rectangle 5"/>
          <p:cNvSpPr>
            <a:spLocks noChangeArrowheads="1"/>
          </p:cNvSpPr>
          <p:nvPr/>
        </p:nvSpPr>
        <p:spPr bwMode="auto">
          <a:xfrm>
            <a:off x="26670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0.32</a:t>
            </a:r>
          </a:p>
        </p:txBody>
      </p:sp>
      <p:sp>
        <p:nvSpPr>
          <p:cNvPr id="239622" name="Rectangle 6"/>
          <p:cNvSpPr>
            <a:spLocks noChangeArrowheads="1"/>
          </p:cNvSpPr>
          <p:nvPr/>
        </p:nvSpPr>
        <p:spPr bwMode="auto">
          <a:xfrm>
            <a:off x="48006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2.78</a:t>
            </a:r>
          </a:p>
        </p:txBody>
      </p:sp>
      <p:sp>
        <p:nvSpPr>
          <p:cNvPr id="239623" name="Rectangle 7"/>
          <p:cNvSpPr>
            <a:spLocks noChangeArrowheads="1"/>
          </p:cNvSpPr>
          <p:nvPr/>
        </p:nvSpPr>
        <p:spPr bwMode="auto">
          <a:xfrm>
            <a:off x="32004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0.56</a:t>
            </a:r>
          </a:p>
        </p:txBody>
      </p:sp>
      <p:sp>
        <p:nvSpPr>
          <p:cNvPr id="239624" name="Rectangle 8"/>
          <p:cNvSpPr>
            <a:spLocks noChangeArrowheads="1"/>
          </p:cNvSpPr>
          <p:nvPr/>
        </p:nvSpPr>
        <p:spPr bwMode="auto">
          <a:xfrm>
            <a:off x="5867400" y="4419600"/>
            <a:ext cx="533400" cy="381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3.14</a:t>
            </a:r>
          </a:p>
        </p:txBody>
      </p:sp>
      <p:sp>
        <p:nvSpPr>
          <p:cNvPr id="239625" name="Rectangle 9"/>
          <p:cNvSpPr>
            <a:spLocks noChangeArrowheads="1"/>
          </p:cNvSpPr>
          <p:nvPr/>
        </p:nvSpPr>
        <p:spPr bwMode="auto">
          <a:xfrm>
            <a:off x="74676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7.71</a:t>
            </a:r>
          </a:p>
        </p:txBody>
      </p:sp>
      <p:sp>
        <p:nvSpPr>
          <p:cNvPr id="239626" name="Rectangle 10"/>
          <p:cNvSpPr>
            <a:spLocks noChangeArrowheads="1"/>
          </p:cNvSpPr>
          <p:nvPr/>
        </p:nvSpPr>
        <p:spPr bwMode="auto">
          <a:xfrm>
            <a:off x="1066800" y="4419600"/>
            <a:ext cx="16002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kumimoji="0" lang="en-US"/>
              <a:t>Value</a:t>
            </a:r>
          </a:p>
        </p:txBody>
      </p:sp>
      <p:sp>
        <p:nvSpPr>
          <p:cNvPr id="239627" name="Rectangle 11"/>
          <p:cNvSpPr>
            <a:spLocks noChangeArrowheads="1"/>
          </p:cNvSpPr>
          <p:nvPr/>
        </p:nvSpPr>
        <p:spPr bwMode="auto">
          <a:xfrm>
            <a:off x="64008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6.21</a:t>
            </a:r>
          </a:p>
        </p:txBody>
      </p:sp>
      <p:sp>
        <p:nvSpPr>
          <p:cNvPr id="239628" name="Rectangle 12"/>
          <p:cNvSpPr>
            <a:spLocks noChangeArrowheads="1"/>
          </p:cNvSpPr>
          <p:nvPr/>
        </p:nvSpPr>
        <p:spPr bwMode="auto">
          <a:xfrm>
            <a:off x="53340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4.42</a:t>
            </a:r>
          </a:p>
        </p:txBody>
      </p:sp>
      <p:sp>
        <p:nvSpPr>
          <p:cNvPr id="239641" name="Text Box 25"/>
          <p:cNvSpPr txBox="1">
            <a:spLocks noChangeArrowheads="1"/>
          </p:cNvSpPr>
          <p:nvPr/>
        </p:nvSpPr>
        <p:spPr bwMode="auto">
          <a:xfrm>
            <a:off x="2819400" y="5424488"/>
            <a:ext cx="3733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n-US">
                <a:solidFill>
                  <a:schemeClr val="bg2"/>
                </a:solidFill>
              </a:rPr>
              <a:t>Iteration 8:  </a:t>
            </a:r>
            <a:r>
              <a:rPr kumimoji="0" lang="en-US">
                <a:solidFill>
                  <a:srgbClr val="003399"/>
                </a:solidFill>
              </a:rPr>
              <a:t>step 2</a:t>
            </a:r>
            <a:r>
              <a:rPr kumimoji="0" lang="en-US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39642" name="Rectangle 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Insertion Sort</a:t>
            </a:r>
          </a:p>
        </p:txBody>
      </p:sp>
      <p:grpSp>
        <p:nvGrpSpPr>
          <p:cNvPr id="239644" name="Group 28"/>
          <p:cNvGrpSpPr>
            <a:grpSpLocks/>
          </p:cNvGrpSpPr>
          <p:nvPr/>
        </p:nvGrpSpPr>
        <p:grpSpPr bwMode="auto">
          <a:xfrm>
            <a:off x="5334000" y="4419600"/>
            <a:ext cx="1066800" cy="381000"/>
            <a:chOff x="2016" y="3072"/>
            <a:chExt cx="672" cy="240"/>
          </a:xfrm>
        </p:grpSpPr>
        <p:sp>
          <p:nvSpPr>
            <p:cNvPr id="239645" name="Rectangle 29"/>
            <p:cNvSpPr>
              <a:spLocks noChangeArrowheads="1"/>
            </p:cNvSpPr>
            <p:nvPr/>
          </p:nvSpPr>
          <p:spPr bwMode="auto">
            <a:xfrm>
              <a:off x="2016" y="3072"/>
              <a:ext cx="336" cy="240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 b="1">
                  <a:solidFill>
                    <a:schemeClr val="bg2"/>
                  </a:solidFill>
                  <a:latin typeface="Courier New" charset="0"/>
                </a:rPr>
                <a:t>3.14</a:t>
              </a:r>
              <a:endParaRPr kumimoji="0" lang="en-US" sz="1400" b="1">
                <a:latin typeface="Courier New" charset="0"/>
              </a:endParaRPr>
            </a:p>
          </p:txBody>
        </p:sp>
        <p:sp>
          <p:nvSpPr>
            <p:cNvPr id="239646" name="Rectangle 30"/>
            <p:cNvSpPr>
              <a:spLocks noChangeArrowheads="1"/>
            </p:cNvSpPr>
            <p:nvPr/>
          </p:nvSpPr>
          <p:spPr bwMode="auto">
            <a:xfrm>
              <a:off x="2352" y="3072"/>
              <a:ext cx="336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 b="1">
                  <a:solidFill>
                    <a:schemeClr val="bg2"/>
                  </a:solidFill>
                  <a:latin typeface="Courier New" charset="0"/>
                </a:rPr>
                <a:t>4.42</a:t>
              </a:r>
              <a:endParaRPr kumimoji="0" lang="en-US" sz="1400" b="1">
                <a:latin typeface="Courier New" charset="0"/>
              </a:endParaRPr>
            </a:p>
          </p:txBody>
        </p:sp>
      </p:grpSp>
      <p:cxnSp>
        <p:nvCxnSpPr>
          <p:cNvPr id="239647" name="AutoShape 31"/>
          <p:cNvCxnSpPr>
            <a:cxnSpLocks noChangeShapeType="1"/>
            <a:stCxn id="239645" idx="2"/>
            <a:endCxn id="239646" idx="2"/>
          </p:cNvCxnSpPr>
          <p:nvPr/>
        </p:nvCxnSpPr>
        <p:spPr bwMode="auto">
          <a:xfrm rot="16200000" flipH="1">
            <a:off x="5866606" y="4534694"/>
            <a:ext cx="1588" cy="533400"/>
          </a:xfrm>
          <a:prstGeom prst="curvedConnector3">
            <a:avLst>
              <a:gd name="adj1" fmla="val 27399995"/>
            </a:avLst>
          </a:prstGeom>
          <a:noFill/>
          <a:ln w="34925">
            <a:solidFill>
              <a:srgbClr val="006600"/>
            </a:solidFill>
            <a:round/>
            <a:headEnd type="triangle" w="med" len="med"/>
            <a:tailEnd type="triangle" w="med" len="med"/>
          </a:ln>
          <a:effectLst/>
        </p:spPr>
      </p:cxnSp>
      <p:grpSp>
        <p:nvGrpSpPr>
          <p:cNvPr id="239648" name="Group 32"/>
          <p:cNvGrpSpPr>
            <a:grpSpLocks/>
          </p:cNvGrpSpPr>
          <p:nvPr/>
        </p:nvGrpSpPr>
        <p:grpSpPr bwMode="auto">
          <a:xfrm>
            <a:off x="1066800" y="4038600"/>
            <a:ext cx="6934200" cy="381000"/>
            <a:chOff x="672" y="2304"/>
            <a:chExt cx="4368" cy="240"/>
          </a:xfrm>
        </p:grpSpPr>
        <p:sp>
          <p:nvSpPr>
            <p:cNvPr id="239649" name="Rectangle 33"/>
            <p:cNvSpPr>
              <a:spLocks noChangeArrowheads="1"/>
            </p:cNvSpPr>
            <p:nvPr/>
          </p:nvSpPr>
          <p:spPr bwMode="auto">
            <a:xfrm>
              <a:off x="235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239650" name="Rectangle 34"/>
            <p:cNvSpPr>
              <a:spLocks noChangeArrowheads="1"/>
            </p:cNvSpPr>
            <p:nvPr/>
          </p:nvSpPr>
          <p:spPr bwMode="auto">
            <a:xfrm>
              <a:off x="268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39651" name="Rectangle 35"/>
            <p:cNvSpPr>
              <a:spLocks noChangeArrowheads="1"/>
            </p:cNvSpPr>
            <p:nvPr/>
          </p:nvSpPr>
          <p:spPr bwMode="auto">
            <a:xfrm>
              <a:off x="302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39652" name="Rectangle 36"/>
            <p:cNvSpPr>
              <a:spLocks noChangeArrowheads="1"/>
            </p:cNvSpPr>
            <p:nvPr/>
          </p:nvSpPr>
          <p:spPr bwMode="auto">
            <a:xfrm>
              <a:off x="336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239653" name="Rectangle 37"/>
            <p:cNvSpPr>
              <a:spLocks noChangeArrowheads="1"/>
            </p:cNvSpPr>
            <p:nvPr/>
          </p:nvSpPr>
          <p:spPr bwMode="auto">
            <a:xfrm>
              <a:off x="168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0</a:t>
              </a:r>
            </a:p>
          </p:txBody>
        </p:sp>
        <p:sp>
          <p:nvSpPr>
            <p:cNvPr id="239654" name="Rectangle 38"/>
            <p:cNvSpPr>
              <a:spLocks noChangeArrowheads="1"/>
            </p:cNvSpPr>
            <p:nvPr/>
          </p:nvSpPr>
          <p:spPr bwMode="auto">
            <a:xfrm>
              <a:off x="201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39655" name="Rectangle 39"/>
            <p:cNvSpPr>
              <a:spLocks noChangeArrowheads="1"/>
            </p:cNvSpPr>
            <p:nvPr/>
          </p:nvSpPr>
          <p:spPr bwMode="auto">
            <a:xfrm>
              <a:off x="436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8</a:t>
              </a:r>
            </a:p>
          </p:txBody>
        </p:sp>
        <p:sp>
          <p:nvSpPr>
            <p:cNvPr id="239656" name="Rectangle 40"/>
            <p:cNvSpPr>
              <a:spLocks noChangeArrowheads="1"/>
            </p:cNvSpPr>
            <p:nvPr/>
          </p:nvSpPr>
          <p:spPr bwMode="auto">
            <a:xfrm>
              <a:off x="470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9</a:t>
              </a:r>
            </a:p>
          </p:txBody>
        </p:sp>
        <p:sp>
          <p:nvSpPr>
            <p:cNvPr id="239657" name="Rectangle 41"/>
            <p:cNvSpPr>
              <a:spLocks noChangeArrowheads="1"/>
            </p:cNvSpPr>
            <p:nvPr/>
          </p:nvSpPr>
          <p:spPr bwMode="auto">
            <a:xfrm>
              <a:off x="672" y="2304"/>
              <a:ext cx="1008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Array index</a:t>
              </a:r>
            </a:p>
          </p:txBody>
        </p:sp>
        <p:sp>
          <p:nvSpPr>
            <p:cNvPr id="239658" name="Rectangle 42"/>
            <p:cNvSpPr>
              <a:spLocks noChangeArrowheads="1"/>
            </p:cNvSpPr>
            <p:nvPr/>
          </p:nvSpPr>
          <p:spPr bwMode="auto">
            <a:xfrm>
              <a:off x="369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239659" name="Rectangle 43"/>
            <p:cNvSpPr>
              <a:spLocks noChangeArrowheads="1"/>
            </p:cNvSpPr>
            <p:nvPr/>
          </p:nvSpPr>
          <p:spPr bwMode="auto">
            <a:xfrm>
              <a:off x="403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7</a:t>
              </a:r>
            </a:p>
          </p:txBody>
        </p:sp>
      </p:grpSp>
      <p:sp>
        <p:nvSpPr>
          <p:cNvPr id="239661" name="Rectangle 45"/>
          <p:cNvSpPr>
            <a:spLocks noGrp="1" noChangeArrowheads="1"/>
          </p:cNvSpPr>
          <p:nvPr>
            <p:ph type="body" idx="1"/>
          </p:nvPr>
        </p:nvSpPr>
        <p:spPr>
          <a:xfrm>
            <a:off x="609600" y="914400"/>
            <a:ext cx="8077200" cy="5410200"/>
          </a:xfrm>
          <a:noFill/>
          <a:ln/>
        </p:spPr>
        <p:txBody>
          <a:bodyPr/>
          <a:lstStyle/>
          <a:p>
            <a:r>
              <a:rPr lang="en-US"/>
              <a:t>Iteration i.  </a:t>
            </a:r>
            <a:r>
              <a:rPr lang="en-US">
                <a:solidFill>
                  <a:schemeClr val="tx1"/>
                </a:solidFill>
              </a:rPr>
              <a:t>Repeatedly swap element i with the one to its left if smaller.</a:t>
            </a:r>
          </a:p>
          <a:p>
            <a:endParaRPr lang="en-US"/>
          </a:p>
          <a:p>
            <a:r>
              <a:rPr lang="en-US"/>
              <a:t>Property.  </a:t>
            </a:r>
            <a:r>
              <a:rPr lang="en-US">
                <a:solidFill>
                  <a:schemeClr val="tx1"/>
                </a:solidFill>
              </a:rPr>
              <a:t>After ith iteration,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a[0]</a:t>
            </a:r>
            <a:r>
              <a:rPr lang="en-US">
                <a:solidFill>
                  <a:schemeClr val="tx1"/>
                </a:solidFill>
              </a:rPr>
              <a:t> through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a[i]</a:t>
            </a:r>
            <a:r>
              <a:rPr lang="en-US">
                <a:solidFill>
                  <a:schemeClr val="tx1"/>
                </a:solidFill>
              </a:rPr>
              <a:t> contain first i+1 elements in ascending order.</a:t>
            </a:r>
          </a:p>
        </p:txBody>
      </p:sp>
    </p:spTree>
    <p:extLst>
      <p:ext uri="{BB962C8B-B14F-4D97-AF65-F5344CB8AC3E}">
        <p14:creationId xmlns:p14="http://schemas.microsoft.com/office/powerpoint/2010/main" xmlns="" val="637585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396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9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39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F16045-8D5B-E449-9B6E-9F7F85984AB2}" type="slidenum">
              <a:rPr lang="en-US"/>
              <a:pPr/>
              <a:t>46</a:t>
            </a:fld>
            <a:endParaRPr lang="en-US" sz="1400"/>
          </a:p>
        </p:txBody>
      </p:sp>
      <p:sp>
        <p:nvSpPr>
          <p:cNvPr id="240642" name="Rectangle 2"/>
          <p:cNvSpPr>
            <a:spLocks noChangeArrowheads="1"/>
          </p:cNvSpPr>
          <p:nvPr/>
        </p:nvSpPr>
        <p:spPr bwMode="auto">
          <a:xfrm>
            <a:off x="69342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7.42</a:t>
            </a:r>
          </a:p>
        </p:txBody>
      </p:sp>
      <p:sp>
        <p:nvSpPr>
          <p:cNvPr id="240643" name="Rectangle 3"/>
          <p:cNvSpPr>
            <a:spLocks noChangeArrowheads="1"/>
          </p:cNvSpPr>
          <p:nvPr/>
        </p:nvSpPr>
        <p:spPr bwMode="auto">
          <a:xfrm>
            <a:off x="37338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1.12</a:t>
            </a:r>
          </a:p>
        </p:txBody>
      </p:sp>
      <p:sp>
        <p:nvSpPr>
          <p:cNvPr id="240644" name="Rectangle 4"/>
          <p:cNvSpPr>
            <a:spLocks noChangeArrowheads="1"/>
          </p:cNvSpPr>
          <p:nvPr/>
        </p:nvSpPr>
        <p:spPr bwMode="auto">
          <a:xfrm>
            <a:off x="42672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1.17</a:t>
            </a:r>
          </a:p>
        </p:txBody>
      </p:sp>
      <p:sp>
        <p:nvSpPr>
          <p:cNvPr id="240645" name="Rectangle 5"/>
          <p:cNvSpPr>
            <a:spLocks noChangeArrowheads="1"/>
          </p:cNvSpPr>
          <p:nvPr/>
        </p:nvSpPr>
        <p:spPr bwMode="auto">
          <a:xfrm>
            <a:off x="26670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0.32</a:t>
            </a:r>
          </a:p>
        </p:txBody>
      </p:sp>
      <p:sp>
        <p:nvSpPr>
          <p:cNvPr id="240646" name="Rectangle 6"/>
          <p:cNvSpPr>
            <a:spLocks noChangeArrowheads="1"/>
          </p:cNvSpPr>
          <p:nvPr/>
        </p:nvSpPr>
        <p:spPr bwMode="auto">
          <a:xfrm>
            <a:off x="48006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2.78</a:t>
            </a:r>
          </a:p>
        </p:txBody>
      </p:sp>
      <p:sp>
        <p:nvSpPr>
          <p:cNvPr id="240647" name="Rectangle 7"/>
          <p:cNvSpPr>
            <a:spLocks noChangeArrowheads="1"/>
          </p:cNvSpPr>
          <p:nvPr/>
        </p:nvSpPr>
        <p:spPr bwMode="auto">
          <a:xfrm>
            <a:off x="32004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0.56</a:t>
            </a:r>
          </a:p>
        </p:txBody>
      </p:sp>
      <p:sp>
        <p:nvSpPr>
          <p:cNvPr id="240648" name="Rectangle 8"/>
          <p:cNvSpPr>
            <a:spLocks noChangeArrowheads="1"/>
          </p:cNvSpPr>
          <p:nvPr/>
        </p:nvSpPr>
        <p:spPr bwMode="auto">
          <a:xfrm>
            <a:off x="5334000" y="4419600"/>
            <a:ext cx="533400" cy="381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3.14</a:t>
            </a:r>
          </a:p>
        </p:txBody>
      </p:sp>
      <p:sp>
        <p:nvSpPr>
          <p:cNvPr id="240649" name="Rectangle 9"/>
          <p:cNvSpPr>
            <a:spLocks noChangeArrowheads="1"/>
          </p:cNvSpPr>
          <p:nvPr/>
        </p:nvSpPr>
        <p:spPr bwMode="auto">
          <a:xfrm>
            <a:off x="74676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solidFill>
                  <a:schemeClr val="tx2"/>
                </a:solidFill>
                <a:latin typeface="Courier New" charset="0"/>
              </a:rPr>
              <a:t>7.71</a:t>
            </a:r>
          </a:p>
        </p:txBody>
      </p:sp>
      <p:sp>
        <p:nvSpPr>
          <p:cNvPr id="240650" name="Rectangle 10"/>
          <p:cNvSpPr>
            <a:spLocks noChangeArrowheads="1"/>
          </p:cNvSpPr>
          <p:nvPr/>
        </p:nvSpPr>
        <p:spPr bwMode="auto">
          <a:xfrm>
            <a:off x="1066800" y="4419600"/>
            <a:ext cx="16002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kumimoji="0" lang="en-US"/>
              <a:t>Value</a:t>
            </a:r>
          </a:p>
        </p:txBody>
      </p:sp>
      <p:sp>
        <p:nvSpPr>
          <p:cNvPr id="240651" name="Rectangle 11"/>
          <p:cNvSpPr>
            <a:spLocks noChangeArrowheads="1"/>
          </p:cNvSpPr>
          <p:nvPr/>
        </p:nvSpPr>
        <p:spPr bwMode="auto">
          <a:xfrm>
            <a:off x="64008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6.21</a:t>
            </a:r>
          </a:p>
        </p:txBody>
      </p:sp>
      <p:sp>
        <p:nvSpPr>
          <p:cNvPr id="240652" name="Rectangle 12"/>
          <p:cNvSpPr>
            <a:spLocks noChangeArrowheads="1"/>
          </p:cNvSpPr>
          <p:nvPr/>
        </p:nvSpPr>
        <p:spPr bwMode="auto">
          <a:xfrm>
            <a:off x="58674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4.42</a:t>
            </a:r>
          </a:p>
        </p:txBody>
      </p:sp>
      <p:sp>
        <p:nvSpPr>
          <p:cNvPr id="240665" name="Text Box 25"/>
          <p:cNvSpPr txBox="1">
            <a:spLocks noChangeArrowheads="1"/>
          </p:cNvSpPr>
          <p:nvPr/>
        </p:nvSpPr>
        <p:spPr bwMode="auto">
          <a:xfrm>
            <a:off x="2819400" y="5424488"/>
            <a:ext cx="3733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n-US">
                <a:solidFill>
                  <a:schemeClr val="bg2"/>
                </a:solidFill>
              </a:rPr>
              <a:t>Iteration 8:  </a:t>
            </a:r>
            <a:r>
              <a:rPr kumimoji="0" lang="en-US">
                <a:solidFill>
                  <a:srgbClr val="003399"/>
                </a:solidFill>
              </a:rPr>
              <a:t>step 3</a:t>
            </a:r>
            <a:r>
              <a:rPr kumimoji="0" lang="en-US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40666" name="Rectangle 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Insertion Sort</a:t>
            </a:r>
          </a:p>
        </p:txBody>
      </p:sp>
      <p:grpSp>
        <p:nvGrpSpPr>
          <p:cNvPr id="240672" name="Group 32"/>
          <p:cNvGrpSpPr>
            <a:grpSpLocks/>
          </p:cNvGrpSpPr>
          <p:nvPr/>
        </p:nvGrpSpPr>
        <p:grpSpPr bwMode="auto">
          <a:xfrm>
            <a:off x="1066800" y="4038600"/>
            <a:ext cx="6934200" cy="381000"/>
            <a:chOff x="672" y="2304"/>
            <a:chExt cx="4368" cy="240"/>
          </a:xfrm>
        </p:grpSpPr>
        <p:sp>
          <p:nvSpPr>
            <p:cNvPr id="240673" name="Rectangle 33"/>
            <p:cNvSpPr>
              <a:spLocks noChangeArrowheads="1"/>
            </p:cNvSpPr>
            <p:nvPr/>
          </p:nvSpPr>
          <p:spPr bwMode="auto">
            <a:xfrm>
              <a:off x="235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240674" name="Rectangle 34"/>
            <p:cNvSpPr>
              <a:spLocks noChangeArrowheads="1"/>
            </p:cNvSpPr>
            <p:nvPr/>
          </p:nvSpPr>
          <p:spPr bwMode="auto">
            <a:xfrm>
              <a:off x="268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40675" name="Rectangle 35"/>
            <p:cNvSpPr>
              <a:spLocks noChangeArrowheads="1"/>
            </p:cNvSpPr>
            <p:nvPr/>
          </p:nvSpPr>
          <p:spPr bwMode="auto">
            <a:xfrm>
              <a:off x="302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40676" name="Rectangle 36"/>
            <p:cNvSpPr>
              <a:spLocks noChangeArrowheads="1"/>
            </p:cNvSpPr>
            <p:nvPr/>
          </p:nvSpPr>
          <p:spPr bwMode="auto">
            <a:xfrm>
              <a:off x="336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240677" name="Rectangle 37"/>
            <p:cNvSpPr>
              <a:spLocks noChangeArrowheads="1"/>
            </p:cNvSpPr>
            <p:nvPr/>
          </p:nvSpPr>
          <p:spPr bwMode="auto">
            <a:xfrm>
              <a:off x="168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0</a:t>
              </a:r>
            </a:p>
          </p:txBody>
        </p:sp>
        <p:sp>
          <p:nvSpPr>
            <p:cNvPr id="240678" name="Rectangle 38"/>
            <p:cNvSpPr>
              <a:spLocks noChangeArrowheads="1"/>
            </p:cNvSpPr>
            <p:nvPr/>
          </p:nvSpPr>
          <p:spPr bwMode="auto">
            <a:xfrm>
              <a:off x="201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40679" name="Rectangle 39"/>
            <p:cNvSpPr>
              <a:spLocks noChangeArrowheads="1"/>
            </p:cNvSpPr>
            <p:nvPr/>
          </p:nvSpPr>
          <p:spPr bwMode="auto">
            <a:xfrm>
              <a:off x="436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8</a:t>
              </a:r>
            </a:p>
          </p:txBody>
        </p:sp>
        <p:sp>
          <p:nvSpPr>
            <p:cNvPr id="240680" name="Rectangle 40"/>
            <p:cNvSpPr>
              <a:spLocks noChangeArrowheads="1"/>
            </p:cNvSpPr>
            <p:nvPr/>
          </p:nvSpPr>
          <p:spPr bwMode="auto">
            <a:xfrm>
              <a:off x="470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9</a:t>
              </a:r>
            </a:p>
          </p:txBody>
        </p:sp>
        <p:sp>
          <p:nvSpPr>
            <p:cNvPr id="240681" name="Rectangle 41"/>
            <p:cNvSpPr>
              <a:spLocks noChangeArrowheads="1"/>
            </p:cNvSpPr>
            <p:nvPr/>
          </p:nvSpPr>
          <p:spPr bwMode="auto">
            <a:xfrm>
              <a:off x="672" y="2304"/>
              <a:ext cx="1008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Array index</a:t>
              </a:r>
            </a:p>
          </p:txBody>
        </p:sp>
        <p:sp>
          <p:nvSpPr>
            <p:cNvPr id="240682" name="Rectangle 42"/>
            <p:cNvSpPr>
              <a:spLocks noChangeArrowheads="1"/>
            </p:cNvSpPr>
            <p:nvPr/>
          </p:nvSpPr>
          <p:spPr bwMode="auto">
            <a:xfrm>
              <a:off x="369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240683" name="Rectangle 43"/>
            <p:cNvSpPr>
              <a:spLocks noChangeArrowheads="1"/>
            </p:cNvSpPr>
            <p:nvPr/>
          </p:nvSpPr>
          <p:spPr bwMode="auto">
            <a:xfrm>
              <a:off x="403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7</a:t>
              </a:r>
            </a:p>
          </p:txBody>
        </p:sp>
      </p:grpSp>
      <p:sp>
        <p:nvSpPr>
          <p:cNvPr id="240685" name="Rectangle 45"/>
          <p:cNvSpPr>
            <a:spLocks noGrp="1" noChangeArrowheads="1"/>
          </p:cNvSpPr>
          <p:nvPr>
            <p:ph type="body" idx="1"/>
          </p:nvPr>
        </p:nvSpPr>
        <p:spPr>
          <a:xfrm>
            <a:off x="609600" y="914400"/>
            <a:ext cx="8077200" cy="5410200"/>
          </a:xfrm>
          <a:noFill/>
          <a:ln/>
        </p:spPr>
        <p:txBody>
          <a:bodyPr/>
          <a:lstStyle/>
          <a:p>
            <a:r>
              <a:rPr lang="en-US"/>
              <a:t>Iteration i.  </a:t>
            </a:r>
            <a:r>
              <a:rPr lang="en-US">
                <a:solidFill>
                  <a:schemeClr val="tx1"/>
                </a:solidFill>
              </a:rPr>
              <a:t>Repeatedly swap element i with the one to its left if smaller.</a:t>
            </a:r>
          </a:p>
          <a:p>
            <a:endParaRPr lang="en-US"/>
          </a:p>
          <a:p>
            <a:r>
              <a:rPr lang="en-US"/>
              <a:t>Property.  </a:t>
            </a:r>
            <a:r>
              <a:rPr lang="en-US">
                <a:solidFill>
                  <a:schemeClr val="tx1"/>
                </a:solidFill>
              </a:rPr>
              <a:t>After ith iteration,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a[0]</a:t>
            </a:r>
            <a:r>
              <a:rPr lang="en-US">
                <a:solidFill>
                  <a:schemeClr val="tx1"/>
                </a:solidFill>
              </a:rPr>
              <a:t> through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a[i]</a:t>
            </a:r>
            <a:r>
              <a:rPr lang="en-US">
                <a:solidFill>
                  <a:schemeClr val="tx1"/>
                </a:solidFill>
              </a:rPr>
              <a:t> contain first i+1 elements in ascending order.</a:t>
            </a:r>
          </a:p>
        </p:txBody>
      </p:sp>
    </p:spTree>
    <p:extLst>
      <p:ext uri="{BB962C8B-B14F-4D97-AF65-F5344CB8AC3E}">
        <p14:creationId xmlns:p14="http://schemas.microsoft.com/office/powerpoint/2010/main" xmlns="" val="1341792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09E428-5D44-4246-84F5-60612A8DD755}" type="slidenum">
              <a:rPr lang="en-US"/>
              <a:pPr/>
              <a:t>47</a:t>
            </a:fld>
            <a:endParaRPr lang="en-US" sz="1400"/>
          </a:p>
        </p:txBody>
      </p:sp>
      <p:sp>
        <p:nvSpPr>
          <p:cNvPr id="241666" name="Rectangle 2"/>
          <p:cNvSpPr>
            <a:spLocks noChangeArrowheads="1"/>
          </p:cNvSpPr>
          <p:nvPr/>
        </p:nvSpPr>
        <p:spPr bwMode="auto">
          <a:xfrm>
            <a:off x="69342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7.42</a:t>
            </a:r>
          </a:p>
        </p:txBody>
      </p:sp>
      <p:sp>
        <p:nvSpPr>
          <p:cNvPr id="241667" name="Rectangle 3"/>
          <p:cNvSpPr>
            <a:spLocks noChangeArrowheads="1"/>
          </p:cNvSpPr>
          <p:nvPr/>
        </p:nvSpPr>
        <p:spPr bwMode="auto">
          <a:xfrm>
            <a:off x="37338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1.12</a:t>
            </a:r>
          </a:p>
        </p:txBody>
      </p:sp>
      <p:sp>
        <p:nvSpPr>
          <p:cNvPr id="241668" name="Rectangle 4"/>
          <p:cNvSpPr>
            <a:spLocks noChangeArrowheads="1"/>
          </p:cNvSpPr>
          <p:nvPr/>
        </p:nvSpPr>
        <p:spPr bwMode="auto">
          <a:xfrm>
            <a:off x="42672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1.17</a:t>
            </a:r>
          </a:p>
        </p:txBody>
      </p:sp>
      <p:sp>
        <p:nvSpPr>
          <p:cNvPr id="241669" name="Rectangle 5"/>
          <p:cNvSpPr>
            <a:spLocks noChangeArrowheads="1"/>
          </p:cNvSpPr>
          <p:nvPr/>
        </p:nvSpPr>
        <p:spPr bwMode="auto">
          <a:xfrm>
            <a:off x="26670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0.32</a:t>
            </a:r>
          </a:p>
        </p:txBody>
      </p:sp>
      <p:sp>
        <p:nvSpPr>
          <p:cNvPr id="241670" name="Rectangle 6"/>
          <p:cNvSpPr>
            <a:spLocks noChangeArrowheads="1"/>
          </p:cNvSpPr>
          <p:nvPr/>
        </p:nvSpPr>
        <p:spPr bwMode="auto">
          <a:xfrm>
            <a:off x="48006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2.78</a:t>
            </a:r>
          </a:p>
        </p:txBody>
      </p:sp>
      <p:sp>
        <p:nvSpPr>
          <p:cNvPr id="241671" name="Rectangle 7"/>
          <p:cNvSpPr>
            <a:spLocks noChangeArrowheads="1"/>
          </p:cNvSpPr>
          <p:nvPr/>
        </p:nvSpPr>
        <p:spPr bwMode="auto">
          <a:xfrm>
            <a:off x="32004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0.56</a:t>
            </a:r>
          </a:p>
        </p:txBody>
      </p:sp>
      <p:sp>
        <p:nvSpPr>
          <p:cNvPr id="241672" name="Rectangle 8"/>
          <p:cNvSpPr>
            <a:spLocks noChangeArrowheads="1"/>
          </p:cNvSpPr>
          <p:nvPr/>
        </p:nvSpPr>
        <p:spPr bwMode="auto">
          <a:xfrm>
            <a:off x="53340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3.14</a:t>
            </a:r>
          </a:p>
        </p:txBody>
      </p:sp>
      <p:sp>
        <p:nvSpPr>
          <p:cNvPr id="241673" name="Rectangle 9"/>
          <p:cNvSpPr>
            <a:spLocks noChangeArrowheads="1"/>
          </p:cNvSpPr>
          <p:nvPr/>
        </p:nvSpPr>
        <p:spPr bwMode="auto">
          <a:xfrm>
            <a:off x="7467600" y="4419600"/>
            <a:ext cx="533400" cy="3810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7.71</a:t>
            </a:r>
          </a:p>
        </p:txBody>
      </p:sp>
      <p:sp>
        <p:nvSpPr>
          <p:cNvPr id="241674" name="Rectangle 10"/>
          <p:cNvSpPr>
            <a:spLocks noChangeArrowheads="1"/>
          </p:cNvSpPr>
          <p:nvPr/>
        </p:nvSpPr>
        <p:spPr bwMode="auto">
          <a:xfrm>
            <a:off x="1066800" y="4419600"/>
            <a:ext cx="16002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kumimoji="0" lang="en-US"/>
              <a:t>Value</a:t>
            </a:r>
          </a:p>
        </p:txBody>
      </p:sp>
      <p:sp>
        <p:nvSpPr>
          <p:cNvPr id="241675" name="Rectangle 11"/>
          <p:cNvSpPr>
            <a:spLocks noChangeArrowheads="1"/>
          </p:cNvSpPr>
          <p:nvPr/>
        </p:nvSpPr>
        <p:spPr bwMode="auto">
          <a:xfrm>
            <a:off x="64008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6.21</a:t>
            </a:r>
          </a:p>
        </p:txBody>
      </p:sp>
      <p:sp>
        <p:nvSpPr>
          <p:cNvPr id="241676" name="Rectangle 12"/>
          <p:cNvSpPr>
            <a:spLocks noChangeArrowheads="1"/>
          </p:cNvSpPr>
          <p:nvPr/>
        </p:nvSpPr>
        <p:spPr bwMode="auto">
          <a:xfrm>
            <a:off x="58674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4.42</a:t>
            </a:r>
          </a:p>
        </p:txBody>
      </p:sp>
      <p:sp>
        <p:nvSpPr>
          <p:cNvPr id="241689" name="Text Box 25"/>
          <p:cNvSpPr txBox="1">
            <a:spLocks noChangeArrowheads="1"/>
          </p:cNvSpPr>
          <p:nvPr/>
        </p:nvSpPr>
        <p:spPr bwMode="auto">
          <a:xfrm>
            <a:off x="2819400" y="5424488"/>
            <a:ext cx="3733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n-US">
                <a:solidFill>
                  <a:schemeClr val="bg2"/>
                </a:solidFill>
              </a:rPr>
              <a:t>Iteration 9:  </a:t>
            </a:r>
            <a:r>
              <a:rPr kumimoji="0" lang="en-US">
                <a:solidFill>
                  <a:srgbClr val="003399"/>
                </a:solidFill>
              </a:rPr>
              <a:t>step 0</a:t>
            </a:r>
            <a:r>
              <a:rPr kumimoji="0" lang="en-US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41690" name="Rectangle 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Insertion Sort</a:t>
            </a:r>
          </a:p>
        </p:txBody>
      </p:sp>
      <p:grpSp>
        <p:nvGrpSpPr>
          <p:cNvPr id="241696" name="Group 32"/>
          <p:cNvGrpSpPr>
            <a:grpSpLocks/>
          </p:cNvGrpSpPr>
          <p:nvPr/>
        </p:nvGrpSpPr>
        <p:grpSpPr bwMode="auto">
          <a:xfrm>
            <a:off x="1066800" y="4038600"/>
            <a:ext cx="6934200" cy="381000"/>
            <a:chOff x="672" y="2304"/>
            <a:chExt cx="4368" cy="240"/>
          </a:xfrm>
        </p:grpSpPr>
        <p:sp>
          <p:nvSpPr>
            <p:cNvPr id="241697" name="Rectangle 33"/>
            <p:cNvSpPr>
              <a:spLocks noChangeArrowheads="1"/>
            </p:cNvSpPr>
            <p:nvPr/>
          </p:nvSpPr>
          <p:spPr bwMode="auto">
            <a:xfrm>
              <a:off x="235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241698" name="Rectangle 34"/>
            <p:cNvSpPr>
              <a:spLocks noChangeArrowheads="1"/>
            </p:cNvSpPr>
            <p:nvPr/>
          </p:nvSpPr>
          <p:spPr bwMode="auto">
            <a:xfrm>
              <a:off x="268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41699" name="Rectangle 35"/>
            <p:cNvSpPr>
              <a:spLocks noChangeArrowheads="1"/>
            </p:cNvSpPr>
            <p:nvPr/>
          </p:nvSpPr>
          <p:spPr bwMode="auto">
            <a:xfrm>
              <a:off x="302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41700" name="Rectangle 36"/>
            <p:cNvSpPr>
              <a:spLocks noChangeArrowheads="1"/>
            </p:cNvSpPr>
            <p:nvPr/>
          </p:nvSpPr>
          <p:spPr bwMode="auto">
            <a:xfrm>
              <a:off x="336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241701" name="Rectangle 37"/>
            <p:cNvSpPr>
              <a:spLocks noChangeArrowheads="1"/>
            </p:cNvSpPr>
            <p:nvPr/>
          </p:nvSpPr>
          <p:spPr bwMode="auto">
            <a:xfrm>
              <a:off x="168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0</a:t>
              </a:r>
            </a:p>
          </p:txBody>
        </p:sp>
        <p:sp>
          <p:nvSpPr>
            <p:cNvPr id="241702" name="Rectangle 38"/>
            <p:cNvSpPr>
              <a:spLocks noChangeArrowheads="1"/>
            </p:cNvSpPr>
            <p:nvPr/>
          </p:nvSpPr>
          <p:spPr bwMode="auto">
            <a:xfrm>
              <a:off x="201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41703" name="Rectangle 39"/>
            <p:cNvSpPr>
              <a:spLocks noChangeArrowheads="1"/>
            </p:cNvSpPr>
            <p:nvPr/>
          </p:nvSpPr>
          <p:spPr bwMode="auto">
            <a:xfrm>
              <a:off x="436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8</a:t>
              </a:r>
            </a:p>
          </p:txBody>
        </p:sp>
        <p:sp>
          <p:nvSpPr>
            <p:cNvPr id="241704" name="Rectangle 40"/>
            <p:cNvSpPr>
              <a:spLocks noChangeArrowheads="1"/>
            </p:cNvSpPr>
            <p:nvPr/>
          </p:nvSpPr>
          <p:spPr bwMode="auto">
            <a:xfrm>
              <a:off x="470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9</a:t>
              </a:r>
            </a:p>
          </p:txBody>
        </p:sp>
        <p:sp>
          <p:nvSpPr>
            <p:cNvPr id="241705" name="Rectangle 41"/>
            <p:cNvSpPr>
              <a:spLocks noChangeArrowheads="1"/>
            </p:cNvSpPr>
            <p:nvPr/>
          </p:nvSpPr>
          <p:spPr bwMode="auto">
            <a:xfrm>
              <a:off x="672" y="2304"/>
              <a:ext cx="1008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Array index</a:t>
              </a:r>
            </a:p>
          </p:txBody>
        </p:sp>
        <p:sp>
          <p:nvSpPr>
            <p:cNvPr id="241706" name="Rectangle 42"/>
            <p:cNvSpPr>
              <a:spLocks noChangeArrowheads="1"/>
            </p:cNvSpPr>
            <p:nvPr/>
          </p:nvSpPr>
          <p:spPr bwMode="auto">
            <a:xfrm>
              <a:off x="369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241707" name="Rectangle 43"/>
            <p:cNvSpPr>
              <a:spLocks noChangeArrowheads="1"/>
            </p:cNvSpPr>
            <p:nvPr/>
          </p:nvSpPr>
          <p:spPr bwMode="auto">
            <a:xfrm>
              <a:off x="403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7</a:t>
              </a:r>
            </a:p>
          </p:txBody>
        </p:sp>
      </p:grpSp>
      <p:sp>
        <p:nvSpPr>
          <p:cNvPr id="241709" name="Rectangle 45"/>
          <p:cNvSpPr>
            <a:spLocks noGrp="1" noChangeArrowheads="1"/>
          </p:cNvSpPr>
          <p:nvPr>
            <p:ph type="body" idx="1"/>
          </p:nvPr>
        </p:nvSpPr>
        <p:spPr>
          <a:xfrm>
            <a:off x="609600" y="914400"/>
            <a:ext cx="8077200" cy="5410200"/>
          </a:xfrm>
          <a:noFill/>
          <a:ln/>
        </p:spPr>
        <p:txBody>
          <a:bodyPr/>
          <a:lstStyle/>
          <a:p>
            <a:r>
              <a:rPr lang="en-US"/>
              <a:t>Iteration i.  </a:t>
            </a:r>
            <a:r>
              <a:rPr lang="en-US">
                <a:solidFill>
                  <a:schemeClr val="tx1"/>
                </a:solidFill>
              </a:rPr>
              <a:t>Repeatedly swap element i with the one to its left if smaller.</a:t>
            </a:r>
          </a:p>
          <a:p>
            <a:endParaRPr lang="en-US"/>
          </a:p>
          <a:p>
            <a:r>
              <a:rPr lang="en-US"/>
              <a:t>Property.  </a:t>
            </a:r>
            <a:r>
              <a:rPr lang="en-US">
                <a:solidFill>
                  <a:schemeClr val="tx1"/>
                </a:solidFill>
              </a:rPr>
              <a:t>After ith iteration,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a[0]</a:t>
            </a:r>
            <a:r>
              <a:rPr lang="en-US">
                <a:solidFill>
                  <a:schemeClr val="tx1"/>
                </a:solidFill>
              </a:rPr>
              <a:t> through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a[i]</a:t>
            </a:r>
            <a:r>
              <a:rPr lang="en-US">
                <a:solidFill>
                  <a:schemeClr val="tx1"/>
                </a:solidFill>
              </a:rPr>
              <a:t> contain first i+1 elements in ascending order.</a:t>
            </a:r>
          </a:p>
        </p:txBody>
      </p:sp>
    </p:spTree>
    <p:extLst>
      <p:ext uri="{BB962C8B-B14F-4D97-AF65-F5344CB8AC3E}">
        <p14:creationId xmlns:p14="http://schemas.microsoft.com/office/powerpoint/2010/main" xmlns="" val="566683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BECEB6-4E2B-5446-8A93-CAD36CBDB67F}" type="slidenum">
              <a:rPr lang="en-US"/>
              <a:pPr/>
              <a:t>48</a:t>
            </a:fld>
            <a:endParaRPr lang="en-US" sz="1400"/>
          </a:p>
        </p:txBody>
      </p:sp>
      <p:sp>
        <p:nvSpPr>
          <p:cNvPr id="242690" name="Rectangle 2"/>
          <p:cNvSpPr>
            <a:spLocks noChangeArrowheads="1"/>
          </p:cNvSpPr>
          <p:nvPr/>
        </p:nvSpPr>
        <p:spPr bwMode="auto">
          <a:xfrm>
            <a:off x="69342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7.42</a:t>
            </a:r>
          </a:p>
        </p:txBody>
      </p:sp>
      <p:sp>
        <p:nvSpPr>
          <p:cNvPr id="242691" name="Rectangle 3"/>
          <p:cNvSpPr>
            <a:spLocks noChangeArrowheads="1"/>
          </p:cNvSpPr>
          <p:nvPr/>
        </p:nvSpPr>
        <p:spPr bwMode="auto">
          <a:xfrm>
            <a:off x="37338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1.12</a:t>
            </a:r>
          </a:p>
        </p:txBody>
      </p:sp>
      <p:sp>
        <p:nvSpPr>
          <p:cNvPr id="242692" name="Rectangle 4"/>
          <p:cNvSpPr>
            <a:spLocks noChangeArrowheads="1"/>
          </p:cNvSpPr>
          <p:nvPr/>
        </p:nvSpPr>
        <p:spPr bwMode="auto">
          <a:xfrm>
            <a:off x="42672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1.17</a:t>
            </a:r>
          </a:p>
        </p:txBody>
      </p:sp>
      <p:sp>
        <p:nvSpPr>
          <p:cNvPr id="242693" name="Rectangle 5"/>
          <p:cNvSpPr>
            <a:spLocks noChangeArrowheads="1"/>
          </p:cNvSpPr>
          <p:nvPr/>
        </p:nvSpPr>
        <p:spPr bwMode="auto">
          <a:xfrm>
            <a:off x="26670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0.32</a:t>
            </a:r>
          </a:p>
        </p:txBody>
      </p:sp>
      <p:sp>
        <p:nvSpPr>
          <p:cNvPr id="242694" name="Rectangle 6"/>
          <p:cNvSpPr>
            <a:spLocks noChangeArrowheads="1"/>
          </p:cNvSpPr>
          <p:nvPr/>
        </p:nvSpPr>
        <p:spPr bwMode="auto">
          <a:xfrm>
            <a:off x="4800600" y="4419600"/>
            <a:ext cx="5334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2.78</a:t>
            </a:r>
          </a:p>
        </p:txBody>
      </p:sp>
      <p:sp>
        <p:nvSpPr>
          <p:cNvPr id="242695" name="Rectangle 7"/>
          <p:cNvSpPr>
            <a:spLocks noChangeArrowheads="1"/>
          </p:cNvSpPr>
          <p:nvPr/>
        </p:nvSpPr>
        <p:spPr bwMode="auto">
          <a:xfrm>
            <a:off x="32004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0.56</a:t>
            </a:r>
          </a:p>
        </p:txBody>
      </p:sp>
      <p:sp>
        <p:nvSpPr>
          <p:cNvPr id="242696" name="Rectangle 8"/>
          <p:cNvSpPr>
            <a:spLocks noChangeArrowheads="1"/>
          </p:cNvSpPr>
          <p:nvPr/>
        </p:nvSpPr>
        <p:spPr bwMode="auto">
          <a:xfrm>
            <a:off x="53340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3.14</a:t>
            </a:r>
          </a:p>
        </p:txBody>
      </p:sp>
      <p:sp>
        <p:nvSpPr>
          <p:cNvPr id="242697" name="Rectangle 9"/>
          <p:cNvSpPr>
            <a:spLocks noChangeArrowheads="1"/>
          </p:cNvSpPr>
          <p:nvPr/>
        </p:nvSpPr>
        <p:spPr bwMode="auto">
          <a:xfrm>
            <a:off x="74676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7.71</a:t>
            </a:r>
          </a:p>
        </p:txBody>
      </p:sp>
      <p:sp>
        <p:nvSpPr>
          <p:cNvPr id="242698" name="Rectangle 10"/>
          <p:cNvSpPr>
            <a:spLocks noChangeArrowheads="1"/>
          </p:cNvSpPr>
          <p:nvPr/>
        </p:nvSpPr>
        <p:spPr bwMode="auto">
          <a:xfrm>
            <a:off x="1066800" y="4419600"/>
            <a:ext cx="1600200" cy="3810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kumimoji="0" lang="en-US"/>
              <a:t>Value</a:t>
            </a:r>
          </a:p>
        </p:txBody>
      </p:sp>
      <p:sp>
        <p:nvSpPr>
          <p:cNvPr id="242699" name="Rectangle 11"/>
          <p:cNvSpPr>
            <a:spLocks noChangeArrowheads="1"/>
          </p:cNvSpPr>
          <p:nvPr/>
        </p:nvSpPr>
        <p:spPr bwMode="auto">
          <a:xfrm>
            <a:off x="64008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6.21</a:t>
            </a:r>
          </a:p>
        </p:txBody>
      </p:sp>
      <p:sp>
        <p:nvSpPr>
          <p:cNvPr id="242700" name="Rectangle 12"/>
          <p:cNvSpPr>
            <a:spLocks noChangeArrowheads="1"/>
          </p:cNvSpPr>
          <p:nvPr/>
        </p:nvSpPr>
        <p:spPr bwMode="auto">
          <a:xfrm>
            <a:off x="5867400" y="4419600"/>
            <a:ext cx="533400" cy="381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2075" tIns="46038" rIns="92075" bIns="46038" anchor="ctr">
            <a:prstTxWarp prst="textNoShape">
              <a:avLst/>
            </a:prstTxWarp>
          </a:bodyPr>
          <a:lstStyle/>
          <a:p>
            <a:pPr algn="ctr"/>
            <a:r>
              <a:rPr lang="en-US" sz="1400" b="1">
                <a:latin typeface="Courier New" charset="0"/>
              </a:rPr>
              <a:t>4.42</a:t>
            </a:r>
          </a:p>
        </p:txBody>
      </p:sp>
      <p:sp>
        <p:nvSpPr>
          <p:cNvPr id="242713" name="Text Box 25"/>
          <p:cNvSpPr txBox="1">
            <a:spLocks noChangeArrowheads="1"/>
          </p:cNvSpPr>
          <p:nvPr/>
        </p:nvSpPr>
        <p:spPr bwMode="auto">
          <a:xfrm>
            <a:off x="2819400" y="5424488"/>
            <a:ext cx="3733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kumimoji="0" lang="en-US">
                <a:solidFill>
                  <a:schemeClr val="bg2"/>
                </a:solidFill>
              </a:rPr>
              <a:t>Iteration 10:  </a:t>
            </a:r>
            <a:r>
              <a:rPr kumimoji="0" lang="en-US">
                <a:solidFill>
                  <a:srgbClr val="003399"/>
                </a:solidFill>
              </a:rPr>
              <a:t>DONE</a:t>
            </a:r>
            <a:r>
              <a:rPr kumimoji="0" lang="en-US">
                <a:solidFill>
                  <a:schemeClr val="bg2"/>
                </a:solidFill>
              </a:rPr>
              <a:t>.</a:t>
            </a:r>
          </a:p>
        </p:txBody>
      </p:sp>
      <p:sp>
        <p:nvSpPr>
          <p:cNvPr id="242714" name="Rectangle 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Insertion Sort</a:t>
            </a:r>
          </a:p>
        </p:txBody>
      </p:sp>
      <p:grpSp>
        <p:nvGrpSpPr>
          <p:cNvPr id="242716" name="Group 28"/>
          <p:cNvGrpSpPr>
            <a:grpSpLocks/>
          </p:cNvGrpSpPr>
          <p:nvPr/>
        </p:nvGrpSpPr>
        <p:grpSpPr bwMode="auto">
          <a:xfrm>
            <a:off x="1066800" y="4038600"/>
            <a:ext cx="6934200" cy="381000"/>
            <a:chOff x="672" y="2304"/>
            <a:chExt cx="4368" cy="240"/>
          </a:xfrm>
        </p:grpSpPr>
        <p:sp>
          <p:nvSpPr>
            <p:cNvPr id="242717" name="Rectangle 29"/>
            <p:cNvSpPr>
              <a:spLocks noChangeArrowheads="1"/>
            </p:cNvSpPr>
            <p:nvPr/>
          </p:nvSpPr>
          <p:spPr bwMode="auto">
            <a:xfrm>
              <a:off x="235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242718" name="Rectangle 30"/>
            <p:cNvSpPr>
              <a:spLocks noChangeArrowheads="1"/>
            </p:cNvSpPr>
            <p:nvPr/>
          </p:nvSpPr>
          <p:spPr bwMode="auto">
            <a:xfrm>
              <a:off x="268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42719" name="Rectangle 31"/>
            <p:cNvSpPr>
              <a:spLocks noChangeArrowheads="1"/>
            </p:cNvSpPr>
            <p:nvPr/>
          </p:nvSpPr>
          <p:spPr bwMode="auto">
            <a:xfrm>
              <a:off x="302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4</a:t>
              </a:r>
            </a:p>
          </p:txBody>
        </p:sp>
        <p:sp>
          <p:nvSpPr>
            <p:cNvPr id="242720" name="Rectangle 32"/>
            <p:cNvSpPr>
              <a:spLocks noChangeArrowheads="1"/>
            </p:cNvSpPr>
            <p:nvPr/>
          </p:nvSpPr>
          <p:spPr bwMode="auto">
            <a:xfrm>
              <a:off x="336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5</a:t>
              </a:r>
            </a:p>
          </p:txBody>
        </p:sp>
        <p:sp>
          <p:nvSpPr>
            <p:cNvPr id="242721" name="Rectangle 33"/>
            <p:cNvSpPr>
              <a:spLocks noChangeArrowheads="1"/>
            </p:cNvSpPr>
            <p:nvPr/>
          </p:nvSpPr>
          <p:spPr bwMode="auto">
            <a:xfrm>
              <a:off x="1680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0</a:t>
              </a:r>
            </a:p>
          </p:txBody>
        </p:sp>
        <p:sp>
          <p:nvSpPr>
            <p:cNvPr id="242722" name="Rectangle 34"/>
            <p:cNvSpPr>
              <a:spLocks noChangeArrowheads="1"/>
            </p:cNvSpPr>
            <p:nvPr/>
          </p:nvSpPr>
          <p:spPr bwMode="auto">
            <a:xfrm>
              <a:off x="201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42723" name="Rectangle 35"/>
            <p:cNvSpPr>
              <a:spLocks noChangeArrowheads="1"/>
            </p:cNvSpPr>
            <p:nvPr/>
          </p:nvSpPr>
          <p:spPr bwMode="auto">
            <a:xfrm>
              <a:off x="4368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8</a:t>
              </a:r>
            </a:p>
          </p:txBody>
        </p:sp>
        <p:sp>
          <p:nvSpPr>
            <p:cNvPr id="242724" name="Rectangle 36"/>
            <p:cNvSpPr>
              <a:spLocks noChangeArrowheads="1"/>
            </p:cNvSpPr>
            <p:nvPr/>
          </p:nvSpPr>
          <p:spPr bwMode="auto">
            <a:xfrm>
              <a:off x="4704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9</a:t>
              </a:r>
            </a:p>
          </p:txBody>
        </p:sp>
        <p:sp>
          <p:nvSpPr>
            <p:cNvPr id="242725" name="Rectangle 37"/>
            <p:cNvSpPr>
              <a:spLocks noChangeArrowheads="1"/>
            </p:cNvSpPr>
            <p:nvPr/>
          </p:nvSpPr>
          <p:spPr bwMode="auto">
            <a:xfrm>
              <a:off x="672" y="2304"/>
              <a:ext cx="1008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Array index</a:t>
              </a:r>
            </a:p>
          </p:txBody>
        </p:sp>
        <p:sp>
          <p:nvSpPr>
            <p:cNvPr id="242726" name="Rectangle 38"/>
            <p:cNvSpPr>
              <a:spLocks noChangeArrowheads="1"/>
            </p:cNvSpPr>
            <p:nvPr/>
          </p:nvSpPr>
          <p:spPr bwMode="auto">
            <a:xfrm>
              <a:off x="3696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6</a:t>
              </a:r>
            </a:p>
          </p:txBody>
        </p:sp>
        <p:sp>
          <p:nvSpPr>
            <p:cNvPr id="242727" name="Rectangle 39"/>
            <p:cNvSpPr>
              <a:spLocks noChangeArrowheads="1"/>
            </p:cNvSpPr>
            <p:nvPr/>
          </p:nvSpPr>
          <p:spPr bwMode="auto">
            <a:xfrm>
              <a:off x="4032" y="2304"/>
              <a:ext cx="336" cy="24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>
              <a:prstTxWarp prst="textNoShape">
                <a:avLst/>
              </a:prstTxWarp>
            </a:bodyPr>
            <a:lstStyle/>
            <a:p>
              <a:pPr algn="ctr"/>
              <a:r>
                <a:rPr kumimoji="0" lang="en-US">
                  <a:solidFill>
                    <a:schemeClr val="bg1"/>
                  </a:solidFill>
                </a:rPr>
                <a:t>7</a:t>
              </a:r>
            </a:p>
          </p:txBody>
        </p:sp>
      </p:grpSp>
      <p:sp>
        <p:nvSpPr>
          <p:cNvPr id="242729" name="Rectangle 41"/>
          <p:cNvSpPr>
            <a:spLocks noGrp="1" noChangeArrowheads="1"/>
          </p:cNvSpPr>
          <p:nvPr>
            <p:ph type="body" idx="1"/>
          </p:nvPr>
        </p:nvSpPr>
        <p:spPr>
          <a:xfrm>
            <a:off x="609600" y="914400"/>
            <a:ext cx="8077200" cy="5410200"/>
          </a:xfrm>
          <a:noFill/>
          <a:ln/>
        </p:spPr>
        <p:txBody>
          <a:bodyPr/>
          <a:lstStyle/>
          <a:p>
            <a:r>
              <a:rPr lang="en-US"/>
              <a:t>Iteration i.  </a:t>
            </a:r>
            <a:r>
              <a:rPr lang="en-US">
                <a:solidFill>
                  <a:schemeClr val="tx1"/>
                </a:solidFill>
              </a:rPr>
              <a:t>Repeatedly swap element i with the one to its left if smaller.</a:t>
            </a:r>
          </a:p>
          <a:p>
            <a:endParaRPr lang="en-US"/>
          </a:p>
          <a:p>
            <a:r>
              <a:rPr lang="en-US"/>
              <a:t>Property.  </a:t>
            </a:r>
            <a:r>
              <a:rPr lang="en-US">
                <a:solidFill>
                  <a:schemeClr val="tx1"/>
                </a:solidFill>
              </a:rPr>
              <a:t>After ith iteration,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a[0]</a:t>
            </a:r>
            <a:r>
              <a:rPr lang="en-US">
                <a:solidFill>
                  <a:schemeClr val="tx1"/>
                </a:solidFill>
              </a:rPr>
              <a:t> through </a:t>
            </a:r>
            <a:r>
              <a:rPr lang="en-US" sz="1600">
                <a:solidFill>
                  <a:schemeClr val="tx1"/>
                </a:solidFill>
                <a:latin typeface="Courier New" charset="0"/>
              </a:rPr>
              <a:t>a[i]</a:t>
            </a:r>
            <a:r>
              <a:rPr lang="en-US">
                <a:solidFill>
                  <a:schemeClr val="tx1"/>
                </a:solidFill>
              </a:rPr>
              <a:t> contain first i+1 elements in ascending order.</a:t>
            </a:r>
          </a:p>
        </p:txBody>
      </p:sp>
    </p:spTree>
    <p:extLst>
      <p:ext uri="{BB962C8B-B14F-4D97-AF65-F5344CB8AC3E}">
        <p14:creationId xmlns:p14="http://schemas.microsoft.com/office/powerpoint/2010/main" xmlns="" val="3130334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49</a:t>
            </a:fld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05168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Insertion Sort</a:t>
            </a:r>
            <a:endParaRPr lang="en-US" dirty="0"/>
          </a:p>
          <a:p>
            <a:r>
              <a:rPr lang="en-US" dirty="0" smtClean="0"/>
              <a:t>Insertion Sort Algorithm</a:t>
            </a:r>
          </a:p>
          <a:p>
            <a:r>
              <a:rPr lang="en-US" dirty="0" smtClean="0"/>
              <a:t>Time Complexity</a:t>
            </a:r>
          </a:p>
          <a:p>
            <a:pPr lvl="1"/>
            <a:r>
              <a:rPr lang="en-US" dirty="0" smtClean="0"/>
              <a:t>Best case</a:t>
            </a:r>
          </a:p>
          <a:p>
            <a:pPr lvl="1"/>
            <a:r>
              <a:rPr lang="en-US" dirty="0" smtClean="0"/>
              <a:t>Average case</a:t>
            </a:r>
          </a:p>
          <a:p>
            <a:pPr lvl="1"/>
            <a:r>
              <a:rPr lang="en-US" dirty="0" smtClean="0"/>
              <a:t>Worst case</a:t>
            </a:r>
          </a:p>
          <a:p>
            <a:r>
              <a:rPr lang="en-US" dirty="0" smtClean="0"/>
              <a:t>Examples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21543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baid_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15245</TotalTime>
  <Words>3005</Words>
  <Application>Microsoft Office PowerPoint</Application>
  <PresentationFormat>On-screen Show (4:3)</PresentationFormat>
  <Paragraphs>1087</Paragraphs>
  <Slides>50</Slides>
  <Notes>28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50</vt:i4>
      </vt:variant>
    </vt:vector>
  </HeadingPairs>
  <TitlesOfParts>
    <vt:vector size="53" baseType="lpstr">
      <vt:lpstr>Ubaid_Theme</vt:lpstr>
      <vt:lpstr>Worksheet</vt:lpstr>
      <vt:lpstr>Document</vt:lpstr>
      <vt:lpstr>Review</vt:lpstr>
      <vt:lpstr>Insertion Sort</vt:lpstr>
      <vt:lpstr>Insertion Sort</vt:lpstr>
      <vt:lpstr>Slide 4</vt:lpstr>
      <vt:lpstr>Slide 5</vt:lpstr>
      <vt:lpstr>Slide 6</vt:lpstr>
      <vt:lpstr>Algorithm</vt:lpstr>
      <vt:lpstr>Algorithm cont…</vt:lpstr>
      <vt:lpstr>Example</vt:lpstr>
      <vt:lpstr>Example</vt:lpstr>
      <vt:lpstr>The First Pass</vt:lpstr>
      <vt:lpstr>The Second Pass</vt:lpstr>
      <vt:lpstr>The Third Pass</vt:lpstr>
      <vt:lpstr>The Fourth Pass</vt:lpstr>
      <vt:lpstr>Slide 15</vt:lpstr>
      <vt:lpstr>Slide 16</vt:lpstr>
      <vt:lpstr>Slide 17</vt:lpstr>
      <vt:lpstr>Time Complexity</vt:lpstr>
      <vt:lpstr>Slide 19</vt:lpstr>
      <vt:lpstr>Slide 20</vt:lpstr>
      <vt:lpstr>Insertion Sort</vt:lpstr>
      <vt:lpstr>Insertion Sort</vt:lpstr>
      <vt:lpstr>Insertion Sort</vt:lpstr>
      <vt:lpstr>Insertion Sort</vt:lpstr>
      <vt:lpstr>Insertion Sort</vt:lpstr>
      <vt:lpstr>Insertion Sort</vt:lpstr>
      <vt:lpstr>Insertion Sort</vt:lpstr>
      <vt:lpstr>Insertion Sort</vt:lpstr>
      <vt:lpstr>Insertion Sort</vt:lpstr>
      <vt:lpstr>Insertion Sort</vt:lpstr>
      <vt:lpstr>Insertion Sort</vt:lpstr>
      <vt:lpstr>Insertion Sort</vt:lpstr>
      <vt:lpstr>Insertion Sort</vt:lpstr>
      <vt:lpstr>Insertion Sort</vt:lpstr>
      <vt:lpstr>Insertion Sort</vt:lpstr>
      <vt:lpstr>Insertion Sort</vt:lpstr>
      <vt:lpstr>Insertion Sort</vt:lpstr>
      <vt:lpstr>Insertion Sort</vt:lpstr>
      <vt:lpstr>Insertion Sort</vt:lpstr>
      <vt:lpstr>Insertion Sort</vt:lpstr>
      <vt:lpstr>Insertion Sort</vt:lpstr>
      <vt:lpstr>Insertion Sort</vt:lpstr>
      <vt:lpstr>Insertion Sort</vt:lpstr>
      <vt:lpstr>Insertion Sort</vt:lpstr>
      <vt:lpstr>Insertion Sort</vt:lpstr>
      <vt:lpstr>Insertion Sort</vt:lpstr>
      <vt:lpstr>Insertion Sort</vt:lpstr>
      <vt:lpstr>Insertion Sort</vt:lpstr>
      <vt:lpstr>Examples</vt:lpstr>
      <vt:lpstr>Summary</vt:lpstr>
    </vt:vector>
  </TitlesOfParts>
  <Company>Techlogix (Pvt) Ltd.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Data Structures</dc:title>
  <dc:creator>aslam</dc:creator>
  <cp:lastModifiedBy>NTS</cp:lastModifiedBy>
  <cp:revision>540</cp:revision>
  <dcterms:created xsi:type="dcterms:W3CDTF">2002-08-03T08:00:25Z</dcterms:created>
  <dcterms:modified xsi:type="dcterms:W3CDTF">2013-12-11T17:29:41Z</dcterms:modified>
</cp:coreProperties>
</file>