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98"/>
  </p:notesMasterIdLst>
  <p:sldIdLst>
    <p:sldId id="491" r:id="rId2"/>
    <p:sldId id="552" r:id="rId3"/>
    <p:sldId id="529" r:id="rId4"/>
    <p:sldId id="530" r:id="rId5"/>
    <p:sldId id="531" r:id="rId6"/>
    <p:sldId id="585" r:id="rId7"/>
    <p:sldId id="586" r:id="rId8"/>
    <p:sldId id="587" r:id="rId9"/>
    <p:sldId id="588" r:id="rId10"/>
    <p:sldId id="589" r:id="rId11"/>
    <p:sldId id="590" r:id="rId12"/>
    <p:sldId id="532" r:id="rId13"/>
    <p:sldId id="533" r:id="rId14"/>
    <p:sldId id="534" r:id="rId15"/>
    <p:sldId id="535" r:id="rId16"/>
    <p:sldId id="536" r:id="rId17"/>
    <p:sldId id="537" r:id="rId18"/>
    <p:sldId id="538" r:id="rId19"/>
    <p:sldId id="539" r:id="rId20"/>
    <p:sldId id="560" r:id="rId21"/>
    <p:sldId id="591" r:id="rId22"/>
    <p:sldId id="592" r:id="rId23"/>
    <p:sldId id="593" r:id="rId24"/>
    <p:sldId id="594" r:id="rId25"/>
    <p:sldId id="595" r:id="rId26"/>
    <p:sldId id="596" r:id="rId27"/>
    <p:sldId id="597" r:id="rId28"/>
    <p:sldId id="561" r:id="rId29"/>
    <p:sldId id="598" r:id="rId30"/>
    <p:sldId id="599" r:id="rId31"/>
    <p:sldId id="600" r:id="rId32"/>
    <p:sldId id="601" r:id="rId33"/>
    <p:sldId id="602" r:id="rId34"/>
    <p:sldId id="603" r:id="rId35"/>
    <p:sldId id="604" r:id="rId36"/>
    <p:sldId id="605" r:id="rId37"/>
    <p:sldId id="606" r:id="rId38"/>
    <p:sldId id="607" r:id="rId39"/>
    <p:sldId id="562" r:id="rId40"/>
    <p:sldId id="608" r:id="rId41"/>
    <p:sldId id="609" r:id="rId42"/>
    <p:sldId id="610" r:id="rId43"/>
    <p:sldId id="563" r:id="rId44"/>
    <p:sldId id="611" r:id="rId45"/>
    <p:sldId id="612" r:id="rId46"/>
    <p:sldId id="613" r:id="rId47"/>
    <p:sldId id="564" r:id="rId48"/>
    <p:sldId id="614" r:id="rId49"/>
    <p:sldId id="615" r:id="rId50"/>
    <p:sldId id="616" r:id="rId51"/>
    <p:sldId id="617" r:id="rId52"/>
    <p:sldId id="565" r:id="rId53"/>
    <p:sldId id="618" r:id="rId54"/>
    <p:sldId id="619" r:id="rId55"/>
    <p:sldId id="620" r:id="rId56"/>
    <p:sldId id="567" r:id="rId57"/>
    <p:sldId id="621" r:id="rId58"/>
    <p:sldId id="568" r:id="rId59"/>
    <p:sldId id="622" r:id="rId60"/>
    <p:sldId id="623" r:id="rId61"/>
    <p:sldId id="624" r:id="rId62"/>
    <p:sldId id="625" r:id="rId63"/>
    <p:sldId id="569" r:id="rId64"/>
    <p:sldId id="626" r:id="rId65"/>
    <p:sldId id="627" r:id="rId66"/>
    <p:sldId id="628" r:id="rId67"/>
    <p:sldId id="629" r:id="rId68"/>
    <p:sldId id="570" r:id="rId69"/>
    <p:sldId id="630" r:id="rId70"/>
    <p:sldId id="571" r:id="rId71"/>
    <p:sldId id="574" r:id="rId72"/>
    <p:sldId id="572" r:id="rId73"/>
    <p:sldId id="573" r:id="rId74"/>
    <p:sldId id="575" r:id="rId75"/>
    <p:sldId id="577" r:id="rId76"/>
    <p:sldId id="578" r:id="rId77"/>
    <p:sldId id="631" r:id="rId78"/>
    <p:sldId id="632" r:id="rId79"/>
    <p:sldId id="579" r:id="rId80"/>
    <p:sldId id="634" r:id="rId81"/>
    <p:sldId id="635" r:id="rId82"/>
    <p:sldId id="636" r:id="rId83"/>
    <p:sldId id="637" r:id="rId84"/>
    <p:sldId id="580" r:id="rId85"/>
    <p:sldId id="581" r:id="rId86"/>
    <p:sldId id="639" r:id="rId87"/>
    <p:sldId id="640" r:id="rId88"/>
    <p:sldId id="582" r:id="rId89"/>
    <p:sldId id="641" r:id="rId90"/>
    <p:sldId id="642" r:id="rId91"/>
    <p:sldId id="583" r:id="rId92"/>
    <p:sldId id="584" r:id="rId93"/>
    <p:sldId id="643" r:id="rId94"/>
    <p:sldId id="644" r:id="rId95"/>
    <p:sldId id="645" r:id="rId96"/>
    <p:sldId id="555" r:id="rId9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 snapToObjects="1"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1270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35FFDF-A32B-4742-8F70-071CD1337981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6D80BD-9D7B-4B49-8BCC-C8D89DEC61CC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268A65-9BCC-4427-88B7-EA274AFA89FD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CCDE80-46C3-496D-895F-E1F6749EF91D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BE28E3-FB59-4892-845C-80416C819838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2B6A-EB5A-4D3F-9F7D-F9E93EE0DD34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2DE89A-62D2-4523-87B4-6A3040B2792B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F8496CE-59B3-45F1-BF07-A8EE9651FE95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A88364-1B85-4A86-8727-D74F08712F0D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2EBC25-1382-4537-9704-1066D6BE69F7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238D6E-8E37-46AB-B5F4-2E2635ACDE12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6D8C8-BDF6-4538-82A1-94420ABFEAD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659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192B7B-B9A1-4A83-9B23-4D984362C683}" type="slidenum">
              <a:rPr lang="en-US"/>
              <a:pPr/>
              <a:t>32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392C-F07A-4489-A158-6D39DAFE077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9242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75876A-074B-4558-8A0D-C927722025D3}" type="slidenum">
              <a:rPr lang="en-US" altLang="en-US" smtClean="0"/>
              <a:pPr eaLnBrk="1" hangingPunct="1"/>
              <a:t>67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2158C78-6E2C-4AF7-891F-A20D436B479B}" type="slidenum">
              <a:rPr lang="en-US" altLang="en-US" smtClean="0">
                <a:latin typeface="Arial" charset="0"/>
              </a:rPr>
              <a:pPr/>
              <a:t>69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049984D6-E325-43EE-B5FA-A1D764446A63}" type="slidenum">
              <a:rPr lang="en-US" altLang="en-US" smtClean="0">
                <a:latin typeface="Arial" charset="0"/>
              </a:rPr>
              <a:pPr/>
              <a:t>73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703263"/>
            <a:ext cx="4530725" cy="33972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0225"/>
            <a:ext cx="5029200" cy="41068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2B6A-EB5A-4D3F-9F7D-F9E93EE0DD34}" type="slidenum">
              <a:rPr lang="en-US" altLang="en-US" smtClean="0"/>
              <a:pPr eaLnBrk="1" hangingPunct="1">
                <a:spcBef>
                  <a:spcPct val="0"/>
                </a:spcBef>
              </a:pPr>
              <a:t>96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1AA9941-4314-42E9-96CF-70EC92CBA836}" type="datetime4">
              <a:rPr lang="en-US" smtClean="0"/>
              <a:pPr/>
              <a:t>December 26, 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21E52D-576E-4FDA-9D0E-4D0836DD4A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722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October 25,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2057400"/>
            <a:ext cx="7772400" cy="198120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altLang="en-US" b="1" dirty="0"/>
              <a:t>Algorithms and </a:t>
            </a:r>
            <a:r>
              <a:rPr lang="en-US" altLang="en-US" b="1" dirty="0" smtClean="0"/>
              <a:t>Data Structures</a:t>
            </a:r>
          </a:p>
          <a:p>
            <a:pPr algn="ctr" fontAlgn="auto">
              <a:spcAft>
                <a:spcPts val="0"/>
              </a:spcAft>
            </a:pP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>(CSC112)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00088" y="1397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9pPr>
          </a:lstStyle>
          <a:p>
            <a:pPr algn="l" eaLnBrk="1" hangingPunct="1">
              <a:buFontTx/>
              <a:buNone/>
              <a:defRPr/>
            </a:pPr>
            <a:r>
              <a:rPr lang="en-US" altLang="en-US" sz="4000" b="1" dirty="0">
                <a:solidFill>
                  <a:schemeClr val="tx2"/>
                </a:solidFill>
              </a:rPr>
              <a:t>Introduction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28600" y="1219200"/>
            <a:ext cx="8686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Marlett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74320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altLang="en-US" sz="2600" dirty="0" smtClean="0"/>
              <a:t>Algorithms </a:t>
            </a:r>
            <a:r>
              <a:rPr lang="en-US" altLang="en-US" sz="2600" dirty="0"/>
              <a:t>and Data Structures</a:t>
            </a:r>
          </a:p>
          <a:p>
            <a:pPr marL="274320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600" dirty="0"/>
              <a:t>Static Data Structures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Searching Algorithms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 smtClean="0"/>
              <a:t>Sorting </a:t>
            </a:r>
            <a:r>
              <a:rPr lang="en-US" sz="2200" dirty="0"/>
              <a:t>Algorithms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List implementation through Array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ADT: Stack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ADT: Queue</a:t>
            </a:r>
          </a:p>
          <a:p>
            <a:pPr marL="274320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600" dirty="0"/>
              <a:t>Dynamic </a:t>
            </a:r>
            <a:r>
              <a:rPr lang="en-US" sz="2600" dirty="0" smtClean="0"/>
              <a:t>Data </a:t>
            </a:r>
            <a:r>
              <a:rPr lang="en-US" sz="2600" dirty="0"/>
              <a:t>Structures (Linear)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Linked List (Linear Data Structure)</a:t>
            </a:r>
          </a:p>
          <a:p>
            <a:pPr marL="274320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600" dirty="0"/>
              <a:t>Dynamic </a:t>
            </a:r>
            <a:r>
              <a:rPr lang="en-US" sz="2600" dirty="0" smtClean="0"/>
              <a:t>Data </a:t>
            </a:r>
            <a:r>
              <a:rPr lang="en-US" sz="2600" dirty="0"/>
              <a:t>Structures (Non-Linear)</a:t>
            </a:r>
          </a:p>
          <a:p>
            <a:pPr marL="731520" lvl="2" indent="-274320" algn="l" ea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en-US" sz="2200" dirty="0"/>
              <a:t>Trees, Graphs, Hashing</a:t>
            </a:r>
            <a:br>
              <a:rPr lang="en-US" sz="2200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endParaRPr lang="en-US" altLang="en-US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kern="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692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What is a Computer Program?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105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To exactly know, what is data structure? We must know:</a:t>
            </a:r>
          </a:p>
          <a:p>
            <a:pPr lvl="1" eaLnBrk="1" hangingPunct="1"/>
            <a:r>
              <a:rPr lang="en-US" altLang="en-US" i="1" dirty="0" smtClean="0"/>
              <a:t>What is a computer program?</a:t>
            </a:r>
          </a:p>
          <a:p>
            <a:pPr eaLnBrk="1" hangingPunct="1"/>
            <a:endParaRPr lang="en-US" altLang="en-US" i="1" dirty="0" smtClean="0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1295400" y="3124200"/>
            <a:ext cx="1447800" cy="2514600"/>
          </a:xfrm>
          <a:prstGeom prst="curvedRightArrow">
            <a:avLst>
              <a:gd name="adj1" fmla="val 34737"/>
              <a:gd name="adj2" fmla="val 6947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219200" y="5283200"/>
            <a:ext cx="935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800">
                <a:latin typeface="Times New Roman" pitchFamily="18" charset="0"/>
                <a:ea typeface="新細明體" pitchFamily="18" charset="-120"/>
              </a:rPr>
              <a:t>Input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895600" y="4267200"/>
            <a:ext cx="25908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Font typeface="Marlett" pitchFamily="2" charset="2"/>
              <a:buNone/>
            </a:pPr>
            <a:r>
              <a:rPr kumimoji="1" lang="en-US" altLang="zh-TW" sz="2800">
                <a:latin typeface="Times New Roman" pitchFamily="18" charset="0"/>
                <a:ea typeface="新細明體" pitchFamily="18" charset="-120"/>
              </a:rPr>
              <a:t>Some mysterious </a:t>
            </a:r>
          </a:p>
          <a:p>
            <a:pPr algn="ctr" eaLnBrk="1" hangingPunct="1">
              <a:buFont typeface="Marlett" pitchFamily="2" charset="2"/>
              <a:buNone/>
            </a:pPr>
            <a:r>
              <a:rPr kumimoji="1" lang="en-US" altLang="zh-TW" sz="2800">
                <a:latin typeface="Times New Roman" pitchFamily="18" charset="0"/>
                <a:ea typeface="新細明體" pitchFamily="18" charset="-120"/>
              </a:rPr>
              <a:t>processing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467600" y="5207000"/>
            <a:ext cx="1171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800">
                <a:latin typeface="Times New Roman" pitchFamily="18" charset="0"/>
                <a:ea typeface="新細明體" pitchFamily="18" charset="-120"/>
              </a:rPr>
              <a:t>Output</a:t>
            </a:r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5486400" y="4038600"/>
            <a:ext cx="3276600" cy="1143000"/>
          </a:xfrm>
          <a:prstGeom prst="curvedDownArrow">
            <a:avLst>
              <a:gd name="adj1" fmla="val 57333"/>
              <a:gd name="adj2" fmla="val 114667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725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/>
      <p:bldP spid="22534" grpId="0" animBg="1"/>
      <p:bldP spid="22535" grpId="0"/>
      <p:bldP spid="225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Definition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4419600"/>
          </a:xfrm>
        </p:spPr>
        <p:txBody>
          <a:bodyPr/>
          <a:lstStyle/>
          <a:p>
            <a:pPr lvl="1" eaLnBrk="1" hangingPunct="1"/>
            <a:r>
              <a:rPr lang="en-US" altLang="en-US" dirty="0" smtClean="0"/>
              <a:t>An organization of information, usually in memory, for better algorithm efficiency</a:t>
            </a:r>
          </a:p>
          <a:p>
            <a:pPr lvl="1" eaLnBrk="1" hangingPunct="1"/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such as queue, stack, linked list and tree.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86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1" dirty="0"/>
              <a:t>3 steps in the study of data structures</a:t>
            </a:r>
            <a:r>
              <a:rPr lang="en-US" altLang="en-US" b="1" dirty="0"/>
              <a:t>	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686800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Logical or mathematical description of the structure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Implementation of the structure on the computer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Quantitative analysis of the structure, which includes determining the amount of memory needed to store the structure and the time required to process the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8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 dirty="0" smtClean="0"/>
              <a:t>Lists (</a:t>
            </a:r>
            <a:r>
              <a:rPr lang="en-US" altLang="en-US" sz="3600" b="1" dirty="0"/>
              <a:t>Array </a:t>
            </a:r>
            <a:r>
              <a:rPr lang="en-US" altLang="en-US" sz="3600" b="1" dirty="0" smtClean="0"/>
              <a:t>/Linked List)</a:t>
            </a:r>
            <a:endParaRPr lang="en-US" altLang="en-US" sz="3600" b="1" dirty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Items have a position in this Collection</a:t>
            </a:r>
          </a:p>
          <a:p>
            <a:pPr lvl="1" eaLnBrk="1" hangingPunct="1"/>
            <a:r>
              <a:rPr lang="en-US" altLang="en-US" dirty="0" smtClean="0"/>
              <a:t>Random access or not?</a:t>
            </a:r>
          </a:p>
          <a:p>
            <a:pPr eaLnBrk="1" hangingPunct="1"/>
            <a:r>
              <a:rPr lang="en-US" altLang="en-US" b="1" dirty="0" smtClean="0"/>
              <a:t>Array Lists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altLang="en-US" dirty="0"/>
              <a:t>internal storage container is native array</a:t>
            </a:r>
          </a:p>
          <a:p>
            <a:pPr eaLnBrk="1" hangingPunct="1"/>
            <a:r>
              <a:rPr lang="en-US" altLang="en-US" b="1" dirty="0" smtClean="0"/>
              <a:t>Linked Lists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public class Node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{	private Object data;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	private Node next;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}</a:t>
            </a:r>
          </a:p>
        </p:txBody>
      </p:sp>
      <p:grpSp>
        <p:nvGrpSpPr>
          <p:cNvPr id="18437" name="Group 4"/>
          <p:cNvGrpSpPr>
            <a:grpSpLocks/>
          </p:cNvGrpSpPr>
          <p:nvPr/>
        </p:nvGrpSpPr>
        <p:grpSpPr bwMode="auto">
          <a:xfrm>
            <a:off x="685800" y="5410200"/>
            <a:ext cx="1600200" cy="685800"/>
            <a:chOff x="432" y="3408"/>
            <a:chExt cx="1008" cy="432"/>
          </a:xfrm>
        </p:grpSpPr>
        <p:sp>
          <p:nvSpPr>
            <p:cNvPr id="18455" name="Rectangle 5"/>
            <p:cNvSpPr>
              <a:spLocks noChangeArrowheads="1"/>
            </p:cNvSpPr>
            <p:nvPr/>
          </p:nvSpPr>
          <p:spPr bwMode="auto">
            <a:xfrm>
              <a:off x="432" y="3408"/>
              <a:ext cx="1008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buChar char="8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Marlett" pitchFamily="2" charset="2"/>
                <a:buNone/>
              </a:pPr>
              <a:endParaRPr lang="en-US" altLang="en-US" sz="2800"/>
            </a:p>
          </p:txBody>
        </p:sp>
        <p:sp>
          <p:nvSpPr>
            <p:cNvPr id="18456" name="Line 6"/>
            <p:cNvSpPr>
              <a:spLocks noChangeShapeType="1"/>
            </p:cNvSpPr>
            <p:nvPr/>
          </p:nvSpPr>
          <p:spPr bwMode="auto">
            <a:xfrm>
              <a:off x="1104" y="34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38" name="Group 7"/>
          <p:cNvGrpSpPr>
            <a:grpSpLocks/>
          </p:cNvGrpSpPr>
          <p:nvPr/>
        </p:nvGrpSpPr>
        <p:grpSpPr bwMode="auto">
          <a:xfrm>
            <a:off x="2667000" y="5410200"/>
            <a:ext cx="1600200" cy="685800"/>
            <a:chOff x="432" y="3408"/>
            <a:chExt cx="1008" cy="432"/>
          </a:xfrm>
        </p:grpSpPr>
        <p:sp>
          <p:nvSpPr>
            <p:cNvPr id="18453" name="Rectangle 8"/>
            <p:cNvSpPr>
              <a:spLocks noChangeArrowheads="1"/>
            </p:cNvSpPr>
            <p:nvPr/>
          </p:nvSpPr>
          <p:spPr bwMode="auto">
            <a:xfrm>
              <a:off x="432" y="3408"/>
              <a:ext cx="1008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buChar char="8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Marlett" pitchFamily="2" charset="2"/>
                <a:buNone/>
              </a:pPr>
              <a:endParaRPr lang="en-US" altLang="en-US" sz="2800"/>
            </a:p>
          </p:txBody>
        </p:sp>
        <p:sp>
          <p:nvSpPr>
            <p:cNvPr id="18454" name="Line 9"/>
            <p:cNvSpPr>
              <a:spLocks noChangeShapeType="1"/>
            </p:cNvSpPr>
            <p:nvPr/>
          </p:nvSpPr>
          <p:spPr bwMode="auto">
            <a:xfrm>
              <a:off x="1104" y="34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39" name="Group 10"/>
          <p:cNvGrpSpPr>
            <a:grpSpLocks/>
          </p:cNvGrpSpPr>
          <p:nvPr/>
        </p:nvGrpSpPr>
        <p:grpSpPr bwMode="auto">
          <a:xfrm>
            <a:off x="4800600" y="5410200"/>
            <a:ext cx="1600200" cy="685800"/>
            <a:chOff x="432" y="3408"/>
            <a:chExt cx="1008" cy="432"/>
          </a:xfrm>
        </p:grpSpPr>
        <p:sp>
          <p:nvSpPr>
            <p:cNvPr id="18451" name="Rectangle 11"/>
            <p:cNvSpPr>
              <a:spLocks noChangeArrowheads="1"/>
            </p:cNvSpPr>
            <p:nvPr/>
          </p:nvSpPr>
          <p:spPr bwMode="auto">
            <a:xfrm>
              <a:off x="432" y="3408"/>
              <a:ext cx="1008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buChar char="8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Marlett" pitchFamily="2" charset="2"/>
                <a:buNone/>
              </a:pPr>
              <a:endParaRPr lang="en-US" altLang="en-US" sz="2800"/>
            </a:p>
          </p:txBody>
        </p:sp>
        <p:sp>
          <p:nvSpPr>
            <p:cNvPr id="18452" name="Line 12"/>
            <p:cNvSpPr>
              <a:spLocks noChangeShapeType="1"/>
            </p:cNvSpPr>
            <p:nvPr/>
          </p:nvSpPr>
          <p:spPr bwMode="auto">
            <a:xfrm>
              <a:off x="1104" y="34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0" name="Group 13"/>
          <p:cNvGrpSpPr>
            <a:grpSpLocks/>
          </p:cNvGrpSpPr>
          <p:nvPr/>
        </p:nvGrpSpPr>
        <p:grpSpPr bwMode="auto">
          <a:xfrm>
            <a:off x="6781800" y="5410200"/>
            <a:ext cx="1600200" cy="685800"/>
            <a:chOff x="432" y="3408"/>
            <a:chExt cx="1008" cy="432"/>
          </a:xfrm>
        </p:grpSpPr>
        <p:sp>
          <p:nvSpPr>
            <p:cNvPr id="18449" name="Rectangle 14"/>
            <p:cNvSpPr>
              <a:spLocks noChangeArrowheads="1"/>
            </p:cNvSpPr>
            <p:nvPr/>
          </p:nvSpPr>
          <p:spPr bwMode="auto">
            <a:xfrm>
              <a:off x="432" y="3408"/>
              <a:ext cx="1008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buChar char="8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Marlett" pitchFamily="2" charset="2"/>
                <a:buNone/>
              </a:pPr>
              <a:endParaRPr lang="en-US" altLang="en-US" sz="2800"/>
            </a:p>
          </p:txBody>
        </p:sp>
        <p:sp>
          <p:nvSpPr>
            <p:cNvPr id="18450" name="Line 15"/>
            <p:cNvSpPr>
              <a:spLocks noChangeShapeType="1"/>
            </p:cNvSpPr>
            <p:nvPr/>
          </p:nvSpPr>
          <p:spPr bwMode="auto">
            <a:xfrm>
              <a:off x="1104" y="340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1" name="Line 16"/>
          <p:cNvSpPr>
            <a:spLocks noChangeShapeType="1"/>
          </p:cNvSpPr>
          <p:nvPr/>
        </p:nvSpPr>
        <p:spPr bwMode="auto">
          <a:xfrm>
            <a:off x="2057400" y="5638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17"/>
          <p:cNvSpPr>
            <a:spLocks noChangeShapeType="1"/>
          </p:cNvSpPr>
          <p:nvPr/>
        </p:nvSpPr>
        <p:spPr bwMode="auto">
          <a:xfrm>
            <a:off x="4191000" y="5638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18"/>
          <p:cNvSpPr>
            <a:spLocks noChangeShapeType="1"/>
          </p:cNvSpPr>
          <p:nvPr/>
        </p:nvSpPr>
        <p:spPr bwMode="auto">
          <a:xfrm>
            <a:off x="6172200" y="56388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19"/>
          <p:cNvSpPr>
            <a:spLocks noChangeShapeType="1"/>
          </p:cNvSpPr>
          <p:nvPr/>
        </p:nvSpPr>
        <p:spPr bwMode="auto">
          <a:xfrm flipH="1">
            <a:off x="7848600" y="54102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Line 20"/>
          <p:cNvSpPr>
            <a:spLocks noChangeShapeType="1"/>
          </p:cNvSpPr>
          <p:nvPr/>
        </p:nvSpPr>
        <p:spPr bwMode="auto">
          <a:xfrm flipH="1">
            <a:off x="1905000" y="5029200"/>
            <a:ext cx="5334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6" name="Text Box 21"/>
          <p:cNvSpPr txBox="1">
            <a:spLocks noChangeArrowheads="1"/>
          </p:cNvSpPr>
          <p:nvPr/>
        </p:nvSpPr>
        <p:spPr bwMode="auto">
          <a:xfrm>
            <a:off x="2498725" y="4713288"/>
            <a:ext cx="757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first</a:t>
            </a:r>
          </a:p>
        </p:txBody>
      </p:sp>
      <p:sp>
        <p:nvSpPr>
          <p:cNvPr id="18447" name="Line 22"/>
          <p:cNvSpPr>
            <a:spLocks noChangeShapeType="1"/>
          </p:cNvSpPr>
          <p:nvPr/>
        </p:nvSpPr>
        <p:spPr bwMode="auto">
          <a:xfrm>
            <a:off x="6477000" y="4876800"/>
            <a:ext cx="838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Text Box 23"/>
          <p:cNvSpPr txBox="1">
            <a:spLocks noChangeArrowheads="1"/>
          </p:cNvSpPr>
          <p:nvPr/>
        </p:nvSpPr>
        <p:spPr bwMode="auto">
          <a:xfrm>
            <a:off x="5943600" y="4419600"/>
            <a:ext cx="7381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last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5550" y="1676400"/>
            <a:ext cx="3292475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336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Stacks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Collection with access only to the last element inserted</a:t>
            </a:r>
          </a:p>
          <a:p>
            <a:pPr eaLnBrk="1" hangingPunct="1"/>
            <a:r>
              <a:rPr lang="en-US" altLang="en-US" smtClean="0"/>
              <a:t>Last in first out</a:t>
            </a:r>
          </a:p>
          <a:p>
            <a:pPr eaLnBrk="1" hangingPunct="1"/>
            <a:r>
              <a:rPr lang="en-US" altLang="en-US" smtClean="0"/>
              <a:t>insert/push</a:t>
            </a:r>
          </a:p>
          <a:p>
            <a:pPr eaLnBrk="1" hangingPunct="1"/>
            <a:r>
              <a:rPr lang="en-US" altLang="en-US" smtClean="0"/>
              <a:t>remove/pop</a:t>
            </a:r>
          </a:p>
          <a:p>
            <a:pPr eaLnBrk="1" hangingPunct="1"/>
            <a:r>
              <a:rPr lang="en-US" altLang="en-US" smtClean="0"/>
              <a:t>top</a:t>
            </a:r>
          </a:p>
          <a:p>
            <a:pPr eaLnBrk="1" hangingPunct="1"/>
            <a:r>
              <a:rPr lang="en-US" altLang="en-US" smtClean="0"/>
              <a:t>make empty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4876800" y="35814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4876800" y="29718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4876800" y="23622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4876800" y="17526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 flipH="1">
            <a:off x="6781800" y="20574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Text Box 9"/>
          <p:cNvSpPr txBox="1">
            <a:spLocks noChangeArrowheads="1"/>
          </p:cNvSpPr>
          <p:nvPr/>
        </p:nvSpPr>
        <p:spPr bwMode="auto">
          <a:xfrm>
            <a:off x="7848600" y="1741488"/>
            <a:ext cx="798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Top</a:t>
            </a:r>
          </a:p>
        </p:txBody>
      </p:sp>
      <p:sp>
        <p:nvSpPr>
          <p:cNvPr id="19467" name="Text Box 10"/>
          <p:cNvSpPr txBox="1">
            <a:spLocks noChangeArrowheads="1"/>
          </p:cNvSpPr>
          <p:nvPr/>
        </p:nvSpPr>
        <p:spPr bwMode="auto">
          <a:xfrm>
            <a:off x="5148263" y="1741488"/>
            <a:ext cx="1135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Data4</a:t>
            </a:r>
          </a:p>
        </p:txBody>
      </p:sp>
      <p:sp>
        <p:nvSpPr>
          <p:cNvPr id="19468" name="Text Box 11"/>
          <p:cNvSpPr txBox="1">
            <a:spLocks noChangeArrowheads="1"/>
          </p:cNvSpPr>
          <p:nvPr/>
        </p:nvSpPr>
        <p:spPr bwMode="auto">
          <a:xfrm>
            <a:off x="5148263" y="2354263"/>
            <a:ext cx="1135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Data3</a:t>
            </a:r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5148263" y="2967038"/>
            <a:ext cx="1135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Data2</a:t>
            </a:r>
          </a:p>
        </p:txBody>
      </p:sp>
      <p:sp>
        <p:nvSpPr>
          <p:cNvPr id="19470" name="Text Box 13"/>
          <p:cNvSpPr txBox="1">
            <a:spLocks noChangeArrowheads="1"/>
          </p:cNvSpPr>
          <p:nvPr/>
        </p:nvSpPr>
        <p:spPr bwMode="auto">
          <a:xfrm>
            <a:off x="5148263" y="3581400"/>
            <a:ext cx="1135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66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Queues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Collection with access only to the item that has been present the longest</a:t>
            </a:r>
          </a:p>
          <a:p>
            <a:pPr eaLnBrk="1" hangingPunct="1"/>
            <a:r>
              <a:rPr lang="en-US" altLang="en-US" smtClean="0"/>
              <a:t>Last in last out or first in first out</a:t>
            </a:r>
          </a:p>
          <a:p>
            <a:pPr eaLnBrk="1" hangingPunct="1"/>
            <a:r>
              <a:rPr lang="en-US" altLang="en-US" smtClean="0"/>
              <a:t>enqueue, dequeue, front, rear</a:t>
            </a:r>
          </a:p>
          <a:p>
            <a:pPr eaLnBrk="1" hangingPunct="1"/>
            <a:r>
              <a:rPr lang="en-US" altLang="en-US" smtClean="0"/>
              <a:t>priority queues and deques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719138" y="5105400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395538" y="5110163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4071938" y="5113338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5748338" y="5116513"/>
            <a:ext cx="16764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0489" name="Line 8"/>
          <p:cNvSpPr>
            <a:spLocks noChangeShapeType="1"/>
          </p:cNvSpPr>
          <p:nvPr/>
        </p:nvSpPr>
        <p:spPr bwMode="auto">
          <a:xfrm flipH="1">
            <a:off x="1447800" y="4343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6019800" y="5105400"/>
            <a:ext cx="1135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Data4</a:t>
            </a:r>
          </a:p>
        </p:txBody>
      </p:sp>
      <p:sp>
        <p:nvSpPr>
          <p:cNvPr id="20491" name="Text Box 10"/>
          <p:cNvSpPr txBox="1">
            <a:spLocks noChangeArrowheads="1"/>
          </p:cNvSpPr>
          <p:nvPr/>
        </p:nvSpPr>
        <p:spPr bwMode="auto">
          <a:xfrm>
            <a:off x="4343400" y="5105400"/>
            <a:ext cx="1135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Data3</a:t>
            </a:r>
          </a:p>
        </p:txBody>
      </p:sp>
      <p:sp>
        <p:nvSpPr>
          <p:cNvPr id="20492" name="Text Box 11"/>
          <p:cNvSpPr txBox="1">
            <a:spLocks noChangeArrowheads="1"/>
          </p:cNvSpPr>
          <p:nvPr/>
        </p:nvSpPr>
        <p:spPr bwMode="auto">
          <a:xfrm>
            <a:off x="2667000" y="5105400"/>
            <a:ext cx="1135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Data2</a:t>
            </a:r>
          </a:p>
        </p:txBody>
      </p:sp>
      <p:sp>
        <p:nvSpPr>
          <p:cNvPr id="20493" name="Text Box 12"/>
          <p:cNvSpPr txBox="1">
            <a:spLocks noChangeArrowheads="1"/>
          </p:cNvSpPr>
          <p:nvPr/>
        </p:nvSpPr>
        <p:spPr bwMode="auto">
          <a:xfrm>
            <a:off x="990600" y="5105400"/>
            <a:ext cx="11350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Data1</a:t>
            </a:r>
          </a:p>
        </p:txBody>
      </p:sp>
      <p:sp>
        <p:nvSpPr>
          <p:cNvPr id="20494" name="Text Box 13"/>
          <p:cNvSpPr txBox="1">
            <a:spLocks noChangeArrowheads="1"/>
          </p:cNvSpPr>
          <p:nvPr/>
        </p:nvSpPr>
        <p:spPr bwMode="auto">
          <a:xfrm>
            <a:off x="974725" y="3722688"/>
            <a:ext cx="1016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Front</a:t>
            </a:r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 flipH="1">
            <a:off x="6797675" y="4506913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Text Box 15"/>
          <p:cNvSpPr txBox="1">
            <a:spLocks noChangeArrowheads="1"/>
          </p:cNvSpPr>
          <p:nvPr/>
        </p:nvSpPr>
        <p:spPr bwMode="auto">
          <a:xfrm>
            <a:off x="6324600" y="3886200"/>
            <a:ext cx="965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Rear</a:t>
            </a:r>
          </a:p>
        </p:txBody>
      </p:sp>
      <p:sp>
        <p:nvSpPr>
          <p:cNvPr id="20497" name="Text Box 13"/>
          <p:cNvSpPr txBox="1">
            <a:spLocks noChangeArrowheads="1"/>
          </p:cNvSpPr>
          <p:nvPr/>
        </p:nvSpPr>
        <p:spPr bwMode="auto">
          <a:xfrm>
            <a:off x="381000" y="4170363"/>
            <a:ext cx="9350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1600"/>
              <a:t>Deletion</a:t>
            </a:r>
          </a:p>
        </p:txBody>
      </p:sp>
      <p:sp>
        <p:nvSpPr>
          <p:cNvPr id="20498" name="Text Box 13"/>
          <p:cNvSpPr txBox="1">
            <a:spLocks noChangeArrowheads="1"/>
          </p:cNvSpPr>
          <p:nvPr/>
        </p:nvSpPr>
        <p:spPr bwMode="auto">
          <a:xfrm>
            <a:off x="6958013" y="4310063"/>
            <a:ext cx="9715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1600"/>
              <a:t>Insertion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86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/>
              <a:t>Trees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Similar to a linked list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public class </a:t>
            </a:r>
            <a:r>
              <a:rPr lang="en-US" altLang="en-US" sz="2000" dirty="0" err="1" smtClean="0">
                <a:latin typeface="Courier New" pitchFamily="49" charset="0"/>
              </a:rPr>
              <a:t>TreeNode</a:t>
            </a:r>
            <a:endParaRPr lang="en-US" altLang="en-US" sz="2000" dirty="0" smtClean="0">
              <a:latin typeface="Courier New" pitchFamily="49" charset="0"/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{	private Object data;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	private </a:t>
            </a:r>
            <a:r>
              <a:rPr lang="en-US" altLang="en-US" sz="2000" dirty="0" err="1" smtClean="0">
                <a:latin typeface="Courier New" pitchFamily="49" charset="0"/>
              </a:rPr>
              <a:t>TreeNode</a:t>
            </a:r>
            <a:r>
              <a:rPr lang="en-US" altLang="en-US" sz="2000" dirty="0" smtClean="0">
                <a:latin typeface="Courier New" pitchFamily="49" charset="0"/>
              </a:rPr>
              <a:t> left;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	private </a:t>
            </a:r>
            <a:r>
              <a:rPr lang="en-US" altLang="en-US" sz="2000" dirty="0" err="1" smtClean="0">
                <a:latin typeface="Courier New" pitchFamily="49" charset="0"/>
              </a:rPr>
              <a:t>TreeNode</a:t>
            </a:r>
            <a:r>
              <a:rPr lang="en-US" altLang="en-US" sz="2000" dirty="0" smtClean="0">
                <a:latin typeface="Courier New" pitchFamily="49" charset="0"/>
              </a:rPr>
              <a:t> right;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Font typeface="Marlett" pitchFamily="2" charset="2"/>
              <a:buNone/>
            </a:pPr>
            <a:r>
              <a:rPr lang="en-US" altLang="en-US" sz="2000" dirty="0" smtClean="0">
                <a:latin typeface="Courier New" pitchFamily="49" charset="0"/>
              </a:rPr>
              <a:t>}</a:t>
            </a:r>
          </a:p>
          <a:p>
            <a:pPr eaLnBrk="1" hangingPunct="1">
              <a:buFont typeface="Marlett" pitchFamily="2" charset="2"/>
              <a:buNone/>
            </a:pPr>
            <a:endParaRPr lang="en-US" altLang="en-US" dirty="0" smtClean="0"/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4267200" y="32004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10" name="Line 5"/>
          <p:cNvSpPr>
            <a:spLocks noChangeShapeType="1"/>
          </p:cNvSpPr>
          <p:nvPr/>
        </p:nvSpPr>
        <p:spPr bwMode="auto">
          <a:xfrm>
            <a:off x="4267200" y="3581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Line 6"/>
          <p:cNvSpPr>
            <a:spLocks noChangeShapeType="1"/>
          </p:cNvSpPr>
          <p:nvPr/>
        </p:nvSpPr>
        <p:spPr bwMode="auto">
          <a:xfrm>
            <a:off x="4876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Line 7"/>
          <p:cNvSpPr>
            <a:spLocks noChangeShapeType="1"/>
          </p:cNvSpPr>
          <p:nvPr/>
        </p:nvSpPr>
        <p:spPr bwMode="auto">
          <a:xfrm flipH="1">
            <a:off x="4114800" y="3886200"/>
            <a:ext cx="457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8"/>
          <p:cNvSpPr>
            <a:spLocks noChangeShapeType="1"/>
          </p:cNvSpPr>
          <p:nvPr/>
        </p:nvSpPr>
        <p:spPr bwMode="auto">
          <a:xfrm>
            <a:off x="5334000" y="3886200"/>
            <a:ext cx="6858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5334000" y="44196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15" name="Line 10"/>
          <p:cNvSpPr>
            <a:spLocks noChangeShapeType="1"/>
          </p:cNvSpPr>
          <p:nvPr/>
        </p:nvSpPr>
        <p:spPr bwMode="auto">
          <a:xfrm>
            <a:off x="5334000" y="4800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Line 11"/>
          <p:cNvSpPr>
            <a:spLocks noChangeShapeType="1"/>
          </p:cNvSpPr>
          <p:nvPr/>
        </p:nvSpPr>
        <p:spPr bwMode="auto">
          <a:xfrm>
            <a:off x="59436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Rectangle 12"/>
          <p:cNvSpPr>
            <a:spLocks noChangeArrowheads="1"/>
          </p:cNvSpPr>
          <p:nvPr/>
        </p:nvSpPr>
        <p:spPr bwMode="auto">
          <a:xfrm>
            <a:off x="3048000" y="44196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18" name="Line 13"/>
          <p:cNvSpPr>
            <a:spLocks noChangeShapeType="1"/>
          </p:cNvSpPr>
          <p:nvPr/>
        </p:nvSpPr>
        <p:spPr bwMode="auto">
          <a:xfrm>
            <a:off x="3048000" y="4800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Line 14"/>
          <p:cNvSpPr>
            <a:spLocks noChangeShapeType="1"/>
          </p:cNvSpPr>
          <p:nvPr/>
        </p:nvSpPr>
        <p:spPr bwMode="auto">
          <a:xfrm>
            <a:off x="36576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0" name="Line 15"/>
          <p:cNvSpPr>
            <a:spLocks noChangeShapeType="1"/>
          </p:cNvSpPr>
          <p:nvPr/>
        </p:nvSpPr>
        <p:spPr bwMode="auto">
          <a:xfrm flipH="1">
            <a:off x="5486400" y="3048000"/>
            <a:ext cx="14478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1" name="Text Box 16"/>
          <p:cNvSpPr txBox="1">
            <a:spLocks noChangeArrowheads="1"/>
          </p:cNvSpPr>
          <p:nvPr/>
        </p:nvSpPr>
        <p:spPr bwMode="auto">
          <a:xfrm>
            <a:off x="7146925" y="2732088"/>
            <a:ext cx="936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lang="en-US" altLang="en-US" sz="2800"/>
              <a:t>Root</a:t>
            </a:r>
          </a:p>
        </p:txBody>
      </p:sp>
      <p:sp>
        <p:nvSpPr>
          <p:cNvPr id="21522" name="Line 17"/>
          <p:cNvSpPr>
            <a:spLocks noChangeShapeType="1"/>
          </p:cNvSpPr>
          <p:nvPr/>
        </p:nvSpPr>
        <p:spPr bwMode="auto">
          <a:xfrm flipH="1">
            <a:off x="2819400" y="5181600"/>
            <a:ext cx="457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3" name="Line 18"/>
          <p:cNvSpPr>
            <a:spLocks noChangeShapeType="1"/>
          </p:cNvSpPr>
          <p:nvPr/>
        </p:nvSpPr>
        <p:spPr bwMode="auto">
          <a:xfrm>
            <a:off x="4038600" y="5105400"/>
            <a:ext cx="685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4" name="Rectangle 19"/>
          <p:cNvSpPr>
            <a:spLocks noChangeArrowheads="1"/>
          </p:cNvSpPr>
          <p:nvPr/>
        </p:nvSpPr>
        <p:spPr bwMode="auto">
          <a:xfrm>
            <a:off x="4038600" y="54102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25" name="Line 20"/>
          <p:cNvSpPr>
            <a:spLocks noChangeShapeType="1"/>
          </p:cNvSpPr>
          <p:nvPr/>
        </p:nvSpPr>
        <p:spPr bwMode="auto">
          <a:xfrm>
            <a:off x="4038600" y="5791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6" name="Line 21"/>
          <p:cNvSpPr>
            <a:spLocks noChangeShapeType="1"/>
          </p:cNvSpPr>
          <p:nvPr/>
        </p:nvSpPr>
        <p:spPr bwMode="auto">
          <a:xfrm>
            <a:off x="4648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7" name="Rectangle 22"/>
          <p:cNvSpPr>
            <a:spLocks noChangeArrowheads="1"/>
          </p:cNvSpPr>
          <p:nvPr/>
        </p:nvSpPr>
        <p:spPr bwMode="auto">
          <a:xfrm>
            <a:off x="1752600" y="54102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28" name="Line 23"/>
          <p:cNvSpPr>
            <a:spLocks noChangeShapeType="1"/>
          </p:cNvSpPr>
          <p:nvPr/>
        </p:nvSpPr>
        <p:spPr bwMode="auto">
          <a:xfrm>
            <a:off x="1752600" y="5791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9" name="Line 24"/>
          <p:cNvSpPr>
            <a:spLocks noChangeShapeType="1"/>
          </p:cNvSpPr>
          <p:nvPr/>
        </p:nvSpPr>
        <p:spPr bwMode="auto">
          <a:xfrm>
            <a:off x="2362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0" name="Line 25"/>
          <p:cNvSpPr>
            <a:spLocks noChangeShapeType="1"/>
          </p:cNvSpPr>
          <p:nvPr/>
        </p:nvSpPr>
        <p:spPr bwMode="auto">
          <a:xfrm>
            <a:off x="1752600" y="5791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1" name="Line 26"/>
          <p:cNvSpPr>
            <a:spLocks noChangeShapeType="1"/>
          </p:cNvSpPr>
          <p:nvPr/>
        </p:nvSpPr>
        <p:spPr bwMode="auto">
          <a:xfrm>
            <a:off x="2362200" y="5791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2" name="Line 27"/>
          <p:cNvSpPr>
            <a:spLocks noChangeShapeType="1"/>
          </p:cNvSpPr>
          <p:nvPr/>
        </p:nvSpPr>
        <p:spPr bwMode="auto">
          <a:xfrm>
            <a:off x="4038600" y="5791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3" name="Line 28"/>
          <p:cNvSpPr>
            <a:spLocks noChangeShapeType="1"/>
          </p:cNvSpPr>
          <p:nvPr/>
        </p:nvSpPr>
        <p:spPr bwMode="auto">
          <a:xfrm>
            <a:off x="4648200" y="57912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4" name="Line 29"/>
          <p:cNvSpPr>
            <a:spLocks noChangeShapeType="1"/>
          </p:cNvSpPr>
          <p:nvPr/>
        </p:nvSpPr>
        <p:spPr bwMode="auto">
          <a:xfrm>
            <a:off x="5334000" y="4800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5" name="Line 30"/>
          <p:cNvSpPr>
            <a:spLocks noChangeShapeType="1"/>
          </p:cNvSpPr>
          <p:nvPr/>
        </p:nvSpPr>
        <p:spPr bwMode="auto">
          <a:xfrm>
            <a:off x="6324600" y="5105400"/>
            <a:ext cx="457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6" name="Rectangle 31"/>
          <p:cNvSpPr>
            <a:spLocks noChangeArrowheads="1"/>
          </p:cNvSpPr>
          <p:nvPr/>
        </p:nvSpPr>
        <p:spPr bwMode="auto">
          <a:xfrm>
            <a:off x="6096000" y="5562600"/>
            <a:ext cx="12192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21537" name="Line 32"/>
          <p:cNvSpPr>
            <a:spLocks noChangeShapeType="1"/>
          </p:cNvSpPr>
          <p:nvPr/>
        </p:nvSpPr>
        <p:spPr bwMode="auto">
          <a:xfrm>
            <a:off x="6096000" y="59436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8" name="Line 33"/>
          <p:cNvSpPr>
            <a:spLocks noChangeShapeType="1"/>
          </p:cNvSpPr>
          <p:nvPr/>
        </p:nvSpPr>
        <p:spPr bwMode="auto">
          <a:xfrm>
            <a:off x="6705600" y="5943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39" name="Line 34"/>
          <p:cNvSpPr>
            <a:spLocks noChangeShapeType="1"/>
          </p:cNvSpPr>
          <p:nvPr/>
        </p:nvSpPr>
        <p:spPr bwMode="auto">
          <a:xfrm>
            <a:off x="6096000" y="5943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40" name="Line 35"/>
          <p:cNvSpPr>
            <a:spLocks noChangeShapeType="1"/>
          </p:cNvSpPr>
          <p:nvPr/>
        </p:nvSpPr>
        <p:spPr bwMode="auto">
          <a:xfrm>
            <a:off x="6705600" y="59436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26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 b="1" dirty="0"/>
              <a:t>Hash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sz="3600" b="1" dirty="0"/>
              <a:t>Tables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686800" cy="5486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Take a key, apply function</a:t>
            </a:r>
          </a:p>
          <a:p>
            <a:pPr eaLnBrk="1" hangingPunct="1"/>
            <a:r>
              <a:rPr lang="en-US" altLang="en-US" dirty="0" smtClean="0"/>
              <a:t>f(key) = hash value</a:t>
            </a:r>
          </a:p>
          <a:p>
            <a:pPr eaLnBrk="1" hangingPunct="1"/>
            <a:r>
              <a:rPr lang="en-US" altLang="en-US" dirty="0" smtClean="0"/>
              <a:t>store data or object based on hash value</a:t>
            </a:r>
          </a:p>
          <a:p>
            <a:pPr eaLnBrk="1" hangingPunct="1"/>
            <a:r>
              <a:rPr lang="en-US" altLang="en-US" dirty="0" smtClean="0"/>
              <a:t>Sorting O(N), access O(1) if a perfect hash function and enough memory for table</a:t>
            </a:r>
          </a:p>
          <a:p>
            <a:pPr eaLnBrk="1" hangingPunct="1"/>
            <a:r>
              <a:rPr lang="en-US" altLang="en-US" dirty="0" smtClean="0"/>
              <a:t>how deal with collisions?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248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Other ADTs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686800" cy="5105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Graphs</a:t>
            </a:r>
          </a:p>
          <a:p>
            <a:pPr lvl="1" eaLnBrk="1" hangingPunct="1"/>
            <a:r>
              <a:rPr lang="en-US" altLang="en-US" dirty="0" smtClean="0"/>
              <a:t>Nodes with unlimited connections between other nodes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180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 err="1"/>
              <a:t>cont</a:t>
            </a:r>
            <a:r>
              <a:rPr lang="en-US" altLang="en-US" b="1" dirty="0"/>
              <a:t>…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Data may be organized in many ways</a:t>
            </a:r>
          </a:p>
          <a:p>
            <a:pPr lvl="1" eaLnBrk="1" hangingPunct="1"/>
            <a:r>
              <a:rPr lang="en-US" altLang="en-US" smtClean="0"/>
              <a:t>E.g., arrays, linked lists, trees etc.</a:t>
            </a:r>
          </a:p>
          <a:p>
            <a:pPr eaLnBrk="1" hangingPunct="1"/>
            <a:r>
              <a:rPr lang="en-US" altLang="en-US" smtClean="0"/>
              <a:t>The choice of particular data model depends on two considerations:</a:t>
            </a:r>
          </a:p>
          <a:p>
            <a:pPr lvl="1" eaLnBrk="1" hangingPunct="1"/>
            <a:r>
              <a:rPr lang="en-US" altLang="en-US" smtClean="0"/>
              <a:t>It must be rich enough in structure to mirror the actual relationships of data in the real world</a:t>
            </a:r>
          </a:p>
          <a:p>
            <a:pPr lvl="1" eaLnBrk="1" hangingPunct="1"/>
            <a:r>
              <a:rPr lang="en-US" altLang="en-US" smtClean="0"/>
              <a:t>The structure should be simple enough that one can effectively process the data when necessary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063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/>
              <a:t>Example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686800" cy="5486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Data structure for storing data of students:-</a:t>
            </a:r>
          </a:p>
          <a:p>
            <a:pPr lvl="1" eaLnBrk="1" hangingPunct="1"/>
            <a:r>
              <a:rPr lang="en-US" altLang="en-US" sz="2300" dirty="0" smtClean="0"/>
              <a:t>Arrays</a:t>
            </a:r>
          </a:p>
          <a:p>
            <a:pPr lvl="1" eaLnBrk="1" hangingPunct="1"/>
            <a:r>
              <a:rPr lang="en-US" altLang="en-US" sz="2300" dirty="0" smtClean="0"/>
              <a:t>Linked Lists</a:t>
            </a:r>
          </a:p>
          <a:p>
            <a:pPr eaLnBrk="1" hangingPunct="1"/>
            <a:r>
              <a:rPr lang="en-US" altLang="en-US" sz="2800" dirty="0" smtClean="0"/>
              <a:t>Issues</a:t>
            </a:r>
          </a:p>
          <a:p>
            <a:pPr lvl="1" eaLnBrk="1" hangingPunct="1"/>
            <a:r>
              <a:rPr lang="en-US" altLang="en-US" sz="2300" dirty="0" smtClean="0"/>
              <a:t>Space needed</a:t>
            </a:r>
          </a:p>
          <a:p>
            <a:pPr lvl="1" eaLnBrk="1" hangingPunct="1"/>
            <a:r>
              <a:rPr lang="en-US" altLang="en-US" sz="2300" dirty="0" smtClean="0"/>
              <a:t>Operations efficiency (Time required to complete operations)</a:t>
            </a:r>
          </a:p>
          <a:p>
            <a:pPr lvl="2" eaLnBrk="1" hangingPunct="1"/>
            <a:r>
              <a:rPr lang="en-US" altLang="en-US" sz="2100" dirty="0" smtClean="0"/>
              <a:t>Retrieval</a:t>
            </a:r>
          </a:p>
          <a:p>
            <a:pPr lvl="2" eaLnBrk="1" hangingPunct="1"/>
            <a:r>
              <a:rPr lang="en-US" altLang="en-US" sz="2100" dirty="0" smtClean="0"/>
              <a:t>Insertion</a:t>
            </a:r>
          </a:p>
          <a:p>
            <a:pPr lvl="2" eaLnBrk="1" hangingPunct="1"/>
            <a:r>
              <a:rPr lang="en-US" altLang="en-US" sz="2100" dirty="0" smtClean="0"/>
              <a:t>Deletion</a:t>
            </a:r>
          </a:p>
          <a:p>
            <a:pPr lvl="2" eaLnBrk="1" hangingPunct="1"/>
            <a:endParaRPr lang="en-US" altLang="en-US" sz="2100" dirty="0" smtClean="0"/>
          </a:p>
          <a:p>
            <a:pPr lvl="1" eaLnBrk="1" hangingPunct="1"/>
            <a:endParaRPr lang="en-US" altLang="en-US" sz="23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47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What data structure to use?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kumimoji="1" lang="en-US" altLang="zh-TW" sz="2400" smtClean="0">
                <a:ea typeface="新細明體" pitchFamily="18" charset="-120"/>
              </a:rPr>
              <a:t>	Data structures let the input and output be represented in a way that can be handled efficiently and effectively.</a:t>
            </a:r>
            <a:endParaRPr kumimoji="1" lang="en-US" altLang="en-US" sz="2400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8382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4478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0574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6670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2766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38862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44958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51054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57150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63246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934200" y="2133600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382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14478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18288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24384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28194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>
            <a:off x="34290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38100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>
            <a:off x="44196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48006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>
            <a:off x="54102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57912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>
            <a:off x="6400800" y="331152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6781800" y="3006725"/>
            <a:ext cx="6096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8" name="Oval 28"/>
          <p:cNvSpPr>
            <a:spLocks noChangeArrowheads="1"/>
          </p:cNvSpPr>
          <p:nvPr/>
        </p:nvSpPr>
        <p:spPr bwMode="auto">
          <a:xfrm>
            <a:off x="990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69" name="Oval 29"/>
          <p:cNvSpPr>
            <a:spLocks noChangeArrowheads="1"/>
          </p:cNvSpPr>
          <p:nvPr/>
        </p:nvSpPr>
        <p:spPr bwMode="auto">
          <a:xfrm>
            <a:off x="533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70" name="Oval 30"/>
          <p:cNvSpPr>
            <a:spLocks noChangeArrowheads="1"/>
          </p:cNvSpPr>
          <p:nvPr/>
        </p:nvSpPr>
        <p:spPr bwMode="auto">
          <a:xfrm>
            <a:off x="76200" y="5181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 flipH="1">
            <a:off x="762000" y="43434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Line 32"/>
          <p:cNvSpPr>
            <a:spLocks noChangeShapeType="1"/>
          </p:cNvSpPr>
          <p:nvPr/>
        </p:nvSpPr>
        <p:spPr bwMode="auto">
          <a:xfrm flipH="1">
            <a:off x="304800" y="49530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Oval 33"/>
          <p:cNvSpPr>
            <a:spLocks noChangeArrowheads="1"/>
          </p:cNvSpPr>
          <p:nvPr/>
        </p:nvSpPr>
        <p:spPr bwMode="auto">
          <a:xfrm>
            <a:off x="14478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74" name="Oval 34"/>
          <p:cNvSpPr>
            <a:spLocks noChangeArrowheads="1"/>
          </p:cNvSpPr>
          <p:nvPr/>
        </p:nvSpPr>
        <p:spPr bwMode="auto">
          <a:xfrm>
            <a:off x="1905000" y="5181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75" name="Line 35"/>
          <p:cNvSpPr>
            <a:spLocks noChangeShapeType="1"/>
          </p:cNvSpPr>
          <p:nvPr/>
        </p:nvSpPr>
        <p:spPr bwMode="auto">
          <a:xfrm>
            <a:off x="1295400" y="44196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36"/>
          <p:cNvSpPr>
            <a:spLocks noChangeShapeType="1"/>
          </p:cNvSpPr>
          <p:nvPr/>
        </p:nvSpPr>
        <p:spPr bwMode="auto">
          <a:xfrm>
            <a:off x="17526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Oval 37"/>
          <p:cNvSpPr>
            <a:spLocks noChangeArrowheads="1"/>
          </p:cNvSpPr>
          <p:nvPr/>
        </p:nvSpPr>
        <p:spPr bwMode="auto">
          <a:xfrm>
            <a:off x="7620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78" name="Line 38"/>
          <p:cNvSpPr>
            <a:spLocks noChangeShapeType="1"/>
          </p:cNvSpPr>
          <p:nvPr/>
        </p:nvSpPr>
        <p:spPr bwMode="auto">
          <a:xfrm>
            <a:off x="762000" y="4953000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9" name="AutoShape 39"/>
          <p:cNvSpPr>
            <a:spLocks noChangeArrowheads="1"/>
          </p:cNvSpPr>
          <p:nvPr/>
        </p:nvSpPr>
        <p:spPr bwMode="auto">
          <a:xfrm>
            <a:off x="3276600" y="4378325"/>
            <a:ext cx="2362200" cy="838200"/>
          </a:xfrm>
          <a:prstGeom prst="flowChartMagneticDrum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80" name="Line 40"/>
          <p:cNvSpPr>
            <a:spLocks noChangeShapeType="1"/>
          </p:cNvSpPr>
          <p:nvPr/>
        </p:nvSpPr>
        <p:spPr bwMode="auto">
          <a:xfrm>
            <a:off x="2743200" y="483552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Line 41"/>
          <p:cNvSpPr>
            <a:spLocks noChangeShapeType="1"/>
          </p:cNvSpPr>
          <p:nvPr/>
        </p:nvSpPr>
        <p:spPr bwMode="auto">
          <a:xfrm>
            <a:off x="5257800" y="4835525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2" name="AutoShape 42"/>
          <p:cNvSpPr>
            <a:spLocks noChangeArrowheads="1"/>
          </p:cNvSpPr>
          <p:nvPr/>
        </p:nvSpPr>
        <p:spPr bwMode="auto">
          <a:xfrm>
            <a:off x="7010400" y="4378325"/>
            <a:ext cx="1219200" cy="1371600"/>
          </a:xfrm>
          <a:prstGeom prst="flowChartMagneticDisk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endParaRPr lang="en-US" altLang="en-US" sz="2800"/>
          </a:p>
        </p:txBody>
      </p:sp>
      <p:sp>
        <p:nvSpPr>
          <p:cNvPr id="10283" name="Freeform 43"/>
          <p:cNvSpPr>
            <a:spLocks/>
          </p:cNvSpPr>
          <p:nvPr/>
        </p:nvSpPr>
        <p:spPr bwMode="auto">
          <a:xfrm>
            <a:off x="6705600" y="3971925"/>
            <a:ext cx="723900" cy="635000"/>
          </a:xfrm>
          <a:custGeom>
            <a:avLst/>
            <a:gdLst>
              <a:gd name="T0" fmla="*/ 0 w 456"/>
              <a:gd name="T1" fmla="*/ 2147483647 h 400"/>
              <a:gd name="T2" fmla="*/ 2147483647 w 456"/>
              <a:gd name="T3" fmla="*/ 2147483647 h 400"/>
              <a:gd name="T4" fmla="*/ 2147483647 w 456"/>
              <a:gd name="T5" fmla="*/ 2147483647 h 4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6" h="400">
                <a:moveTo>
                  <a:pt x="0" y="16"/>
                </a:moveTo>
                <a:cubicBezTo>
                  <a:pt x="156" y="8"/>
                  <a:pt x="312" y="0"/>
                  <a:pt x="384" y="64"/>
                </a:cubicBezTo>
                <a:cubicBezTo>
                  <a:pt x="456" y="128"/>
                  <a:pt x="424" y="344"/>
                  <a:pt x="432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4" name="Freeform 44"/>
          <p:cNvSpPr>
            <a:spLocks/>
          </p:cNvSpPr>
          <p:nvPr/>
        </p:nvSpPr>
        <p:spPr bwMode="auto">
          <a:xfrm>
            <a:off x="7670800" y="4229100"/>
            <a:ext cx="711200" cy="723900"/>
          </a:xfrm>
          <a:custGeom>
            <a:avLst/>
            <a:gdLst>
              <a:gd name="T0" fmla="*/ 2147483647 w 448"/>
              <a:gd name="T1" fmla="*/ 2147483647 h 456"/>
              <a:gd name="T2" fmla="*/ 2147483647 w 448"/>
              <a:gd name="T3" fmla="*/ 2147483647 h 456"/>
              <a:gd name="T4" fmla="*/ 2147483647 w 448"/>
              <a:gd name="T5" fmla="*/ 2147483647 h 45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8" h="456">
                <a:moveTo>
                  <a:pt x="64" y="456"/>
                </a:moveTo>
                <a:cubicBezTo>
                  <a:pt x="32" y="300"/>
                  <a:pt x="0" y="144"/>
                  <a:pt x="64" y="72"/>
                </a:cubicBezTo>
                <a:cubicBezTo>
                  <a:pt x="128" y="0"/>
                  <a:pt x="384" y="32"/>
                  <a:pt x="448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5" name="Text Box 45"/>
          <p:cNvSpPr txBox="1">
            <a:spLocks noChangeArrowheads="1"/>
          </p:cNvSpPr>
          <p:nvPr/>
        </p:nvSpPr>
        <p:spPr bwMode="auto">
          <a:xfrm>
            <a:off x="7680325" y="2174875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400">
                <a:latin typeface="Times New Roman" pitchFamily="18" charset="0"/>
                <a:ea typeface="新細明體" pitchFamily="18" charset="-120"/>
              </a:rPr>
              <a:t>array</a:t>
            </a:r>
          </a:p>
        </p:txBody>
      </p:sp>
      <p:sp>
        <p:nvSpPr>
          <p:cNvPr id="10286" name="Text Box 46"/>
          <p:cNvSpPr txBox="1">
            <a:spLocks noChangeArrowheads="1"/>
          </p:cNvSpPr>
          <p:nvPr/>
        </p:nvSpPr>
        <p:spPr bwMode="auto">
          <a:xfrm>
            <a:off x="7527925" y="2971800"/>
            <a:ext cx="1493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400">
                <a:latin typeface="Times New Roman" pitchFamily="18" charset="0"/>
                <a:ea typeface="新細明體" pitchFamily="18" charset="-120"/>
              </a:rPr>
              <a:t>Linked list</a:t>
            </a:r>
          </a:p>
        </p:txBody>
      </p:sp>
      <p:sp>
        <p:nvSpPr>
          <p:cNvPr id="10287" name="Text Box 47"/>
          <p:cNvSpPr txBox="1">
            <a:spLocks noChangeArrowheads="1"/>
          </p:cNvSpPr>
          <p:nvPr/>
        </p:nvSpPr>
        <p:spPr bwMode="auto">
          <a:xfrm>
            <a:off x="974725" y="5603875"/>
            <a:ext cx="639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400">
                <a:latin typeface="Times New Roman" pitchFamily="18" charset="0"/>
                <a:ea typeface="新細明體" pitchFamily="18" charset="-120"/>
              </a:rPr>
              <a:t>tree</a:t>
            </a:r>
          </a:p>
        </p:txBody>
      </p:sp>
      <p:sp>
        <p:nvSpPr>
          <p:cNvPr id="10288" name="Text Box 48"/>
          <p:cNvSpPr txBox="1">
            <a:spLocks noChangeArrowheads="1"/>
          </p:cNvSpPr>
          <p:nvPr/>
        </p:nvSpPr>
        <p:spPr bwMode="auto">
          <a:xfrm>
            <a:off x="3717925" y="5334000"/>
            <a:ext cx="91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400">
                <a:latin typeface="Times New Roman" pitchFamily="18" charset="0"/>
                <a:ea typeface="新細明體" pitchFamily="18" charset="-120"/>
              </a:rPr>
              <a:t>queue</a:t>
            </a:r>
          </a:p>
        </p:txBody>
      </p:sp>
      <p:sp>
        <p:nvSpPr>
          <p:cNvPr id="10289" name="Text Box 49"/>
          <p:cNvSpPr txBox="1">
            <a:spLocks noChangeArrowheads="1"/>
          </p:cNvSpPr>
          <p:nvPr/>
        </p:nvSpPr>
        <p:spPr bwMode="auto">
          <a:xfrm>
            <a:off x="6994525" y="5638800"/>
            <a:ext cx="809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buChar char="8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Marlett" pitchFamily="2" charset="2"/>
              <a:buNone/>
            </a:pPr>
            <a:r>
              <a:rPr kumimoji="1" lang="en-US" altLang="zh-TW" sz="2400">
                <a:latin typeface="Times New Roman" pitchFamily="18" charset="0"/>
                <a:ea typeface="新細明體" pitchFamily="18" charset="-120"/>
              </a:rPr>
              <a:t>stack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45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Data Structures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Data structure is a representation of data and the operations allowed on that data.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15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Abstract Data Types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486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 Object Oriented Programming data and the operations that manipulate that data are grouped together in classes</a:t>
            </a:r>
          </a:p>
          <a:p>
            <a:pPr eaLnBrk="1" hangingPunct="1"/>
            <a:r>
              <a:rPr lang="en-US" altLang="en-US" i="1" dirty="0" smtClean="0"/>
              <a:t>Abstract Data Types (ADTs)</a:t>
            </a:r>
            <a:r>
              <a:rPr lang="en-US" altLang="en-US" dirty="0" smtClean="0"/>
              <a:t> or </a:t>
            </a:r>
            <a:r>
              <a:rPr lang="en-US" altLang="en-US" i="1" dirty="0" smtClean="0"/>
              <a:t>data structures</a:t>
            </a:r>
            <a:r>
              <a:rPr lang="en-US" altLang="en-US" dirty="0" smtClean="0"/>
              <a:t> are </a:t>
            </a:r>
            <a:r>
              <a:rPr lang="en-US" altLang="en-US" i="1" dirty="0" smtClean="0"/>
              <a:t>collections</a:t>
            </a:r>
            <a:r>
              <a:rPr lang="en-US" altLang="en-US" dirty="0" smtClean="0"/>
              <a:t> store data and allow various operations on the data to access and change it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512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Why Abstract?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5715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Specify the operations of the data structure and leave implementation details to later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ea typeface="+mn-ea"/>
                <a:cs typeface="+mn-cs"/>
              </a:rPr>
              <a:t>in Java use an interface to specify operations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many, many different ADTs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ea typeface="+mn-ea"/>
                <a:cs typeface="+mn-cs"/>
              </a:rPr>
              <a:t>picking the right one for the job is an important step in design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ea typeface="+mn-ea"/>
                <a:cs typeface="+mn-cs"/>
              </a:rPr>
              <a:t>"Get your data structures correct first, and the rest of the program will write itself."              </a:t>
            </a:r>
            <a:br>
              <a:rPr lang="en-US" sz="2400" dirty="0">
                <a:ea typeface="+mn-ea"/>
                <a:cs typeface="+mn-cs"/>
              </a:rPr>
            </a:br>
            <a:r>
              <a:rPr lang="en-US" sz="2400" dirty="0">
                <a:ea typeface="+mn-ea"/>
                <a:cs typeface="+mn-cs"/>
              </a:rPr>
              <a:t>		-</a:t>
            </a:r>
            <a:r>
              <a:rPr lang="en-US" sz="2400" dirty="0" err="1">
                <a:ea typeface="+mn-ea"/>
                <a:cs typeface="+mn-cs"/>
              </a:rPr>
              <a:t>Davids</a:t>
            </a:r>
            <a:r>
              <a:rPr lang="en-US" sz="2400" dirty="0">
                <a:ea typeface="+mn-ea"/>
                <a:cs typeface="+mn-cs"/>
              </a:rPr>
              <a:t> Johnson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High level languages often provide built in ADTs,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the C++ </a:t>
            </a:r>
            <a:r>
              <a:rPr lang="en-US" sz="2000" dirty="0"/>
              <a:t>Standard Template Library, </a:t>
            </a:r>
            <a:r>
              <a:rPr lang="en-US" sz="2000" dirty="0" smtClean="0"/>
              <a:t>the Java Standard </a:t>
            </a:r>
            <a:r>
              <a:rPr lang="en-US" sz="2000" dirty="0"/>
              <a:t>L</a:t>
            </a:r>
            <a:r>
              <a:rPr lang="en-US" sz="2000" dirty="0" smtClean="0"/>
              <a:t>ibrary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74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The Core Operations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86800" cy="5486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Every Collection ADT should provide a way to:</a:t>
            </a:r>
          </a:p>
          <a:p>
            <a:pPr lvl="1" eaLnBrk="1" hangingPunct="1"/>
            <a:r>
              <a:rPr lang="en-US" altLang="en-US" sz="2400" dirty="0" smtClean="0"/>
              <a:t>add an item</a:t>
            </a:r>
          </a:p>
          <a:p>
            <a:pPr lvl="1" eaLnBrk="1" hangingPunct="1"/>
            <a:r>
              <a:rPr lang="en-US" altLang="en-US" sz="2400" dirty="0" smtClean="0"/>
              <a:t>remove an item</a:t>
            </a:r>
          </a:p>
          <a:p>
            <a:pPr lvl="1" eaLnBrk="1" hangingPunct="1"/>
            <a:r>
              <a:rPr lang="en-US" altLang="en-US" sz="2400" dirty="0" smtClean="0"/>
              <a:t>find, retrieve, or access an item</a:t>
            </a:r>
          </a:p>
          <a:p>
            <a:pPr eaLnBrk="1" hangingPunct="1"/>
            <a:r>
              <a:rPr lang="en-US" altLang="en-US" sz="2800" dirty="0" smtClean="0"/>
              <a:t>Many, many more possibilities</a:t>
            </a:r>
          </a:p>
          <a:p>
            <a:pPr lvl="1" eaLnBrk="1" hangingPunct="1"/>
            <a:r>
              <a:rPr lang="en-US" altLang="en-US" sz="2400" dirty="0" smtClean="0"/>
              <a:t>is the collection empty</a:t>
            </a:r>
          </a:p>
          <a:p>
            <a:pPr lvl="1" eaLnBrk="1" hangingPunct="1"/>
            <a:r>
              <a:rPr lang="en-US" altLang="en-US" sz="2400" dirty="0" smtClean="0"/>
              <a:t>make the collection empty</a:t>
            </a:r>
          </a:p>
          <a:p>
            <a:pPr lvl="1" eaLnBrk="1" hangingPunct="1"/>
            <a:r>
              <a:rPr lang="en-US" altLang="en-US" sz="2400" dirty="0" smtClean="0"/>
              <a:t>give me a sub set of the collection</a:t>
            </a:r>
          </a:p>
          <a:p>
            <a:pPr lvl="1" eaLnBrk="1" hangingPunct="1"/>
            <a:r>
              <a:rPr lang="en-US" altLang="en-US" sz="2400" dirty="0" smtClean="0"/>
              <a:t>and on and on and on…</a:t>
            </a:r>
          </a:p>
          <a:p>
            <a:pPr eaLnBrk="1" hangingPunct="1"/>
            <a:r>
              <a:rPr lang="en-US" altLang="en-US" sz="2800" dirty="0" smtClean="0"/>
              <a:t>Many different ways to implement these items each with associated costs and benefits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64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Implementing ADTs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686800" cy="5486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when implementing an ADT the operations and behaviors are already specified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Implementer’s first choice is what to use as the </a:t>
            </a:r>
            <a:r>
              <a:rPr lang="en-US" altLang="en-US" i="1" dirty="0" smtClean="0"/>
              <a:t>internal storage container</a:t>
            </a:r>
            <a:r>
              <a:rPr lang="en-US" altLang="en-US" dirty="0" smtClean="0"/>
              <a:t> for the concrete data type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the internal storage container is used to hold the items in the collection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often an implementation of an ADT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235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43000" y="304800"/>
            <a:ext cx="6400800" cy="914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Algorithm</a:t>
            </a:r>
            <a:r>
              <a:rPr lang="en-US" b="1" dirty="0" smtClean="0"/>
              <a:t>    </a:t>
            </a:r>
            <a:r>
              <a:rPr lang="en-US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Analysis</a:t>
            </a:r>
            <a:endParaRPr lang="en-US" sz="4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fontAlgn="auto">
              <a:spcAft>
                <a:spcPts val="0"/>
              </a:spcAft>
            </a:pP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Content Placeholder 4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7772400" cy="5181600"/>
          </a:xfrm>
        </p:spPr>
        <p:txBody>
          <a:bodyPr/>
          <a:lstStyle/>
          <a:p>
            <a:r>
              <a:rPr lang="en-US" sz="2800" dirty="0"/>
              <a:t>Problem Solving</a:t>
            </a:r>
          </a:p>
          <a:p>
            <a:r>
              <a:rPr lang="en-US" sz="2800" dirty="0"/>
              <a:t>Space Complexity</a:t>
            </a:r>
          </a:p>
          <a:p>
            <a:r>
              <a:rPr lang="en-US" sz="2800" dirty="0"/>
              <a:t>Time Complexity</a:t>
            </a:r>
          </a:p>
          <a:p>
            <a:r>
              <a:rPr lang="en-US" sz="2800" dirty="0"/>
              <a:t>Classifying Functions by Their Asymptotic Growth</a:t>
            </a:r>
          </a:p>
        </p:txBody>
      </p:sp>
    </p:spTree>
    <p:extLst>
      <p:ext uri="{BB962C8B-B14F-4D97-AF65-F5344CB8AC3E}">
        <p14:creationId xmlns:p14="http://schemas.microsoft.com/office/powerpoint/2010/main" xmlns="" val="4169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Problem Definition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What is the task to be accomplished?</a:t>
            </a:r>
          </a:p>
          <a:p>
            <a:pPr lvl="1"/>
            <a:r>
              <a:rPr lang="en-US" sz="2800" dirty="0" smtClean="0"/>
              <a:t>Calculate the average of the grades for a given student</a:t>
            </a:r>
          </a:p>
          <a:p>
            <a:pPr lvl="1"/>
            <a:r>
              <a:rPr lang="en-US" sz="2800" dirty="0" smtClean="0"/>
              <a:t>Find the largest number in a list</a:t>
            </a:r>
          </a:p>
          <a:p>
            <a:pPr lvl="1"/>
            <a:endParaRPr lang="en-US" dirty="0" smtClean="0"/>
          </a:p>
          <a:p>
            <a:r>
              <a:rPr lang="en-US" sz="2800" dirty="0" smtClean="0"/>
              <a:t>What are the time /space  performance requirements ?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3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Algorithm Design/Specifications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u="sng" dirty="0" smtClean="0">
                <a:solidFill>
                  <a:srgbClr val="0070C0"/>
                </a:solidFill>
              </a:rPr>
              <a:t>Algorithm</a:t>
            </a:r>
            <a:r>
              <a:rPr lang="en-US" sz="2800" dirty="0" smtClean="0"/>
              <a:t>: Finite set of instructions that, if followed, accomplishes a particular task.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Describe: in natural language / pseudo-code / diagrams / etc.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Criteria to follow: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Input: Zero or more quantities (externally produced)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Output: One or more quantities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Definiteness: Clarity, precision of each instruction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Effectiveness: Each instruction has to be basic enough and feasible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Finiteness: The algorithm has to stop after a finite (may be very large) number of steps</a:t>
            </a:r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22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792162"/>
          </a:xfrm>
        </p:spPr>
        <p:txBody>
          <a:bodyPr>
            <a:noAutofit/>
          </a:bodyPr>
          <a:lstStyle/>
          <a:p>
            <a:r>
              <a:rPr lang="en-US" sz="3000" dirty="0" smtClean="0"/>
              <a:t>4,5,6: Implementation, Testing and Maintenance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u="sng" dirty="0" smtClean="0"/>
              <a:t>Implementation</a:t>
            </a:r>
          </a:p>
          <a:p>
            <a:pPr lvl="1"/>
            <a:r>
              <a:rPr lang="en-US" sz="2800" dirty="0" smtClean="0"/>
              <a:t>Decide on the programming language to use</a:t>
            </a:r>
          </a:p>
          <a:p>
            <a:pPr lvl="2"/>
            <a:r>
              <a:rPr lang="en-US" sz="2400" dirty="0" smtClean="0"/>
              <a:t>C, C++, Python, Java, Perl,  etc.</a:t>
            </a:r>
          </a:p>
          <a:p>
            <a:pPr lvl="1"/>
            <a:r>
              <a:rPr lang="en-US" sz="2800" dirty="0" smtClean="0"/>
              <a:t>Write clean, well documented code </a:t>
            </a:r>
          </a:p>
          <a:p>
            <a:endParaRPr lang="en-US" sz="3200" dirty="0" smtClean="0"/>
          </a:p>
          <a:p>
            <a:r>
              <a:rPr lang="en-US" sz="3200" u="sng" dirty="0" smtClean="0"/>
              <a:t>Test, test, test</a:t>
            </a:r>
          </a:p>
          <a:p>
            <a:endParaRPr lang="en-US" sz="3200" dirty="0" smtClean="0"/>
          </a:p>
          <a:p>
            <a:r>
              <a:rPr lang="en-US" sz="3200" dirty="0" smtClean="0"/>
              <a:t>Integrate feedback from users, fix bugs, ensure compatibility across different versions </a:t>
            </a:r>
            <a:r>
              <a:rPr lang="en-US" sz="3200" dirty="0" smtClean="0">
                <a:sym typeface="Wingdings" pitchFamily="2" charset="2"/>
              </a:rPr>
              <a:t> </a:t>
            </a:r>
            <a:r>
              <a:rPr lang="en-US" sz="3200" u="sng" dirty="0" smtClean="0">
                <a:sym typeface="Wingdings" pitchFamily="2" charset="2"/>
              </a:rPr>
              <a:t>Maintenance</a:t>
            </a:r>
            <a:endParaRPr lang="en-US" sz="3200" u="sng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598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Algorithm Analysis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 smtClean="0"/>
              <a:t>Space complexity</a:t>
            </a:r>
          </a:p>
          <a:p>
            <a:pPr lvl="1"/>
            <a:r>
              <a:rPr lang="en-US" sz="2800" dirty="0" smtClean="0"/>
              <a:t>How much space is required</a:t>
            </a:r>
          </a:p>
          <a:p>
            <a:r>
              <a:rPr lang="en-US" sz="2800" dirty="0" smtClean="0"/>
              <a:t>Time complexity</a:t>
            </a:r>
          </a:p>
          <a:p>
            <a:pPr lvl="1"/>
            <a:r>
              <a:rPr lang="en-US" sz="2800" dirty="0" smtClean="0"/>
              <a:t>How much time does it take to run the algorithm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048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Complexity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Space complexity = The amount of memory required by an algorithm to run to completion</a:t>
            </a:r>
          </a:p>
          <a:p>
            <a:pPr lvl="1"/>
            <a:r>
              <a:rPr lang="en-US" dirty="0" smtClean="0"/>
              <a:t>the most often encountered cause is “memory leaks” – the amount of memory required larger than the memory available on a given system</a:t>
            </a:r>
          </a:p>
          <a:p>
            <a:r>
              <a:rPr lang="en-US" sz="2800" dirty="0" smtClean="0"/>
              <a:t>Some algorithms may be more efficient if data completely loaded into memory </a:t>
            </a:r>
          </a:p>
          <a:p>
            <a:pPr lvl="1"/>
            <a:r>
              <a:rPr lang="en-US" dirty="0" smtClean="0"/>
              <a:t>Need to look also at system limitations</a:t>
            </a:r>
          </a:p>
          <a:p>
            <a:pPr lvl="1"/>
            <a:r>
              <a:rPr lang="en-US" dirty="0" smtClean="0"/>
              <a:t>e.g. Classify 2GB of text in various categories  – can I afford to load the entire collection?</a:t>
            </a:r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003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Complexity (cont…)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itchFamily="2" charset="2"/>
              <a:buAutoNum type="arabicPeriod"/>
            </a:pPr>
            <a:r>
              <a:rPr lang="en-US" sz="2800" dirty="0" smtClean="0"/>
              <a:t>Fixed part: The size required to store certain data/variables, that is independent of the size of the problem:</a:t>
            </a:r>
          </a:p>
          <a:p>
            <a:pPr marL="838200" lvl="1" indent="-381000">
              <a:buFont typeface="Wingdings" pitchFamily="2" charset="2"/>
              <a:buNone/>
            </a:pPr>
            <a:r>
              <a:rPr lang="en-US" dirty="0" smtClean="0"/>
              <a:t>- e.g. name of the data collection</a:t>
            </a:r>
          </a:p>
          <a:p>
            <a:pPr marL="838200" lvl="1" indent="-381000">
              <a:buFont typeface="Wingdings" pitchFamily="2" charset="2"/>
              <a:buNone/>
            </a:pPr>
            <a:endParaRPr lang="en-US" dirty="0" smtClean="0"/>
          </a:p>
          <a:p>
            <a:pPr marL="457200" indent="-457200">
              <a:buFont typeface="Wingdings" pitchFamily="2" charset="2"/>
              <a:buAutoNum type="arabicPeriod"/>
            </a:pPr>
            <a:endParaRPr lang="en-US" sz="2800" dirty="0" smtClean="0"/>
          </a:p>
          <a:p>
            <a:pPr marL="457200" indent="-457200">
              <a:buFont typeface="Wingdings" pitchFamily="2" charset="2"/>
              <a:buAutoNum type="arabicPeriod"/>
            </a:pPr>
            <a:r>
              <a:rPr lang="en-US" sz="2800" dirty="0" smtClean="0"/>
              <a:t>Variable part: Space needed by variables, whose size is dependent on the size of the problem:</a:t>
            </a:r>
          </a:p>
          <a:p>
            <a:pPr marL="838200" lvl="1" indent="-381000">
              <a:buFont typeface="Wingdings" pitchFamily="2" charset="2"/>
              <a:buNone/>
            </a:pPr>
            <a:r>
              <a:rPr lang="en-US" dirty="0" smtClean="0"/>
              <a:t>- e.g. actual text </a:t>
            </a:r>
          </a:p>
          <a:p>
            <a:pPr marL="838200" lvl="1" indent="-381000">
              <a:buFont typeface="Wingdings" pitchFamily="2" charset="2"/>
              <a:buNone/>
            </a:pPr>
            <a:r>
              <a:rPr lang="en-US" dirty="0" smtClean="0"/>
              <a:t>- load 2GB of text VS. load 1MB of text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427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Often more important than space complexity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space available tends to be larger and larger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time is still a problem for all of us </a:t>
            </a:r>
            <a:endParaRPr lang="en-US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ym typeface="Wingdings" pitchFamily="2" charset="2"/>
              </a:rPr>
              <a:t>3-4GHz processors on the market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Wingdings" pitchFamily="2" charset="2"/>
              </a:rPr>
              <a:t>still … 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ym typeface="Wingdings" pitchFamily="2" charset="2"/>
              </a:rPr>
              <a:t>researchers estimate that the computation of various transformations for 1 single DNA chain for one single protein on 1 </a:t>
            </a:r>
            <a:r>
              <a:rPr lang="en-US" dirty="0" err="1" smtClean="0">
                <a:sym typeface="Wingdings" pitchFamily="2" charset="2"/>
              </a:rPr>
              <a:t>TerraHZ</a:t>
            </a:r>
            <a:r>
              <a:rPr lang="en-US" dirty="0" smtClean="0">
                <a:sym typeface="Wingdings" pitchFamily="2" charset="2"/>
              </a:rPr>
              <a:t> computer would take about 1 year to run to completion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Algorithms running time </a:t>
            </a:r>
            <a:r>
              <a:rPr lang="en-US" sz="2800" dirty="0" smtClean="0">
                <a:solidFill>
                  <a:srgbClr val="FF0000"/>
                </a:solidFill>
              </a:rPr>
              <a:t>is</a:t>
            </a:r>
            <a:r>
              <a:rPr lang="en-US" sz="2800" dirty="0" smtClean="0"/>
              <a:t> an important issue</a:t>
            </a:r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02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>
            <a:normAutofit/>
          </a:bodyPr>
          <a:lstStyle/>
          <a:p>
            <a:r>
              <a:rPr lang="en-US" b="1" dirty="0"/>
              <a:t>Pseudo Code and Flow Charts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Pseudo Code</a:t>
            </a:r>
          </a:p>
          <a:p>
            <a:r>
              <a:rPr lang="en-US" dirty="0"/>
              <a:t>Basic elements of Pseudo code</a:t>
            </a:r>
          </a:p>
          <a:p>
            <a:r>
              <a:rPr lang="en-US" dirty="0"/>
              <a:t>Basic operations of Pseudo code</a:t>
            </a:r>
          </a:p>
          <a:p>
            <a:r>
              <a:rPr lang="en-US" dirty="0"/>
              <a:t>Flow Chart</a:t>
            </a:r>
          </a:p>
          <a:p>
            <a:r>
              <a:rPr lang="en-US" dirty="0"/>
              <a:t>Symbols used in flow charts</a:t>
            </a:r>
          </a:p>
          <a:p>
            <a:r>
              <a:rPr lang="en-US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xmlns="" val="59725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 Code and Flow Charts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There are two commonly used tools to help to document program logic (the algorithm). </a:t>
            </a:r>
          </a:p>
          <a:p>
            <a:r>
              <a:rPr lang="en-US" dirty="0">
                <a:effectLst/>
              </a:rPr>
              <a:t>These are</a:t>
            </a:r>
          </a:p>
          <a:p>
            <a:pPr lvl="1"/>
            <a:r>
              <a:rPr lang="en-US" b="1" dirty="0">
                <a:effectLst/>
              </a:rPr>
              <a:t>Flowcharts </a:t>
            </a:r>
          </a:p>
          <a:p>
            <a:pPr lvl="1"/>
            <a:r>
              <a:rPr lang="en-US" b="1" dirty="0" err="1">
                <a:effectLst/>
              </a:rPr>
              <a:t>Pseudocode</a:t>
            </a:r>
            <a:r>
              <a:rPr lang="en-US" dirty="0">
                <a:effectLst/>
              </a:rPr>
              <a:t>.  </a:t>
            </a:r>
          </a:p>
          <a:p>
            <a:pPr algn="just"/>
            <a:r>
              <a:rPr lang="en-US" dirty="0">
                <a:effectLst/>
              </a:rPr>
              <a:t>Generally, flowcharts work well for small problems but </a:t>
            </a:r>
            <a:r>
              <a:rPr lang="en-US" dirty="0" err="1">
                <a:effectLst/>
              </a:rPr>
              <a:t>Pseudocode</a:t>
            </a:r>
            <a:r>
              <a:rPr lang="en-US" dirty="0">
                <a:effectLst/>
              </a:rPr>
              <a:t> is used for larger problems.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560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/>
              <a:t>Pseudo-Code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0475"/>
            <a:ext cx="8229600" cy="4530725"/>
          </a:xfrm>
        </p:spPr>
        <p:txBody>
          <a:bodyPr/>
          <a:lstStyle/>
          <a:p>
            <a:pPr algn="just"/>
            <a:r>
              <a:rPr lang="en-US" b="1"/>
              <a:t>Pseudo-Code </a:t>
            </a:r>
            <a:r>
              <a:rPr lang="en-US"/>
              <a:t>is simply a numbered list of instructions to perform some task. </a:t>
            </a:r>
          </a:p>
          <a:p>
            <a:pPr algn="just"/>
            <a:endParaRPr lang="en-US"/>
          </a:p>
          <a:p>
            <a:pPr algn="just"/>
            <a:endParaRPr lang="en-US"/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21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Writing Pseudo Code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algn="just"/>
            <a:r>
              <a:rPr lang="en-US"/>
              <a:t>Number each instruction</a:t>
            </a:r>
          </a:p>
          <a:p>
            <a:pPr lvl="2" algn="just"/>
            <a:r>
              <a:rPr lang="en-US" sz="3200"/>
              <a:t> This is to enforce the notion of an </a:t>
            </a:r>
            <a:r>
              <a:rPr lang="en-US" sz="3200" i="1"/>
              <a:t>ordered sequence of operations</a:t>
            </a:r>
          </a:p>
          <a:p>
            <a:pPr lvl="2" algn="just"/>
            <a:r>
              <a:rPr lang="en-US" sz="3200"/>
              <a:t> Furthermore we introduce a </a:t>
            </a:r>
            <a:r>
              <a:rPr lang="en-US" sz="3200" i="1"/>
              <a:t>dot </a:t>
            </a:r>
            <a:r>
              <a:rPr lang="en-US" sz="3200"/>
              <a:t>notation (e.g. 3.1 come </a:t>
            </a:r>
            <a:r>
              <a:rPr lang="en-US" sz="3200" i="1"/>
              <a:t>after </a:t>
            </a:r>
            <a:r>
              <a:rPr lang="en-US" sz="3200"/>
              <a:t>3 but </a:t>
            </a:r>
            <a:r>
              <a:rPr lang="en-US" sz="3200" i="1"/>
              <a:t>before </a:t>
            </a:r>
            <a:r>
              <a:rPr lang="en-US" sz="3200"/>
              <a:t>4) to number subordinate operations for conditional and iterative operations </a:t>
            </a:r>
          </a:p>
          <a:p>
            <a:pPr algn="just"/>
            <a:r>
              <a:rPr lang="en-US"/>
              <a:t>Each instruction should be </a:t>
            </a:r>
            <a:r>
              <a:rPr lang="en-US" i="1"/>
              <a:t>unambiguous </a:t>
            </a:r>
            <a:r>
              <a:rPr lang="en-US"/>
              <a:t>and </a:t>
            </a:r>
            <a:r>
              <a:rPr lang="en-US" i="1"/>
              <a:t>effective</a:t>
            </a:r>
            <a:r>
              <a:rPr lang="en-US"/>
              <a:t>. </a:t>
            </a:r>
          </a:p>
          <a:p>
            <a:pPr algn="just"/>
            <a:r>
              <a:rPr lang="en-US"/>
              <a:t>Completeness. Nothing is left out. </a:t>
            </a:r>
          </a:p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32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71463"/>
            <a:ext cx="7543800" cy="793750"/>
          </a:xfrm>
        </p:spPr>
        <p:txBody>
          <a:bodyPr/>
          <a:lstStyle/>
          <a:p>
            <a:r>
              <a:rPr lang="en-US"/>
              <a:t>Pseudo-code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9154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/>
              <a:t>Statements are written in simple English without regard to the final programming language.</a:t>
            </a:r>
          </a:p>
          <a:p>
            <a:pPr algn="just">
              <a:lnSpc>
                <a:spcPct val="90000"/>
              </a:lnSpc>
            </a:pPr>
            <a:r>
              <a:rPr lang="en-US"/>
              <a:t>Each instruction is written on a separate line.</a:t>
            </a:r>
          </a:p>
          <a:p>
            <a:pPr algn="just">
              <a:lnSpc>
                <a:spcPct val="90000"/>
              </a:lnSpc>
            </a:pPr>
            <a:r>
              <a:rPr lang="en-US"/>
              <a:t>The pseudo-code is the program-like statements written for human readers, not for computers. Thus, the pseudo-code should be readable by anyone who has done a little programming.</a:t>
            </a:r>
          </a:p>
          <a:p>
            <a:pPr algn="just">
              <a:lnSpc>
                <a:spcPct val="90000"/>
              </a:lnSpc>
            </a:pPr>
            <a:r>
              <a:rPr lang="en-US"/>
              <a:t>Implementation is to translate the pseudo-code into programs/software, such as “C++” language programs.</a:t>
            </a:r>
          </a:p>
          <a:p>
            <a:pPr algn="just">
              <a:lnSpc>
                <a:spcPct val="90000"/>
              </a:lnSpc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641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Elements of Pseudo-code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3072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/>
              <a:t>A Variable </a:t>
            </a:r>
          </a:p>
          <a:p>
            <a:pPr marL="669925" lvl="1" indent="-325438" algn="just"/>
            <a:r>
              <a:rPr lang="en-US" sz="3200"/>
              <a:t>Having name and value</a:t>
            </a:r>
          </a:p>
          <a:p>
            <a:pPr marL="669925" lvl="1" indent="-325438" algn="just"/>
            <a:r>
              <a:rPr lang="en-US" sz="3200"/>
              <a:t>There are two operations performed on a variable</a:t>
            </a:r>
          </a:p>
          <a:p>
            <a:pPr marL="1022350" lvl="2" indent="-350838" algn="just"/>
            <a:r>
              <a:rPr lang="en-US" sz="3200"/>
              <a:t> Assignment Operation is the one in which we associate a value to a variable.</a:t>
            </a:r>
          </a:p>
          <a:p>
            <a:pPr marL="1022350" lvl="2" indent="-350838" algn="just"/>
            <a:r>
              <a:rPr lang="en-US" sz="3200"/>
              <a:t>The other operation is the one in which at any given time we intend to retrieve the value previously assigned to that variable (Read Operation)</a:t>
            </a:r>
          </a:p>
          <a:p>
            <a:pPr algn="just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772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Elements of Pseudo-code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30725"/>
          </a:xfrm>
        </p:spPr>
        <p:txBody>
          <a:bodyPr/>
          <a:lstStyle/>
          <a:p>
            <a:pPr algn="just"/>
            <a:r>
              <a:rPr lang="en-US" b="1"/>
              <a:t>Assignment Operation </a:t>
            </a:r>
          </a:p>
          <a:p>
            <a:pPr marL="669925" lvl="1" indent="-325438" algn="just"/>
            <a:r>
              <a:rPr lang="en-US" sz="3200"/>
              <a:t>This operation associates a value to a variable.</a:t>
            </a:r>
          </a:p>
          <a:p>
            <a:pPr marL="669925" lvl="1" indent="-325438" algn="just"/>
            <a:r>
              <a:rPr lang="en-US" sz="3200"/>
              <a:t>While writing Pseudo-code you may follow your own syntax.</a:t>
            </a:r>
          </a:p>
          <a:p>
            <a:pPr marL="669925" lvl="1" indent="-325438" algn="just"/>
            <a:r>
              <a:rPr lang="en-US" sz="3200"/>
              <a:t> Some of the possible syntaxes are: </a:t>
            </a:r>
          </a:p>
          <a:p>
            <a:pPr marL="1022350" lvl="2" indent="-350838" algn="just"/>
            <a:r>
              <a:rPr lang="en-US" sz="3200"/>
              <a:t>Assign 3 to x</a:t>
            </a:r>
          </a:p>
          <a:p>
            <a:pPr marL="1022350" lvl="2" indent="-350838" algn="just"/>
            <a:r>
              <a:rPr lang="en-US" sz="3200"/>
              <a:t>Set x equal to 3 </a:t>
            </a:r>
          </a:p>
          <a:p>
            <a:pPr marL="1022350" lvl="2" indent="-350838" algn="just"/>
            <a:r>
              <a:rPr lang="en-US" sz="3200"/>
              <a:t>x=3 </a:t>
            </a:r>
            <a:r>
              <a:rPr lang="en-US" sz="3200" b="1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8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Operations of Pseudo-code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530725"/>
          </a:xfrm>
        </p:spPr>
        <p:txBody>
          <a:bodyPr/>
          <a:lstStyle/>
          <a:p>
            <a:pPr algn="just"/>
            <a:r>
              <a:rPr lang="en-US"/>
              <a:t>Read Operation</a:t>
            </a:r>
          </a:p>
          <a:p>
            <a:pPr marL="669925" lvl="1" indent="-325438" algn="just"/>
            <a:r>
              <a:rPr lang="en-US" sz="3200"/>
              <a:t>In this operation we intend to retrieve the value previously assigned to that variable. For example Set Value of x equal to y</a:t>
            </a:r>
          </a:p>
          <a:p>
            <a:pPr algn="just"/>
            <a:r>
              <a:rPr lang="en-US"/>
              <a:t>Read the input from user </a:t>
            </a:r>
          </a:p>
          <a:p>
            <a:pPr marL="669925" lvl="1" indent="-325438" algn="just"/>
            <a:r>
              <a:rPr lang="en-US" sz="3200"/>
              <a:t>This operation causes the algorithm to get the value of a variable from the user. </a:t>
            </a:r>
          </a:p>
          <a:p>
            <a:pPr marL="1022350" lvl="2" indent="-350838" algn="just"/>
            <a:r>
              <a:rPr lang="en-US" sz="3200"/>
              <a:t>Get x Get a, b, c</a:t>
            </a:r>
          </a:p>
          <a:p>
            <a:pPr algn="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90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Flow Chart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76400"/>
            <a:ext cx="4038600" cy="4525963"/>
          </a:xfrm>
        </p:spPr>
        <p:txBody>
          <a:bodyPr/>
          <a:lstStyle/>
          <a:p>
            <a:pPr algn="just"/>
            <a:r>
              <a:rPr lang="en-US" sz="2800">
                <a:effectLst/>
              </a:rPr>
              <a:t>Some of the common symbols used in flowcharts are shown.</a:t>
            </a:r>
          </a:p>
          <a:p>
            <a:pPr algn="just"/>
            <a:r>
              <a:rPr lang="en-US" sz="2800">
                <a:effectLst/>
              </a:rPr>
              <a:t>…</a:t>
            </a:r>
          </a:p>
          <a:p>
            <a:endParaRPr lang="en-US" sz="2800"/>
          </a:p>
        </p:txBody>
      </p:sp>
      <p:pic>
        <p:nvPicPr>
          <p:cNvPr id="1741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105228"/>
            <a:ext cx="4310063" cy="6629400"/>
          </a:xfrm>
          <a:noFill/>
          <a:ln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229350"/>
            <a:ext cx="457200" cy="476250"/>
          </a:xfrm>
        </p:spPr>
        <p:txBody>
          <a:bodyPr/>
          <a:lstStyle/>
          <a:p>
            <a:fld id="{8421E52D-576E-4FDA-9D0E-4D0836DD4AE7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214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effectLst/>
              </a:rPr>
              <a:t>With flowcharting, essential steps of an algorithm are shown using the shapes above.</a:t>
            </a:r>
          </a:p>
          <a:p>
            <a:pPr algn="just"/>
            <a:r>
              <a:rPr lang="en-US" dirty="0">
                <a:effectLst/>
              </a:rPr>
              <a:t> The flow of data between steps is indicated by arrows, or </a:t>
            </a:r>
            <a:r>
              <a:rPr lang="en-US" dirty="0" err="1">
                <a:effectLst/>
              </a:rPr>
              <a:t>flowlines</a:t>
            </a:r>
            <a:r>
              <a:rPr lang="en-US" dirty="0">
                <a:effectLst/>
              </a:rPr>
              <a:t>. For example, a flowchart (and equivalent </a:t>
            </a:r>
            <a:r>
              <a:rPr lang="en-US" dirty="0" err="1">
                <a:effectLst/>
              </a:rPr>
              <a:t>Pseudocode</a:t>
            </a:r>
            <a:r>
              <a:rPr lang="en-US" dirty="0">
                <a:effectLst/>
              </a:rPr>
              <a:t>) to compute the interest on a loan is shown below: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2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883920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33400"/>
            <a:ext cx="853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B52AE-83A8-4FB0-BFB3-7B45CC7812F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2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b="1" dirty="0"/>
              <a:t>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List Data Structure</a:t>
            </a:r>
          </a:p>
          <a:p>
            <a:r>
              <a:rPr lang="en-US" dirty="0"/>
              <a:t>List operations</a:t>
            </a:r>
          </a:p>
          <a:p>
            <a:r>
              <a:rPr lang="en-US" dirty="0"/>
              <a:t>List Implementation</a:t>
            </a:r>
          </a:p>
          <a:p>
            <a:r>
              <a:rPr lang="en-US" dirty="0"/>
              <a:t>Array</a:t>
            </a:r>
          </a:p>
          <a:p>
            <a:r>
              <a:rPr lang="en-US" dirty="0"/>
              <a:t>Linked List</a:t>
            </a:r>
          </a:p>
        </p:txBody>
      </p:sp>
    </p:spTree>
    <p:extLst>
      <p:ext uri="{BB962C8B-B14F-4D97-AF65-F5344CB8AC3E}">
        <p14:creationId xmlns:p14="http://schemas.microsoft.com/office/powerpoint/2010/main" xmlns="" val="409586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 dirty="0">
                <a:latin typeface="Helvetica" pitchFamily="34" charset="0"/>
              </a:rPr>
              <a:t>The LIST Data Structure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/>
              <a:t>The List is among the most generic of data structures.</a:t>
            </a:r>
            <a:br>
              <a:rPr lang="en-US" dirty="0"/>
            </a:br>
            <a:endParaRPr lang="en-US" dirty="0"/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/>
              <a:t>Real life: </a:t>
            </a:r>
            <a:br>
              <a:rPr lang="en-US" dirty="0"/>
            </a:br>
            <a:endParaRPr lang="en-US" dirty="0"/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600" dirty="0"/>
              <a:t>shopping list, 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600" dirty="0"/>
              <a:t>groceries list, 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600" dirty="0"/>
              <a:t>list of people to invite to dinner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600" dirty="0"/>
              <a:t>List of presents to get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endParaRPr lang="en-US" sz="2800" dirty="0">
              <a:latin typeface="Helvetica" pitchFamily="34" charset="0"/>
            </a:endParaRP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2800" dirty="0">
              <a:latin typeface="Helvetica" pitchFamily="34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074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/>
              <a:t>A list is collection of items that are all of the same type (grocery items, integers, names)</a:t>
            </a:r>
            <a:br>
              <a:rPr lang="en-US" dirty="0"/>
            </a:br>
            <a:endParaRPr lang="en-US" dirty="0"/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/>
              <a:t>The items, or elements of the list, are stored in some particular order</a:t>
            </a:r>
            <a:br>
              <a:rPr lang="en-US" dirty="0"/>
            </a:br>
            <a:endParaRPr lang="en-US" dirty="0"/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/>
              <a:t>It is possible to insert new elements into various positions in the list and remove any element of the list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9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Operations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802187"/>
          </a:xfrm>
        </p:spPr>
        <p:txBody>
          <a:bodyPr>
            <a:normAutofit lnSpcReduction="10000"/>
          </a:bodyPr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dirty="0"/>
              <a:t>Useful operations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 err="1"/>
              <a:t>createList</a:t>
            </a:r>
            <a:r>
              <a:rPr lang="en-US" dirty="0"/>
              <a:t>(): create a new list (presumably empty)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copy(): set one list to be a copy of another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clear(); clear a list (remove all </a:t>
            </a:r>
            <a:r>
              <a:rPr lang="en-US" dirty="0" err="1"/>
              <a:t>elments</a:t>
            </a:r>
            <a:r>
              <a:rPr lang="en-US" dirty="0"/>
              <a:t>)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insert(X, ?): Insert element X at a particular position </a:t>
            </a:r>
            <a:br>
              <a:rPr lang="en-US" dirty="0"/>
            </a:br>
            <a:r>
              <a:rPr lang="en-US" dirty="0"/>
              <a:t>		    in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remove(?): Remove element at some position in </a:t>
            </a:r>
            <a:br>
              <a:rPr lang="en-US" dirty="0"/>
            </a:br>
            <a:r>
              <a:rPr lang="en-US" dirty="0"/>
              <a:t>		    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get(?): Get element at a given position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update(X, ?): replace the element at a given position 		       with X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find(X): determine if the element X is in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dirty="0"/>
              <a:t>length(): return the length of the list.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4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04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792162"/>
          </a:xfrm>
        </p:spPr>
        <p:txBody>
          <a:bodyPr>
            <a:normAutofit/>
          </a:bodyPr>
          <a:lstStyle/>
          <a:p>
            <a:r>
              <a:rPr lang="en-US" b="1" dirty="0"/>
              <a:t>Pointer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2954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Pointer</a:t>
            </a:r>
          </a:p>
          <a:p>
            <a:r>
              <a:rPr lang="en-US" dirty="0"/>
              <a:t>Pointer Variables</a:t>
            </a:r>
          </a:p>
          <a:p>
            <a:r>
              <a:rPr lang="en-US" dirty="0"/>
              <a:t>Dynamic Memory Allocation </a:t>
            </a:r>
          </a:p>
          <a:p>
            <a:r>
              <a:rPr lang="en-US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58356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Pointer?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 Pointer provides a way of accessing a variable without referring to the variable directly. </a:t>
            </a:r>
          </a:p>
          <a:p>
            <a:r>
              <a:rPr lang="en-US" sz="3200" dirty="0" smtClean="0"/>
              <a:t>The mechanism used for this purpose is the address of the variable.</a:t>
            </a:r>
          </a:p>
          <a:p>
            <a:r>
              <a:rPr lang="en-US" sz="3200" dirty="0" smtClean="0"/>
              <a:t>A variable that stores the address of another variable is called a </a:t>
            </a:r>
            <a:r>
              <a:rPr lang="en-US" sz="3200" i="1" dirty="0" smtClean="0"/>
              <a:t>pointer variable.</a:t>
            </a:r>
          </a:p>
          <a:p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905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Pointer Variables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Pointer variable: A variable that holds an address</a:t>
            </a:r>
          </a:p>
          <a:p>
            <a:r>
              <a:rPr lang="en-US" sz="2800" dirty="0" smtClean="0"/>
              <a:t>Can perform some tasks more easily with an address than by accessing memory via a symbolic name:</a:t>
            </a:r>
          </a:p>
          <a:p>
            <a:r>
              <a:rPr lang="en-US" sz="2800" dirty="0" smtClean="0"/>
              <a:t>Accessing unnamed memory locations</a:t>
            </a:r>
          </a:p>
          <a:p>
            <a:r>
              <a:rPr lang="en-US" sz="2800" dirty="0" smtClean="0"/>
              <a:t>Array manipulation</a:t>
            </a:r>
          </a:p>
          <a:p>
            <a:r>
              <a:rPr lang="en-US" sz="2800" dirty="0" smtClean="0"/>
              <a:t>etc.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361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Pointers?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 operate on data stored in an array</a:t>
            </a:r>
          </a:p>
          <a:p>
            <a:r>
              <a:rPr lang="en-US" sz="2800" dirty="0" smtClean="0"/>
              <a:t>To enable convenient access within a function to large blocks data, such as arrays, that are defined outside the function.</a:t>
            </a:r>
          </a:p>
          <a:p>
            <a:r>
              <a:rPr lang="en-US" sz="2800" dirty="0" smtClean="0"/>
              <a:t>To allocate space for new variables </a:t>
            </a:r>
            <a:r>
              <a:rPr lang="en-US" sz="2800" i="1" dirty="0" smtClean="0"/>
              <a:t>dynamically–that is during program execution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586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>
            <a:normAutofit/>
          </a:bodyPr>
          <a:lstStyle/>
          <a:p>
            <a:r>
              <a:rPr lang="en-US" b="1" dirty="0"/>
              <a:t>Arrays &amp; Strings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Array </a:t>
            </a:r>
          </a:p>
          <a:p>
            <a:r>
              <a:rPr lang="en-US" dirty="0"/>
              <a:t>Array Elements</a:t>
            </a:r>
          </a:p>
          <a:p>
            <a:r>
              <a:rPr lang="en-US" dirty="0"/>
              <a:t>Accessing array elements</a:t>
            </a:r>
          </a:p>
          <a:p>
            <a:r>
              <a:rPr lang="en-US" dirty="0"/>
              <a:t>Declaring an array</a:t>
            </a:r>
          </a:p>
          <a:p>
            <a:r>
              <a:rPr lang="en-US" dirty="0"/>
              <a:t>Initializing an array</a:t>
            </a:r>
          </a:p>
          <a:p>
            <a:r>
              <a:rPr lang="en-US" dirty="0"/>
              <a:t>Two-dimensional Array</a:t>
            </a:r>
          </a:p>
          <a:p>
            <a:r>
              <a:rPr lang="en-US" dirty="0"/>
              <a:t>Array of Structure</a:t>
            </a:r>
          </a:p>
          <a:p>
            <a:r>
              <a:rPr lang="en-US" dirty="0"/>
              <a:t>String</a:t>
            </a:r>
          </a:p>
          <a:p>
            <a:r>
              <a:rPr lang="en-US" dirty="0"/>
              <a:t>Array of Strings</a:t>
            </a:r>
          </a:p>
          <a:p>
            <a:r>
              <a:rPr lang="en-US" dirty="0"/>
              <a:t>Examples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15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</a:p>
          <a:p>
            <a:pPr lvl="1"/>
            <a:r>
              <a:rPr lang="en-US" dirty="0" smtClean="0"/>
              <a:t>Contain fixed number of elements of same data type</a:t>
            </a:r>
          </a:p>
          <a:p>
            <a:pPr lvl="1"/>
            <a:r>
              <a:rPr lang="en-US" dirty="0" smtClean="0"/>
              <a:t>Static entity- same size throughout the program</a:t>
            </a:r>
          </a:p>
          <a:p>
            <a:pPr lvl="1"/>
            <a:r>
              <a:rPr lang="en-US" dirty="0" smtClean="0"/>
              <a:t>An array must be defined before it is used</a:t>
            </a:r>
          </a:p>
          <a:p>
            <a:pPr lvl="1"/>
            <a:r>
              <a:rPr lang="en-US" dirty="0" smtClean="0"/>
              <a:t>An array definition specifies a variable type, a name and size</a:t>
            </a:r>
          </a:p>
          <a:p>
            <a:pPr lvl="1"/>
            <a:r>
              <a:rPr lang="en-US" dirty="0" smtClean="0"/>
              <a:t>Size specifies how many data items the array will contain</a:t>
            </a:r>
          </a:p>
          <a:p>
            <a:pPr lvl="1"/>
            <a:r>
              <a:rPr lang="en-US" dirty="0" smtClean="0"/>
              <a:t>An example</a:t>
            </a:r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4419600"/>
            <a:ext cx="5715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89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items in an array are called elements</a:t>
            </a:r>
          </a:p>
          <a:p>
            <a:r>
              <a:rPr lang="en-US" dirty="0" smtClean="0"/>
              <a:t>All the elements are of the same type</a:t>
            </a:r>
          </a:p>
          <a:p>
            <a:r>
              <a:rPr lang="en-US" dirty="0" smtClean="0"/>
              <a:t>The first array element is numbered 0</a:t>
            </a:r>
          </a:p>
          <a:p>
            <a:r>
              <a:rPr lang="en-US" dirty="0" smtClean="0"/>
              <a:t>Four elements (0-3) are stored consecutively in</a:t>
            </a:r>
          </a:p>
          <a:p>
            <a:pPr>
              <a:buNone/>
            </a:pPr>
            <a:r>
              <a:rPr lang="en-US" dirty="0" smtClean="0"/>
              <a:t>	the memory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8975" y="1152525"/>
            <a:ext cx="2028825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391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types of strings are used in C++</a:t>
            </a:r>
          </a:p>
          <a:p>
            <a:r>
              <a:rPr lang="en-US" dirty="0" smtClean="0"/>
              <a:t>C-Strings and strings that are object of the String class</a:t>
            </a:r>
          </a:p>
          <a:p>
            <a:r>
              <a:rPr lang="en-US" dirty="0" smtClean="0"/>
              <a:t>we will study C-Strings only</a:t>
            </a:r>
          </a:p>
          <a:p>
            <a:r>
              <a:rPr lang="en-US" dirty="0" smtClean="0"/>
              <a:t>C-Strings or C-Style String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614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914400"/>
            <a:ext cx="6215062" cy="504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02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Recursion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Introduction to Recursion </a:t>
            </a:r>
            <a:endParaRPr lang="en-US" dirty="0"/>
          </a:p>
          <a:p>
            <a:r>
              <a:rPr lang="en-US" dirty="0"/>
              <a:t>Recursive Definition</a:t>
            </a:r>
          </a:p>
          <a:p>
            <a:pPr lvl="0"/>
            <a:r>
              <a:rPr lang="en-US" dirty="0" smtClean="0"/>
              <a:t>Recursive </a:t>
            </a:r>
            <a:r>
              <a:rPr lang="en-US" dirty="0"/>
              <a:t>Algorithms</a:t>
            </a:r>
          </a:p>
          <a:p>
            <a:pPr lvl="0"/>
            <a:r>
              <a:rPr lang="en-US" dirty="0" smtClean="0"/>
              <a:t>Finding </a:t>
            </a:r>
            <a:r>
              <a:rPr lang="en-US" dirty="0"/>
              <a:t>a Recursive Solution</a:t>
            </a:r>
          </a:p>
          <a:p>
            <a:pPr lvl="0"/>
            <a:r>
              <a:rPr lang="en-US" dirty="0"/>
              <a:t>Example Recursive Function </a:t>
            </a:r>
          </a:p>
          <a:p>
            <a:pPr lvl="0"/>
            <a:r>
              <a:rPr lang="en-US" dirty="0"/>
              <a:t>Recursive Programming</a:t>
            </a:r>
          </a:p>
          <a:p>
            <a:pPr lvl="0"/>
            <a:r>
              <a:rPr lang="en-US" dirty="0"/>
              <a:t>Rules for Recursive Function</a:t>
            </a:r>
          </a:p>
          <a:p>
            <a:pPr lvl="0"/>
            <a:r>
              <a:rPr lang="en-US" dirty="0"/>
              <a:t>Example Tower of Hanoi</a:t>
            </a:r>
          </a:p>
          <a:p>
            <a:pPr lvl="0"/>
            <a:r>
              <a:rPr lang="en-US" dirty="0"/>
              <a:t>Other </a:t>
            </a:r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70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Any function can call another function</a:t>
            </a:r>
          </a:p>
          <a:p>
            <a:r>
              <a:rPr lang="en-US" sz="2400" dirty="0" smtClean="0"/>
              <a:t>A function can even call itself</a:t>
            </a:r>
          </a:p>
          <a:p>
            <a:r>
              <a:rPr lang="en-US" sz="2400" dirty="0" smtClean="0"/>
              <a:t>When a function call itself, it is making a recursive call</a:t>
            </a:r>
            <a:endParaRPr lang="en-US" sz="2400" b="1" dirty="0" smtClean="0"/>
          </a:p>
          <a:p>
            <a:r>
              <a:rPr lang="en-US" sz="2400" b="1" dirty="0" smtClean="0"/>
              <a:t>Recursive Call</a:t>
            </a:r>
          </a:p>
          <a:p>
            <a:pPr lvl="1"/>
            <a:r>
              <a:rPr lang="en-US" sz="2000" b="1" dirty="0" smtClean="0"/>
              <a:t>A function call in which the function being called is the same as the one making the call</a:t>
            </a:r>
            <a:endParaRPr lang="en-US" sz="2000" dirty="0" smtClean="0"/>
          </a:p>
          <a:p>
            <a:r>
              <a:rPr lang="en-US" sz="2400" dirty="0" smtClean="0"/>
              <a:t>Recursion is a powerful technique that can be used in place of iteration(looping)</a:t>
            </a:r>
          </a:p>
          <a:p>
            <a:r>
              <a:rPr lang="en-US" sz="2400" b="1" dirty="0" smtClean="0"/>
              <a:t>Recursion</a:t>
            </a:r>
          </a:p>
          <a:p>
            <a:pPr lvl="1"/>
            <a:r>
              <a:rPr lang="en-US" sz="2000" b="1" dirty="0" smtClean="0"/>
              <a:t>Recursion is a programming technique in which functions call </a:t>
            </a:r>
            <a:r>
              <a:rPr lang="en-US" sz="2200" b="1" dirty="0" smtClean="0"/>
              <a:t>themselves</a:t>
            </a:r>
            <a:r>
              <a:rPr lang="en-US" sz="2000" b="1" dirty="0" smtClean="0"/>
              <a:t>.</a:t>
            </a:r>
            <a:endParaRPr lang="ur-PK" sz="2000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401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Definition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b="1" dirty="0" smtClean="0"/>
              <a:t>A definition in which something is defined in terms of smaller versions of itself.</a:t>
            </a:r>
          </a:p>
          <a:p>
            <a:r>
              <a:rPr lang="en-US" sz="2400" dirty="0" smtClean="0"/>
              <a:t>To do recursion we should know the followings</a:t>
            </a:r>
          </a:p>
          <a:p>
            <a:pPr lvl="1"/>
            <a:r>
              <a:rPr lang="en-US" b="1" u="sng" dirty="0" smtClean="0"/>
              <a:t>Base Case:</a:t>
            </a:r>
            <a:r>
              <a:rPr lang="en-US" dirty="0" smtClean="0"/>
              <a:t> </a:t>
            </a:r>
          </a:p>
          <a:p>
            <a:pPr lvl="2"/>
            <a:r>
              <a:rPr lang="en-US" sz="2400" dirty="0" smtClean="0"/>
              <a:t>The case for which the solution can be stated non-recursively </a:t>
            </a:r>
          </a:p>
          <a:p>
            <a:pPr lvl="2"/>
            <a:r>
              <a:rPr lang="en-US" sz="2400" dirty="0" smtClean="0"/>
              <a:t>The case for which the answer is explicitly known.</a:t>
            </a:r>
          </a:p>
          <a:p>
            <a:pPr lvl="1"/>
            <a:r>
              <a:rPr lang="en-US" b="1" u="sng" dirty="0" smtClean="0"/>
              <a:t>General Case:</a:t>
            </a:r>
          </a:p>
          <a:p>
            <a:pPr lvl="2"/>
            <a:r>
              <a:rPr lang="en-US" sz="2400" dirty="0" smtClean="0"/>
              <a:t>The case for which the solution is expressed in smaller version of itself. Also known as recursive case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13617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Algorithm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b="1" dirty="0" smtClean="0"/>
              <a:t>Definition</a:t>
            </a:r>
          </a:p>
          <a:p>
            <a:pPr lvl="1"/>
            <a:r>
              <a:rPr lang="en-US" dirty="0" smtClean="0"/>
              <a:t>An algorithm that calls itself</a:t>
            </a:r>
          </a:p>
          <a:p>
            <a:r>
              <a:rPr lang="en-US" sz="2800" b="1" dirty="0" smtClean="0"/>
              <a:t>Approach</a:t>
            </a:r>
          </a:p>
          <a:p>
            <a:pPr lvl="1"/>
            <a:r>
              <a:rPr lang="en-US" dirty="0" smtClean="0"/>
              <a:t>Solve small problem directly</a:t>
            </a:r>
          </a:p>
          <a:p>
            <a:pPr lvl="1"/>
            <a:r>
              <a:rPr lang="en-US" dirty="0" smtClean="0"/>
              <a:t>Simplify large problem into 1 or more smaller sub problem(s) &amp; solve recursively</a:t>
            </a:r>
          </a:p>
          <a:p>
            <a:pPr lvl="1"/>
            <a:r>
              <a:rPr lang="en-US" dirty="0" smtClean="0"/>
              <a:t>Calculate solution from solution(s) for sub problem</a:t>
            </a:r>
            <a:endParaRPr lang="ur-PK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4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Sorting Algorithms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772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There are many sorting algorithms, such 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Selection Sort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Insertion Sort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Bubble Sort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Merge Sort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Quick Sort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32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152400"/>
            <a:ext cx="8650288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smtClean="0"/>
              <a:t>Sorting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2425" y="838200"/>
            <a:ext cx="8580438" cy="5486400"/>
          </a:xfrm>
        </p:spPr>
        <p:txBody>
          <a:bodyPr/>
          <a:lstStyle/>
          <a:p>
            <a:pPr eaLnBrk="1" hangingPunct="1"/>
            <a:r>
              <a:rPr lang="en-US" altLang="en-US" sz="2000" b="1" i="1" smtClean="0"/>
              <a:t>Sorting</a:t>
            </a:r>
            <a:r>
              <a:rPr lang="en-US" altLang="en-US" sz="2000" smtClean="0"/>
              <a:t> is a process that organizes a collection of data into either ascending or descending order.</a:t>
            </a:r>
          </a:p>
          <a:p>
            <a:pPr eaLnBrk="1" hangingPunct="1"/>
            <a:r>
              <a:rPr lang="en-US" altLang="en-US" sz="2000" smtClean="0"/>
              <a:t>An </a:t>
            </a:r>
            <a:r>
              <a:rPr lang="en-US" altLang="en-US" sz="2000" b="1" i="1" smtClean="0"/>
              <a:t>internal sort</a:t>
            </a:r>
            <a:r>
              <a:rPr lang="en-US" altLang="en-US" sz="2000" smtClean="0"/>
              <a:t> requires that the collection of data fit entirely in the computer’s main memory.</a:t>
            </a:r>
          </a:p>
          <a:p>
            <a:pPr eaLnBrk="1" hangingPunct="1"/>
            <a:r>
              <a:rPr lang="en-US" altLang="en-US" sz="2000" smtClean="0"/>
              <a:t>We can use an </a:t>
            </a:r>
            <a:r>
              <a:rPr lang="en-US" altLang="en-US" sz="2000" b="1" i="1" smtClean="0"/>
              <a:t>external sort</a:t>
            </a:r>
            <a:r>
              <a:rPr lang="en-US" altLang="en-US" sz="2000" smtClean="0"/>
              <a:t>  when  the collection of data cannot fit in the computer’s main memory all at once but must reside in secondary storage such as on a disk.</a:t>
            </a:r>
          </a:p>
          <a:p>
            <a:pPr eaLnBrk="1" hangingPunct="1"/>
            <a:r>
              <a:rPr lang="en-US" altLang="en-US" sz="2000" smtClean="0"/>
              <a:t>We will analyze only internal sorting algorithms.</a:t>
            </a:r>
          </a:p>
          <a:p>
            <a:pPr eaLnBrk="1" hangingPunct="1"/>
            <a:r>
              <a:rPr lang="en-US" altLang="en-US" sz="2000" smtClean="0"/>
              <a:t>Any significant amount of computer output is generally arranged in some sorted order so that it can be interpreted.</a:t>
            </a:r>
          </a:p>
          <a:p>
            <a:pPr eaLnBrk="1" hangingPunct="1"/>
            <a:r>
              <a:rPr lang="en-US" altLang="en-US" sz="2000" smtClean="0"/>
              <a:t>Sorting also has indirect uses. An initial sort of the data can significantly enhance the performance of an algorithm. </a:t>
            </a:r>
          </a:p>
          <a:p>
            <a:pPr eaLnBrk="1" hangingPunct="1"/>
            <a:r>
              <a:rPr lang="en-US" altLang="en-US" sz="2000" smtClean="0"/>
              <a:t>Majority of programming projects use a sort somewhere, and in many cases, the sorting cost determines the running time.</a:t>
            </a:r>
          </a:p>
          <a:p>
            <a:pPr eaLnBrk="1" hangingPunct="1"/>
            <a:r>
              <a:rPr lang="en-US" altLang="en-US" sz="2000" smtClean="0"/>
              <a:t>A comparison-based sorting algorithm makes ordering decisions only on the basis of comparisons.</a:t>
            </a:r>
          </a:p>
          <a:p>
            <a:pPr eaLnBrk="1" hangingPunct="1"/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xmlns="" val="172604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/>
              <a:t>List Using Array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5C977D-15B4-4CE3-9621-223EC0CE580E}" type="slidenum">
              <a:rPr lang="en-US"/>
              <a:pPr>
                <a:defRPr/>
              </a:pPr>
              <a:t>58</a:t>
            </a:fld>
            <a:endParaRPr lang="en-US"/>
          </a:p>
        </p:txBody>
      </p:sp>
      <p:sp>
        <p:nvSpPr>
          <p:cNvPr id="1536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5181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Introduction</a:t>
            </a:r>
          </a:p>
          <a:p>
            <a:pPr eaLnBrk="1" hangingPunct="1"/>
            <a:r>
              <a:rPr lang="en-US" altLang="en-US" dirty="0" smtClean="0"/>
              <a:t>Representation of Linear Array In Memory</a:t>
            </a:r>
          </a:p>
          <a:p>
            <a:pPr eaLnBrk="1" hangingPunct="1"/>
            <a:r>
              <a:rPr lang="en-US" altLang="en-US" dirty="0" smtClean="0"/>
              <a:t>Operations on linear Arrays</a:t>
            </a:r>
          </a:p>
          <a:p>
            <a:pPr lvl="1" eaLnBrk="1" hangingPunct="1"/>
            <a:r>
              <a:rPr lang="en-US" altLang="en-US" dirty="0" smtClean="0"/>
              <a:t>Traverse</a:t>
            </a:r>
          </a:p>
          <a:p>
            <a:pPr lvl="1" eaLnBrk="1" hangingPunct="1"/>
            <a:r>
              <a:rPr lang="en-US" altLang="en-US" dirty="0" smtClean="0"/>
              <a:t>Insert</a:t>
            </a:r>
          </a:p>
          <a:p>
            <a:pPr lvl="1" eaLnBrk="1" hangingPunct="1"/>
            <a:r>
              <a:rPr lang="en-US" altLang="en-US" dirty="0" smtClean="0"/>
              <a:t>Delete</a:t>
            </a:r>
          </a:p>
          <a:p>
            <a:pPr eaLnBrk="1" hangingPunct="1">
              <a:buClr>
                <a:srgbClr val="0F6FC6"/>
              </a:buClr>
            </a:pPr>
            <a:r>
              <a:rPr lang="en-US" altLang="en-US" dirty="0" smtClean="0">
                <a:solidFill>
                  <a:srgbClr val="000000"/>
                </a:solidFill>
              </a:rPr>
              <a:t>Example</a:t>
            </a:r>
          </a:p>
          <a:p>
            <a:pPr lvl="1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600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83826-8AB5-4208-8A9E-550FD3C729A1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16388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Suppose we wish to arrange the percentage marks obtained by 100 students in ascending order</a:t>
            </a:r>
          </a:p>
          <a:p>
            <a:r>
              <a:rPr lang="en-US" altLang="en-US" smtClean="0"/>
              <a:t>In such a case we have two options to store these marks in memory:</a:t>
            </a:r>
          </a:p>
          <a:p>
            <a:pPr lvl="1">
              <a:buFont typeface="Wingdings 2" pitchFamily="18" charset="2"/>
              <a:buNone/>
            </a:pPr>
            <a:r>
              <a:rPr lang="en-US" altLang="en-US" smtClean="0"/>
              <a:t>(a) Construct 100 variables to store percentage marks obtained by 100 different students, i.e. each variable containing one student’s marks</a:t>
            </a:r>
          </a:p>
          <a:p>
            <a:pPr lvl="1">
              <a:buFont typeface="Wingdings 2" pitchFamily="18" charset="2"/>
              <a:buNone/>
            </a:pPr>
            <a:r>
              <a:rPr lang="en-US" altLang="en-US" smtClean="0"/>
              <a:t>(b) Construct one variable (called array or subscripted variable) capable of storing or holding all the hundred values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282197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761A6A-7CFF-4821-A1FE-DF0E49021589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sp>
        <p:nvSpPr>
          <p:cNvPr id="17412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Obviously, the second alternative is better. A simple reason for this is, it would be much easier to handle one variable than handling 100 different variables</a:t>
            </a:r>
          </a:p>
          <a:p>
            <a:r>
              <a:rPr lang="en-US" altLang="en-US" smtClean="0"/>
              <a:t>Moreover, there are certain logics that cannot be dealt with, without the use of an array</a:t>
            </a:r>
          </a:p>
          <a:p>
            <a:r>
              <a:rPr lang="en-US" altLang="en-US" smtClean="0"/>
              <a:t>Based on the above facts, we can define array as:</a:t>
            </a:r>
          </a:p>
          <a:p>
            <a:pPr lvl="1"/>
            <a:r>
              <a:rPr lang="en-US" altLang="en-US" smtClean="0"/>
              <a:t>“A collective name given to a group of ‘similar quantities’”</a:t>
            </a:r>
          </a:p>
        </p:txBody>
      </p:sp>
    </p:spTree>
    <p:extLst>
      <p:ext uri="{BB962C8B-B14F-4D97-AF65-F5344CB8AC3E}">
        <p14:creationId xmlns:p14="http://schemas.microsoft.com/office/powerpoint/2010/main" xmlns="" val="56966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EC050F-5E69-4517-B382-72743C25908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sp>
        <p:nvSpPr>
          <p:cNvPr id="18436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These similar quantities could be percentage marks of 100 students, or salaries of 300 employees, or ages of 50 employees</a:t>
            </a:r>
          </a:p>
          <a:p>
            <a:endParaRPr lang="en-US" altLang="en-US" smtClean="0"/>
          </a:p>
          <a:p>
            <a:r>
              <a:rPr lang="en-US" altLang="en-US" smtClean="0"/>
              <a:t>What is important is that the quantities must be ‘</a:t>
            </a:r>
            <a:r>
              <a:rPr lang="en-US" altLang="en-US" b="1" smtClean="0"/>
              <a:t>similar</a:t>
            </a:r>
            <a:r>
              <a:rPr lang="en-US" altLang="en-US" smtClean="0"/>
              <a:t>’</a:t>
            </a:r>
          </a:p>
          <a:p>
            <a:r>
              <a:rPr lang="en-US" altLang="en-US" smtClean="0"/>
              <a:t>These similar elements could be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mtClean="0"/>
              <a:t>, or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altLang="en-US" smtClean="0"/>
              <a:t>, or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char</a:t>
            </a:r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Each member in the group is referred to by its position in the group</a:t>
            </a:r>
          </a:p>
        </p:txBody>
      </p:sp>
    </p:spTree>
    <p:extLst>
      <p:ext uri="{BB962C8B-B14F-4D97-AF65-F5344CB8AC3E}">
        <p14:creationId xmlns:p14="http://schemas.microsoft.com/office/powerpoint/2010/main" xmlns="" val="35813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For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C26D69-F59C-417C-9C33-EF21EA39B1D3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Assume the following group of numbers, which represent percentage marks obtained by five students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/>
              <a:t>	</a:t>
            </a:r>
            <a:r>
              <a:rPr lang="it-IT" dirty="0" smtClean="0">
                <a:latin typeface="Consolas" pitchFamily="49" charset="0"/>
                <a:cs typeface="Consolas" pitchFamily="49" charset="0"/>
              </a:rPr>
              <a:t>per = { 48, 88, 34, 23, 96 }</a:t>
            </a:r>
          </a:p>
          <a:p>
            <a:pPr>
              <a:buFont typeface="Wingdings 2" pitchFamily="18" charset="2"/>
              <a:buNone/>
              <a:defRPr/>
            </a:pPr>
            <a:endParaRPr lang="it-IT" dirty="0" smtClean="0"/>
          </a:p>
          <a:p>
            <a:pPr>
              <a:defRPr/>
            </a:pPr>
            <a:r>
              <a:rPr lang="en-US" dirty="0" smtClean="0"/>
              <a:t>In C, the </a:t>
            </a:r>
            <a:r>
              <a:rPr lang="en-US" b="1" dirty="0" smtClean="0"/>
              <a:t>fourth</a:t>
            </a:r>
            <a:r>
              <a:rPr lang="en-US" dirty="0" smtClean="0"/>
              <a:t> number is referred as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per[3]</a:t>
            </a:r>
          </a:p>
          <a:p>
            <a:pPr>
              <a:defRPr/>
            </a:pPr>
            <a:r>
              <a:rPr lang="en-US" dirty="0" smtClean="0"/>
              <a:t>Because in C the counting of elements begins with 0 and not with 1</a:t>
            </a:r>
          </a:p>
          <a:p>
            <a:pPr>
              <a:defRPr/>
            </a:pPr>
            <a:r>
              <a:rPr lang="en-US" dirty="0" smtClean="0"/>
              <a:t>Thus, in this example per[3] refers to 23 and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per[4]</a:t>
            </a:r>
            <a:r>
              <a:rPr lang="en-US" dirty="0" smtClean="0"/>
              <a:t> refers to 96</a:t>
            </a:r>
          </a:p>
          <a:p>
            <a:pPr>
              <a:defRPr/>
            </a:pPr>
            <a:r>
              <a:rPr lang="en-US" dirty="0" smtClean="0"/>
              <a:t>In general, the notation would be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]</a:t>
            </a:r>
            <a:r>
              <a:rPr lang="en-US" b="1" dirty="0" smtClean="0"/>
              <a:t>, </a:t>
            </a:r>
            <a:r>
              <a:rPr lang="en-US" dirty="0" smtClean="0"/>
              <a:t>where, </a:t>
            </a:r>
            <a:r>
              <a:rPr lang="en-US" dirty="0" err="1" smtClean="0"/>
              <a:t>i</a:t>
            </a:r>
            <a:r>
              <a:rPr lang="en-US" dirty="0" smtClean="0"/>
              <a:t> can take a value 0, 1, 2, 3, or 4, depending on the position of the element being referred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247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/>
              <a:t>Stack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9CD61-092C-47A3-A119-03C522E84FDD}" type="slidenum">
              <a:rPr lang="en-US"/>
              <a:pPr>
                <a:defRPr/>
              </a:pPr>
              <a:t>63</a:t>
            </a:fld>
            <a:endParaRPr lang="en-US"/>
          </a:p>
        </p:txBody>
      </p:sp>
      <p:sp>
        <p:nvSpPr>
          <p:cNvPr id="1536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  <a:endParaRPr lang="en-US" altLang="en-US" sz="1200" smtClean="0"/>
          </a:p>
          <a:p>
            <a:r>
              <a:rPr lang="en-US" altLang="en-US" smtClean="0"/>
              <a:t>Stack in our life</a:t>
            </a:r>
            <a:endParaRPr lang="en-US" altLang="en-US" sz="1200" smtClean="0"/>
          </a:p>
          <a:p>
            <a:r>
              <a:rPr lang="en-US" altLang="en-US" smtClean="0"/>
              <a:t>Stack Operations</a:t>
            </a:r>
            <a:endParaRPr lang="en-US" altLang="en-US" sz="1200" smtClean="0"/>
          </a:p>
          <a:p>
            <a:r>
              <a:rPr lang="en-US" altLang="en-US" smtClean="0"/>
              <a:t>Stack Implementation</a:t>
            </a:r>
            <a:endParaRPr lang="en-US" altLang="en-US" sz="1200" smtClean="0"/>
          </a:p>
          <a:p>
            <a:pPr lvl="1"/>
            <a:r>
              <a:rPr lang="en-US" altLang="en-US" smtClean="0"/>
              <a:t>Stack Using Array</a:t>
            </a:r>
            <a:endParaRPr lang="en-US" altLang="en-US" sz="1200" smtClean="0"/>
          </a:p>
          <a:p>
            <a:pPr lvl="1"/>
            <a:r>
              <a:rPr lang="en-US" altLang="en-US" smtClean="0"/>
              <a:t>Stack Using Linked List</a:t>
            </a:r>
            <a:endParaRPr lang="en-US" altLang="en-US" sz="1200" smtClean="0"/>
          </a:p>
          <a:p>
            <a:r>
              <a:rPr lang="en-US" altLang="en-US" sz="2800" smtClean="0"/>
              <a:t>Use of Stack</a:t>
            </a:r>
            <a:endParaRPr lang="en-US" altLang="en-US" sz="1400" smtClean="0"/>
          </a:p>
          <a:p>
            <a:pPr lvl="1"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3890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Introduction</a:t>
            </a:r>
          </a:p>
        </p:txBody>
      </p:sp>
      <p:sp>
        <p:nvSpPr>
          <p:cNvPr id="16387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  <a:ea typeface="Helvetica" pitchFamily="34" charset="0"/>
                <a:cs typeface="Helvetica" pitchFamily="34" charset="0"/>
              </a:rPr>
              <a:t>A Stack is an ordered collection of items into which new data items may be added/inserted and from which items may be deleted at only one end</a:t>
            </a:r>
          </a:p>
          <a:p>
            <a:pPr eaLnBrk="1" hangingPunct="1"/>
            <a:r>
              <a:rPr lang="en-US" altLang="en-US" smtClean="0">
                <a:latin typeface="Helvetica" pitchFamily="34" charset="0"/>
                <a:ea typeface="Helvetica" pitchFamily="34" charset="0"/>
                <a:cs typeface="Helvetica" pitchFamily="34" charset="0"/>
              </a:rPr>
              <a:t>A Stack is a container that implements the Last-In-First-Out (LIFO) protocol</a:t>
            </a:r>
          </a:p>
        </p:txBody>
      </p:sp>
    </p:spTree>
    <p:extLst>
      <p:ext uri="{BB962C8B-B14F-4D97-AF65-F5344CB8AC3E}">
        <p14:creationId xmlns:p14="http://schemas.microsoft.com/office/powerpoint/2010/main" xmlns="" val="269005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Stack in Our Life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Stacks in real life: stack of books, stack of plates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Add new items at the top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Remove an item from the top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Stack data structure similar to real life: collection of elements arranged in a linear order.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Can only access element at the top </a:t>
            </a:r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80095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8600" y="838200"/>
            <a:ext cx="3479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179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Stack Operations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Push(X) – insert X as the top element of the stack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Pop() – remove the top element of the stack and return it.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Top() – return the top element without removing it from the stack. </a:t>
            </a:r>
          </a:p>
        </p:txBody>
      </p:sp>
    </p:spTree>
    <p:extLst>
      <p:ext uri="{BB962C8B-B14F-4D97-AF65-F5344CB8AC3E}">
        <p14:creationId xmlns:p14="http://schemas.microsoft.com/office/powerpoint/2010/main" xmlns="" val="12766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Polish</a:t>
            </a:r>
            <a:r>
              <a:rPr lang="en-US" altLang="en-US" dirty="0" smtClean="0"/>
              <a:t> </a:t>
            </a:r>
            <a:r>
              <a:rPr lang="en-US" altLang="en-US" b="1" dirty="0"/>
              <a:t>Notation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B5DDB-8D68-4C11-BF01-60337F43B0A1}" type="slidenum">
              <a:rPr lang="en-US"/>
              <a:pPr>
                <a:defRPr/>
              </a:pPr>
              <a:t>68</a:t>
            </a:fld>
            <a:endParaRPr lang="en-US"/>
          </a:p>
        </p:txBody>
      </p:sp>
      <p:sp>
        <p:nvSpPr>
          <p:cNvPr id="8196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Prefix</a:t>
            </a:r>
          </a:p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Infix</a:t>
            </a:r>
          </a:p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Postfix</a:t>
            </a:r>
          </a:p>
          <a:p>
            <a:pPr>
              <a:defRPr/>
            </a:pPr>
            <a:r>
              <a:rPr lang="en-US" altLang="en-US" dirty="0" smtClean="0"/>
              <a:t>Precedence of Operators</a:t>
            </a:r>
          </a:p>
          <a:p>
            <a:pPr>
              <a:defRPr/>
            </a:pPr>
            <a:r>
              <a:rPr lang="en-US" altLang="en-US" dirty="0" smtClean="0"/>
              <a:t>Converting Infix to Postfix</a:t>
            </a:r>
          </a:p>
          <a:p>
            <a:pPr>
              <a:defRPr/>
            </a:pPr>
            <a:r>
              <a:rPr lang="en-US" altLang="en-US" dirty="0" smtClean="0"/>
              <a:t>Evaluating Postfix</a:t>
            </a:r>
          </a:p>
          <a:p>
            <a:pPr lvl="1" eaLnBrk="1" hangingPunct="1"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6082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Prefix, Infix, Postfix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Two other ways of writing the expression are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/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+ A B	</a:t>
            </a:r>
            <a:r>
              <a:rPr lang="en-US" altLang="en-US" i="1" smtClean="0">
                <a:latin typeface="Helvetica" pitchFamily="34" charset="0"/>
                <a:cs typeface="Times New Roman" charset="0"/>
              </a:rPr>
              <a:t>prefix     </a:t>
            </a:r>
            <a:r>
              <a:rPr lang="en-US" altLang="en-US" smtClean="0">
                <a:latin typeface="Helvetica" pitchFamily="34" charset="0"/>
                <a:cs typeface="Times New Roman" charset="0"/>
              </a:rPr>
              <a:t>(Polish Notation)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	A B +	</a:t>
            </a:r>
            <a:r>
              <a:rPr lang="en-US" altLang="en-US" i="1" smtClean="0">
                <a:latin typeface="Helvetica" pitchFamily="34" charset="0"/>
                <a:cs typeface="Times New Roman" charset="0"/>
              </a:rPr>
              <a:t>postfix (Reverse Polish Notation)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altLang="en-US" smtClean="0">
              <a:latin typeface="Helvetica" pitchFamily="34" charset="0"/>
              <a:cs typeface="Times New Roman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The prefixes “pre” and “post” refer to the position of the operator with respect to the two operands.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CE8C96-E4FB-49F0-AFA5-E2419EC2509A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6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Polish</a:t>
            </a:r>
            <a:r>
              <a:rPr lang="en-US" altLang="en-US" dirty="0" smtClean="0"/>
              <a:t> </a:t>
            </a:r>
            <a:r>
              <a:rPr lang="en-US" altLang="en-US" b="1" dirty="0"/>
              <a:t>Notation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69407C-C4AE-49D2-9CB8-D74A98EA5B40}" type="slidenum">
              <a:rPr lang="en-US"/>
              <a:pPr>
                <a:defRPr/>
              </a:pPr>
              <a:t>70</a:t>
            </a:fld>
            <a:endParaRPr lang="en-US"/>
          </a:p>
        </p:txBody>
      </p:sp>
      <p:sp>
        <p:nvSpPr>
          <p:cNvPr id="9220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dirty="0" smtClean="0"/>
              <a:t>Converting Infix to Postfix</a:t>
            </a:r>
          </a:p>
          <a:p>
            <a:r>
              <a:rPr lang="en-US" altLang="en-US" dirty="0" smtClean="0"/>
              <a:t>Converting Postfix to Infix</a:t>
            </a:r>
          </a:p>
          <a:p>
            <a:r>
              <a:rPr lang="en-US" altLang="en-US" dirty="0" smtClean="0"/>
              <a:t>Converting  Infix to Prefix</a:t>
            </a:r>
          </a:p>
          <a:p>
            <a:r>
              <a:rPr lang="en-US" altLang="en-US" dirty="0" smtClean="0"/>
              <a:t>Examples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207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715963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Singly</a:t>
            </a:r>
            <a:r>
              <a:rPr lang="en-US" altLang="en-US" b="1" dirty="0" smtClean="0"/>
              <a:t> link list</a:t>
            </a:r>
            <a:endParaRPr lang="en-US" altLang="en-US" dirty="0" smtClean="0"/>
          </a:p>
        </p:txBody>
      </p:sp>
      <p:sp>
        <p:nvSpPr>
          <p:cNvPr id="8195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/>
          <a:lstStyle/>
          <a:p>
            <a:r>
              <a:rPr lang="en-US" altLang="en-US" smtClean="0"/>
              <a:t>All the nodes in a singly linked list are arranged sequentially by linking with a pointer. </a:t>
            </a:r>
          </a:p>
          <a:p>
            <a:r>
              <a:rPr lang="en-US" altLang="en-US" smtClean="0"/>
              <a:t>A singly linked list can grow or shrink, because it is a dynamic data structure.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331F4-E327-411E-A820-A8C6B7155AE9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06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98513"/>
          </a:xfrm>
        </p:spPr>
        <p:txBody>
          <a:bodyPr/>
          <a:lstStyle/>
          <a:p>
            <a:r>
              <a:rPr lang="en-US" altLang="en-US" b="1" dirty="0"/>
              <a:t>Linked List Traversal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624387"/>
          </a:xfrm>
        </p:spPr>
        <p:txBody>
          <a:bodyPr>
            <a:normAutofit/>
          </a:bodyPr>
          <a:lstStyle/>
          <a:p>
            <a:r>
              <a:rPr lang="en-US" altLang="en-US" dirty="0"/>
              <a:t>Inserting into a linked list involves two steps:</a:t>
            </a:r>
          </a:p>
          <a:p>
            <a:pPr lvl="1"/>
            <a:r>
              <a:rPr lang="en-US" altLang="en-US" sz="2600" dirty="0"/>
              <a:t>Find the correct location</a:t>
            </a:r>
          </a:p>
          <a:p>
            <a:pPr lvl="1"/>
            <a:r>
              <a:rPr lang="en-US" altLang="en-US" sz="2600" dirty="0"/>
              <a:t>Do the work to insert the new value</a:t>
            </a:r>
          </a:p>
          <a:p>
            <a:r>
              <a:rPr lang="en-US" altLang="en-US" dirty="0"/>
              <a:t>We can insert into any position</a:t>
            </a:r>
          </a:p>
          <a:p>
            <a:pPr lvl="1"/>
            <a:r>
              <a:rPr lang="en-US" altLang="en-US" sz="2600" dirty="0"/>
              <a:t>Front</a:t>
            </a:r>
          </a:p>
          <a:p>
            <a:pPr lvl="1"/>
            <a:r>
              <a:rPr lang="en-US" altLang="en-US" sz="2600" dirty="0"/>
              <a:t>End</a:t>
            </a:r>
          </a:p>
          <a:p>
            <a:pPr lvl="1"/>
            <a:r>
              <a:rPr lang="en-US" altLang="en-US" sz="2600" dirty="0"/>
              <a:t>Somewhere in the middle</a:t>
            </a:r>
            <a:br>
              <a:rPr lang="en-US" altLang="en-US" sz="2600" dirty="0"/>
            </a:br>
            <a:r>
              <a:rPr lang="en-US" altLang="en-US" sz="2600" dirty="0"/>
              <a:t>(to preserve order)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1266A-D601-44A3-BF82-A50A3DE1B3D3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009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>
            <a:noAutofit/>
          </a:bodyPr>
          <a:lstStyle/>
          <a:p>
            <a:r>
              <a:rPr lang="en-US" altLang="en-US" sz="3600" b="1" dirty="0"/>
              <a:t>Deleting an Element from a Linked List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495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Deletion involves: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Getting to the correct position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Moving a pointer so nothing points to the element to be deleted</a:t>
            </a:r>
          </a:p>
          <a:p>
            <a:pPr lvl="1"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dirty="0"/>
              <a:t>Can delete from any location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Front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First occurrence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All occurrences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EA2C89-B783-447C-8EBD-4B7D1FDD7BA6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140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b="1" dirty="0"/>
              <a:t>Linked </a:t>
            </a:r>
            <a:r>
              <a:rPr lang="en-US" altLang="en-US" sz="3600" b="1" dirty="0" smtClean="0"/>
              <a:t>List</a:t>
            </a:r>
            <a:endParaRPr lang="en-US" altLang="en-US" sz="3600" b="1" dirty="0"/>
          </a:p>
        </p:txBody>
      </p:sp>
      <p:sp>
        <p:nvSpPr>
          <p:cNvPr id="717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772400" cy="5181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The basic operations on linked lists are:</a:t>
            </a:r>
          </a:p>
          <a:p>
            <a:pPr lvl="1" eaLnBrk="1" hangingPunct="1"/>
            <a:r>
              <a:rPr lang="en-US" altLang="en-US" dirty="0" smtClean="0"/>
              <a:t>Initialize the list</a:t>
            </a:r>
          </a:p>
          <a:p>
            <a:pPr lvl="1" eaLnBrk="1" hangingPunct="1"/>
            <a:r>
              <a:rPr lang="en-US" altLang="en-US" dirty="0" smtClean="0"/>
              <a:t>Determine whether the list is empty</a:t>
            </a:r>
          </a:p>
          <a:p>
            <a:pPr lvl="1" eaLnBrk="1" hangingPunct="1"/>
            <a:r>
              <a:rPr lang="en-US" altLang="en-US" dirty="0" smtClean="0"/>
              <a:t>Print the list</a:t>
            </a:r>
          </a:p>
          <a:p>
            <a:pPr lvl="1" eaLnBrk="1" hangingPunct="1"/>
            <a:r>
              <a:rPr lang="en-US" altLang="en-US" dirty="0" smtClean="0"/>
              <a:t>Find the length of the list</a:t>
            </a:r>
          </a:p>
          <a:p>
            <a:pPr lvl="1" eaLnBrk="1" hangingPunct="1"/>
            <a:r>
              <a:rPr lang="en-US" altLang="en-US" dirty="0" smtClean="0"/>
              <a:t>Destroy the list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7B0F4-D53C-4D23-BBBC-29E1DC6620CA}" type="slidenum">
              <a:rPr lang="en-US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32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b="1" dirty="0"/>
              <a:t>Linked List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dirty="0" smtClean="0"/>
              <a:t>Learn about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dirty="0" smtClean="0"/>
              <a:t>Become aware of the basic properties of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dirty="0" smtClean="0"/>
              <a:t>Explore the insertion and deletion operations on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dirty="0" smtClean="0"/>
              <a:t>Discover how to build and manipulate a linked list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dirty="0" smtClean="0"/>
              <a:t>Learn how to construct a doubly linked list</a:t>
            </a:r>
          </a:p>
          <a:p>
            <a:pPr eaLnBrk="1" hangingPunct="1">
              <a:buFont typeface="Arial" charset="0"/>
              <a:buChar char="•"/>
            </a:pPr>
            <a:endParaRPr lang="en-US" altLang="en-US" dirty="0" smtClean="0"/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B44781-3997-4443-8868-D2B3EC375B62}" type="slidenum">
              <a:rPr lang="en-US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34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27038"/>
            <a:ext cx="7772400" cy="715962"/>
          </a:xfrm>
        </p:spPr>
        <p:txBody>
          <a:bodyPr>
            <a:normAutofit/>
          </a:bodyPr>
          <a:lstStyle/>
          <a:p>
            <a:r>
              <a:rPr lang="en-US" altLang="en-US" sz="3600" b="1" dirty="0"/>
              <a:t>Doubly linked lists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Become aware of the basic properties of 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Explore the insertion and deletion operations on 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Discover how to build and manipulate a doubly linked list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Learn about circular linked list</a:t>
            </a:r>
          </a:p>
          <a:p>
            <a:pPr eaLnBrk="1" hangingPunct="1">
              <a:buFont typeface="Arial" charset="0"/>
              <a:buChar char="•"/>
            </a:pPr>
            <a:endParaRPr lang="en-US" altLang="en-US" smtClean="0"/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BCB826-5A8C-4D06-99B2-A077F04CD3C0}" type="slidenum">
              <a:rPr lang="en-US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589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DOUBLY LINKED LIST</a:t>
            </a:r>
          </a:p>
        </p:txBody>
      </p:sp>
      <p:sp>
        <p:nvSpPr>
          <p:cNvPr id="9219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en-US" smtClean="0"/>
              <a:t>The only way to find the specific node that precedes p is to start at the beginning of the list.</a:t>
            </a:r>
          </a:p>
          <a:p>
            <a:pPr algn="just"/>
            <a:r>
              <a:rPr lang="en-US" altLang="en-US" smtClean="0"/>
              <a:t>The same problem arias when one wishes to delete an arbitrary node from a singly linked list.</a:t>
            </a:r>
          </a:p>
          <a:p>
            <a:pPr algn="just"/>
            <a:r>
              <a:rPr lang="en-US" altLang="en-US" smtClean="0"/>
              <a:t>If we have a problem in which moving in either direction is often necessary, then it is useful to have doubly linked lists.</a:t>
            </a:r>
          </a:p>
          <a:p>
            <a:pPr algn="just"/>
            <a:r>
              <a:rPr lang="en-US" altLang="en-US" smtClean="0"/>
              <a:t>Each node now has two link data members,</a:t>
            </a:r>
          </a:p>
          <a:p>
            <a:pPr lvl="1" algn="just"/>
            <a:r>
              <a:rPr lang="en-US" altLang="en-US" smtClean="0"/>
              <a:t>One linking in the forward direction </a:t>
            </a:r>
          </a:p>
          <a:p>
            <a:pPr lvl="1" algn="just"/>
            <a:r>
              <a:rPr lang="en-US" altLang="en-US" smtClean="0"/>
              <a:t>One in the backward direction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C2C60-2EAF-4841-A490-33D86E7280DB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072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 </a:t>
            </a:r>
          </a:p>
        </p:txBody>
      </p:sp>
      <p:sp>
        <p:nvSpPr>
          <p:cNvPr id="10243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A doubly linked list is one in which all nodes are linked together by multiple links</a:t>
            </a:r>
          </a:p>
          <a:p>
            <a:r>
              <a:rPr lang="en-US" altLang="en-US" smtClean="0"/>
              <a:t>which help in accessing both the successor (next) and predecessor (previous) node for any arbitrary node within the list. </a:t>
            </a:r>
          </a:p>
          <a:p>
            <a:r>
              <a:rPr lang="en-US" altLang="en-US" smtClean="0"/>
              <a:t>Every nodes in the doubly linked list has three fields: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LeftPointer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RightPointer 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DATA. 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35814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9767F-1E64-4751-A454-E47B8F502674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>
            <a:normAutofit/>
          </a:bodyPr>
          <a:lstStyle/>
          <a:p>
            <a:r>
              <a:rPr lang="en-US" sz="3600" b="1" dirty="0"/>
              <a:t>Queue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r>
              <a:rPr lang="en-US" dirty="0"/>
              <a:t>Operations on Queues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Dequeue</a:t>
            </a:r>
            <a:r>
              <a:rPr lang="en-US" dirty="0"/>
              <a:t> Operation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Enqueue</a:t>
            </a:r>
            <a:r>
              <a:rPr lang="en-US" dirty="0"/>
              <a:t> Operation</a:t>
            </a:r>
          </a:p>
          <a:p>
            <a:r>
              <a:rPr lang="en-US" dirty="0" smtClean="0"/>
              <a:t>Array </a:t>
            </a:r>
            <a:r>
              <a:rPr lang="en-US" dirty="0"/>
              <a:t>Implementation</a:t>
            </a:r>
          </a:p>
          <a:p>
            <a:r>
              <a:rPr lang="en-US" dirty="0"/>
              <a:t>Link list Implementation</a:t>
            </a:r>
          </a:p>
          <a:p>
            <a:r>
              <a:rPr lang="en-US" dirty="0" smtClean="0"/>
              <a:t>Examples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099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queue is logically a </a:t>
            </a:r>
            <a:r>
              <a:rPr lang="en-US" i="1" dirty="0" smtClean="0"/>
              <a:t>first in first out (FIFO or first come first serve) linear data </a:t>
            </a:r>
            <a:r>
              <a:rPr lang="en-US" dirty="0" smtClean="0"/>
              <a:t>structure.</a:t>
            </a:r>
          </a:p>
          <a:p>
            <a:r>
              <a:rPr lang="en-US" dirty="0" smtClean="0"/>
              <a:t>It is a homogeneous collection of elements in which new elements are added at one end called </a:t>
            </a:r>
            <a:r>
              <a:rPr lang="en-US" i="1" dirty="0" smtClean="0"/>
              <a:t>rear, and the existing elements are deleted from other end called front.</a:t>
            </a:r>
          </a:p>
          <a:p>
            <a:r>
              <a:rPr lang="en-US" dirty="0" smtClean="0"/>
              <a:t>The basic operations that can be performed on queue are</a:t>
            </a:r>
          </a:p>
          <a:p>
            <a:pPr lvl="1">
              <a:buNone/>
            </a:pPr>
            <a:r>
              <a:rPr lang="en-US" dirty="0" smtClean="0"/>
              <a:t>	1. Insert (or add) an element to the queue (push)</a:t>
            </a:r>
          </a:p>
          <a:p>
            <a:pPr lvl="1">
              <a:buNone/>
            </a:pPr>
            <a:r>
              <a:rPr lang="en-US" dirty="0" smtClean="0"/>
              <a:t>	2. Delete (or remove) an element from a queue (pop)</a:t>
            </a:r>
          </a:p>
          <a:p>
            <a:r>
              <a:rPr lang="en-US" dirty="0" smtClean="0"/>
              <a:t>Push operation will insert (or add) an element to queue, at the rear end, by incrementing the array index.</a:t>
            </a:r>
          </a:p>
          <a:p>
            <a:r>
              <a:rPr lang="en-US" dirty="0" smtClean="0"/>
              <a:t>Pop operation will delete (or remove) from the front end by</a:t>
            </a:r>
          </a:p>
          <a:p>
            <a:pPr>
              <a:buNone/>
            </a:pPr>
            <a:r>
              <a:rPr lang="en-US" dirty="0" smtClean="0"/>
              <a:t>	decrementing the array index and will assign the deleted value to a variable.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24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64803-7FD7-4A88-A4F5-D7387122A2EA}" type="slidenum">
              <a:rPr lang="en-US" altLang="en-US">
                <a:solidFill>
                  <a:srgbClr val="000000"/>
                </a:solidFill>
              </a:rPr>
              <a:pPr/>
              <a:t>81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A Graphic Model of a Queue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112644" name="Line 4"/>
          <p:cNvSpPr>
            <a:spLocks noChangeShapeType="1"/>
          </p:cNvSpPr>
          <p:nvPr/>
        </p:nvSpPr>
        <p:spPr bwMode="auto">
          <a:xfrm>
            <a:off x="1219200" y="25146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5" name="Line 5"/>
          <p:cNvSpPr>
            <a:spLocks noChangeShapeType="1"/>
          </p:cNvSpPr>
          <p:nvPr/>
        </p:nvSpPr>
        <p:spPr bwMode="auto">
          <a:xfrm>
            <a:off x="1219200" y="34290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68580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1722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54864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50" name="Line 10"/>
          <p:cNvSpPr>
            <a:spLocks noChangeShapeType="1"/>
          </p:cNvSpPr>
          <p:nvPr/>
        </p:nvSpPr>
        <p:spPr bwMode="auto">
          <a:xfrm flipH="1">
            <a:off x="4114800" y="2971800"/>
            <a:ext cx="1143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33528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cxnSp>
        <p:nvCxnSpPr>
          <p:cNvPr id="112654" name="AutoShape 14"/>
          <p:cNvCxnSpPr>
            <a:cxnSpLocks noChangeShapeType="1"/>
          </p:cNvCxnSpPr>
          <p:nvPr/>
        </p:nvCxnSpPr>
        <p:spPr bwMode="auto">
          <a:xfrm rot="10800000" flipV="1">
            <a:off x="1219200" y="2819400"/>
            <a:ext cx="1600200" cy="1219200"/>
          </a:xfrm>
          <a:prstGeom prst="curvedConnector3">
            <a:avLst>
              <a:gd name="adj1" fmla="val 114287"/>
            </a:avLst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1066800" y="4038600"/>
            <a:ext cx="2209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smtClean="0">
                <a:solidFill>
                  <a:srgbClr val="000000"/>
                </a:solidFill>
              </a:rPr>
              <a:t>Tail</a:t>
            </a:r>
            <a:r>
              <a:rPr lang="en-US" altLang="en-US" sz="2400" smtClean="0">
                <a:solidFill>
                  <a:srgbClr val="000000"/>
                </a:solidFill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All new items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are added on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this end</a:t>
            </a:r>
          </a:p>
        </p:txBody>
      </p:sp>
      <p:cxnSp>
        <p:nvCxnSpPr>
          <p:cNvPr id="112656" name="AutoShape 16"/>
          <p:cNvCxnSpPr>
            <a:cxnSpLocks noChangeShapeType="1"/>
            <a:stCxn id="112646" idx="3"/>
            <a:endCxn id="112643" idx="3"/>
          </p:cNvCxnSpPr>
          <p:nvPr/>
        </p:nvCxnSpPr>
        <p:spPr bwMode="auto">
          <a:xfrm>
            <a:off x="7239000" y="3009900"/>
            <a:ext cx="1219200" cy="1028700"/>
          </a:xfrm>
          <a:prstGeom prst="curvedConnector3">
            <a:avLst>
              <a:gd name="adj1" fmla="val 11875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6172200" y="3886200"/>
            <a:ext cx="2209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smtClean="0">
                <a:solidFill>
                  <a:srgbClr val="000000"/>
                </a:solidFill>
              </a:rPr>
              <a:t>	     Head</a:t>
            </a:r>
            <a:r>
              <a:rPr lang="en-US" altLang="en-US" sz="2400" smtClean="0">
                <a:solidFill>
                  <a:srgbClr val="000000"/>
                </a:solidFill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All items are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deleted from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this end</a:t>
            </a:r>
          </a:p>
        </p:txBody>
      </p:sp>
    </p:spTree>
    <p:extLst>
      <p:ext uri="{BB962C8B-B14F-4D97-AF65-F5344CB8AC3E}">
        <p14:creationId xmlns:p14="http://schemas.microsoft.com/office/powerpoint/2010/main" xmlns="" val="273386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4FEE-BDBF-4D48-ADFA-8C4947F47C41}" type="slidenum">
              <a:rPr lang="en-US" altLang="en-US">
                <a:solidFill>
                  <a:srgbClr val="000000"/>
                </a:solidFill>
              </a:rPr>
              <a:pPr/>
              <a:t>82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Operations on Queues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/>
              <a:t>Insert(</a:t>
            </a:r>
            <a:r>
              <a:rPr lang="en-US" altLang="en-US" sz="2000"/>
              <a:t>item</a:t>
            </a:r>
            <a:r>
              <a:rPr lang="en-US" altLang="en-US" sz="2000" b="1"/>
              <a:t>)</a:t>
            </a:r>
            <a:r>
              <a:rPr lang="en-US" altLang="en-US" sz="2000"/>
              <a:t>: (also called enqueue)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It adds a new item to the tail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Remove( )</a:t>
            </a:r>
            <a:r>
              <a:rPr lang="en-US" altLang="en-US" sz="2000"/>
              <a:t>:  (also called delete or dequeue)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It deletes the head item of the queue, and returns to the caller. If the queue is already empty, this operation returns NULL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getHead( ):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value in the head element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getTail( ):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value in the tail element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isEmpty( 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</a:t>
            </a:r>
            <a:r>
              <a:rPr lang="en-US" altLang="en-US" sz="1800" b="1">
                <a:solidFill>
                  <a:schemeClr val="accent2"/>
                </a:solidFill>
              </a:rPr>
              <a:t>true</a:t>
            </a:r>
            <a:r>
              <a:rPr lang="en-US" altLang="en-US" sz="1800"/>
              <a:t> if the queue has no items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size</a:t>
            </a:r>
            <a:r>
              <a:rPr lang="en-US" altLang="en-US" sz="2000"/>
              <a:t>( 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number of items in the queue</a:t>
            </a:r>
          </a:p>
        </p:txBody>
      </p:sp>
    </p:spTree>
    <p:extLst>
      <p:ext uri="{BB962C8B-B14F-4D97-AF65-F5344CB8AC3E}">
        <p14:creationId xmlns:p14="http://schemas.microsoft.com/office/powerpoint/2010/main" xmlns="" val="395366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EE51D-1836-4E87-867E-C806DA41B36C}" type="slidenum">
              <a:rPr lang="en-US" altLang="en-US">
                <a:solidFill>
                  <a:srgbClr val="000000"/>
                </a:solidFill>
              </a:rPr>
              <a:pPr/>
              <a:t>83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Examples of Queues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An electronic mailbox is a queue</a:t>
            </a:r>
          </a:p>
          <a:p>
            <a:pPr lvl="1"/>
            <a:r>
              <a:rPr lang="en-US" altLang="en-US"/>
              <a:t>The ordering is chronological (by arrival time)</a:t>
            </a:r>
          </a:p>
          <a:p>
            <a:r>
              <a:rPr lang="en-US" altLang="en-US"/>
              <a:t>A waiting line in a store, at a service counter, on a one-lane road</a:t>
            </a:r>
          </a:p>
          <a:p>
            <a:r>
              <a:rPr lang="en-US" altLang="en-US"/>
              <a:t>Equal-priority processes waiting to run on a processor in a computer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57058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Different </a:t>
            </a:r>
            <a:r>
              <a:rPr lang="en-US" sz="3600" b="1" dirty="0" smtClean="0"/>
              <a:t>types </a:t>
            </a:r>
            <a:r>
              <a:rPr lang="en-US" sz="3600" b="1" dirty="0"/>
              <a:t>of queue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181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Circular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Double Ended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26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</a:t>
            </a:r>
            <a:r>
              <a:rPr lang="en-US" dirty="0"/>
              <a:t>Tree</a:t>
            </a:r>
          </a:p>
          <a:p>
            <a:r>
              <a:rPr lang="en-US" dirty="0"/>
              <a:t>Binary Tree Representation</a:t>
            </a:r>
          </a:p>
          <a:p>
            <a:pPr lvl="1"/>
            <a:r>
              <a:rPr lang="en-US" dirty="0"/>
              <a:t>Array Representation</a:t>
            </a:r>
          </a:p>
          <a:p>
            <a:pPr lvl="1"/>
            <a:r>
              <a:rPr lang="en-US" dirty="0"/>
              <a:t>Link List Representation</a:t>
            </a:r>
          </a:p>
          <a:p>
            <a:r>
              <a:rPr lang="en-US" dirty="0"/>
              <a:t>Operations on Binary Trees</a:t>
            </a:r>
          </a:p>
          <a:p>
            <a:r>
              <a:rPr lang="en-US" dirty="0"/>
              <a:t>Traversing Binary Trees</a:t>
            </a:r>
          </a:p>
          <a:p>
            <a:pPr lvl="1"/>
            <a:r>
              <a:rPr lang="en-US" dirty="0" smtClean="0"/>
              <a:t>Pre-Order </a:t>
            </a:r>
            <a:r>
              <a:rPr lang="en-US" dirty="0"/>
              <a:t>Traversal Recursively</a:t>
            </a:r>
          </a:p>
          <a:p>
            <a:pPr lvl="1"/>
            <a:r>
              <a:rPr lang="en-US" dirty="0"/>
              <a:t>In-Order Traversal Recursively</a:t>
            </a:r>
          </a:p>
          <a:p>
            <a:pPr lvl="1"/>
            <a:r>
              <a:rPr lang="en-US" dirty="0"/>
              <a:t>Post-Order Traversal Recursively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0144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Where have you seen a tree structure before?</a:t>
            </a:r>
          </a:p>
          <a:p>
            <a:r>
              <a:rPr lang="en-US" dirty="0" smtClean="0"/>
              <a:t>Examples of trees:</a:t>
            </a:r>
          </a:p>
          <a:p>
            <a:pPr>
              <a:buNone/>
            </a:pPr>
            <a:r>
              <a:rPr lang="en-US" dirty="0" smtClean="0"/>
              <a:t>- Directory tree</a:t>
            </a:r>
          </a:p>
          <a:p>
            <a:pPr>
              <a:buNone/>
            </a:pPr>
            <a:r>
              <a:rPr lang="en-US" dirty="0" smtClean="0"/>
              <a:t>- Family tree</a:t>
            </a:r>
          </a:p>
          <a:p>
            <a:pPr>
              <a:buNone/>
            </a:pPr>
            <a:r>
              <a:rPr lang="en-US" dirty="0" smtClean="0"/>
              <a:t>- Company organization chart</a:t>
            </a:r>
          </a:p>
          <a:p>
            <a:pPr>
              <a:buNone/>
            </a:pPr>
            <a:r>
              <a:rPr lang="en-US" dirty="0" smtClean="0"/>
              <a:t>- Table of contents</a:t>
            </a:r>
          </a:p>
          <a:p>
            <a:pPr>
              <a:buNone/>
            </a:pPr>
            <a:r>
              <a:rPr lang="en-US" dirty="0" smtClean="0"/>
              <a:t>- etc.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3352800" cy="48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828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Root</a:t>
            </a:r>
            <a:r>
              <a:rPr lang="en-US" dirty="0" smtClean="0"/>
              <a:t> is a specially designed node (or data items) in a tree</a:t>
            </a:r>
          </a:p>
          <a:p>
            <a:r>
              <a:rPr lang="en-US" dirty="0" smtClean="0"/>
              <a:t>It is the first node in the hierarchical arrangement of the data items</a:t>
            </a:r>
          </a:p>
          <a:p>
            <a:r>
              <a:rPr lang="en-US" dirty="0" smtClean="0"/>
              <a:t>For example,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956561"/>
            <a:ext cx="6400800" cy="344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2800" y="632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1. A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9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sz="3600" b="1" dirty="0"/>
              <a:t>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73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G consist of</a:t>
            </a:r>
          </a:p>
          <a:p>
            <a:pPr>
              <a:buNone/>
            </a:pPr>
            <a:r>
              <a:rPr lang="en-US" dirty="0" smtClean="0"/>
              <a:t>1. Set of vertices V (called nodes), V = {v1, v2, v3, v4......} and</a:t>
            </a:r>
          </a:p>
          <a:p>
            <a:pPr>
              <a:buNone/>
            </a:pPr>
            <a:r>
              <a:rPr lang="en-US" dirty="0" smtClean="0"/>
              <a:t>2. Set of edges E={e1, e2, e3......}</a:t>
            </a:r>
          </a:p>
          <a:p>
            <a:r>
              <a:rPr lang="en-US" dirty="0" smtClean="0"/>
              <a:t>A graph can be represented as G = (V, E), where V is a finite and non empty set of vertices and E is a set of pairs of vertices called edges</a:t>
            </a:r>
          </a:p>
          <a:p>
            <a:r>
              <a:rPr lang="en-US" dirty="0" smtClean="0"/>
              <a:t>Each edge ‘e’ in E is identified with a unique pair (a, b) of nodes in V, denoted by e = {a, b}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415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graph, G</a:t>
            </a:r>
          </a:p>
          <a:p>
            <a:r>
              <a:rPr lang="en-US" dirty="0" smtClean="0"/>
              <a:t>Then the vertex V and edge E can be represented as:</a:t>
            </a:r>
          </a:p>
          <a:p>
            <a:pPr>
              <a:buNone/>
            </a:pPr>
            <a:r>
              <a:rPr lang="en-US" dirty="0" smtClean="0"/>
              <a:t>V = {v1, v2, v3, v4, v5, v6} and E = {e1, e2, e3, e4, e5, e6}</a:t>
            </a:r>
          </a:p>
          <a:p>
            <a:pPr>
              <a:buNone/>
            </a:pPr>
            <a:r>
              <a:rPr lang="en-US" dirty="0" smtClean="0"/>
              <a:t>E = {(v1, v2) (v2, v3) (v1, v3) (v3, v4),(v3, v5) (v5, v6)}</a:t>
            </a:r>
          </a:p>
          <a:p>
            <a:r>
              <a:rPr lang="en-US" dirty="0" smtClean="0"/>
              <a:t>There are six edges and vertex in the graph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72181"/>
            <a:ext cx="4267200" cy="222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40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792162"/>
          </a:xfrm>
        </p:spPr>
        <p:txBody>
          <a:bodyPr>
            <a:normAutofit/>
          </a:bodyPr>
          <a:lstStyle/>
          <a:p>
            <a:r>
              <a:rPr lang="en-US" sz="3600" b="1" dirty="0"/>
              <a:t>Traversing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33528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Breadth </a:t>
            </a:r>
            <a:r>
              <a:rPr lang="en-US" sz="2800" dirty="0"/>
              <a:t>First Search (BFS) </a:t>
            </a:r>
          </a:p>
          <a:p>
            <a:r>
              <a:rPr lang="en-US" sz="2800" dirty="0" smtClean="0"/>
              <a:t>Depth </a:t>
            </a:r>
            <a:r>
              <a:rPr lang="en-US" sz="2800" dirty="0"/>
              <a:t>First Search (DFS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2481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sz="3600" b="1" dirty="0"/>
              <a:t>Hashing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038600"/>
          </a:xfrm>
        </p:spPr>
        <p:txBody>
          <a:bodyPr>
            <a:normAutofit fontScale="92500" lnSpcReduction="10000"/>
          </a:bodyPr>
          <a:lstStyle/>
          <a:p>
            <a:pPr marL="285750" lvl="1" indent="-285750"/>
            <a:r>
              <a:rPr lang="en-US" sz="2800" dirty="0"/>
              <a:t>Hash Function</a:t>
            </a:r>
          </a:p>
          <a:p>
            <a:pPr marL="285750" lvl="1" indent="-285750"/>
            <a:r>
              <a:rPr lang="en-US" sz="2800" dirty="0"/>
              <a:t>Properties of Hash Function</a:t>
            </a:r>
          </a:p>
          <a:p>
            <a:pPr marL="285750" lvl="1" indent="-285750"/>
            <a:r>
              <a:rPr lang="en-US" sz="2800" dirty="0"/>
              <a:t>Division Method</a:t>
            </a:r>
          </a:p>
          <a:p>
            <a:pPr marL="285750" lvl="1" indent="-285750"/>
            <a:r>
              <a:rPr lang="en-US" sz="2800" dirty="0"/>
              <a:t>Mid-Square Method</a:t>
            </a:r>
          </a:p>
          <a:p>
            <a:pPr marL="285750" lvl="1" indent="-285750"/>
            <a:r>
              <a:rPr lang="en-US" sz="2800" dirty="0"/>
              <a:t>Folding Method</a:t>
            </a:r>
          </a:p>
          <a:p>
            <a:pPr marL="285750" lvl="1" indent="-285750"/>
            <a:r>
              <a:rPr lang="en-US" sz="2800" dirty="0"/>
              <a:t>Hash Collision </a:t>
            </a:r>
          </a:p>
          <a:p>
            <a:pPr marL="569913" lvl="2" indent="-284163"/>
            <a:r>
              <a:rPr lang="en-US" sz="2800" dirty="0"/>
              <a:t>Open addressing</a:t>
            </a:r>
          </a:p>
          <a:p>
            <a:pPr marL="569913" lvl="2" indent="-284163"/>
            <a:r>
              <a:rPr lang="en-US" sz="2800" dirty="0"/>
              <a:t>Chaining</a:t>
            </a:r>
          </a:p>
          <a:p>
            <a:pPr marL="569913" lvl="2" indent="-284163"/>
            <a:r>
              <a:rPr lang="en-US" sz="2800" dirty="0"/>
              <a:t> Bucket addressing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09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searching time of each searching technique depends on the comparison. i.e., n comparisons required for an array A with n elements</a:t>
            </a:r>
          </a:p>
          <a:p>
            <a:r>
              <a:rPr lang="en-US" dirty="0" smtClean="0"/>
              <a:t>To increase the efficiency, i.e., to reduce the searching time, we need to avoid unnecessary comparisons</a:t>
            </a:r>
          </a:p>
          <a:p>
            <a:r>
              <a:rPr lang="en-US" dirty="0" smtClean="0"/>
              <a:t>Hashing is a technique where we can compute the location of the desired record in order to retrieve it in a single access (or comparison)</a:t>
            </a:r>
          </a:p>
          <a:p>
            <a:r>
              <a:rPr lang="en-US" dirty="0" smtClean="0"/>
              <a:t>Let there is a table of n employee records and each employee record is defined by a unique employee code, which is a key to the record and employee name</a:t>
            </a:r>
          </a:p>
          <a:p>
            <a:r>
              <a:rPr lang="en-US" dirty="0" smtClean="0"/>
              <a:t>If the key (or employee code) is used as the array index, then the record can be accessed by the key directly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19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If L is the memory location where each record is related with the key</a:t>
            </a:r>
          </a:p>
          <a:p>
            <a:r>
              <a:rPr lang="en-US" dirty="0" smtClean="0"/>
              <a:t>If we can locate the memory address of a record from the key then the desired record can be retrieved in a single access</a:t>
            </a:r>
          </a:p>
          <a:p>
            <a:r>
              <a:rPr lang="en-US" dirty="0" smtClean="0"/>
              <a:t>For notational and coding convenience, we assume that the keys in k and the address in L are (decimal) integers</a:t>
            </a:r>
          </a:p>
          <a:p>
            <a:r>
              <a:rPr lang="en-US" dirty="0" smtClean="0"/>
              <a:t>So the location is selected by applying a function which is called hash function or hashing function from the key k</a:t>
            </a:r>
          </a:p>
          <a:p>
            <a:r>
              <a:rPr lang="en-US" dirty="0" smtClean="0"/>
              <a:t>Unfortunately such a function H may not yield different values (or index); it is possible that two different keys k1 and k2 will yield the same hash address</a:t>
            </a:r>
          </a:p>
          <a:p>
            <a:r>
              <a:rPr lang="en-US" dirty="0" smtClean="0"/>
              <a:t>This situation is called Hash Collision, which is discussed later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861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basic idea of hash function is the transformation of the key into the corresponding location in the hash table</a:t>
            </a:r>
          </a:p>
          <a:p>
            <a:r>
              <a:rPr lang="en-US" dirty="0" smtClean="0"/>
              <a:t>A Hash function H can be defined as a function that takes key as input and transforms it into a hash table index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637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28600" y="1295400"/>
            <a:ext cx="8686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Marlett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/>
              <a:t>Schaum's</a:t>
            </a:r>
            <a:r>
              <a:rPr lang="en-US" sz="2000" dirty="0" smtClean="0"/>
              <a:t> </a:t>
            </a:r>
            <a:r>
              <a:rPr lang="en-US" sz="2000" dirty="0"/>
              <a:t>Outline Series, Theory and problems of Data Structures </a:t>
            </a:r>
            <a:r>
              <a:rPr lang="en-US" sz="2000" dirty="0" smtClean="0"/>
              <a:t>by </a:t>
            </a:r>
            <a:r>
              <a:rPr lang="en-US" sz="2000" i="1" dirty="0" smtClean="0"/>
              <a:t>Seymour </a:t>
            </a:r>
            <a:r>
              <a:rPr lang="en-US" sz="2000" i="1" dirty="0" err="1"/>
              <a:t>Lipschutz</a:t>
            </a:r>
            <a:endParaRPr lang="en-US" sz="2000" dirty="0"/>
          </a:p>
          <a:p>
            <a:pPr marL="395288" indent="-395288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Data Structures using C and C++,2</a:t>
            </a:r>
            <a:r>
              <a:rPr lang="en-US" sz="2000" baseline="30000" dirty="0"/>
              <a:t>nd</a:t>
            </a:r>
            <a:r>
              <a:rPr lang="en-US" sz="2000" dirty="0"/>
              <a:t> edition by </a:t>
            </a:r>
            <a:r>
              <a:rPr lang="en-US" sz="2000" dirty="0" err="1"/>
              <a:t>A.Tenenbaum</a:t>
            </a:r>
            <a:r>
              <a:rPr lang="en-US" sz="2000" dirty="0"/>
              <a:t>, </a:t>
            </a:r>
            <a:r>
              <a:rPr lang="en-US" sz="2000" dirty="0" err="1"/>
              <a:t>Augenstein</a:t>
            </a:r>
            <a:r>
              <a:rPr lang="en-US" sz="2000" dirty="0"/>
              <a:t>, and </a:t>
            </a:r>
            <a:r>
              <a:rPr lang="en-US" sz="2000" dirty="0" err="1"/>
              <a:t>Langsam</a:t>
            </a:r>
            <a:endParaRPr lang="en-US" sz="2000" dirty="0"/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Principles Of Data Structures Using C And C++ by </a:t>
            </a:r>
            <a:r>
              <a:rPr lang="en-US" sz="2000" dirty="0" err="1"/>
              <a:t>Vinu</a:t>
            </a:r>
            <a:r>
              <a:rPr lang="en-US" sz="2000" dirty="0"/>
              <a:t> V Das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Sams</a:t>
            </a:r>
            <a:r>
              <a:rPr lang="en-US" sz="2000" dirty="0"/>
              <a:t> Teach Yourself Data Structures and Algorithms in 24 Hours, </a:t>
            </a:r>
            <a:r>
              <a:rPr lang="en-US" sz="2000" dirty="0" err="1"/>
              <a:t>Lafore</a:t>
            </a:r>
            <a:r>
              <a:rPr lang="en-US" sz="2000" dirty="0"/>
              <a:t> Robert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Data structures and algorithms, Alfred V. </a:t>
            </a:r>
            <a:r>
              <a:rPr lang="en-US" sz="2000" dirty="0" err="1"/>
              <a:t>Aho</a:t>
            </a:r>
            <a:r>
              <a:rPr lang="en-US" sz="2000" dirty="0"/>
              <a:t>, John E. </a:t>
            </a:r>
            <a:r>
              <a:rPr lang="en-US" sz="2000" dirty="0" err="1"/>
              <a:t>Hopcroft</a:t>
            </a:r>
            <a:r>
              <a:rPr lang="en-US" sz="20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Standish, Thomas A., Data Structures, Algorithms and Software Principles in C, Addison-Wesley 1995, ISBN: 0-201-59118-9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Data Structures &amp; Algorithm Analysis in C++, Weiss Mark </a:t>
            </a:r>
            <a:r>
              <a:rPr lang="en-US" sz="2000" dirty="0" smtClean="0"/>
              <a:t>Allen   </a:t>
            </a:r>
            <a:br>
              <a:rPr lang="en-US" sz="2000" dirty="0" smtClean="0"/>
            </a:br>
            <a:r>
              <a:rPr lang="en-US" sz="2000" dirty="0" smtClean="0"/>
              <a:t>	</a:t>
            </a:r>
            <a:br>
              <a:rPr lang="en-US" sz="2000" dirty="0" smtClean="0"/>
            </a:br>
            <a:endParaRPr lang="en-US" altLang="en-US" sz="2000" dirty="0" smtClean="0"/>
          </a:p>
          <a:p>
            <a:pPr marL="457200" indent="-457200" algn="l" eaLnBrk="1" hangingPunct="1">
              <a:buFont typeface="Arial" panose="020B0604020202020204" pitchFamily="34" charset="0"/>
              <a:buChar char="•"/>
              <a:defRPr/>
            </a:pPr>
            <a:endParaRPr lang="en-US" altLang="en-US" sz="2000" kern="0" dirty="0" smtClean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95325" y="152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hlink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3600" b="1" dirty="0">
                <a:solidFill>
                  <a:schemeClr val="tx2"/>
                </a:solidFill>
              </a:rPr>
              <a:t>Recommended</a:t>
            </a:r>
            <a:r>
              <a:rPr lang="en-US" kern="0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solidFill>
                  <a:schemeClr val="tx2"/>
                </a:solidFill>
              </a:rPr>
              <a:t>Book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96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8211</TotalTime>
  <Words>4276</Words>
  <Application>Microsoft Office PowerPoint</Application>
  <PresentationFormat>On-screen Show (4:3)</PresentationFormat>
  <Paragraphs>750</Paragraphs>
  <Slides>96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7" baseType="lpstr">
      <vt:lpstr>Ubaid_Theme</vt:lpstr>
      <vt:lpstr>Slide 1</vt:lpstr>
      <vt:lpstr>Slide 2</vt:lpstr>
      <vt:lpstr>What is a Computer Program?</vt:lpstr>
      <vt:lpstr>Definition</vt:lpstr>
      <vt:lpstr>3 steps in the study of data structures </vt:lpstr>
      <vt:lpstr>Lists (Array /Linked List)</vt:lpstr>
      <vt:lpstr>Stacks</vt:lpstr>
      <vt:lpstr>Queues</vt:lpstr>
      <vt:lpstr>Trees</vt:lpstr>
      <vt:lpstr>Hash Tables</vt:lpstr>
      <vt:lpstr>Other ADTs</vt:lpstr>
      <vt:lpstr>cont…</vt:lpstr>
      <vt:lpstr>Example</vt:lpstr>
      <vt:lpstr>What data structure to use?</vt:lpstr>
      <vt:lpstr>Data Structures</vt:lpstr>
      <vt:lpstr>Abstract Data Types</vt:lpstr>
      <vt:lpstr>Why Abstract?</vt:lpstr>
      <vt:lpstr>The Core Operations</vt:lpstr>
      <vt:lpstr>Implementing ADTs</vt:lpstr>
      <vt:lpstr>Slide 20</vt:lpstr>
      <vt:lpstr>1. Problem Definition</vt:lpstr>
      <vt:lpstr>2. Algorithm Design/Specifications</vt:lpstr>
      <vt:lpstr>4,5,6: Implementation, Testing and Maintenance</vt:lpstr>
      <vt:lpstr>3. Algorithm Analysis</vt:lpstr>
      <vt:lpstr>Space Complexity</vt:lpstr>
      <vt:lpstr>Space Complexity (cont…)</vt:lpstr>
      <vt:lpstr>Time Complexity</vt:lpstr>
      <vt:lpstr>Pseudo Code and Flow Charts</vt:lpstr>
      <vt:lpstr>Pseudo Code and Flow Charts</vt:lpstr>
      <vt:lpstr>Pseudo-Code</vt:lpstr>
      <vt:lpstr>Writing Pseudo Code</vt:lpstr>
      <vt:lpstr>Pseudo-code</vt:lpstr>
      <vt:lpstr>Basic Elements of Pseudo-code</vt:lpstr>
      <vt:lpstr>Basic Elements of Pseudo-code</vt:lpstr>
      <vt:lpstr>Basic Operations of Pseudo-code</vt:lpstr>
      <vt:lpstr>Flow Chart</vt:lpstr>
      <vt:lpstr>…</vt:lpstr>
      <vt:lpstr>Slide 38</vt:lpstr>
      <vt:lpstr>List</vt:lpstr>
      <vt:lpstr>The LIST Data Structure</vt:lpstr>
      <vt:lpstr>Lists</vt:lpstr>
      <vt:lpstr>List Operations</vt:lpstr>
      <vt:lpstr>Pointer</vt:lpstr>
      <vt:lpstr>What is a Pointer?</vt:lpstr>
      <vt:lpstr>Pointer Variables</vt:lpstr>
      <vt:lpstr>Why Use Pointers?</vt:lpstr>
      <vt:lpstr>Arrays &amp; Strings</vt:lpstr>
      <vt:lpstr>Introduction</vt:lpstr>
      <vt:lpstr>Array Elements</vt:lpstr>
      <vt:lpstr>Strings</vt:lpstr>
      <vt:lpstr>Slide 51</vt:lpstr>
      <vt:lpstr>Recursion</vt:lpstr>
      <vt:lpstr>Introduction</vt:lpstr>
      <vt:lpstr>Recursive Definition</vt:lpstr>
      <vt:lpstr>Recursive Algorithm</vt:lpstr>
      <vt:lpstr>Sorting Algorithms</vt:lpstr>
      <vt:lpstr>Sorting</vt:lpstr>
      <vt:lpstr>List Using Array</vt:lpstr>
      <vt:lpstr>Introduction</vt:lpstr>
      <vt:lpstr>Slide 60</vt:lpstr>
      <vt:lpstr>Slide 61</vt:lpstr>
      <vt:lpstr>For Example</vt:lpstr>
      <vt:lpstr>Stack</vt:lpstr>
      <vt:lpstr>Introduction</vt:lpstr>
      <vt:lpstr>Stack in Our Life</vt:lpstr>
      <vt:lpstr>Slide 66</vt:lpstr>
      <vt:lpstr>Stack Operations</vt:lpstr>
      <vt:lpstr>Polish Notation</vt:lpstr>
      <vt:lpstr>Prefix, Infix, Postfix</vt:lpstr>
      <vt:lpstr>Polish Notation</vt:lpstr>
      <vt:lpstr>Singly link list</vt:lpstr>
      <vt:lpstr>Linked List Traversal</vt:lpstr>
      <vt:lpstr>Deleting an Element from a Linked List</vt:lpstr>
      <vt:lpstr>Linked List</vt:lpstr>
      <vt:lpstr>Linked List</vt:lpstr>
      <vt:lpstr>Doubly linked lists</vt:lpstr>
      <vt:lpstr>WHY DOUBLY LINKED LIST</vt:lpstr>
      <vt:lpstr>Introduction </vt:lpstr>
      <vt:lpstr>Queue</vt:lpstr>
      <vt:lpstr>INTRODUCTION</vt:lpstr>
      <vt:lpstr>A Graphic Model of a Queue</vt:lpstr>
      <vt:lpstr>Operations on Queues</vt:lpstr>
      <vt:lpstr>Examples of Queues</vt:lpstr>
      <vt:lpstr>Different types of queue</vt:lpstr>
      <vt:lpstr>Trees</vt:lpstr>
      <vt:lpstr>Trees</vt:lpstr>
      <vt:lpstr>Basic Terminologies</vt:lpstr>
      <vt:lpstr>Graphs</vt:lpstr>
      <vt:lpstr>Introduction</vt:lpstr>
      <vt:lpstr>Slide 90</vt:lpstr>
      <vt:lpstr>Traversing a Graph</vt:lpstr>
      <vt:lpstr>Hashing</vt:lpstr>
      <vt:lpstr>Introduction</vt:lpstr>
      <vt:lpstr>Slide 94</vt:lpstr>
      <vt:lpstr>Hash Function</vt:lpstr>
      <vt:lpstr>Slide 96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358</cp:revision>
  <dcterms:created xsi:type="dcterms:W3CDTF">2002-08-03T08:00:25Z</dcterms:created>
  <dcterms:modified xsi:type="dcterms:W3CDTF">2013-12-26T13:44:22Z</dcterms:modified>
</cp:coreProperties>
</file>