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445" r:id="rId2"/>
    <p:sldId id="501" r:id="rId3"/>
    <p:sldId id="550" r:id="rId4"/>
    <p:sldId id="542" r:id="rId5"/>
    <p:sldId id="543" r:id="rId6"/>
    <p:sldId id="544" r:id="rId7"/>
    <p:sldId id="545" r:id="rId8"/>
    <p:sldId id="525" r:id="rId9"/>
    <p:sldId id="547" r:id="rId10"/>
    <p:sldId id="526" r:id="rId11"/>
    <p:sldId id="527" r:id="rId12"/>
    <p:sldId id="530" r:id="rId13"/>
    <p:sldId id="552" r:id="rId14"/>
    <p:sldId id="553" r:id="rId15"/>
    <p:sldId id="554" r:id="rId16"/>
    <p:sldId id="534" r:id="rId17"/>
    <p:sldId id="535" r:id="rId18"/>
    <p:sldId id="557" r:id="rId19"/>
    <p:sldId id="555" r:id="rId20"/>
    <p:sldId id="556" r:id="rId21"/>
    <p:sldId id="558" r:id="rId22"/>
    <p:sldId id="563" r:id="rId23"/>
    <p:sldId id="559" r:id="rId24"/>
    <p:sldId id="562" r:id="rId25"/>
    <p:sldId id="560" r:id="rId26"/>
    <p:sldId id="56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714" autoAdjust="0"/>
  </p:normalViewPr>
  <p:slideViewPr>
    <p:cSldViewPr>
      <p:cViewPr>
        <p:scale>
          <a:sx n="80" d="100"/>
          <a:sy n="80" d="100"/>
        </p:scale>
        <p:origin x="-74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8/chap2-p4.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7/whiteboard.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7/whiteboard.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8/logical%20operator.c" TargetMode="External"/><Relationship Id="rId2" Type="http://schemas.openxmlformats.org/officeDocument/2006/relationships/hyperlink" Target="C%20program%20lecture%208/nested_if_else.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8/driverInsurranceLogicaloperator.c" TargetMode="External"/><Relationship Id="rId2" Type="http://schemas.openxmlformats.org/officeDocument/2006/relationships/hyperlink" Target="C%20program%20lecture%208/driverInsurranceNestifelse.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8/value_in_range.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8/conditional_operator.c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8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programs – </a:t>
            </a:r>
            <a:r>
              <a:rPr lang="en-US" dirty="0" err="1" smtClean="0"/>
              <a:t>printf</a:t>
            </a:r>
            <a:r>
              <a:rPr lang="en-US" dirty="0" smtClean="0"/>
              <a:t>, </a:t>
            </a:r>
            <a:r>
              <a:rPr lang="en-US" dirty="0" err="1" smtClean="0"/>
              <a:t>scanf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Decision control structure</a:t>
            </a:r>
          </a:p>
          <a:p>
            <a:r>
              <a:rPr lang="en-US" dirty="0" smtClean="0"/>
              <a:t>Relational operator in C</a:t>
            </a:r>
          </a:p>
          <a:p>
            <a:r>
              <a:rPr lang="en-US" dirty="0" smtClean="0"/>
              <a:t>if statement</a:t>
            </a:r>
          </a:p>
          <a:p>
            <a:r>
              <a:rPr lang="en-US" dirty="0" smtClean="0"/>
              <a:t>if-else statement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Nested if else statement</a:t>
            </a:r>
          </a:p>
          <a:p>
            <a:r>
              <a:rPr lang="en-US" dirty="0" smtClean="0"/>
              <a:t>Logical operator in C</a:t>
            </a:r>
          </a:p>
          <a:p>
            <a:r>
              <a:rPr lang="en-US" dirty="0" smtClean="0"/>
              <a:t>Conditional operator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if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possible to write an entire if-else with either the if statement block or else statement block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429000" cy="1066800"/>
          </a:xfrm>
        </p:spPr>
        <p:txBody>
          <a:bodyPr>
            <a:noAutofit/>
          </a:bodyPr>
          <a:lstStyle/>
          <a:p>
            <a:r>
              <a:rPr lang="en-US" dirty="0" smtClean="0"/>
              <a:t>Nested if else flowchart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5140656" y="182562"/>
            <a:ext cx="1524000" cy="762000"/>
            <a:chOff x="5140656" y="182562"/>
            <a:chExt cx="1524000" cy="762000"/>
          </a:xfrm>
        </p:grpSpPr>
        <p:sp>
          <p:nvSpPr>
            <p:cNvPr id="5" name="Oval 4"/>
            <p:cNvSpPr/>
            <p:nvPr/>
          </p:nvSpPr>
          <p:spPr>
            <a:xfrm>
              <a:off x="5140656" y="182562"/>
              <a:ext cx="1524000" cy="533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Start</a:t>
              </a:r>
              <a:endParaRPr lang="en-US" sz="2400" dirty="0"/>
            </a:p>
          </p:txBody>
        </p:sp>
        <p:cxnSp>
          <p:nvCxnSpPr>
            <p:cNvPr id="14" name="Straight Arrow Connector 13"/>
            <p:cNvCxnSpPr>
              <a:stCxn id="5" idx="4"/>
              <a:endCxn id="6" idx="0"/>
            </p:cNvCxnSpPr>
            <p:nvPr/>
          </p:nvCxnSpPr>
          <p:spPr>
            <a:xfrm rot="16200000" flipH="1">
              <a:off x="5792499" y="826119"/>
              <a:ext cx="228600" cy="8286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539342" y="944562"/>
            <a:ext cx="2743200" cy="1295400"/>
            <a:chOff x="4539342" y="944562"/>
            <a:chExt cx="2743200" cy="1295400"/>
          </a:xfrm>
        </p:grpSpPr>
        <p:sp>
          <p:nvSpPr>
            <p:cNvPr id="6" name="Parallelogram 5"/>
            <p:cNvSpPr/>
            <p:nvPr/>
          </p:nvSpPr>
          <p:spPr>
            <a:xfrm>
              <a:off x="4539342" y="944562"/>
              <a:ext cx="2743200" cy="6858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Display “Enter either 1 or 2”</a:t>
              </a:r>
              <a:endParaRPr lang="en-US" sz="2400" b="1" dirty="0"/>
            </a:p>
          </p:txBody>
        </p:sp>
        <p:sp>
          <p:nvSpPr>
            <p:cNvPr id="7" name="Parallelogram 6"/>
            <p:cNvSpPr/>
            <p:nvPr/>
          </p:nvSpPr>
          <p:spPr>
            <a:xfrm>
              <a:off x="4953000" y="1858962"/>
              <a:ext cx="1828800" cy="3810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Read x</a:t>
              </a:r>
              <a:endParaRPr lang="en-US" sz="2400" b="1" dirty="0"/>
            </a:p>
          </p:txBody>
        </p:sp>
        <p:cxnSp>
          <p:nvCxnSpPr>
            <p:cNvPr id="16" name="Straight Arrow Connector 15"/>
            <p:cNvCxnSpPr>
              <a:stCxn id="6" idx="4"/>
              <a:endCxn id="7" idx="1"/>
            </p:cNvCxnSpPr>
            <p:nvPr/>
          </p:nvCxnSpPr>
          <p:spPr>
            <a:xfrm rot="16200000" flipH="1">
              <a:off x="5798683" y="1742620"/>
              <a:ext cx="228600" cy="4083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685800" y="4449762"/>
            <a:ext cx="4648200" cy="1417638"/>
            <a:chOff x="685800" y="4449762"/>
            <a:chExt cx="4648200" cy="1417638"/>
          </a:xfrm>
        </p:grpSpPr>
        <p:sp>
          <p:nvSpPr>
            <p:cNvPr id="12" name="Parallelogram 11"/>
            <p:cNvSpPr/>
            <p:nvPr/>
          </p:nvSpPr>
          <p:spPr>
            <a:xfrm>
              <a:off x="685800" y="4449762"/>
              <a:ext cx="2667000" cy="11430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Display “you entered other than 1 or 2”</a:t>
              </a:r>
              <a:endParaRPr lang="en-US" sz="2400" b="1" dirty="0"/>
            </a:p>
          </p:txBody>
        </p:sp>
        <p:cxnSp>
          <p:nvCxnSpPr>
            <p:cNvPr id="51" name="Straight Connector 50"/>
            <p:cNvCxnSpPr>
              <a:stCxn id="12" idx="3"/>
            </p:cNvCxnSpPr>
            <p:nvPr/>
          </p:nvCxnSpPr>
          <p:spPr>
            <a:xfrm rot="16200000" flipH="1">
              <a:off x="1753393" y="5715793"/>
              <a:ext cx="274638" cy="2857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905000" y="5791200"/>
              <a:ext cx="3429000" cy="7620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ctangle 55">
            <a:hlinkClick r:id="rId2" action="ppaction://hlinkfile"/>
          </p:cNvPr>
          <p:cNvSpPr/>
          <p:nvPr/>
        </p:nvSpPr>
        <p:spPr>
          <a:xfrm>
            <a:off x="838200" y="19050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  <p:grpSp>
        <p:nvGrpSpPr>
          <p:cNvPr id="67" name="Group 66"/>
          <p:cNvGrpSpPr/>
          <p:nvPr/>
        </p:nvGrpSpPr>
        <p:grpSpPr>
          <a:xfrm>
            <a:off x="4038600" y="2240756"/>
            <a:ext cx="3705224" cy="1675606"/>
            <a:chOff x="4038600" y="2240756"/>
            <a:chExt cx="3705224" cy="1675606"/>
          </a:xfrm>
        </p:grpSpPr>
        <p:sp>
          <p:nvSpPr>
            <p:cNvPr id="8" name="Diamond 7"/>
            <p:cNvSpPr/>
            <p:nvPr/>
          </p:nvSpPr>
          <p:spPr>
            <a:xfrm>
              <a:off x="4953000" y="2620962"/>
              <a:ext cx="1828800" cy="9144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x == 1</a:t>
              </a:r>
              <a:endParaRPr lang="en-US" sz="2400" dirty="0"/>
            </a:p>
          </p:txBody>
        </p:sp>
        <p:cxnSp>
          <p:nvCxnSpPr>
            <p:cNvPr id="18" name="Straight Arrow Connector 17"/>
            <p:cNvCxnSpPr>
              <a:stCxn id="7" idx="4"/>
              <a:endCxn id="8" idx="0"/>
            </p:cNvCxnSpPr>
            <p:nvPr/>
          </p:nvCxnSpPr>
          <p:spPr>
            <a:xfrm rot="5400000">
              <a:off x="5676900" y="2430462"/>
              <a:ext cx="381000" cy="1588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9" idx="1"/>
            </p:cNvCxnSpPr>
            <p:nvPr/>
          </p:nvCxnSpPr>
          <p:spPr>
            <a:xfrm rot="16200000" flipH="1">
              <a:off x="7285833" y="3458370"/>
              <a:ext cx="868360" cy="47623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endCxn id="10" idx="0"/>
            </p:cNvCxnSpPr>
            <p:nvPr/>
          </p:nvCxnSpPr>
          <p:spPr>
            <a:xfrm rot="16200000" flipH="1">
              <a:off x="3752850" y="3363912"/>
              <a:ext cx="609600" cy="381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endCxn id="8" idx="1"/>
            </p:cNvCxnSpPr>
            <p:nvPr/>
          </p:nvCxnSpPr>
          <p:spPr>
            <a:xfrm>
              <a:off x="4038600" y="3078162"/>
              <a:ext cx="914400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endCxn id="8" idx="3"/>
            </p:cNvCxnSpPr>
            <p:nvPr/>
          </p:nvCxnSpPr>
          <p:spPr>
            <a:xfrm rot="10800000" flipV="1">
              <a:off x="6781800" y="3048000"/>
              <a:ext cx="914400" cy="30162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6858000" y="2667000"/>
              <a:ext cx="609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Yes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67200" y="2728686"/>
              <a:ext cx="609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No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981200" y="3687762"/>
            <a:ext cx="3581400" cy="1066800"/>
            <a:chOff x="1981200" y="3687762"/>
            <a:chExt cx="3581400" cy="1066800"/>
          </a:xfrm>
        </p:grpSpPr>
        <p:sp>
          <p:nvSpPr>
            <p:cNvPr id="10" name="Diamond 9"/>
            <p:cNvSpPr/>
            <p:nvPr/>
          </p:nvSpPr>
          <p:spPr>
            <a:xfrm>
              <a:off x="3124200" y="3687762"/>
              <a:ext cx="1905000" cy="9144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x == 2</a:t>
              </a:r>
              <a:endParaRPr lang="en-US" sz="2400" dirty="0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981200" y="4144962"/>
              <a:ext cx="3400424" cy="609600"/>
              <a:chOff x="1981200" y="4144962"/>
              <a:chExt cx="3400424" cy="609600"/>
            </a:xfrm>
          </p:grpSpPr>
          <p:cxnSp>
            <p:nvCxnSpPr>
              <p:cNvPr id="24" name="Straight Arrow Connector 23"/>
              <p:cNvCxnSpPr>
                <a:endCxn id="11" idx="1"/>
              </p:cNvCxnSpPr>
              <p:nvPr/>
            </p:nvCxnSpPr>
            <p:spPr>
              <a:xfrm rot="16200000" flipH="1">
                <a:off x="5053013" y="4425950"/>
                <a:ext cx="609600" cy="47623"/>
              </a:xfrm>
              <a:prstGeom prst="straightConnector1">
                <a:avLst/>
              </a:pr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>
                <a:endCxn id="12" idx="0"/>
              </p:cNvCxnSpPr>
              <p:nvPr/>
            </p:nvCxnSpPr>
            <p:spPr>
              <a:xfrm rot="16200000" flipH="1">
                <a:off x="1847850" y="4278312"/>
                <a:ext cx="304800" cy="38100"/>
              </a:xfrm>
              <a:prstGeom prst="straightConnector1">
                <a:avLst/>
              </a:pr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endCxn id="10" idx="1"/>
              </p:cNvCxnSpPr>
              <p:nvPr/>
            </p:nvCxnSpPr>
            <p:spPr>
              <a:xfrm>
                <a:off x="1981200" y="4144962"/>
                <a:ext cx="1143000" cy="1588"/>
              </a:xfrm>
              <a:prstGeom prst="line">
                <a:avLst/>
              </a:prstGeom>
              <a:ln w="317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endCxn id="10" idx="3"/>
              </p:cNvCxnSpPr>
              <p:nvPr/>
            </p:nvCxnSpPr>
            <p:spPr>
              <a:xfrm rot="10800000">
                <a:off x="5029200" y="4144962"/>
                <a:ext cx="304800" cy="1588"/>
              </a:xfrm>
              <a:prstGeom prst="line">
                <a:avLst/>
              </a:prstGeom>
              <a:ln w="317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Rectangle 34"/>
            <p:cNvSpPr/>
            <p:nvPr/>
          </p:nvSpPr>
          <p:spPr>
            <a:xfrm>
              <a:off x="2590800" y="3733800"/>
              <a:ext cx="609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No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953000" y="3733800"/>
              <a:ext cx="609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Yes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988256" y="3916362"/>
            <a:ext cx="3850944" cy="2713038"/>
            <a:chOff x="4988256" y="3916362"/>
            <a:chExt cx="3850944" cy="2713038"/>
          </a:xfrm>
        </p:grpSpPr>
        <p:sp>
          <p:nvSpPr>
            <p:cNvPr id="9" name="Parallelogram 8"/>
            <p:cNvSpPr/>
            <p:nvPr/>
          </p:nvSpPr>
          <p:spPr>
            <a:xfrm>
              <a:off x="6477000" y="3916362"/>
              <a:ext cx="2362200" cy="6858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Display “you entered 1”</a:t>
              </a:r>
              <a:endParaRPr lang="en-US" sz="2400" b="1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4988256" y="6096000"/>
              <a:ext cx="1524000" cy="533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End</a:t>
              </a:r>
              <a:endParaRPr lang="en-US" sz="2400" dirty="0"/>
            </a:p>
          </p:txBody>
        </p:sp>
        <p:cxnSp>
          <p:nvCxnSpPr>
            <p:cNvPr id="45" name="Straight Connector 44"/>
            <p:cNvCxnSpPr>
              <a:stCxn id="9" idx="4"/>
            </p:cNvCxnSpPr>
            <p:nvPr/>
          </p:nvCxnSpPr>
          <p:spPr>
            <a:xfrm rot="16200000" flipH="1">
              <a:off x="7158831" y="5101431"/>
              <a:ext cx="1112838" cy="11430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endCxn id="39" idx="0"/>
            </p:cNvCxnSpPr>
            <p:nvPr/>
          </p:nvCxnSpPr>
          <p:spPr>
            <a:xfrm rot="16200000" flipH="1">
              <a:off x="5580228" y="5925972"/>
              <a:ext cx="304800" cy="35256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5715000" y="5715000"/>
              <a:ext cx="2057400" cy="7620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4114800" y="4754562"/>
            <a:ext cx="2362200" cy="1038226"/>
            <a:chOff x="4114800" y="4754562"/>
            <a:chExt cx="2362200" cy="1038226"/>
          </a:xfrm>
        </p:grpSpPr>
        <p:sp>
          <p:nvSpPr>
            <p:cNvPr id="11" name="Parallelogram 10"/>
            <p:cNvSpPr/>
            <p:nvPr/>
          </p:nvSpPr>
          <p:spPr>
            <a:xfrm>
              <a:off x="4114800" y="4754562"/>
              <a:ext cx="2362200" cy="68580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Display “you entered 2”</a:t>
              </a:r>
              <a:endParaRPr lang="en-US" sz="2400" b="1" dirty="0"/>
            </a:p>
          </p:txBody>
        </p:sp>
        <p:cxnSp>
          <p:nvCxnSpPr>
            <p:cNvPr id="47" name="Straight Connector 46"/>
            <p:cNvCxnSpPr>
              <a:stCxn id="11" idx="4"/>
            </p:cNvCxnSpPr>
            <p:nvPr/>
          </p:nvCxnSpPr>
          <p:spPr>
            <a:xfrm rot="16200000" flipH="1">
              <a:off x="5139531" y="5596731"/>
              <a:ext cx="350838" cy="3810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5334000" y="5791200"/>
              <a:ext cx="381000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ounded Rectangle 83"/>
          <p:cNvSpPr/>
          <p:nvPr/>
        </p:nvSpPr>
        <p:spPr>
          <a:xfrm>
            <a:off x="304800" y="2489202"/>
            <a:ext cx="8610600" cy="3505200"/>
          </a:xfrm>
          <a:prstGeom prst="roundRect">
            <a:avLst/>
          </a:prstGeom>
          <a:solidFill>
            <a:srgbClr val="FFFF00">
              <a:alpha val="2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84"/>
          <p:cNvSpPr/>
          <p:nvPr/>
        </p:nvSpPr>
        <p:spPr>
          <a:xfrm>
            <a:off x="457200" y="3657600"/>
            <a:ext cx="6019800" cy="20574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2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84" grpId="0" animBg="1"/>
      <p:bldP spid="8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if statement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262201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514600"/>
            <a:ext cx="2438400" cy="200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695825"/>
            <a:ext cx="2530031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5029200" y="1447800"/>
            <a:ext cx="2480441" cy="3886200"/>
            <a:chOff x="5029200" y="1447800"/>
            <a:chExt cx="2480441" cy="3886200"/>
          </a:xfrm>
        </p:grpSpPr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29200" y="1447800"/>
              <a:ext cx="2480441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9670" y="2657475"/>
              <a:ext cx="2200275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Rounded Rectangle 10"/>
          <p:cNvSpPr/>
          <p:nvPr/>
        </p:nvSpPr>
        <p:spPr>
          <a:xfrm>
            <a:off x="1524000" y="2895600"/>
            <a:ext cx="1905000" cy="16764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600200" y="1752600"/>
            <a:ext cx="1905000" cy="4572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600200" y="5061858"/>
            <a:ext cx="1905000" cy="4572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600200" y="5867400"/>
            <a:ext cx="1905000" cy="4572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715000" y="3733800"/>
            <a:ext cx="1905000" cy="15240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5620656" y="1828800"/>
            <a:ext cx="1905000" cy="15240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95399"/>
            <a:ext cx="2895600" cy="4836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241707"/>
            <a:ext cx="2971800" cy="4854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1600200" y="2438400"/>
            <a:ext cx="2438400" cy="38100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752600" y="1676400"/>
            <a:ext cx="1905000" cy="4572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00942" y="3276600"/>
            <a:ext cx="1905000" cy="4572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057400" y="4038600"/>
            <a:ext cx="1905000" cy="16764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562600" y="1600200"/>
            <a:ext cx="2514600" cy="37338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791200" y="5715000"/>
            <a:ext cx="2286000" cy="4572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172200" y="2438400"/>
            <a:ext cx="1905000" cy="4572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096000" y="3276600"/>
            <a:ext cx="1905000" cy="16764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noProof="1" smtClean="0"/>
              <a:t>Logical Operators</a:t>
            </a: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4754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b="1" dirty="0" smtClean="0">
                <a:latin typeface="Courier New" pitchFamily="49" charset="0"/>
              </a:rPr>
              <a:t>&amp;&amp;</a:t>
            </a:r>
            <a:r>
              <a:rPr lang="en-US" dirty="0" smtClean="0"/>
              <a:t> (logical </a:t>
            </a:r>
            <a:r>
              <a:rPr lang="en-US" dirty="0" smtClean="0">
                <a:latin typeface="Courier New" pitchFamily="49" charset="0"/>
              </a:rPr>
              <a:t>AND</a:t>
            </a:r>
            <a:r>
              <a:rPr lang="en-US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>
                <a:latin typeface="Courier New" pitchFamily="49" charset="0"/>
              </a:rPr>
              <a:t>true</a:t>
            </a:r>
            <a:r>
              <a:rPr lang="en-US" sz="2800" dirty="0" smtClean="0"/>
              <a:t> if both conditions are </a:t>
            </a:r>
            <a:r>
              <a:rPr lang="en-US" sz="2800" dirty="0" smtClean="0">
                <a:latin typeface="Courier New" pitchFamily="49" charset="0"/>
              </a:rPr>
              <a:t>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	if ( gender == 1 &amp;&amp; age &gt;= 65 )</a:t>
            </a:r>
            <a:br>
              <a:rPr lang="en-US" sz="2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   senior++;</a:t>
            </a:r>
            <a:r>
              <a:rPr lang="en-US" sz="2800" dirty="0" smtClean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b="1" dirty="0" smtClean="0">
                <a:latin typeface="Courier New" pitchFamily="49" charset="0"/>
              </a:rPr>
              <a:t>||</a:t>
            </a:r>
            <a:r>
              <a:rPr lang="en-US" dirty="0" smtClean="0"/>
              <a:t> (logical </a:t>
            </a:r>
            <a:r>
              <a:rPr lang="en-US" dirty="0" smtClean="0">
                <a:latin typeface="Courier New" pitchFamily="49" charset="0"/>
              </a:rPr>
              <a:t>OR</a:t>
            </a:r>
            <a:r>
              <a:rPr lang="en-US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>
                <a:latin typeface="Courier New" pitchFamily="49" charset="0"/>
              </a:rPr>
              <a:t>true</a:t>
            </a:r>
            <a:r>
              <a:rPr lang="en-US" sz="2800" dirty="0" smtClean="0"/>
              <a:t> if either of condition is </a:t>
            </a:r>
            <a:r>
              <a:rPr lang="en-US" sz="2800" dirty="0" smtClean="0">
                <a:latin typeface="Courier New" pitchFamily="49" charset="0"/>
              </a:rPr>
              <a:t>true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Courier New" pitchFamily="49" charset="0"/>
                <a:cs typeface="Times New Roman" pitchFamily="18" charset="0"/>
              </a:rPr>
              <a:t>if (</a:t>
            </a:r>
            <a:r>
              <a:rPr lang="en-US" sz="2400" dirty="0" err="1" smtClean="0">
                <a:latin typeface="Courier New" pitchFamily="49" charset="0"/>
                <a:cs typeface="Times New Roman" pitchFamily="18" charset="0"/>
              </a:rPr>
              <a:t>semesterAvg</a:t>
            </a:r>
            <a:r>
              <a:rPr lang="en-US" sz="2400" dirty="0" smtClean="0">
                <a:latin typeface="Courier New" pitchFamily="49" charset="0"/>
                <a:cs typeface="Times New Roman" pitchFamily="18" charset="0"/>
              </a:rPr>
              <a:t> &gt;= 90 || </a:t>
            </a:r>
            <a:r>
              <a:rPr lang="en-US" sz="2400" dirty="0" err="1" smtClean="0">
                <a:latin typeface="Courier New" pitchFamily="49" charset="0"/>
                <a:cs typeface="Times New Roman" pitchFamily="18" charset="0"/>
              </a:rPr>
              <a:t>finalExam</a:t>
            </a:r>
            <a:r>
              <a:rPr lang="en-US" sz="2400" dirty="0" smtClean="0">
                <a:latin typeface="Courier New" pitchFamily="49" charset="0"/>
                <a:cs typeface="Times New Roman" pitchFamily="18" charset="0"/>
              </a:rPr>
              <a:t> &gt;=90 )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800" dirty="0" smtClean="0">
                <a:latin typeface="Courier New" pitchFamily="49" charset="0"/>
                <a:cs typeface="Times New Roman" pitchFamily="18" charset="0"/>
              </a:rPr>
              <a:t/>
            </a:r>
            <a:br>
              <a:rPr lang="en-US" sz="800" dirty="0" smtClean="0">
                <a:latin typeface="Courier New" pitchFamily="49" charset="0"/>
                <a:cs typeface="Times New Roman" pitchFamily="18" charset="0"/>
              </a:rPr>
            </a:b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   </a:t>
            </a:r>
            <a:r>
              <a:rPr lang="en-US" sz="2800" dirty="0" err="1" smtClean="0">
                <a:latin typeface="Courier New" pitchFamily="49" charset="0"/>
                <a:cs typeface="Times New Roman" pitchFamily="18" charset="0"/>
              </a:rPr>
              <a:t>printf</a:t>
            </a:r>
            <a:r>
              <a:rPr lang="en-US" sz="2800" dirty="0" smtClean="0">
                <a:latin typeface="Courier New" pitchFamily="49" charset="0"/>
                <a:cs typeface="Times New Roman" pitchFamily="18" charset="0"/>
              </a:rPr>
              <a:t>("Student grade is A“);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6096000"/>
            <a:ext cx="2286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300514" y="2286000"/>
            <a:ext cx="2362200" cy="381000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410200" y="2286000"/>
            <a:ext cx="2133600" cy="381000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999344" y="3962400"/>
            <a:ext cx="3200400" cy="457200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715000" y="3962400"/>
            <a:ext cx="2743200" cy="457200"/>
          </a:xfrm>
          <a:prstGeom prst="roundRect">
            <a:avLst/>
          </a:prstGeom>
          <a:solidFill>
            <a:schemeClr val="bg2">
              <a:lumMod val="90000"/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2004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latin typeface="Courier New" pitchFamily="49" charset="0"/>
              </a:rPr>
              <a:t>!</a:t>
            </a:r>
            <a:r>
              <a:rPr lang="en-US" dirty="0" smtClean="0"/>
              <a:t> (logical </a:t>
            </a:r>
            <a:r>
              <a:rPr lang="en-US" b="1" dirty="0" smtClean="0">
                <a:latin typeface="Courier New" pitchFamily="49" charset="0"/>
              </a:rPr>
              <a:t>NOT</a:t>
            </a:r>
            <a:r>
              <a:rPr lang="en-US" dirty="0" smtClean="0"/>
              <a:t>, logical negation)</a:t>
            </a:r>
          </a:p>
          <a:p>
            <a:pPr lvl="1">
              <a:lnSpc>
                <a:spcPct val="80000"/>
              </a:lnSpc>
            </a:pPr>
            <a:r>
              <a:rPr lang="en-US" sz="2800" dirty="0" smtClean="0"/>
              <a:t>Returns </a:t>
            </a:r>
            <a:r>
              <a:rPr lang="en-US" sz="2800" dirty="0" smtClean="0">
                <a:latin typeface="Courier New" pitchFamily="49" charset="0"/>
              </a:rPr>
              <a:t>true</a:t>
            </a:r>
            <a:r>
              <a:rPr lang="en-US" sz="2800" dirty="0" smtClean="0"/>
              <a:t> when its condition is </a:t>
            </a:r>
            <a:r>
              <a:rPr lang="en-US" sz="2800" dirty="0" smtClean="0">
                <a:latin typeface="Courier New" pitchFamily="49" charset="0"/>
              </a:rPr>
              <a:t>false</a:t>
            </a:r>
            <a:r>
              <a:rPr lang="en-US" sz="2800" dirty="0" smtClean="0"/>
              <a:t>, &amp; vice versa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	if ( !( grade == 20 ) )</a:t>
            </a:r>
            <a:br>
              <a:rPr lang="en-US" sz="2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(“hello world“);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>
                <a:cs typeface="Courier New" pitchFamily="49" charset="0"/>
              </a:rPr>
              <a:t>Alternative: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	if ( grade != 20 )</a:t>
            </a:r>
            <a:br>
              <a:rPr lang="en-US" sz="2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800" dirty="0" err="1" smtClean="0"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(“hello world“);</a:t>
            </a:r>
            <a:endParaRPr lang="en-US" sz="2800" dirty="0" smtClean="0">
              <a:cs typeface="Courier New" pitchFamily="49" charset="0"/>
            </a:endParaRP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6096000"/>
            <a:ext cx="2286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0" y="5029200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False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502920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0489" y="5051778"/>
            <a:ext cx="2198511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if (True)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71800" y="2197570"/>
            <a:ext cx="4589874" cy="2905008"/>
            <a:chOff x="2971800" y="2197570"/>
            <a:chExt cx="4589874" cy="2905008"/>
          </a:xfrm>
        </p:grpSpPr>
        <p:sp>
          <p:nvSpPr>
            <p:cNvPr id="5" name="Right Brace 4"/>
            <p:cNvSpPr/>
            <p:nvPr/>
          </p:nvSpPr>
          <p:spPr>
            <a:xfrm rot="16200000">
              <a:off x="3962400" y="1219201"/>
              <a:ext cx="381000" cy="2362200"/>
            </a:xfrm>
            <a:prstGeom prst="rightBrace">
              <a:avLst/>
            </a:prstGeom>
            <a:no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154311" y="2197570"/>
              <a:ext cx="3407363" cy="2905008"/>
            </a:xfrm>
            <a:custGeom>
              <a:avLst/>
              <a:gdLst>
                <a:gd name="connsiteX0" fmla="*/ 0 w 3407363"/>
                <a:gd name="connsiteY0" fmla="*/ 15052 h 2905008"/>
                <a:gd name="connsiteX1" fmla="*/ 2731911 w 3407363"/>
                <a:gd name="connsiteY1" fmla="*/ 218252 h 2905008"/>
                <a:gd name="connsiteX2" fmla="*/ 3352800 w 3407363"/>
                <a:gd name="connsiteY2" fmla="*/ 1324563 h 2905008"/>
                <a:gd name="connsiteX3" fmla="*/ 2404533 w 3407363"/>
                <a:gd name="connsiteY3" fmla="*/ 2250252 h 2905008"/>
                <a:gd name="connsiteX4" fmla="*/ 1264356 w 3407363"/>
                <a:gd name="connsiteY4" fmla="*/ 2284119 h 2905008"/>
                <a:gd name="connsiteX5" fmla="*/ 778933 w 3407363"/>
                <a:gd name="connsiteY5" fmla="*/ 2193808 h 2905008"/>
                <a:gd name="connsiteX6" fmla="*/ 383822 w 3407363"/>
                <a:gd name="connsiteY6" fmla="*/ 2905008 h 290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7363" h="2905008">
                  <a:moveTo>
                    <a:pt x="0" y="15052"/>
                  </a:moveTo>
                  <a:cubicBezTo>
                    <a:pt x="1086555" y="7526"/>
                    <a:pt x="2173111" y="0"/>
                    <a:pt x="2731911" y="218252"/>
                  </a:cubicBezTo>
                  <a:cubicBezTo>
                    <a:pt x="3290711" y="436504"/>
                    <a:pt x="3407363" y="985896"/>
                    <a:pt x="3352800" y="1324563"/>
                  </a:cubicBezTo>
                  <a:cubicBezTo>
                    <a:pt x="3298237" y="1663230"/>
                    <a:pt x="2752607" y="2090326"/>
                    <a:pt x="2404533" y="2250252"/>
                  </a:cubicBezTo>
                  <a:cubicBezTo>
                    <a:pt x="2056459" y="2410178"/>
                    <a:pt x="1535289" y="2293526"/>
                    <a:pt x="1264356" y="2284119"/>
                  </a:cubicBezTo>
                  <a:cubicBezTo>
                    <a:pt x="993423" y="2274712"/>
                    <a:pt x="925689" y="2090327"/>
                    <a:pt x="778933" y="2193808"/>
                  </a:cubicBezTo>
                  <a:cubicBezTo>
                    <a:pt x="632177" y="2297289"/>
                    <a:pt x="507999" y="2601148"/>
                    <a:pt x="383822" y="2905008"/>
                  </a:cubicBezTo>
                </a:path>
              </a:pathLst>
            </a:cu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3781779" y="5867400"/>
            <a:ext cx="1447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True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29755" y="5901267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88089" y="5889978"/>
            <a:ext cx="2198511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if (False)</a:t>
            </a:r>
            <a:endParaRPr lang="en-US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noProof="1" smtClean="0"/>
              <a:t>Logical Operators</a:t>
            </a:r>
            <a:r>
              <a:rPr lang="de-DE" smtClean="0"/>
              <a:t>..</a:t>
            </a:r>
            <a:endParaRPr lang="en-US" smtClean="0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7772400" y="4419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771392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Sample Program -1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To calculate the division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Input: marks of 5 different subjects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Rules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above or equal to 60 - First division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between 50 and 59 - Second division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between 40 and 49 - Third division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Percentage less than 40 – Fail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Solution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Nested if-else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Logical operators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953000" y="49530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4953000" y="54864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Program -2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dirty="0" smtClean="0"/>
              <a:t>A company insures its drivers in the following cases:</a:t>
            </a:r>
          </a:p>
          <a:p>
            <a:pPr lvl="1" eaLnBrk="1" hangingPunct="1"/>
            <a:r>
              <a:rPr lang="en-US" sz="2800" dirty="0" smtClean="0"/>
              <a:t>If the driver is married</a:t>
            </a:r>
          </a:p>
          <a:p>
            <a:pPr lvl="1" eaLnBrk="1" hangingPunct="1"/>
            <a:r>
              <a:rPr lang="en-US" sz="2800" dirty="0" smtClean="0"/>
              <a:t>If the driver is unmarried, male &amp; above 30 years of age</a:t>
            </a:r>
          </a:p>
          <a:p>
            <a:pPr lvl="1" eaLnBrk="1" hangingPunct="1"/>
            <a:r>
              <a:rPr lang="en-US" sz="2800" dirty="0" smtClean="0"/>
              <a:t>If the driver is unmarried, female &amp; above 25 years of age</a:t>
            </a:r>
          </a:p>
          <a:p>
            <a:r>
              <a:rPr lang="en-US" dirty="0" smtClean="0"/>
              <a:t>If the </a:t>
            </a:r>
            <a:r>
              <a:rPr lang="en-US" u="sng" dirty="0" smtClean="0"/>
              <a:t>marital status</a:t>
            </a:r>
            <a:r>
              <a:rPr lang="en-US" dirty="0" smtClean="0"/>
              <a:t>, </a:t>
            </a:r>
            <a:r>
              <a:rPr lang="en-US" u="sng" dirty="0" smtClean="0"/>
              <a:t>gender</a:t>
            </a:r>
            <a:r>
              <a:rPr lang="en-US" dirty="0" smtClean="0"/>
              <a:t> and </a:t>
            </a:r>
            <a:r>
              <a:rPr lang="en-US" u="sng" dirty="0" smtClean="0"/>
              <a:t>age</a:t>
            </a:r>
            <a:r>
              <a:rPr lang="en-US" dirty="0" smtClean="0"/>
              <a:t> of the driver are the inputs, write a program to determine whether the driver is to be insured or not.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3200400" cy="715962"/>
          </a:xfrm>
        </p:spPr>
        <p:txBody>
          <a:bodyPr/>
          <a:lstStyle/>
          <a:p>
            <a:r>
              <a:rPr lang="en-US" dirty="0" smtClean="0"/>
              <a:t>Flowchart</a:t>
            </a:r>
            <a:endParaRPr lang="en-US" dirty="0"/>
          </a:p>
        </p:txBody>
      </p:sp>
      <p:sp>
        <p:nvSpPr>
          <p:cNvPr id="11" name="Rectangle 10">
            <a:hlinkClick r:id="rId2" action="ppaction://hlinkfile"/>
          </p:cNvPr>
          <p:cNvSpPr/>
          <p:nvPr/>
        </p:nvSpPr>
        <p:spPr>
          <a:xfrm>
            <a:off x="914400" y="2590800"/>
            <a:ext cx="1981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 without logical operator</a:t>
            </a:r>
            <a:endParaRPr lang="en-US" dirty="0"/>
          </a:p>
        </p:txBody>
      </p:sp>
      <p:sp>
        <p:nvSpPr>
          <p:cNvPr id="12" name="Rectangle 11">
            <a:hlinkClick r:id="rId3" action="ppaction://hlinkfile"/>
          </p:cNvPr>
          <p:cNvSpPr/>
          <p:nvPr/>
        </p:nvSpPr>
        <p:spPr>
          <a:xfrm>
            <a:off x="914400" y="1447800"/>
            <a:ext cx="1981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 with logical operator</a:t>
            </a:r>
            <a:endParaRPr 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533400"/>
            <a:ext cx="5971861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228600" y="3810000"/>
            <a:ext cx="2895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(ms is married) </a:t>
            </a:r>
          </a:p>
          <a:p>
            <a:r>
              <a:rPr lang="en-US" sz="2000" b="1" dirty="0" smtClean="0"/>
              <a:t>OR </a:t>
            </a:r>
          </a:p>
          <a:p>
            <a:r>
              <a:rPr lang="en-US" sz="2000" b="1" dirty="0" smtClean="0"/>
              <a:t>(ms is unmarried and g is male and age is &gt; 30) </a:t>
            </a:r>
          </a:p>
          <a:p>
            <a:r>
              <a:rPr lang="en-US" sz="2000" b="1" dirty="0" smtClean="0"/>
              <a:t>OR </a:t>
            </a:r>
          </a:p>
          <a:p>
            <a:r>
              <a:rPr lang="en-US" sz="2000" b="1" dirty="0" smtClean="0"/>
              <a:t>(ms is unmarried and g is female and age is &gt; 25)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&amp;&amp; and ||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&amp;&amp; and || are useful in the following programming situations</a:t>
            </a:r>
          </a:p>
          <a:p>
            <a:pPr lvl="1"/>
            <a:r>
              <a:rPr lang="en-US" sz="2800" dirty="0" smtClean="0"/>
              <a:t>When after testing several conditions the outcome is only one of the two answers </a:t>
            </a:r>
          </a:p>
          <a:p>
            <a:pPr lvl="1"/>
            <a:r>
              <a:rPr lang="en-US" sz="2800" dirty="0" smtClean="0"/>
              <a:t>When it is to be tested whether a value falls within a particular range or not 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43434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a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914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Write a program to calculate the salary as per the following table:</a:t>
            </a:r>
            <a:endParaRPr 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356207"/>
            <a:ext cx="6400800" cy="381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Revised Hierarchy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112" y="1295400"/>
            <a:ext cx="6567488" cy="459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Caution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47545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Between assignment /equality operator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	if ( </a:t>
            </a:r>
            <a:r>
              <a:rPr lang="en-US" sz="2800" dirty="0" err="1" smtClean="0"/>
              <a:t>i</a:t>
            </a:r>
            <a:r>
              <a:rPr lang="en-US" sz="2800" dirty="0" smtClean="0"/>
              <a:t> = 5 )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	     </a:t>
            </a:r>
            <a:r>
              <a:rPr lang="en-US" sz="2800" dirty="0" err="1" smtClean="0"/>
              <a:t>printf</a:t>
            </a:r>
            <a:r>
              <a:rPr lang="en-US" sz="2800" dirty="0" smtClean="0"/>
              <a:t> ( "You entered 5" ) 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	else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	     </a:t>
            </a:r>
            <a:r>
              <a:rPr lang="en-US" sz="2800" dirty="0" err="1" smtClean="0"/>
              <a:t>printf</a:t>
            </a:r>
            <a:r>
              <a:rPr lang="en-US" sz="2800" dirty="0" smtClean="0"/>
              <a:t> ( "You entered something other than 5" );</a:t>
            </a:r>
          </a:p>
          <a:p>
            <a:pPr eaLnBrk="1" hangingPunct="1"/>
            <a:r>
              <a:rPr lang="en-US" sz="2800" dirty="0" smtClean="0"/>
              <a:t>Null statement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		if ( </a:t>
            </a:r>
            <a:r>
              <a:rPr lang="en-US" sz="2800" dirty="0" err="1" smtClean="0"/>
              <a:t>i</a:t>
            </a:r>
            <a:r>
              <a:rPr lang="en-US" sz="2800" dirty="0" smtClean="0"/>
              <a:t> == 5 ) 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400" dirty="0" smtClean="0"/>
              <a:t>		     </a:t>
            </a:r>
            <a:r>
              <a:rPr lang="en-US" sz="2400" dirty="0" err="1" smtClean="0"/>
              <a:t>printf</a:t>
            </a:r>
            <a:r>
              <a:rPr lang="en-US" sz="2400" dirty="0" smtClean="0"/>
              <a:t> ( "You entered 5"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form is, </a:t>
            </a:r>
          </a:p>
          <a:p>
            <a:pPr lvl="1">
              <a:buNone/>
            </a:pPr>
            <a:r>
              <a:rPr lang="fr-FR" dirty="0" smtClean="0"/>
              <a:t>	(</a:t>
            </a:r>
            <a:r>
              <a:rPr lang="fr-FR" sz="2800" dirty="0" smtClean="0"/>
              <a:t>expression 1 ? expression 2 : expression 3);</a:t>
            </a:r>
          </a:p>
          <a:p>
            <a:r>
              <a:rPr lang="en-US" dirty="0" smtClean="0"/>
              <a:t>Conditional operators </a:t>
            </a:r>
            <a:r>
              <a:rPr lang="en-US" b="1" dirty="0" smtClean="0"/>
              <a:t>?</a:t>
            </a:r>
            <a:r>
              <a:rPr lang="en-US" dirty="0" smtClean="0"/>
              <a:t> and </a:t>
            </a:r>
            <a:r>
              <a:rPr lang="en-US" b="1" dirty="0" smtClean="0"/>
              <a:t>:</a:t>
            </a:r>
            <a:r>
              <a:rPr lang="en-US" dirty="0" smtClean="0"/>
              <a:t> are sometimes called ternary operators</a:t>
            </a:r>
          </a:p>
          <a:p>
            <a:r>
              <a:rPr lang="en-US" dirty="0" smtClean="0"/>
              <a:t>if </a:t>
            </a:r>
            <a:r>
              <a:rPr lang="en-US" b="1" dirty="0" smtClean="0"/>
              <a:t>expression 1 </a:t>
            </a:r>
            <a:r>
              <a:rPr lang="en-US" dirty="0" smtClean="0"/>
              <a:t>is true, then the value returned will be </a:t>
            </a:r>
            <a:r>
              <a:rPr lang="en-US" b="1" dirty="0" smtClean="0"/>
              <a:t>expression 2</a:t>
            </a:r>
            <a:r>
              <a:rPr lang="en-US" dirty="0" smtClean="0"/>
              <a:t>, otherwise the value returned will be </a:t>
            </a:r>
            <a:r>
              <a:rPr lang="en-US" b="1" dirty="0" smtClean="0"/>
              <a:t>expression 3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2746" y="1447800"/>
            <a:ext cx="3065454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200400"/>
            <a:ext cx="5776912" cy="271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85800" y="1600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178700"/>
            <a:ext cx="4572000" cy="1762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14400" y="1219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914400" y="32004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</a:t>
            </a:r>
            <a:endParaRPr lang="en-US" sz="32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200400"/>
            <a:ext cx="7239000" cy="133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914400" y="5029200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</a:t>
            </a:r>
            <a:endParaRPr lang="en-US" sz="32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5124786"/>
            <a:ext cx="4800600" cy="9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1614427"/>
            <a:ext cx="533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E</a:t>
            </a:r>
            <a:endParaRPr lang="en-US" sz="32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1" y="1538227"/>
            <a:ext cx="7162800" cy="976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609600" y="28956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The limitation of the conditional operators is that after the </a:t>
            </a:r>
            <a:r>
              <a:rPr lang="en-US" sz="2800" b="1" dirty="0" smtClean="0"/>
              <a:t>? </a:t>
            </a:r>
            <a:r>
              <a:rPr lang="en-US" sz="2800" dirty="0" smtClean="0"/>
              <a:t>or after the </a:t>
            </a:r>
            <a:r>
              <a:rPr lang="en-US" sz="2800" b="1" dirty="0" smtClean="0"/>
              <a:t>: </a:t>
            </a:r>
            <a:r>
              <a:rPr lang="en-US" sz="2800" dirty="0" smtClean="0"/>
              <a:t>only one C statement can occur.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09800" y="1066800"/>
            <a:ext cx="3962400" cy="541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int</a:t>
            </a:r>
            <a:r>
              <a:rPr lang="en-US" sz="2400" dirty="0" smtClean="0">
                <a:solidFill>
                  <a:schemeClr val="tx1"/>
                </a:solidFill>
              </a:rPr>
              <a:t> x, y;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("Enter the salary"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 ( "%d", &amp;x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if ( x &gt; 10 )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“%d“, x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y = x+10;   		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}   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else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y = x;	 		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2209800" y="3581400"/>
            <a:ext cx="457200" cy="14478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00400" y="3124200"/>
            <a:ext cx="5791200" cy="533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(expression 1 </a:t>
            </a:r>
            <a:r>
              <a:rPr lang="en-US" sz="2400" b="1" dirty="0" smtClean="0">
                <a:solidFill>
                  <a:schemeClr val="tx1"/>
                </a:solidFill>
              </a:rPr>
              <a:t>?</a:t>
            </a:r>
            <a:r>
              <a:rPr lang="en-US" sz="2400" dirty="0" smtClean="0">
                <a:solidFill>
                  <a:schemeClr val="tx1"/>
                </a:solidFill>
              </a:rPr>
              <a:t> expression 2 </a:t>
            </a:r>
            <a:r>
              <a:rPr lang="en-US" sz="2400" b="1" dirty="0" smtClean="0">
                <a:solidFill>
                  <a:schemeClr val="tx1"/>
                </a:solidFill>
              </a:rPr>
              <a:t>:</a:t>
            </a:r>
            <a:r>
              <a:rPr lang="en-US" sz="2400" dirty="0" smtClean="0">
                <a:solidFill>
                  <a:schemeClr val="tx1"/>
                </a:solidFill>
              </a:rPr>
              <a:t> expression 3);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114800" y="3581400"/>
            <a:ext cx="1447800" cy="1143000"/>
            <a:chOff x="4114800" y="3581400"/>
            <a:chExt cx="1447800" cy="1143000"/>
          </a:xfrm>
        </p:grpSpPr>
        <p:sp>
          <p:nvSpPr>
            <p:cNvPr id="7" name="Rectangle 6"/>
            <p:cNvSpPr/>
            <p:nvPr/>
          </p:nvSpPr>
          <p:spPr>
            <a:xfrm>
              <a:off x="4114800" y="4343400"/>
              <a:ext cx="1447800" cy="381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condition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rot="16200000" flipH="1">
              <a:off x="4076700" y="3695700"/>
              <a:ext cx="762000" cy="5334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5638800" y="3505200"/>
            <a:ext cx="1600200" cy="1524000"/>
            <a:chOff x="5638800" y="3505200"/>
            <a:chExt cx="1600200" cy="1524000"/>
          </a:xfrm>
        </p:grpSpPr>
        <p:sp>
          <p:nvSpPr>
            <p:cNvPr id="8" name="Rectangle 7"/>
            <p:cNvSpPr/>
            <p:nvPr/>
          </p:nvSpPr>
          <p:spPr>
            <a:xfrm>
              <a:off x="5638800" y="4343400"/>
              <a:ext cx="1600200" cy="6858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Single statement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16200000" flipH="1">
              <a:off x="5905500" y="3771900"/>
              <a:ext cx="838200" cy="3048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315200" y="3505200"/>
            <a:ext cx="1600200" cy="1524000"/>
            <a:chOff x="7315200" y="3505200"/>
            <a:chExt cx="1600200" cy="1524000"/>
          </a:xfrm>
        </p:grpSpPr>
        <p:sp>
          <p:nvSpPr>
            <p:cNvPr id="9" name="Rectangle 8"/>
            <p:cNvSpPr/>
            <p:nvPr/>
          </p:nvSpPr>
          <p:spPr>
            <a:xfrm>
              <a:off x="7315200" y="4343400"/>
              <a:ext cx="1600200" cy="6858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Single statement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/>
            <p:cNvCxnSpPr>
              <a:endCxn id="9" idx="0"/>
            </p:cNvCxnSpPr>
            <p:nvPr/>
          </p:nvCxnSpPr>
          <p:spPr>
            <a:xfrm rot="16200000" flipH="1">
              <a:off x="7562850" y="3790950"/>
              <a:ext cx="838200" cy="266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2295900" y="4130036"/>
            <a:ext cx="1971300" cy="367352"/>
            <a:chOff x="1762501" y="4130036"/>
            <a:chExt cx="1971300" cy="367352"/>
          </a:xfrm>
        </p:grpSpPr>
        <p:cxnSp>
          <p:nvCxnSpPr>
            <p:cNvPr id="21" name="Straight Arrow Connector 20"/>
            <p:cNvCxnSpPr/>
            <p:nvPr/>
          </p:nvCxnSpPr>
          <p:spPr>
            <a:xfrm rot="10800000">
              <a:off x="1762501" y="4495800"/>
              <a:ext cx="1066800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>
              <a:off x="2667001" y="4130036"/>
              <a:ext cx="1066800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21184E-6 L -0.20417 0.0055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022E-6 L -0.2 0.005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676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Using conditional operators determine: </a:t>
            </a:r>
          </a:p>
          <a:p>
            <a:pPr>
              <a:buNone/>
            </a:pPr>
            <a:r>
              <a:rPr lang="en-US" dirty="0" smtClean="0"/>
              <a:t>	Whether the character entered through the keyboard is a Upper case alphabet or not.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172200" y="38862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a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conditional 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(expression 1 ? expression 2 : expression 3);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1828800" cy="17526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Single condition or compound condition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4175" y="2971800"/>
            <a:ext cx="5867400" cy="6096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(expression 1 ? expression 2 : expression 3);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5257800"/>
            <a:ext cx="5867400" cy="5334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(expression 1 ? expression 2 : expression 3);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endCxn id="4" idx="0"/>
          </p:cNvCxnSpPr>
          <p:nvPr/>
        </p:nvCxnSpPr>
        <p:spPr>
          <a:xfrm rot="10800000" flipV="1">
            <a:off x="1219200" y="1905000"/>
            <a:ext cx="9144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5" idx="0"/>
          </p:cNvCxnSpPr>
          <p:nvPr/>
        </p:nvCxnSpPr>
        <p:spPr>
          <a:xfrm rot="16200000" flipH="1">
            <a:off x="4212525" y="2076450"/>
            <a:ext cx="1066800" cy="7239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4952010" y="1876301"/>
            <a:ext cx="3665517" cy="3384468"/>
          </a:xfrm>
          <a:custGeom>
            <a:avLst/>
            <a:gdLst>
              <a:gd name="connsiteX0" fmla="*/ 1911928 w 3665517"/>
              <a:gd name="connsiteY0" fmla="*/ 0 h 3384468"/>
              <a:gd name="connsiteX1" fmla="*/ 3313216 w 3665517"/>
              <a:gd name="connsiteY1" fmla="*/ 1033154 h 3384468"/>
              <a:gd name="connsiteX2" fmla="*/ 3206338 w 3665517"/>
              <a:gd name="connsiteY2" fmla="*/ 1935678 h 3384468"/>
              <a:gd name="connsiteX3" fmla="*/ 558141 w 3665517"/>
              <a:gd name="connsiteY3" fmla="*/ 2327564 h 3384468"/>
              <a:gd name="connsiteX4" fmla="*/ 0 w 3665517"/>
              <a:gd name="connsiteY4" fmla="*/ 3384468 h 338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5517" h="3384468">
                <a:moveTo>
                  <a:pt x="1911928" y="0"/>
                </a:moveTo>
                <a:cubicBezTo>
                  <a:pt x="2504704" y="355270"/>
                  <a:pt x="3097481" y="710541"/>
                  <a:pt x="3313216" y="1033154"/>
                </a:cubicBezTo>
                <a:cubicBezTo>
                  <a:pt x="3528951" y="1355767"/>
                  <a:pt x="3665517" y="1719943"/>
                  <a:pt x="3206338" y="1935678"/>
                </a:cubicBezTo>
                <a:cubicBezTo>
                  <a:pt x="2747159" y="2151413"/>
                  <a:pt x="1092531" y="2086099"/>
                  <a:pt x="558141" y="2327564"/>
                </a:cubicBezTo>
                <a:cubicBezTo>
                  <a:pt x="23751" y="2569029"/>
                  <a:pt x="11875" y="2976748"/>
                  <a:pt x="0" y="3384468"/>
                </a:cubicBezTo>
              </a:path>
            </a:pathLst>
          </a:cu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1371600"/>
            <a:ext cx="4800600" cy="5029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float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("Enter the salary"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 ( "%f", &amp;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if (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40000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25000 )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"Manager"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else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if (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25000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15000 )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"Accountant"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else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"Clerk"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2133600" y="3312225"/>
            <a:ext cx="1038100" cy="2526475"/>
          </a:xfrm>
          <a:prstGeom prst="leftBrace">
            <a:avLst>
              <a:gd name="adj1" fmla="val 8333"/>
              <a:gd name="adj2" fmla="val 4953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2819400" y="4419600"/>
            <a:ext cx="533400" cy="1371600"/>
          </a:xfrm>
          <a:prstGeom prst="leftBrace">
            <a:avLst>
              <a:gd name="adj1" fmla="val 8333"/>
              <a:gd name="adj2" fmla="val 4953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143000"/>
            <a:ext cx="8686800" cy="38100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float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("Enter the salary"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 ( "%f", &amp;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3600" b="1" dirty="0" smtClean="0">
                <a:solidFill>
                  <a:srgbClr val="FF0000"/>
                </a:solidFill>
              </a:rPr>
              <a:t>(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40000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25000) ?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"Manager" ) :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   </a:t>
            </a:r>
            <a:r>
              <a:rPr lang="en-US" sz="3200" b="1" dirty="0" smtClean="0">
                <a:solidFill>
                  <a:srgbClr val="0070C0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</a:rPr>
              <a:t>(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25000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15000 ) ?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"Accountant") :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		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"Clerk" ) </a:t>
            </a:r>
            <a:r>
              <a:rPr lang="en-US" sz="3200" b="1" dirty="0" smtClean="0">
                <a:solidFill>
                  <a:srgbClr val="0070C0"/>
                </a:solidFill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r>
              <a:rPr lang="en-US" sz="2400" dirty="0" smtClean="0">
                <a:solidFill>
                  <a:schemeClr val="tx1"/>
                </a:solidFill>
              </a:rPr>
              <a:t>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90600" y="3476500"/>
            <a:ext cx="33528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19450" y="3505200"/>
            <a:ext cx="25146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76400" y="4065712"/>
            <a:ext cx="66294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57400" y="4470462"/>
            <a:ext cx="2038600" cy="25338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74475" y="3962400"/>
            <a:ext cx="2655125" cy="1588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76400" y="3960812"/>
            <a:ext cx="3505200" cy="1588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057400" y="4563487"/>
            <a:ext cx="2038600" cy="2533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2809</TotalTime>
  <Words>711</Words>
  <Application>Microsoft Office PowerPoint</Application>
  <PresentationFormat>On-screen Show (4:3)</PresentationFormat>
  <Paragraphs>164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myPresentation1</vt:lpstr>
      <vt:lpstr>CSC103: Introduction to Computer and Programming</vt:lpstr>
      <vt:lpstr>Previous Lecture</vt:lpstr>
      <vt:lpstr>Today’s lecture outline</vt:lpstr>
      <vt:lpstr>Nested if else</vt:lpstr>
      <vt:lpstr>Nested if else flowchart</vt:lpstr>
      <vt:lpstr>Forms of if statement</vt:lpstr>
      <vt:lpstr>Cont.</vt:lpstr>
      <vt:lpstr>Logical Operators</vt:lpstr>
      <vt:lpstr>Cont.</vt:lpstr>
      <vt:lpstr>Logical Operators..</vt:lpstr>
      <vt:lpstr>Sample Program -1</vt:lpstr>
      <vt:lpstr>Sample Program -2</vt:lpstr>
      <vt:lpstr>Flowchart</vt:lpstr>
      <vt:lpstr>&amp;&amp; and ||</vt:lpstr>
      <vt:lpstr>Example program 3</vt:lpstr>
      <vt:lpstr>Revised Hierarchy</vt:lpstr>
      <vt:lpstr>Caution</vt:lpstr>
      <vt:lpstr>Conditional Operators</vt:lpstr>
      <vt:lpstr>Examples</vt:lpstr>
      <vt:lpstr>Cont.</vt:lpstr>
      <vt:lpstr>Cont..</vt:lpstr>
      <vt:lpstr>Example</vt:lpstr>
      <vt:lpstr>Example Program </vt:lpstr>
      <vt:lpstr>Nested conditional operator</vt:lpstr>
      <vt:lpstr>Example program</vt:lpstr>
      <vt:lpstr>Cont.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Najmus Saqib Malik</cp:lastModifiedBy>
  <cp:revision>143</cp:revision>
  <dcterms:created xsi:type="dcterms:W3CDTF">2006-08-16T00:00:00Z</dcterms:created>
  <dcterms:modified xsi:type="dcterms:W3CDTF">2012-05-30T04:45:39Z</dcterms:modified>
</cp:coreProperties>
</file>