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7"/>
  </p:notesMasterIdLst>
  <p:sldIdLst>
    <p:sldId id="445" r:id="rId2"/>
    <p:sldId id="500" r:id="rId3"/>
    <p:sldId id="501" r:id="rId4"/>
    <p:sldId id="502" r:id="rId5"/>
    <p:sldId id="503" r:id="rId6"/>
    <p:sldId id="537" r:id="rId7"/>
    <p:sldId id="504" r:id="rId8"/>
    <p:sldId id="505" r:id="rId9"/>
    <p:sldId id="506" r:id="rId10"/>
    <p:sldId id="512" r:id="rId11"/>
    <p:sldId id="514" r:id="rId12"/>
    <p:sldId id="538" r:id="rId13"/>
    <p:sldId id="515" r:id="rId14"/>
    <p:sldId id="517" r:id="rId15"/>
    <p:sldId id="539" r:id="rId16"/>
    <p:sldId id="519" r:id="rId17"/>
    <p:sldId id="520" r:id="rId18"/>
    <p:sldId id="540" r:id="rId19"/>
    <p:sldId id="541" r:id="rId20"/>
    <p:sldId id="542" r:id="rId21"/>
    <p:sldId id="543" r:id="rId22"/>
    <p:sldId id="544" r:id="rId23"/>
    <p:sldId id="545" r:id="rId24"/>
    <p:sldId id="525" r:id="rId25"/>
    <p:sldId id="547" r:id="rId26"/>
    <p:sldId id="526" r:id="rId27"/>
    <p:sldId id="527" r:id="rId28"/>
    <p:sldId id="548" r:id="rId29"/>
    <p:sldId id="549" r:id="rId30"/>
    <p:sldId id="530" r:id="rId31"/>
    <p:sldId id="531" r:id="rId32"/>
    <p:sldId id="532" r:id="rId33"/>
    <p:sldId id="533" r:id="rId34"/>
    <p:sldId id="534" r:id="rId35"/>
    <p:sldId id="535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85429" autoAdjust="0"/>
  </p:normalViewPr>
  <p:slideViewPr>
    <p:cSldViewPr>
      <p:cViewPr>
        <p:scale>
          <a:sx n="66" d="100"/>
          <a:sy n="66" d="100"/>
        </p:scale>
        <p:origin x="-94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86AA9C-C781-4F26-B6CB-D244D58BD789}" type="datetimeFigureOut">
              <a:rPr lang="en-US" smtClean="0"/>
              <a:pPr/>
              <a:t>5/28/2012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16EE2-1D9B-4258-A1AD-BBDE1A15A8F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3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82002" y="6477000"/>
            <a:ext cx="609598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fld id="{1E32015C-E597-49C4-B278-585ED5F3176A}" type="slidenum">
              <a:rPr lang="en-US" sz="14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/>
              <a:t>‹#›</a:t>
            </a:fld>
            <a:endParaRPr lang="en-US" sz="14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C%20program%20lecture%207/Example_program_1.c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C%20program%20lecture%207/Example_program_2.c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C%20program%20lecture%207/chap2-p1.c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C%20program%20lecture%207/chap2-p2.c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C%20program%20lecture%207/chap2-p3.c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C%20program%20lecture%207/chap2-p4.c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C%20program%20lecture%207/whiteboard.c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C%20program%20lecture%207/whiteboard.c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C%20program%20lecture%207/logical%20operator.c" TargetMode="External"/><Relationship Id="rId2" Type="http://schemas.openxmlformats.org/officeDocument/2006/relationships/hyperlink" Target="C%20program%20lecture%207/nested_if_else.c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CSC103: Introduction to Computer and Programming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Lecture No 7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 character set</a:t>
            </a:r>
          </a:p>
          <a:p>
            <a:r>
              <a:rPr lang="en-US" dirty="0" smtClean="0"/>
              <a:t>Basic constants and variables</a:t>
            </a:r>
          </a:p>
          <a:p>
            <a:r>
              <a:rPr lang="en-US" dirty="0" smtClean="0"/>
              <a:t>Output function – </a:t>
            </a:r>
            <a:r>
              <a:rPr lang="en-US" dirty="0" err="1" smtClean="0"/>
              <a:t>printf</a:t>
            </a:r>
            <a:endParaRPr lang="en-US" dirty="0" smtClean="0"/>
          </a:p>
          <a:p>
            <a:r>
              <a:rPr lang="en-US" dirty="0" smtClean="0"/>
              <a:t>Input function – </a:t>
            </a:r>
            <a:r>
              <a:rPr lang="en-US" dirty="0" err="1" smtClean="0"/>
              <a:t>scanf</a:t>
            </a:r>
            <a:r>
              <a:rPr lang="en-US" dirty="0" smtClean="0"/>
              <a:t> </a:t>
            </a:r>
          </a:p>
          <a:p>
            <a:r>
              <a:rPr lang="en-US" dirty="0" smtClean="0"/>
              <a:t>C instructions</a:t>
            </a:r>
          </a:p>
          <a:p>
            <a:r>
              <a:rPr lang="en-US" dirty="0" smtClean="0"/>
              <a:t>Integer to float conversion</a:t>
            </a:r>
          </a:p>
          <a:p>
            <a:r>
              <a:rPr lang="en-US" dirty="0" smtClean="0"/>
              <a:t>Hierarchy of operator</a:t>
            </a:r>
          </a:p>
          <a:p>
            <a:r>
              <a:rPr lang="en-US" dirty="0" smtClean="0"/>
              <a:t>Control instructions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Lecture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 programs – </a:t>
            </a:r>
            <a:r>
              <a:rPr lang="en-US" dirty="0" err="1" smtClean="0"/>
              <a:t>printf</a:t>
            </a:r>
            <a:r>
              <a:rPr lang="en-US" dirty="0" smtClean="0"/>
              <a:t>, </a:t>
            </a:r>
            <a:r>
              <a:rPr lang="en-US" dirty="0" err="1" smtClean="0"/>
              <a:t>scanf</a:t>
            </a:r>
            <a:r>
              <a:rPr lang="en-US" dirty="0" smtClean="0"/>
              <a:t> </a:t>
            </a:r>
          </a:p>
          <a:p>
            <a:r>
              <a:rPr lang="en-US" dirty="0" smtClean="0"/>
              <a:t>Decision control structure</a:t>
            </a:r>
          </a:p>
          <a:p>
            <a:r>
              <a:rPr lang="en-US" dirty="0" smtClean="0"/>
              <a:t>Relational operator in C</a:t>
            </a:r>
          </a:p>
          <a:p>
            <a:r>
              <a:rPr lang="en-US" dirty="0" smtClean="0"/>
              <a:t>if statement</a:t>
            </a:r>
          </a:p>
          <a:p>
            <a:r>
              <a:rPr lang="en-US" dirty="0" smtClean="0"/>
              <a:t>if-else statement</a:t>
            </a:r>
          </a:p>
          <a:p>
            <a:r>
              <a:rPr lang="en-US" dirty="0" smtClean="0"/>
              <a:t>Nested if else statement</a:t>
            </a:r>
          </a:p>
          <a:p>
            <a:r>
              <a:rPr lang="en-US" dirty="0" smtClean="0"/>
              <a:t>Logical operator in C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program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smtClean="0"/>
              <a:t>Ahmad’s basic salary is input through the keyboard. His dearness allowance is 40% of basic salary and house rent is 20% of basic salary. Write a program to calculate his gross salary and display on screen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143000" y="4114800"/>
          <a:ext cx="21336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Inputs:</a:t>
                      </a:r>
                      <a:endParaRPr lang="en-US" sz="28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Processing:</a:t>
                      </a:r>
                    </a:p>
                    <a:p>
                      <a:endParaRPr lang="en-US" sz="2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Output:</a:t>
                      </a:r>
                      <a:endParaRPr lang="en-US" sz="2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276600" y="4114800"/>
          <a:ext cx="4953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53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b="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basic salary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calculate dearness allowance, house rent and gross salary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display gross salary on screen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5">
            <a:hlinkClick r:id="rId2" action="ppaction://hlinkfile"/>
          </p:cNvPr>
          <p:cNvSpPr/>
          <p:nvPr/>
        </p:nvSpPr>
        <p:spPr>
          <a:xfrm>
            <a:off x="6912592" y="3614384"/>
            <a:ext cx="12954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program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a five digit no is input through a key board, write a program to calculate the sum of its digits  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143000" y="3276600"/>
          <a:ext cx="21336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Inputs:</a:t>
                      </a:r>
                      <a:endParaRPr lang="en-US" sz="28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Processing:</a:t>
                      </a:r>
                    </a:p>
                    <a:p>
                      <a:endParaRPr lang="en-US" sz="2800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Output:</a:t>
                      </a:r>
                      <a:endParaRPr lang="en-US" sz="2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276600" y="3276600"/>
          <a:ext cx="4953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53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b="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A five digit no.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Separating</a:t>
                      </a:r>
                      <a:r>
                        <a:rPr lang="en-US" sz="2800" b="0" kern="12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its all digits, and then calculate sum of these digits</a:t>
                      </a:r>
                      <a:endParaRPr lang="en-US" sz="2800" b="0" kern="1200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0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Display the sum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5">
            <a:hlinkClick r:id="rId3" action="ppaction://hlinkfile"/>
          </p:cNvPr>
          <p:cNvSpPr/>
          <p:nvPr/>
        </p:nvSpPr>
        <p:spPr>
          <a:xfrm>
            <a:off x="6885296" y="2805752"/>
            <a:ext cx="12954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Decision control structure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Selection/Decision Control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By default execution of a program is sequential</a:t>
            </a:r>
          </a:p>
          <a:p>
            <a:pPr eaLnBrk="1" hangingPunct="1"/>
            <a:r>
              <a:rPr lang="en-US" dirty="0" smtClean="0"/>
              <a:t>Mostly we want instructions to be executed according to situation.</a:t>
            </a:r>
          </a:p>
          <a:p>
            <a:pPr eaLnBrk="1" hangingPunct="1"/>
            <a:r>
              <a:rPr lang="en-US" dirty="0" smtClean="0"/>
              <a:t>This issue is dealt in C programs using decision controls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 smtClean="0"/>
              <a:t>Selection/Decision Control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The </a:t>
            </a:r>
            <a:r>
              <a:rPr lang="en-US" b="1" dirty="0" smtClean="0"/>
              <a:t>if </a:t>
            </a:r>
            <a:r>
              <a:rPr lang="en-US" dirty="0" smtClean="0"/>
              <a:t>statement </a:t>
            </a:r>
          </a:p>
          <a:p>
            <a:pPr eaLnBrk="1" hangingPunct="1"/>
            <a:r>
              <a:rPr lang="en-US" dirty="0" smtClean="0"/>
              <a:t>The </a:t>
            </a:r>
            <a:r>
              <a:rPr lang="en-US" b="1" dirty="0" smtClean="0"/>
              <a:t>if-else </a:t>
            </a:r>
            <a:r>
              <a:rPr lang="en-US" dirty="0" smtClean="0"/>
              <a:t>statement</a:t>
            </a:r>
          </a:p>
          <a:p>
            <a:pPr eaLnBrk="1" hangingPunct="1"/>
            <a:r>
              <a:rPr lang="en-US" dirty="0" smtClean="0"/>
              <a:t>Decision depend upon conditions</a:t>
            </a:r>
          </a:p>
          <a:p>
            <a:pPr lvl="1" eaLnBrk="1" hangingPunct="1"/>
            <a:r>
              <a:rPr lang="en-US" dirty="0" smtClean="0"/>
              <a:t>The conditional operators</a:t>
            </a:r>
          </a:p>
          <a:p>
            <a:pPr lvl="2" eaLnBrk="1" hangingPunct="1"/>
            <a:r>
              <a:rPr lang="en-US" dirty="0" smtClean="0"/>
              <a:t>Equality </a:t>
            </a:r>
          </a:p>
          <a:p>
            <a:pPr lvl="2" eaLnBrk="1" hangingPunct="1"/>
            <a:r>
              <a:rPr lang="en-US" dirty="0" smtClean="0"/>
              <a:t>Relational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Relational Operators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04800" y="1371600"/>
          <a:ext cx="2667000" cy="484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Standard algebraic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Relational Operator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&gt;</a:t>
                      </a:r>
                      <a:endParaRPr lang="en-US" sz="2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&lt;</a:t>
                      </a:r>
                      <a:endParaRPr lang="en-US" sz="2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</a:t>
                      </a:r>
                    </a:p>
                    <a:p>
                      <a:endParaRPr lang="en-US" sz="2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</a:t>
                      </a:r>
                    </a:p>
                    <a:p>
                      <a:endParaRPr lang="en-US" sz="2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Equality operators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=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</a:t>
                      </a:r>
                      <a:endParaRPr lang="en-US" sz="2400" b="1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895600" y="1371600"/>
          <a:ext cx="1600200" cy="484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0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 equality</a:t>
                      </a:r>
                      <a:r>
                        <a:rPr lang="en-US" sz="2400" baseline="0" dirty="0" smtClean="0"/>
                        <a:t> 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&gt;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&lt;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&gt;=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&lt;=</a:t>
                      </a:r>
                    </a:p>
                    <a:p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==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!=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495800" y="1371600"/>
          <a:ext cx="1524000" cy="484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Example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x &gt; y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x &lt; y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x 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&gt;= y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x &lt;= y</a:t>
                      </a:r>
                    </a:p>
                    <a:p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x == y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x != y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019800" y="1371600"/>
          <a:ext cx="2971800" cy="484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1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Meaning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x is greater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dirty="0" smtClean="0"/>
                        <a:t>than y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x is less than y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x  is greater than or equal</a:t>
                      </a:r>
                      <a:r>
                        <a:rPr lang="en-US" sz="2400" baseline="0" dirty="0" smtClean="0"/>
                        <a:t> to y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x </a:t>
                      </a:r>
                      <a:r>
                        <a:rPr lang="en-US" sz="2400" baseline="0" dirty="0" smtClean="0"/>
                        <a:t>is less than  or equal to y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x is equal to y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x  is not equal</a:t>
                      </a:r>
                      <a:r>
                        <a:rPr lang="en-US" sz="2400" baseline="0" dirty="0" smtClean="0"/>
                        <a:t> to y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If Statement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dirty="0" smtClean="0"/>
              <a:t>		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(this condition is true 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execute this statement ;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Single-entry/single-exit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Nonzero is true, zero is false</a:t>
            </a:r>
          </a:p>
          <a:p>
            <a:pPr eaLnBrk="1" hangingPunct="1">
              <a:lnSpc>
                <a:spcPct val="90000"/>
              </a:lnSpc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/>
              <a:t>If Statement Flowchart – 1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9165" y="1295400"/>
            <a:ext cx="5102235" cy="523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>
            <a:hlinkClick r:id="rId3" action="ppaction://hlinkfile"/>
          </p:cNvPr>
          <p:cNvSpPr/>
          <p:nvPr/>
        </p:nvSpPr>
        <p:spPr>
          <a:xfrm>
            <a:off x="6553200" y="2895600"/>
            <a:ext cx="17526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Go to program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 Statement Flowchart –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While purchasing items, a discount of 10% is offered if the quantity is more than 1000. If the quantity  and price per item is input through a keyboard, write a program to calculate and display the total expense </a:t>
            </a:r>
          </a:p>
          <a:p>
            <a:pPr lvl="1"/>
            <a:r>
              <a:rPr lang="en-US" sz="2800" dirty="0" smtClean="0"/>
              <a:t>Input :		quantity, price</a:t>
            </a:r>
          </a:p>
          <a:p>
            <a:pPr lvl="1"/>
            <a:r>
              <a:rPr lang="en-US" sz="2800" dirty="0" smtClean="0"/>
              <a:t>Processing:	calculating discount and expense</a:t>
            </a:r>
          </a:p>
          <a:p>
            <a:pPr lvl="1"/>
            <a:r>
              <a:rPr lang="en-US" sz="2800" dirty="0" smtClean="0"/>
              <a:t>Out put :	display discount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If Statement Flowchart..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1143000"/>
            <a:ext cx="49530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>
            <a:hlinkClick r:id="rId3" action="ppaction://hlinkfile"/>
          </p:cNvPr>
          <p:cNvSpPr/>
          <p:nvPr/>
        </p:nvSpPr>
        <p:spPr>
          <a:xfrm>
            <a:off x="6553200" y="2895600"/>
            <a:ext cx="17526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Go to program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Quick Test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if ( 3 + 2 % 5 )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dirty="0" smtClean="0"/>
              <a:t>		</a:t>
            </a:r>
            <a:r>
              <a:rPr lang="en-US" dirty="0" err="1" smtClean="0"/>
              <a:t>printf</a:t>
            </a:r>
            <a:r>
              <a:rPr lang="en-US" dirty="0" smtClean="0"/>
              <a:t> ( “Print : This works" ) ;</a:t>
            </a:r>
          </a:p>
          <a:p>
            <a:r>
              <a:rPr lang="en-US" dirty="0" smtClean="0"/>
              <a:t>if ( a = 10 )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dirty="0" smtClean="0"/>
              <a:t>		</a:t>
            </a:r>
            <a:r>
              <a:rPr lang="en-US" dirty="0" err="1" smtClean="0"/>
              <a:t>printf</a:t>
            </a:r>
            <a:r>
              <a:rPr lang="en-US" dirty="0" smtClean="0"/>
              <a:t> ( " Print : This works " ) ;</a:t>
            </a:r>
          </a:p>
          <a:p>
            <a:r>
              <a:rPr lang="en-US" dirty="0" smtClean="0"/>
              <a:t>if ( -5 )</a:t>
            </a:r>
          </a:p>
          <a:p>
            <a:pPr>
              <a:buNone/>
            </a:pPr>
            <a:r>
              <a:rPr lang="en-US" dirty="0" smtClean="0"/>
              <a:t>		</a:t>
            </a:r>
            <a:r>
              <a:rPr lang="en-US" dirty="0" err="1" smtClean="0"/>
              <a:t>printf</a:t>
            </a:r>
            <a:r>
              <a:rPr lang="en-US" dirty="0" smtClean="0"/>
              <a:t> ( " Print : This works " ) ;</a:t>
            </a:r>
          </a:p>
          <a:p>
            <a:r>
              <a:rPr lang="en-US" dirty="0" smtClean="0"/>
              <a:t>if ( (2+ 2) % 5 )</a:t>
            </a:r>
          </a:p>
          <a:p>
            <a:pPr>
              <a:buNone/>
            </a:pPr>
            <a:r>
              <a:rPr lang="en-US" dirty="0" smtClean="0"/>
              <a:t>		</a:t>
            </a:r>
            <a:r>
              <a:rPr lang="en-US" dirty="0" err="1" smtClean="0"/>
              <a:t>printf</a:t>
            </a:r>
            <a:r>
              <a:rPr lang="en-US" dirty="0" smtClean="0"/>
              <a:t> ( " Print : This works " ) ;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 statement within if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More than one statement can be executed if the condition in if statement is true</a:t>
            </a:r>
          </a:p>
          <a:p>
            <a:r>
              <a:rPr lang="en-US" dirty="0" smtClean="0"/>
              <a:t>Example program</a:t>
            </a:r>
          </a:p>
          <a:p>
            <a:pPr lvl="1"/>
            <a:r>
              <a:rPr lang="en-US" sz="2800" dirty="0" smtClean="0"/>
              <a:t>Current year and year of joining is input through key board. If the no of year the employed has served the organization is greater then 3 then a Bonus of Rs. 2500/- is given to employ. Otherwise the program should do nothing</a:t>
            </a:r>
            <a:r>
              <a:rPr lang="en-US" dirty="0" smtClean="0"/>
              <a:t>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Compound Statements..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6671" y="1066800"/>
            <a:ext cx="5029929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The </a:t>
            </a:r>
            <a:r>
              <a:rPr lang="en-US" b="1" i="1" smtClean="0"/>
              <a:t>if-else </a:t>
            </a:r>
            <a:r>
              <a:rPr lang="en-US" b="1" smtClean="0"/>
              <a:t>Statement</a:t>
            </a:r>
            <a:endParaRPr lang="en-US" smtClean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5257800"/>
          </a:xfrm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dirty="0" smtClean="0"/>
              <a:t>if-else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800" dirty="0" smtClean="0"/>
              <a:t>Different actions if conditions true or false</a:t>
            </a:r>
          </a:p>
          <a:p>
            <a:pPr eaLnBrk="1" hangingPunct="1">
              <a:lnSpc>
                <a:spcPct val="80000"/>
              </a:lnSpc>
            </a:pPr>
            <a:r>
              <a:rPr lang="en-US" dirty="0" smtClean="0"/>
              <a:t>Example</a:t>
            </a:r>
          </a:p>
          <a:p>
            <a:pPr lvl="1">
              <a:lnSpc>
                <a:spcPct val="80000"/>
              </a:lnSpc>
              <a:buNone/>
            </a:pPr>
            <a:r>
              <a:rPr lang="en-US" sz="2800" dirty="0" smtClean="0"/>
              <a:t>	if student’s grade is greater than or equal to 60</a:t>
            </a:r>
          </a:p>
          <a:p>
            <a:pPr lvl="1">
              <a:lnSpc>
                <a:spcPct val="80000"/>
              </a:lnSpc>
              <a:buNone/>
            </a:pPr>
            <a:r>
              <a:rPr lang="en-US" sz="2800" dirty="0" smtClean="0"/>
              <a:t>			Display message “Passed”</a:t>
            </a:r>
          </a:p>
          <a:p>
            <a:pPr lvl="1">
              <a:lnSpc>
                <a:spcPct val="80000"/>
              </a:lnSpc>
              <a:buNone/>
            </a:pPr>
            <a:r>
              <a:rPr lang="en-US" sz="2800" dirty="0" smtClean="0"/>
              <a:t>	else</a:t>
            </a:r>
          </a:p>
          <a:p>
            <a:pPr lvl="2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dirty="0" smtClean="0"/>
              <a:t>		Display message “Failed” </a:t>
            </a:r>
          </a:p>
          <a:p>
            <a:pPr eaLnBrk="1" hangingPunct="1">
              <a:lnSpc>
                <a:spcPct val="80000"/>
              </a:lnSpc>
            </a:pPr>
            <a:r>
              <a:rPr lang="en-US" dirty="0" smtClean="0"/>
              <a:t>C Code</a:t>
            </a:r>
          </a:p>
          <a:p>
            <a:pPr lvl="2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3200" dirty="0" smtClean="0"/>
              <a:t>	</a:t>
            </a:r>
            <a:r>
              <a:rPr lang="en-US" dirty="0" smtClean="0"/>
              <a:t>if ( grade &gt;= 60 )</a:t>
            </a:r>
          </a:p>
          <a:p>
            <a:pPr lvl="2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dirty="0" smtClean="0"/>
              <a:t>   	</a:t>
            </a:r>
            <a:r>
              <a:rPr lang="en-US" dirty="0" err="1" smtClean="0"/>
              <a:t>printf</a:t>
            </a:r>
            <a:r>
              <a:rPr lang="en-US" dirty="0" smtClean="0"/>
              <a:t>("Passed“);</a:t>
            </a:r>
          </a:p>
          <a:p>
            <a:pPr lvl="2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dirty="0" smtClean="0"/>
              <a:t>else</a:t>
            </a:r>
            <a:br>
              <a:rPr lang="en-US" dirty="0" smtClean="0"/>
            </a:br>
            <a:r>
              <a:rPr lang="en-US" dirty="0" smtClean="0"/>
              <a:t>   	</a:t>
            </a:r>
            <a:r>
              <a:rPr lang="en-US" dirty="0" err="1" smtClean="0"/>
              <a:t>printf</a:t>
            </a:r>
            <a:r>
              <a:rPr lang="en-US" dirty="0" smtClean="0"/>
              <a:t>("Failed“);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1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215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a company employee are paid as under</a:t>
            </a:r>
          </a:p>
          <a:p>
            <a:pPr lvl="1">
              <a:buNone/>
            </a:pPr>
            <a:r>
              <a:rPr lang="en-US" dirty="0" smtClean="0"/>
              <a:t>	If employ’s basic salary is less then 1500 then HRA = 10% of basic salary and DA is 90% of basic salary. If his salary is either equal to or above 1500, then HRA = 500 and DA is 98% of basic salary. If an employee salary is input through keyboard write a program to calculate his gross salary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2667000" cy="715962"/>
          </a:xfrm>
        </p:spPr>
        <p:txBody>
          <a:bodyPr/>
          <a:lstStyle/>
          <a:p>
            <a:r>
              <a:rPr lang="en-US" dirty="0" smtClean="0"/>
              <a:t>Flowchart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19400" y="381000"/>
            <a:ext cx="5504919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>
            <a:hlinkClick r:id="rId3" action="ppaction://hlinkfile"/>
          </p:cNvPr>
          <p:cNvSpPr/>
          <p:nvPr/>
        </p:nvSpPr>
        <p:spPr>
          <a:xfrm>
            <a:off x="685800" y="2743200"/>
            <a:ext cx="17526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Go to program</a:t>
            </a:r>
            <a:endParaRPr lang="en-US" b="1" dirty="0"/>
          </a:p>
        </p:txBody>
      </p:sp>
      <p:sp>
        <p:nvSpPr>
          <p:cNvPr id="6" name="Rectangle 5"/>
          <p:cNvSpPr/>
          <p:nvPr/>
        </p:nvSpPr>
        <p:spPr>
          <a:xfrm>
            <a:off x="6139542" y="4143828"/>
            <a:ext cx="22860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da</a:t>
            </a:r>
            <a:r>
              <a:rPr lang="en-US" sz="2000" dirty="0" smtClean="0">
                <a:solidFill>
                  <a:schemeClr val="tx1"/>
                </a:solidFill>
              </a:rPr>
              <a:t> = </a:t>
            </a:r>
            <a:r>
              <a:rPr lang="en-US" sz="2000" dirty="0" err="1" smtClean="0">
                <a:solidFill>
                  <a:schemeClr val="tx1"/>
                </a:solidFill>
              </a:rPr>
              <a:t>bs</a:t>
            </a:r>
            <a:r>
              <a:rPr lang="en-US" sz="2000" dirty="0" smtClean="0">
                <a:solidFill>
                  <a:schemeClr val="tx1"/>
                </a:solidFill>
              </a:rPr>
              <a:t> * 90 / 100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Nested if else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possible to write an entire if-else with either the if statement block or else statement block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3429000" cy="1066800"/>
          </a:xfrm>
        </p:spPr>
        <p:txBody>
          <a:bodyPr>
            <a:noAutofit/>
          </a:bodyPr>
          <a:lstStyle/>
          <a:p>
            <a:r>
              <a:rPr lang="en-US" dirty="0" smtClean="0"/>
              <a:t>Nested if else flowchart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5140656" y="182562"/>
            <a:ext cx="15240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Start</a:t>
            </a:r>
            <a:endParaRPr lang="en-US" sz="2400" dirty="0"/>
          </a:p>
        </p:txBody>
      </p:sp>
      <p:sp>
        <p:nvSpPr>
          <p:cNvPr id="6" name="Parallelogram 5"/>
          <p:cNvSpPr/>
          <p:nvPr/>
        </p:nvSpPr>
        <p:spPr>
          <a:xfrm>
            <a:off x="4800600" y="944562"/>
            <a:ext cx="2209800" cy="685800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Enter either 1 or 2</a:t>
            </a:r>
            <a:endParaRPr lang="en-US" sz="2400" b="1" dirty="0"/>
          </a:p>
        </p:txBody>
      </p:sp>
      <p:sp>
        <p:nvSpPr>
          <p:cNvPr id="7" name="Parallelogram 6"/>
          <p:cNvSpPr/>
          <p:nvPr/>
        </p:nvSpPr>
        <p:spPr>
          <a:xfrm>
            <a:off x="4953000" y="1858962"/>
            <a:ext cx="1828800" cy="381000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Read x</a:t>
            </a:r>
            <a:endParaRPr lang="en-US" sz="2400" b="1" dirty="0"/>
          </a:p>
        </p:txBody>
      </p:sp>
      <p:sp>
        <p:nvSpPr>
          <p:cNvPr id="8" name="Diamond 7"/>
          <p:cNvSpPr/>
          <p:nvPr/>
        </p:nvSpPr>
        <p:spPr>
          <a:xfrm>
            <a:off x="4953000" y="2620962"/>
            <a:ext cx="1828800" cy="91440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x == 1</a:t>
            </a:r>
            <a:endParaRPr lang="en-US" sz="2400" dirty="0"/>
          </a:p>
        </p:txBody>
      </p:sp>
      <p:sp>
        <p:nvSpPr>
          <p:cNvPr id="9" name="Parallelogram 8"/>
          <p:cNvSpPr/>
          <p:nvPr/>
        </p:nvSpPr>
        <p:spPr>
          <a:xfrm>
            <a:off x="6553200" y="3916362"/>
            <a:ext cx="2209800" cy="685800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Display you entered 1</a:t>
            </a:r>
            <a:endParaRPr lang="en-US" sz="2400" b="1" dirty="0"/>
          </a:p>
        </p:txBody>
      </p:sp>
      <p:sp>
        <p:nvSpPr>
          <p:cNvPr id="10" name="Diamond 9"/>
          <p:cNvSpPr/>
          <p:nvPr/>
        </p:nvSpPr>
        <p:spPr>
          <a:xfrm>
            <a:off x="3124200" y="3687762"/>
            <a:ext cx="1905000" cy="91440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x == 2</a:t>
            </a:r>
            <a:endParaRPr lang="en-US" sz="2400" dirty="0"/>
          </a:p>
        </p:txBody>
      </p:sp>
      <p:sp>
        <p:nvSpPr>
          <p:cNvPr id="11" name="Parallelogram 10"/>
          <p:cNvSpPr/>
          <p:nvPr/>
        </p:nvSpPr>
        <p:spPr>
          <a:xfrm>
            <a:off x="4114800" y="4754562"/>
            <a:ext cx="2209800" cy="685800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Display you entered 2</a:t>
            </a:r>
            <a:endParaRPr lang="en-US" sz="2400" b="1" dirty="0"/>
          </a:p>
        </p:txBody>
      </p:sp>
      <p:sp>
        <p:nvSpPr>
          <p:cNvPr id="12" name="Parallelogram 11"/>
          <p:cNvSpPr/>
          <p:nvPr/>
        </p:nvSpPr>
        <p:spPr>
          <a:xfrm>
            <a:off x="685800" y="4449762"/>
            <a:ext cx="2667000" cy="1143000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Display you entered other than 1 or 2</a:t>
            </a:r>
            <a:endParaRPr lang="en-US" sz="2400" b="1" dirty="0"/>
          </a:p>
        </p:txBody>
      </p:sp>
      <p:cxnSp>
        <p:nvCxnSpPr>
          <p:cNvPr id="14" name="Straight Arrow Connector 13"/>
          <p:cNvCxnSpPr>
            <a:stCxn id="5" idx="4"/>
            <a:endCxn id="6" idx="0"/>
          </p:cNvCxnSpPr>
          <p:nvPr/>
        </p:nvCxnSpPr>
        <p:spPr>
          <a:xfrm rot="16200000" flipH="1">
            <a:off x="5789778" y="828840"/>
            <a:ext cx="228600" cy="2844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6" idx="4"/>
            <a:endCxn id="7" idx="1"/>
          </p:cNvCxnSpPr>
          <p:nvPr/>
        </p:nvCxnSpPr>
        <p:spPr>
          <a:xfrm rot="16200000" flipH="1">
            <a:off x="5795962" y="1739899"/>
            <a:ext cx="228600" cy="9525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7" idx="4"/>
            <a:endCxn id="8" idx="0"/>
          </p:cNvCxnSpPr>
          <p:nvPr/>
        </p:nvCxnSpPr>
        <p:spPr>
          <a:xfrm rot="5400000">
            <a:off x="5676900" y="2430462"/>
            <a:ext cx="381000" cy="1588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endCxn id="9" idx="1"/>
          </p:cNvCxnSpPr>
          <p:nvPr/>
        </p:nvCxnSpPr>
        <p:spPr>
          <a:xfrm rot="16200000" flipH="1">
            <a:off x="7285833" y="3458370"/>
            <a:ext cx="868360" cy="47623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endCxn id="10" idx="0"/>
          </p:cNvCxnSpPr>
          <p:nvPr/>
        </p:nvCxnSpPr>
        <p:spPr>
          <a:xfrm rot="16200000" flipH="1">
            <a:off x="3752850" y="3363912"/>
            <a:ext cx="609600" cy="38100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endCxn id="11" idx="1"/>
          </p:cNvCxnSpPr>
          <p:nvPr/>
        </p:nvCxnSpPr>
        <p:spPr>
          <a:xfrm rot="5400000">
            <a:off x="5014913" y="4435475"/>
            <a:ext cx="609600" cy="28575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endCxn id="12" idx="0"/>
          </p:cNvCxnSpPr>
          <p:nvPr/>
        </p:nvCxnSpPr>
        <p:spPr>
          <a:xfrm rot="16200000" flipH="1">
            <a:off x="1847850" y="4278312"/>
            <a:ext cx="304800" cy="38100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endCxn id="8" idx="1"/>
          </p:cNvCxnSpPr>
          <p:nvPr/>
        </p:nvCxnSpPr>
        <p:spPr>
          <a:xfrm>
            <a:off x="4038600" y="3078162"/>
            <a:ext cx="914400" cy="1588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endCxn id="8" idx="3"/>
          </p:cNvCxnSpPr>
          <p:nvPr/>
        </p:nvCxnSpPr>
        <p:spPr>
          <a:xfrm rot="10800000" flipV="1">
            <a:off x="6781800" y="3048000"/>
            <a:ext cx="914400" cy="30162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endCxn id="10" idx="1"/>
          </p:cNvCxnSpPr>
          <p:nvPr/>
        </p:nvCxnSpPr>
        <p:spPr>
          <a:xfrm>
            <a:off x="1981200" y="4144962"/>
            <a:ext cx="1143000" cy="1588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endCxn id="10" idx="3"/>
          </p:cNvCxnSpPr>
          <p:nvPr/>
        </p:nvCxnSpPr>
        <p:spPr>
          <a:xfrm rot="10800000">
            <a:off x="5029200" y="4144962"/>
            <a:ext cx="304800" cy="1588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/>
          <p:cNvSpPr/>
          <p:nvPr/>
        </p:nvSpPr>
        <p:spPr>
          <a:xfrm>
            <a:off x="4988256" y="6096000"/>
            <a:ext cx="15240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End</a:t>
            </a:r>
            <a:endParaRPr lang="en-US" sz="2400" dirty="0"/>
          </a:p>
        </p:txBody>
      </p:sp>
      <p:cxnSp>
        <p:nvCxnSpPr>
          <p:cNvPr id="41" name="Straight Connector 40"/>
          <p:cNvCxnSpPr/>
          <p:nvPr/>
        </p:nvCxnSpPr>
        <p:spPr>
          <a:xfrm flipV="1">
            <a:off x="1905000" y="5715000"/>
            <a:ext cx="5867400" cy="15240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9" idx="4"/>
          </p:cNvCxnSpPr>
          <p:nvPr/>
        </p:nvCxnSpPr>
        <p:spPr>
          <a:xfrm rot="16200000" flipH="1">
            <a:off x="7158831" y="5101431"/>
            <a:ext cx="1112838" cy="11430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>
            <a:stCxn id="11" idx="4"/>
          </p:cNvCxnSpPr>
          <p:nvPr/>
        </p:nvCxnSpPr>
        <p:spPr>
          <a:xfrm rot="5400000">
            <a:off x="5025231" y="5596731"/>
            <a:ext cx="350838" cy="3810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12" idx="4"/>
          </p:cNvCxnSpPr>
          <p:nvPr/>
        </p:nvCxnSpPr>
        <p:spPr>
          <a:xfrm rot="5400000">
            <a:off x="1824831" y="5672931"/>
            <a:ext cx="274638" cy="11430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>
            <a:endCxn id="39" idx="0"/>
          </p:cNvCxnSpPr>
          <p:nvPr/>
        </p:nvCxnSpPr>
        <p:spPr>
          <a:xfrm rot="16200000" flipH="1">
            <a:off x="5580228" y="5925972"/>
            <a:ext cx="304800" cy="35256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55">
            <a:hlinkClick r:id="rId2" action="ppaction://hlinkfile"/>
          </p:cNvPr>
          <p:cNvSpPr/>
          <p:nvPr/>
        </p:nvSpPr>
        <p:spPr>
          <a:xfrm>
            <a:off x="685800" y="2743200"/>
            <a:ext cx="17526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Go to program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Forms of if statement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295400"/>
            <a:ext cx="2622014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2514600"/>
            <a:ext cx="2438400" cy="2002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8200" y="4695825"/>
            <a:ext cx="2530031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0" name="Group 9"/>
          <p:cNvGrpSpPr/>
          <p:nvPr/>
        </p:nvGrpSpPr>
        <p:grpSpPr>
          <a:xfrm>
            <a:off x="5029200" y="1447800"/>
            <a:ext cx="2480441" cy="3886200"/>
            <a:chOff x="5029200" y="1447800"/>
            <a:chExt cx="2480441" cy="3886200"/>
          </a:xfrm>
        </p:grpSpPr>
        <p:pic>
          <p:nvPicPr>
            <p:cNvPr id="6150" name="Picture 6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5029200" y="1447800"/>
              <a:ext cx="2480441" cy="1219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6151" name="Picture 7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5079670" y="2657475"/>
              <a:ext cx="2200275" cy="2676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1295399"/>
            <a:ext cx="2895600" cy="4836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9200" y="1241707"/>
            <a:ext cx="2971800" cy="4854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noProof="1" smtClean="0"/>
              <a:t>Logical Operators</a:t>
            </a:r>
            <a:endParaRPr lang="en-US" smtClean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458200" cy="4754563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b="1" dirty="0" smtClean="0">
                <a:latin typeface="Courier New" pitchFamily="49" charset="0"/>
              </a:rPr>
              <a:t>&amp;&amp;</a:t>
            </a:r>
            <a:r>
              <a:rPr lang="en-US" dirty="0" smtClean="0"/>
              <a:t> (logical </a:t>
            </a:r>
            <a:r>
              <a:rPr lang="en-US" b="1" dirty="0" smtClean="0">
                <a:latin typeface="Courier New" pitchFamily="49" charset="0"/>
              </a:rPr>
              <a:t>AND</a:t>
            </a:r>
            <a:r>
              <a:rPr lang="en-US" dirty="0" smtClean="0"/>
              <a:t>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800" dirty="0" smtClean="0">
                <a:latin typeface="Courier New" pitchFamily="49" charset="0"/>
              </a:rPr>
              <a:t>true</a:t>
            </a:r>
            <a:r>
              <a:rPr lang="en-US" sz="2800" dirty="0" smtClean="0"/>
              <a:t> if both conditions are </a:t>
            </a:r>
            <a:r>
              <a:rPr lang="en-US" sz="2800" dirty="0" smtClean="0">
                <a:latin typeface="Courier New" pitchFamily="49" charset="0"/>
              </a:rPr>
              <a:t>true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800" dirty="0" smtClean="0">
                <a:latin typeface="Courier New" pitchFamily="49" charset="0"/>
                <a:cs typeface="Times New Roman" pitchFamily="18" charset="0"/>
              </a:rPr>
              <a:t>	if ( gender == 1 &amp;&amp; age &gt;= 65 )</a:t>
            </a:r>
            <a:br>
              <a:rPr lang="en-US" sz="2800" dirty="0" smtClean="0">
                <a:latin typeface="Courier New" pitchFamily="49" charset="0"/>
                <a:cs typeface="Times New Roman" pitchFamily="18" charset="0"/>
              </a:rPr>
            </a:br>
            <a:r>
              <a:rPr lang="en-US" sz="2800" dirty="0" smtClean="0">
                <a:latin typeface="Courier New" pitchFamily="49" charset="0"/>
                <a:cs typeface="Times New Roman" pitchFamily="18" charset="0"/>
              </a:rPr>
              <a:t>   senior++;</a:t>
            </a:r>
            <a:r>
              <a:rPr lang="en-US" sz="2800" dirty="0" smtClean="0">
                <a:latin typeface="Courier New" pitchFamily="49" charset="0"/>
              </a:rPr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en-US" b="1" dirty="0" smtClean="0">
                <a:latin typeface="Courier New" pitchFamily="49" charset="0"/>
              </a:rPr>
              <a:t>||</a:t>
            </a:r>
            <a:r>
              <a:rPr lang="en-US" dirty="0" smtClean="0"/>
              <a:t> (logical </a:t>
            </a:r>
            <a:r>
              <a:rPr lang="en-US" b="1" dirty="0" smtClean="0">
                <a:latin typeface="Courier New" pitchFamily="49" charset="0"/>
              </a:rPr>
              <a:t>OR</a:t>
            </a:r>
            <a:r>
              <a:rPr lang="en-US" dirty="0" smtClean="0"/>
              <a:t>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800" dirty="0" smtClean="0">
                <a:latin typeface="Courier New" pitchFamily="49" charset="0"/>
              </a:rPr>
              <a:t>true</a:t>
            </a:r>
            <a:r>
              <a:rPr lang="en-US" sz="2800" dirty="0" smtClean="0"/>
              <a:t> if either of condition is </a:t>
            </a:r>
            <a:r>
              <a:rPr lang="en-US" sz="2800" dirty="0" smtClean="0">
                <a:latin typeface="Courier New" pitchFamily="49" charset="0"/>
              </a:rPr>
              <a:t>true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800" dirty="0" smtClean="0">
                <a:latin typeface="Courier New" pitchFamily="49" charset="0"/>
                <a:cs typeface="Times New Roman" pitchFamily="18" charset="0"/>
              </a:rPr>
              <a:t>	</a:t>
            </a:r>
            <a:r>
              <a:rPr lang="en-US" sz="2400" dirty="0" smtClean="0">
                <a:latin typeface="Courier New" pitchFamily="49" charset="0"/>
                <a:cs typeface="Times New Roman" pitchFamily="18" charset="0"/>
              </a:rPr>
              <a:t>if (</a:t>
            </a:r>
            <a:r>
              <a:rPr lang="en-US" sz="2400" dirty="0" err="1" smtClean="0">
                <a:latin typeface="Courier New" pitchFamily="49" charset="0"/>
                <a:cs typeface="Times New Roman" pitchFamily="18" charset="0"/>
              </a:rPr>
              <a:t>semesterAvg</a:t>
            </a:r>
            <a:r>
              <a:rPr lang="en-US" sz="2400" dirty="0" smtClean="0">
                <a:latin typeface="Courier New" pitchFamily="49" charset="0"/>
                <a:cs typeface="Times New Roman" pitchFamily="18" charset="0"/>
              </a:rPr>
              <a:t> &gt;= 90 || </a:t>
            </a:r>
            <a:r>
              <a:rPr lang="en-US" sz="2400" dirty="0" err="1" smtClean="0">
                <a:latin typeface="Courier New" pitchFamily="49" charset="0"/>
                <a:cs typeface="Times New Roman" pitchFamily="18" charset="0"/>
              </a:rPr>
              <a:t>finalExam</a:t>
            </a:r>
            <a:r>
              <a:rPr lang="en-US" sz="2400" dirty="0" smtClean="0">
                <a:latin typeface="Courier New" pitchFamily="49" charset="0"/>
                <a:cs typeface="Times New Roman" pitchFamily="18" charset="0"/>
              </a:rPr>
              <a:t> &gt;=90 )</a:t>
            </a:r>
            <a:r>
              <a:rPr lang="en-US" sz="2800" dirty="0" smtClean="0">
                <a:latin typeface="Courier New" pitchFamily="49" charset="0"/>
                <a:cs typeface="Times New Roman" pitchFamily="18" charset="0"/>
              </a:rPr>
              <a:t/>
            </a:r>
            <a:br>
              <a:rPr lang="en-US" sz="2800" dirty="0" smtClean="0">
                <a:latin typeface="Courier New" pitchFamily="49" charset="0"/>
                <a:cs typeface="Times New Roman" pitchFamily="18" charset="0"/>
              </a:rPr>
            </a:br>
            <a:r>
              <a:rPr lang="en-US" sz="2800" dirty="0" smtClean="0">
                <a:latin typeface="Courier New" pitchFamily="49" charset="0"/>
                <a:cs typeface="Times New Roman" pitchFamily="18" charset="0"/>
              </a:rPr>
              <a:t>   </a:t>
            </a:r>
            <a:r>
              <a:rPr lang="en-US" sz="2800" dirty="0" err="1" smtClean="0">
                <a:latin typeface="Courier New" pitchFamily="49" charset="0"/>
                <a:cs typeface="Times New Roman" pitchFamily="18" charset="0"/>
              </a:rPr>
              <a:t>printf</a:t>
            </a:r>
            <a:r>
              <a:rPr lang="en-US" sz="2800" dirty="0" smtClean="0">
                <a:latin typeface="Courier New" pitchFamily="49" charset="0"/>
                <a:cs typeface="Times New Roman" pitchFamily="18" charset="0"/>
              </a:rPr>
              <a:t>("Student grade is A“);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dirty="0" smtClean="0"/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6096000" y="6096000"/>
            <a:ext cx="2286000" cy="533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b="1" dirty="0" smtClean="0">
                <a:latin typeface="Courier New" pitchFamily="49" charset="0"/>
              </a:rPr>
              <a:t>!</a:t>
            </a:r>
            <a:r>
              <a:rPr lang="en-US" dirty="0" smtClean="0"/>
              <a:t> (logical </a:t>
            </a:r>
            <a:r>
              <a:rPr lang="en-US" b="1" dirty="0" smtClean="0">
                <a:latin typeface="Courier New" pitchFamily="49" charset="0"/>
              </a:rPr>
              <a:t>NOT</a:t>
            </a:r>
            <a:r>
              <a:rPr lang="en-US" dirty="0" smtClean="0"/>
              <a:t>, logical negation)</a:t>
            </a:r>
          </a:p>
          <a:p>
            <a:pPr lvl="1">
              <a:lnSpc>
                <a:spcPct val="80000"/>
              </a:lnSpc>
            </a:pPr>
            <a:r>
              <a:rPr lang="en-US" sz="2800" dirty="0" smtClean="0"/>
              <a:t>Returns </a:t>
            </a:r>
            <a:r>
              <a:rPr lang="en-US" sz="2800" dirty="0" smtClean="0">
                <a:latin typeface="Courier New" pitchFamily="49" charset="0"/>
              </a:rPr>
              <a:t>true</a:t>
            </a:r>
            <a:r>
              <a:rPr lang="en-US" sz="2800" dirty="0" smtClean="0"/>
              <a:t> when its condition is </a:t>
            </a:r>
            <a:r>
              <a:rPr lang="en-US" sz="2800" dirty="0" smtClean="0">
                <a:latin typeface="Courier New" pitchFamily="49" charset="0"/>
              </a:rPr>
              <a:t>false</a:t>
            </a:r>
            <a:r>
              <a:rPr lang="en-US" sz="2800" dirty="0" smtClean="0"/>
              <a:t>, &amp; vice versa</a:t>
            </a:r>
          </a:p>
          <a:p>
            <a:pPr lvl="1">
              <a:lnSpc>
                <a:spcPct val="80000"/>
              </a:lnSpc>
              <a:buNone/>
            </a:pP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	if ( !( grade == 20 ) )</a:t>
            </a:r>
            <a:br>
              <a:rPr lang="en-US" sz="28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2800" dirty="0" err="1" smtClean="0"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(“hello world“);</a:t>
            </a:r>
          </a:p>
          <a:p>
            <a:pPr lvl="1">
              <a:lnSpc>
                <a:spcPct val="80000"/>
              </a:lnSpc>
              <a:buNone/>
            </a:pPr>
            <a:r>
              <a:rPr lang="en-US" sz="2800" dirty="0" smtClean="0">
                <a:cs typeface="Courier New" pitchFamily="49" charset="0"/>
              </a:rPr>
              <a:t>Alternative:</a:t>
            </a:r>
          </a:p>
          <a:p>
            <a:pPr lvl="1">
              <a:lnSpc>
                <a:spcPct val="80000"/>
              </a:lnSpc>
              <a:buNone/>
            </a:pP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	if ( grade != 20 )</a:t>
            </a:r>
            <a:br>
              <a:rPr lang="en-US" sz="28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2800" dirty="0" err="1" smtClean="0"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(“hello world“);</a:t>
            </a:r>
            <a:endParaRPr lang="en-US" sz="2800" dirty="0" smtClean="0">
              <a:cs typeface="Courier New" pitchFamily="49" charset="0"/>
            </a:endParaRPr>
          </a:p>
          <a:p>
            <a:endParaRPr lang="en-US" dirty="0"/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6096000" y="6096000"/>
            <a:ext cx="2286000" cy="533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noProof="1" smtClean="0"/>
              <a:t>Logical Operators</a:t>
            </a:r>
            <a:r>
              <a:rPr lang="de-DE" smtClean="0"/>
              <a:t>..</a:t>
            </a:r>
            <a:endParaRPr lang="en-US" smtClean="0"/>
          </a:p>
        </p:txBody>
      </p:sp>
      <p:pic>
        <p:nvPicPr>
          <p:cNvPr id="27651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90600" y="1624159"/>
            <a:ext cx="6553200" cy="3786041"/>
          </a:xfrm>
          <a:noFill/>
        </p:spPr>
      </p:pic>
      <p:sp>
        <p:nvSpPr>
          <p:cNvPr id="27653" name="Line 5"/>
          <p:cNvSpPr>
            <a:spLocks noChangeShapeType="1"/>
          </p:cNvSpPr>
          <p:nvPr/>
        </p:nvSpPr>
        <p:spPr bwMode="auto">
          <a:xfrm>
            <a:off x="7772400" y="44196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Sample Program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dirty="0" smtClean="0"/>
              <a:t>To calculate the division</a:t>
            </a:r>
          </a:p>
          <a:p>
            <a:pPr eaLnBrk="1" hangingPunct="1">
              <a:lnSpc>
                <a:spcPct val="80000"/>
              </a:lnSpc>
            </a:pPr>
            <a:r>
              <a:rPr lang="en-US" dirty="0" smtClean="0"/>
              <a:t>Input: marks of 2 different subjects</a:t>
            </a:r>
          </a:p>
          <a:p>
            <a:pPr eaLnBrk="1" hangingPunct="1">
              <a:lnSpc>
                <a:spcPct val="80000"/>
              </a:lnSpc>
            </a:pPr>
            <a:r>
              <a:rPr lang="en-US" dirty="0" smtClean="0"/>
              <a:t>Rules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800" dirty="0" smtClean="0"/>
              <a:t>Percentage above or equal to 60 - First division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800" dirty="0" smtClean="0"/>
              <a:t>Percentage between 50 and 59 - Second division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800" dirty="0" smtClean="0"/>
              <a:t>Percentage between 40 and 49 - Third division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800" dirty="0" smtClean="0"/>
              <a:t>Percentage less than 40 – Fail</a:t>
            </a:r>
          </a:p>
          <a:p>
            <a:pPr eaLnBrk="1" hangingPunct="1">
              <a:lnSpc>
                <a:spcPct val="80000"/>
              </a:lnSpc>
            </a:pPr>
            <a:r>
              <a:rPr lang="en-US" dirty="0" smtClean="0"/>
              <a:t>Solution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800" dirty="0" smtClean="0"/>
              <a:t>Nested if-else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800" dirty="0" smtClean="0"/>
              <a:t>Logical operators</a:t>
            </a:r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4953000" y="5029200"/>
            <a:ext cx="1981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Go to Program</a:t>
            </a:r>
            <a:endParaRPr lang="en-US" dirty="0"/>
          </a:p>
        </p:txBody>
      </p:sp>
      <p:sp>
        <p:nvSpPr>
          <p:cNvPr id="5" name="Rectangle 4">
            <a:hlinkClick r:id="rId3" action="ppaction://hlinkfile"/>
          </p:cNvPr>
          <p:cNvSpPr/>
          <p:nvPr/>
        </p:nvSpPr>
        <p:spPr>
          <a:xfrm>
            <a:off x="4953000" y="5638800"/>
            <a:ext cx="1981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Go to Program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28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Using Logical Operators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 company insures its drivers in the following cases:</a:t>
            </a:r>
          </a:p>
          <a:p>
            <a:pPr lvl="1" eaLnBrk="1" hangingPunct="1"/>
            <a:r>
              <a:rPr lang="en-US" smtClean="0"/>
              <a:t>If the driver is married</a:t>
            </a:r>
          </a:p>
          <a:p>
            <a:pPr lvl="1" eaLnBrk="1" hangingPunct="1"/>
            <a:r>
              <a:rPr lang="en-US" smtClean="0"/>
              <a:t>If the driver is unmarried, male &amp; above 30 years of age</a:t>
            </a:r>
          </a:p>
          <a:p>
            <a:pPr lvl="1" eaLnBrk="1" hangingPunct="1"/>
            <a:r>
              <a:rPr lang="en-US" smtClean="0"/>
              <a:t>If the driver is unmarried, female &amp; above 25 years of age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Using Logical Operators..</a:t>
            </a:r>
          </a:p>
        </p:txBody>
      </p:sp>
      <p:sp>
        <p:nvSpPr>
          <p:cNvPr id="32771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400" smtClean="0"/>
              <a:t>if ( ms == 'M' 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400" smtClean="0"/>
              <a:t>printf ( "Driver is insured" ) 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400" smtClean="0"/>
              <a:t>else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400" smtClean="0"/>
              <a:t>   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400" smtClean="0"/>
              <a:t>      if ( sex == 'M' 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400" smtClean="0"/>
              <a:t>         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400" smtClean="0"/>
              <a:t>           if ( age &gt; 30 )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400" smtClean="0"/>
              <a:t>              printf ( "Driver is insured" ) 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400" smtClean="0"/>
              <a:t>           else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400" smtClean="0"/>
              <a:t>             printf ( "Driver is not insured" ) 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400" smtClean="0"/>
              <a:t>         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400" smtClean="0"/>
              <a:t>     else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400" smtClean="0"/>
              <a:t>            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400" smtClean="0"/>
              <a:t>          	 if ( age &gt; 25 )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400" smtClean="0"/>
              <a:t>         	printf ( "Driver is insured" ) 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400" smtClean="0"/>
              <a:t>		else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400" smtClean="0"/>
              <a:t>         	printf ( "Driver is not insured" ) 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400" smtClean="0"/>
              <a:t>           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400" smtClean="0"/>
              <a:t>}</a:t>
            </a:r>
          </a:p>
        </p:txBody>
      </p:sp>
      <p:sp>
        <p:nvSpPr>
          <p:cNvPr id="32772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400" smtClean="0"/>
              <a:t>if ( ( ms == 'M') || ( ms == 'U' &amp;&amp; sex == 'M' &amp;&amp; age &gt; 30 ) ||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400" smtClean="0"/>
              <a:t>( ms == 'U' &amp;&amp; sex == 'F' &amp;&amp; age &gt; 25 ) 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400" smtClean="0"/>
              <a:t>printf ( "Driver is insured" ) 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400" smtClean="0"/>
              <a:t>else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400" smtClean="0"/>
              <a:t>printf ( "Driver is not insured" ) 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Salary Calculation Example</a:t>
            </a:r>
          </a:p>
        </p:txBody>
      </p:sp>
      <p:pic>
        <p:nvPicPr>
          <p:cNvPr id="33795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Salary Calculation Example..</a:t>
            </a:r>
          </a:p>
        </p:txBody>
      </p:sp>
      <p:sp>
        <p:nvSpPr>
          <p:cNvPr id="34819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400" b="1" smtClean="0"/>
              <a:t>char g 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400" b="1" smtClean="0"/>
              <a:t>int yos, qual, sal 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400" b="1" smtClean="0"/>
              <a:t>printf ( "Enter Gender, Years of Service and Qualifications ( 0 = G, 1 = PG ):" ) 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400" b="1" smtClean="0"/>
              <a:t>scanf ( "%c%d%d", &amp;g, &amp;yos, &amp;qual ) 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400" b="1" smtClean="0"/>
              <a:t>if ( g == 'm' &amp;&amp; yos &gt;= 10 &amp;&amp; qual == 1 )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400" b="1" smtClean="0"/>
              <a:t>sal = 15000 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400" b="1" smtClean="0"/>
              <a:t>else if ( ( g == 'm' &amp;&amp; yos &gt;= 10 &amp;&amp; qual == 0 ) ||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400" b="1" smtClean="0"/>
              <a:t>( g == 'm' &amp;&amp; yos &lt; 10 &amp;&amp; qual == 1 ) 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400" b="1" smtClean="0"/>
              <a:t>sal = 10000 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400" b="1" smtClean="0"/>
              <a:t>else if ( g == 'm' &amp;&amp; yos &lt; 10 &amp;&amp; qual == 0 )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400" b="1" smtClean="0"/>
              <a:t>sal = 7000 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400" b="1" smtClean="0"/>
              <a:t>else if ( g == 'f' &amp;&amp; yos &gt;= 10 &amp;&amp; qual == 1 )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400" b="1" smtClean="0"/>
              <a:t>sal = 12000 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400" b="1" smtClean="0"/>
              <a:t>else if ( g == 'f' &amp;&amp; yos &gt;= 10 &amp;&amp; qual == 0 )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400" b="1" smtClean="0"/>
              <a:t>sal = 9000 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400" b="1" smtClean="0"/>
              <a:t>else if ( g == 'f' &amp;&amp; yos &lt; 10 &amp;&amp; qual == 1 )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400" b="1" smtClean="0"/>
              <a:t>sal = 10000 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400" b="1" smtClean="0"/>
              <a:t>else if ( g == 'f' &amp;&amp; yos &lt; 10 &amp;&amp; qual == 0 )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400" b="1" smtClean="0"/>
              <a:t>sal = 6000 ;</a:t>
            </a:r>
            <a:endParaRPr lang="en-US" sz="1200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Revised Hierarchy</a:t>
            </a:r>
            <a:endParaRPr lang="en-US" smtClean="0"/>
          </a:p>
        </p:txBody>
      </p:sp>
      <p:pic>
        <p:nvPicPr>
          <p:cNvPr id="35843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Confusion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Between assignment /equality operator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800" smtClean="0"/>
              <a:t>if ( i = 5 )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800" smtClean="0"/>
              <a:t>printf ( "You entered 5" ) 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800" smtClean="0"/>
              <a:t>else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800" smtClean="0"/>
              <a:t>printf ( "You entered something other than 5" );</a:t>
            </a:r>
          </a:p>
          <a:p>
            <a:pPr eaLnBrk="1" hangingPunct="1"/>
            <a:r>
              <a:rPr lang="en-US" sz="2800" smtClean="0"/>
              <a:t>Null statement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800" smtClean="0"/>
              <a:t>	if ( i == 5 ) ;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z="2400" smtClean="0"/>
              <a:t>printf ( "You entered 5" 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yPresentation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myPresentation1</Template>
  <TotalTime>2624</TotalTime>
  <Words>1069</Words>
  <Application>Microsoft Office PowerPoint</Application>
  <PresentationFormat>On-screen Show (4:3)</PresentationFormat>
  <Paragraphs>227</Paragraphs>
  <Slides>35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myPresentation1</vt:lpstr>
      <vt:lpstr>CSC103: Introduction to Computer and Programming</vt:lpstr>
      <vt:lpstr>Previous lecture</vt:lpstr>
      <vt:lpstr>Today’s Lecture outline</vt:lpstr>
      <vt:lpstr>Example program 1</vt:lpstr>
      <vt:lpstr>Example program 2</vt:lpstr>
      <vt:lpstr>Decision control structure</vt:lpstr>
      <vt:lpstr>Selection/Decision Control</vt:lpstr>
      <vt:lpstr>Selection/Decision Control</vt:lpstr>
      <vt:lpstr>Relational Operators</vt:lpstr>
      <vt:lpstr>If Statement</vt:lpstr>
      <vt:lpstr>If Statement Flowchart – 1</vt:lpstr>
      <vt:lpstr>If Statement Flowchart – 2</vt:lpstr>
      <vt:lpstr>If Statement Flowchart..</vt:lpstr>
      <vt:lpstr>Quick Test</vt:lpstr>
      <vt:lpstr>Multiple statement within if</vt:lpstr>
      <vt:lpstr>Compound Statements..</vt:lpstr>
      <vt:lpstr>The if-else Statement</vt:lpstr>
      <vt:lpstr>Example</vt:lpstr>
      <vt:lpstr>Flowchart</vt:lpstr>
      <vt:lpstr>Nested if else</vt:lpstr>
      <vt:lpstr>Nested if else flowchart</vt:lpstr>
      <vt:lpstr>Forms of if statement</vt:lpstr>
      <vt:lpstr>Cont.</vt:lpstr>
      <vt:lpstr>Logical Operators</vt:lpstr>
      <vt:lpstr>Cont.</vt:lpstr>
      <vt:lpstr>Logical Operators..</vt:lpstr>
      <vt:lpstr>Sample Program</vt:lpstr>
      <vt:lpstr>Slide 28</vt:lpstr>
      <vt:lpstr>Slide 29</vt:lpstr>
      <vt:lpstr>Using Logical Operators</vt:lpstr>
      <vt:lpstr>Using Logical Operators..</vt:lpstr>
      <vt:lpstr>Salary Calculation Example</vt:lpstr>
      <vt:lpstr>Salary Calculation Example..</vt:lpstr>
      <vt:lpstr>Revised Hierarchy</vt:lpstr>
      <vt:lpstr>Confusion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Computers &amp; Programming  </dc:title>
  <dc:creator>Najmus Saqib</dc:creator>
  <cp:lastModifiedBy>NTS</cp:lastModifiedBy>
  <cp:revision>140</cp:revision>
  <dcterms:created xsi:type="dcterms:W3CDTF">2006-08-16T00:00:00Z</dcterms:created>
  <dcterms:modified xsi:type="dcterms:W3CDTF">2012-05-28T12:41:06Z</dcterms:modified>
</cp:coreProperties>
</file>