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7"/>
  </p:notesMasterIdLst>
  <p:sldIdLst>
    <p:sldId id="445" r:id="rId2"/>
    <p:sldId id="499" r:id="rId3"/>
    <p:sldId id="500" r:id="rId4"/>
    <p:sldId id="501" r:id="rId5"/>
    <p:sldId id="502" r:id="rId6"/>
    <p:sldId id="503" r:id="rId7"/>
    <p:sldId id="504" r:id="rId8"/>
    <p:sldId id="505" r:id="rId9"/>
    <p:sldId id="507" r:id="rId10"/>
    <p:sldId id="508" r:id="rId11"/>
    <p:sldId id="509" r:id="rId12"/>
    <p:sldId id="510" r:id="rId13"/>
    <p:sldId id="511" r:id="rId14"/>
    <p:sldId id="512" r:id="rId15"/>
    <p:sldId id="513" r:id="rId16"/>
    <p:sldId id="532" r:id="rId17"/>
    <p:sldId id="516" r:id="rId18"/>
    <p:sldId id="533" r:id="rId19"/>
    <p:sldId id="534" r:id="rId20"/>
    <p:sldId id="535" r:id="rId21"/>
    <p:sldId id="536" r:id="rId22"/>
    <p:sldId id="537" r:id="rId23"/>
    <p:sldId id="538" r:id="rId24"/>
    <p:sldId id="539" r:id="rId25"/>
    <p:sldId id="540" r:id="rId26"/>
    <p:sldId id="541" r:id="rId27"/>
    <p:sldId id="542" r:id="rId28"/>
    <p:sldId id="543" r:id="rId29"/>
    <p:sldId id="544" r:id="rId30"/>
    <p:sldId id="545" r:id="rId31"/>
    <p:sldId id="546" r:id="rId32"/>
    <p:sldId id="547" r:id="rId33"/>
    <p:sldId id="548" r:id="rId34"/>
    <p:sldId id="549" r:id="rId35"/>
    <p:sldId id="550" r:id="rId36"/>
    <p:sldId id="551" r:id="rId37"/>
    <p:sldId id="552" r:id="rId38"/>
    <p:sldId id="553" r:id="rId39"/>
    <p:sldId id="554" r:id="rId40"/>
    <p:sldId id="555" r:id="rId41"/>
    <p:sldId id="556" r:id="rId42"/>
    <p:sldId id="557" r:id="rId43"/>
    <p:sldId id="558" r:id="rId44"/>
    <p:sldId id="560" r:id="rId45"/>
    <p:sldId id="559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5429" autoAdjust="0"/>
  </p:normalViewPr>
  <p:slideViewPr>
    <p:cSldViewPr>
      <p:cViewPr>
        <p:scale>
          <a:sx n="70" d="100"/>
          <a:sy n="70" d="100"/>
        </p:scale>
        <p:origin x="-104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5/23/2012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722C07-D341-4B00-A66A-DE62DE39E493}" type="slidenum">
              <a:rPr lang="en-US" smtClean="0">
                <a:latin typeface="Arial" pitchFamily="34" charset="0"/>
                <a:cs typeface="Arial" pitchFamily="34" charset="0"/>
              </a:rPr>
              <a:pPr/>
              <a:t>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4D5F6-5CDF-43A7-A364-D35EEDEDD7D3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670B14-574B-4DD7-A7DB-07ACB8C8F38A}" type="slidenum">
              <a:rPr lang="en-US" smtClean="0">
                <a:latin typeface="Arial" pitchFamily="34" charset="0"/>
                <a:cs typeface="Arial" pitchFamily="34" charset="0"/>
              </a:rPr>
              <a:pPr/>
              <a:t>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CC7E0-30CD-4316-8817-5F8BE4A1030A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3C39E5-DFC5-47E4-8D2C-9504013550DA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2FFD2-3716-47C6-AE29-F67E15133EA6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B9B090-1D3D-44F9-BF9C-C370A030C885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F6445E-F10F-47A9-B321-799AF584B3EB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A003B0-FCB7-4FC8-8751-BFCFAD9A62DF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A9903B-A186-4A46-B227-138ECC984C1F}" type="slidenum">
              <a:rPr lang="en-US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39D0B0-D2E5-46E2-98FB-8D2604C3C7C0}" type="slidenum">
              <a:rPr lang="en-US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ECBB13-F1FE-4A07-AD01-CDC17EED4909}" type="slidenum">
              <a:rPr lang="en-US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6889D4-4D55-46F5-AF01-E68ACC7F060D}" type="slidenum">
              <a:rPr lang="en-US" smtClean="0">
                <a:latin typeface="Arial" pitchFamily="34" charset="0"/>
                <a:cs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B84A5E-A8D9-46BA-855E-09E8A2C31B89}" type="slidenum">
              <a:rPr lang="en-US" smtClean="0">
                <a:latin typeface="Arial" pitchFamily="34" charset="0"/>
                <a:cs typeface="Arial" pitchFamily="34" charset="0"/>
              </a:rPr>
              <a:pPr/>
              <a:t>40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E69267-2E08-4A68-B7E5-08276F694E31}" type="slidenum">
              <a:rPr lang="en-US" smtClean="0">
                <a:latin typeface="Arial" pitchFamily="34" charset="0"/>
                <a:cs typeface="Arial" pitchFamily="34" charset="0"/>
              </a:rPr>
              <a:pPr/>
              <a:t>41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246781-3D06-4DFD-8250-6518789FE40B}" type="slidenum">
              <a:rPr lang="en-US" smtClean="0">
                <a:latin typeface="Arial" pitchFamily="34" charset="0"/>
                <a:cs typeface="Arial" pitchFamily="34" charset="0"/>
              </a:rPr>
              <a:pPr/>
              <a:t>42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Drawing6/Drawing/~Page-1/Process.1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Drawing6/Drawing/~Page-1/Process.11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/grossSalary%20-%20simple.c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/grossSalary%20-%20input.c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6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Escape sequences</a:t>
            </a:r>
          </a:p>
          <a:p>
            <a:r>
              <a:rPr lang="en-US" dirty="0" smtClean="0"/>
              <a:t>C compiler</a:t>
            </a:r>
          </a:p>
          <a:p>
            <a:r>
              <a:rPr lang="en-US" dirty="0" smtClean="0"/>
              <a:t>Directives</a:t>
            </a:r>
          </a:p>
          <a:p>
            <a:r>
              <a:rPr lang="en-US" dirty="0" smtClean="0"/>
              <a:t>Common errors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 character set</a:t>
            </a:r>
          </a:p>
          <a:p>
            <a:r>
              <a:rPr lang="en-US" dirty="0" smtClean="0"/>
              <a:t>Basic constants and variables</a:t>
            </a:r>
          </a:p>
          <a:p>
            <a:r>
              <a:rPr lang="en-US" dirty="0" smtClean="0"/>
              <a:t>Output function – </a:t>
            </a:r>
            <a:r>
              <a:rPr lang="en-US" dirty="0" err="1" smtClean="0"/>
              <a:t>printf</a:t>
            </a:r>
            <a:endParaRPr lang="en-US" dirty="0" smtClean="0"/>
          </a:p>
          <a:p>
            <a:r>
              <a:rPr lang="en-US" dirty="0" smtClean="0"/>
              <a:t>Input function – </a:t>
            </a:r>
            <a:r>
              <a:rPr lang="en-US" dirty="0" err="1" smtClean="0"/>
              <a:t>scanf</a:t>
            </a:r>
            <a:r>
              <a:rPr lang="en-US" dirty="0" smtClean="0"/>
              <a:t> </a:t>
            </a:r>
          </a:p>
          <a:p>
            <a:r>
              <a:rPr lang="en-US" dirty="0" smtClean="0"/>
              <a:t>C instructions</a:t>
            </a:r>
          </a:p>
          <a:p>
            <a:r>
              <a:rPr lang="en-US" dirty="0" smtClean="0"/>
              <a:t>Integer to float conversion</a:t>
            </a:r>
          </a:p>
          <a:p>
            <a:r>
              <a:rPr lang="en-US" dirty="0" smtClean="0"/>
              <a:t>Hierarchy of operator</a:t>
            </a:r>
          </a:p>
          <a:p>
            <a:r>
              <a:rPr lang="en-US" dirty="0" smtClean="0"/>
              <a:t>Control instructions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C/C++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371600"/>
            <a:ext cx="7620000" cy="147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352800"/>
            <a:ext cx="822446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 Character Set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47800"/>
            <a:ext cx="807914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Constants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entity that doesn’t change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0163" y="2209800"/>
            <a:ext cx="7345637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0093" y="4038600"/>
            <a:ext cx="357710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74944" y="4051024"/>
            <a:ext cx="2286000" cy="227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Integer Constants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Must have at least one digit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It must not have a decimal point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It can be either positive or negative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If there is no sign an integer constant is assumed to be positive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No commas or blanks are allowed within an integer constant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Examples: 135, -67, 3401, -5670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Real Constants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Also called Floating Point constants</a:t>
            </a:r>
          </a:p>
          <a:p>
            <a:pPr eaLnBrk="1" hangingPunct="1"/>
            <a:r>
              <a:rPr lang="en-US" dirty="0" smtClean="0"/>
              <a:t>A real constant must have at least one digit</a:t>
            </a:r>
          </a:p>
          <a:p>
            <a:pPr eaLnBrk="1" hangingPunct="1"/>
            <a:r>
              <a:rPr lang="en-US" dirty="0" smtClean="0"/>
              <a:t>It must have a decimal point</a:t>
            </a:r>
          </a:p>
          <a:p>
            <a:pPr eaLnBrk="1" hangingPunct="1"/>
            <a:r>
              <a:rPr lang="en-US" dirty="0" smtClean="0"/>
              <a:t>It could be either positive or negative</a:t>
            </a:r>
          </a:p>
          <a:p>
            <a:pPr eaLnBrk="1" hangingPunct="1"/>
            <a:r>
              <a:rPr lang="en-US" dirty="0" smtClean="0"/>
              <a:t>Default sign is positive</a:t>
            </a:r>
          </a:p>
          <a:p>
            <a:pPr eaLnBrk="1" hangingPunct="1"/>
            <a:r>
              <a:rPr lang="en-US" dirty="0" smtClean="0"/>
              <a:t>No commas or blanks are allowed within a real constant</a:t>
            </a:r>
          </a:p>
          <a:p>
            <a:pPr eaLnBrk="1" hangingPunct="1"/>
            <a:r>
              <a:rPr lang="en-US" dirty="0" smtClean="0"/>
              <a:t>Examples: +325.34, 426.0, -32.76, -48.5792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Character Constants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 character constant is a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single alphabet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a single digit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or a single special symbol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Enclosed within single inverted commas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Both the inverted commas should point to the left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maximum length can be 1 character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Examples: </a:t>
            </a:r>
            <a:r>
              <a:rPr lang="en-US" dirty="0" smtClean="0"/>
              <a:t>’A</a:t>
            </a:r>
            <a:r>
              <a:rPr lang="en-US" dirty="0" smtClean="0"/>
              <a:t>’</a:t>
            </a:r>
            <a:r>
              <a:rPr lang="en-US" dirty="0" smtClean="0"/>
              <a:t>, </a:t>
            </a:r>
            <a:r>
              <a:rPr lang="en-US" dirty="0" smtClean="0"/>
              <a:t>‘</a:t>
            </a:r>
            <a:r>
              <a:rPr lang="en-US" dirty="0" smtClean="0"/>
              <a:t>I</a:t>
            </a:r>
            <a:r>
              <a:rPr lang="en-US" dirty="0" smtClean="0"/>
              <a:t>’</a:t>
            </a:r>
            <a:r>
              <a:rPr lang="en-US" dirty="0" smtClean="0"/>
              <a:t>, </a:t>
            </a:r>
            <a:r>
              <a:rPr lang="en-US" dirty="0" smtClean="0"/>
              <a:t>‘</a:t>
            </a:r>
            <a:r>
              <a:rPr lang="en-US" dirty="0" smtClean="0"/>
              <a:t>5</a:t>
            </a:r>
            <a:r>
              <a:rPr lang="en-US" dirty="0" smtClean="0"/>
              <a:t>’</a:t>
            </a:r>
            <a:r>
              <a:rPr lang="en-US" dirty="0" smtClean="0"/>
              <a:t>, </a:t>
            </a:r>
            <a:r>
              <a:rPr lang="en-US" dirty="0" smtClean="0"/>
              <a:t>‘</a:t>
            </a:r>
            <a:r>
              <a:rPr lang="en-US" dirty="0" smtClean="0"/>
              <a:t>=‘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1"/>
            <a:ext cx="8229600" cy="2057400"/>
          </a:xfrm>
        </p:spPr>
        <p:txBody>
          <a:bodyPr/>
          <a:lstStyle/>
          <a:p>
            <a:pPr eaLnBrk="1" hangingPunct="1"/>
            <a:r>
              <a:rPr lang="en-US" dirty="0" smtClean="0"/>
              <a:t>An entity that may vary during program execution</a:t>
            </a:r>
          </a:p>
          <a:p>
            <a:pPr eaLnBrk="1" hangingPunct="1"/>
            <a:r>
              <a:rPr lang="en-US" dirty="0" smtClean="0"/>
              <a:t>Names given to locations in memory</a:t>
            </a:r>
          </a:p>
          <a:p>
            <a:pPr eaLnBrk="1" hangingPunct="1"/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4010025"/>
            <a:ext cx="27432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962400"/>
            <a:ext cx="27432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2057400" y="3394075"/>
          <a:ext cx="1036637" cy="568325"/>
        </p:xfrm>
        <a:graphic>
          <a:graphicData uri="http://schemas.openxmlformats.org/presentationml/2006/ole">
            <p:oleObj spid="_x0000_s1030" name="Visio" r:id="rId6" imgW="1036530" imgH="568535" progId="Visio.Drawing.11">
              <p:link updateAutomatic="1"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5715000" y="3352800"/>
          <a:ext cx="1036637" cy="568325"/>
        </p:xfrm>
        <a:graphic>
          <a:graphicData uri="http://schemas.openxmlformats.org/presentationml/2006/ole">
            <p:oleObj spid="_x0000_s1032" name="Visio" r:id="rId7" imgW="1036530" imgH="568535" progId="Visio.Drawing.11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Variables..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4754563"/>
          </a:xfrm>
        </p:spPr>
        <p:txBody>
          <a:bodyPr/>
          <a:lstStyle/>
          <a:p>
            <a:pPr eaLnBrk="1" hangingPunct="1"/>
            <a:r>
              <a:rPr lang="en-US" dirty="0" smtClean="0"/>
              <a:t>Series of characters (letters, digits, underscores)</a:t>
            </a:r>
          </a:p>
          <a:p>
            <a:pPr eaLnBrk="1" hangingPunct="1"/>
            <a:r>
              <a:rPr lang="en-US" dirty="0" smtClean="0"/>
              <a:t>Must begin with a letter or underscore</a:t>
            </a:r>
          </a:p>
          <a:p>
            <a:pPr eaLnBrk="1" hangingPunct="1"/>
            <a:r>
              <a:rPr lang="en-US" dirty="0" smtClean="0"/>
              <a:t>Case sensitive</a:t>
            </a:r>
          </a:p>
          <a:p>
            <a:pPr eaLnBrk="1" hangingPunct="1"/>
            <a:r>
              <a:rPr lang="en-US" dirty="0" smtClean="0"/>
              <a:t>Meaningful naming scheme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Variables..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No commas or blanks are allowed within a variable name.</a:t>
            </a:r>
          </a:p>
          <a:p>
            <a:pPr eaLnBrk="1" hangingPunct="1"/>
            <a:r>
              <a:rPr lang="en-US" dirty="0" smtClean="0"/>
              <a:t>No Special symbol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 smtClean="0"/>
              <a:t>used in name.</a:t>
            </a:r>
          </a:p>
          <a:p>
            <a:pPr eaLnBrk="1" hangingPunct="1"/>
            <a:r>
              <a:rPr lang="en-US" dirty="0" smtClean="0"/>
              <a:t>Examples: Interger1, Sum, _</a:t>
            </a:r>
            <a:r>
              <a:rPr lang="en-US" dirty="0" err="1" smtClean="0"/>
              <a:t>FirstNum</a:t>
            </a:r>
            <a:endParaRPr lang="en-US" dirty="0" smtClean="0"/>
          </a:p>
          <a:p>
            <a:pPr eaLnBrk="1" hangingPunct="1"/>
            <a:r>
              <a:rPr lang="en-US" dirty="0" smtClean="0"/>
              <a:t>Invalid variable names</a:t>
            </a:r>
          </a:p>
          <a:p>
            <a:pPr lvl="1"/>
            <a:r>
              <a:rPr lang="en-US" dirty="0" smtClean="0"/>
              <a:t>#sum, 12x, first name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Keywords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Meaning already explained to compiler</a:t>
            </a:r>
          </a:p>
          <a:p>
            <a:pPr eaLnBrk="1" hangingPunct="1"/>
            <a:r>
              <a:rPr lang="en-US" smtClean="0"/>
              <a:t>Cannot be used as variable name</a:t>
            </a:r>
          </a:p>
          <a:p>
            <a:pPr eaLnBrk="1" hangingPunct="1"/>
            <a:endParaRPr lang="en-US" smtClean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1099" y="3124201"/>
            <a:ext cx="7180901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Writing C/C++ Programs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Instructions as statements</a:t>
            </a:r>
          </a:p>
          <a:p>
            <a:pPr eaLnBrk="1" hangingPunct="1"/>
            <a:r>
              <a:rPr lang="en-US" dirty="0" smtClean="0"/>
              <a:t>Order of statements</a:t>
            </a:r>
          </a:p>
          <a:p>
            <a:pPr eaLnBrk="1" hangingPunct="1"/>
            <a:r>
              <a:rPr lang="en-US" dirty="0" smtClean="0"/>
              <a:t>Each statement must end with a ;</a:t>
            </a:r>
          </a:p>
          <a:p>
            <a:pPr eaLnBrk="1" hangingPunct="1"/>
            <a:r>
              <a:rPr lang="en-US" dirty="0" smtClean="0"/>
              <a:t>Blanks for readability or clarity</a:t>
            </a:r>
          </a:p>
          <a:p>
            <a:pPr eaLnBrk="1" hangingPunct="1"/>
            <a:r>
              <a:rPr lang="en-US" dirty="0" smtClean="0"/>
              <a:t>Case-Sensitive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Gross salary C </a:t>
            </a:r>
            <a:r>
              <a:rPr lang="en-US" dirty="0" smtClean="0"/>
              <a:t>Program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24000"/>
            <a:ext cx="798038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>
            <a:hlinkClick r:id="rId4" action="ppaction://hlinkfile"/>
          </p:cNvPr>
          <p:cNvSpPr/>
          <p:nvPr/>
        </p:nvSpPr>
        <p:spPr>
          <a:xfrm>
            <a:off x="6477000" y="56388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Go to program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declaration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143000"/>
          </a:xfrm>
        </p:spPr>
        <p:txBody>
          <a:bodyPr/>
          <a:lstStyle/>
          <a:p>
            <a:r>
              <a:rPr lang="en-US" dirty="0" smtClean="0"/>
              <a:t>Any variable used in the program must be declared first before using it.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895600"/>
            <a:ext cx="5715000" cy="37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Output function</a:t>
            </a:r>
            <a:endParaRPr lang="en-US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808912" cy="3124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err="1" smtClean="0"/>
              <a:t>printf</a:t>
            </a:r>
            <a:r>
              <a:rPr lang="en-US" sz="2800" dirty="0" smtClean="0"/>
              <a:t> ( "&lt;format string&gt;", &lt;list of variables&gt; ) ;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&lt;format string&gt; can contain,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%f for printing real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%d for printing integer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/>
              <a:t>%c for printing character values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err="1" smtClean="0"/>
              <a:t>printf</a:t>
            </a:r>
            <a:r>
              <a:rPr lang="en-US" sz="2800" dirty="0" smtClean="0"/>
              <a:t> ( "%d %d %d %d", 3, 3 + 2, c, a + b * c – d ) </a:t>
            </a:r>
            <a:r>
              <a:rPr lang="en-US" sz="2800" dirty="0" smtClean="0"/>
              <a:t>;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make gross salary calculation program general, the program ask the user to input value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hours</a:t>
            </a:r>
            <a:r>
              <a:rPr lang="en-US" dirty="0" smtClean="0"/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payrate</a:t>
            </a:r>
            <a:r>
              <a:rPr lang="en-US" dirty="0" smtClean="0"/>
              <a:t> during execution  </a:t>
            </a:r>
          </a:p>
          <a:p>
            <a:r>
              <a:rPr lang="en-US" dirty="0" err="1" smtClean="0"/>
              <a:t>scanf</a:t>
            </a:r>
            <a:r>
              <a:rPr lang="en-US" dirty="0" smtClean="0"/>
              <a:t> function is used to input value from user during program execution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Gross salary C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7696200" cy="427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477000" y="57150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Go to program</a:t>
            </a:r>
            <a:endParaRPr lang="en-US" sz="2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828800" y="3679208"/>
            <a:ext cx="3048000" cy="30480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842448" y="4267200"/>
            <a:ext cx="3262952" cy="304800"/>
          </a:xfrm>
          <a:prstGeom prst="round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function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r>
              <a:rPr lang="en-US" dirty="0" smtClean="0"/>
              <a:t>Ampersand </a:t>
            </a:r>
            <a:r>
              <a:rPr lang="en-US" dirty="0" smtClean="0"/>
              <a:t>(&amp;) before the variables in the </a:t>
            </a:r>
            <a:r>
              <a:rPr lang="en-US" dirty="0" err="1" smtClean="0"/>
              <a:t>scanf</a:t>
            </a:r>
            <a:r>
              <a:rPr lang="en-US" dirty="0" smtClean="0"/>
              <a:t>( ) function is a must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&amp; is an ‘Address of’ </a:t>
            </a:r>
            <a:r>
              <a:rPr lang="en-US" dirty="0" smtClean="0"/>
              <a:t>operator</a:t>
            </a:r>
          </a:p>
          <a:p>
            <a:r>
              <a:rPr lang="en-US" dirty="0" smtClean="0"/>
              <a:t>It gives the location number used by the variable in </a:t>
            </a:r>
            <a:r>
              <a:rPr lang="en-US" dirty="0" smtClean="0"/>
              <a:t>memory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71600"/>
            <a:ext cx="5105400" cy="38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1" y="1905001"/>
            <a:ext cx="5105399" cy="32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</a:t>
            </a:r>
            <a:r>
              <a:rPr lang="en-US" dirty="0" smtClean="0"/>
              <a:t>Declaration Instruction </a:t>
            </a:r>
          </a:p>
          <a:p>
            <a:pPr lvl="1"/>
            <a:r>
              <a:rPr lang="en-US" sz="2800" dirty="0" smtClean="0"/>
              <a:t>To </a:t>
            </a:r>
            <a:r>
              <a:rPr lang="en-US" sz="2800" dirty="0" smtClean="0"/>
              <a:t>declare the type of variables used in a C program. </a:t>
            </a:r>
          </a:p>
          <a:p>
            <a:endParaRPr lang="en-US" sz="900" dirty="0" smtClean="0"/>
          </a:p>
          <a:p>
            <a:r>
              <a:rPr lang="en-US" dirty="0" smtClean="0"/>
              <a:t>Arithmetic Instruction </a:t>
            </a:r>
          </a:p>
          <a:p>
            <a:pPr lvl="1"/>
            <a:r>
              <a:rPr lang="en-US" sz="2800" dirty="0" smtClean="0"/>
              <a:t>To </a:t>
            </a:r>
            <a:r>
              <a:rPr lang="en-US" sz="2800" dirty="0" smtClean="0"/>
              <a:t>perform arithmetic operations between </a:t>
            </a:r>
            <a:r>
              <a:rPr lang="en-US" sz="2800" dirty="0" smtClean="0"/>
              <a:t>constants </a:t>
            </a:r>
            <a:r>
              <a:rPr lang="en-US" sz="2800" dirty="0" smtClean="0"/>
              <a:t>and </a:t>
            </a:r>
            <a:r>
              <a:rPr lang="en-US" sz="2800" dirty="0" smtClean="0"/>
              <a:t>variables </a:t>
            </a:r>
            <a:r>
              <a:rPr lang="en-US" sz="2800" dirty="0" smtClean="0"/>
              <a:t>	</a:t>
            </a:r>
            <a:endParaRPr lang="en-US" sz="1000" dirty="0" smtClean="0"/>
          </a:p>
          <a:p>
            <a:r>
              <a:rPr lang="en-US" dirty="0" smtClean="0"/>
              <a:t>Control Instruction </a:t>
            </a:r>
          </a:p>
          <a:p>
            <a:pPr lvl="1"/>
            <a:r>
              <a:rPr lang="en-US" sz="2800" dirty="0" smtClean="0"/>
              <a:t>To </a:t>
            </a:r>
            <a:r>
              <a:rPr lang="en-US" sz="2800" dirty="0" smtClean="0"/>
              <a:t>control the sequence of execution of various </a:t>
            </a:r>
            <a:r>
              <a:rPr lang="en-US" sz="2800" dirty="0" smtClean="0"/>
              <a:t>statements </a:t>
            </a:r>
            <a:r>
              <a:rPr lang="en-US" sz="2800" dirty="0" smtClean="0"/>
              <a:t>in a C program. 	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Declaration Instruction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instruction is used to declare the type of variables being used in the program. </a:t>
            </a:r>
            <a:endParaRPr lang="en-US" dirty="0" smtClean="0"/>
          </a:p>
          <a:p>
            <a:r>
              <a:rPr lang="en-US" dirty="0" smtClean="0"/>
              <a:t>The type declaration statement is written at the beginning of </a:t>
            </a:r>
            <a:r>
              <a:rPr lang="en-US" b="1" dirty="0" smtClean="0"/>
              <a:t>main( ) function. </a:t>
            </a:r>
            <a:endParaRPr lang="en-US" b="1" dirty="0" smtClean="0"/>
          </a:p>
          <a:p>
            <a:pPr lvl="2"/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hours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payrate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grosspay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lvl="2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loat  salary;</a:t>
            </a:r>
          </a:p>
          <a:p>
            <a:pPr lvl="2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har  name;</a:t>
            </a:r>
          </a:p>
          <a:p>
            <a:pPr lvl="2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Variations </a:t>
            </a:r>
            <a:r>
              <a:rPr lang="en-US" dirty="0" smtClean="0"/>
              <a:t>of </a:t>
            </a:r>
            <a:r>
              <a:rPr lang="en-US" dirty="0" smtClean="0"/>
              <a:t>type </a:t>
            </a:r>
            <a:r>
              <a:rPr lang="en-US" dirty="0" smtClean="0"/>
              <a:t>declaration instruction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Initializing at declare time</a:t>
            </a:r>
          </a:p>
          <a:p>
            <a:pPr lvl="1"/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nt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 x =10, y = 20;</a:t>
            </a:r>
          </a:p>
          <a:p>
            <a:pPr lvl="1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f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loat  a = 1.25, b = 1.99*2.4+1.5;</a:t>
            </a:r>
          </a:p>
          <a:p>
            <a:r>
              <a:rPr lang="en-US" dirty="0" smtClean="0"/>
              <a:t>Order of variable </a:t>
            </a:r>
            <a:r>
              <a:rPr lang="en-US" dirty="0" err="1" smtClean="0"/>
              <a:t>decleration</a:t>
            </a:r>
            <a:endParaRPr lang="en-US" dirty="0" smtClean="0"/>
          </a:p>
          <a:p>
            <a:pPr lvl="1"/>
            <a:r>
              <a:rPr lang="en-US" sz="3000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000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</a:rPr>
              <a:t> = 10, j = 25 ; </a:t>
            </a:r>
          </a:p>
          <a:p>
            <a:pPr>
              <a:buNone/>
            </a:pPr>
            <a:r>
              <a:rPr lang="en-US" sz="3000" dirty="0" smtClean="0"/>
              <a:t>	is </a:t>
            </a:r>
            <a:r>
              <a:rPr lang="en-US" sz="3000" dirty="0" smtClean="0"/>
              <a:t>same as </a:t>
            </a:r>
          </a:p>
          <a:p>
            <a:pPr lvl="1"/>
            <a:r>
              <a:rPr lang="en-US" sz="3000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</a:rPr>
              <a:t> j = 25, j = 10 ; </a:t>
            </a:r>
            <a:endParaRPr lang="en-US" sz="3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3000" dirty="0" smtClean="0"/>
              <a:t>	However</a:t>
            </a:r>
            <a:r>
              <a:rPr lang="en-US" sz="3000" dirty="0" smtClean="0"/>
              <a:t>, </a:t>
            </a:r>
          </a:p>
          <a:p>
            <a:pPr lvl="1"/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</a:rPr>
              <a:t>float a = 1.5, b = a + 3.1 ; </a:t>
            </a:r>
          </a:p>
          <a:p>
            <a:pPr>
              <a:buNone/>
            </a:pPr>
            <a:r>
              <a:rPr lang="en-US" sz="3000" dirty="0" smtClean="0"/>
              <a:t>	is </a:t>
            </a:r>
            <a:r>
              <a:rPr lang="en-US" sz="3000" dirty="0" smtClean="0"/>
              <a:t>alright, but </a:t>
            </a:r>
          </a:p>
          <a:p>
            <a:pPr lvl="1"/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</a:rPr>
              <a:t>float b = a + 3.1, a = 1.5 ; </a:t>
            </a:r>
          </a:p>
          <a:p>
            <a:pPr lvl="1">
              <a:buNone/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following statements would work </a:t>
            </a:r>
            <a:endParaRPr lang="en-US" dirty="0" smtClean="0"/>
          </a:p>
          <a:p>
            <a:pPr lvl="1"/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a, b, c, d ; </a:t>
            </a:r>
          </a:p>
          <a:p>
            <a:pPr lvl="1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a = b = c = 10 ;</a:t>
            </a:r>
            <a:r>
              <a:rPr lang="en-US" dirty="0" smtClean="0"/>
              <a:t> </a:t>
            </a:r>
          </a:p>
          <a:p>
            <a:r>
              <a:rPr lang="en-US" dirty="0" smtClean="0"/>
              <a:t>However, the following statement would not work </a:t>
            </a:r>
          </a:p>
          <a:p>
            <a:pPr lvl="1"/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= b = c = d = 10 ;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Instruction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 </a:t>
            </a:r>
            <a:r>
              <a:rPr lang="en-US" dirty="0" smtClean="0"/>
              <a:t>arithmetic instruction consists of </a:t>
            </a:r>
            <a:r>
              <a:rPr lang="en-US" dirty="0" smtClean="0"/>
              <a:t> </a:t>
            </a:r>
          </a:p>
          <a:p>
            <a:pPr lvl="1"/>
            <a:r>
              <a:rPr lang="en-US" sz="2800" dirty="0" smtClean="0"/>
              <a:t>variable name on the left hand side of = </a:t>
            </a:r>
          </a:p>
          <a:p>
            <a:pPr lvl="1"/>
            <a:r>
              <a:rPr lang="en-US" sz="2800" dirty="0" smtClean="0"/>
              <a:t>and  variable names &amp; constants on the right hand side of =. </a:t>
            </a:r>
            <a:endParaRPr lang="en-US" sz="2800" dirty="0" smtClean="0"/>
          </a:p>
          <a:p>
            <a:r>
              <a:rPr lang="en-US" dirty="0" smtClean="0"/>
              <a:t>The variables and constants appearing on the right hand side of = are connected by arithmetic operators like </a:t>
            </a:r>
            <a:r>
              <a:rPr lang="en-US" b="1" dirty="0" smtClean="0"/>
              <a:t>+, -, *, and /. 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 ad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;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sv-SE" sz="2800" dirty="0" smtClean="0">
                <a:solidFill>
                  <a:schemeClr val="tx2">
                    <a:lumMod val="75000"/>
                  </a:schemeClr>
                </a:solidFill>
              </a:rPr>
              <a:t>float  kot</a:t>
            </a:r>
            <a:r>
              <a:rPr lang="sv-SE" sz="2800" dirty="0" smtClean="0">
                <a:solidFill>
                  <a:schemeClr val="tx2">
                    <a:lumMod val="75000"/>
                  </a:schemeClr>
                </a:solidFill>
              </a:rPr>
              <a:t>, deta, alpha, beta, gamma ; 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	ad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= 3200 ; 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kot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= 0.0056 ; </a:t>
            </a:r>
          </a:p>
          <a:p>
            <a:pPr>
              <a:buNone/>
            </a:pPr>
            <a:r>
              <a:rPr lang="sv-SE" sz="2800" dirty="0" smtClean="0">
                <a:solidFill>
                  <a:schemeClr val="tx2">
                    <a:lumMod val="75000"/>
                  </a:schemeClr>
                </a:solidFill>
              </a:rPr>
              <a:t>	deta </a:t>
            </a:r>
            <a:r>
              <a:rPr lang="sv-SE" sz="2800" dirty="0" smtClean="0">
                <a:solidFill>
                  <a:schemeClr val="tx2">
                    <a:lumMod val="75000"/>
                  </a:schemeClr>
                </a:solidFill>
              </a:rPr>
              <a:t>= alpha * beta / gamma + 3.2 * 2 / 5 ; </a:t>
            </a:r>
          </a:p>
          <a:p>
            <a:r>
              <a:rPr lang="en-US" sz="2800" dirty="0" smtClean="0"/>
              <a:t>The variables and constants together are called ‘operands’ that are operated upon by the ‘arithmetic operators’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arithmetic </a:t>
            </a:r>
            <a:r>
              <a:rPr lang="en-US" dirty="0" smtClean="0"/>
              <a:t>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Integer </a:t>
            </a:r>
            <a:r>
              <a:rPr lang="en-US" dirty="0" smtClean="0"/>
              <a:t>mode arithmetic statement </a:t>
            </a:r>
            <a:endParaRPr lang="en-US" dirty="0" smtClean="0"/>
          </a:p>
          <a:p>
            <a:pPr lvl="1"/>
            <a:r>
              <a:rPr lang="en-US" sz="3000" dirty="0" smtClean="0"/>
              <a:t>This </a:t>
            </a:r>
            <a:r>
              <a:rPr lang="en-US" sz="3000" dirty="0" smtClean="0"/>
              <a:t>is an arithmetic statement in which all operands are either integer variables or integer constants. </a:t>
            </a:r>
            <a:endParaRPr lang="en-US" sz="3000" dirty="0" smtClean="0"/>
          </a:p>
          <a:p>
            <a:pPr lvl="1">
              <a:buNone/>
            </a:pP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</a:rPr>
              <a:t>	Example:</a:t>
            </a:r>
          </a:p>
          <a:p>
            <a:pPr lvl="2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king,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issac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noteit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; </a:t>
            </a:r>
          </a:p>
          <a:p>
            <a:pPr lvl="2"/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=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+ 1 ; </a:t>
            </a:r>
          </a:p>
          <a:p>
            <a:pPr lvl="2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king =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issac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* 234 +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noteit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- 7689 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dirty="0" smtClean="0"/>
              <a:t>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 </a:t>
            </a:r>
            <a:r>
              <a:rPr lang="en-US" dirty="0" smtClean="0"/>
              <a:t>mode arithmetic statement 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This </a:t>
            </a:r>
            <a:r>
              <a:rPr lang="en-US" dirty="0" smtClean="0"/>
              <a:t>is an arithmetic statement in which all operands are either real constants or real variables. 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Example.</a:t>
            </a:r>
          </a:p>
          <a:p>
            <a:pPr lvl="1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float x, y,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si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prin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anoy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roi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; 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	     x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=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y +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23.123 / 4.5 * 0.3442 ; </a:t>
            </a:r>
          </a:p>
          <a:p>
            <a:pPr>
              <a:buNone/>
            </a:pP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	     si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= prin * anoy * roi / 100.0 ;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Mixed </a:t>
            </a:r>
            <a:r>
              <a:rPr lang="en-US" dirty="0" smtClean="0"/>
              <a:t>mode arithmetic statement </a:t>
            </a:r>
          </a:p>
          <a:p>
            <a:pPr lvl="1"/>
            <a:r>
              <a:rPr lang="en-US" dirty="0" smtClean="0"/>
              <a:t>This </a:t>
            </a:r>
            <a:r>
              <a:rPr lang="en-US" dirty="0" smtClean="0"/>
              <a:t>is an arithmetic statement in which some of the operands are integers and some of the operands are real.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Example. 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	float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si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prin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anoy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roi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avg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; </a:t>
            </a:r>
          </a:p>
          <a:p>
            <a:pPr>
              <a:buNone/>
            </a:pPr>
            <a:r>
              <a:rPr lang="pt-BR" sz="2800" dirty="0" smtClean="0">
                <a:solidFill>
                  <a:schemeClr val="tx2">
                    <a:lumMod val="75000"/>
                  </a:schemeClr>
                </a:solidFill>
              </a:rPr>
              <a:t>		int </a:t>
            </a:r>
            <a:r>
              <a:rPr lang="pt-BR" sz="2800" dirty="0" smtClean="0">
                <a:solidFill>
                  <a:schemeClr val="tx2">
                    <a:lumMod val="75000"/>
                  </a:schemeClr>
                </a:solidFill>
              </a:rPr>
              <a:t>a, b, c, num ; </a:t>
            </a:r>
          </a:p>
          <a:p>
            <a:pPr>
              <a:buNone/>
            </a:pP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		si </a:t>
            </a:r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= prin * anoy * roi / 100.0 ; </a:t>
            </a:r>
          </a:p>
          <a:p>
            <a:pPr>
              <a:buNone/>
            </a:pPr>
            <a:r>
              <a:rPr lang="pt-BR" sz="2800" dirty="0" smtClean="0">
                <a:solidFill>
                  <a:schemeClr val="tx2">
                    <a:lumMod val="75000"/>
                  </a:schemeClr>
                </a:solidFill>
              </a:rPr>
              <a:t>		avg </a:t>
            </a:r>
            <a:r>
              <a:rPr lang="pt-BR" sz="2800" dirty="0" smtClean="0">
                <a:solidFill>
                  <a:schemeClr val="tx2">
                    <a:lumMod val="75000"/>
                  </a:schemeClr>
                </a:solidFill>
              </a:rPr>
              <a:t>= ( a + b + c + num ) / 4 ;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3500" dirty="0" smtClean="0"/>
              <a:t>C </a:t>
            </a:r>
            <a:r>
              <a:rPr lang="en-US" sz="3500" dirty="0" smtClean="0"/>
              <a:t>allows only one variable on left-hand </a:t>
            </a:r>
            <a:r>
              <a:rPr lang="en-US" sz="3500" dirty="0" smtClean="0"/>
              <a:t>side</a:t>
            </a:r>
          </a:p>
          <a:p>
            <a:r>
              <a:rPr lang="en-US" sz="3500" dirty="0" smtClean="0"/>
              <a:t>Modular operator</a:t>
            </a:r>
          </a:p>
          <a:p>
            <a:pPr lvl="1"/>
            <a:r>
              <a:rPr lang="en-US" sz="2800" dirty="0" smtClean="0"/>
              <a:t>This </a:t>
            </a:r>
            <a:r>
              <a:rPr lang="en-US" sz="2800" dirty="0" smtClean="0"/>
              <a:t>operator returns the remainder on dividing one integer with </a:t>
            </a:r>
            <a:r>
              <a:rPr lang="en-US" sz="2800" dirty="0" smtClean="0"/>
              <a:t>another</a:t>
            </a:r>
          </a:p>
          <a:p>
            <a:pPr lvl="1"/>
            <a:r>
              <a:rPr lang="en-US" sz="2800" dirty="0" smtClean="0"/>
              <a:t>Expression </a:t>
            </a:r>
            <a:r>
              <a:rPr lang="en-US" sz="2800" dirty="0" smtClean="0"/>
              <a:t>10 / 2 yields </a:t>
            </a:r>
            <a:r>
              <a:rPr lang="en-US" sz="2800" dirty="0" smtClean="0"/>
              <a:t>5 </a:t>
            </a:r>
            <a:r>
              <a:rPr lang="en-US" sz="2800" dirty="0" smtClean="0"/>
              <a:t>whereas, 10 % 2 yields </a:t>
            </a:r>
            <a:r>
              <a:rPr lang="en-US" sz="2800" dirty="0" smtClean="0"/>
              <a:t>0</a:t>
            </a:r>
          </a:p>
          <a:p>
            <a:pPr lvl="1"/>
            <a:r>
              <a:rPr lang="en-US" sz="2800" dirty="0" smtClean="0"/>
              <a:t>Expression 10 / 3 yields 3 whereas 10 % 3 yields 1</a:t>
            </a:r>
          </a:p>
          <a:p>
            <a:pPr lvl="1"/>
            <a:endParaRPr lang="en-US" dirty="0" smtClean="0"/>
          </a:p>
          <a:p>
            <a:r>
              <a:rPr lang="en-US" sz="3500" dirty="0" smtClean="0"/>
              <a:t> An </a:t>
            </a:r>
            <a:r>
              <a:rPr lang="en-US" sz="3500" dirty="0" smtClean="0"/>
              <a:t>arithmetic instruction is often used for storing character constants in character variables. </a:t>
            </a:r>
            <a:endParaRPr lang="en-US" sz="3500" dirty="0" smtClean="0"/>
          </a:p>
          <a:p>
            <a:pPr lvl="1">
              <a:buNone/>
            </a:pPr>
            <a:r>
              <a:rPr lang="en-US" sz="3300" dirty="0" smtClean="0"/>
              <a:t>	char </a:t>
            </a:r>
            <a:r>
              <a:rPr lang="en-US" sz="3300" dirty="0" smtClean="0"/>
              <a:t>a, b, </a:t>
            </a:r>
            <a:r>
              <a:rPr lang="en-US" sz="3300" dirty="0" smtClean="0"/>
              <a:t>; </a:t>
            </a:r>
            <a:endParaRPr lang="en-US" sz="3300" dirty="0" smtClean="0"/>
          </a:p>
          <a:p>
            <a:pPr lvl="1">
              <a:buNone/>
            </a:pPr>
            <a:r>
              <a:rPr lang="en-US" sz="3300" dirty="0" smtClean="0"/>
              <a:t>	a </a:t>
            </a:r>
            <a:r>
              <a:rPr lang="en-US" sz="3300" dirty="0" smtClean="0"/>
              <a:t>= 'F' ; </a:t>
            </a:r>
          </a:p>
          <a:p>
            <a:pPr lvl="1">
              <a:buNone/>
            </a:pPr>
            <a:r>
              <a:rPr lang="en-US" sz="3300" dirty="0" smtClean="0"/>
              <a:t>	b </a:t>
            </a:r>
            <a:r>
              <a:rPr lang="en-US" sz="3300" dirty="0" smtClean="0"/>
              <a:t>= 'G' ;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Arithmetic </a:t>
            </a:r>
            <a:r>
              <a:rPr lang="en-US" dirty="0" smtClean="0"/>
              <a:t>operations can be performed on </a:t>
            </a:r>
            <a:r>
              <a:rPr lang="en-US" b="1" dirty="0" err="1" smtClean="0"/>
              <a:t>ints</a:t>
            </a:r>
            <a:r>
              <a:rPr lang="en-US" b="1" dirty="0" smtClean="0"/>
              <a:t>, floats and chars. </a:t>
            </a:r>
            <a:endParaRPr lang="en-US" b="1" dirty="0" smtClean="0"/>
          </a:p>
          <a:p>
            <a:pPr lvl="1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char  x, y ; </a:t>
            </a:r>
          </a:p>
          <a:p>
            <a:pPr lvl="1">
              <a:buNone/>
            </a:pP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int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 z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; </a:t>
            </a:r>
          </a:p>
          <a:p>
            <a:pPr lvl="1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x = 'a' ; </a:t>
            </a:r>
          </a:p>
          <a:p>
            <a:pPr lvl="1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y = 'b' ; </a:t>
            </a:r>
          </a:p>
          <a:p>
            <a:pPr lvl="1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z = x + y ;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</a:t>
            </a:r>
            <a:r>
              <a:rPr lang="en-US" dirty="0" smtClean="0"/>
              <a:t>operator is assumed to be present. It must be written explicitly.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	a </a:t>
            </a:r>
            <a:r>
              <a:rPr lang="en-US" dirty="0" smtClean="0"/>
              <a:t>= </a:t>
            </a:r>
            <a:r>
              <a:rPr lang="en-US" dirty="0" err="1" smtClean="0"/>
              <a:t>c.d.b</a:t>
            </a:r>
            <a:r>
              <a:rPr lang="en-US" dirty="0" smtClean="0"/>
              <a:t>(</a:t>
            </a:r>
            <a:r>
              <a:rPr lang="en-US" dirty="0" err="1" smtClean="0"/>
              <a:t>xy</a:t>
            </a:r>
            <a:r>
              <a:rPr lang="en-US" dirty="0" smtClean="0"/>
              <a:t>) </a:t>
            </a:r>
            <a:endParaRPr lang="en-US" dirty="0" smtClean="0"/>
          </a:p>
          <a:p>
            <a:endParaRPr lang="en-US" sz="1000" dirty="0" smtClean="0"/>
          </a:p>
          <a:p>
            <a:pPr>
              <a:buNone/>
            </a:pPr>
            <a:r>
              <a:rPr lang="es-ES" dirty="0" smtClean="0"/>
              <a:t>			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b 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= c * d * b * ( x * y )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and float conversions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3621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An </a:t>
            </a:r>
            <a:r>
              <a:rPr lang="en-US" dirty="0" smtClean="0"/>
              <a:t>arithmetic operation between an integer and integer always yields an integer </a:t>
            </a:r>
            <a:r>
              <a:rPr lang="en-US" dirty="0" smtClean="0"/>
              <a:t>result</a:t>
            </a:r>
          </a:p>
          <a:p>
            <a:r>
              <a:rPr lang="en-US" dirty="0" smtClean="0"/>
              <a:t>An </a:t>
            </a:r>
            <a:r>
              <a:rPr lang="en-US" dirty="0" smtClean="0"/>
              <a:t>operation between a real and real always yields a real </a:t>
            </a:r>
            <a:r>
              <a:rPr lang="en-US" dirty="0" smtClean="0"/>
              <a:t>result</a:t>
            </a:r>
            <a:endParaRPr lang="en-US" dirty="0" smtClean="0"/>
          </a:p>
          <a:p>
            <a:r>
              <a:rPr lang="en-US" dirty="0" smtClean="0"/>
              <a:t>An operation between an integer and real always yields a real </a:t>
            </a:r>
            <a:r>
              <a:rPr lang="en-US" dirty="0" smtClean="0"/>
              <a:t>result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4128" y="3907808"/>
            <a:ext cx="370027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912031"/>
            <a:ext cx="3200400" cy="226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Conversion in Assignments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81200"/>
            <a:ext cx="368508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945944"/>
            <a:ext cx="3881293" cy="41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33400" y="1219200"/>
            <a:ext cx="3429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k</a:t>
            </a:r>
            <a:r>
              <a:rPr lang="en-US" sz="2800" dirty="0" smtClean="0">
                <a:solidFill>
                  <a:schemeClr val="tx1"/>
                </a:solidFill>
              </a:rPr>
              <a:t> is </a:t>
            </a:r>
            <a:r>
              <a:rPr lang="en-US" sz="2800" dirty="0" err="1" smtClean="0">
                <a:solidFill>
                  <a:schemeClr val="tx1"/>
                </a:solidFill>
              </a:rPr>
              <a:t>int</a:t>
            </a:r>
            <a:r>
              <a:rPr lang="en-US" sz="2800" dirty="0" smtClean="0">
                <a:solidFill>
                  <a:schemeClr val="tx1"/>
                </a:solidFill>
              </a:rPr>
              <a:t> and a is float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 of Operations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33600"/>
            <a:ext cx="809994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nn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= 2 * 3 / 4 + 4 / 4 + 8 - 2 + 5 / </a:t>
            </a:r>
            <a:r>
              <a:rPr lang="nn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= 6 / 4 + 4 / 4 + 8 - 2 + 5 / 8 	</a:t>
            </a:r>
            <a:r>
              <a:rPr lang="en-US" dirty="0" smtClean="0"/>
              <a:t>	operation</a:t>
            </a:r>
            <a:r>
              <a:rPr lang="en-US" dirty="0" smtClean="0"/>
              <a:t>: </a:t>
            </a:r>
            <a:r>
              <a:rPr lang="en-US" dirty="0" smtClean="0"/>
              <a:t>*</a:t>
            </a:r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= 1 + 4 / 4 + 8 - 2 + 5 / 8 </a:t>
            </a:r>
            <a:r>
              <a:rPr lang="en-US" dirty="0" smtClean="0"/>
              <a:t>		operation</a:t>
            </a:r>
            <a:r>
              <a:rPr lang="en-US" dirty="0" smtClean="0"/>
              <a:t>: /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= 1 + 1+ 8 - 2 + 5 / 8 </a:t>
            </a:r>
            <a:r>
              <a:rPr lang="en-US" dirty="0" smtClean="0"/>
              <a:t>			operation</a:t>
            </a:r>
            <a:r>
              <a:rPr lang="en-US" dirty="0" smtClean="0"/>
              <a:t>: /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= 1 + 1 + 8 - 2 + 0 </a:t>
            </a:r>
            <a:r>
              <a:rPr lang="en-US" dirty="0" smtClean="0"/>
              <a:t>			operation</a:t>
            </a:r>
            <a:r>
              <a:rPr lang="en-US" dirty="0" smtClean="0"/>
              <a:t>: /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= 2 + 8 - 2 + 0 </a:t>
            </a:r>
            <a:r>
              <a:rPr lang="en-US" dirty="0" smtClean="0"/>
              <a:t>				operation</a:t>
            </a:r>
            <a:r>
              <a:rPr lang="en-US" dirty="0" smtClean="0"/>
              <a:t>: +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= 10 - 2 + 0 </a:t>
            </a:r>
            <a:r>
              <a:rPr lang="en-US" dirty="0" smtClean="0"/>
              <a:t>				operation</a:t>
            </a:r>
            <a:r>
              <a:rPr lang="en-US" dirty="0" smtClean="0"/>
              <a:t>: +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= 8 + </a:t>
            </a:r>
            <a:r>
              <a:rPr lang="en-US" dirty="0" smtClean="0"/>
              <a:t>0					operation </a:t>
            </a:r>
            <a:r>
              <a:rPr lang="en-US" dirty="0" smtClean="0"/>
              <a:t>: -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smtClean="0"/>
              <a:t>= 8 </a:t>
            </a:r>
            <a:r>
              <a:rPr lang="en-US" dirty="0" smtClean="0"/>
              <a:t>						operation</a:t>
            </a:r>
            <a:r>
              <a:rPr lang="en-US" dirty="0" smtClean="0"/>
              <a:t>: +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</a:t>
            </a:r>
            <a:r>
              <a:rPr lang="en-US" dirty="0" smtClean="0"/>
              <a:t>of Operators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an expression contains two operators of equal priority the tie between them is settled using the </a:t>
            </a:r>
            <a:r>
              <a:rPr lang="en-US" dirty="0" err="1" smtClean="0"/>
              <a:t>associativity</a:t>
            </a:r>
            <a:r>
              <a:rPr lang="en-US" dirty="0" smtClean="0"/>
              <a:t> of the operators </a:t>
            </a:r>
            <a:endParaRPr lang="en-US" dirty="0" smtClean="0"/>
          </a:p>
          <a:p>
            <a:r>
              <a:rPr lang="en-US" dirty="0" smtClean="0"/>
              <a:t>It can be of two types</a:t>
            </a:r>
          </a:p>
          <a:p>
            <a:pPr lvl="1"/>
            <a:r>
              <a:rPr lang="en-US" dirty="0" smtClean="0"/>
              <a:t>Left to right</a:t>
            </a:r>
          </a:p>
          <a:p>
            <a:pPr lvl="1"/>
            <a:r>
              <a:rPr lang="en-US" dirty="0" smtClean="0"/>
              <a:t>Right to left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6200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 the expression </a:t>
            </a:r>
          </a:p>
          <a:p>
            <a:r>
              <a:rPr lang="en-US" dirty="0" smtClean="0"/>
              <a:t>a = 3 / 2 * 5 ; </a:t>
            </a:r>
            <a:endParaRPr lang="en-US" dirty="0" smtClean="0"/>
          </a:p>
          <a:p>
            <a:r>
              <a:rPr lang="en-US" dirty="0" smtClean="0"/>
              <a:t>Left to right:  </a:t>
            </a:r>
          </a:p>
          <a:p>
            <a:pPr lvl="2"/>
            <a:r>
              <a:rPr lang="en-US" dirty="0" smtClean="0"/>
              <a:t>a = 3 / 2 * 5 </a:t>
            </a:r>
          </a:p>
          <a:p>
            <a:pPr lvl="2"/>
            <a:r>
              <a:rPr lang="en-US" dirty="0" smtClean="0"/>
              <a:t>a</a:t>
            </a:r>
            <a:r>
              <a:rPr lang="en-US" dirty="0" smtClean="0"/>
              <a:t> = 1 * 5 </a:t>
            </a:r>
          </a:p>
          <a:p>
            <a:pPr lvl="2"/>
            <a:r>
              <a:rPr lang="en-US" dirty="0" smtClean="0"/>
              <a:t>a</a:t>
            </a:r>
            <a:r>
              <a:rPr lang="en-US" dirty="0" smtClean="0"/>
              <a:t> = 5</a:t>
            </a:r>
          </a:p>
          <a:p>
            <a:r>
              <a:rPr lang="en-US" dirty="0" smtClean="0"/>
              <a:t>Right to left :  </a:t>
            </a:r>
          </a:p>
          <a:p>
            <a:pPr marL="1379538" lvl="2" indent="-342900"/>
            <a:r>
              <a:rPr lang="en-US" dirty="0" smtClean="0"/>
              <a:t> a =  3 </a:t>
            </a:r>
            <a:r>
              <a:rPr lang="en-US" dirty="0" smtClean="0"/>
              <a:t>/ 2 * </a:t>
            </a:r>
            <a:r>
              <a:rPr lang="en-US" dirty="0" smtClean="0"/>
              <a:t>5</a:t>
            </a:r>
          </a:p>
          <a:p>
            <a:pPr marL="1379538" lvl="2" indent="-342900"/>
            <a:r>
              <a:rPr lang="en-US" dirty="0" smtClean="0"/>
              <a:t>a = 3 / 10 </a:t>
            </a:r>
          </a:p>
          <a:p>
            <a:pPr marL="1379538" lvl="2" indent="-342900"/>
            <a:r>
              <a:rPr lang="en-US" dirty="0" smtClean="0"/>
              <a:t>a</a:t>
            </a:r>
            <a:r>
              <a:rPr lang="en-US" dirty="0" smtClean="0"/>
              <a:t> = 0 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Instructions in C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Enable </a:t>
            </a:r>
            <a:r>
              <a:rPr lang="en-US" dirty="0" smtClean="0"/>
              <a:t>us to specify the order in which the various instructions in a program are to be executed by the computer. </a:t>
            </a:r>
            <a:endParaRPr lang="en-US" dirty="0" smtClean="0"/>
          </a:p>
          <a:p>
            <a:pPr marL="684213"/>
            <a:r>
              <a:rPr lang="en-US" sz="2800" dirty="0" smtClean="0"/>
              <a:t>Sequence </a:t>
            </a:r>
            <a:r>
              <a:rPr lang="en-US" sz="2800" dirty="0" smtClean="0"/>
              <a:t>Control Instruction </a:t>
            </a:r>
          </a:p>
          <a:p>
            <a:pPr marL="684213"/>
            <a:r>
              <a:rPr lang="en-US" sz="2800" dirty="0" smtClean="0"/>
              <a:t>Selection </a:t>
            </a:r>
            <a:r>
              <a:rPr lang="en-US" sz="2800" dirty="0" smtClean="0"/>
              <a:t>or Decision Control Instruction </a:t>
            </a:r>
          </a:p>
          <a:p>
            <a:pPr marL="684213"/>
            <a:r>
              <a:rPr lang="en-US" sz="2800" dirty="0" smtClean="0"/>
              <a:t>Repetition </a:t>
            </a:r>
            <a:r>
              <a:rPr lang="en-US" sz="2800" dirty="0" smtClean="0"/>
              <a:t>or Loop Control Instruction </a:t>
            </a:r>
          </a:p>
          <a:p>
            <a:pPr marL="684213"/>
            <a:r>
              <a:rPr lang="en-US" sz="2800" dirty="0" smtClean="0"/>
              <a:t>Case </a:t>
            </a:r>
            <a:r>
              <a:rPr lang="en-US" sz="2800" dirty="0" smtClean="0"/>
              <a:t>Control Instruction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Cont.</a:t>
            </a:r>
            <a:endParaRPr lang="en-US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Sequence Control Instruction</a:t>
            </a:r>
          </a:p>
          <a:p>
            <a:pPr lvl="1" eaLnBrk="1" hangingPunct="1"/>
            <a:r>
              <a:rPr lang="en-US" smtClean="0"/>
              <a:t>The Sequence control instruction ensures that the instructions are executed in the same order in which they appear in the program.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Cont..</a:t>
            </a:r>
            <a:endParaRPr lang="en-US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Selection or Decision Control Instruction</a:t>
            </a:r>
          </a:p>
          <a:p>
            <a:pPr lvl="1" eaLnBrk="1" hangingPunct="1"/>
            <a:r>
              <a:rPr lang="en-US" dirty="0" smtClean="0"/>
              <a:t>Decision instructions allow the computer to take a decision as to which instruction is to be executed next.</a:t>
            </a:r>
          </a:p>
          <a:p>
            <a:pPr eaLnBrk="1" hangingPunct="1"/>
            <a:r>
              <a:rPr lang="en-US" dirty="0" smtClean="0"/>
              <a:t>Repetition or Loop Control Instruction</a:t>
            </a:r>
          </a:p>
          <a:p>
            <a:pPr lvl="1" eaLnBrk="1" hangingPunct="1"/>
            <a:r>
              <a:rPr lang="en-US" dirty="0" smtClean="0"/>
              <a:t>The Loop control instruction helps computer to execute a group of statements repeatedly.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Cont…</a:t>
            </a:r>
            <a:endParaRPr lang="en-US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Case Control Instruction</a:t>
            </a:r>
          </a:p>
          <a:p>
            <a:pPr lvl="1" eaLnBrk="1" hangingPunct="1"/>
            <a:r>
              <a:rPr lang="en-US" smtClean="0"/>
              <a:t>same as decision control instruction.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are invalid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BASICSALARY </a:t>
            </a:r>
          </a:p>
          <a:p>
            <a:r>
              <a:rPr lang="en-US" dirty="0" smtClean="0"/>
              <a:t>_</a:t>
            </a:r>
            <a:r>
              <a:rPr lang="en-US" dirty="0" smtClean="0"/>
              <a:t>basic </a:t>
            </a:r>
            <a:endParaRPr lang="en-US" dirty="0" smtClean="0"/>
          </a:p>
          <a:p>
            <a:r>
              <a:rPr lang="en-US" dirty="0" smtClean="0"/>
              <a:t>basic-</a:t>
            </a:r>
            <a:r>
              <a:rPr lang="en-US" dirty="0" err="1" smtClean="0"/>
              <a:t>hra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#MEAN </a:t>
            </a:r>
            <a:endParaRPr lang="en-US" dirty="0" smtClean="0"/>
          </a:p>
          <a:p>
            <a:r>
              <a:rPr lang="en-US" dirty="0" smtClean="0"/>
              <a:t>group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422 </a:t>
            </a:r>
            <a:endParaRPr lang="en-US" dirty="0" smtClean="0"/>
          </a:p>
          <a:p>
            <a:r>
              <a:rPr lang="en-US" dirty="0" smtClean="0"/>
              <a:t>population in 2006 </a:t>
            </a:r>
            <a:endParaRPr lang="en-US" dirty="0" smtClean="0"/>
          </a:p>
          <a:p>
            <a:r>
              <a:rPr lang="en-US" dirty="0" smtClean="0"/>
              <a:t>over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Point out the errors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/>
              <a:t>= 314.562 * 150 ; </a:t>
            </a:r>
          </a:p>
          <a:p>
            <a:r>
              <a:rPr lang="en-US" dirty="0" smtClean="0"/>
              <a:t>name </a:t>
            </a:r>
            <a:r>
              <a:rPr lang="en-US" dirty="0" smtClean="0"/>
              <a:t>= ‘Ajay’ ; </a:t>
            </a:r>
          </a:p>
          <a:p>
            <a:r>
              <a:rPr lang="en-US" dirty="0" err="1" smtClean="0"/>
              <a:t>varchar</a:t>
            </a:r>
            <a:r>
              <a:rPr lang="en-US" dirty="0" smtClean="0"/>
              <a:t> </a:t>
            </a:r>
            <a:r>
              <a:rPr lang="en-US" dirty="0" smtClean="0"/>
              <a:t>= ‘3’ ; </a:t>
            </a:r>
          </a:p>
          <a:p>
            <a:r>
              <a:rPr lang="pt-BR" dirty="0" smtClean="0"/>
              <a:t>3.14 </a:t>
            </a:r>
            <a:r>
              <a:rPr lang="pt-BR" dirty="0" smtClean="0"/>
              <a:t>* r * r * h = vol_of_cyl ; </a:t>
            </a:r>
          </a:p>
          <a:p>
            <a:r>
              <a:rPr lang="pt-BR" dirty="0" smtClean="0"/>
              <a:t>k </a:t>
            </a:r>
            <a:r>
              <a:rPr lang="pt-BR" dirty="0" smtClean="0"/>
              <a:t>= ( a * b ) ( c + ( 2.5a + b ) ( d + e ) ; </a:t>
            </a:r>
          </a:p>
          <a:p>
            <a:r>
              <a:rPr lang="en-US" dirty="0" err="1" smtClean="0"/>
              <a:t>m_inst</a:t>
            </a:r>
            <a:r>
              <a:rPr lang="en-US" dirty="0" smtClean="0"/>
              <a:t> </a:t>
            </a:r>
            <a:r>
              <a:rPr lang="en-US" dirty="0" smtClean="0"/>
              <a:t>= rate of interest * amount in </a:t>
            </a:r>
            <a:r>
              <a:rPr lang="en-US" dirty="0" err="1" smtClean="0"/>
              <a:t>rs</a:t>
            </a:r>
            <a:r>
              <a:rPr lang="en-US" dirty="0" smtClean="0"/>
              <a:t> ; </a:t>
            </a:r>
            <a:endParaRPr lang="en-US" dirty="0" smtClean="0"/>
          </a:p>
          <a:p>
            <a:r>
              <a:rPr lang="en-US" dirty="0" smtClean="0"/>
              <a:t>count </a:t>
            </a:r>
            <a:r>
              <a:rPr lang="en-US" dirty="0" smtClean="0"/>
              <a:t>= count + 1 ;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100" dirty="0" smtClean="0"/>
              <a:t>The </a:t>
            </a:r>
            <a:r>
              <a:rPr lang="en-US" sz="3100" dirty="0" smtClean="0"/>
              <a:t>three primary constants and variable types in C are integer, float and </a:t>
            </a:r>
            <a:r>
              <a:rPr lang="en-US" sz="3100" dirty="0" smtClean="0"/>
              <a:t>character</a:t>
            </a:r>
          </a:p>
          <a:p>
            <a:r>
              <a:rPr lang="en-US" sz="3100" dirty="0" smtClean="0"/>
              <a:t>A </a:t>
            </a:r>
            <a:r>
              <a:rPr lang="en-US" sz="3100" dirty="0" smtClean="0"/>
              <a:t>variable name can be of maximum 31 </a:t>
            </a:r>
            <a:r>
              <a:rPr lang="en-US" sz="3100" dirty="0" smtClean="0"/>
              <a:t>characters</a:t>
            </a:r>
          </a:p>
          <a:p>
            <a:r>
              <a:rPr lang="en-US" sz="3100" dirty="0" smtClean="0"/>
              <a:t>Do </a:t>
            </a:r>
            <a:r>
              <a:rPr lang="en-US" sz="3100" dirty="0" smtClean="0"/>
              <a:t>not use a keyword as a variable </a:t>
            </a:r>
            <a:r>
              <a:rPr lang="en-US" sz="3100" dirty="0" smtClean="0"/>
              <a:t>name</a:t>
            </a:r>
          </a:p>
          <a:p>
            <a:r>
              <a:rPr lang="en-US" sz="3100" dirty="0" smtClean="0"/>
              <a:t>An </a:t>
            </a:r>
            <a:r>
              <a:rPr lang="en-US" sz="3100" dirty="0" smtClean="0"/>
              <a:t>expression may contain any sequence of constants, variables and </a:t>
            </a:r>
            <a:r>
              <a:rPr lang="en-US" sz="3100" dirty="0" smtClean="0"/>
              <a:t>operators</a:t>
            </a:r>
          </a:p>
          <a:p>
            <a:r>
              <a:rPr lang="en-US" sz="3100" dirty="0" smtClean="0"/>
              <a:t>Operators </a:t>
            </a:r>
            <a:r>
              <a:rPr lang="en-US" sz="3100" dirty="0" smtClean="0"/>
              <a:t>having equal precedence are evaluated using </a:t>
            </a:r>
            <a:r>
              <a:rPr lang="en-US" sz="3100" dirty="0" err="1" smtClean="0"/>
              <a:t>associativity</a:t>
            </a:r>
            <a:endParaRPr lang="en-US" sz="3100" dirty="0" smtClean="0"/>
          </a:p>
          <a:p>
            <a:r>
              <a:rPr lang="en-US" sz="3100" dirty="0" smtClean="0"/>
              <a:t>Input/output </a:t>
            </a:r>
            <a:r>
              <a:rPr lang="en-US" sz="3100" dirty="0" smtClean="0"/>
              <a:t>in C can be achieved using </a:t>
            </a:r>
            <a:r>
              <a:rPr lang="en-US" sz="3100" b="1" dirty="0" err="1" smtClean="0"/>
              <a:t>scanf</a:t>
            </a:r>
            <a:r>
              <a:rPr lang="en-US" sz="3100" b="1" dirty="0" smtClean="0"/>
              <a:t>( ) and </a:t>
            </a:r>
            <a:r>
              <a:rPr lang="en-US" sz="3100" b="1" dirty="0" err="1" smtClean="0"/>
              <a:t>printf</a:t>
            </a:r>
            <a:r>
              <a:rPr lang="en-US" sz="3100" b="1" dirty="0" smtClean="0"/>
              <a:t>( ) functions.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2273</TotalTime>
  <Words>1380</Words>
  <Application>Microsoft Office PowerPoint</Application>
  <PresentationFormat>On-screen Show (4:3)</PresentationFormat>
  <Paragraphs>267</Paragraphs>
  <Slides>45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myPresentation1</vt:lpstr>
      <vt:lpstr>Drawing6\Drawing\~Page-1\Process.11</vt:lpstr>
      <vt:lpstr>Drawing6\Drawing\~Page-1\Process.12</vt:lpstr>
      <vt:lpstr>CSC103: Introduction to Computer and Programming</vt:lpstr>
      <vt:lpstr>Previous lecture</vt:lpstr>
      <vt:lpstr>Today’s lecture outline</vt:lpstr>
      <vt:lpstr>Learning C/C++</vt:lpstr>
      <vt:lpstr>C Character Set</vt:lpstr>
      <vt:lpstr>Constants</vt:lpstr>
      <vt:lpstr>Integer Constants</vt:lpstr>
      <vt:lpstr>Real Constants</vt:lpstr>
      <vt:lpstr>Character Constants</vt:lpstr>
      <vt:lpstr>Variables</vt:lpstr>
      <vt:lpstr>Variables..</vt:lpstr>
      <vt:lpstr>Variables..</vt:lpstr>
      <vt:lpstr>Keywords</vt:lpstr>
      <vt:lpstr>Writing C/C++ Programs</vt:lpstr>
      <vt:lpstr>Gross salary C Program</vt:lpstr>
      <vt:lpstr>Variable declaration</vt:lpstr>
      <vt:lpstr>Output function</vt:lpstr>
      <vt:lpstr>Input</vt:lpstr>
      <vt:lpstr>Gross salary C Program</vt:lpstr>
      <vt:lpstr>Input function syntax</vt:lpstr>
      <vt:lpstr>C Instructions</vt:lpstr>
      <vt:lpstr>Type Declaration Instruction </vt:lpstr>
      <vt:lpstr>Variations of type declaration instruction </vt:lpstr>
      <vt:lpstr>Cont.</vt:lpstr>
      <vt:lpstr>Arithmetic Instruction </vt:lpstr>
      <vt:lpstr>Example</vt:lpstr>
      <vt:lpstr>Types of arithmetic statement </vt:lpstr>
      <vt:lpstr>Cont.</vt:lpstr>
      <vt:lpstr>Cont..</vt:lpstr>
      <vt:lpstr>Arithmetic instructions</vt:lpstr>
      <vt:lpstr>Cont.</vt:lpstr>
      <vt:lpstr>Cont..</vt:lpstr>
      <vt:lpstr>Integer and float conversions</vt:lpstr>
      <vt:lpstr>Type Conversion in Assignments </vt:lpstr>
      <vt:lpstr>Hierarchy of Operations </vt:lpstr>
      <vt:lpstr>Example </vt:lpstr>
      <vt:lpstr>Association of Operators </vt:lpstr>
      <vt:lpstr>Example</vt:lpstr>
      <vt:lpstr>Control Instructions in C </vt:lpstr>
      <vt:lpstr>Cont.</vt:lpstr>
      <vt:lpstr>Cont..</vt:lpstr>
      <vt:lpstr>Cont…</vt:lpstr>
      <vt:lpstr>Which are invalid variables</vt:lpstr>
      <vt:lpstr> Point out the errors  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Najmus Saqib Malik</cp:lastModifiedBy>
  <cp:revision>122</cp:revision>
  <dcterms:created xsi:type="dcterms:W3CDTF">2006-08-16T00:00:00Z</dcterms:created>
  <dcterms:modified xsi:type="dcterms:W3CDTF">2012-05-23T10:24:55Z</dcterms:modified>
</cp:coreProperties>
</file>