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6"/>
  </p:notesMasterIdLst>
  <p:sldIdLst>
    <p:sldId id="445" r:id="rId2"/>
    <p:sldId id="499" r:id="rId3"/>
    <p:sldId id="461" r:id="rId4"/>
    <p:sldId id="472" r:id="rId5"/>
    <p:sldId id="478" r:id="rId6"/>
    <p:sldId id="479" r:id="rId7"/>
    <p:sldId id="480" r:id="rId8"/>
    <p:sldId id="481" r:id="rId9"/>
    <p:sldId id="482" r:id="rId10"/>
    <p:sldId id="483" r:id="rId11"/>
    <p:sldId id="484" r:id="rId12"/>
    <p:sldId id="485" r:id="rId13"/>
    <p:sldId id="486" r:id="rId14"/>
    <p:sldId id="488" r:id="rId15"/>
    <p:sldId id="489" r:id="rId16"/>
    <p:sldId id="490" r:id="rId17"/>
    <p:sldId id="491" r:id="rId18"/>
    <p:sldId id="492" r:id="rId19"/>
    <p:sldId id="493" r:id="rId20"/>
    <p:sldId id="494" r:id="rId21"/>
    <p:sldId id="495" r:id="rId22"/>
    <p:sldId id="496" r:id="rId23"/>
    <p:sldId id="497" r:id="rId24"/>
    <p:sldId id="49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084" autoAdjust="0"/>
  </p:normalViewPr>
  <p:slideViewPr>
    <p:cSldViewPr>
      <p:cViewPr>
        <p:scale>
          <a:sx n="60" d="100"/>
          <a:sy n="60" d="100"/>
        </p:scale>
        <p:origin x="-165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C%20programs/EscSeqNewline.c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C%20programs/calender.c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C%20programs/EscSeqCarriagereturn.c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C%20programs/Doublebackslash.c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C%20programs/backslashdoubleqoutes.c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C%20programs/backslashsingleqoutes.c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C%20programs/debug%201.c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5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first C program</a:t>
            </a:r>
          </a:p>
          <a:p>
            <a:r>
              <a:rPr lang="en-US" dirty="0" smtClean="0"/>
              <a:t>Comments</a:t>
            </a:r>
            <a:endParaRPr lang="en-US" dirty="0" smtClean="0"/>
          </a:p>
          <a:p>
            <a:pPr lvl="1"/>
            <a:r>
              <a:rPr lang="en-US" dirty="0" smtClean="0"/>
              <a:t>Single line</a:t>
            </a:r>
          </a:p>
          <a:p>
            <a:pPr lvl="1"/>
            <a:r>
              <a:rPr lang="en-US" dirty="0" smtClean="0"/>
              <a:t>Multi line</a:t>
            </a:r>
          </a:p>
          <a:p>
            <a:r>
              <a:rPr lang="en-US" dirty="0" smtClean="0"/>
              <a:t>Preprocessor directive</a:t>
            </a:r>
          </a:p>
          <a:p>
            <a:r>
              <a:rPr lang="en-US" dirty="0" smtClean="0"/>
              <a:t>main()  function</a:t>
            </a:r>
          </a:p>
          <a:p>
            <a:r>
              <a:rPr lang="en-US" dirty="0" smtClean="0"/>
              <a:t>keywords</a:t>
            </a:r>
          </a:p>
          <a:p>
            <a:r>
              <a:rPr lang="en-US" dirty="0" smtClean="0"/>
              <a:t>Program statement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Escape sequences</a:t>
            </a:r>
          </a:p>
          <a:p>
            <a:r>
              <a:rPr lang="en-US" dirty="0" smtClean="0"/>
              <a:t>C compiler</a:t>
            </a:r>
          </a:p>
          <a:p>
            <a:r>
              <a:rPr lang="en-US" dirty="0" smtClean="0"/>
              <a:t>Directives</a:t>
            </a:r>
          </a:p>
          <a:p>
            <a:r>
              <a:rPr lang="en-US" dirty="0" smtClean="0"/>
              <a:t>Common errors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Components of C Program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09800" y="1600200"/>
            <a:ext cx="4648200" cy="28194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/* 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    C Programming for the Absolute Beginner 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*/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//by Michael Vine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#include &lt;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stdio.h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&gt;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main()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{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    </a:t>
            </a:r>
            <a:r>
              <a:rPr lang="en-US" b="1" dirty="0" err="1" smtClean="0">
                <a:solidFill>
                  <a:schemeClr val="tx2">
                    <a:lumMod val="75000"/>
                  </a:schemeClr>
                </a:solidFill>
              </a:rPr>
              <a:t>printf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("\n C you later \n") ;</a:t>
            </a: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}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62800" y="990600"/>
            <a:ext cx="1905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multi-line comment block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228600" y="1600200"/>
            <a:ext cx="1981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single line comment block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381000" y="2590800"/>
            <a:ext cx="1676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preprocessor</a:t>
            </a:r>
          </a:p>
          <a:p>
            <a:r>
              <a:rPr lang="en-US" sz="2000" dirty="0" smtClean="0"/>
              <a:t>directive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7086600" y="2258704"/>
            <a:ext cx="19134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standard input output library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304800" y="3468469"/>
            <a:ext cx="16853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begin logical</a:t>
            </a:r>
          </a:p>
          <a:p>
            <a:r>
              <a:rPr lang="en-US" sz="2000" dirty="0" smtClean="0"/>
              <a:t>program block</a:t>
            </a:r>
            <a:endParaRPr lang="en-US" sz="2000" dirty="0"/>
          </a:p>
        </p:txBody>
      </p:sp>
      <p:sp>
        <p:nvSpPr>
          <p:cNvPr id="10" name="Rectangle 9"/>
          <p:cNvSpPr/>
          <p:nvPr/>
        </p:nvSpPr>
        <p:spPr>
          <a:xfrm>
            <a:off x="381000" y="4267200"/>
            <a:ext cx="16853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end logical</a:t>
            </a:r>
          </a:p>
          <a:p>
            <a:r>
              <a:rPr lang="en-US" sz="2000" dirty="0" smtClean="0"/>
              <a:t>program block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6934201" y="3276600"/>
            <a:ext cx="175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program statement</a:t>
            </a:r>
            <a:endParaRPr lang="en-US" sz="2000" dirty="0"/>
          </a:p>
        </p:txBody>
      </p:sp>
      <p:sp>
        <p:nvSpPr>
          <p:cNvPr id="12" name="Rectangle 11"/>
          <p:cNvSpPr/>
          <p:nvPr/>
        </p:nvSpPr>
        <p:spPr>
          <a:xfrm>
            <a:off x="5791200" y="4800600"/>
            <a:ext cx="1981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program statement terminator</a:t>
            </a:r>
            <a:endParaRPr lang="en-US" sz="2000" dirty="0"/>
          </a:p>
        </p:txBody>
      </p:sp>
      <p:sp>
        <p:nvSpPr>
          <p:cNvPr id="13" name="Rectangle 12"/>
          <p:cNvSpPr/>
          <p:nvPr/>
        </p:nvSpPr>
        <p:spPr>
          <a:xfrm>
            <a:off x="1981200" y="4953000"/>
            <a:ext cx="17525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printf</a:t>
            </a:r>
            <a:r>
              <a:rPr lang="en-US" sz="2000" dirty="0" smtClean="0"/>
              <a:t> function</a:t>
            </a:r>
            <a:endParaRPr lang="en-US" sz="2000" dirty="0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6710550" y="1524000"/>
            <a:ext cx="528450" cy="485900"/>
          </a:xfrm>
          <a:prstGeom prst="line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>
            <a:off x="1447800" y="2286000"/>
            <a:ext cx="838202" cy="304802"/>
          </a:xfrm>
          <a:prstGeom prst="line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0800000">
            <a:off x="1600200" y="2971800"/>
            <a:ext cx="685800" cy="152400"/>
          </a:xfrm>
          <a:prstGeom prst="line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8" idx="1"/>
          </p:cNvCxnSpPr>
          <p:nvPr/>
        </p:nvCxnSpPr>
        <p:spPr>
          <a:xfrm flipV="1">
            <a:off x="3657600" y="2612647"/>
            <a:ext cx="3429000" cy="408057"/>
          </a:xfrm>
          <a:prstGeom prst="line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0800000">
            <a:off x="1676400" y="3733800"/>
            <a:ext cx="609600" cy="0"/>
          </a:xfrm>
          <a:prstGeom prst="line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0800000" flipV="1">
            <a:off x="1676400" y="4267200"/>
            <a:ext cx="609600" cy="228600"/>
          </a:xfrm>
          <a:prstGeom prst="line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2373924" y="3804138"/>
            <a:ext cx="3036276" cy="457200"/>
          </a:xfrm>
          <a:prstGeom prst="ellipse">
            <a:avLst/>
          </a:pr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>
            <a:stCxn id="29" idx="6"/>
            <a:endCxn id="11" idx="1"/>
          </p:cNvCxnSpPr>
          <p:nvPr/>
        </p:nvCxnSpPr>
        <p:spPr>
          <a:xfrm flipV="1">
            <a:off x="5410200" y="3630543"/>
            <a:ext cx="1524001" cy="402195"/>
          </a:xfrm>
          <a:prstGeom prst="line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13" idx="0"/>
          </p:cNvCxnSpPr>
          <p:nvPr/>
        </p:nvCxnSpPr>
        <p:spPr>
          <a:xfrm rot="5400000">
            <a:off x="2533650" y="4438650"/>
            <a:ext cx="838200" cy="190500"/>
          </a:xfrm>
          <a:prstGeom prst="line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3733800" y="5029200"/>
            <a:ext cx="19634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escape sequence</a:t>
            </a:r>
            <a:endParaRPr lang="en-US" sz="2000" dirty="0"/>
          </a:p>
        </p:txBody>
      </p:sp>
      <p:cxnSp>
        <p:nvCxnSpPr>
          <p:cNvPr id="36" name="Straight Connector 35"/>
          <p:cNvCxnSpPr>
            <a:endCxn id="34" idx="0"/>
          </p:cNvCxnSpPr>
          <p:nvPr/>
        </p:nvCxnSpPr>
        <p:spPr>
          <a:xfrm rot="5400000">
            <a:off x="4262773" y="4567571"/>
            <a:ext cx="914399" cy="8858"/>
          </a:xfrm>
          <a:prstGeom prst="line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105400" y="4038600"/>
            <a:ext cx="914400" cy="838200"/>
          </a:xfrm>
          <a:prstGeom prst="line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ight Brace 26"/>
          <p:cNvSpPr/>
          <p:nvPr/>
        </p:nvSpPr>
        <p:spPr>
          <a:xfrm>
            <a:off x="6477000" y="1600200"/>
            <a:ext cx="228600" cy="838200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9" grpId="0" animBg="1"/>
      <p:bldP spid="34" grpId="0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Escape Sequence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1"/>
            <a:ext cx="8458200" cy="320039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Escape sequences are specially sequenced characters used to format output</a:t>
            </a:r>
          </a:p>
          <a:p>
            <a:pPr lvl="1">
              <a:buNone/>
            </a:pPr>
            <a:r>
              <a:rPr lang="en-US" dirty="0" smtClean="0"/>
              <a:t>			</a:t>
            </a:r>
            <a:r>
              <a:rPr lang="en-US" dirty="0" err="1" smtClean="0"/>
              <a:t>printf</a:t>
            </a:r>
            <a:r>
              <a:rPr lang="en-US" dirty="0" smtClean="0"/>
              <a:t>("\</a:t>
            </a:r>
            <a:r>
              <a:rPr lang="en-US" dirty="0" err="1" smtClean="0"/>
              <a:t>nC</a:t>
            </a:r>
            <a:r>
              <a:rPr lang="en-US" dirty="0" smtClean="0"/>
              <a:t> you later\n");</a:t>
            </a:r>
          </a:p>
          <a:p>
            <a:r>
              <a:rPr lang="en-US" dirty="0" smtClean="0"/>
              <a:t>This </a:t>
            </a:r>
            <a:r>
              <a:rPr lang="en-US" dirty="0" err="1" smtClean="0"/>
              <a:t>printf</a:t>
            </a:r>
            <a:r>
              <a:rPr lang="en-US" dirty="0" smtClean="0"/>
              <a:t>() function adds two new lines for formatting purposes. </a:t>
            </a:r>
          </a:p>
          <a:p>
            <a:r>
              <a:rPr lang="en-US" dirty="0" smtClean="0"/>
              <a:t>Before text is shown, the program outputs a new line. </a:t>
            </a:r>
          </a:p>
          <a:p>
            <a:r>
              <a:rPr lang="en-US" dirty="0" smtClean="0"/>
              <a:t>After the text is written to standard output.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4495800"/>
            <a:ext cx="749109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Escape Sequence \n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printf</a:t>
            </a:r>
            <a:r>
              <a:rPr lang="en-US" dirty="0" smtClean="0"/>
              <a:t>("line 1</a:t>
            </a:r>
            <a:r>
              <a:rPr lang="en-US" b="1" dirty="0" smtClean="0"/>
              <a:t>\n</a:t>
            </a:r>
            <a:r>
              <a:rPr lang="en-US" dirty="0" smtClean="0"/>
              <a:t>line2</a:t>
            </a:r>
            <a:r>
              <a:rPr lang="en-US" b="1" dirty="0" smtClean="0"/>
              <a:t>\n</a:t>
            </a:r>
            <a:r>
              <a:rPr lang="en-US" dirty="0" smtClean="0"/>
              <a:t>line3</a:t>
            </a:r>
            <a:r>
              <a:rPr lang="en-US" b="1" dirty="0" smtClean="0"/>
              <a:t>\n</a:t>
            </a:r>
            <a:r>
              <a:rPr lang="en-US" dirty="0" smtClean="0"/>
              <a:t>");</a:t>
            </a:r>
          </a:p>
          <a:p>
            <a:pPr>
              <a:buNone/>
            </a:pPr>
            <a:r>
              <a:rPr lang="en-US" dirty="0" smtClean="0"/>
              <a:t>	line 1</a:t>
            </a:r>
          </a:p>
          <a:p>
            <a:pPr>
              <a:buNone/>
            </a:pPr>
            <a:r>
              <a:rPr lang="en-US" dirty="0" smtClean="0"/>
              <a:t>	line 2</a:t>
            </a:r>
          </a:p>
          <a:p>
            <a:pPr>
              <a:buNone/>
            </a:pPr>
            <a:r>
              <a:rPr lang="en-US" dirty="0" smtClean="0"/>
              <a:t>	line 3</a:t>
            </a:r>
          </a:p>
          <a:p>
            <a:pPr>
              <a:buNone/>
            </a:pPr>
            <a:r>
              <a:rPr lang="en-US" dirty="0" smtClean="0"/>
              <a:t>	_</a:t>
            </a:r>
          </a:p>
          <a:p>
            <a:r>
              <a:rPr lang="en-US" dirty="0" err="1" smtClean="0"/>
              <a:t>printf</a:t>
            </a:r>
            <a:r>
              <a:rPr lang="en-US" dirty="0" smtClean="0"/>
              <a:t>("C ");</a:t>
            </a:r>
          </a:p>
          <a:p>
            <a:r>
              <a:rPr lang="en-US" dirty="0" err="1" smtClean="0"/>
              <a:t>printf</a:t>
            </a:r>
            <a:r>
              <a:rPr lang="en-US" dirty="0" smtClean="0"/>
              <a:t>("for the ");</a:t>
            </a:r>
          </a:p>
          <a:p>
            <a:r>
              <a:rPr lang="en-US" dirty="0" err="1" smtClean="0"/>
              <a:t>printf</a:t>
            </a:r>
            <a:r>
              <a:rPr lang="en-US" dirty="0" smtClean="0"/>
              <a:t>("Absolute Beginner\n");</a:t>
            </a:r>
          </a:p>
          <a:p>
            <a:pPr>
              <a:buNone/>
            </a:pPr>
            <a:r>
              <a:rPr lang="en-US" dirty="0" smtClean="0"/>
              <a:t>	C for the Absolute Beginner</a:t>
            </a:r>
          </a:p>
          <a:p>
            <a:pPr>
              <a:buNone/>
            </a:pPr>
            <a:r>
              <a:rPr lang="en-US" dirty="0" smtClean="0"/>
              <a:t>	_</a:t>
            </a:r>
            <a:endParaRPr lang="en-US" dirty="0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6477000" y="5486400"/>
            <a:ext cx="1676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 to Program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Escape Sequence \t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458200" cy="3733799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 smtClean="0"/>
              <a:t>Escape sequence 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 moves the cursor to the next tab space.</a:t>
            </a:r>
          </a:p>
          <a:p>
            <a:pPr marL="1588" indent="-1588">
              <a:buNone/>
            </a:pPr>
            <a:r>
              <a:rPr lang="en-US" sz="3000" dirty="0" smtClean="0"/>
              <a:t>    </a:t>
            </a:r>
            <a:r>
              <a:rPr lang="en-US" sz="3000" dirty="0" err="1" smtClean="0"/>
              <a:t>printf</a:t>
            </a:r>
            <a:r>
              <a:rPr lang="en-US" sz="3000" dirty="0" smtClean="0"/>
              <a:t>("\</a:t>
            </a:r>
            <a:r>
              <a:rPr lang="en-US" sz="3000" dirty="0" err="1" smtClean="0"/>
              <a:t>nSun</a:t>
            </a:r>
            <a:r>
              <a:rPr lang="en-US" sz="3000" dirty="0" smtClean="0">
                <a:solidFill>
                  <a:srgbClr val="FF0000"/>
                </a:solidFill>
              </a:rPr>
              <a:t>\</a:t>
            </a:r>
            <a:r>
              <a:rPr lang="en-US" sz="3000" dirty="0" err="1" smtClean="0">
                <a:solidFill>
                  <a:srgbClr val="FF0000"/>
                </a:solidFill>
              </a:rPr>
              <a:t>t</a:t>
            </a:r>
            <a:r>
              <a:rPr lang="en-US" sz="3000" dirty="0" err="1" smtClean="0"/>
              <a:t>Mon</a:t>
            </a:r>
            <a:r>
              <a:rPr lang="en-US" sz="3000" dirty="0" smtClean="0">
                <a:solidFill>
                  <a:srgbClr val="FF0000"/>
                </a:solidFill>
              </a:rPr>
              <a:t>\</a:t>
            </a:r>
            <a:r>
              <a:rPr lang="en-US" sz="3000" dirty="0" err="1" smtClean="0">
                <a:solidFill>
                  <a:srgbClr val="FF0000"/>
                </a:solidFill>
              </a:rPr>
              <a:t>t</a:t>
            </a:r>
            <a:r>
              <a:rPr lang="en-US" sz="3000" dirty="0" err="1" smtClean="0"/>
              <a:t>Tue</a:t>
            </a:r>
            <a:r>
              <a:rPr lang="en-US" sz="3000" dirty="0" smtClean="0">
                <a:solidFill>
                  <a:srgbClr val="FF0000"/>
                </a:solidFill>
              </a:rPr>
              <a:t>\</a:t>
            </a:r>
            <a:r>
              <a:rPr lang="en-US" sz="3000" dirty="0" err="1" smtClean="0">
                <a:solidFill>
                  <a:srgbClr val="FF0000"/>
                </a:solidFill>
              </a:rPr>
              <a:t>t</a:t>
            </a:r>
            <a:r>
              <a:rPr lang="en-US" sz="3000" dirty="0" err="1" smtClean="0"/>
              <a:t>Wed</a:t>
            </a:r>
            <a:r>
              <a:rPr lang="en-US" sz="3000" dirty="0" smtClean="0">
                <a:solidFill>
                  <a:srgbClr val="FF0000"/>
                </a:solidFill>
              </a:rPr>
              <a:t>\</a:t>
            </a:r>
            <a:r>
              <a:rPr lang="en-US" sz="3000" dirty="0" err="1" smtClean="0">
                <a:solidFill>
                  <a:srgbClr val="FF0000"/>
                </a:solidFill>
              </a:rPr>
              <a:t>t</a:t>
            </a:r>
            <a:r>
              <a:rPr lang="en-US" sz="3000" dirty="0" err="1" smtClean="0"/>
              <a:t>Thu</a:t>
            </a:r>
            <a:r>
              <a:rPr lang="en-US" sz="3000" dirty="0" smtClean="0">
                <a:solidFill>
                  <a:srgbClr val="FF0000"/>
                </a:solidFill>
              </a:rPr>
              <a:t>\</a:t>
            </a:r>
            <a:r>
              <a:rPr lang="en-US" sz="3000" dirty="0" err="1" smtClean="0">
                <a:solidFill>
                  <a:srgbClr val="FF0000"/>
                </a:solidFill>
              </a:rPr>
              <a:t>t</a:t>
            </a:r>
            <a:r>
              <a:rPr lang="en-US" sz="3000" dirty="0" err="1" smtClean="0"/>
              <a:t>Fri</a:t>
            </a:r>
            <a:r>
              <a:rPr lang="en-US" sz="3000" dirty="0" smtClean="0">
                <a:solidFill>
                  <a:srgbClr val="FF0000"/>
                </a:solidFill>
              </a:rPr>
              <a:t>\</a:t>
            </a:r>
            <a:r>
              <a:rPr lang="en-US" sz="3000" dirty="0" err="1" smtClean="0">
                <a:solidFill>
                  <a:srgbClr val="FF0000"/>
                </a:solidFill>
              </a:rPr>
              <a:t>t</a:t>
            </a:r>
            <a:r>
              <a:rPr lang="en-US" sz="3000" dirty="0" err="1" smtClean="0"/>
              <a:t>Sat</a:t>
            </a:r>
            <a:r>
              <a:rPr lang="en-US" sz="3000" dirty="0" smtClean="0"/>
              <a:t>\n");</a:t>
            </a:r>
          </a:p>
          <a:p>
            <a:pPr lvl="1">
              <a:buNone/>
            </a:pPr>
            <a:r>
              <a:rPr lang="en-US" sz="3000" dirty="0" err="1" smtClean="0"/>
              <a:t>printf</a:t>
            </a:r>
            <a:r>
              <a:rPr lang="en-US" sz="3000" dirty="0" smtClean="0"/>
              <a:t>("</a:t>
            </a:r>
            <a:r>
              <a:rPr lang="en-US" sz="3000" dirty="0" smtClean="0">
                <a:solidFill>
                  <a:srgbClr val="FF0000"/>
                </a:solidFill>
              </a:rPr>
              <a:t>\t\t\t\t</a:t>
            </a:r>
            <a:r>
              <a:rPr lang="en-US" sz="3000" dirty="0" smtClean="0"/>
              <a:t>1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2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3\n");</a:t>
            </a:r>
          </a:p>
          <a:p>
            <a:pPr lvl="1">
              <a:buNone/>
            </a:pPr>
            <a:r>
              <a:rPr lang="en-US" sz="3000" dirty="0" err="1" smtClean="0"/>
              <a:t>printf</a:t>
            </a:r>
            <a:r>
              <a:rPr lang="en-US" sz="3000" dirty="0" smtClean="0"/>
              <a:t>("4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5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6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7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8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9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10\n");</a:t>
            </a:r>
          </a:p>
          <a:p>
            <a:pPr lvl="1">
              <a:buNone/>
            </a:pPr>
            <a:r>
              <a:rPr lang="en-US" sz="3000" dirty="0" err="1" smtClean="0"/>
              <a:t>printf</a:t>
            </a:r>
            <a:r>
              <a:rPr lang="en-US" sz="3000" dirty="0" smtClean="0"/>
              <a:t>("11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12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13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14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15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16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17\n");</a:t>
            </a:r>
          </a:p>
          <a:p>
            <a:pPr lvl="1">
              <a:buNone/>
            </a:pPr>
            <a:r>
              <a:rPr lang="en-US" sz="3000" dirty="0" err="1" smtClean="0"/>
              <a:t>printf</a:t>
            </a:r>
            <a:r>
              <a:rPr lang="en-US" sz="3000" dirty="0" smtClean="0"/>
              <a:t>("18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19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20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21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22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23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24\n");</a:t>
            </a:r>
          </a:p>
          <a:p>
            <a:pPr lvl="1">
              <a:buNone/>
            </a:pPr>
            <a:r>
              <a:rPr lang="en-US" sz="3000" dirty="0" err="1" smtClean="0"/>
              <a:t>printf</a:t>
            </a:r>
            <a:r>
              <a:rPr lang="en-US" sz="3000" dirty="0" smtClean="0"/>
              <a:t>("25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26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27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28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29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30</a:t>
            </a:r>
            <a:r>
              <a:rPr lang="en-US" sz="3000" dirty="0" smtClean="0">
                <a:solidFill>
                  <a:srgbClr val="FF0000"/>
                </a:solidFill>
              </a:rPr>
              <a:t>\t</a:t>
            </a:r>
            <a:r>
              <a:rPr lang="en-US" sz="3000" dirty="0" smtClean="0"/>
              <a:t>31\n");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6061" y="5029200"/>
            <a:ext cx="7114489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7162800" y="3048000"/>
            <a:ext cx="1676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 to Program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Escape Sequence \r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534400" cy="4754563"/>
          </a:xfrm>
        </p:spPr>
        <p:txBody>
          <a:bodyPr>
            <a:normAutofit/>
          </a:bodyPr>
          <a:lstStyle/>
          <a:p>
            <a:r>
              <a:rPr lang="en-US" sz="3000" dirty="0" err="1" smtClean="0"/>
              <a:t>printf</a:t>
            </a:r>
            <a:r>
              <a:rPr lang="en-US" sz="3000" dirty="0" smtClean="0"/>
              <a:t>("This escape sequence moves the cursor ");</a:t>
            </a:r>
          </a:p>
          <a:p>
            <a:r>
              <a:rPr lang="en-US" dirty="0" err="1" smtClean="0"/>
              <a:t>printf</a:t>
            </a:r>
            <a:r>
              <a:rPr lang="en-US" dirty="0" smtClean="0"/>
              <a:t>("to the beginning of this line</a:t>
            </a:r>
            <a:r>
              <a:rPr lang="en-US" dirty="0" smtClean="0">
                <a:solidFill>
                  <a:srgbClr val="FF0000"/>
                </a:solidFill>
              </a:rPr>
              <a:t>\r</a:t>
            </a:r>
            <a:r>
              <a:rPr lang="en-US" dirty="0" smtClean="0"/>
              <a:t>");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3000" dirty="0" err="1" smtClean="0"/>
              <a:t>printf</a:t>
            </a:r>
            <a:r>
              <a:rPr lang="en-US" sz="3000" dirty="0" smtClean="0"/>
              <a:t>("This escape sequence moves the cursor </a:t>
            </a:r>
            <a:r>
              <a:rPr lang="en-US" sz="3000" dirty="0" smtClean="0">
                <a:solidFill>
                  <a:srgbClr val="FF0000"/>
                </a:solidFill>
              </a:rPr>
              <a:t>\r</a:t>
            </a:r>
            <a:r>
              <a:rPr lang="en-US" sz="3000" dirty="0" smtClean="0"/>
              <a:t>");</a:t>
            </a:r>
          </a:p>
          <a:p>
            <a:r>
              <a:rPr lang="en-US" dirty="0" err="1" smtClean="0"/>
              <a:t>printf</a:t>
            </a:r>
            <a:r>
              <a:rPr lang="en-US" dirty="0" smtClean="0"/>
              <a:t>("to the beginning of this line");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14400" y="2819400"/>
            <a:ext cx="77724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  This escape sequence moves the cursor to the beginning of this line</a:t>
            </a:r>
          </a:p>
        </p:txBody>
      </p:sp>
      <p:sp>
        <p:nvSpPr>
          <p:cNvPr id="5" name="Rectangle 4"/>
          <p:cNvSpPr/>
          <p:nvPr/>
        </p:nvSpPr>
        <p:spPr>
          <a:xfrm>
            <a:off x="2133600" y="4953000"/>
            <a:ext cx="4038600" cy="400110"/>
          </a:xfrm>
          <a:prstGeom prst="rect">
            <a:avLst/>
          </a:prstGeom>
          <a:noFill/>
          <a:ln w="1905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 smtClean="0"/>
              <a:t>to the beginning of this line  cursor</a:t>
            </a:r>
            <a:endParaRPr lang="en-US" sz="20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15704" y="3276600"/>
            <a:ext cx="152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hlinkClick r:id="rId2" action="ppaction://hlinkfile"/>
          </p:cNvPr>
          <p:cNvSpPr/>
          <p:nvPr/>
        </p:nvSpPr>
        <p:spPr>
          <a:xfrm>
            <a:off x="6858000" y="4953000"/>
            <a:ext cx="1676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 to Program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Escape Sequence \\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3820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 smtClean="0"/>
              <a:t>Escape sequence </a:t>
            </a:r>
            <a:r>
              <a:rPr lang="en-US" sz="3000" dirty="0" smtClean="0">
                <a:solidFill>
                  <a:srgbClr val="FF0000"/>
                </a:solidFill>
              </a:rPr>
              <a:t>\\</a:t>
            </a:r>
            <a:r>
              <a:rPr lang="en-US" sz="3000" dirty="0" smtClean="0"/>
              <a:t> inserts a single backslash \ in your text.</a:t>
            </a:r>
          </a:p>
          <a:p>
            <a:endParaRPr lang="en-US" sz="3000" dirty="0" smtClean="0"/>
          </a:p>
          <a:p>
            <a:endParaRPr lang="en-US" sz="3000" dirty="0" smtClean="0"/>
          </a:p>
          <a:p>
            <a:r>
              <a:rPr lang="en-US" sz="3000" dirty="0" smtClean="0"/>
              <a:t>When a program reads a backslash in a </a:t>
            </a:r>
            <a:r>
              <a:rPr lang="en-US" sz="3000" dirty="0" err="1" smtClean="0"/>
              <a:t>printf</a:t>
            </a:r>
            <a:r>
              <a:rPr lang="en-US" sz="3000" dirty="0" smtClean="0"/>
              <a:t>() function, it expects to see a valid escape character right after it.</a:t>
            </a:r>
          </a:p>
          <a:p>
            <a:r>
              <a:rPr lang="en-US" sz="3000" dirty="0" smtClean="0"/>
              <a:t>Backslash character (\) is a special character in the </a:t>
            </a:r>
            <a:r>
              <a:rPr lang="en-US" sz="3000" dirty="0" err="1" smtClean="0"/>
              <a:t>printf</a:t>
            </a:r>
            <a:r>
              <a:rPr lang="en-US" sz="3000" dirty="0" smtClean="0"/>
              <a:t>() function; if you need to display a backslash in your text, you must use this escape sequence.</a:t>
            </a:r>
          </a:p>
          <a:p>
            <a:pPr>
              <a:buNone/>
            </a:pPr>
            <a:r>
              <a:rPr lang="en-US" sz="3000" dirty="0" smtClean="0"/>
              <a:t>   </a:t>
            </a:r>
            <a:r>
              <a:rPr lang="en-US" sz="3000" dirty="0" err="1" smtClean="0"/>
              <a:t>printf</a:t>
            </a:r>
            <a:r>
              <a:rPr lang="en-US" sz="3000" dirty="0" smtClean="0"/>
              <a:t>("c:</a:t>
            </a:r>
            <a:r>
              <a:rPr lang="en-US" sz="3000" dirty="0" smtClean="0">
                <a:solidFill>
                  <a:srgbClr val="FF0000"/>
                </a:solidFill>
              </a:rPr>
              <a:t>\\</a:t>
            </a:r>
            <a:r>
              <a:rPr lang="en-US" sz="3000" dirty="0" err="1" smtClean="0"/>
              <a:t>cygwin</a:t>
            </a:r>
            <a:r>
              <a:rPr lang="en-US" sz="3000" dirty="0" smtClean="0">
                <a:solidFill>
                  <a:srgbClr val="FF0000"/>
                </a:solidFill>
              </a:rPr>
              <a:t>\\</a:t>
            </a:r>
            <a:r>
              <a:rPr lang="en-US" sz="3000" dirty="0" smtClean="0"/>
              <a:t>bin must be in your system path");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05000" y="2209800"/>
            <a:ext cx="5257800" cy="533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 c:\cygwin\bin must be in your system path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6858000" y="5791200"/>
            <a:ext cx="1676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 to Program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Escape Sequence \"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to </a:t>
            </a:r>
            <a:r>
              <a:rPr lang="en-US" dirty="0" err="1" smtClean="0"/>
              <a:t>to</a:t>
            </a:r>
            <a:r>
              <a:rPr lang="en-US" dirty="0" smtClean="0"/>
              <a:t> insert a double quote into your outputted text</a:t>
            </a:r>
          </a:p>
          <a:p>
            <a:r>
              <a:rPr lang="en-US" dirty="0" err="1" smtClean="0"/>
              <a:t>printf</a:t>
            </a:r>
            <a:r>
              <a:rPr lang="en-US" dirty="0" smtClean="0"/>
              <a:t>("</a:t>
            </a:r>
            <a:r>
              <a:rPr lang="en-US" dirty="0" smtClean="0">
                <a:solidFill>
                  <a:srgbClr val="FF0000"/>
                </a:solidFill>
              </a:rPr>
              <a:t>\"</a:t>
            </a:r>
            <a:r>
              <a:rPr lang="en-US" dirty="0" smtClean="0"/>
              <a:t>This is quoted text</a:t>
            </a:r>
            <a:r>
              <a:rPr lang="en-US" dirty="0" smtClean="0">
                <a:solidFill>
                  <a:srgbClr val="FF0000"/>
                </a:solidFill>
              </a:rPr>
              <a:t>\"</a:t>
            </a:r>
            <a:r>
              <a:rPr lang="en-US" dirty="0" smtClean="0"/>
              <a:t>");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971800" y="3200400"/>
            <a:ext cx="2971800" cy="533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"This is quoted text"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6858000" y="5791200"/>
            <a:ext cx="1676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 to Program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Escape Sequence \</a:t>
            </a:r>
            <a:r>
              <a:rPr lang="en-US" b="1" dirty="0" smtClean="0"/>
              <a:t>'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to insert a single quote into your outputted text</a:t>
            </a:r>
          </a:p>
          <a:p>
            <a:r>
              <a:rPr lang="en-US" dirty="0" err="1" smtClean="0"/>
              <a:t>printf</a:t>
            </a:r>
            <a:r>
              <a:rPr lang="en-US" dirty="0" smtClean="0"/>
              <a:t>("\n </a:t>
            </a:r>
            <a:r>
              <a:rPr lang="en-US" dirty="0" smtClean="0">
                <a:solidFill>
                  <a:srgbClr val="FF0000"/>
                </a:solidFill>
              </a:rPr>
              <a:t>\</a:t>
            </a:r>
            <a:r>
              <a:rPr lang="en-US" b="1" dirty="0" smtClean="0">
                <a:solidFill>
                  <a:srgbClr val="FF0000"/>
                </a:solidFill>
              </a:rPr>
              <a:t>'</a:t>
            </a:r>
            <a:r>
              <a:rPr lang="en-US" b="1" dirty="0" smtClean="0"/>
              <a:t> </a:t>
            </a:r>
            <a:r>
              <a:rPr lang="en-US" dirty="0" smtClean="0"/>
              <a:t>A single quote looks like </a:t>
            </a:r>
            <a:r>
              <a:rPr lang="en-US" dirty="0" smtClean="0">
                <a:solidFill>
                  <a:srgbClr val="FF0000"/>
                </a:solidFill>
              </a:rPr>
              <a:t>\'</a:t>
            </a:r>
            <a:r>
              <a:rPr lang="en-US" dirty="0" smtClean="0"/>
              <a:t>  \n");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38400" y="3505200"/>
            <a:ext cx="38100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 ' A single quote looks like '</a:t>
            </a:r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6858000" y="5791200"/>
            <a:ext cx="1676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 to Program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534400" cy="47545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Program statement that begins with the hash sign (#) 	e.g. #include &lt;</a:t>
            </a:r>
            <a:r>
              <a:rPr lang="en-US" dirty="0" err="1" smtClean="0"/>
              <a:t>stdio.h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When the C preprocessor encounters the hash sign, it performs certain actions depending on the </a:t>
            </a:r>
            <a:r>
              <a:rPr lang="en-US" i="1" dirty="0" smtClean="0"/>
              <a:t>directive that occurs prior to compiling</a:t>
            </a:r>
          </a:p>
          <a:p>
            <a:r>
              <a:rPr lang="en-US" dirty="0" smtClean="0"/>
              <a:t>In the above example, I told the preprocessor to include the </a:t>
            </a:r>
            <a:r>
              <a:rPr lang="en-US" dirty="0" err="1" smtClean="0"/>
              <a:t>stdio.h</a:t>
            </a:r>
            <a:r>
              <a:rPr lang="en-US" dirty="0" smtClean="0"/>
              <a:t> library with my program</a:t>
            </a:r>
          </a:p>
          <a:p>
            <a:r>
              <a:rPr lang="en-US" dirty="0" err="1" smtClean="0"/>
              <a:t>stdio.h</a:t>
            </a:r>
            <a:r>
              <a:rPr lang="en-US" dirty="0" smtClean="0"/>
              <a:t> is short for </a:t>
            </a:r>
            <a:r>
              <a:rPr lang="en-US" i="1" dirty="0" smtClean="0"/>
              <a:t>standard input output header file</a:t>
            </a:r>
          </a:p>
          <a:p>
            <a:r>
              <a:rPr lang="en-US" dirty="0" smtClean="0"/>
              <a:t>It contains links to various standard C library functions, such as </a:t>
            </a:r>
            <a:r>
              <a:rPr lang="en-US" dirty="0" err="1" smtClean="0"/>
              <a:t>printf</a:t>
            </a:r>
            <a:r>
              <a:rPr lang="en-US" dirty="0" smtClean="0"/>
              <a:t>().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Compiler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 program goes through a lot of steps prior to becoming a running or executing program</a:t>
            </a:r>
          </a:p>
          <a:p>
            <a:r>
              <a:rPr lang="en-US" dirty="0" smtClean="0"/>
              <a:t>C compiler performs a number of tasks for you. Most notable are the following</a:t>
            </a:r>
          </a:p>
          <a:p>
            <a:pPr lvl="1"/>
            <a:r>
              <a:rPr lang="en-US" dirty="0" smtClean="0"/>
              <a:t>Preprocesses the program code and looks for various directives</a:t>
            </a:r>
          </a:p>
          <a:p>
            <a:pPr lvl="1"/>
            <a:r>
              <a:rPr lang="en-US" dirty="0" smtClean="0"/>
              <a:t>Generates error codes and messages, if applicable</a:t>
            </a:r>
          </a:p>
          <a:p>
            <a:pPr lvl="1"/>
            <a:r>
              <a:rPr lang="en-US" dirty="0" smtClean="0"/>
              <a:t>Compiles program code into an object code and stores it temporarily on disk</a:t>
            </a:r>
          </a:p>
          <a:p>
            <a:pPr lvl="1"/>
            <a:r>
              <a:rPr lang="en-US" dirty="0" smtClean="0"/>
              <a:t>Links any necessary library to the object code and creates an executable file and stores it on disk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debug a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your program compiles, exits, or executes abnormally, there is almost certainly an error (a </a:t>
            </a:r>
            <a:r>
              <a:rPr lang="en-US" i="1" dirty="0" smtClean="0"/>
              <a:t>bug) in your program.</a:t>
            </a:r>
          </a:p>
          <a:p>
            <a:r>
              <a:rPr lang="en-US" dirty="0" smtClean="0"/>
              <a:t>Debugging is an art, the more you practice programming the easier debugging will become!</a:t>
            </a:r>
          </a:p>
          <a:p>
            <a:r>
              <a:rPr lang="en-US" dirty="0" smtClean="0"/>
              <a:t>Often a program will compile and execute just fine, but with results you did not expect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62200" y="762000"/>
            <a:ext cx="8248400" cy="18288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#include &lt;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stdio.h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&gt;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main()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{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     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printf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("The format issue can be corrected by using");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     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printf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(" the \n and \\ escape sequences");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}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2667000"/>
            <a:ext cx="5410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 smtClean="0"/>
              <a:t>Program output (Program 1)</a:t>
            </a:r>
          </a:p>
          <a:p>
            <a:r>
              <a:rPr lang="en-US" sz="2000" b="1" dirty="0" smtClean="0"/>
              <a:t>The format issue can be corrected by using the</a:t>
            </a:r>
          </a:p>
          <a:p>
            <a:r>
              <a:rPr lang="en-US" sz="2000" b="1" dirty="0" smtClean="0"/>
              <a:t> and \ escape sequences</a:t>
            </a:r>
            <a:endParaRPr lang="en-US" sz="2000" b="1" dirty="0"/>
          </a:p>
        </p:txBody>
      </p:sp>
      <p:sp>
        <p:nvSpPr>
          <p:cNvPr id="7" name="Rectangle 6"/>
          <p:cNvSpPr/>
          <p:nvPr/>
        </p:nvSpPr>
        <p:spPr>
          <a:xfrm>
            <a:off x="381000" y="3733800"/>
            <a:ext cx="8229600" cy="17526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#include &lt;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stdio.h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&gt;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main()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{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     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printf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("The format issue can be corrected by using");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     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printf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(" the \\n and \\\\ escape sequences");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}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5562600"/>
            <a:ext cx="815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/>
              <a:t>Program output (Program 2)</a:t>
            </a:r>
          </a:p>
          <a:p>
            <a:r>
              <a:rPr lang="en-US" b="1" dirty="0" smtClean="0"/>
              <a:t>The format issue can be corrected by using the \n and \\ escape sequences</a:t>
            </a:r>
            <a:endParaRPr lang="en-US" b="1" dirty="0"/>
          </a:p>
        </p:txBody>
      </p:sp>
      <p:sp>
        <p:nvSpPr>
          <p:cNvPr id="10" name="Rectangle 9">
            <a:hlinkClick r:id="rId2" action="ppaction://hlinkfile"/>
          </p:cNvPr>
          <p:cNvSpPr/>
          <p:nvPr/>
        </p:nvSpPr>
        <p:spPr>
          <a:xfrm>
            <a:off x="6931928" y="3276600"/>
            <a:ext cx="1676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 to Program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Error #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1"/>
            <a:ext cx="8229600" cy="1524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Missing program block identifier</a:t>
            </a:r>
          </a:p>
          <a:p>
            <a:r>
              <a:rPr lang="en-US" dirty="0" smtClean="0"/>
              <a:t>If you forget to insert a beginning or a corresponding ending program block identifier ({ or }), you will see error messages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81200" y="1143000"/>
            <a:ext cx="5029200" cy="14478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#include &lt;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stdio.h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&gt;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main()</a:t>
            </a:r>
          </a:p>
          <a:p>
            <a:endParaRPr lang="en-US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      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printf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("Welcome to C Programming\n");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}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1600" y="4191000"/>
            <a:ext cx="6172200" cy="2554545"/>
          </a:xfrm>
          <a:prstGeom prst="rect">
            <a:avLst/>
          </a:prstGeom>
          <a:noFill/>
          <a:ln w="15875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dirty="0" smtClean="0"/>
              <a:t>Compiling...</a:t>
            </a:r>
          </a:p>
          <a:p>
            <a:r>
              <a:rPr lang="en-US" sz="2000" dirty="0" err="1" smtClean="0"/>
              <a:t>hello.c</a:t>
            </a:r>
            <a:endParaRPr lang="en-US" sz="2000" dirty="0" smtClean="0"/>
          </a:p>
          <a:p>
            <a:r>
              <a:rPr lang="en-US" sz="2000" dirty="0" err="1" smtClean="0"/>
              <a:t>hello.c</a:t>
            </a:r>
            <a:r>
              <a:rPr lang="en-US" sz="2000" dirty="0" smtClean="0"/>
              <a:t>(13) : error C2061: syntax error : identifier '</a:t>
            </a:r>
            <a:r>
              <a:rPr lang="en-US" sz="2000" dirty="0" err="1" smtClean="0"/>
              <a:t>printf</a:t>
            </a:r>
            <a:r>
              <a:rPr lang="en-US" sz="2000" dirty="0" smtClean="0"/>
              <a:t>‘</a:t>
            </a:r>
          </a:p>
          <a:p>
            <a:r>
              <a:rPr lang="en-US" sz="2000" dirty="0" err="1" smtClean="0"/>
              <a:t>hello.c</a:t>
            </a:r>
            <a:r>
              <a:rPr lang="en-US" sz="2000" dirty="0" smtClean="0"/>
              <a:t>(13) : error C2059: syntax error : ';‘</a:t>
            </a:r>
          </a:p>
          <a:p>
            <a:r>
              <a:rPr lang="en-US" sz="2000" dirty="0" err="1" smtClean="0"/>
              <a:t>hello.c</a:t>
            </a:r>
            <a:r>
              <a:rPr lang="en-US" sz="2000" dirty="0" smtClean="0"/>
              <a:t>(13) : error C2059: syntax error : 'string‘</a:t>
            </a:r>
          </a:p>
          <a:p>
            <a:r>
              <a:rPr lang="en-US" sz="2000" dirty="0" err="1" smtClean="0"/>
              <a:t>hello.c</a:t>
            </a:r>
            <a:r>
              <a:rPr lang="en-US" sz="2000" dirty="0" smtClean="0"/>
              <a:t>(17) : error C2059: syntax error : '}'</a:t>
            </a:r>
          </a:p>
          <a:p>
            <a:r>
              <a:rPr lang="en-US" sz="2000" dirty="0" smtClean="0"/>
              <a:t>Error executing cl.exe.</a:t>
            </a:r>
          </a:p>
          <a:p>
            <a:r>
              <a:rPr lang="en-US" sz="2000" dirty="0" smtClean="0"/>
              <a:t>hello.obj - 4 error(s), 0 warning(s)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Error #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1"/>
            <a:ext cx="8229600" cy="152399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Missing statement terminator</a:t>
            </a:r>
          </a:p>
          <a:p>
            <a:r>
              <a:rPr lang="en-US" dirty="0" smtClean="0"/>
              <a:t>Parse errors occur because the C compiler is unable to determine the end of a program statement such as print statement.</a:t>
            </a:r>
          </a:p>
        </p:txBody>
      </p:sp>
      <p:sp>
        <p:nvSpPr>
          <p:cNvPr id="4" name="Rectangle 3"/>
          <p:cNvSpPr/>
          <p:nvPr/>
        </p:nvSpPr>
        <p:spPr>
          <a:xfrm>
            <a:off x="1828800" y="1143000"/>
            <a:ext cx="5410200" cy="14478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#include &lt;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stdio.h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&gt;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main()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{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      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printf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("Welcome to C Programming\n")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}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7800" y="4648200"/>
            <a:ext cx="6629400" cy="1323439"/>
          </a:xfrm>
          <a:prstGeom prst="rect">
            <a:avLst/>
          </a:prstGeom>
          <a:noFill/>
          <a:ln w="15875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dirty="0" smtClean="0"/>
              <a:t>Compiling...</a:t>
            </a:r>
          </a:p>
          <a:p>
            <a:r>
              <a:rPr lang="en-US" sz="2000" dirty="0" err="1" smtClean="0"/>
              <a:t>hello.c</a:t>
            </a:r>
            <a:endParaRPr lang="en-US" sz="2000" dirty="0" smtClean="0"/>
          </a:p>
          <a:p>
            <a:r>
              <a:rPr lang="en-US" sz="2000" dirty="0" err="1" smtClean="0"/>
              <a:t>hello.c</a:t>
            </a:r>
            <a:r>
              <a:rPr lang="en-US" sz="2000" dirty="0" smtClean="0"/>
              <a:t>(17) : error C2143: syntax error : missing ';' before '}'</a:t>
            </a:r>
          </a:p>
          <a:p>
            <a:r>
              <a:rPr lang="en-US" sz="2000" dirty="0" smtClean="0"/>
              <a:t>Error executing cl.exe.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Error #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16763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Invalid preprocessor directive</a:t>
            </a:r>
          </a:p>
          <a:p>
            <a:r>
              <a:rPr lang="en-US" dirty="0" smtClean="0"/>
              <a:t>If you type an invalid preprocessor directive, such as miss spell a library name, you will receive an error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133600" y="1143000"/>
            <a:ext cx="4953000" cy="14478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#include &lt;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sdio.h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&gt;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main()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{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      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printf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("Welcome to C Programming\n");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}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95400" y="4648200"/>
            <a:ext cx="6934200" cy="1938992"/>
          </a:xfrm>
          <a:prstGeom prst="rect">
            <a:avLst/>
          </a:prstGeom>
          <a:noFill/>
          <a:ln w="15875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dirty="0" smtClean="0"/>
              <a:t>Compiling...</a:t>
            </a:r>
          </a:p>
          <a:p>
            <a:r>
              <a:rPr lang="en-US" sz="2000" dirty="0" err="1" smtClean="0"/>
              <a:t>esp_seq.c</a:t>
            </a:r>
            <a:endParaRPr lang="en-US" sz="2000" dirty="0" smtClean="0"/>
          </a:p>
          <a:p>
            <a:r>
              <a:rPr lang="en-US" sz="2000" dirty="0" err="1" smtClean="0"/>
              <a:t>hello.c</a:t>
            </a:r>
            <a:r>
              <a:rPr lang="en-US" sz="2000" dirty="0" smtClean="0"/>
              <a:t>(1) : fatal error C1083: Cannot open include file: '</a:t>
            </a:r>
            <a:r>
              <a:rPr lang="en-US" sz="2000" dirty="0" err="1" smtClean="0"/>
              <a:t>sdio.h</a:t>
            </a:r>
            <a:r>
              <a:rPr lang="en-US" sz="2000" dirty="0" smtClean="0"/>
              <a:t>': No such file or directory</a:t>
            </a:r>
          </a:p>
          <a:p>
            <a:r>
              <a:rPr lang="en-US" sz="2000" dirty="0" smtClean="0"/>
              <a:t>Error executing cl.exe.</a:t>
            </a:r>
          </a:p>
          <a:p>
            <a:r>
              <a:rPr lang="en-US" sz="2000" dirty="0" smtClean="0"/>
              <a:t>hello.obj - 1 error(s), 0 warning(s)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Error #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1"/>
            <a:ext cx="8229600" cy="17525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Invalid escape sequence</a:t>
            </a:r>
          </a:p>
          <a:p>
            <a:r>
              <a:rPr lang="en-US" dirty="0" smtClean="0"/>
              <a:t>When using escape sequences it is common to use invalid characters or invalid character sequences.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81200" y="1143000"/>
            <a:ext cx="5486400" cy="14478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#include &lt;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stdio.h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&gt;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main()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{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      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printf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("Welcome to C Programming \m");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}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4648200"/>
            <a:ext cx="8229600" cy="1323439"/>
          </a:xfrm>
          <a:prstGeom prst="rect">
            <a:avLst/>
          </a:prstGeom>
          <a:noFill/>
          <a:ln w="15875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000" dirty="0" smtClean="0"/>
              <a:t>Compiling...</a:t>
            </a:r>
          </a:p>
          <a:p>
            <a:r>
              <a:rPr lang="en-US" sz="2000" dirty="0" err="1" smtClean="0"/>
              <a:t>esp_seq.c</a:t>
            </a:r>
            <a:endParaRPr lang="en-US" sz="2000" dirty="0" smtClean="0"/>
          </a:p>
          <a:p>
            <a:r>
              <a:rPr lang="en-US" sz="2000" dirty="0" err="1" smtClean="0"/>
              <a:t>hello.c</a:t>
            </a:r>
            <a:r>
              <a:rPr lang="en-US" sz="2000" dirty="0" smtClean="0"/>
              <a:t>(13) : warning C4129: 'm' : unrecognized character escape sequence</a:t>
            </a:r>
          </a:p>
          <a:p>
            <a:r>
              <a:rPr lang="en-US" sz="2000" dirty="0" smtClean="0"/>
              <a:t>hello.obj - 0 error(s), 1 warning(s)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Error #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0"/>
            <a:ext cx="8229600" cy="1295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Invalid Comment Blocks</a:t>
            </a:r>
          </a:p>
          <a:p>
            <a:r>
              <a:rPr lang="en-US" dirty="0" smtClean="0"/>
              <a:t>invalid comment blocks generates compile errors</a:t>
            </a:r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2209800" y="1143000"/>
            <a:ext cx="5791200" cy="17526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#include &lt;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stdio.h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&gt;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main()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{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      */ 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printf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(“hello world \n”) \; /*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      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printf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("Welcome to C Programming \n");</a:t>
            </a:r>
          </a:p>
          <a:p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}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47800" y="4114800"/>
            <a:ext cx="6553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Compiling...</a:t>
            </a:r>
          </a:p>
          <a:p>
            <a:r>
              <a:rPr lang="en-US" sz="2000" dirty="0" err="1" smtClean="0"/>
              <a:t>test.c</a:t>
            </a:r>
            <a:endParaRPr lang="en-US" sz="2000" dirty="0" smtClean="0"/>
          </a:p>
          <a:p>
            <a:r>
              <a:rPr lang="en-US" sz="2000" dirty="0" err="1" smtClean="0"/>
              <a:t>test.c</a:t>
            </a:r>
            <a:r>
              <a:rPr lang="en-US" sz="2000" dirty="0" smtClean="0"/>
              <a:t>(7) : warning C4138: '*/' found outside of comment</a:t>
            </a:r>
          </a:p>
          <a:p>
            <a:r>
              <a:rPr lang="en-US" sz="2000" dirty="0" err="1" smtClean="0"/>
              <a:t>test.c</a:t>
            </a:r>
            <a:r>
              <a:rPr lang="en-US" sz="2000" dirty="0" smtClean="0"/>
              <a:t>(7) : error C2059: syntax error : '/‘</a:t>
            </a:r>
          </a:p>
          <a:p>
            <a:r>
              <a:rPr lang="en-US" sz="2000" dirty="0" err="1" smtClean="0"/>
              <a:t>test.c</a:t>
            </a:r>
            <a:r>
              <a:rPr lang="en-US" sz="2000" dirty="0" smtClean="0"/>
              <a:t>(12) : fatal error C1071: unexpected end of file found in comment</a:t>
            </a:r>
          </a:p>
          <a:p>
            <a:r>
              <a:rPr lang="en-US" sz="2000" dirty="0" smtClean="0"/>
              <a:t>Error executing cl.exe.</a:t>
            </a:r>
          </a:p>
          <a:p>
            <a:r>
              <a:rPr lang="en-US" sz="2000" dirty="0" smtClean="0"/>
              <a:t>test.exe - 2 error(s), 1 warning(s)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Functions allow to group a logical series of activities, or program statements, under one name</a:t>
            </a:r>
          </a:p>
          <a:p>
            <a:r>
              <a:rPr lang="en-US" dirty="0" smtClean="0"/>
              <a:t>Functions can take in and pass back information</a:t>
            </a:r>
          </a:p>
          <a:p>
            <a:r>
              <a:rPr lang="en-US" dirty="0" smtClean="0"/>
              <a:t>An algorithm is a finite step-by-step process for solving a problem</a:t>
            </a:r>
          </a:p>
          <a:p>
            <a:r>
              <a:rPr lang="en-US" dirty="0" smtClean="0"/>
              <a:t>Each function implementation requires that you use a beginning brace { and a closing brace }</a:t>
            </a:r>
          </a:p>
          <a:p>
            <a:r>
              <a:rPr lang="en-US" dirty="0" smtClean="0"/>
              <a:t>Comments help to identify program purpose and explain complex functions</a:t>
            </a:r>
          </a:p>
          <a:p>
            <a:r>
              <a:rPr lang="en-US" dirty="0" smtClean="0"/>
              <a:t>/* signifies the beginning of a comment block and */ identifies the end of a comment block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There are 32 words defined as keywords in the standard ANSI C programming language</a:t>
            </a:r>
          </a:p>
          <a:p>
            <a:r>
              <a:rPr lang="en-US" dirty="0" smtClean="0"/>
              <a:t>Keywords have predefined uses and cannot be used for any other purpose in a C program</a:t>
            </a:r>
          </a:p>
          <a:p>
            <a:r>
              <a:rPr lang="en-US" dirty="0" smtClean="0"/>
              <a:t>Most program statements control program execution and functionality and may require a program statement terminator ;</a:t>
            </a:r>
          </a:p>
          <a:p>
            <a:r>
              <a:rPr lang="en-US" dirty="0" smtClean="0"/>
              <a:t>Program statements that do not require a terminator include preprocessor directives, comment blocks, and function headers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printf</a:t>
            </a:r>
            <a:r>
              <a:rPr lang="en-US" dirty="0" smtClean="0"/>
              <a:t>() function is used to display output to the computer screen</a:t>
            </a:r>
          </a:p>
          <a:p>
            <a:r>
              <a:rPr lang="en-US" dirty="0" smtClean="0"/>
              <a:t>Special characters (such as </a:t>
            </a:r>
            <a:r>
              <a:rPr lang="en-US" i="1" dirty="0" smtClean="0"/>
              <a:t>n)</a:t>
            </a:r>
            <a:r>
              <a:rPr lang="en-US" dirty="0" smtClean="0"/>
              <a:t> when combined with the backslash (\), make up an escape sequence.</a:t>
            </a:r>
          </a:p>
          <a:p>
            <a:r>
              <a:rPr lang="en-US" dirty="0" err="1" smtClean="0"/>
              <a:t>stdio.h</a:t>
            </a:r>
            <a:r>
              <a:rPr lang="en-US" dirty="0" smtClean="0"/>
              <a:t> is short for standard input output and contains links to various standard C library functions, such as </a:t>
            </a:r>
            <a:r>
              <a:rPr lang="en-US" dirty="0" err="1" smtClean="0"/>
              <a:t>printf</a:t>
            </a:r>
            <a:r>
              <a:rPr lang="en-US" dirty="0" smtClean="0"/>
              <a:t>()</a:t>
            </a:r>
          </a:p>
          <a:p>
            <a:r>
              <a:rPr lang="en-US" dirty="0" smtClean="0"/>
              <a:t>C compiler preprocess program code, generate error codes and messages if applicable, compile program code into object code, and link any necessary libraries.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Compile errors are generally the result of syntax issues, including missing identifiers and terminators, or invalid directives, escape sequences, and comment blocks</a:t>
            </a:r>
          </a:p>
          <a:p>
            <a:r>
              <a:rPr lang="en-US" dirty="0" smtClean="0"/>
              <a:t>A single error at the top of your program can cause cascading errors during compile time</a:t>
            </a:r>
          </a:p>
          <a:p>
            <a:r>
              <a:rPr lang="en-US" dirty="0" smtClean="0"/>
              <a:t>The best place to start debugging compile errors is with the first error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2060</TotalTime>
  <Words>1356</Words>
  <Application>Microsoft Office PowerPoint</Application>
  <PresentationFormat>On-screen Show (4:3)</PresentationFormat>
  <Paragraphs>222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myPresentation1</vt:lpstr>
      <vt:lpstr>CSC103: Introduction to Computer and Programming</vt:lpstr>
      <vt:lpstr>Previous lecture</vt:lpstr>
      <vt:lpstr>Today’s lecture outline</vt:lpstr>
      <vt:lpstr>Components of C Program</vt:lpstr>
      <vt:lpstr>Escape Sequence</vt:lpstr>
      <vt:lpstr>Escape Sequence \n</vt:lpstr>
      <vt:lpstr>Escape Sequence \t</vt:lpstr>
      <vt:lpstr>Escape Sequence \r</vt:lpstr>
      <vt:lpstr>Escape Sequence \\</vt:lpstr>
      <vt:lpstr>Escape Sequence \"</vt:lpstr>
      <vt:lpstr>Escape Sequence \'</vt:lpstr>
      <vt:lpstr>Directives</vt:lpstr>
      <vt:lpstr>C Compiler</vt:lpstr>
      <vt:lpstr>How to debug a program</vt:lpstr>
      <vt:lpstr>Example</vt:lpstr>
      <vt:lpstr>Common Error # 1</vt:lpstr>
      <vt:lpstr>Common Error # 2</vt:lpstr>
      <vt:lpstr>Common Error # 3</vt:lpstr>
      <vt:lpstr>Common Error # 4</vt:lpstr>
      <vt:lpstr>Common Error # 5</vt:lpstr>
      <vt:lpstr>Summary</vt:lpstr>
      <vt:lpstr>Summary</vt:lpstr>
      <vt:lpstr>Slide 23</vt:lpstr>
      <vt:lpstr>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124</cp:revision>
  <dcterms:created xsi:type="dcterms:W3CDTF">2006-08-16T00:00:00Z</dcterms:created>
  <dcterms:modified xsi:type="dcterms:W3CDTF">2012-05-21T06:43:21Z</dcterms:modified>
</cp:coreProperties>
</file>