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5"/>
  </p:notesMasterIdLst>
  <p:sldIdLst>
    <p:sldId id="445" r:id="rId2"/>
    <p:sldId id="922" r:id="rId3"/>
    <p:sldId id="929" r:id="rId4"/>
    <p:sldId id="940" r:id="rId5"/>
    <p:sldId id="930" r:id="rId6"/>
    <p:sldId id="931" r:id="rId7"/>
    <p:sldId id="932" r:id="rId8"/>
    <p:sldId id="933" r:id="rId9"/>
    <p:sldId id="934" r:id="rId10"/>
    <p:sldId id="935" r:id="rId11"/>
    <p:sldId id="936" r:id="rId12"/>
    <p:sldId id="937" r:id="rId13"/>
    <p:sldId id="938" r:id="rId14"/>
    <p:sldId id="939" r:id="rId15"/>
    <p:sldId id="920" r:id="rId16"/>
    <p:sldId id="941" r:id="rId17"/>
    <p:sldId id="942" r:id="rId18"/>
    <p:sldId id="943" r:id="rId19"/>
    <p:sldId id="944" r:id="rId20"/>
    <p:sldId id="947" r:id="rId21"/>
    <p:sldId id="945" r:id="rId22"/>
    <p:sldId id="946" r:id="rId23"/>
    <p:sldId id="94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294" autoAdjust="0"/>
    <p:restoredTop sz="96980" autoAdjust="0"/>
  </p:normalViewPr>
  <p:slideViewPr>
    <p:cSldViewPr>
      <p:cViewPr>
        <p:scale>
          <a:sx n="40" d="100"/>
          <a:sy n="40" d="100"/>
        </p:scale>
        <p:origin x="-1550" y="-17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32/showbits_program.c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32/ones_complement.c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32/right_shift.c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32/showbits_program.c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32/date.c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32/exclusive.c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32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Console I/O formatting</a:t>
            </a:r>
          </a:p>
          <a:p>
            <a:r>
              <a:rPr lang="en-US" dirty="0" err="1" smtClean="0"/>
              <a:t>sprintf</a:t>
            </a:r>
            <a:r>
              <a:rPr lang="en-US" dirty="0" smtClean="0"/>
              <a:t> ( ) and </a:t>
            </a:r>
            <a:r>
              <a:rPr lang="en-US" dirty="0" err="1" smtClean="0"/>
              <a:t>sscanf</a:t>
            </a:r>
            <a:r>
              <a:rPr lang="en-US" dirty="0" smtClean="0"/>
              <a:t>( )</a:t>
            </a:r>
          </a:p>
          <a:p>
            <a:r>
              <a:rPr lang="en-US" dirty="0" smtClean="0"/>
              <a:t>Library</a:t>
            </a:r>
          </a:p>
          <a:p>
            <a:pPr lvl="1"/>
            <a:r>
              <a:rPr lang="en-US" dirty="0" smtClean="0"/>
              <a:t>Static library</a:t>
            </a:r>
          </a:p>
          <a:p>
            <a:pPr lvl="1"/>
            <a:r>
              <a:rPr lang="en-US" dirty="0" smtClean="0"/>
              <a:t>How to make C static library using Dev </a:t>
            </a:r>
            <a:r>
              <a:rPr lang="en-US" dirty="0" err="1" smtClean="0"/>
              <a:t>Cpp</a:t>
            </a:r>
            <a:r>
              <a:rPr lang="en-US" dirty="0" smtClean="0"/>
              <a:t> 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Apply I/O formatting in database management </a:t>
            </a:r>
            <a:r>
              <a:rPr lang="en-US" dirty="0" smtClean="0"/>
              <a:t>program</a:t>
            </a:r>
          </a:p>
          <a:p>
            <a:r>
              <a:rPr lang="en-US" dirty="0" smtClean="0"/>
              <a:t>Make our database management library </a:t>
            </a:r>
            <a:endParaRPr lang="en-US" dirty="0"/>
          </a:p>
          <a:p>
            <a:r>
              <a:rPr lang="en-US" dirty="0" smtClean="0"/>
              <a:t>Bit wise operator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905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Bitwise operator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 far </a:t>
            </a:r>
            <a:r>
              <a:rPr lang="en-US" dirty="0"/>
              <a:t>we have dealt with characters, integers, floats and their </a:t>
            </a:r>
            <a:r>
              <a:rPr lang="en-US" dirty="0" smtClean="0"/>
              <a:t>variations</a:t>
            </a:r>
          </a:p>
          <a:p>
            <a:r>
              <a:rPr lang="en-US" dirty="0" smtClean="0"/>
              <a:t> the smallest unit of memory that we have operated until now is byte </a:t>
            </a:r>
          </a:p>
          <a:p>
            <a:r>
              <a:rPr lang="en-US" dirty="0" smtClean="0"/>
              <a:t>A single byte consists of 8 bits</a:t>
            </a:r>
          </a:p>
          <a:p>
            <a:r>
              <a:rPr lang="en-US" dirty="0" smtClean="0"/>
              <a:t>Bitwise operator allow us to perform manipulation on individual bit</a:t>
            </a:r>
          </a:p>
          <a:p>
            <a:r>
              <a:rPr lang="en-US" dirty="0" smtClean="0"/>
              <a:t>This is very important when your program interact with hardware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038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Bitwise </a:t>
            </a:r>
            <a:r>
              <a:rPr lang="en-US" sz="2800" dirty="0"/>
              <a:t>Operators available in C are </a:t>
            </a:r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/>
              <a:t>These operators can operate upon </a:t>
            </a:r>
            <a:r>
              <a:rPr lang="en-US" sz="2800" b="1" dirty="0" err="1" smtClean="0"/>
              <a:t>int</a:t>
            </a:r>
            <a:r>
              <a:rPr lang="en-US" sz="2800" dirty="0" smtClean="0"/>
              <a:t> </a:t>
            </a:r>
            <a:r>
              <a:rPr lang="en-US" sz="2800" dirty="0"/>
              <a:t>and </a:t>
            </a:r>
            <a:r>
              <a:rPr lang="en-US" sz="2800" b="1" dirty="0" smtClean="0"/>
              <a:t>char</a:t>
            </a:r>
            <a:r>
              <a:rPr lang="en-US" sz="2800" dirty="0" smtClean="0"/>
              <a:t> </a:t>
            </a:r>
            <a:r>
              <a:rPr lang="en-US" sz="2800" dirty="0"/>
              <a:t>but not on </a:t>
            </a:r>
            <a:r>
              <a:rPr lang="en-US" sz="2800" b="1" dirty="0" smtClean="0"/>
              <a:t>float</a:t>
            </a:r>
            <a:r>
              <a:rPr lang="en-US" sz="2800" dirty="0" smtClean="0"/>
              <a:t> </a:t>
            </a:r>
            <a:r>
              <a:rPr lang="en-US" sz="2800" dirty="0"/>
              <a:t>and </a:t>
            </a:r>
            <a:r>
              <a:rPr lang="en-US" sz="2800" b="1" dirty="0" smtClean="0"/>
              <a:t>double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66246124"/>
              </p:ext>
            </p:extLst>
          </p:nvPr>
        </p:nvGraphicFramePr>
        <p:xfrm>
          <a:off x="1143000" y="2057400"/>
          <a:ext cx="70104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Operator 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Meaning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~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One’s complement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&gt;&gt;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Right shift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&lt;&lt;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Left shift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&amp;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Bitwise AND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|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Bitwise OR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^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Bitwise XOR(Exclusive OR)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9985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199"/>
          </a:xfrm>
        </p:spPr>
        <p:txBody>
          <a:bodyPr/>
          <a:lstStyle/>
          <a:p>
            <a:r>
              <a:rPr lang="en-US" dirty="0" smtClean="0"/>
              <a:t>Bit numbering scheme of character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Bit numbering of integer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Showbit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i) function 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 numbering scheme</a:t>
            </a:r>
            <a:endParaRPr lang="en-US" dirty="0"/>
          </a:p>
        </p:txBody>
      </p:sp>
      <p:grpSp>
        <p:nvGrpSpPr>
          <p:cNvPr id="182" name="Group 181"/>
          <p:cNvGrpSpPr/>
          <p:nvPr/>
        </p:nvGrpSpPr>
        <p:grpSpPr>
          <a:xfrm>
            <a:off x="3292166" y="2057400"/>
            <a:ext cx="2074532" cy="914400"/>
            <a:chOff x="3292166" y="2057400"/>
            <a:chExt cx="2074532" cy="914400"/>
          </a:xfrm>
        </p:grpSpPr>
        <p:grpSp>
          <p:nvGrpSpPr>
            <p:cNvPr id="12" name="Group 11"/>
            <p:cNvGrpSpPr/>
            <p:nvPr/>
          </p:nvGrpSpPr>
          <p:grpSpPr>
            <a:xfrm>
              <a:off x="3309298" y="2500952"/>
              <a:ext cx="2057400" cy="470848"/>
              <a:chOff x="457200" y="3048000"/>
              <a:chExt cx="1219200" cy="3810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457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609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762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9144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0668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219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371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524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3292166" y="2057400"/>
              <a:ext cx="2057400" cy="609600"/>
              <a:chOff x="457200" y="3048000"/>
              <a:chExt cx="1219200" cy="381000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4572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7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6096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6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7620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5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9144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4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0668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3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2192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2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3716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5240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0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81" name="Group 180"/>
          <p:cNvGrpSpPr/>
          <p:nvPr/>
        </p:nvGrpSpPr>
        <p:grpSpPr>
          <a:xfrm>
            <a:off x="468324" y="3810000"/>
            <a:ext cx="8381999" cy="928048"/>
            <a:chOff x="457201" y="4038600"/>
            <a:chExt cx="8381999" cy="928048"/>
          </a:xfrm>
        </p:grpSpPr>
        <p:grpSp>
          <p:nvGrpSpPr>
            <p:cNvPr id="126" name="Group 125"/>
            <p:cNvGrpSpPr/>
            <p:nvPr/>
          </p:nvGrpSpPr>
          <p:grpSpPr>
            <a:xfrm>
              <a:off x="6781800" y="4495800"/>
              <a:ext cx="2057400" cy="470848"/>
              <a:chOff x="457200" y="3048000"/>
              <a:chExt cx="1219200" cy="381000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457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609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762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9144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10668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1219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1371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Rectangle 133"/>
              <p:cNvSpPr/>
              <p:nvPr/>
            </p:nvSpPr>
            <p:spPr>
              <a:xfrm>
                <a:off x="1524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5" name="Group 134"/>
            <p:cNvGrpSpPr/>
            <p:nvPr/>
          </p:nvGrpSpPr>
          <p:grpSpPr>
            <a:xfrm>
              <a:off x="4722623" y="4495800"/>
              <a:ext cx="2057400" cy="470848"/>
              <a:chOff x="457200" y="3048000"/>
              <a:chExt cx="1219200" cy="381000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457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609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762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9144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10668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1219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1371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1524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4" name="Group 143"/>
            <p:cNvGrpSpPr/>
            <p:nvPr/>
          </p:nvGrpSpPr>
          <p:grpSpPr>
            <a:xfrm>
              <a:off x="2665223" y="4485564"/>
              <a:ext cx="2057400" cy="470848"/>
              <a:chOff x="457200" y="3048000"/>
              <a:chExt cx="1219200" cy="381000"/>
            </a:xfrm>
          </p:grpSpPr>
          <p:sp>
            <p:nvSpPr>
              <p:cNvPr id="145" name="Rectangle 144"/>
              <p:cNvSpPr/>
              <p:nvPr/>
            </p:nvSpPr>
            <p:spPr>
              <a:xfrm>
                <a:off x="457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609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762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9144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10668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1219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1371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1524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3" name="Group 152"/>
            <p:cNvGrpSpPr/>
            <p:nvPr/>
          </p:nvGrpSpPr>
          <p:grpSpPr>
            <a:xfrm>
              <a:off x="606046" y="4485564"/>
              <a:ext cx="2057400" cy="470848"/>
              <a:chOff x="457200" y="3048000"/>
              <a:chExt cx="1219200" cy="381000"/>
            </a:xfrm>
          </p:grpSpPr>
          <p:sp>
            <p:nvSpPr>
              <p:cNvPr id="154" name="Rectangle 153"/>
              <p:cNvSpPr/>
              <p:nvPr/>
            </p:nvSpPr>
            <p:spPr>
              <a:xfrm>
                <a:off x="457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09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762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9144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8" name="Rectangle 157"/>
              <p:cNvSpPr/>
              <p:nvPr/>
            </p:nvSpPr>
            <p:spPr>
              <a:xfrm>
                <a:off x="10668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9" name="Rectangle 158"/>
              <p:cNvSpPr/>
              <p:nvPr/>
            </p:nvSpPr>
            <p:spPr>
              <a:xfrm>
                <a:off x="1219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0" name="Rectangle 159"/>
              <p:cNvSpPr/>
              <p:nvPr/>
            </p:nvSpPr>
            <p:spPr>
              <a:xfrm>
                <a:off x="1371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1" name="Rectangle 160"/>
              <p:cNvSpPr/>
              <p:nvPr/>
            </p:nvSpPr>
            <p:spPr>
              <a:xfrm>
                <a:off x="1524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2" name="Group 161"/>
            <p:cNvGrpSpPr/>
            <p:nvPr/>
          </p:nvGrpSpPr>
          <p:grpSpPr>
            <a:xfrm>
              <a:off x="6776220" y="4038600"/>
              <a:ext cx="2057400" cy="609600"/>
              <a:chOff x="457200" y="3048000"/>
              <a:chExt cx="1219200" cy="381000"/>
            </a:xfrm>
          </p:grpSpPr>
          <p:sp>
            <p:nvSpPr>
              <p:cNvPr id="163" name="Rectangle 162"/>
              <p:cNvSpPr/>
              <p:nvPr/>
            </p:nvSpPr>
            <p:spPr>
              <a:xfrm>
                <a:off x="4572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7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6096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6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7620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5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Rectangle 165"/>
              <p:cNvSpPr/>
              <p:nvPr/>
            </p:nvSpPr>
            <p:spPr>
              <a:xfrm>
                <a:off x="9144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4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Rectangle 166"/>
              <p:cNvSpPr/>
              <p:nvPr/>
            </p:nvSpPr>
            <p:spPr>
              <a:xfrm>
                <a:off x="10668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3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8" name="Rectangle 167"/>
              <p:cNvSpPr/>
              <p:nvPr/>
            </p:nvSpPr>
            <p:spPr>
              <a:xfrm>
                <a:off x="12192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2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9" name="Rectangle 168"/>
              <p:cNvSpPr/>
              <p:nvPr/>
            </p:nvSpPr>
            <p:spPr>
              <a:xfrm>
                <a:off x="13716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0" name="Rectangle 169"/>
              <p:cNvSpPr/>
              <p:nvPr/>
            </p:nvSpPr>
            <p:spPr>
              <a:xfrm>
                <a:off x="15240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0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2" name="Rectangle 171"/>
            <p:cNvSpPr/>
            <p:nvPr/>
          </p:nvSpPr>
          <p:spPr>
            <a:xfrm>
              <a:off x="457201" y="4038600"/>
              <a:ext cx="534608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5349566" y="4038600"/>
              <a:ext cx="1582649" cy="304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smtClean="0">
                  <a:solidFill>
                    <a:schemeClr val="tx1"/>
                  </a:solidFill>
                </a:rPr>
                <a:t>. . . </a:t>
              </a:r>
              <a:endParaRPr lang="en-US" sz="48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3" name="Rectangle 182">
            <a:hlinkClick r:id="rId2" action="ppaction://hlinkfile"/>
          </p:cNvPr>
          <p:cNvSpPr/>
          <p:nvPr/>
        </p:nvSpPr>
        <p:spPr>
          <a:xfrm>
            <a:off x="4963803" y="5943600"/>
            <a:ext cx="1979535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081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One’s Complement Operator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</a:t>
            </a:r>
            <a:r>
              <a:rPr lang="en-US" dirty="0" smtClean="0"/>
              <a:t>ll </a:t>
            </a:r>
            <a:r>
              <a:rPr lang="en-US" dirty="0"/>
              <a:t>1’s present in the number are changed to 0’s and all 0’s are changed to 1’s </a:t>
            </a:r>
            <a:endParaRPr lang="en-US" dirty="0" smtClean="0"/>
          </a:p>
          <a:p>
            <a:r>
              <a:rPr lang="en-US" dirty="0"/>
              <a:t>For example one’s complement of 1010 is </a:t>
            </a:r>
            <a:r>
              <a:rPr lang="en-US" dirty="0" smtClean="0"/>
              <a:t>0101</a:t>
            </a:r>
          </a:p>
          <a:p>
            <a:r>
              <a:rPr lang="en-US" dirty="0"/>
              <a:t>O</a:t>
            </a:r>
            <a:r>
              <a:rPr lang="en-US" dirty="0" smtClean="0"/>
              <a:t>ne’s </a:t>
            </a:r>
            <a:r>
              <a:rPr lang="en-US" dirty="0"/>
              <a:t>complement of 1111 is </a:t>
            </a:r>
            <a:r>
              <a:rPr lang="en-US" dirty="0" smtClean="0"/>
              <a:t>0000</a:t>
            </a:r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371230" y="4374107"/>
            <a:ext cx="1979535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94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real-world situations one’s complement operator is useful in encrypting files. Since it changes the original value completely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467100"/>
            <a:ext cx="651748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2596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Shift Operator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R</a:t>
            </a:r>
            <a:r>
              <a:rPr lang="en-US" sz="2800" dirty="0" smtClean="0"/>
              <a:t>ight </a:t>
            </a:r>
            <a:r>
              <a:rPr lang="en-US" sz="2800" dirty="0"/>
              <a:t>shift operator is represented by &gt;&gt; </a:t>
            </a:r>
            <a:endParaRPr lang="en-US" sz="2800" dirty="0" smtClean="0"/>
          </a:p>
          <a:p>
            <a:r>
              <a:rPr lang="en-US" sz="2800" dirty="0"/>
              <a:t>It needs two </a:t>
            </a:r>
            <a:r>
              <a:rPr lang="en-US" sz="2800" dirty="0" smtClean="0"/>
              <a:t>operands</a:t>
            </a:r>
          </a:p>
          <a:p>
            <a:r>
              <a:rPr lang="en-US" sz="2800" dirty="0" smtClean="0"/>
              <a:t>It </a:t>
            </a:r>
            <a:r>
              <a:rPr lang="en-US" sz="2800" dirty="0"/>
              <a:t>shifts each bit in its left operand to the right </a:t>
            </a:r>
            <a:endParaRPr lang="en-US" sz="2800" dirty="0" smtClean="0"/>
          </a:p>
          <a:p>
            <a:r>
              <a:rPr lang="en-US" sz="2800" dirty="0" smtClean="0"/>
              <a:t>Number </a:t>
            </a:r>
            <a:r>
              <a:rPr lang="en-US" sz="2800" dirty="0"/>
              <a:t>of places the bits are shifted depends on the </a:t>
            </a:r>
            <a:r>
              <a:rPr lang="en-US" sz="2800" dirty="0" smtClean="0"/>
              <a:t>number </a:t>
            </a:r>
            <a:r>
              <a:rPr lang="en-US" sz="2800" dirty="0"/>
              <a:t>following the operator </a:t>
            </a:r>
            <a:endParaRPr lang="en-US" sz="2800" dirty="0" smtClean="0"/>
          </a:p>
          <a:p>
            <a:pPr lvl="1"/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&gt;&gt; 3 </a:t>
            </a:r>
            <a:r>
              <a:rPr lang="en-US" sz="2800" dirty="0"/>
              <a:t>would shift all bits in </a:t>
            </a:r>
            <a:r>
              <a:rPr lang="en-US" sz="2800" dirty="0" err="1"/>
              <a:t>ch</a:t>
            </a:r>
            <a:r>
              <a:rPr lang="en-US" sz="2800" dirty="0"/>
              <a:t> three places to the right </a:t>
            </a:r>
            <a:endParaRPr lang="en-US" sz="2800" dirty="0" smtClean="0"/>
          </a:p>
          <a:p>
            <a:pPr lvl="1"/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&gt;&gt; 5 </a:t>
            </a:r>
            <a:r>
              <a:rPr lang="en-US" sz="2800" dirty="0"/>
              <a:t>would shift all bits 5 places to the right </a:t>
            </a:r>
            <a:endParaRPr lang="en-US" sz="2800" dirty="0" smtClean="0"/>
          </a:p>
          <a:p>
            <a:r>
              <a:rPr lang="en-US" sz="2800" dirty="0"/>
              <a:t>if the variable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</a:t>
            </a:r>
            <a:r>
              <a:rPr lang="en-US" sz="2800" dirty="0"/>
              <a:t> contains the bit pattern </a:t>
            </a:r>
            <a:r>
              <a:rPr lang="en-US" sz="2800" dirty="0" smtClean="0"/>
              <a:t>11010111</a:t>
            </a:r>
          </a:p>
          <a:p>
            <a:pPr lvl="1"/>
            <a:r>
              <a:rPr lang="en-US" sz="2800" dirty="0" err="1" smtClean="0"/>
              <a:t>ch</a:t>
            </a:r>
            <a:r>
              <a:rPr lang="en-US" sz="2800" dirty="0" smtClean="0"/>
              <a:t> </a:t>
            </a:r>
            <a:r>
              <a:rPr lang="en-US" sz="2800" dirty="0"/>
              <a:t>&gt;&gt; 1 would give </a:t>
            </a:r>
            <a:r>
              <a:rPr lang="en-US" sz="2800" dirty="0" smtClean="0"/>
              <a:t>01101011 </a:t>
            </a:r>
          </a:p>
          <a:p>
            <a:pPr lvl="1"/>
            <a:r>
              <a:rPr lang="en-US" sz="2800" dirty="0" err="1" smtClean="0"/>
              <a:t>ch</a:t>
            </a:r>
            <a:r>
              <a:rPr lang="en-US" sz="2800" dirty="0" smtClean="0"/>
              <a:t> </a:t>
            </a:r>
            <a:r>
              <a:rPr lang="en-US" sz="2800" dirty="0"/>
              <a:t>&gt;&gt; 2 would give 00110101 </a:t>
            </a:r>
          </a:p>
        </p:txBody>
      </p:sp>
    </p:spTree>
    <p:extLst>
      <p:ext uri="{BB962C8B-B14F-4D97-AF65-F5344CB8AC3E}">
        <p14:creationId xmlns:p14="http://schemas.microsoft.com/office/powerpoint/2010/main" xmlns="" val="197788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044" y="4084637"/>
            <a:ext cx="8229600" cy="16303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As </a:t>
            </a:r>
            <a:r>
              <a:rPr lang="en-US" dirty="0"/>
              <a:t>the bits are shifted to the right, blanks are created on the </a:t>
            </a:r>
            <a:r>
              <a:rPr lang="en-US" dirty="0" smtClean="0"/>
              <a:t>left</a:t>
            </a:r>
          </a:p>
          <a:p>
            <a:r>
              <a:rPr lang="en-US" dirty="0" smtClean="0"/>
              <a:t>These </a:t>
            </a:r>
            <a:r>
              <a:rPr lang="en-US" dirty="0"/>
              <a:t>blanks </a:t>
            </a:r>
            <a:r>
              <a:rPr lang="en-US" dirty="0" smtClean="0"/>
              <a:t>are </a:t>
            </a:r>
            <a:r>
              <a:rPr lang="en-US" dirty="0"/>
              <a:t>always filled with zeros. 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2788906" y="1143000"/>
            <a:ext cx="3002294" cy="914400"/>
            <a:chOff x="2788906" y="1143000"/>
            <a:chExt cx="3002294" cy="914400"/>
          </a:xfrm>
        </p:grpSpPr>
        <p:grpSp>
          <p:nvGrpSpPr>
            <p:cNvPr id="5" name="Group 4"/>
            <p:cNvGrpSpPr/>
            <p:nvPr/>
          </p:nvGrpSpPr>
          <p:grpSpPr>
            <a:xfrm>
              <a:off x="2813700" y="1586552"/>
              <a:ext cx="2977500" cy="470848"/>
              <a:chOff x="457200" y="3048000"/>
              <a:chExt cx="1219200" cy="3810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457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609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762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0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9144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0668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0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219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371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524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2788906" y="1143000"/>
              <a:ext cx="2977500" cy="609600"/>
              <a:chOff x="457200" y="3048000"/>
              <a:chExt cx="1219200" cy="3810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4572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7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6096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6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7620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5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9144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4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0668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3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192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2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3716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1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5240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0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83" name="Group 82"/>
          <p:cNvGrpSpPr/>
          <p:nvPr/>
        </p:nvGrpSpPr>
        <p:grpSpPr>
          <a:xfrm>
            <a:off x="990600" y="2286000"/>
            <a:ext cx="3048000" cy="1143000"/>
            <a:chOff x="685800" y="2286000"/>
            <a:chExt cx="3048000" cy="1143000"/>
          </a:xfrm>
        </p:grpSpPr>
        <p:sp>
          <p:nvSpPr>
            <p:cNvPr id="42" name="Rectangle 41"/>
            <p:cNvSpPr/>
            <p:nvPr/>
          </p:nvSpPr>
          <p:spPr>
            <a:xfrm>
              <a:off x="685800" y="2286000"/>
              <a:ext cx="3048000" cy="450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 smtClean="0">
                  <a:solidFill>
                    <a:schemeClr val="tx1"/>
                  </a:solidFill>
                </a:rPr>
                <a:t>One bit right shift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731506" y="2514600"/>
              <a:ext cx="3002294" cy="914400"/>
              <a:chOff x="2788906" y="1143000"/>
              <a:chExt cx="3002294" cy="914400"/>
            </a:xfrm>
          </p:grpSpPr>
          <p:grpSp>
            <p:nvGrpSpPr>
              <p:cNvPr id="45" name="Group 44"/>
              <p:cNvGrpSpPr/>
              <p:nvPr/>
            </p:nvGrpSpPr>
            <p:grpSpPr>
              <a:xfrm>
                <a:off x="2813700" y="1586552"/>
                <a:ext cx="2977500" cy="470848"/>
                <a:chOff x="457200" y="3048000"/>
                <a:chExt cx="1219200" cy="381000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6" name="Rectangle 55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Rectangle 57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0" name="Rectangle 59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1" name="Rectangle 60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2" name="Rectangle 61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6" name="Group 45"/>
              <p:cNvGrpSpPr/>
              <p:nvPr/>
            </p:nvGrpSpPr>
            <p:grpSpPr>
              <a:xfrm>
                <a:off x="2788906" y="1143000"/>
                <a:ext cx="2977500" cy="609600"/>
                <a:chOff x="457200" y="3048000"/>
                <a:chExt cx="1219200" cy="381000"/>
              </a:xfrm>
            </p:grpSpPr>
            <p:sp>
              <p:nvSpPr>
                <p:cNvPr id="47" name="Rectangle 46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7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6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5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4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3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2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1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0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p:grpSp>
        </p:grpSp>
      </p:grpSp>
      <p:grpSp>
        <p:nvGrpSpPr>
          <p:cNvPr id="84" name="Group 83"/>
          <p:cNvGrpSpPr/>
          <p:nvPr/>
        </p:nvGrpSpPr>
        <p:grpSpPr>
          <a:xfrm>
            <a:off x="4650829" y="2292824"/>
            <a:ext cx="3152065" cy="1136176"/>
            <a:chOff x="4650829" y="2292824"/>
            <a:chExt cx="3152065" cy="1136176"/>
          </a:xfrm>
        </p:grpSpPr>
        <p:sp>
          <p:nvSpPr>
            <p:cNvPr id="63" name="Rectangle 62"/>
            <p:cNvSpPr/>
            <p:nvPr/>
          </p:nvSpPr>
          <p:spPr>
            <a:xfrm>
              <a:off x="4650829" y="2292824"/>
              <a:ext cx="3048000" cy="450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tx1"/>
                  </a:solidFill>
                </a:rPr>
                <a:t>T</a:t>
              </a:r>
              <a:r>
                <a:rPr lang="en-US" sz="2000" dirty="0" smtClean="0">
                  <a:solidFill>
                    <a:schemeClr val="tx1"/>
                  </a:solidFill>
                </a:rPr>
                <a:t>wo bit right shift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4800600" y="2514600"/>
              <a:ext cx="3002294" cy="914400"/>
              <a:chOff x="2788906" y="1143000"/>
              <a:chExt cx="3002294" cy="914400"/>
            </a:xfrm>
          </p:grpSpPr>
          <p:grpSp>
            <p:nvGrpSpPr>
              <p:cNvPr id="65" name="Group 64"/>
              <p:cNvGrpSpPr/>
              <p:nvPr/>
            </p:nvGrpSpPr>
            <p:grpSpPr>
              <a:xfrm>
                <a:off x="2813700" y="1586552"/>
                <a:ext cx="2977500" cy="470848"/>
                <a:chOff x="457200" y="3048000"/>
                <a:chExt cx="1219200" cy="381000"/>
              </a:xfrm>
            </p:grpSpPr>
            <p:sp>
              <p:nvSpPr>
                <p:cNvPr id="75" name="Rectangle 74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6" name="Rectangle 75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7" name="Rectangle 76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8" name="Rectangle 77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6" name="Group 65"/>
              <p:cNvGrpSpPr/>
              <p:nvPr/>
            </p:nvGrpSpPr>
            <p:grpSpPr>
              <a:xfrm>
                <a:off x="2788906" y="1143000"/>
                <a:ext cx="2977500" cy="609600"/>
                <a:chOff x="457200" y="3048000"/>
                <a:chExt cx="1219200" cy="381000"/>
              </a:xfrm>
            </p:grpSpPr>
            <p:sp>
              <p:nvSpPr>
                <p:cNvPr id="67" name="Rectangle 66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7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68" name="Rectangle 67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6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69" name="Rectangle 68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5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70" name="Rectangle 69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4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3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72" name="Rectangle 71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2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73" name="Rectangle 72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1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74" name="Rectangle 73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0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p:grpSp>
        </p:grpSp>
      </p:grpSp>
      <p:sp>
        <p:nvSpPr>
          <p:cNvPr id="85" name="Rectangle 84">
            <a:hlinkClick r:id="rId2" action="ppaction://hlinkfile"/>
          </p:cNvPr>
          <p:cNvSpPr/>
          <p:nvPr/>
        </p:nvSpPr>
        <p:spPr>
          <a:xfrm>
            <a:off x="6371230" y="5715000"/>
            <a:ext cx="1979535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87" name="Straight Arrow Connector 86"/>
          <p:cNvCxnSpPr/>
          <p:nvPr/>
        </p:nvCxnSpPr>
        <p:spPr>
          <a:xfrm>
            <a:off x="1031544" y="3657600"/>
            <a:ext cx="372188" cy="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4809412" y="3657600"/>
            <a:ext cx="372188" cy="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5225668" y="3657600"/>
            <a:ext cx="372188" cy="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28377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</a:t>
            </a:r>
            <a:r>
              <a:rPr lang="en-US" dirty="0"/>
              <a:t>the operand is a multiple of 2 then shifting the operand one bit to right is same as dividing it by 2 </a:t>
            </a:r>
            <a:endParaRPr lang="en-US" dirty="0" smtClean="0"/>
          </a:p>
          <a:p>
            <a:pPr lvl="1"/>
            <a:r>
              <a:rPr lang="en-US" dirty="0"/>
              <a:t>64 &gt;&gt; 1 gives 32 </a:t>
            </a:r>
          </a:p>
          <a:p>
            <a:pPr lvl="1"/>
            <a:r>
              <a:rPr lang="en-US" dirty="0"/>
              <a:t>64 &gt;&gt; 2 gives 16 </a:t>
            </a:r>
          </a:p>
          <a:p>
            <a:pPr lvl="1"/>
            <a:r>
              <a:rPr lang="en-US" dirty="0"/>
              <a:t>128 &gt;&gt; 2 gives 32 </a:t>
            </a:r>
            <a:endParaRPr lang="en-US" dirty="0" smtClean="0"/>
          </a:p>
          <a:p>
            <a:r>
              <a:rPr lang="en-US" dirty="0"/>
              <a:t>but, </a:t>
            </a:r>
          </a:p>
          <a:p>
            <a:pPr lvl="1"/>
            <a:r>
              <a:rPr lang="en-US" dirty="0"/>
              <a:t>27 &gt;&gt; 1 is 13 </a:t>
            </a:r>
          </a:p>
          <a:p>
            <a:pPr lvl="1"/>
            <a:r>
              <a:rPr lang="en-US" dirty="0"/>
              <a:t>49 &gt;&gt; 1 is 24 </a:t>
            </a:r>
          </a:p>
        </p:txBody>
      </p:sp>
    </p:spTree>
    <p:extLst>
      <p:ext uri="{BB962C8B-B14F-4D97-AF65-F5344CB8AC3E}">
        <p14:creationId xmlns:p14="http://schemas.microsoft.com/office/powerpoint/2010/main" xmlns="" val="389253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a &gt;&gt; b </a:t>
            </a:r>
            <a:endParaRPr lang="en-US" b="1" dirty="0" smtClean="0"/>
          </a:p>
          <a:p>
            <a:pPr lvl="1"/>
            <a:r>
              <a:rPr lang="en-US" dirty="0" smtClean="0"/>
              <a:t>if </a:t>
            </a:r>
            <a:r>
              <a:rPr lang="en-US" b="1" dirty="0"/>
              <a:t>b </a:t>
            </a:r>
            <a:r>
              <a:rPr lang="en-US" dirty="0"/>
              <a:t>is negative the result is unpredictable </a:t>
            </a:r>
            <a:endParaRPr lang="en-US" dirty="0" smtClean="0"/>
          </a:p>
          <a:p>
            <a:pPr lvl="1"/>
            <a:r>
              <a:rPr lang="en-US" dirty="0"/>
              <a:t>If </a:t>
            </a:r>
            <a:r>
              <a:rPr lang="en-US" b="1" dirty="0"/>
              <a:t>a </a:t>
            </a:r>
            <a:r>
              <a:rPr lang="en-US" dirty="0"/>
              <a:t>is negative than its left most bit (sign bit) would be </a:t>
            </a:r>
            <a:r>
              <a:rPr lang="en-US" dirty="0" smtClean="0"/>
              <a:t>1</a:t>
            </a:r>
            <a:endParaRPr lang="en-US" dirty="0"/>
          </a:p>
          <a:p>
            <a:pPr lvl="1"/>
            <a:r>
              <a:rPr lang="en-US" dirty="0"/>
              <a:t>right shifting </a:t>
            </a:r>
            <a:r>
              <a:rPr lang="en-US" b="1" dirty="0"/>
              <a:t>a </a:t>
            </a:r>
            <a:r>
              <a:rPr lang="en-US" dirty="0"/>
              <a:t>would result in extending the sign </a:t>
            </a:r>
            <a:r>
              <a:rPr lang="en-US" dirty="0" smtClean="0"/>
              <a:t>bit</a:t>
            </a:r>
            <a:endParaRPr lang="en-US" dirty="0"/>
          </a:p>
          <a:p>
            <a:pPr lvl="1"/>
            <a:r>
              <a:rPr lang="en-US" dirty="0"/>
              <a:t>For example, if </a:t>
            </a:r>
            <a:r>
              <a:rPr lang="en-US" b="1" dirty="0"/>
              <a:t>a </a:t>
            </a:r>
            <a:r>
              <a:rPr lang="en-US" dirty="0"/>
              <a:t>contains -1, its binary representation would be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0111111111111111111111111111111 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403075" y="5981700"/>
            <a:ext cx="1979535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4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Left Shift Operator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similar to the right shift operator, </a:t>
            </a:r>
            <a:endParaRPr lang="en-US" dirty="0" smtClean="0"/>
          </a:p>
          <a:p>
            <a:r>
              <a:rPr lang="en-US" dirty="0" smtClean="0"/>
              <a:t>Only </a:t>
            </a:r>
            <a:r>
              <a:rPr lang="en-US" dirty="0"/>
              <a:t>difference being that the bits are shifted to the left, and for each bit shifted, a 0 is added to the right of the </a:t>
            </a:r>
            <a:r>
              <a:rPr lang="en-US" dirty="0" smtClean="0"/>
              <a:t>number</a:t>
            </a:r>
            <a:endParaRPr lang="en-US" dirty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37488" y="3803176"/>
            <a:ext cx="3002294" cy="914400"/>
            <a:chOff x="2788906" y="1143000"/>
            <a:chExt cx="3002294" cy="914400"/>
          </a:xfrm>
        </p:grpSpPr>
        <p:grpSp>
          <p:nvGrpSpPr>
            <p:cNvPr id="5" name="Group 4"/>
            <p:cNvGrpSpPr/>
            <p:nvPr/>
          </p:nvGrpSpPr>
          <p:grpSpPr>
            <a:xfrm>
              <a:off x="2813700" y="1586552"/>
              <a:ext cx="2977500" cy="470848"/>
              <a:chOff x="457200" y="3048000"/>
              <a:chExt cx="1219200" cy="3810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457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609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762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0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9144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0668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0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219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371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524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2788906" y="1143000"/>
              <a:ext cx="2977500" cy="609600"/>
              <a:chOff x="457200" y="3048000"/>
              <a:chExt cx="1219200" cy="3810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4572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7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6096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6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7620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5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9144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4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0668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3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192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2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3716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1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524000" y="3048000"/>
                <a:ext cx="1524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0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1239182" y="4946176"/>
            <a:ext cx="3048000" cy="1143000"/>
            <a:chOff x="685800" y="2286000"/>
            <a:chExt cx="3048000" cy="1143000"/>
          </a:xfrm>
        </p:grpSpPr>
        <p:sp>
          <p:nvSpPr>
            <p:cNvPr id="24" name="Rectangle 23"/>
            <p:cNvSpPr/>
            <p:nvPr/>
          </p:nvSpPr>
          <p:spPr>
            <a:xfrm>
              <a:off x="685800" y="2286000"/>
              <a:ext cx="3048000" cy="450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 smtClean="0">
                  <a:solidFill>
                    <a:schemeClr val="tx1"/>
                  </a:solidFill>
                </a:rPr>
                <a:t>One bit left shift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731506" y="2514600"/>
              <a:ext cx="3002294" cy="914400"/>
              <a:chOff x="2788906" y="1143000"/>
              <a:chExt cx="3002294" cy="914400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2813700" y="1586552"/>
                <a:ext cx="2977500" cy="470848"/>
                <a:chOff x="457200" y="3048000"/>
                <a:chExt cx="1219200" cy="381000"/>
              </a:xfrm>
            </p:grpSpPr>
            <p:sp>
              <p:nvSpPr>
                <p:cNvPr id="36" name="Rectangle 35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2788906" y="1143000"/>
                <a:ext cx="2977500" cy="609600"/>
                <a:chOff x="457200" y="3048000"/>
                <a:chExt cx="1219200" cy="381000"/>
              </a:xfrm>
            </p:grpSpPr>
            <p:sp>
              <p:nvSpPr>
                <p:cNvPr id="28" name="Rectangle 27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7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6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5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4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3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2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1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0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p:grpSp>
        </p:grpSp>
      </p:grpSp>
      <p:grpSp>
        <p:nvGrpSpPr>
          <p:cNvPr id="44" name="Group 43"/>
          <p:cNvGrpSpPr/>
          <p:nvPr/>
        </p:nvGrpSpPr>
        <p:grpSpPr>
          <a:xfrm>
            <a:off x="4899411" y="4953000"/>
            <a:ext cx="3152065" cy="1136176"/>
            <a:chOff x="4650829" y="2292824"/>
            <a:chExt cx="3152065" cy="1136176"/>
          </a:xfrm>
        </p:grpSpPr>
        <p:sp>
          <p:nvSpPr>
            <p:cNvPr id="45" name="Rectangle 44"/>
            <p:cNvSpPr/>
            <p:nvPr/>
          </p:nvSpPr>
          <p:spPr>
            <a:xfrm>
              <a:off x="4650829" y="2292824"/>
              <a:ext cx="3048000" cy="450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chemeClr val="tx1"/>
                  </a:solidFill>
                </a:rPr>
                <a:t>T</a:t>
              </a:r>
              <a:r>
                <a:rPr lang="en-US" sz="2000" dirty="0" smtClean="0">
                  <a:solidFill>
                    <a:schemeClr val="tx1"/>
                  </a:solidFill>
                </a:rPr>
                <a:t>wo bit left shift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4800600" y="2514600"/>
              <a:ext cx="3002294" cy="914400"/>
              <a:chOff x="2788906" y="1143000"/>
              <a:chExt cx="3002294" cy="914400"/>
            </a:xfrm>
          </p:grpSpPr>
          <p:grpSp>
            <p:nvGrpSpPr>
              <p:cNvPr id="47" name="Group 46"/>
              <p:cNvGrpSpPr/>
              <p:nvPr/>
            </p:nvGrpSpPr>
            <p:grpSpPr>
              <a:xfrm>
                <a:off x="2813700" y="1586552"/>
                <a:ext cx="2977500" cy="470848"/>
                <a:chOff x="457200" y="3048000"/>
                <a:chExt cx="1219200" cy="381000"/>
              </a:xfrm>
            </p:grpSpPr>
            <p:sp>
              <p:nvSpPr>
                <p:cNvPr id="57" name="Rectangle 56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Rectangle 57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0" name="Rectangle 59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1" name="Rectangle 60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2" name="Rectangle 61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Rectangle 62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4" name="Rectangle 63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8" name="Group 47"/>
              <p:cNvGrpSpPr/>
              <p:nvPr/>
            </p:nvGrpSpPr>
            <p:grpSpPr>
              <a:xfrm>
                <a:off x="2788906" y="1143000"/>
                <a:ext cx="2977500" cy="609600"/>
                <a:chOff x="457200" y="3048000"/>
                <a:chExt cx="1219200" cy="381000"/>
              </a:xfrm>
            </p:grpSpPr>
            <p:sp>
              <p:nvSpPr>
                <p:cNvPr id="49" name="Rectangle 48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7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6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5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4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3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2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5" name="Rectangle 54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1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6" name="Rectangle 55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0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p:grpSp>
        </p:grpSp>
      </p:grpSp>
      <p:cxnSp>
        <p:nvCxnSpPr>
          <p:cNvPr id="65" name="Straight Arrow Connector 64"/>
          <p:cNvCxnSpPr/>
          <p:nvPr/>
        </p:nvCxnSpPr>
        <p:spPr>
          <a:xfrm>
            <a:off x="3930001" y="6324600"/>
            <a:ext cx="372188" cy="0"/>
          </a:xfrm>
          <a:prstGeom prst="straightConnector1">
            <a:avLst/>
          </a:prstGeom>
          <a:ln w="2222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7705012" y="6324600"/>
            <a:ext cx="372188" cy="0"/>
          </a:xfrm>
          <a:prstGeom prst="straightConnector1">
            <a:avLst/>
          </a:prstGeom>
          <a:ln w="2222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7324012" y="6324600"/>
            <a:ext cx="372188" cy="0"/>
          </a:xfrm>
          <a:prstGeom prst="straightConnector1">
            <a:avLst/>
          </a:prstGeom>
          <a:ln w="22225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5953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Storing 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3528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DOS/Windows converts the actual date into a </a:t>
            </a:r>
            <a:r>
              <a:rPr lang="en-US" sz="2800" dirty="0" smtClean="0"/>
              <a:t>single value </a:t>
            </a:r>
            <a:r>
              <a:rPr lang="en-US" sz="2800" dirty="0"/>
              <a:t>using the following formula: </a:t>
            </a:r>
          </a:p>
          <a:p>
            <a:pPr marL="682625" lvl="2" indent="0">
              <a:buNone/>
            </a:pPr>
            <a:r>
              <a:rPr lang="en-US" dirty="0" smtClean="0"/>
              <a:t>   date </a:t>
            </a:r>
            <a:r>
              <a:rPr lang="en-US" dirty="0"/>
              <a:t>= 512 * ( year - 1980 ) + 32 * month + day </a:t>
            </a:r>
            <a:endParaRPr lang="en-US" dirty="0" smtClean="0"/>
          </a:p>
          <a:p>
            <a:r>
              <a:rPr lang="en-US" sz="2800" dirty="0"/>
              <a:t>Suppose 09/03/1990 is the date </a:t>
            </a:r>
            <a:endParaRPr lang="en-US" sz="2800" dirty="0" smtClean="0"/>
          </a:p>
          <a:p>
            <a:pPr marL="914400" lvl="2" indent="0">
              <a:buNone/>
            </a:pPr>
            <a:r>
              <a:rPr lang="en-US" dirty="0" smtClean="0"/>
              <a:t>date = 512 * ( 1990 - 1980 ) + 32 * 3 + 9 = 5225</a:t>
            </a:r>
          </a:p>
          <a:p>
            <a:r>
              <a:rPr lang="en-US" sz="2800" dirty="0" smtClean="0"/>
              <a:t>The </a:t>
            </a:r>
            <a:r>
              <a:rPr lang="en-US" sz="2800" dirty="0"/>
              <a:t>binary equivalent of 5225 is 0001 0100 0110 1001 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141883" y="4931392"/>
            <a:ext cx="8912269" cy="478808"/>
            <a:chOff x="-1229424" y="5769592"/>
            <a:chExt cx="9806617" cy="478808"/>
          </a:xfrm>
        </p:grpSpPr>
        <p:grpSp>
          <p:nvGrpSpPr>
            <p:cNvPr id="5" name="Group 4"/>
            <p:cNvGrpSpPr/>
            <p:nvPr/>
          </p:nvGrpSpPr>
          <p:grpSpPr>
            <a:xfrm>
              <a:off x="6122458" y="5777552"/>
              <a:ext cx="2454735" cy="470848"/>
              <a:chOff x="457200" y="3048000"/>
              <a:chExt cx="1219200" cy="3810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457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609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1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762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1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9144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0668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1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219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371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524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1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3676521" y="5777552"/>
              <a:ext cx="2454735" cy="470848"/>
              <a:chOff x="457200" y="3048000"/>
              <a:chExt cx="1219200" cy="381000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457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609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62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9144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1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0668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219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1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371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524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1216513" y="5769592"/>
              <a:ext cx="2454735" cy="470848"/>
              <a:chOff x="457200" y="3048000"/>
              <a:chExt cx="1219200" cy="381000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457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609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762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9144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0668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1219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371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524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-1229424" y="5769592"/>
              <a:ext cx="2454735" cy="470848"/>
              <a:chOff x="457200" y="3048000"/>
              <a:chExt cx="1219200" cy="381000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457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609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762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9144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0668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12192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3716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1524000" y="3048000"/>
                <a:ext cx="152400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0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138752" y="4495800"/>
            <a:ext cx="8915400" cy="418289"/>
            <a:chOff x="138752" y="5029200"/>
            <a:chExt cx="8915400" cy="418289"/>
          </a:xfrm>
        </p:grpSpPr>
        <p:sp>
          <p:nvSpPr>
            <p:cNvPr id="51" name="Left Brace 50"/>
            <p:cNvSpPr/>
            <p:nvPr/>
          </p:nvSpPr>
          <p:spPr>
            <a:xfrm rot="5400000">
              <a:off x="7733573" y="4126910"/>
              <a:ext cx="418287" cy="2222871"/>
            </a:xfrm>
            <a:prstGeom prst="leftBrace">
              <a:avLst>
                <a:gd name="adj1" fmla="val 89903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Left Brace 51"/>
            <p:cNvSpPr/>
            <p:nvPr/>
          </p:nvSpPr>
          <p:spPr>
            <a:xfrm rot="5400000">
              <a:off x="5509548" y="4126908"/>
              <a:ext cx="418287" cy="2222871"/>
            </a:xfrm>
            <a:prstGeom prst="leftBrace">
              <a:avLst>
                <a:gd name="adj1" fmla="val 89903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Left Brace 52"/>
            <p:cNvSpPr/>
            <p:nvPr/>
          </p:nvSpPr>
          <p:spPr>
            <a:xfrm rot="5400000">
              <a:off x="3258804" y="4126908"/>
              <a:ext cx="418287" cy="2222871"/>
            </a:xfrm>
            <a:prstGeom prst="leftBrace">
              <a:avLst>
                <a:gd name="adj1" fmla="val 89903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Left Brace 53"/>
            <p:cNvSpPr/>
            <p:nvPr/>
          </p:nvSpPr>
          <p:spPr>
            <a:xfrm rot="5400000">
              <a:off x="1041044" y="4126908"/>
              <a:ext cx="418287" cy="2222871"/>
            </a:xfrm>
            <a:prstGeom prst="leftBrace">
              <a:avLst>
                <a:gd name="adj1" fmla="val 89903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7660944" y="5410200"/>
            <a:ext cx="1393208" cy="685800"/>
            <a:chOff x="7660944" y="5410200"/>
            <a:chExt cx="1393208" cy="685800"/>
          </a:xfrm>
        </p:grpSpPr>
        <p:cxnSp>
          <p:nvCxnSpPr>
            <p:cNvPr id="58" name="Straight Connector 57"/>
            <p:cNvCxnSpPr/>
            <p:nvPr/>
          </p:nvCxnSpPr>
          <p:spPr>
            <a:xfrm>
              <a:off x="9054152" y="5410200"/>
              <a:ext cx="0" cy="685800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7660944" y="5410200"/>
              <a:ext cx="0" cy="685800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ectangle 59"/>
            <p:cNvSpPr/>
            <p:nvPr/>
          </p:nvSpPr>
          <p:spPr>
            <a:xfrm>
              <a:off x="8031485" y="5622878"/>
              <a:ext cx="697146" cy="4708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C00000"/>
                  </a:solidFill>
                </a:rPr>
                <a:t>day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 flipH="1">
              <a:off x="7676312" y="5896722"/>
              <a:ext cx="417204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8635864" y="5896722"/>
              <a:ext cx="355736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/>
          <p:cNvGrpSpPr/>
          <p:nvPr/>
        </p:nvGrpSpPr>
        <p:grpSpPr>
          <a:xfrm>
            <a:off x="6549191" y="5410200"/>
            <a:ext cx="1118833" cy="692239"/>
            <a:chOff x="6549191" y="5410200"/>
            <a:chExt cx="1118833" cy="692239"/>
          </a:xfrm>
        </p:grpSpPr>
        <p:sp>
          <p:nvSpPr>
            <p:cNvPr id="65" name="Rectangle 64"/>
            <p:cNvSpPr/>
            <p:nvPr/>
          </p:nvSpPr>
          <p:spPr>
            <a:xfrm>
              <a:off x="6660527" y="5631591"/>
              <a:ext cx="843717" cy="4708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C00000"/>
                  </a:solidFill>
                </a:rPr>
                <a:t>month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cxnSp>
          <p:nvCxnSpPr>
            <p:cNvPr id="66" name="Straight Arrow Connector 65"/>
            <p:cNvCxnSpPr/>
            <p:nvPr/>
          </p:nvCxnSpPr>
          <p:spPr>
            <a:xfrm flipH="1">
              <a:off x="6549191" y="5898996"/>
              <a:ext cx="208602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7405055" y="5898996"/>
              <a:ext cx="262969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6553200" y="5410200"/>
              <a:ext cx="0" cy="685800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/>
          <p:cNvGrpSpPr/>
          <p:nvPr/>
        </p:nvGrpSpPr>
        <p:grpSpPr>
          <a:xfrm>
            <a:off x="152400" y="5410200"/>
            <a:ext cx="6384133" cy="685800"/>
            <a:chOff x="152400" y="5410200"/>
            <a:chExt cx="6384133" cy="685800"/>
          </a:xfrm>
        </p:grpSpPr>
        <p:cxnSp>
          <p:nvCxnSpPr>
            <p:cNvPr id="71" name="Straight Connector 70"/>
            <p:cNvCxnSpPr/>
            <p:nvPr/>
          </p:nvCxnSpPr>
          <p:spPr>
            <a:xfrm>
              <a:off x="152400" y="5410200"/>
              <a:ext cx="0" cy="685800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71"/>
            <p:cNvSpPr/>
            <p:nvPr/>
          </p:nvSpPr>
          <p:spPr>
            <a:xfrm>
              <a:off x="4013436" y="5598596"/>
              <a:ext cx="1091964" cy="4708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C00000"/>
                  </a:solidFill>
                </a:rPr>
                <a:t>year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73" name="Straight Arrow Connector 72"/>
            <p:cNvCxnSpPr/>
            <p:nvPr/>
          </p:nvCxnSpPr>
          <p:spPr>
            <a:xfrm flipH="1" flipV="1">
              <a:off x="168120" y="5834020"/>
              <a:ext cx="3946680" cy="3299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flipV="1">
              <a:off x="4879272" y="5896722"/>
              <a:ext cx="1657261" cy="2274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56708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Maximum value of day is 31</a:t>
            </a:r>
          </a:p>
          <a:p>
            <a:pPr lvl="1"/>
            <a:r>
              <a:rPr lang="en-US" sz="2800" dirty="0" smtClean="0"/>
              <a:t>How many bit are required to store value 31</a:t>
            </a:r>
          </a:p>
          <a:p>
            <a:pPr lvl="1"/>
            <a:r>
              <a:rPr lang="en-US" sz="2800" dirty="0" smtClean="0"/>
              <a:t>5 bits because maximum value that can be stored in 5 bits is 2</a:t>
            </a:r>
            <a:r>
              <a:rPr lang="en-US" sz="3600" baseline="30000" dirty="0" smtClean="0"/>
              <a:t>5</a:t>
            </a:r>
            <a:r>
              <a:rPr lang="en-US" sz="2800" dirty="0" smtClean="0"/>
              <a:t> = 32 </a:t>
            </a:r>
          </a:p>
          <a:p>
            <a:r>
              <a:rPr lang="en-US" dirty="0" smtClean="0"/>
              <a:t>Maximum value of month is 12</a:t>
            </a:r>
          </a:p>
          <a:p>
            <a:pPr lvl="1"/>
            <a:r>
              <a:rPr lang="en-US" dirty="0" smtClean="0"/>
              <a:t>How many bits are required to store value 12</a:t>
            </a:r>
          </a:p>
          <a:p>
            <a:pPr lvl="1"/>
            <a:r>
              <a:rPr lang="en-US" dirty="0" smtClean="0"/>
              <a:t>4 bits because maximum value that can be stored in 4 bits is 2</a:t>
            </a:r>
            <a:r>
              <a:rPr lang="en-US" baseline="30000" dirty="0" smtClean="0"/>
              <a:t>4</a:t>
            </a:r>
            <a:r>
              <a:rPr lang="en-US" dirty="0" smtClean="0"/>
              <a:t> = 16 </a:t>
            </a:r>
          </a:p>
          <a:p>
            <a:r>
              <a:rPr lang="en-US" dirty="0" smtClean="0"/>
              <a:t>Rest of bits are used for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644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Extracting year from 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31242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After performing 9 bits right shift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When you read the above integer value it is 10 in decimal, adding 1980 the year will 1990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9036" y="1271658"/>
            <a:ext cx="5961151" cy="418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1" name="Group 40"/>
          <p:cNvGrpSpPr/>
          <p:nvPr/>
        </p:nvGrpSpPr>
        <p:grpSpPr>
          <a:xfrm>
            <a:off x="155531" y="2057400"/>
            <a:ext cx="8912269" cy="1171047"/>
            <a:chOff x="141883" y="4931392"/>
            <a:chExt cx="8912269" cy="1171047"/>
          </a:xfrm>
        </p:grpSpPr>
        <p:grpSp>
          <p:nvGrpSpPr>
            <p:cNvPr id="4" name="Group 3"/>
            <p:cNvGrpSpPr/>
            <p:nvPr/>
          </p:nvGrpSpPr>
          <p:grpSpPr>
            <a:xfrm>
              <a:off x="141883" y="4931392"/>
              <a:ext cx="8912269" cy="478808"/>
              <a:chOff x="-1229424" y="5769592"/>
              <a:chExt cx="9806617" cy="478808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6122458" y="5777552"/>
                <a:ext cx="2454735" cy="470848"/>
                <a:chOff x="457200" y="3048000"/>
                <a:chExt cx="1219200" cy="381000"/>
              </a:xfrm>
            </p:grpSpPr>
            <p:sp>
              <p:nvSpPr>
                <p:cNvPr id="33" name="Rectangle 32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" name="Group 5"/>
              <p:cNvGrpSpPr/>
              <p:nvPr/>
            </p:nvGrpSpPr>
            <p:grpSpPr>
              <a:xfrm>
                <a:off x="3676521" y="5777552"/>
                <a:ext cx="2454735" cy="470848"/>
                <a:chOff x="457200" y="3048000"/>
                <a:chExt cx="1219200" cy="381000"/>
              </a:xfrm>
            </p:grpSpPr>
            <p:sp>
              <p:nvSpPr>
                <p:cNvPr id="25" name="Rectangle 24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" name="Group 6"/>
              <p:cNvGrpSpPr/>
              <p:nvPr/>
            </p:nvGrpSpPr>
            <p:grpSpPr>
              <a:xfrm>
                <a:off x="1216513" y="5769592"/>
                <a:ext cx="2454735" cy="470848"/>
                <a:chOff x="457200" y="3048000"/>
                <a:chExt cx="1219200" cy="381000"/>
              </a:xfrm>
            </p:grpSpPr>
            <p:sp>
              <p:nvSpPr>
                <p:cNvPr id="17" name="Rectangle 16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" name="Group 7"/>
              <p:cNvGrpSpPr/>
              <p:nvPr/>
            </p:nvGrpSpPr>
            <p:grpSpPr>
              <a:xfrm>
                <a:off x="-1229424" y="5769592"/>
                <a:ext cx="2454735" cy="470848"/>
                <a:chOff x="457200" y="3048000"/>
                <a:chExt cx="1219200" cy="381000"/>
              </a:xfrm>
            </p:grpSpPr>
            <p:sp>
              <p:nvSpPr>
                <p:cNvPr id="9" name="Rectangle 8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42" name="Group 41"/>
            <p:cNvGrpSpPr/>
            <p:nvPr/>
          </p:nvGrpSpPr>
          <p:grpSpPr>
            <a:xfrm>
              <a:off x="7660944" y="5410200"/>
              <a:ext cx="1393208" cy="685800"/>
              <a:chOff x="7660944" y="5410200"/>
              <a:chExt cx="1393208" cy="685800"/>
            </a:xfrm>
          </p:grpSpPr>
          <p:cxnSp>
            <p:nvCxnSpPr>
              <p:cNvPr id="43" name="Straight Connector 42"/>
              <p:cNvCxnSpPr/>
              <p:nvPr/>
            </p:nvCxnSpPr>
            <p:spPr>
              <a:xfrm>
                <a:off x="9054152" y="5410200"/>
                <a:ext cx="0" cy="68580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7660944" y="5410200"/>
                <a:ext cx="0" cy="68580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Rectangle 44"/>
              <p:cNvSpPr/>
              <p:nvPr/>
            </p:nvSpPr>
            <p:spPr>
              <a:xfrm>
                <a:off x="8031485" y="5622878"/>
                <a:ext cx="697146" cy="4708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C00000"/>
                    </a:solidFill>
                  </a:rPr>
                  <a:t>day</a:t>
                </a:r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46" name="Straight Arrow Connector 45"/>
              <p:cNvCxnSpPr/>
              <p:nvPr/>
            </p:nvCxnSpPr>
            <p:spPr>
              <a:xfrm flipH="1">
                <a:off x="7676312" y="5896722"/>
                <a:ext cx="417204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/>
              <p:cNvCxnSpPr/>
              <p:nvPr/>
            </p:nvCxnSpPr>
            <p:spPr>
              <a:xfrm>
                <a:off x="8635864" y="5896722"/>
                <a:ext cx="355736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/>
            <p:cNvGrpSpPr/>
            <p:nvPr/>
          </p:nvGrpSpPr>
          <p:grpSpPr>
            <a:xfrm>
              <a:off x="6549191" y="5410200"/>
              <a:ext cx="1118833" cy="692239"/>
              <a:chOff x="6549191" y="5410200"/>
              <a:chExt cx="1118833" cy="692239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6660527" y="5631591"/>
                <a:ext cx="843717" cy="4708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C00000"/>
                    </a:solidFill>
                  </a:rPr>
                  <a:t>month</a:t>
                </a:r>
                <a:endParaRPr lang="en-US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50" name="Straight Arrow Connector 49"/>
              <p:cNvCxnSpPr/>
              <p:nvPr/>
            </p:nvCxnSpPr>
            <p:spPr>
              <a:xfrm flipH="1">
                <a:off x="6549191" y="5898996"/>
                <a:ext cx="208602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/>
              <p:cNvCxnSpPr/>
              <p:nvPr/>
            </p:nvCxnSpPr>
            <p:spPr>
              <a:xfrm>
                <a:off x="7405055" y="5898996"/>
                <a:ext cx="262969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6553200" y="5410200"/>
                <a:ext cx="0" cy="68580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/>
            <p:cNvGrpSpPr/>
            <p:nvPr/>
          </p:nvGrpSpPr>
          <p:grpSpPr>
            <a:xfrm>
              <a:off x="152400" y="5410200"/>
              <a:ext cx="6384133" cy="685800"/>
              <a:chOff x="152400" y="5410200"/>
              <a:chExt cx="6384133" cy="685800"/>
            </a:xfrm>
          </p:grpSpPr>
          <p:cxnSp>
            <p:nvCxnSpPr>
              <p:cNvPr id="54" name="Straight Connector 53"/>
              <p:cNvCxnSpPr/>
              <p:nvPr/>
            </p:nvCxnSpPr>
            <p:spPr>
              <a:xfrm>
                <a:off x="152400" y="5410200"/>
                <a:ext cx="0" cy="68580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Rectangle 54"/>
              <p:cNvSpPr/>
              <p:nvPr/>
            </p:nvSpPr>
            <p:spPr>
              <a:xfrm>
                <a:off x="4013436" y="5598596"/>
                <a:ext cx="1091964" cy="4708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C00000"/>
                    </a:solidFill>
                  </a:rPr>
                  <a:t>year</a:t>
                </a:r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56" name="Straight Arrow Connector 55"/>
              <p:cNvCxnSpPr/>
              <p:nvPr/>
            </p:nvCxnSpPr>
            <p:spPr>
              <a:xfrm flipH="1" flipV="1">
                <a:off x="168120" y="5834020"/>
                <a:ext cx="3946680" cy="32995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/>
              <p:cNvCxnSpPr/>
              <p:nvPr/>
            </p:nvCxnSpPr>
            <p:spPr>
              <a:xfrm flipV="1">
                <a:off x="4879272" y="5896722"/>
                <a:ext cx="1657261" cy="2274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52" name="Group 2051"/>
          <p:cNvGrpSpPr/>
          <p:nvPr/>
        </p:nvGrpSpPr>
        <p:grpSpPr>
          <a:xfrm>
            <a:off x="155531" y="3962400"/>
            <a:ext cx="8912269" cy="879144"/>
            <a:chOff x="155531" y="4038600"/>
            <a:chExt cx="8912269" cy="879144"/>
          </a:xfrm>
        </p:grpSpPr>
        <p:grpSp>
          <p:nvGrpSpPr>
            <p:cNvPr id="60" name="Group 59"/>
            <p:cNvGrpSpPr/>
            <p:nvPr/>
          </p:nvGrpSpPr>
          <p:grpSpPr>
            <a:xfrm>
              <a:off x="155531" y="4038600"/>
              <a:ext cx="8912269" cy="478808"/>
              <a:chOff x="-1229424" y="5769592"/>
              <a:chExt cx="9806617" cy="478808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6122458" y="5777552"/>
                <a:ext cx="2454735" cy="470848"/>
                <a:chOff x="457200" y="3048000"/>
                <a:chExt cx="1219200" cy="381000"/>
              </a:xfrm>
            </p:grpSpPr>
            <p:sp>
              <p:nvSpPr>
                <p:cNvPr id="105" name="Rectangle 104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6" name="Rectangle 105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7" name="Rectangle 106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0" name="Rectangle 109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8" name="Group 77"/>
              <p:cNvGrpSpPr/>
              <p:nvPr/>
            </p:nvGrpSpPr>
            <p:grpSpPr>
              <a:xfrm>
                <a:off x="3676521" y="5777552"/>
                <a:ext cx="2454735" cy="470848"/>
                <a:chOff x="457200" y="3048000"/>
                <a:chExt cx="1219200" cy="381000"/>
              </a:xfrm>
            </p:grpSpPr>
            <p:sp>
              <p:nvSpPr>
                <p:cNvPr id="97" name="Rectangle 96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8" name="Rectangle 97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9" name="Rectangle 98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0" name="Rectangle 99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1" name="Rectangle 100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2" name="Rectangle 101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3" name="Rectangle 102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" name="Rectangle 103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9" name="Group 78"/>
              <p:cNvGrpSpPr/>
              <p:nvPr/>
            </p:nvGrpSpPr>
            <p:grpSpPr>
              <a:xfrm>
                <a:off x="1216513" y="5769592"/>
                <a:ext cx="2454735" cy="470848"/>
                <a:chOff x="457200" y="3048000"/>
                <a:chExt cx="1219200" cy="381000"/>
              </a:xfrm>
            </p:grpSpPr>
            <p:sp>
              <p:nvSpPr>
                <p:cNvPr id="89" name="Rectangle 88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" name="Rectangle 89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" name="Rectangle 90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2" name="Rectangle 91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3" name="Rectangle 92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4" name="Rectangle 93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5" name="Rectangle 94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6" name="Rectangle 95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0" name="Group 79"/>
              <p:cNvGrpSpPr/>
              <p:nvPr/>
            </p:nvGrpSpPr>
            <p:grpSpPr>
              <a:xfrm>
                <a:off x="-1229424" y="5769592"/>
                <a:ext cx="2454735" cy="470848"/>
                <a:chOff x="457200" y="3048000"/>
                <a:chExt cx="1219200" cy="381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4" name="Rectangle 83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7" name="Rectangle 86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" name="Rectangle 87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cxnSp>
          <p:nvCxnSpPr>
            <p:cNvPr id="113" name="Straight Connector 112"/>
            <p:cNvCxnSpPr/>
            <p:nvPr/>
          </p:nvCxnSpPr>
          <p:spPr>
            <a:xfrm>
              <a:off x="9067800" y="4495800"/>
              <a:ext cx="0" cy="421944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2667000" y="4495800"/>
              <a:ext cx="15720" cy="421944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Rectangle 114"/>
            <p:cNvSpPr/>
            <p:nvPr/>
          </p:nvSpPr>
          <p:spPr>
            <a:xfrm>
              <a:off x="6528036" y="4446896"/>
              <a:ext cx="1091964" cy="4708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C00000"/>
                  </a:solidFill>
                </a:rPr>
                <a:t>year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16" name="Straight Arrow Connector 115"/>
            <p:cNvCxnSpPr/>
            <p:nvPr/>
          </p:nvCxnSpPr>
          <p:spPr>
            <a:xfrm flipH="1" flipV="1">
              <a:off x="2682720" y="4682320"/>
              <a:ext cx="3946680" cy="3299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 flipV="1">
              <a:off x="7393872" y="4745022"/>
              <a:ext cx="1657261" cy="2274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1" name="Straight Arrow Connector 2050"/>
            <p:cNvCxnSpPr/>
            <p:nvPr/>
          </p:nvCxnSpPr>
          <p:spPr>
            <a:xfrm>
              <a:off x="155531" y="4682320"/>
              <a:ext cx="2501729" cy="0"/>
            </a:xfrm>
            <a:prstGeom prst="straightConnector1">
              <a:avLst/>
            </a:prstGeom>
            <a:ln w="50800">
              <a:solidFill>
                <a:schemeClr val="accent3">
                  <a:lumMod val="50000"/>
                </a:schemeClr>
              </a:solidFill>
              <a:headEnd type="diamon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17661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Extracting value of month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0652"/>
            <a:ext cx="8229600" cy="3738748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After performing 23 bits </a:t>
            </a:r>
            <a:r>
              <a:rPr lang="en-US" sz="2800" b="1" dirty="0"/>
              <a:t>left </a:t>
            </a:r>
            <a:r>
              <a:rPr lang="en-US" sz="2800" b="1" dirty="0" smtClean="0"/>
              <a:t>shift</a:t>
            </a:r>
          </a:p>
          <a:p>
            <a:endParaRPr lang="en-US" sz="2800" b="1" dirty="0"/>
          </a:p>
          <a:p>
            <a:endParaRPr lang="en-US" sz="2800" b="1" dirty="0" smtClean="0"/>
          </a:p>
          <a:p>
            <a:r>
              <a:rPr lang="en-US" sz="2800" b="1" dirty="0" smtClean="0"/>
              <a:t>After performing 28 bits right shift</a:t>
            </a:r>
          </a:p>
          <a:p>
            <a:endParaRPr lang="en-US" sz="2800" b="1" dirty="0"/>
          </a:p>
          <a:p>
            <a:endParaRPr lang="en-US" sz="2800" b="1" dirty="0" smtClean="0"/>
          </a:p>
          <a:p>
            <a:r>
              <a:rPr lang="en-US" sz="2800" dirty="0" smtClean="0"/>
              <a:t>The above integer value is 3 in decimal </a:t>
            </a:r>
            <a:endParaRPr lang="en-US" sz="2800" dirty="0"/>
          </a:p>
          <a:p>
            <a:endParaRPr lang="en-US" sz="2800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181768" y="1752600"/>
            <a:ext cx="8912269" cy="1171047"/>
            <a:chOff x="141883" y="4931392"/>
            <a:chExt cx="8912269" cy="1171047"/>
          </a:xfrm>
        </p:grpSpPr>
        <p:grpSp>
          <p:nvGrpSpPr>
            <p:cNvPr id="5" name="Group 4"/>
            <p:cNvGrpSpPr/>
            <p:nvPr/>
          </p:nvGrpSpPr>
          <p:grpSpPr>
            <a:xfrm>
              <a:off x="141883" y="4931392"/>
              <a:ext cx="8912269" cy="478808"/>
              <a:chOff x="-1229424" y="5769592"/>
              <a:chExt cx="9806617" cy="478808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6122458" y="5777552"/>
                <a:ext cx="2454735" cy="470848"/>
                <a:chOff x="457200" y="3048000"/>
                <a:chExt cx="1219200" cy="381000"/>
              </a:xfrm>
            </p:grpSpPr>
            <p:sp>
              <p:nvSpPr>
                <p:cNvPr id="50" name="Rectangle 49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5" name="Rectangle 54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6" name="Rectangle 55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3" name="Group 22"/>
              <p:cNvGrpSpPr/>
              <p:nvPr/>
            </p:nvGrpSpPr>
            <p:grpSpPr>
              <a:xfrm>
                <a:off x="3676521" y="5777552"/>
                <a:ext cx="2454735" cy="470848"/>
                <a:chOff x="457200" y="3048000"/>
                <a:chExt cx="1219200" cy="381000"/>
              </a:xfrm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5" name="Rectangle 44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4" name="Group 23"/>
              <p:cNvGrpSpPr/>
              <p:nvPr/>
            </p:nvGrpSpPr>
            <p:grpSpPr>
              <a:xfrm>
                <a:off x="1216513" y="5769592"/>
                <a:ext cx="2454735" cy="470848"/>
                <a:chOff x="457200" y="3048000"/>
                <a:chExt cx="1219200" cy="381000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-1229424" y="5769592"/>
                <a:ext cx="2454735" cy="470848"/>
                <a:chOff x="457200" y="3048000"/>
                <a:chExt cx="1219200" cy="381000"/>
              </a:xfrm>
            </p:grpSpPr>
            <p:sp>
              <p:nvSpPr>
                <p:cNvPr id="26" name="Rectangle 25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6" name="Group 5"/>
            <p:cNvGrpSpPr/>
            <p:nvPr/>
          </p:nvGrpSpPr>
          <p:grpSpPr>
            <a:xfrm>
              <a:off x="7660944" y="5410200"/>
              <a:ext cx="1393208" cy="685800"/>
              <a:chOff x="7660944" y="5410200"/>
              <a:chExt cx="1393208" cy="685800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9054152" y="5410200"/>
                <a:ext cx="0" cy="68580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7660944" y="5410200"/>
                <a:ext cx="0" cy="68580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Rectangle 18"/>
              <p:cNvSpPr/>
              <p:nvPr/>
            </p:nvSpPr>
            <p:spPr>
              <a:xfrm>
                <a:off x="8031485" y="5622878"/>
                <a:ext cx="697146" cy="4708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C00000"/>
                    </a:solidFill>
                  </a:rPr>
                  <a:t>day</a:t>
                </a:r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20" name="Straight Arrow Connector 19"/>
              <p:cNvCxnSpPr/>
              <p:nvPr/>
            </p:nvCxnSpPr>
            <p:spPr>
              <a:xfrm flipH="1">
                <a:off x="7676312" y="5896722"/>
                <a:ext cx="417204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>
                <a:off x="8635864" y="5896722"/>
                <a:ext cx="355736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/>
            <p:cNvGrpSpPr/>
            <p:nvPr/>
          </p:nvGrpSpPr>
          <p:grpSpPr>
            <a:xfrm>
              <a:off x="6549191" y="5410200"/>
              <a:ext cx="1118833" cy="692239"/>
              <a:chOff x="6549191" y="5410200"/>
              <a:chExt cx="1118833" cy="692239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6660527" y="5631591"/>
                <a:ext cx="843717" cy="4708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C00000"/>
                    </a:solidFill>
                  </a:rPr>
                  <a:t>month</a:t>
                </a:r>
                <a:endParaRPr lang="en-US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4" name="Straight Arrow Connector 13"/>
              <p:cNvCxnSpPr/>
              <p:nvPr/>
            </p:nvCxnSpPr>
            <p:spPr>
              <a:xfrm flipH="1">
                <a:off x="6549191" y="5898996"/>
                <a:ext cx="208602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>
                <a:off x="7405055" y="5898996"/>
                <a:ext cx="262969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6553200" y="5410200"/>
                <a:ext cx="0" cy="68580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/>
            <p:cNvGrpSpPr/>
            <p:nvPr/>
          </p:nvGrpSpPr>
          <p:grpSpPr>
            <a:xfrm>
              <a:off x="152400" y="5410200"/>
              <a:ext cx="6384133" cy="685800"/>
              <a:chOff x="152400" y="5410200"/>
              <a:chExt cx="6384133" cy="685800"/>
            </a:xfrm>
          </p:grpSpPr>
          <p:cxnSp>
            <p:nvCxnSpPr>
              <p:cNvPr id="9" name="Straight Connector 8"/>
              <p:cNvCxnSpPr/>
              <p:nvPr/>
            </p:nvCxnSpPr>
            <p:spPr>
              <a:xfrm>
                <a:off x="152400" y="5410200"/>
                <a:ext cx="0" cy="68580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Rectangle 9"/>
              <p:cNvSpPr/>
              <p:nvPr/>
            </p:nvSpPr>
            <p:spPr>
              <a:xfrm>
                <a:off x="4013436" y="5598596"/>
                <a:ext cx="1091964" cy="4708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C00000"/>
                    </a:solidFill>
                  </a:rPr>
                  <a:t>year</a:t>
                </a:r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1" name="Straight Arrow Connector 10"/>
              <p:cNvCxnSpPr/>
              <p:nvPr/>
            </p:nvCxnSpPr>
            <p:spPr>
              <a:xfrm flipH="1" flipV="1">
                <a:off x="168120" y="5834020"/>
                <a:ext cx="3946680" cy="32995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flipV="1">
                <a:off x="4879272" y="5896722"/>
                <a:ext cx="1657261" cy="2274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9252" y="1271361"/>
            <a:ext cx="5972114" cy="331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76" name="Group 3075"/>
          <p:cNvGrpSpPr/>
          <p:nvPr/>
        </p:nvGrpSpPr>
        <p:grpSpPr>
          <a:xfrm>
            <a:off x="179696" y="4953000"/>
            <a:ext cx="8915400" cy="942447"/>
            <a:chOff x="179696" y="4953000"/>
            <a:chExt cx="8915400" cy="942447"/>
          </a:xfrm>
        </p:grpSpPr>
        <p:grpSp>
          <p:nvGrpSpPr>
            <p:cNvPr id="118" name="Group 117"/>
            <p:cNvGrpSpPr/>
            <p:nvPr/>
          </p:nvGrpSpPr>
          <p:grpSpPr>
            <a:xfrm>
              <a:off x="179696" y="4953000"/>
              <a:ext cx="8915400" cy="942447"/>
              <a:chOff x="179696" y="3477153"/>
              <a:chExt cx="8915400" cy="942447"/>
            </a:xfrm>
          </p:grpSpPr>
          <p:grpSp>
            <p:nvGrpSpPr>
              <p:cNvPr id="119" name="Group 118"/>
              <p:cNvGrpSpPr/>
              <p:nvPr/>
            </p:nvGrpSpPr>
            <p:grpSpPr>
              <a:xfrm>
                <a:off x="179696" y="3477153"/>
                <a:ext cx="8912269" cy="478808"/>
                <a:chOff x="-1229424" y="5769592"/>
                <a:chExt cx="9806617" cy="478808"/>
              </a:xfrm>
            </p:grpSpPr>
            <p:grpSp>
              <p:nvGrpSpPr>
                <p:cNvPr id="131" name="Group 130"/>
                <p:cNvGrpSpPr/>
                <p:nvPr/>
              </p:nvGrpSpPr>
              <p:grpSpPr>
                <a:xfrm>
                  <a:off x="6122458" y="5777552"/>
                  <a:ext cx="2454735" cy="470848"/>
                  <a:chOff x="457200" y="3048000"/>
                  <a:chExt cx="1219200" cy="381000"/>
                </a:xfrm>
              </p:grpSpPr>
              <p:sp>
                <p:nvSpPr>
                  <p:cNvPr id="159" name="Rectangle 158"/>
                  <p:cNvSpPr/>
                  <p:nvPr/>
                </p:nvSpPr>
                <p:spPr>
                  <a:xfrm>
                    <a:off x="457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0" name="Rectangle 159"/>
                  <p:cNvSpPr/>
                  <p:nvPr/>
                </p:nvSpPr>
                <p:spPr>
                  <a:xfrm>
                    <a:off x="609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1" name="Rectangle 160"/>
                  <p:cNvSpPr/>
                  <p:nvPr/>
                </p:nvSpPr>
                <p:spPr>
                  <a:xfrm>
                    <a:off x="762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2" name="Rectangle 161"/>
                  <p:cNvSpPr/>
                  <p:nvPr/>
                </p:nvSpPr>
                <p:spPr>
                  <a:xfrm>
                    <a:off x="9144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3" name="Rectangle 162"/>
                  <p:cNvSpPr/>
                  <p:nvPr/>
                </p:nvSpPr>
                <p:spPr>
                  <a:xfrm>
                    <a:off x="10668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4" name="Rectangle 163"/>
                  <p:cNvSpPr/>
                  <p:nvPr/>
                </p:nvSpPr>
                <p:spPr>
                  <a:xfrm>
                    <a:off x="1219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5" name="Rectangle 164"/>
                  <p:cNvSpPr/>
                  <p:nvPr/>
                </p:nvSpPr>
                <p:spPr>
                  <a:xfrm>
                    <a:off x="1371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6" name="Rectangle 165"/>
                  <p:cNvSpPr/>
                  <p:nvPr/>
                </p:nvSpPr>
                <p:spPr>
                  <a:xfrm>
                    <a:off x="1524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32" name="Group 131"/>
                <p:cNvGrpSpPr/>
                <p:nvPr/>
              </p:nvGrpSpPr>
              <p:grpSpPr>
                <a:xfrm>
                  <a:off x="3676521" y="5777552"/>
                  <a:ext cx="2454735" cy="470848"/>
                  <a:chOff x="457200" y="3048000"/>
                  <a:chExt cx="1219200" cy="381000"/>
                </a:xfrm>
              </p:grpSpPr>
              <p:sp>
                <p:nvSpPr>
                  <p:cNvPr id="151" name="Rectangle 150"/>
                  <p:cNvSpPr/>
                  <p:nvPr/>
                </p:nvSpPr>
                <p:spPr>
                  <a:xfrm>
                    <a:off x="457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2" name="Rectangle 151"/>
                  <p:cNvSpPr/>
                  <p:nvPr/>
                </p:nvSpPr>
                <p:spPr>
                  <a:xfrm>
                    <a:off x="609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3" name="Rectangle 152"/>
                  <p:cNvSpPr/>
                  <p:nvPr/>
                </p:nvSpPr>
                <p:spPr>
                  <a:xfrm>
                    <a:off x="762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4" name="Rectangle 153"/>
                  <p:cNvSpPr/>
                  <p:nvPr/>
                </p:nvSpPr>
                <p:spPr>
                  <a:xfrm>
                    <a:off x="9144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5" name="Rectangle 154"/>
                  <p:cNvSpPr/>
                  <p:nvPr/>
                </p:nvSpPr>
                <p:spPr>
                  <a:xfrm>
                    <a:off x="10668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6" name="Rectangle 155"/>
                  <p:cNvSpPr/>
                  <p:nvPr/>
                </p:nvSpPr>
                <p:spPr>
                  <a:xfrm>
                    <a:off x="1219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7" name="Rectangle 156"/>
                  <p:cNvSpPr/>
                  <p:nvPr/>
                </p:nvSpPr>
                <p:spPr>
                  <a:xfrm>
                    <a:off x="1371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8" name="Rectangle 157"/>
                  <p:cNvSpPr/>
                  <p:nvPr/>
                </p:nvSpPr>
                <p:spPr>
                  <a:xfrm>
                    <a:off x="1524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33" name="Group 132"/>
                <p:cNvGrpSpPr/>
                <p:nvPr/>
              </p:nvGrpSpPr>
              <p:grpSpPr>
                <a:xfrm>
                  <a:off x="1216513" y="5769592"/>
                  <a:ext cx="2454735" cy="470848"/>
                  <a:chOff x="457200" y="3048000"/>
                  <a:chExt cx="1219200" cy="381000"/>
                </a:xfrm>
              </p:grpSpPr>
              <p:sp>
                <p:nvSpPr>
                  <p:cNvPr id="143" name="Rectangle 142"/>
                  <p:cNvSpPr/>
                  <p:nvPr/>
                </p:nvSpPr>
                <p:spPr>
                  <a:xfrm>
                    <a:off x="457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4" name="Rectangle 143"/>
                  <p:cNvSpPr/>
                  <p:nvPr/>
                </p:nvSpPr>
                <p:spPr>
                  <a:xfrm>
                    <a:off x="609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5" name="Rectangle 144"/>
                  <p:cNvSpPr/>
                  <p:nvPr/>
                </p:nvSpPr>
                <p:spPr>
                  <a:xfrm>
                    <a:off x="762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6" name="Rectangle 145"/>
                  <p:cNvSpPr/>
                  <p:nvPr/>
                </p:nvSpPr>
                <p:spPr>
                  <a:xfrm>
                    <a:off x="9144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7" name="Rectangle 146"/>
                  <p:cNvSpPr/>
                  <p:nvPr/>
                </p:nvSpPr>
                <p:spPr>
                  <a:xfrm>
                    <a:off x="10668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8" name="Rectangle 147"/>
                  <p:cNvSpPr/>
                  <p:nvPr/>
                </p:nvSpPr>
                <p:spPr>
                  <a:xfrm>
                    <a:off x="1219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9" name="Rectangle 148"/>
                  <p:cNvSpPr/>
                  <p:nvPr/>
                </p:nvSpPr>
                <p:spPr>
                  <a:xfrm>
                    <a:off x="1371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0" name="Rectangle 149"/>
                  <p:cNvSpPr/>
                  <p:nvPr/>
                </p:nvSpPr>
                <p:spPr>
                  <a:xfrm>
                    <a:off x="1524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34" name="Group 133"/>
                <p:cNvGrpSpPr/>
                <p:nvPr/>
              </p:nvGrpSpPr>
              <p:grpSpPr>
                <a:xfrm>
                  <a:off x="-1229424" y="5769592"/>
                  <a:ext cx="2454735" cy="470848"/>
                  <a:chOff x="457200" y="3048000"/>
                  <a:chExt cx="1219200" cy="381000"/>
                </a:xfrm>
              </p:grpSpPr>
              <p:sp>
                <p:nvSpPr>
                  <p:cNvPr id="135" name="Rectangle 134"/>
                  <p:cNvSpPr/>
                  <p:nvPr/>
                </p:nvSpPr>
                <p:spPr>
                  <a:xfrm>
                    <a:off x="457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6" name="Rectangle 135"/>
                  <p:cNvSpPr/>
                  <p:nvPr/>
                </p:nvSpPr>
                <p:spPr>
                  <a:xfrm>
                    <a:off x="609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7" name="Rectangle 136"/>
                  <p:cNvSpPr/>
                  <p:nvPr/>
                </p:nvSpPr>
                <p:spPr>
                  <a:xfrm>
                    <a:off x="762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8" name="Rectangle 137"/>
                  <p:cNvSpPr/>
                  <p:nvPr/>
                </p:nvSpPr>
                <p:spPr>
                  <a:xfrm>
                    <a:off x="9144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9" name="Rectangle 138"/>
                  <p:cNvSpPr/>
                  <p:nvPr/>
                </p:nvSpPr>
                <p:spPr>
                  <a:xfrm>
                    <a:off x="10668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0" name="Rectangle 139"/>
                  <p:cNvSpPr/>
                  <p:nvPr/>
                </p:nvSpPr>
                <p:spPr>
                  <a:xfrm>
                    <a:off x="1219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1" name="Rectangle 140"/>
                  <p:cNvSpPr/>
                  <p:nvPr/>
                </p:nvSpPr>
                <p:spPr>
                  <a:xfrm>
                    <a:off x="1371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2" name="Rectangle 141"/>
                  <p:cNvSpPr/>
                  <p:nvPr/>
                </p:nvSpPr>
                <p:spPr>
                  <a:xfrm>
                    <a:off x="1524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cxnSp>
            <p:nvCxnSpPr>
              <p:cNvPr id="127" name="Straight Connector 126"/>
              <p:cNvCxnSpPr/>
              <p:nvPr/>
            </p:nvCxnSpPr>
            <p:spPr>
              <a:xfrm>
                <a:off x="9088016" y="3955961"/>
                <a:ext cx="5752" cy="463639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1" name="Group 120"/>
              <p:cNvGrpSpPr/>
              <p:nvPr/>
            </p:nvGrpSpPr>
            <p:grpSpPr>
              <a:xfrm>
                <a:off x="7976263" y="3921456"/>
                <a:ext cx="1118833" cy="498144"/>
                <a:chOff x="14345758" y="5375695"/>
                <a:chExt cx="1118833" cy="498144"/>
              </a:xfrm>
            </p:grpSpPr>
            <p:sp>
              <p:nvSpPr>
                <p:cNvPr id="122" name="Rectangle 121"/>
                <p:cNvSpPr/>
                <p:nvPr/>
              </p:nvSpPr>
              <p:spPr>
                <a:xfrm>
                  <a:off x="14457094" y="5375695"/>
                  <a:ext cx="843717" cy="47084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C00000"/>
                      </a:solidFill>
                    </a:rPr>
                    <a:t>month</a:t>
                  </a:r>
                  <a:endParaRPr lang="en-US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123" name="Straight Arrow Connector 122"/>
                <p:cNvCxnSpPr/>
                <p:nvPr/>
              </p:nvCxnSpPr>
              <p:spPr>
                <a:xfrm flipH="1">
                  <a:off x="14345758" y="5643100"/>
                  <a:ext cx="208602" cy="0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Arrow Connector 123"/>
                <p:cNvCxnSpPr/>
                <p:nvPr/>
              </p:nvCxnSpPr>
              <p:spPr>
                <a:xfrm>
                  <a:off x="15201622" y="5643100"/>
                  <a:ext cx="262969" cy="0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 flipH="1">
                  <a:off x="14345758" y="5410200"/>
                  <a:ext cx="4009" cy="463639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67" name="Straight Arrow Connector 166"/>
            <p:cNvCxnSpPr/>
            <p:nvPr/>
          </p:nvCxnSpPr>
          <p:spPr>
            <a:xfrm>
              <a:off x="208005" y="5605431"/>
              <a:ext cx="7768258" cy="0"/>
            </a:xfrm>
            <a:prstGeom prst="straightConnector1">
              <a:avLst/>
            </a:prstGeom>
            <a:ln w="50800">
              <a:solidFill>
                <a:schemeClr val="accent3">
                  <a:lumMod val="50000"/>
                </a:schemeClr>
              </a:solidFill>
              <a:headEnd type="diamon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5" name="Group 3074"/>
          <p:cNvGrpSpPr/>
          <p:nvPr/>
        </p:nvGrpSpPr>
        <p:grpSpPr>
          <a:xfrm>
            <a:off x="136195" y="3449857"/>
            <a:ext cx="8912269" cy="942447"/>
            <a:chOff x="179696" y="3477153"/>
            <a:chExt cx="8912269" cy="942447"/>
          </a:xfrm>
        </p:grpSpPr>
        <p:grpSp>
          <p:nvGrpSpPr>
            <p:cNvPr id="116" name="Group 115"/>
            <p:cNvGrpSpPr/>
            <p:nvPr/>
          </p:nvGrpSpPr>
          <p:grpSpPr>
            <a:xfrm>
              <a:off x="179696" y="3477153"/>
              <a:ext cx="8912269" cy="942447"/>
              <a:chOff x="179696" y="3477153"/>
              <a:chExt cx="8912269" cy="942447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179696" y="3477153"/>
                <a:ext cx="8912269" cy="478808"/>
                <a:chOff x="-1229424" y="5769592"/>
                <a:chExt cx="9806617" cy="478808"/>
              </a:xfrm>
            </p:grpSpPr>
            <p:grpSp>
              <p:nvGrpSpPr>
                <p:cNvPr id="77" name="Group 76"/>
                <p:cNvGrpSpPr/>
                <p:nvPr/>
              </p:nvGrpSpPr>
              <p:grpSpPr>
                <a:xfrm>
                  <a:off x="6122458" y="5777552"/>
                  <a:ext cx="2454735" cy="470848"/>
                  <a:chOff x="457200" y="3048000"/>
                  <a:chExt cx="1219200" cy="381000"/>
                </a:xfrm>
              </p:grpSpPr>
              <p:sp>
                <p:nvSpPr>
                  <p:cNvPr id="105" name="Rectangle 104"/>
                  <p:cNvSpPr/>
                  <p:nvPr/>
                </p:nvSpPr>
                <p:spPr>
                  <a:xfrm>
                    <a:off x="457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6" name="Rectangle 105"/>
                  <p:cNvSpPr/>
                  <p:nvPr/>
                </p:nvSpPr>
                <p:spPr>
                  <a:xfrm>
                    <a:off x="609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7" name="Rectangle 106"/>
                  <p:cNvSpPr/>
                  <p:nvPr/>
                </p:nvSpPr>
                <p:spPr>
                  <a:xfrm>
                    <a:off x="762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8" name="Rectangle 107"/>
                  <p:cNvSpPr/>
                  <p:nvPr/>
                </p:nvSpPr>
                <p:spPr>
                  <a:xfrm>
                    <a:off x="9144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9" name="Rectangle 108"/>
                  <p:cNvSpPr/>
                  <p:nvPr/>
                </p:nvSpPr>
                <p:spPr>
                  <a:xfrm>
                    <a:off x="10668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0" name="Rectangle 109"/>
                  <p:cNvSpPr/>
                  <p:nvPr/>
                </p:nvSpPr>
                <p:spPr>
                  <a:xfrm>
                    <a:off x="1219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1" name="Rectangle 110"/>
                  <p:cNvSpPr/>
                  <p:nvPr/>
                </p:nvSpPr>
                <p:spPr>
                  <a:xfrm>
                    <a:off x="1371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2" name="Rectangle 111"/>
                  <p:cNvSpPr/>
                  <p:nvPr/>
                </p:nvSpPr>
                <p:spPr>
                  <a:xfrm>
                    <a:off x="1524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78" name="Group 77"/>
                <p:cNvGrpSpPr/>
                <p:nvPr/>
              </p:nvGrpSpPr>
              <p:grpSpPr>
                <a:xfrm>
                  <a:off x="3676521" y="5777552"/>
                  <a:ext cx="2454735" cy="470848"/>
                  <a:chOff x="457200" y="3048000"/>
                  <a:chExt cx="1219200" cy="381000"/>
                </a:xfrm>
              </p:grpSpPr>
              <p:sp>
                <p:nvSpPr>
                  <p:cNvPr id="97" name="Rectangle 96"/>
                  <p:cNvSpPr/>
                  <p:nvPr/>
                </p:nvSpPr>
                <p:spPr>
                  <a:xfrm>
                    <a:off x="457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8" name="Rectangle 97"/>
                  <p:cNvSpPr/>
                  <p:nvPr/>
                </p:nvSpPr>
                <p:spPr>
                  <a:xfrm>
                    <a:off x="609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9" name="Rectangle 98"/>
                  <p:cNvSpPr/>
                  <p:nvPr/>
                </p:nvSpPr>
                <p:spPr>
                  <a:xfrm>
                    <a:off x="762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0" name="Rectangle 99"/>
                  <p:cNvSpPr/>
                  <p:nvPr/>
                </p:nvSpPr>
                <p:spPr>
                  <a:xfrm>
                    <a:off x="9144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1" name="Rectangle 100"/>
                  <p:cNvSpPr/>
                  <p:nvPr/>
                </p:nvSpPr>
                <p:spPr>
                  <a:xfrm>
                    <a:off x="10668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2" name="Rectangle 101"/>
                  <p:cNvSpPr/>
                  <p:nvPr/>
                </p:nvSpPr>
                <p:spPr>
                  <a:xfrm>
                    <a:off x="1219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3" name="Rectangle 102"/>
                  <p:cNvSpPr/>
                  <p:nvPr/>
                </p:nvSpPr>
                <p:spPr>
                  <a:xfrm>
                    <a:off x="1371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4" name="Rectangle 103"/>
                  <p:cNvSpPr/>
                  <p:nvPr/>
                </p:nvSpPr>
                <p:spPr>
                  <a:xfrm>
                    <a:off x="1524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79" name="Group 78"/>
                <p:cNvGrpSpPr/>
                <p:nvPr/>
              </p:nvGrpSpPr>
              <p:grpSpPr>
                <a:xfrm>
                  <a:off x="1216513" y="5769592"/>
                  <a:ext cx="2454735" cy="470848"/>
                  <a:chOff x="457200" y="3048000"/>
                  <a:chExt cx="1219200" cy="381000"/>
                </a:xfrm>
              </p:grpSpPr>
              <p:sp>
                <p:nvSpPr>
                  <p:cNvPr id="89" name="Rectangle 88"/>
                  <p:cNvSpPr/>
                  <p:nvPr/>
                </p:nvSpPr>
                <p:spPr>
                  <a:xfrm>
                    <a:off x="457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0" name="Rectangle 89"/>
                  <p:cNvSpPr/>
                  <p:nvPr/>
                </p:nvSpPr>
                <p:spPr>
                  <a:xfrm>
                    <a:off x="609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1" name="Rectangle 90"/>
                  <p:cNvSpPr/>
                  <p:nvPr/>
                </p:nvSpPr>
                <p:spPr>
                  <a:xfrm>
                    <a:off x="762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2" name="Rectangle 91"/>
                  <p:cNvSpPr/>
                  <p:nvPr/>
                </p:nvSpPr>
                <p:spPr>
                  <a:xfrm>
                    <a:off x="9144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3" name="Rectangle 92"/>
                  <p:cNvSpPr/>
                  <p:nvPr/>
                </p:nvSpPr>
                <p:spPr>
                  <a:xfrm>
                    <a:off x="10668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4" name="Rectangle 93"/>
                  <p:cNvSpPr/>
                  <p:nvPr/>
                </p:nvSpPr>
                <p:spPr>
                  <a:xfrm>
                    <a:off x="1219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5" name="Rectangle 94"/>
                  <p:cNvSpPr/>
                  <p:nvPr/>
                </p:nvSpPr>
                <p:spPr>
                  <a:xfrm>
                    <a:off x="1371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6" name="Rectangle 95"/>
                  <p:cNvSpPr/>
                  <p:nvPr/>
                </p:nvSpPr>
                <p:spPr>
                  <a:xfrm>
                    <a:off x="1524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80" name="Group 79"/>
                <p:cNvGrpSpPr/>
                <p:nvPr/>
              </p:nvGrpSpPr>
              <p:grpSpPr>
                <a:xfrm>
                  <a:off x="-1229424" y="5769592"/>
                  <a:ext cx="2454735" cy="470848"/>
                  <a:chOff x="457200" y="3048000"/>
                  <a:chExt cx="1219200" cy="381000"/>
                </a:xfrm>
              </p:grpSpPr>
              <p:sp>
                <p:nvSpPr>
                  <p:cNvPr id="81" name="Rectangle 80"/>
                  <p:cNvSpPr/>
                  <p:nvPr/>
                </p:nvSpPr>
                <p:spPr>
                  <a:xfrm>
                    <a:off x="457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2" name="Rectangle 81"/>
                  <p:cNvSpPr/>
                  <p:nvPr/>
                </p:nvSpPr>
                <p:spPr>
                  <a:xfrm>
                    <a:off x="609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3" name="Rectangle 82"/>
                  <p:cNvSpPr/>
                  <p:nvPr/>
                </p:nvSpPr>
                <p:spPr>
                  <a:xfrm>
                    <a:off x="762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4" name="Rectangle 83"/>
                  <p:cNvSpPr/>
                  <p:nvPr/>
                </p:nvSpPr>
                <p:spPr>
                  <a:xfrm>
                    <a:off x="9144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5" name="Rectangle 84"/>
                  <p:cNvSpPr/>
                  <p:nvPr/>
                </p:nvSpPr>
                <p:spPr>
                  <a:xfrm>
                    <a:off x="10668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6" name="Rectangle 85"/>
                  <p:cNvSpPr/>
                  <p:nvPr/>
                </p:nvSpPr>
                <p:spPr>
                  <a:xfrm>
                    <a:off x="1219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7" name="Rectangle 86"/>
                  <p:cNvSpPr/>
                  <p:nvPr/>
                </p:nvSpPr>
                <p:spPr>
                  <a:xfrm>
                    <a:off x="1371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8" name="Rectangle 87"/>
                  <p:cNvSpPr/>
                  <p:nvPr/>
                </p:nvSpPr>
                <p:spPr>
                  <a:xfrm>
                    <a:off x="1524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61" name="Group 60"/>
              <p:cNvGrpSpPr/>
              <p:nvPr/>
            </p:nvGrpSpPr>
            <p:grpSpPr>
              <a:xfrm>
                <a:off x="1291449" y="3948752"/>
                <a:ext cx="1393208" cy="470848"/>
                <a:chOff x="7660944" y="5402991"/>
                <a:chExt cx="1393208" cy="470848"/>
              </a:xfrm>
            </p:grpSpPr>
            <p:cxnSp>
              <p:nvCxnSpPr>
                <p:cNvPr id="72" name="Straight Connector 71"/>
                <p:cNvCxnSpPr/>
                <p:nvPr/>
              </p:nvCxnSpPr>
              <p:spPr>
                <a:xfrm>
                  <a:off x="9054152" y="5410200"/>
                  <a:ext cx="0" cy="463639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>
                  <a:off x="7660944" y="5410200"/>
                  <a:ext cx="5752" cy="463639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4" name="Rectangle 73"/>
                <p:cNvSpPr/>
                <p:nvPr/>
              </p:nvSpPr>
              <p:spPr>
                <a:xfrm>
                  <a:off x="8031485" y="5402991"/>
                  <a:ext cx="697146" cy="47084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rgbClr val="C00000"/>
                      </a:solidFill>
                    </a:rPr>
                    <a:t>day</a:t>
                  </a:r>
                  <a:endParaRPr lang="en-US" sz="24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75" name="Straight Arrow Connector 74"/>
                <p:cNvCxnSpPr/>
                <p:nvPr/>
              </p:nvCxnSpPr>
              <p:spPr>
                <a:xfrm flipH="1">
                  <a:off x="7676312" y="5676835"/>
                  <a:ext cx="417204" cy="0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Arrow Connector 75"/>
                <p:cNvCxnSpPr/>
                <p:nvPr/>
              </p:nvCxnSpPr>
              <p:spPr>
                <a:xfrm>
                  <a:off x="8635864" y="5676835"/>
                  <a:ext cx="355736" cy="0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2" name="Group 61"/>
              <p:cNvGrpSpPr/>
              <p:nvPr/>
            </p:nvGrpSpPr>
            <p:grpSpPr>
              <a:xfrm>
                <a:off x="179696" y="3921456"/>
                <a:ext cx="1118833" cy="498144"/>
                <a:chOff x="6549191" y="5375695"/>
                <a:chExt cx="1118833" cy="498144"/>
              </a:xfrm>
            </p:grpSpPr>
            <p:sp>
              <p:nvSpPr>
                <p:cNvPr id="68" name="Rectangle 67"/>
                <p:cNvSpPr/>
                <p:nvPr/>
              </p:nvSpPr>
              <p:spPr>
                <a:xfrm>
                  <a:off x="6660527" y="5375695"/>
                  <a:ext cx="843717" cy="47084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C00000"/>
                      </a:solidFill>
                    </a:rPr>
                    <a:t>month</a:t>
                  </a:r>
                  <a:endParaRPr lang="en-US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69" name="Straight Arrow Connector 68"/>
                <p:cNvCxnSpPr/>
                <p:nvPr/>
              </p:nvCxnSpPr>
              <p:spPr>
                <a:xfrm flipH="1">
                  <a:off x="6549191" y="5643100"/>
                  <a:ext cx="208602" cy="0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Arrow Connector 69"/>
                <p:cNvCxnSpPr/>
                <p:nvPr/>
              </p:nvCxnSpPr>
              <p:spPr>
                <a:xfrm>
                  <a:off x="7405055" y="5643100"/>
                  <a:ext cx="262969" cy="0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 flipH="1">
                  <a:off x="6549191" y="5410200"/>
                  <a:ext cx="4009" cy="463639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69" name="Straight Arrow Connector 168"/>
            <p:cNvCxnSpPr/>
            <p:nvPr/>
          </p:nvCxnSpPr>
          <p:spPr>
            <a:xfrm>
              <a:off x="2684657" y="4160041"/>
              <a:ext cx="6369495" cy="0"/>
            </a:xfrm>
            <a:prstGeom prst="straightConnector1">
              <a:avLst/>
            </a:prstGeom>
            <a:ln w="50800">
              <a:solidFill>
                <a:schemeClr val="accent3">
                  <a:lumMod val="50000"/>
                </a:schemeClr>
              </a:solidFill>
              <a:headEnd type="arrow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78" name="Straight Connector 3077"/>
          <p:cNvCxnSpPr/>
          <p:nvPr/>
        </p:nvCxnSpPr>
        <p:spPr>
          <a:xfrm>
            <a:off x="3657430" y="1603145"/>
            <a:ext cx="2098303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/>
          <p:cNvCxnSpPr/>
          <p:nvPr/>
        </p:nvCxnSpPr>
        <p:spPr>
          <a:xfrm>
            <a:off x="3659702" y="1649104"/>
            <a:ext cx="35761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7908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Extracting value of </a:t>
            </a:r>
            <a:r>
              <a:rPr lang="en-US" dirty="0" smtClean="0"/>
              <a:t>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662548"/>
          </a:xfrm>
        </p:spPr>
        <p:txBody>
          <a:bodyPr>
            <a:normAutofit/>
          </a:bodyPr>
          <a:lstStyle/>
          <a:p>
            <a:r>
              <a:rPr lang="en-US" sz="2800" b="1" dirty="0"/>
              <a:t>After performing </a:t>
            </a:r>
            <a:r>
              <a:rPr lang="en-US" sz="2800" b="1" dirty="0" smtClean="0"/>
              <a:t>27 </a:t>
            </a:r>
            <a:r>
              <a:rPr lang="en-US" sz="2800" b="1" dirty="0"/>
              <a:t>bits left </a:t>
            </a:r>
            <a:r>
              <a:rPr lang="en-US" sz="2800" b="1" dirty="0" smtClean="0"/>
              <a:t>shift</a:t>
            </a:r>
          </a:p>
          <a:p>
            <a:endParaRPr lang="en-US" sz="2800" b="1" dirty="0"/>
          </a:p>
          <a:p>
            <a:endParaRPr lang="en-US" sz="2800" b="1" dirty="0" smtClean="0"/>
          </a:p>
          <a:p>
            <a:r>
              <a:rPr lang="en-US" sz="2800" b="1" dirty="0"/>
              <a:t>After performing </a:t>
            </a:r>
            <a:r>
              <a:rPr lang="en-US" sz="2800" b="1" dirty="0" smtClean="0"/>
              <a:t>27 </a:t>
            </a:r>
            <a:r>
              <a:rPr lang="en-US" sz="2800" b="1" dirty="0"/>
              <a:t>bits left </a:t>
            </a:r>
            <a:r>
              <a:rPr lang="en-US" sz="2800" b="1" dirty="0" smtClean="0"/>
              <a:t>shift</a:t>
            </a:r>
          </a:p>
          <a:p>
            <a:endParaRPr lang="en-US" sz="2800" b="1" dirty="0"/>
          </a:p>
          <a:p>
            <a:endParaRPr lang="en-US" sz="2800" b="1" dirty="0" smtClean="0"/>
          </a:p>
          <a:p>
            <a:r>
              <a:rPr lang="en-US" sz="2800" dirty="0"/>
              <a:t>The above integer value is </a:t>
            </a:r>
            <a:r>
              <a:rPr lang="en-US" sz="2800" dirty="0" smtClean="0"/>
              <a:t>9 </a:t>
            </a:r>
            <a:r>
              <a:rPr lang="en-US" sz="2800" dirty="0"/>
              <a:t>in decimal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5646964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81768" y="1752600"/>
            <a:ext cx="8912269" cy="1171047"/>
            <a:chOff x="141883" y="4931392"/>
            <a:chExt cx="8912269" cy="1171047"/>
          </a:xfrm>
        </p:grpSpPr>
        <p:grpSp>
          <p:nvGrpSpPr>
            <p:cNvPr id="6" name="Group 5"/>
            <p:cNvGrpSpPr/>
            <p:nvPr/>
          </p:nvGrpSpPr>
          <p:grpSpPr>
            <a:xfrm>
              <a:off x="141883" y="4931392"/>
              <a:ext cx="8912269" cy="478808"/>
              <a:chOff x="-1229424" y="5769592"/>
              <a:chExt cx="9806617" cy="478808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6122458" y="5777552"/>
                <a:ext cx="2454735" cy="470848"/>
                <a:chOff x="457200" y="3048000"/>
                <a:chExt cx="1219200" cy="381000"/>
              </a:xfrm>
            </p:grpSpPr>
            <p:sp>
              <p:nvSpPr>
                <p:cNvPr id="51" name="Rectangle 50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5" name="Rectangle 54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6" name="Rectangle 55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Rectangle 57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4" name="Group 23"/>
              <p:cNvGrpSpPr/>
              <p:nvPr/>
            </p:nvGrpSpPr>
            <p:grpSpPr>
              <a:xfrm>
                <a:off x="3676521" y="5777552"/>
                <a:ext cx="2454735" cy="470848"/>
                <a:chOff x="457200" y="3048000"/>
                <a:chExt cx="1219200" cy="381000"/>
              </a:xfrm>
            </p:grpSpPr>
            <p:sp>
              <p:nvSpPr>
                <p:cNvPr id="43" name="Rectangle 42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5" name="Rectangle 44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1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1216513" y="5769592"/>
                <a:ext cx="2454735" cy="470848"/>
                <a:chOff x="457200" y="3048000"/>
                <a:chExt cx="1219200" cy="381000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6" name="Group 25"/>
              <p:cNvGrpSpPr/>
              <p:nvPr/>
            </p:nvGrpSpPr>
            <p:grpSpPr>
              <a:xfrm>
                <a:off x="-1229424" y="5769592"/>
                <a:ext cx="2454735" cy="470848"/>
                <a:chOff x="457200" y="3048000"/>
                <a:chExt cx="1219200" cy="381000"/>
              </a:xfrm>
            </p:grpSpPr>
            <p:sp>
              <p:nvSpPr>
                <p:cNvPr id="27" name="Rectangle 26"/>
                <p:cNvSpPr/>
                <p:nvPr/>
              </p:nvSpPr>
              <p:spPr>
                <a:xfrm>
                  <a:off x="457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609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762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9144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10668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12192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13716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1524000" y="3048000"/>
                  <a:ext cx="152400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0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7" name="Group 6"/>
            <p:cNvGrpSpPr/>
            <p:nvPr/>
          </p:nvGrpSpPr>
          <p:grpSpPr>
            <a:xfrm>
              <a:off x="7660944" y="5410200"/>
              <a:ext cx="1393208" cy="685800"/>
              <a:chOff x="7660944" y="5410200"/>
              <a:chExt cx="1393208" cy="685800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>
                <a:off x="9054152" y="5410200"/>
                <a:ext cx="0" cy="68580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7660944" y="5410200"/>
                <a:ext cx="0" cy="68580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ctangle 19"/>
              <p:cNvSpPr/>
              <p:nvPr/>
            </p:nvSpPr>
            <p:spPr>
              <a:xfrm>
                <a:off x="8031485" y="5622878"/>
                <a:ext cx="697146" cy="4708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C00000"/>
                    </a:solidFill>
                  </a:rPr>
                  <a:t>day</a:t>
                </a:r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21" name="Straight Arrow Connector 20"/>
              <p:cNvCxnSpPr/>
              <p:nvPr/>
            </p:nvCxnSpPr>
            <p:spPr>
              <a:xfrm flipH="1">
                <a:off x="7676312" y="5896722"/>
                <a:ext cx="417204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>
                <a:off x="8635864" y="5896722"/>
                <a:ext cx="355736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/>
            <p:cNvGrpSpPr/>
            <p:nvPr/>
          </p:nvGrpSpPr>
          <p:grpSpPr>
            <a:xfrm>
              <a:off x="6549191" y="5410200"/>
              <a:ext cx="1118833" cy="692239"/>
              <a:chOff x="6549191" y="5410200"/>
              <a:chExt cx="1118833" cy="692239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6660527" y="5631591"/>
                <a:ext cx="843717" cy="4708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C00000"/>
                    </a:solidFill>
                  </a:rPr>
                  <a:t>month</a:t>
                </a:r>
                <a:endParaRPr lang="en-US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5" name="Straight Arrow Connector 14"/>
              <p:cNvCxnSpPr/>
              <p:nvPr/>
            </p:nvCxnSpPr>
            <p:spPr>
              <a:xfrm flipH="1">
                <a:off x="6549191" y="5898996"/>
                <a:ext cx="208602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>
                <a:off x="7405055" y="5898996"/>
                <a:ext cx="262969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6553200" y="5410200"/>
                <a:ext cx="0" cy="68580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152400" y="5410200"/>
              <a:ext cx="6384133" cy="685800"/>
              <a:chOff x="152400" y="5410200"/>
              <a:chExt cx="6384133" cy="68580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152400" y="5410200"/>
                <a:ext cx="0" cy="68580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Rectangle 10"/>
              <p:cNvSpPr/>
              <p:nvPr/>
            </p:nvSpPr>
            <p:spPr>
              <a:xfrm>
                <a:off x="4013436" y="5598596"/>
                <a:ext cx="1091964" cy="4708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C00000"/>
                    </a:solidFill>
                  </a:rPr>
                  <a:t>year</a:t>
                </a:r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12" name="Straight Arrow Connector 11"/>
              <p:cNvCxnSpPr/>
              <p:nvPr/>
            </p:nvCxnSpPr>
            <p:spPr>
              <a:xfrm flipH="1" flipV="1">
                <a:off x="168120" y="5834020"/>
                <a:ext cx="3946680" cy="32995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flipV="1">
                <a:off x="4879272" y="5896722"/>
                <a:ext cx="1657261" cy="2274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" name="Group 58"/>
          <p:cNvGrpSpPr/>
          <p:nvPr/>
        </p:nvGrpSpPr>
        <p:grpSpPr>
          <a:xfrm>
            <a:off x="130792" y="3303896"/>
            <a:ext cx="8917672" cy="942447"/>
            <a:chOff x="174293" y="3477153"/>
            <a:chExt cx="8917672" cy="942447"/>
          </a:xfrm>
        </p:grpSpPr>
        <p:grpSp>
          <p:nvGrpSpPr>
            <p:cNvPr id="60" name="Group 59"/>
            <p:cNvGrpSpPr/>
            <p:nvPr/>
          </p:nvGrpSpPr>
          <p:grpSpPr>
            <a:xfrm>
              <a:off x="174293" y="3477153"/>
              <a:ext cx="8917672" cy="942447"/>
              <a:chOff x="174293" y="3477153"/>
              <a:chExt cx="8917672" cy="942447"/>
            </a:xfrm>
          </p:grpSpPr>
          <p:grpSp>
            <p:nvGrpSpPr>
              <p:cNvPr id="62" name="Group 61"/>
              <p:cNvGrpSpPr/>
              <p:nvPr/>
            </p:nvGrpSpPr>
            <p:grpSpPr>
              <a:xfrm>
                <a:off x="179696" y="3477153"/>
                <a:ext cx="8912269" cy="478808"/>
                <a:chOff x="-1229424" y="5769592"/>
                <a:chExt cx="9806617" cy="478808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6122458" y="5777552"/>
                  <a:ext cx="2454735" cy="470848"/>
                  <a:chOff x="457200" y="3048000"/>
                  <a:chExt cx="1219200" cy="381000"/>
                </a:xfrm>
              </p:grpSpPr>
              <p:sp>
                <p:nvSpPr>
                  <p:cNvPr id="102" name="Rectangle 101"/>
                  <p:cNvSpPr/>
                  <p:nvPr/>
                </p:nvSpPr>
                <p:spPr>
                  <a:xfrm>
                    <a:off x="457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3" name="Rectangle 102"/>
                  <p:cNvSpPr/>
                  <p:nvPr/>
                </p:nvSpPr>
                <p:spPr>
                  <a:xfrm>
                    <a:off x="609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4" name="Rectangle 103"/>
                  <p:cNvSpPr/>
                  <p:nvPr/>
                </p:nvSpPr>
                <p:spPr>
                  <a:xfrm>
                    <a:off x="762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5" name="Rectangle 104"/>
                  <p:cNvSpPr/>
                  <p:nvPr/>
                </p:nvSpPr>
                <p:spPr>
                  <a:xfrm>
                    <a:off x="9144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6" name="Rectangle 105"/>
                  <p:cNvSpPr/>
                  <p:nvPr/>
                </p:nvSpPr>
                <p:spPr>
                  <a:xfrm>
                    <a:off x="10668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7" name="Rectangle 106"/>
                  <p:cNvSpPr/>
                  <p:nvPr/>
                </p:nvSpPr>
                <p:spPr>
                  <a:xfrm>
                    <a:off x="1219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8" name="Rectangle 107"/>
                  <p:cNvSpPr/>
                  <p:nvPr/>
                </p:nvSpPr>
                <p:spPr>
                  <a:xfrm>
                    <a:off x="1371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9" name="Rectangle 108"/>
                  <p:cNvSpPr/>
                  <p:nvPr/>
                </p:nvSpPr>
                <p:spPr>
                  <a:xfrm>
                    <a:off x="1524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75" name="Group 74"/>
                <p:cNvGrpSpPr/>
                <p:nvPr/>
              </p:nvGrpSpPr>
              <p:grpSpPr>
                <a:xfrm>
                  <a:off x="3676521" y="5777552"/>
                  <a:ext cx="2454735" cy="470848"/>
                  <a:chOff x="457200" y="3048000"/>
                  <a:chExt cx="1219200" cy="381000"/>
                </a:xfrm>
              </p:grpSpPr>
              <p:sp>
                <p:nvSpPr>
                  <p:cNvPr id="94" name="Rectangle 93"/>
                  <p:cNvSpPr/>
                  <p:nvPr/>
                </p:nvSpPr>
                <p:spPr>
                  <a:xfrm>
                    <a:off x="457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5" name="Rectangle 94"/>
                  <p:cNvSpPr/>
                  <p:nvPr/>
                </p:nvSpPr>
                <p:spPr>
                  <a:xfrm>
                    <a:off x="609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6" name="Rectangle 95"/>
                  <p:cNvSpPr/>
                  <p:nvPr/>
                </p:nvSpPr>
                <p:spPr>
                  <a:xfrm>
                    <a:off x="762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7" name="Rectangle 96"/>
                  <p:cNvSpPr/>
                  <p:nvPr/>
                </p:nvSpPr>
                <p:spPr>
                  <a:xfrm>
                    <a:off x="9144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8" name="Rectangle 97"/>
                  <p:cNvSpPr/>
                  <p:nvPr/>
                </p:nvSpPr>
                <p:spPr>
                  <a:xfrm>
                    <a:off x="10668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9" name="Rectangle 98"/>
                  <p:cNvSpPr/>
                  <p:nvPr/>
                </p:nvSpPr>
                <p:spPr>
                  <a:xfrm>
                    <a:off x="1219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0" name="Rectangle 99"/>
                  <p:cNvSpPr/>
                  <p:nvPr/>
                </p:nvSpPr>
                <p:spPr>
                  <a:xfrm>
                    <a:off x="1371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1" name="Rectangle 100"/>
                  <p:cNvSpPr/>
                  <p:nvPr/>
                </p:nvSpPr>
                <p:spPr>
                  <a:xfrm>
                    <a:off x="1524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76" name="Group 75"/>
                <p:cNvGrpSpPr/>
                <p:nvPr/>
              </p:nvGrpSpPr>
              <p:grpSpPr>
                <a:xfrm>
                  <a:off x="1216513" y="5769592"/>
                  <a:ext cx="2454735" cy="470848"/>
                  <a:chOff x="457200" y="3048000"/>
                  <a:chExt cx="1219200" cy="381000"/>
                </a:xfrm>
              </p:grpSpPr>
              <p:sp>
                <p:nvSpPr>
                  <p:cNvPr id="86" name="Rectangle 85"/>
                  <p:cNvSpPr/>
                  <p:nvPr/>
                </p:nvSpPr>
                <p:spPr>
                  <a:xfrm>
                    <a:off x="457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>
                        <a:solidFill>
                          <a:schemeClr val="tx1"/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87" name="Rectangle 86"/>
                  <p:cNvSpPr/>
                  <p:nvPr/>
                </p:nvSpPr>
                <p:spPr>
                  <a:xfrm>
                    <a:off x="609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8" name="Rectangle 87"/>
                  <p:cNvSpPr/>
                  <p:nvPr/>
                </p:nvSpPr>
                <p:spPr>
                  <a:xfrm>
                    <a:off x="762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9" name="Rectangle 88"/>
                  <p:cNvSpPr/>
                  <p:nvPr/>
                </p:nvSpPr>
                <p:spPr>
                  <a:xfrm>
                    <a:off x="9144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0" name="Rectangle 89"/>
                  <p:cNvSpPr/>
                  <p:nvPr/>
                </p:nvSpPr>
                <p:spPr>
                  <a:xfrm>
                    <a:off x="10668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1" name="Rectangle 90"/>
                  <p:cNvSpPr/>
                  <p:nvPr/>
                </p:nvSpPr>
                <p:spPr>
                  <a:xfrm>
                    <a:off x="1219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2" name="Rectangle 91"/>
                  <p:cNvSpPr/>
                  <p:nvPr/>
                </p:nvSpPr>
                <p:spPr>
                  <a:xfrm>
                    <a:off x="1371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3" name="Rectangle 92"/>
                  <p:cNvSpPr/>
                  <p:nvPr/>
                </p:nvSpPr>
                <p:spPr>
                  <a:xfrm>
                    <a:off x="1524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77" name="Group 76"/>
                <p:cNvGrpSpPr/>
                <p:nvPr/>
              </p:nvGrpSpPr>
              <p:grpSpPr>
                <a:xfrm>
                  <a:off x="-1229424" y="5769592"/>
                  <a:ext cx="2454735" cy="470848"/>
                  <a:chOff x="457200" y="3048000"/>
                  <a:chExt cx="1219200" cy="381000"/>
                </a:xfrm>
              </p:grpSpPr>
              <p:sp>
                <p:nvSpPr>
                  <p:cNvPr id="78" name="Rectangle 77"/>
                  <p:cNvSpPr/>
                  <p:nvPr/>
                </p:nvSpPr>
                <p:spPr>
                  <a:xfrm>
                    <a:off x="457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9" name="Rectangle 78"/>
                  <p:cNvSpPr/>
                  <p:nvPr/>
                </p:nvSpPr>
                <p:spPr>
                  <a:xfrm>
                    <a:off x="609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0" name="Rectangle 79"/>
                  <p:cNvSpPr/>
                  <p:nvPr/>
                </p:nvSpPr>
                <p:spPr>
                  <a:xfrm>
                    <a:off x="762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1" name="Rectangle 80"/>
                  <p:cNvSpPr/>
                  <p:nvPr/>
                </p:nvSpPr>
                <p:spPr>
                  <a:xfrm>
                    <a:off x="9144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2" name="Rectangle 81"/>
                  <p:cNvSpPr/>
                  <p:nvPr/>
                </p:nvSpPr>
                <p:spPr>
                  <a:xfrm>
                    <a:off x="10668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3" name="Rectangle 82"/>
                  <p:cNvSpPr/>
                  <p:nvPr/>
                </p:nvSpPr>
                <p:spPr>
                  <a:xfrm>
                    <a:off x="1219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4" name="Rectangle 83"/>
                  <p:cNvSpPr/>
                  <p:nvPr/>
                </p:nvSpPr>
                <p:spPr>
                  <a:xfrm>
                    <a:off x="1371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5" name="Rectangle 84"/>
                  <p:cNvSpPr/>
                  <p:nvPr/>
                </p:nvSpPr>
                <p:spPr>
                  <a:xfrm>
                    <a:off x="1524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63" name="Group 62"/>
              <p:cNvGrpSpPr/>
              <p:nvPr/>
            </p:nvGrpSpPr>
            <p:grpSpPr>
              <a:xfrm>
                <a:off x="174293" y="3948752"/>
                <a:ext cx="1393208" cy="470848"/>
                <a:chOff x="6543788" y="5402991"/>
                <a:chExt cx="1393208" cy="470848"/>
              </a:xfrm>
            </p:grpSpPr>
            <p:cxnSp>
              <p:nvCxnSpPr>
                <p:cNvPr id="69" name="Straight Connector 68"/>
                <p:cNvCxnSpPr/>
                <p:nvPr/>
              </p:nvCxnSpPr>
              <p:spPr>
                <a:xfrm>
                  <a:off x="7936996" y="5410200"/>
                  <a:ext cx="0" cy="463639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6543788" y="5410200"/>
                  <a:ext cx="5752" cy="463639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Rectangle 70"/>
                <p:cNvSpPr/>
                <p:nvPr/>
              </p:nvSpPr>
              <p:spPr>
                <a:xfrm>
                  <a:off x="6914329" y="5402991"/>
                  <a:ext cx="697146" cy="47084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rgbClr val="C00000"/>
                      </a:solidFill>
                    </a:rPr>
                    <a:t>day</a:t>
                  </a:r>
                  <a:endParaRPr lang="en-US" sz="2400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72" name="Straight Arrow Connector 71"/>
                <p:cNvCxnSpPr/>
                <p:nvPr/>
              </p:nvCxnSpPr>
              <p:spPr>
                <a:xfrm flipH="1">
                  <a:off x="6559156" y="5676835"/>
                  <a:ext cx="417204" cy="0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Arrow Connector 72"/>
                <p:cNvCxnSpPr/>
                <p:nvPr/>
              </p:nvCxnSpPr>
              <p:spPr>
                <a:xfrm>
                  <a:off x="7518708" y="5676835"/>
                  <a:ext cx="355736" cy="0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61" name="Straight Arrow Connector 60"/>
            <p:cNvCxnSpPr/>
            <p:nvPr/>
          </p:nvCxnSpPr>
          <p:spPr>
            <a:xfrm flipV="1">
              <a:off x="1619561" y="4160041"/>
              <a:ext cx="7434591" cy="24135"/>
            </a:xfrm>
            <a:prstGeom prst="straightConnector1">
              <a:avLst/>
            </a:prstGeom>
            <a:ln w="50800">
              <a:solidFill>
                <a:schemeClr val="accent3">
                  <a:lumMod val="50000"/>
                </a:schemeClr>
              </a:solidFill>
              <a:headEnd type="arrow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/>
          <p:cNvGrpSpPr/>
          <p:nvPr/>
        </p:nvGrpSpPr>
        <p:grpSpPr>
          <a:xfrm>
            <a:off x="152400" y="4876800"/>
            <a:ext cx="8915400" cy="942447"/>
            <a:chOff x="179696" y="4953000"/>
            <a:chExt cx="8915400" cy="942447"/>
          </a:xfrm>
        </p:grpSpPr>
        <p:grpSp>
          <p:nvGrpSpPr>
            <p:cNvPr id="112" name="Group 111"/>
            <p:cNvGrpSpPr/>
            <p:nvPr/>
          </p:nvGrpSpPr>
          <p:grpSpPr>
            <a:xfrm>
              <a:off x="179696" y="4953000"/>
              <a:ext cx="8915400" cy="942447"/>
              <a:chOff x="179696" y="3477153"/>
              <a:chExt cx="8915400" cy="942447"/>
            </a:xfrm>
          </p:grpSpPr>
          <p:grpSp>
            <p:nvGrpSpPr>
              <p:cNvPr id="114" name="Group 113"/>
              <p:cNvGrpSpPr/>
              <p:nvPr/>
            </p:nvGrpSpPr>
            <p:grpSpPr>
              <a:xfrm>
                <a:off x="179696" y="3477153"/>
                <a:ext cx="8912269" cy="478808"/>
                <a:chOff x="-1229424" y="5769592"/>
                <a:chExt cx="9806617" cy="478808"/>
              </a:xfrm>
            </p:grpSpPr>
            <p:grpSp>
              <p:nvGrpSpPr>
                <p:cNvPr id="121" name="Group 120"/>
                <p:cNvGrpSpPr/>
                <p:nvPr/>
              </p:nvGrpSpPr>
              <p:grpSpPr>
                <a:xfrm>
                  <a:off x="6122458" y="5777552"/>
                  <a:ext cx="2454735" cy="470848"/>
                  <a:chOff x="457200" y="3048000"/>
                  <a:chExt cx="1219200" cy="381000"/>
                </a:xfrm>
              </p:grpSpPr>
              <p:sp>
                <p:nvSpPr>
                  <p:cNvPr id="149" name="Rectangle 148"/>
                  <p:cNvSpPr/>
                  <p:nvPr/>
                </p:nvSpPr>
                <p:spPr>
                  <a:xfrm>
                    <a:off x="457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0" name="Rectangle 149"/>
                  <p:cNvSpPr/>
                  <p:nvPr/>
                </p:nvSpPr>
                <p:spPr>
                  <a:xfrm>
                    <a:off x="609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1" name="Rectangle 150"/>
                  <p:cNvSpPr/>
                  <p:nvPr/>
                </p:nvSpPr>
                <p:spPr>
                  <a:xfrm>
                    <a:off x="762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2" name="Rectangle 151"/>
                  <p:cNvSpPr/>
                  <p:nvPr/>
                </p:nvSpPr>
                <p:spPr>
                  <a:xfrm>
                    <a:off x="9144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3" name="Rectangle 152"/>
                  <p:cNvSpPr/>
                  <p:nvPr/>
                </p:nvSpPr>
                <p:spPr>
                  <a:xfrm>
                    <a:off x="10668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4" name="Rectangle 153"/>
                  <p:cNvSpPr/>
                  <p:nvPr/>
                </p:nvSpPr>
                <p:spPr>
                  <a:xfrm>
                    <a:off x="1219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5" name="Rectangle 154"/>
                  <p:cNvSpPr/>
                  <p:nvPr/>
                </p:nvSpPr>
                <p:spPr>
                  <a:xfrm>
                    <a:off x="1371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6" name="Rectangle 155"/>
                  <p:cNvSpPr/>
                  <p:nvPr/>
                </p:nvSpPr>
                <p:spPr>
                  <a:xfrm>
                    <a:off x="1524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1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22" name="Group 121"/>
                <p:cNvGrpSpPr/>
                <p:nvPr/>
              </p:nvGrpSpPr>
              <p:grpSpPr>
                <a:xfrm>
                  <a:off x="3676521" y="5777552"/>
                  <a:ext cx="2454735" cy="470848"/>
                  <a:chOff x="457200" y="3048000"/>
                  <a:chExt cx="1219200" cy="381000"/>
                </a:xfrm>
              </p:grpSpPr>
              <p:sp>
                <p:nvSpPr>
                  <p:cNvPr id="141" name="Rectangle 140"/>
                  <p:cNvSpPr/>
                  <p:nvPr/>
                </p:nvSpPr>
                <p:spPr>
                  <a:xfrm>
                    <a:off x="457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2" name="Rectangle 141"/>
                  <p:cNvSpPr/>
                  <p:nvPr/>
                </p:nvSpPr>
                <p:spPr>
                  <a:xfrm>
                    <a:off x="609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3" name="Rectangle 142"/>
                  <p:cNvSpPr/>
                  <p:nvPr/>
                </p:nvSpPr>
                <p:spPr>
                  <a:xfrm>
                    <a:off x="762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4" name="Rectangle 143"/>
                  <p:cNvSpPr/>
                  <p:nvPr/>
                </p:nvSpPr>
                <p:spPr>
                  <a:xfrm>
                    <a:off x="9144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5" name="Rectangle 144"/>
                  <p:cNvSpPr/>
                  <p:nvPr/>
                </p:nvSpPr>
                <p:spPr>
                  <a:xfrm>
                    <a:off x="10668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6" name="Rectangle 145"/>
                  <p:cNvSpPr/>
                  <p:nvPr/>
                </p:nvSpPr>
                <p:spPr>
                  <a:xfrm>
                    <a:off x="1219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7" name="Rectangle 146"/>
                  <p:cNvSpPr/>
                  <p:nvPr/>
                </p:nvSpPr>
                <p:spPr>
                  <a:xfrm>
                    <a:off x="1371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8" name="Rectangle 147"/>
                  <p:cNvSpPr/>
                  <p:nvPr/>
                </p:nvSpPr>
                <p:spPr>
                  <a:xfrm>
                    <a:off x="1524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23" name="Group 122"/>
                <p:cNvGrpSpPr/>
                <p:nvPr/>
              </p:nvGrpSpPr>
              <p:grpSpPr>
                <a:xfrm>
                  <a:off x="1216513" y="5769592"/>
                  <a:ext cx="2454735" cy="470848"/>
                  <a:chOff x="457200" y="3048000"/>
                  <a:chExt cx="1219200" cy="381000"/>
                </a:xfrm>
              </p:grpSpPr>
              <p:sp>
                <p:nvSpPr>
                  <p:cNvPr id="133" name="Rectangle 132"/>
                  <p:cNvSpPr/>
                  <p:nvPr/>
                </p:nvSpPr>
                <p:spPr>
                  <a:xfrm>
                    <a:off x="457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4" name="Rectangle 133"/>
                  <p:cNvSpPr/>
                  <p:nvPr/>
                </p:nvSpPr>
                <p:spPr>
                  <a:xfrm>
                    <a:off x="609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5" name="Rectangle 134"/>
                  <p:cNvSpPr/>
                  <p:nvPr/>
                </p:nvSpPr>
                <p:spPr>
                  <a:xfrm>
                    <a:off x="762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6" name="Rectangle 135"/>
                  <p:cNvSpPr/>
                  <p:nvPr/>
                </p:nvSpPr>
                <p:spPr>
                  <a:xfrm>
                    <a:off x="9144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7" name="Rectangle 136"/>
                  <p:cNvSpPr/>
                  <p:nvPr/>
                </p:nvSpPr>
                <p:spPr>
                  <a:xfrm>
                    <a:off x="10668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8" name="Rectangle 137"/>
                  <p:cNvSpPr/>
                  <p:nvPr/>
                </p:nvSpPr>
                <p:spPr>
                  <a:xfrm>
                    <a:off x="1219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9" name="Rectangle 138"/>
                  <p:cNvSpPr/>
                  <p:nvPr/>
                </p:nvSpPr>
                <p:spPr>
                  <a:xfrm>
                    <a:off x="1371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0" name="Rectangle 139"/>
                  <p:cNvSpPr/>
                  <p:nvPr/>
                </p:nvSpPr>
                <p:spPr>
                  <a:xfrm>
                    <a:off x="1524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24" name="Group 123"/>
                <p:cNvGrpSpPr/>
                <p:nvPr/>
              </p:nvGrpSpPr>
              <p:grpSpPr>
                <a:xfrm>
                  <a:off x="-1229424" y="5769592"/>
                  <a:ext cx="2454735" cy="470848"/>
                  <a:chOff x="457200" y="3048000"/>
                  <a:chExt cx="1219200" cy="381000"/>
                </a:xfrm>
              </p:grpSpPr>
              <p:sp>
                <p:nvSpPr>
                  <p:cNvPr id="125" name="Rectangle 124"/>
                  <p:cNvSpPr/>
                  <p:nvPr/>
                </p:nvSpPr>
                <p:spPr>
                  <a:xfrm>
                    <a:off x="457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6" name="Rectangle 125"/>
                  <p:cNvSpPr/>
                  <p:nvPr/>
                </p:nvSpPr>
                <p:spPr>
                  <a:xfrm>
                    <a:off x="609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7" name="Rectangle 126"/>
                  <p:cNvSpPr/>
                  <p:nvPr/>
                </p:nvSpPr>
                <p:spPr>
                  <a:xfrm>
                    <a:off x="762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8" name="Rectangle 127"/>
                  <p:cNvSpPr/>
                  <p:nvPr/>
                </p:nvSpPr>
                <p:spPr>
                  <a:xfrm>
                    <a:off x="9144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9" name="Rectangle 128"/>
                  <p:cNvSpPr/>
                  <p:nvPr/>
                </p:nvSpPr>
                <p:spPr>
                  <a:xfrm>
                    <a:off x="10668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0" name="Rectangle 129"/>
                  <p:cNvSpPr/>
                  <p:nvPr/>
                </p:nvSpPr>
                <p:spPr>
                  <a:xfrm>
                    <a:off x="12192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1" name="Rectangle 130"/>
                  <p:cNvSpPr/>
                  <p:nvPr/>
                </p:nvSpPr>
                <p:spPr>
                  <a:xfrm>
                    <a:off x="13716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2" name="Rectangle 131"/>
                  <p:cNvSpPr/>
                  <p:nvPr/>
                </p:nvSpPr>
                <p:spPr>
                  <a:xfrm>
                    <a:off x="1524000" y="3048000"/>
                    <a:ext cx="152400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0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cxnSp>
            <p:nvCxnSpPr>
              <p:cNvPr id="115" name="Straight Connector 114"/>
              <p:cNvCxnSpPr/>
              <p:nvPr/>
            </p:nvCxnSpPr>
            <p:spPr>
              <a:xfrm>
                <a:off x="9088016" y="3955961"/>
                <a:ext cx="5752" cy="463639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6" name="Group 115"/>
              <p:cNvGrpSpPr/>
              <p:nvPr/>
            </p:nvGrpSpPr>
            <p:grpSpPr>
              <a:xfrm>
                <a:off x="7696200" y="3948752"/>
                <a:ext cx="1398896" cy="470848"/>
                <a:chOff x="14065695" y="5402991"/>
                <a:chExt cx="1398896" cy="470848"/>
              </a:xfrm>
            </p:grpSpPr>
            <p:sp>
              <p:nvSpPr>
                <p:cNvPr id="117" name="Rectangle 116"/>
                <p:cNvSpPr/>
                <p:nvPr/>
              </p:nvSpPr>
              <p:spPr>
                <a:xfrm>
                  <a:off x="14479850" y="5402991"/>
                  <a:ext cx="569873" cy="47084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C00000"/>
                      </a:solidFill>
                    </a:rPr>
                    <a:t>day</a:t>
                  </a:r>
                  <a:endParaRPr lang="en-US" b="1" dirty="0">
                    <a:solidFill>
                      <a:srgbClr val="C00000"/>
                    </a:solidFill>
                  </a:endParaRPr>
                </a:p>
              </p:txBody>
            </p:sp>
            <p:cxnSp>
              <p:nvCxnSpPr>
                <p:cNvPr id="118" name="Straight Arrow Connector 117"/>
                <p:cNvCxnSpPr/>
                <p:nvPr/>
              </p:nvCxnSpPr>
              <p:spPr>
                <a:xfrm flipH="1">
                  <a:off x="14092991" y="5643100"/>
                  <a:ext cx="392465" cy="0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Arrow Connector 118"/>
                <p:cNvCxnSpPr/>
                <p:nvPr/>
              </p:nvCxnSpPr>
              <p:spPr>
                <a:xfrm>
                  <a:off x="15026967" y="5643100"/>
                  <a:ext cx="437624" cy="0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 flipH="1">
                  <a:off x="14065695" y="5410200"/>
                  <a:ext cx="4009" cy="463639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13" name="Straight Arrow Connector 112"/>
            <p:cNvCxnSpPr/>
            <p:nvPr/>
          </p:nvCxnSpPr>
          <p:spPr>
            <a:xfrm>
              <a:off x="208005" y="5605431"/>
              <a:ext cx="7473463" cy="0"/>
            </a:xfrm>
            <a:prstGeom prst="straightConnector1">
              <a:avLst/>
            </a:prstGeom>
            <a:ln w="50800">
              <a:solidFill>
                <a:schemeClr val="accent3">
                  <a:lumMod val="50000"/>
                </a:schemeClr>
              </a:solidFill>
              <a:headEnd type="diamon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1" name="Rectangle 160">
            <a:hlinkClick r:id="rId3" action="ppaction://hlinkfile"/>
          </p:cNvPr>
          <p:cNvSpPr/>
          <p:nvPr/>
        </p:nvSpPr>
        <p:spPr>
          <a:xfrm>
            <a:off x="6452878" y="6324600"/>
            <a:ext cx="1856324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857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AND Operator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&amp; </a:t>
            </a:r>
            <a:r>
              <a:rPr lang="en-US" dirty="0"/>
              <a:t>operator operates on two operands </a:t>
            </a:r>
            <a:endParaRPr lang="en-US" dirty="0" smtClean="0"/>
          </a:p>
          <a:p>
            <a:r>
              <a:rPr lang="en-US" dirty="0"/>
              <a:t>While operating upon these two operands they are compared on a bit-by-bit basis </a:t>
            </a:r>
            <a:endParaRPr lang="en-US" dirty="0" smtClean="0"/>
          </a:p>
          <a:p>
            <a:r>
              <a:rPr lang="en-US" dirty="0"/>
              <a:t>B</a:t>
            </a:r>
            <a:r>
              <a:rPr lang="en-US" dirty="0" smtClean="0"/>
              <a:t>oth </a:t>
            </a:r>
            <a:r>
              <a:rPr lang="en-US" dirty="0"/>
              <a:t>the operands must be of the same type (either </a:t>
            </a:r>
            <a:r>
              <a:rPr lang="en-US" b="1" dirty="0"/>
              <a:t>char </a:t>
            </a:r>
            <a:r>
              <a:rPr lang="en-US" dirty="0"/>
              <a:t>or </a:t>
            </a:r>
            <a:r>
              <a:rPr lang="en-US" b="1" dirty="0" err="1"/>
              <a:t>int</a:t>
            </a:r>
            <a:r>
              <a:rPr lang="en-US" dirty="0"/>
              <a:t>)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419600"/>
            <a:ext cx="4913376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77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553200" cy="342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0592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OR Operator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|</a:t>
            </a:r>
            <a:r>
              <a:rPr lang="en-US" dirty="0" smtClean="0"/>
              <a:t> operator operates on two operands</a:t>
            </a:r>
          </a:p>
          <a:p>
            <a:r>
              <a:rPr lang="en-US" dirty="0" smtClean="0"/>
              <a:t>Either the operands could be integer or character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2173" y="3048000"/>
            <a:ext cx="3581400" cy="14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4959" y="4800600"/>
            <a:ext cx="4309241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7226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XOR Operator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XOR operator is represented as </a:t>
            </a:r>
            <a:r>
              <a:rPr lang="en-US" b="1" dirty="0"/>
              <a:t>^ </a:t>
            </a:r>
            <a:r>
              <a:rPr lang="en-US" dirty="0"/>
              <a:t>and is also called an Exclusive OR Operator </a:t>
            </a:r>
            <a:endParaRPr lang="en-US" dirty="0" smtClean="0"/>
          </a:p>
          <a:p>
            <a:r>
              <a:rPr lang="en-US" dirty="0"/>
              <a:t>The </a:t>
            </a:r>
            <a:r>
              <a:rPr lang="en-US" dirty="0" smtClean="0"/>
              <a:t>XOR </a:t>
            </a:r>
            <a:r>
              <a:rPr lang="en-US" dirty="0"/>
              <a:t>operator returns 1, when any one of the two bits </a:t>
            </a:r>
            <a:r>
              <a:rPr lang="en-US" dirty="0" smtClean="0"/>
              <a:t>is 1</a:t>
            </a:r>
            <a:endParaRPr lang="en-US" dirty="0" smtClean="0"/>
          </a:p>
          <a:p>
            <a:r>
              <a:rPr lang="en-US" dirty="0" smtClean="0"/>
              <a:t>If two bits are zero or both are one it will return 0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817660"/>
            <a:ext cx="475866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452878" y="6324600"/>
            <a:ext cx="1856324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630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059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11559</TotalTime>
  <Words>1250</Words>
  <Application>Microsoft Office PowerPoint</Application>
  <PresentationFormat>On-screen Show (4:3)</PresentationFormat>
  <Paragraphs>565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myPresentation1</vt:lpstr>
      <vt:lpstr>CSC103: Introduction to Computer and Programming</vt:lpstr>
      <vt:lpstr>Previous lecture</vt:lpstr>
      <vt:lpstr>Today’s lecture outline</vt:lpstr>
      <vt:lpstr>Bitwise operator</vt:lpstr>
      <vt:lpstr>Cont.</vt:lpstr>
      <vt:lpstr>Bit numbering scheme</vt:lpstr>
      <vt:lpstr>One’s Complement Operator </vt:lpstr>
      <vt:lpstr>Cont.</vt:lpstr>
      <vt:lpstr>Right Shift Operator </vt:lpstr>
      <vt:lpstr>Cont. </vt:lpstr>
      <vt:lpstr>Cont.</vt:lpstr>
      <vt:lpstr>Caution</vt:lpstr>
      <vt:lpstr>Left Shift Operator </vt:lpstr>
      <vt:lpstr>Storing date</vt:lpstr>
      <vt:lpstr>Cont.</vt:lpstr>
      <vt:lpstr>Extracting year from date</vt:lpstr>
      <vt:lpstr>Extracting value of month</vt:lpstr>
      <vt:lpstr>Extracting value of day</vt:lpstr>
      <vt:lpstr>Bitwise AND Operator </vt:lpstr>
      <vt:lpstr>Cont.</vt:lpstr>
      <vt:lpstr>Bitwise OR Operator </vt:lpstr>
      <vt:lpstr>Bitwise XOR Operator 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585</cp:revision>
  <dcterms:created xsi:type="dcterms:W3CDTF">2006-08-16T00:00:00Z</dcterms:created>
  <dcterms:modified xsi:type="dcterms:W3CDTF">2012-06-30T06:21:27Z</dcterms:modified>
</cp:coreProperties>
</file>