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445" r:id="rId2"/>
    <p:sldId id="893" r:id="rId3"/>
    <p:sldId id="910" r:id="rId4"/>
    <p:sldId id="894" r:id="rId5"/>
    <p:sldId id="909" r:id="rId6"/>
    <p:sldId id="911" r:id="rId7"/>
    <p:sldId id="912" r:id="rId8"/>
    <p:sldId id="913" r:id="rId9"/>
    <p:sldId id="914" r:id="rId10"/>
    <p:sldId id="915" r:id="rId11"/>
    <p:sldId id="916" r:id="rId12"/>
    <p:sldId id="918" r:id="rId13"/>
    <p:sldId id="919" r:id="rId14"/>
    <p:sldId id="920" r:id="rId15"/>
    <p:sldId id="92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96980" autoAdjust="0"/>
  </p:normalViewPr>
  <p:slideViewPr>
    <p:cSldViewPr>
      <p:cViewPr>
        <p:scale>
          <a:sx n="70" d="100"/>
          <a:sy n="70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0/dbms.c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0/progr1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0/program2.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0/program3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30/sprintf_program.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C%20program%20lecture%2030/sscanf_program.c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30/getint_definition.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30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Database </a:t>
            </a:r>
            <a:r>
              <a:rPr lang="en-US" dirty="0" smtClean="0"/>
              <a:t>Management system</a:t>
            </a:r>
          </a:p>
          <a:p>
            <a:pPr lvl="1"/>
            <a:r>
              <a:rPr lang="en-US" dirty="0"/>
              <a:t>Adding a record</a:t>
            </a:r>
          </a:p>
          <a:p>
            <a:pPr lvl="1"/>
            <a:r>
              <a:rPr lang="en-US" dirty="0"/>
              <a:t> D</a:t>
            </a:r>
            <a:r>
              <a:rPr lang="en-US" dirty="0" smtClean="0"/>
              <a:t>isplaying all records</a:t>
            </a:r>
          </a:p>
          <a:p>
            <a:pPr lvl="1"/>
            <a:r>
              <a:rPr lang="en-US" dirty="0" smtClean="0"/>
              <a:t>Modify a record</a:t>
            </a:r>
          </a:p>
          <a:p>
            <a:pPr lvl="1"/>
            <a:r>
              <a:rPr lang="en-US" dirty="0" smtClean="0"/>
              <a:t>Delete a record</a:t>
            </a:r>
          </a:p>
          <a:p>
            <a:r>
              <a:rPr lang="en-US" dirty="0" smtClean="0"/>
              <a:t>Seeking in file through </a:t>
            </a:r>
            <a:r>
              <a:rPr lang="en-US" dirty="0" err="1" smtClean="0"/>
              <a:t>fseek</a:t>
            </a:r>
            <a:r>
              <a:rPr lang="en-US" dirty="0" smtClean="0"/>
              <a:t> ( )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77621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Database management program</a:t>
            </a:r>
          </a:p>
          <a:p>
            <a:r>
              <a:rPr lang="en-US" dirty="0" smtClean="0"/>
              <a:t>Console I/O formatting</a:t>
            </a:r>
          </a:p>
          <a:p>
            <a:r>
              <a:rPr lang="en-US" dirty="0" err="1" smtClean="0"/>
              <a:t>sprintf</a:t>
            </a:r>
            <a:r>
              <a:rPr lang="en-US" dirty="0" smtClean="0"/>
              <a:t> ( ) and </a:t>
            </a:r>
            <a:r>
              <a:rPr lang="en-US" dirty="0" err="1" smtClean="0"/>
              <a:t>sscanf</a:t>
            </a:r>
            <a:r>
              <a:rPr lang="en-US" dirty="0" smtClean="0"/>
              <a:t>(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682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management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is capable to</a:t>
            </a:r>
          </a:p>
          <a:p>
            <a:pPr lvl="1"/>
            <a:r>
              <a:rPr lang="en-US" dirty="0" smtClean="0"/>
              <a:t>Add record : </a:t>
            </a:r>
          </a:p>
          <a:p>
            <a:pPr lvl="2"/>
            <a:r>
              <a:rPr lang="en-US" dirty="0" smtClean="0"/>
              <a:t>make sure that file pointer points to end of file </a:t>
            </a:r>
          </a:p>
          <a:p>
            <a:pPr lvl="1"/>
            <a:r>
              <a:rPr lang="en-US" dirty="0" smtClean="0"/>
              <a:t>Display record : </a:t>
            </a:r>
          </a:p>
          <a:p>
            <a:pPr lvl="2"/>
            <a:r>
              <a:rPr lang="en-US" dirty="0" smtClean="0"/>
              <a:t>make sure that file pointer point to the beginning of file</a:t>
            </a:r>
          </a:p>
          <a:p>
            <a:pPr lvl="1"/>
            <a:r>
              <a:rPr lang="en-US" dirty="0" smtClean="0"/>
              <a:t>Modify record : </a:t>
            </a:r>
          </a:p>
          <a:p>
            <a:pPr lvl="2"/>
            <a:r>
              <a:rPr lang="en-US" dirty="0" smtClean="0"/>
              <a:t>make </a:t>
            </a:r>
            <a:r>
              <a:rPr lang="en-US" dirty="0"/>
              <a:t>sure that file pointer point to the beginning of </a:t>
            </a:r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Delete record : </a:t>
            </a:r>
          </a:p>
          <a:p>
            <a:pPr lvl="2"/>
            <a:r>
              <a:rPr lang="en-US" dirty="0" smtClean="0"/>
              <a:t>make </a:t>
            </a:r>
            <a:r>
              <a:rPr lang="en-US" dirty="0"/>
              <a:t>sure that file pointer point to the beginning of </a:t>
            </a:r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019800" y="6096000"/>
            <a:ext cx="1828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96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667000"/>
          </a:xfrm>
        </p:spPr>
        <p:txBody>
          <a:bodyPr/>
          <a:lstStyle/>
          <a:p>
            <a:r>
              <a:rPr lang="en-US" dirty="0"/>
              <a:t>The screen and keyboard together are called a </a:t>
            </a:r>
            <a:r>
              <a:rPr lang="en-US" dirty="0" smtClean="0"/>
              <a:t>console</a:t>
            </a:r>
            <a:endParaRPr lang="en-US" dirty="0"/>
          </a:p>
          <a:p>
            <a:r>
              <a:rPr lang="en-US" dirty="0"/>
              <a:t>Console I/O functions can be further classified into two categories—formatted and </a:t>
            </a:r>
            <a:r>
              <a:rPr lang="en-US" dirty="0" smtClean="0"/>
              <a:t>unformatted </a:t>
            </a:r>
            <a:r>
              <a:rPr lang="en-US" dirty="0"/>
              <a:t>console I/O functions.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914399" y="4114800"/>
            <a:ext cx="3581401" cy="1981200"/>
            <a:chOff x="609600" y="4114800"/>
            <a:chExt cx="3581401" cy="1981200"/>
          </a:xfrm>
        </p:grpSpPr>
        <p:sp>
          <p:nvSpPr>
            <p:cNvPr id="4" name="Rectangle 3"/>
            <p:cNvSpPr/>
            <p:nvPr/>
          </p:nvSpPr>
          <p:spPr>
            <a:xfrm>
              <a:off x="609600" y="4572000"/>
              <a:ext cx="35814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tx1"/>
                  </a:solidFill>
                </a:rPr>
                <a:t>Name Roll No CGPA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</a:rPr>
                <a:t>Ali 102 3.85  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</a:rPr>
                <a:t>Ahmad 3.5 3.35 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15287" y="4114800"/>
              <a:ext cx="3575714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tx1"/>
                  </a:solidFill>
                </a:rPr>
                <a:t>Unformatted output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10752" y="4142095"/>
            <a:ext cx="3823648" cy="1953905"/>
            <a:chOff x="4482152" y="4114800"/>
            <a:chExt cx="3823648" cy="1953905"/>
          </a:xfrm>
        </p:grpSpPr>
        <p:sp>
          <p:nvSpPr>
            <p:cNvPr id="5" name="Rectangle 4"/>
            <p:cNvSpPr/>
            <p:nvPr/>
          </p:nvSpPr>
          <p:spPr>
            <a:xfrm>
              <a:off x="4572000" y="4544705"/>
              <a:ext cx="3733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tx1"/>
                  </a:solidFill>
                </a:rPr>
                <a:t>Name     Roll No     CGPA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</a:rPr>
                <a:t>Ali           102           3.85  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</a:rPr>
                <a:t>Ahmad   3.5            3.35 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482152" y="4114800"/>
              <a:ext cx="3575714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tx1"/>
                  </a:solidFill>
                </a:rPr>
                <a:t>Formatted output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116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Console I/O function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1905000"/>
            <a:ext cx="3235657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Formatted function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41543" y="1905000"/>
            <a:ext cx="3464257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Unformatted function</a:t>
            </a:r>
            <a:endParaRPr 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3067549"/>
              </p:ext>
            </p:extLst>
          </p:nvPr>
        </p:nvGraphicFramePr>
        <p:xfrm>
          <a:off x="703428" y="2394045"/>
          <a:ext cx="333517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200"/>
                <a:gridCol w="965200"/>
                <a:gridCol w="14047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Type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Input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char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scanf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printf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scanf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printf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float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scanf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printf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string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scanf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printf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3794811"/>
              </p:ext>
            </p:extLst>
          </p:nvPr>
        </p:nvGraphicFramePr>
        <p:xfrm>
          <a:off x="5105400" y="2403144"/>
          <a:ext cx="3429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2954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Type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Input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Output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char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getch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getche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getchar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putch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</a:p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putchar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float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string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gets( 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puts( 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781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Formatted Console I/O 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1241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General form of </a:t>
            </a:r>
            <a:r>
              <a:rPr lang="en-US" dirty="0" err="1" smtClean="0"/>
              <a:t>printf</a:t>
            </a:r>
            <a:r>
              <a:rPr lang="en-US" dirty="0" smtClean="0"/>
              <a:t> ( ) function</a:t>
            </a:r>
          </a:p>
          <a:p>
            <a:pPr lvl="1"/>
            <a:r>
              <a:rPr lang="en-US" sz="2800" dirty="0" err="1" smtClean="0"/>
              <a:t>printf</a:t>
            </a:r>
            <a:r>
              <a:rPr lang="en-US" sz="2800" dirty="0" smtClean="0"/>
              <a:t>( “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formatted string</a:t>
            </a:r>
            <a:r>
              <a:rPr lang="en-US" sz="2800" dirty="0" smtClean="0"/>
              <a:t>”,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list of variables</a:t>
            </a:r>
            <a:r>
              <a:rPr lang="en-US" sz="2800" dirty="0" smtClean="0"/>
              <a:t>);</a:t>
            </a:r>
          </a:p>
          <a:p>
            <a:r>
              <a:rPr lang="en-US" dirty="0" smtClean="0"/>
              <a:t>Formatted string contains</a:t>
            </a:r>
          </a:p>
          <a:p>
            <a:pPr lvl="1"/>
            <a:r>
              <a:rPr lang="en-US" sz="2800" dirty="0" smtClean="0"/>
              <a:t>Characters </a:t>
            </a:r>
            <a:r>
              <a:rPr lang="en-US" sz="2800" dirty="0"/>
              <a:t>that are simply printed as they are </a:t>
            </a:r>
            <a:endParaRPr lang="en-US" sz="2800" dirty="0" smtClean="0"/>
          </a:p>
          <a:p>
            <a:pPr lvl="1"/>
            <a:r>
              <a:rPr lang="en-US" sz="2800" dirty="0" smtClean="0"/>
              <a:t>Conversion </a:t>
            </a:r>
            <a:r>
              <a:rPr lang="en-US" sz="2800" dirty="0"/>
              <a:t>specifications that begin with a % </a:t>
            </a:r>
            <a:r>
              <a:rPr lang="en-US" sz="2800" dirty="0" smtClean="0"/>
              <a:t>sign</a:t>
            </a:r>
          </a:p>
          <a:p>
            <a:pPr lvl="1"/>
            <a:r>
              <a:rPr lang="en-US" sz="2800" dirty="0" smtClean="0"/>
              <a:t>Escape </a:t>
            </a:r>
            <a:r>
              <a:rPr lang="en-US" sz="2800" dirty="0"/>
              <a:t>sequences that begin with a \ </a:t>
            </a:r>
            <a:r>
              <a:rPr lang="en-US" sz="2800" dirty="0" smtClean="0"/>
              <a:t>sign</a:t>
            </a:r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0"/>
            <a:ext cx="702291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914400" y="5548952"/>
            <a:ext cx="5513696" cy="1154374"/>
            <a:chOff x="914400" y="5548952"/>
            <a:chExt cx="5513696" cy="1154374"/>
          </a:xfrm>
        </p:grpSpPr>
        <p:sp>
          <p:nvSpPr>
            <p:cNvPr id="5" name="Rectangle 4"/>
            <p:cNvSpPr/>
            <p:nvPr/>
          </p:nvSpPr>
          <p:spPr>
            <a:xfrm>
              <a:off x="914400" y="6248400"/>
              <a:ext cx="2133600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Character printed as they are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639704" y="5548952"/>
              <a:ext cx="1371600" cy="2286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634552" y="5548952"/>
              <a:ext cx="1793544" cy="2286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2639704" y="5777552"/>
              <a:ext cx="179696" cy="396922"/>
            </a:xfrm>
            <a:prstGeom prst="straightConnector1">
              <a:avLst/>
            </a:prstGeom>
            <a:ln w="317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 12"/>
            <p:cNvSpPr/>
            <p:nvPr/>
          </p:nvSpPr>
          <p:spPr>
            <a:xfrm>
              <a:off x="2634018" y="5786651"/>
              <a:ext cx="2292824" cy="395785"/>
            </a:xfrm>
            <a:custGeom>
              <a:avLst/>
              <a:gdLst>
                <a:gd name="connsiteX0" fmla="*/ 0 w 2292824"/>
                <a:gd name="connsiteY0" fmla="*/ 395785 h 395785"/>
                <a:gd name="connsiteX1" fmla="*/ 1037230 w 2292824"/>
                <a:gd name="connsiteY1" fmla="*/ 259307 h 395785"/>
                <a:gd name="connsiteX2" fmla="*/ 1965278 w 2292824"/>
                <a:gd name="connsiteY2" fmla="*/ 218364 h 395785"/>
                <a:gd name="connsiteX3" fmla="*/ 2292824 w 2292824"/>
                <a:gd name="connsiteY3" fmla="*/ 0 h 39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2824" h="395785">
                  <a:moveTo>
                    <a:pt x="0" y="395785"/>
                  </a:moveTo>
                  <a:cubicBezTo>
                    <a:pt x="354842" y="342331"/>
                    <a:pt x="709684" y="288877"/>
                    <a:pt x="1037230" y="259307"/>
                  </a:cubicBezTo>
                  <a:cubicBezTo>
                    <a:pt x="1364776" y="229737"/>
                    <a:pt x="1756012" y="261582"/>
                    <a:pt x="1965278" y="218364"/>
                  </a:cubicBezTo>
                  <a:cubicBezTo>
                    <a:pt x="2174544" y="175146"/>
                    <a:pt x="2233684" y="87573"/>
                    <a:pt x="2292824" y="0"/>
                  </a:cubicBezTo>
                </a:path>
              </a:pathLst>
            </a:custGeom>
            <a:ln w="317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32580" y="5786651"/>
            <a:ext cx="2959289" cy="916675"/>
            <a:chOff x="3632580" y="5786651"/>
            <a:chExt cx="2959289" cy="916675"/>
          </a:xfrm>
        </p:grpSpPr>
        <p:sp>
          <p:nvSpPr>
            <p:cNvPr id="6" name="Rectangle 5"/>
            <p:cNvSpPr/>
            <p:nvPr/>
          </p:nvSpPr>
          <p:spPr>
            <a:xfrm>
              <a:off x="3632580" y="6174474"/>
              <a:ext cx="1777620" cy="5288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% sign for variable values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>
              <a:stCxn id="6" idx="0"/>
            </p:cNvCxnSpPr>
            <p:nvPr/>
          </p:nvCxnSpPr>
          <p:spPr>
            <a:xfrm flipH="1" flipV="1">
              <a:off x="4267200" y="5786651"/>
              <a:ext cx="254190" cy="387823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4531057" y="5786651"/>
              <a:ext cx="2060812" cy="409433"/>
            </a:xfrm>
            <a:custGeom>
              <a:avLst/>
              <a:gdLst>
                <a:gd name="connsiteX0" fmla="*/ 0 w 2060812"/>
                <a:gd name="connsiteY0" fmla="*/ 409433 h 409433"/>
                <a:gd name="connsiteX1" fmla="*/ 873456 w 2060812"/>
                <a:gd name="connsiteY1" fmla="*/ 259307 h 409433"/>
                <a:gd name="connsiteX2" fmla="*/ 1801504 w 2060812"/>
                <a:gd name="connsiteY2" fmla="*/ 272955 h 409433"/>
                <a:gd name="connsiteX3" fmla="*/ 2060812 w 2060812"/>
                <a:gd name="connsiteY3" fmla="*/ 0 h 40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0812" h="409433">
                  <a:moveTo>
                    <a:pt x="0" y="409433"/>
                  </a:moveTo>
                  <a:cubicBezTo>
                    <a:pt x="286602" y="345743"/>
                    <a:pt x="573205" y="282053"/>
                    <a:pt x="873456" y="259307"/>
                  </a:cubicBezTo>
                  <a:cubicBezTo>
                    <a:pt x="1173707" y="236561"/>
                    <a:pt x="1603611" y="316173"/>
                    <a:pt x="1801504" y="272955"/>
                  </a:cubicBezTo>
                  <a:cubicBezTo>
                    <a:pt x="1999397" y="229737"/>
                    <a:pt x="2030104" y="114868"/>
                    <a:pt x="2060812" y="0"/>
                  </a:cubicBezTo>
                </a:path>
              </a:pathLst>
            </a:custGeom>
            <a:ln w="222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329752" y="5548952"/>
            <a:ext cx="4128448" cy="1154374"/>
            <a:chOff x="4329752" y="5548952"/>
            <a:chExt cx="4128448" cy="1154374"/>
          </a:xfrm>
        </p:grpSpPr>
        <p:sp>
          <p:nvSpPr>
            <p:cNvPr id="7" name="Rectangle 6"/>
            <p:cNvSpPr/>
            <p:nvPr/>
          </p:nvSpPr>
          <p:spPr>
            <a:xfrm>
              <a:off x="6312090" y="6248400"/>
              <a:ext cx="2146110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</a:rPr>
                <a:t>Escape sequence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4490113" y="5786651"/>
              <a:ext cx="2333768" cy="573206"/>
            </a:xfrm>
            <a:custGeom>
              <a:avLst/>
              <a:gdLst>
                <a:gd name="connsiteX0" fmla="*/ 2333768 w 2333768"/>
                <a:gd name="connsiteY0" fmla="*/ 573206 h 573206"/>
                <a:gd name="connsiteX1" fmla="*/ 846162 w 2333768"/>
                <a:gd name="connsiteY1" fmla="*/ 436728 h 573206"/>
                <a:gd name="connsiteX2" fmla="*/ 0 w 2333768"/>
                <a:gd name="connsiteY2" fmla="*/ 0 h 573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33768" h="573206">
                  <a:moveTo>
                    <a:pt x="2333768" y="573206"/>
                  </a:moveTo>
                  <a:cubicBezTo>
                    <a:pt x="1784445" y="552734"/>
                    <a:pt x="1235123" y="532262"/>
                    <a:pt x="846162" y="436728"/>
                  </a:cubicBezTo>
                  <a:cubicBezTo>
                    <a:pt x="457201" y="341194"/>
                    <a:pt x="228600" y="170597"/>
                    <a:pt x="0" y="0"/>
                  </a:cubicBezTo>
                </a:path>
              </a:pathLst>
            </a:custGeom>
            <a:ln w="2222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329752" y="5548952"/>
              <a:ext cx="304800" cy="22860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60914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Specifications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819399"/>
          </a:xfrm>
        </p:spPr>
        <p:txBody>
          <a:bodyPr>
            <a:normAutofit fontScale="92500"/>
          </a:bodyPr>
          <a:lstStyle/>
          <a:p>
            <a:r>
              <a:rPr lang="en-US" sz="2800" b="1" dirty="0" smtClean="0"/>
              <a:t>%</a:t>
            </a:r>
            <a:r>
              <a:rPr lang="en-US" sz="2800" b="1" dirty="0"/>
              <a:t>d </a:t>
            </a:r>
            <a:r>
              <a:rPr lang="en-US" sz="2800" b="1" dirty="0" smtClean="0"/>
              <a:t>%c </a:t>
            </a:r>
            <a:r>
              <a:rPr lang="en-US" sz="2800" dirty="0" smtClean="0"/>
              <a:t>and </a:t>
            </a:r>
            <a:r>
              <a:rPr lang="en-US" sz="2800" b="1" dirty="0"/>
              <a:t>%f </a:t>
            </a:r>
            <a:r>
              <a:rPr lang="en-US" sz="2800" dirty="0"/>
              <a:t>used in the </a:t>
            </a:r>
            <a:r>
              <a:rPr lang="en-US" sz="2800" b="1" dirty="0" err="1"/>
              <a:t>printf</a:t>
            </a:r>
            <a:r>
              <a:rPr lang="en-US" sz="2800" b="1" dirty="0"/>
              <a:t>( ) </a:t>
            </a:r>
            <a:r>
              <a:rPr lang="en-US" sz="2800" dirty="0"/>
              <a:t>are called format </a:t>
            </a:r>
            <a:r>
              <a:rPr lang="en-US" sz="2800" dirty="0" err="1"/>
              <a:t>specifiers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 smtClean="0"/>
              <a:t>They tell </a:t>
            </a:r>
            <a:r>
              <a:rPr lang="en-US" sz="2800" dirty="0" err="1" smtClean="0"/>
              <a:t>printf</a:t>
            </a:r>
            <a:r>
              <a:rPr lang="en-US" sz="2800" dirty="0" smtClean="0"/>
              <a:t>( ) function the type of value of a variable</a:t>
            </a:r>
          </a:p>
          <a:p>
            <a:r>
              <a:rPr lang="en-US" sz="2800" dirty="0" smtClean="0"/>
              <a:t>C language provide </a:t>
            </a:r>
            <a:r>
              <a:rPr lang="en-US" sz="2800" dirty="0"/>
              <a:t>following optional </a:t>
            </a:r>
            <a:r>
              <a:rPr lang="en-US" sz="2800" dirty="0" err="1"/>
              <a:t>specifiers</a:t>
            </a:r>
            <a:r>
              <a:rPr lang="en-US" sz="2800" dirty="0"/>
              <a:t> in the format </a:t>
            </a:r>
            <a:r>
              <a:rPr lang="en-US" sz="2800" dirty="0" smtClean="0"/>
              <a:t>specifications </a:t>
            </a:r>
          </a:p>
          <a:p>
            <a:pPr marL="457200" lvl="1" indent="0">
              <a:buNone/>
            </a:pPr>
            <a:r>
              <a:rPr lang="en-US" sz="2800" dirty="0" smtClean="0"/>
              <a:t>		dd.dd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5967301"/>
              </p:ext>
            </p:extLst>
          </p:nvPr>
        </p:nvGraphicFramePr>
        <p:xfrm>
          <a:off x="1143000" y="4419600"/>
          <a:ext cx="6324601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208"/>
                <a:gridCol w="466439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Specifier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digits specifying field width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separating field width from precision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dd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Digit specifying precision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Sign for left justification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89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1219200"/>
            <a:ext cx="6705600" cy="262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07576" y="4365008"/>
            <a:ext cx="250891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weight is 63 kg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0086" y="3962400"/>
            <a:ext cx="250891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Program output</a:t>
            </a:r>
            <a:endParaRPr lang="en-US" sz="2800" u="sng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4775578"/>
            <a:ext cx="3657600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weight is 63 kg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6008" y="5224818"/>
            <a:ext cx="3483592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weight is      63 kg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41696" y="5658138"/>
            <a:ext cx="401130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weight is          63 kg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7616" y="6080082"/>
            <a:ext cx="391918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weight is 63          kg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424752" y="5294200"/>
            <a:ext cx="318448" cy="320722"/>
            <a:chOff x="2362200" y="4814248"/>
            <a:chExt cx="318448" cy="320722"/>
          </a:xfrm>
        </p:grpSpPr>
        <p:sp>
          <p:nvSpPr>
            <p:cNvPr id="16" name="Rectangle 15"/>
            <p:cNvSpPr/>
            <p:nvPr/>
          </p:nvSpPr>
          <p:spPr>
            <a:xfrm>
              <a:off x="2362200" y="4819934"/>
              <a:ext cx="152400" cy="3150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28248" y="4814248"/>
              <a:ext cx="152400" cy="31503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440672" y="5737750"/>
            <a:ext cx="648272" cy="320722"/>
            <a:chOff x="5091752" y="5195248"/>
            <a:chExt cx="648272" cy="320722"/>
          </a:xfrm>
        </p:grpSpPr>
        <p:grpSp>
          <p:nvGrpSpPr>
            <p:cNvPr id="18" name="Group 17"/>
            <p:cNvGrpSpPr/>
            <p:nvPr/>
          </p:nvGrpSpPr>
          <p:grpSpPr>
            <a:xfrm>
              <a:off x="5091752" y="5195248"/>
              <a:ext cx="318448" cy="320722"/>
              <a:chOff x="2362200" y="4814248"/>
              <a:chExt cx="318448" cy="32072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362200" y="4819934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528248" y="4814248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421576" y="5195248"/>
              <a:ext cx="318448" cy="320722"/>
              <a:chOff x="2362200" y="4814248"/>
              <a:chExt cx="318448" cy="320722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362200" y="4819934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528248" y="4814248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2778456" y="6156278"/>
            <a:ext cx="648272" cy="320722"/>
            <a:chOff x="5091752" y="5195248"/>
            <a:chExt cx="648272" cy="320722"/>
          </a:xfrm>
        </p:grpSpPr>
        <p:grpSp>
          <p:nvGrpSpPr>
            <p:cNvPr id="26" name="Group 25"/>
            <p:cNvGrpSpPr/>
            <p:nvPr/>
          </p:nvGrpSpPr>
          <p:grpSpPr>
            <a:xfrm>
              <a:off x="5091752" y="5195248"/>
              <a:ext cx="318448" cy="320722"/>
              <a:chOff x="2362200" y="4814248"/>
              <a:chExt cx="318448" cy="320722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362200" y="4819934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528248" y="4814248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421576" y="5195248"/>
              <a:ext cx="318448" cy="320722"/>
              <a:chOff x="2362200" y="4814248"/>
              <a:chExt cx="318448" cy="32072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362200" y="4819934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528248" y="4814248"/>
                <a:ext cx="152400" cy="31503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Rectangle 23">
            <a:hlinkClick r:id="rId3" action="ppaction://hlinkfile"/>
          </p:cNvPr>
          <p:cNvSpPr/>
          <p:nvPr/>
        </p:nvSpPr>
        <p:spPr>
          <a:xfrm>
            <a:off x="6172200" y="4756242"/>
            <a:ext cx="1828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09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48" y="1861975"/>
            <a:ext cx="9116194" cy="15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799" y="5017625"/>
            <a:ext cx="6019801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               5.0               13.5            133.9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60143" y="3883926"/>
            <a:ext cx="250891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Program output</a:t>
            </a:r>
            <a:endParaRPr lang="en-US" sz="2800" u="sng" dirty="0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00200" y="1219200"/>
            <a:ext cx="3194714" cy="1668440"/>
            <a:chOff x="1600200" y="1219200"/>
            <a:chExt cx="3194714" cy="1668440"/>
          </a:xfrm>
        </p:grpSpPr>
        <p:sp>
          <p:nvSpPr>
            <p:cNvPr id="4" name="Rounded Rectangle 3"/>
            <p:cNvSpPr/>
            <p:nvPr/>
          </p:nvSpPr>
          <p:spPr>
            <a:xfrm>
              <a:off x="1981200" y="2354240"/>
              <a:ext cx="304800" cy="533400"/>
            </a:xfrm>
            <a:prstGeom prst="roundRect">
              <a:avLst/>
            </a:prstGeom>
            <a:solidFill>
              <a:srgbClr val="FFFF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034352" y="2354240"/>
              <a:ext cx="304800" cy="533400"/>
            </a:xfrm>
            <a:prstGeom prst="roundRect">
              <a:avLst/>
            </a:prstGeom>
            <a:solidFill>
              <a:srgbClr val="FFFF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057936" y="2354240"/>
              <a:ext cx="304800" cy="533400"/>
            </a:xfrm>
            <a:prstGeom prst="roundRect">
              <a:avLst/>
            </a:prstGeom>
            <a:solidFill>
              <a:srgbClr val="FFFF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00200" y="1219200"/>
              <a:ext cx="3194714" cy="1169158"/>
              <a:chOff x="1600200" y="1219200"/>
              <a:chExt cx="3194714" cy="116915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600200" y="1219200"/>
                <a:ext cx="3194714" cy="4549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Length of each field</a:t>
                </a:r>
                <a:endPara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125343" y="1624084"/>
                <a:ext cx="1068233" cy="764274"/>
              </a:xfrm>
              <a:custGeom>
                <a:avLst/>
                <a:gdLst>
                  <a:gd name="connsiteX0" fmla="*/ 1068233 w 1068233"/>
                  <a:gd name="connsiteY0" fmla="*/ 0 h 764274"/>
                  <a:gd name="connsiteX1" fmla="*/ 836221 w 1068233"/>
                  <a:gd name="connsiteY1" fmla="*/ 327546 h 764274"/>
                  <a:gd name="connsiteX2" fmla="*/ 126538 w 1068233"/>
                  <a:gd name="connsiteY2" fmla="*/ 368489 h 764274"/>
                  <a:gd name="connsiteX3" fmla="*/ 3708 w 1068233"/>
                  <a:gd name="connsiteY3" fmla="*/ 764274 h 764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8233" h="764274">
                    <a:moveTo>
                      <a:pt x="1068233" y="0"/>
                    </a:moveTo>
                    <a:cubicBezTo>
                      <a:pt x="1030701" y="133065"/>
                      <a:pt x="993170" y="266131"/>
                      <a:pt x="836221" y="327546"/>
                    </a:cubicBezTo>
                    <a:cubicBezTo>
                      <a:pt x="679272" y="388961"/>
                      <a:pt x="265290" y="295701"/>
                      <a:pt x="126538" y="368489"/>
                    </a:cubicBezTo>
                    <a:cubicBezTo>
                      <a:pt x="-12214" y="441277"/>
                      <a:pt x="-4253" y="602775"/>
                      <a:pt x="3708" y="764274"/>
                    </a:cubicBezTo>
                  </a:path>
                </a:pathLst>
              </a:cu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3166281" y="1624084"/>
                <a:ext cx="27295" cy="764274"/>
              </a:xfrm>
              <a:custGeom>
                <a:avLst/>
                <a:gdLst>
                  <a:gd name="connsiteX0" fmla="*/ 27295 w 27295"/>
                  <a:gd name="connsiteY0" fmla="*/ 0 h 764274"/>
                  <a:gd name="connsiteX1" fmla="*/ 0 w 27295"/>
                  <a:gd name="connsiteY1" fmla="*/ 764274 h 764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295" h="764274">
                    <a:moveTo>
                      <a:pt x="27295" y="0"/>
                    </a:moveTo>
                    <a:lnTo>
                      <a:pt x="0" y="764274"/>
                    </a:lnTo>
                  </a:path>
                </a:pathLst>
              </a:cu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3193576" y="1651379"/>
                <a:ext cx="1009934" cy="736979"/>
              </a:xfrm>
              <a:custGeom>
                <a:avLst/>
                <a:gdLst>
                  <a:gd name="connsiteX0" fmla="*/ 0 w 1009934"/>
                  <a:gd name="connsiteY0" fmla="*/ 0 h 736979"/>
                  <a:gd name="connsiteX1" fmla="*/ 150125 w 1009934"/>
                  <a:gd name="connsiteY1" fmla="*/ 272955 h 736979"/>
                  <a:gd name="connsiteX2" fmla="*/ 259308 w 1009934"/>
                  <a:gd name="connsiteY2" fmla="*/ 409433 h 736979"/>
                  <a:gd name="connsiteX3" fmla="*/ 818866 w 1009934"/>
                  <a:gd name="connsiteY3" fmla="*/ 341194 h 736979"/>
                  <a:gd name="connsiteX4" fmla="*/ 1009934 w 1009934"/>
                  <a:gd name="connsiteY4" fmla="*/ 736979 h 73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9934" h="736979">
                    <a:moveTo>
                      <a:pt x="0" y="0"/>
                    </a:moveTo>
                    <a:cubicBezTo>
                      <a:pt x="53453" y="102358"/>
                      <a:pt x="106907" y="204716"/>
                      <a:pt x="150125" y="272955"/>
                    </a:cubicBezTo>
                    <a:cubicBezTo>
                      <a:pt x="193343" y="341194"/>
                      <a:pt x="147851" y="398060"/>
                      <a:pt x="259308" y="409433"/>
                    </a:cubicBezTo>
                    <a:cubicBezTo>
                      <a:pt x="370765" y="420806"/>
                      <a:pt x="693762" y="286603"/>
                      <a:pt x="818866" y="341194"/>
                    </a:cubicBezTo>
                    <a:cubicBezTo>
                      <a:pt x="943970" y="395785"/>
                      <a:pt x="976952" y="566382"/>
                      <a:pt x="1009934" y="736979"/>
                    </a:cubicBezTo>
                  </a:path>
                </a:pathLst>
              </a:custGeom>
              <a:ln w="317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2371344" y="2357628"/>
            <a:ext cx="3418758" cy="1526298"/>
            <a:chOff x="2371344" y="2357628"/>
            <a:chExt cx="3418758" cy="1526298"/>
          </a:xfrm>
        </p:grpSpPr>
        <p:sp>
          <p:nvSpPr>
            <p:cNvPr id="8" name="Rectangle 7"/>
            <p:cNvSpPr/>
            <p:nvPr/>
          </p:nvSpPr>
          <p:spPr>
            <a:xfrm>
              <a:off x="4192745" y="3429000"/>
              <a:ext cx="1597357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accent3">
                      <a:lumMod val="50000"/>
                    </a:schemeClr>
                  </a:solidFill>
                </a:rPr>
                <a:t>Precision 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419856" y="2363384"/>
              <a:ext cx="228600" cy="5334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371344" y="2357628"/>
              <a:ext cx="228600" cy="5334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456176" y="2362200"/>
              <a:ext cx="228600" cy="5334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575034" y="2879834"/>
              <a:ext cx="2165132" cy="651642"/>
              <a:chOff x="2575034" y="2879834"/>
              <a:chExt cx="2165132" cy="651642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575034" y="2879834"/>
                <a:ext cx="2165132" cy="651642"/>
                <a:chOff x="2575034" y="2879834"/>
                <a:chExt cx="2165132" cy="651642"/>
              </a:xfrm>
            </p:grpSpPr>
            <p:sp>
              <p:nvSpPr>
                <p:cNvPr id="17" name="Freeform 16"/>
                <p:cNvSpPr/>
                <p:nvPr/>
              </p:nvSpPr>
              <p:spPr>
                <a:xfrm>
                  <a:off x="2575034" y="2879834"/>
                  <a:ext cx="2165132" cy="641132"/>
                </a:xfrm>
                <a:custGeom>
                  <a:avLst/>
                  <a:gdLst>
                    <a:gd name="connsiteX0" fmla="*/ 2165132 w 2165132"/>
                    <a:gd name="connsiteY0" fmla="*/ 641132 h 641132"/>
                    <a:gd name="connsiteX1" fmla="*/ 1849821 w 2165132"/>
                    <a:gd name="connsiteY1" fmla="*/ 420414 h 641132"/>
                    <a:gd name="connsiteX2" fmla="*/ 924911 w 2165132"/>
                    <a:gd name="connsiteY2" fmla="*/ 462456 h 641132"/>
                    <a:gd name="connsiteX3" fmla="*/ 0 w 2165132"/>
                    <a:gd name="connsiteY3" fmla="*/ 0 h 641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65132" h="641132">
                      <a:moveTo>
                        <a:pt x="2165132" y="641132"/>
                      </a:moveTo>
                      <a:cubicBezTo>
                        <a:pt x="2110828" y="545662"/>
                        <a:pt x="2056524" y="450193"/>
                        <a:pt x="1849821" y="420414"/>
                      </a:cubicBezTo>
                      <a:cubicBezTo>
                        <a:pt x="1643117" y="390635"/>
                        <a:pt x="1233214" y="532525"/>
                        <a:pt x="924911" y="462456"/>
                      </a:cubicBezTo>
                      <a:cubicBezTo>
                        <a:pt x="616608" y="392387"/>
                        <a:pt x="308304" y="196193"/>
                        <a:pt x="0" y="0"/>
                      </a:cubicBezTo>
                    </a:path>
                  </a:pathLst>
                </a:custGeom>
                <a:ln w="28575">
                  <a:solidFill>
                    <a:schemeClr val="accent3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>
                  <a:off x="3552497" y="2890345"/>
                  <a:ext cx="1187669" cy="641131"/>
                </a:xfrm>
                <a:custGeom>
                  <a:avLst/>
                  <a:gdLst>
                    <a:gd name="connsiteX0" fmla="*/ 1187669 w 1187669"/>
                    <a:gd name="connsiteY0" fmla="*/ 641131 h 641131"/>
                    <a:gd name="connsiteX1" fmla="*/ 987972 w 1187669"/>
                    <a:gd name="connsiteY1" fmla="*/ 430924 h 641131"/>
                    <a:gd name="connsiteX2" fmla="*/ 430924 w 1187669"/>
                    <a:gd name="connsiteY2" fmla="*/ 451945 h 641131"/>
                    <a:gd name="connsiteX3" fmla="*/ 0 w 1187669"/>
                    <a:gd name="connsiteY3" fmla="*/ 0 h 641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7669" h="641131">
                      <a:moveTo>
                        <a:pt x="1187669" y="641131"/>
                      </a:moveTo>
                      <a:cubicBezTo>
                        <a:pt x="1150882" y="551793"/>
                        <a:pt x="1114096" y="462455"/>
                        <a:pt x="987972" y="430924"/>
                      </a:cubicBezTo>
                      <a:cubicBezTo>
                        <a:pt x="861848" y="399393"/>
                        <a:pt x="595586" y="523766"/>
                        <a:pt x="430924" y="451945"/>
                      </a:cubicBezTo>
                      <a:cubicBezTo>
                        <a:pt x="266262" y="380124"/>
                        <a:pt x="133131" y="190062"/>
                        <a:pt x="0" y="0"/>
                      </a:cubicBezTo>
                    </a:path>
                  </a:pathLst>
                </a:custGeom>
                <a:ln w="28575">
                  <a:solidFill>
                    <a:schemeClr val="accent3">
                      <a:lumMod val="5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4" name="Straight Arrow Connector 23"/>
              <p:cNvCxnSpPr>
                <a:stCxn id="20" idx="0"/>
                <a:endCxn id="19" idx="2"/>
              </p:cNvCxnSpPr>
              <p:nvPr/>
            </p:nvCxnSpPr>
            <p:spPr>
              <a:xfrm flipH="1" flipV="1">
                <a:off x="4570476" y="2895600"/>
                <a:ext cx="169690" cy="635876"/>
              </a:xfrm>
              <a:prstGeom prst="straightConnector1">
                <a:avLst/>
              </a:prstGeom>
              <a:ln w="31750">
                <a:solidFill>
                  <a:schemeClr val="accent3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tangle 29"/>
          <p:cNvSpPr/>
          <p:nvPr/>
        </p:nvSpPr>
        <p:spPr>
          <a:xfrm>
            <a:off x="1424583" y="4648201"/>
            <a:ext cx="6043018" cy="14478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447799" y="4660076"/>
            <a:ext cx="6172201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012345678901234567890123456789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447800" y="5383775"/>
            <a:ext cx="6019801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           305.0          1200.9          3005.3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8" name="Left Brace 27"/>
          <p:cNvSpPr/>
          <p:nvPr/>
        </p:nvSpPr>
        <p:spPr>
          <a:xfrm rot="5400000">
            <a:off x="2208092" y="3697977"/>
            <a:ext cx="457200" cy="1727576"/>
          </a:xfrm>
          <a:prstGeom prst="leftBrace">
            <a:avLst>
              <a:gd name="adj1" fmla="val 44154"/>
              <a:gd name="adj2" fmla="val 50000"/>
            </a:avLst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eft Brace 34"/>
          <p:cNvSpPr/>
          <p:nvPr/>
        </p:nvSpPr>
        <p:spPr>
          <a:xfrm rot="5400000">
            <a:off x="3972068" y="3708212"/>
            <a:ext cx="457200" cy="1727576"/>
          </a:xfrm>
          <a:prstGeom prst="leftBrace">
            <a:avLst>
              <a:gd name="adj1" fmla="val 44154"/>
              <a:gd name="adj2" fmla="val 50000"/>
            </a:avLst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ft Brace 35"/>
          <p:cNvSpPr/>
          <p:nvPr/>
        </p:nvSpPr>
        <p:spPr>
          <a:xfrm rot="5400000">
            <a:off x="5765612" y="3708212"/>
            <a:ext cx="457200" cy="1727576"/>
          </a:xfrm>
          <a:prstGeom prst="leftBrace">
            <a:avLst>
              <a:gd name="adj1" fmla="val 44154"/>
              <a:gd name="adj2" fmla="val 50000"/>
            </a:avLst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hlinkClick r:id="rId3" action="ppaction://hlinkfile"/>
          </p:cNvPr>
          <p:cNvSpPr/>
          <p:nvPr/>
        </p:nvSpPr>
        <p:spPr>
          <a:xfrm>
            <a:off x="6942161" y="3642814"/>
            <a:ext cx="1828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0" grpId="0" animBg="1"/>
      <p:bldP spid="31" grpId="0"/>
      <p:bldP spid="33" grpId="0"/>
      <p:bldP spid="28" grpId="0" animBg="1"/>
      <p:bldP spid="35" grpId="0" animBg="1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3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0143" y="3883926"/>
            <a:ext cx="2508914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u="sng" dirty="0" smtClean="0">
                <a:solidFill>
                  <a:schemeClr val="tx1"/>
                </a:solidFill>
              </a:rPr>
              <a:t>Program output</a:t>
            </a:r>
            <a:endParaRPr lang="en-US" sz="2800" u="sng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6745" y="4355275"/>
            <a:ext cx="7502855" cy="1359726"/>
            <a:chOff x="345744" y="4355275"/>
            <a:chExt cx="7502855" cy="1359726"/>
          </a:xfrm>
        </p:grpSpPr>
        <p:sp>
          <p:nvSpPr>
            <p:cNvPr id="6" name="Rectangle 5"/>
            <p:cNvSpPr/>
            <p:nvPr/>
          </p:nvSpPr>
          <p:spPr>
            <a:xfrm>
              <a:off x="381001" y="4355275"/>
              <a:ext cx="7315200" cy="135972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45744" y="4367150"/>
              <a:ext cx="7502855" cy="45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 smtClean="0">
                  <a:solidFill>
                    <a:schemeClr val="accent6">
                      <a:lumMod val="75000"/>
                    </a:schemeClr>
                  </a:solidFill>
                </a:rPr>
                <a:t>012345678901234567890123456789</a:t>
              </a:r>
              <a:r>
                <a:rPr lang="en-US" sz="2800" dirty="0">
                  <a:solidFill>
                    <a:schemeClr val="accent6">
                      <a:lumMod val="75000"/>
                    </a:schemeClr>
                  </a:solidFill>
                </a:rPr>
                <a:t>0123456789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762002" y="4822076"/>
            <a:ext cx="7315200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                                 Tariq                    </a:t>
            </a:r>
            <a:r>
              <a:rPr lang="en-US" sz="2800" dirty="0" err="1" smtClean="0">
                <a:solidFill>
                  <a:schemeClr val="tx1"/>
                </a:solidFill>
              </a:rPr>
              <a:t>Muzafar</a:t>
            </a:r>
            <a:r>
              <a:rPr lang="en-US" sz="2800" dirty="0" smtClean="0">
                <a:solidFill>
                  <a:schemeClr val="tx1"/>
                </a:solidFill>
              </a:rPr>
              <a:t> Khan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5162266"/>
            <a:ext cx="7315200" cy="454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             </a:t>
            </a:r>
            <a:r>
              <a:rPr lang="en-US" sz="2800" dirty="0" err="1" smtClean="0">
                <a:solidFill>
                  <a:schemeClr val="tx1"/>
                </a:solidFill>
              </a:rPr>
              <a:t>Jamil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Mehmood</a:t>
            </a:r>
            <a:r>
              <a:rPr lang="en-US" sz="2800" dirty="0" smtClean="0">
                <a:solidFill>
                  <a:schemeClr val="tx1"/>
                </a:solidFill>
              </a:rPr>
              <a:t>                          Ali Ahmad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745" y="1014483"/>
            <a:ext cx="6741994" cy="2808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hlinkClick r:id="rId3" action="ppaction://hlinkfile"/>
          </p:cNvPr>
          <p:cNvSpPr/>
          <p:nvPr/>
        </p:nvSpPr>
        <p:spPr>
          <a:xfrm>
            <a:off x="6247263" y="5867400"/>
            <a:ext cx="1828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2916642" y="5968623"/>
            <a:ext cx="1960158" cy="45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697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sprintf</a:t>
            </a:r>
            <a:r>
              <a:rPr lang="en-US" dirty="0" smtClean="0"/>
              <a:t>( ) and </a:t>
            </a:r>
            <a:r>
              <a:rPr lang="en-US" dirty="0" err="1" smtClean="0"/>
              <a:t>sscanf</a:t>
            </a:r>
            <a:r>
              <a:rPr lang="en-US" dirty="0" smtClean="0"/>
              <a:t>( 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sprintf</a:t>
            </a:r>
            <a:r>
              <a:rPr lang="en-US" sz="2800" dirty="0" smtClean="0"/>
              <a:t> ( ) write the output to array of characters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err="1" smtClean="0"/>
              <a:t>fscanf</a:t>
            </a:r>
            <a:r>
              <a:rPr lang="en-US" sz="2800" dirty="0" smtClean="0"/>
              <a:t>( ) reads the value from string and store it in variable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236" y="2133600"/>
            <a:ext cx="7670041" cy="281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789761" y="3458477"/>
            <a:ext cx="1828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43000" y="2438400"/>
            <a:ext cx="1524000" cy="1254365"/>
            <a:chOff x="990600" y="3012835"/>
            <a:chExt cx="1524000" cy="1254365"/>
          </a:xfrm>
        </p:grpSpPr>
        <p:sp>
          <p:nvSpPr>
            <p:cNvPr id="6" name="Rectangle 5"/>
            <p:cNvSpPr/>
            <p:nvPr/>
          </p:nvSpPr>
          <p:spPr>
            <a:xfrm>
              <a:off x="990600" y="3505200"/>
              <a:ext cx="1524000" cy="762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2">
                      <a:lumMod val="75000"/>
                    </a:schemeClr>
                  </a:solidFill>
                </a:rPr>
                <a:t>Array of character</a:t>
              </a:r>
              <a:endParaRPr lang="en-US" sz="2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1676400" y="3012835"/>
              <a:ext cx="838200" cy="568565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3352800" y="2438400"/>
            <a:ext cx="2133600" cy="838200"/>
            <a:chOff x="3352800" y="2971800"/>
            <a:chExt cx="2133600" cy="838200"/>
          </a:xfrm>
        </p:grpSpPr>
        <p:sp>
          <p:nvSpPr>
            <p:cNvPr id="10" name="Rectangle 9"/>
            <p:cNvSpPr/>
            <p:nvPr/>
          </p:nvSpPr>
          <p:spPr>
            <a:xfrm>
              <a:off x="3352800" y="3429000"/>
              <a:ext cx="2133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</a:rPr>
                <a:t>Output string</a:t>
              </a:r>
              <a:endParaRPr 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" name="Left Brace 11"/>
            <p:cNvSpPr/>
            <p:nvPr/>
          </p:nvSpPr>
          <p:spPr>
            <a:xfrm rot="16200000">
              <a:off x="3987988" y="2336612"/>
              <a:ext cx="457200" cy="1727576"/>
            </a:xfrm>
            <a:prstGeom prst="leftBrace">
              <a:avLst>
                <a:gd name="adj1" fmla="val 44154"/>
                <a:gd name="adj2" fmla="val 50000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5181600"/>
            <a:ext cx="6400800" cy="32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>
            <a:hlinkClick r:id="rId5" action="ppaction://hlinkfile"/>
          </p:cNvPr>
          <p:cNvSpPr/>
          <p:nvPr/>
        </p:nvSpPr>
        <p:spPr>
          <a:xfrm>
            <a:off x="6789761" y="5759357"/>
            <a:ext cx="1828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401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definition of </a:t>
            </a:r>
            <a:r>
              <a:rPr lang="en-US" dirty="0"/>
              <a:t>function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			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 err="1" smtClean="0"/>
              <a:t>getint</a:t>
            </a:r>
            <a:r>
              <a:rPr lang="en-US" b="1" dirty="0" smtClean="0"/>
              <a:t>(char *s)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 smtClean="0"/>
              <a:t>which </a:t>
            </a:r>
            <a:r>
              <a:rPr lang="en-US" dirty="0"/>
              <a:t>would </a:t>
            </a:r>
            <a:r>
              <a:rPr lang="en-US" dirty="0" smtClean="0"/>
              <a:t>convert a numeric string pointed by pointer s in to integers.</a:t>
            </a:r>
          </a:p>
          <a:p>
            <a:pPr marL="457200" lvl="1" indent="0">
              <a:buNone/>
            </a:pPr>
            <a:r>
              <a:rPr lang="en-US" dirty="0"/>
              <a:t>numeric </a:t>
            </a:r>
            <a:r>
              <a:rPr lang="en-US" dirty="0" smtClean="0"/>
              <a:t>string </a:t>
            </a:r>
            <a:r>
              <a:rPr lang="en-US" dirty="0" smtClean="0">
                <a:sym typeface="Wingdings" pitchFamily="2" charset="2"/>
              </a:rPr>
              <a:t> “1786”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48400" y="4419600"/>
            <a:ext cx="2209800" cy="468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a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7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64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053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10756</TotalTime>
  <Words>479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myPresentation1</vt:lpstr>
      <vt:lpstr>CSC103: Introduction to Computer and Programming</vt:lpstr>
      <vt:lpstr>Previous lecture</vt:lpstr>
      <vt:lpstr>Today’s lecture outline</vt:lpstr>
      <vt:lpstr>Database management program</vt:lpstr>
      <vt:lpstr>Console formatting</vt:lpstr>
      <vt:lpstr>Console I/O function</vt:lpstr>
      <vt:lpstr>Formatted Console I/O Functions </vt:lpstr>
      <vt:lpstr>Format Specifications </vt:lpstr>
      <vt:lpstr>Example program 1</vt:lpstr>
      <vt:lpstr>Example program 2</vt:lpstr>
      <vt:lpstr>Example program 3</vt:lpstr>
      <vt:lpstr>sprintf( ) and sscanf( ) </vt:lpstr>
      <vt:lpstr>Exercise program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555</cp:revision>
  <dcterms:created xsi:type="dcterms:W3CDTF">2006-08-16T00:00:00Z</dcterms:created>
  <dcterms:modified xsi:type="dcterms:W3CDTF">2012-06-28T15:16:23Z</dcterms:modified>
</cp:coreProperties>
</file>