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7"/>
  </p:notesMasterIdLst>
  <p:handoutMasterIdLst>
    <p:handoutMasterId r:id="rId58"/>
  </p:handoutMasterIdLst>
  <p:sldIdLst>
    <p:sldId id="31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31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17" r:id="rId51"/>
    <p:sldId id="316" r:id="rId52"/>
    <p:sldId id="315" r:id="rId53"/>
    <p:sldId id="318" r:id="rId54"/>
    <p:sldId id="319" r:id="rId55"/>
    <p:sldId id="320" r:id="rId5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94" autoAdjust="0"/>
    <p:restoredTop sz="94660"/>
  </p:normalViewPr>
  <p:slideViewPr>
    <p:cSldViewPr>
      <p:cViewPr>
        <p:scale>
          <a:sx n="80" d="100"/>
          <a:sy n="80" d="100"/>
        </p:scale>
        <p:origin x="-107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5F94921-4385-40AE-BD21-ADE6EA421BCD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6F26C12-41C4-4889-99A7-8C9BB2C817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386AA9C-C781-4F26-B6CB-D244D58BD789}" type="datetimeFigureOut">
              <a:rPr lang="en-US" smtClean="0"/>
              <a:pPr/>
              <a:t>5/16/2012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6EE2-1D9B-4258-A1AD-BBDE1A15A8F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FACA724-0FD0-4FA3-82ED-90B7676147CC}" type="datetime1">
              <a:rPr lang="en-US" smtClean="0"/>
              <a:pPr/>
              <a:t>5/16/2012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fld id="{0FDED485-CE5C-4188-8B6E-8A6CB02E993F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Introduction to Computer and Programming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9565344-A629-4B60-8BC0-188500A852AD}" type="datetime1">
              <a:rPr lang="en-US" smtClean="0"/>
              <a:pPr/>
              <a:t>5/16/2012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9D388A3-1FA7-4ABC-B2F2-BF6ECAB45361}" type="datetime1">
              <a:rPr lang="en-US" smtClean="0"/>
              <a:pPr/>
              <a:t>5/16/2012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EFCE5CD-4BDF-4A9F-B484-359A913A32A7}" type="datetime1">
              <a:rPr lang="en-US" smtClean="0"/>
              <a:pPr/>
              <a:t>5/16/2012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fld id="{EC6142F5-5F72-47FD-8E7D-416EC94FBAE4}" type="datetime1">
              <a:rPr lang="en-US" smtClean="0"/>
              <a:pPr/>
              <a:t>5/16/2012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Introduction to Computer and Programming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F1836E2-A904-422B-95CC-AE4586CE5614}" type="datetime1">
              <a:rPr lang="en-US" smtClean="0"/>
              <a:pPr/>
              <a:t>5/16/2012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01F6833-D57D-4F06-BAA4-C87F7F07FB11}" type="datetime1">
              <a:rPr lang="en-US" smtClean="0"/>
              <a:pPr/>
              <a:t>5/16/2012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2067A-4096-4B7E-AF96-46FB49068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jpeg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jpeg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4102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What is a Flowchart?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3810000" cy="4114800"/>
          </a:xfrm>
        </p:spPr>
        <p:txBody>
          <a:bodyPr/>
          <a:lstStyle/>
          <a:p>
            <a:r>
              <a:rPr lang="en-US" sz="2800" smtClean="0"/>
              <a:t>A flowchart is a diagram that depicts the “flow” of a program.</a:t>
            </a:r>
          </a:p>
          <a:p>
            <a:r>
              <a:rPr lang="en-US" sz="2800" smtClean="0"/>
              <a:t>The figure shown here is a flowchart for the pay-calculating program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5486400" y="228600"/>
            <a:ext cx="3123699" cy="6135688"/>
            <a:chOff x="3731" y="247"/>
            <a:chExt cx="1206" cy="3865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9248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9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9246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247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9244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5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</a:t>
                </a:r>
                <a:r>
                  <a:rPr lang="en-US" b="1" dirty="0"/>
                  <a:t>Hours</a:t>
                </a:r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9242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3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9240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1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9226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9238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9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9236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7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9229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0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1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1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46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73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47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71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48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69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49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67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50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65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51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52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63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53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61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54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8006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Basic Flowchart Symbols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2100" y="1524000"/>
            <a:ext cx="3975100" cy="4114800"/>
          </a:xfrm>
        </p:spPr>
        <p:txBody>
          <a:bodyPr/>
          <a:lstStyle/>
          <a:p>
            <a:r>
              <a:rPr lang="en-US" sz="2800" dirty="0" smtClean="0"/>
              <a:t>Notice there are three types of symbols in this flowchart:</a:t>
            </a:r>
          </a:p>
          <a:p>
            <a:pPr lvl="1"/>
            <a:r>
              <a:rPr lang="en-US" sz="2400" dirty="0" smtClean="0"/>
              <a:t>rounded rectangles</a:t>
            </a:r>
          </a:p>
          <a:p>
            <a:pPr lvl="1"/>
            <a:r>
              <a:rPr lang="en-US" sz="2400" dirty="0" smtClean="0"/>
              <a:t>parallelograms</a:t>
            </a:r>
          </a:p>
          <a:p>
            <a:pPr lvl="1"/>
            <a:r>
              <a:rPr lang="en-US" sz="2400" dirty="0" smtClean="0"/>
              <a:t>a rectangle</a:t>
            </a:r>
          </a:p>
          <a:p>
            <a:r>
              <a:rPr lang="en-US" sz="2800" dirty="0" smtClean="0"/>
              <a:t>Each symbol represents a different type of operation.</a:t>
            </a:r>
          </a:p>
        </p:txBody>
      </p:sp>
      <p:sp>
        <p:nvSpPr>
          <p:cNvPr id="10259" name="Text Box 33"/>
          <p:cNvSpPr txBox="1">
            <a:spLocks noChangeArrowheads="1"/>
          </p:cNvSpPr>
          <p:nvPr/>
        </p:nvSpPr>
        <p:spPr bwMode="auto">
          <a:xfrm>
            <a:off x="7772400" y="76200"/>
            <a:ext cx="129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Rounded Rectangle</a:t>
            </a:r>
            <a:endParaRPr lang="en-US" b="1" dirty="0"/>
          </a:p>
        </p:txBody>
      </p:sp>
      <p:sp>
        <p:nvSpPr>
          <p:cNvPr id="10260" name="Text Box 34"/>
          <p:cNvSpPr txBox="1">
            <a:spLocks noChangeArrowheads="1"/>
          </p:cNvSpPr>
          <p:nvPr/>
        </p:nvSpPr>
        <p:spPr bwMode="auto">
          <a:xfrm>
            <a:off x="7696200" y="2907268"/>
            <a:ext cx="1562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Parallelogram</a:t>
            </a:r>
            <a:endParaRPr lang="en-US" b="1" dirty="0"/>
          </a:p>
        </p:txBody>
      </p:sp>
      <p:sp>
        <p:nvSpPr>
          <p:cNvPr id="10261" name="Text Box 35"/>
          <p:cNvSpPr txBox="1">
            <a:spLocks noChangeArrowheads="1"/>
          </p:cNvSpPr>
          <p:nvPr/>
        </p:nvSpPr>
        <p:spPr bwMode="auto">
          <a:xfrm>
            <a:off x="4038600" y="40386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Rectangle</a:t>
            </a:r>
            <a:endParaRPr lang="en-US" b="1" dirty="0"/>
          </a:p>
        </p:txBody>
      </p:sp>
      <p:sp>
        <p:nvSpPr>
          <p:cNvPr id="10262" name="Line 36"/>
          <p:cNvSpPr>
            <a:spLocks noChangeShapeType="1"/>
          </p:cNvSpPr>
          <p:nvPr/>
        </p:nvSpPr>
        <p:spPr bwMode="auto">
          <a:xfrm flipV="1">
            <a:off x="7391400" y="304800"/>
            <a:ext cx="381000" cy="5588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arrow" w="med" len="med"/>
            <a:tailEnd type="none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Line 37"/>
          <p:cNvSpPr>
            <a:spLocks noChangeShapeType="1"/>
          </p:cNvSpPr>
          <p:nvPr/>
        </p:nvSpPr>
        <p:spPr bwMode="auto">
          <a:xfrm>
            <a:off x="5105400" y="4229099"/>
            <a:ext cx="381000" cy="4571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Line 38"/>
          <p:cNvSpPr>
            <a:spLocks noChangeShapeType="1"/>
          </p:cNvSpPr>
          <p:nvPr/>
        </p:nvSpPr>
        <p:spPr bwMode="auto">
          <a:xfrm flipH="1" flipV="1">
            <a:off x="7848600" y="914400"/>
            <a:ext cx="914400" cy="1981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5" name="Line 39"/>
          <p:cNvSpPr>
            <a:spLocks noChangeShapeType="1"/>
          </p:cNvSpPr>
          <p:nvPr/>
        </p:nvSpPr>
        <p:spPr bwMode="auto">
          <a:xfrm flipH="1" flipV="1">
            <a:off x="7543800" y="1828800"/>
            <a:ext cx="1219200" cy="1066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6" name="Line 40"/>
          <p:cNvSpPr>
            <a:spLocks noChangeShapeType="1"/>
          </p:cNvSpPr>
          <p:nvPr/>
        </p:nvSpPr>
        <p:spPr bwMode="auto">
          <a:xfrm flipH="1" flipV="1">
            <a:off x="7543800" y="3048000"/>
            <a:ext cx="241300" cy="635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7" name="Line 41"/>
          <p:cNvSpPr>
            <a:spLocks noChangeShapeType="1"/>
          </p:cNvSpPr>
          <p:nvPr/>
        </p:nvSpPr>
        <p:spPr bwMode="auto">
          <a:xfrm flipH="1">
            <a:off x="7467600" y="3276600"/>
            <a:ext cx="1219200" cy="381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8" name="Line 42"/>
          <p:cNvSpPr>
            <a:spLocks noChangeShapeType="1"/>
          </p:cNvSpPr>
          <p:nvPr/>
        </p:nvSpPr>
        <p:spPr bwMode="auto">
          <a:xfrm flipH="1">
            <a:off x="7620000" y="3276600"/>
            <a:ext cx="1066800" cy="1930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9" name="Text Box 43"/>
          <p:cNvSpPr txBox="1">
            <a:spLocks noChangeArrowheads="1"/>
          </p:cNvSpPr>
          <p:nvPr/>
        </p:nvSpPr>
        <p:spPr bwMode="auto">
          <a:xfrm>
            <a:off x="3810000" y="5449669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Rounded Rectangle</a:t>
            </a:r>
            <a:endParaRPr lang="en-US" b="1" dirty="0"/>
          </a:p>
        </p:txBody>
      </p:sp>
      <p:sp>
        <p:nvSpPr>
          <p:cNvPr id="10270" name="Line 44"/>
          <p:cNvSpPr>
            <a:spLocks noChangeShapeType="1"/>
          </p:cNvSpPr>
          <p:nvPr/>
        </p:nvSpPr>
        <p:spPr bwMode="auto">
          <a:xfrm>
            <a:off x="4800600" y="5791200"/>
            <a:ext cx="850900" cy="2667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9" grpId="0"/>
      <p:bldP spid="10260" grpId="0"/>
      <p:bldP spid="10261" grpId="0"/>
      <p:bldP spid="10262" grpId="0" animBg="1"/>
      <p:bldP spid="10263" grpId="0" animBg="1"/>
      <p:bldP spid="10264" grpId="0" animBg="1"/>
      <p:bldP spid="10265" grpId="0" animBg="1"/>
      <p:bldP spid="10266" grpId="0" animBg="1"/>
      <p:bldP spid="10267" grpId="0" animBg="1"/>
      <p:bldP spid="10268" grpId="0" animBg="1"/>
      <p:bldP spid="10269" grpId="0"/>
      <p:bldP spid="102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Basic Flowchart Symbols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52600"/>
            <a:ext cx="3975100" cy="4114800"/>
          </a:xfrm>
        </p:spPr>
        <p:txBody>
          <a:bodyPr/>
          <a:lstStyle/>
          <a:p>
            <a:r>
              <a:rPr lang="en-US" sz="2800" smtClean="0"/>
              <a:t>Terminals</a:t>
            </a:r>
          </a:p>
          <a:p>
            <a:pPr lvl="1"/>
            <a:r>
              <a:rPr lang="en-US" sz="2400" smtClean="0"/>
              <a:t>represented by rounded rectangles</a:t>
            </a:r>
          </a:p>
          <a:p>
            <a:pPr lvl="1"/>
            <a:r>
              <a:rPr lang="en-US" sz="2400" smtClean="0"/>
              <a:t>indicate a starting or ending point</a:t>
            </a:r>
          </a:p>
        </p:txBody>
      </p:sp>
      <p:sp>
        <p:nvSpPr>
          <p:cNvPr id="11283" name="Text Box 33"/>
          <p:cNvSpPr txBox="1">
            <a:spLocks noChangeArrowheads="1"/>
          </p:cNvSpPr>
          <p:nvPr/>
        </p:nvSpPr>
        <p:spPr bwMode="auto">
          <a:xfrm>
            <a:off x="7886700" y="316468"/>
            <a:ext cx="1079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Terminal</a:t>
            </a:r>
            <a:endParaRPr lang="en-US" b="1" dirty="0"/>
          </a:p>
        </p:txBody>
      </p:sp>
      <p:sp>
        <p:nvSpPr>
          <p:cNvPr id="11284" name="Line 36"/>
          <p:cNvSpPr>
            <a:spLocks noChangeShapeType="1"/>
          </p:cNvSpPr>
          <p:nvPr/>
        </p:nvSpPr>
        <p:spPr bwMode="auto">
          <a:xfrm flipH="1" flipV="1">
            <a:off x="7391400" y="381000"/>
            <a:ext cx="457200" cy="76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838200" y="4267200"/>
            <a:ext cx="2108200" cy="660400"/>
            <a:chOff x="696" y="2840"/>
            <a:chExt cx="1328" cy="416"/>
          </a:xfrm>
        </p:grpSpPr>
        <p:sp>
          <p:nvSpPr>
            <p:cNvPr id="11291" name="AutoShape 44"/>
            <p:cNvSpPr>
              <a:spLocks noChangeArrowheads="1"/>
            </p:cNvSpPr>
            <p:nvPr/>
          </p:nvSpPr>
          <p:spPr bwMode="auto">
            <a:xfrm>
              <a:off x="696" y="2840"/>
              <a:ext cx="1328" cy="416"/>
            </a:xfrm>
            <a:prstGeom prst="flowChartTerminator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" name="Text Box 45"/>
            <p:cNvSpPr txBox="1">
              <a:spLocks noChangeArrowheads="1"/>
            </p:cNvSpPr>
            <p:nvPr/>
          </p:nvSpPr>
          <p:spPr bwMode="auto">
            <a:xfrm>
              <a:off x="886" y="2888"/>
              <a:ext cx="94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START</a:t>
              </a:r>
              <a:endParaRPr lang="en-US" sz="1200" b="1" dirty="0"/>
            </a:p>
          </p:txBody>
        </p:sp>
      </p:grp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838200" y="5092700"/>
            <a:ext cx="2108200" cy="660400"/>
            <a:chOff x="696" y="2840"/>
            <a:chExt cx="1328" cy="416"/>
          </a:xfrm>
        </p:grpSpPr>
        <p:sp>
          <p:nvSpPr>
            <p:cNvPr id="11289" name="AutoShape 48"/>
            <p:cNvSpPr>
              <a:spLocks noChangeArrowheads="1"/>
            </p:cNvSpPr>
            <p:nvPr/>
          </p:nvSpPr>
          <p:spPr bwMode="auto">
            <a:xfrm>
              <a:off x="696" y="2840"/>
              <a:ext cx="1328" cy="416"/>
            </a:xfrm>
            <a:prstGeom prst="flowChartTerminator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" name="Text Box 49"/>
            <p:cNvSpPr txBox="1">
              <a:spLocks noChangeArrowheads="1"/>
            </p:cNvSpPr>
            <p:nvPr/>
          </p:nvSpPr>
          <p:spPr bwMode="auto">
            <a:xfrm>
              <a:off x="886" y="2888"/>
              <a:ext cx="94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END</a:t>
              </a:r>
              <a:endParaRPr lang="en-US" sz="1200" b="1" dirty="0"/>
            </a:p>
          </p:txBody>
        </p:sp>
      </p:grpSp>
      <p:sp>
        <p:nvSpPr>
          <p:cNvPr id="11287" name="Text Box 50"/>
          <p:cNvSpPr txBox="1">
            <a:spLocks noChangeArrowheads="1"/>
          </p:cNvSpPr>
          <p:nvPr/>
        </p:nvSpPr>
        <p:spPr bwMode="auto">
          <a:xfrm>
            <a:off x="4114800" y="5765800"/>
            <a:ext cx="1079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Terminal</a:t>
            </a:r>
            <a:endParaRPr lang="en-US" b="1" dirty="0"/>
          </a:p>
        </p:txBody>
      </p:sp>
      <p:sp>
        <p:nvSpPr>
          <p:cNvPr id="11288" name="Line 51"/>
          <p:cNvSpPr>
            <a:spLocks noChangeShapeType="1"/>
          </p:cNvSpPr>
          <p:nvPr/>
        </p:nvSpPr>
        <p:spPr bwMode="auto">
          <a:xfrm>
            <a:off x="5029200" y="5943600"/>
            <a:ext cx="533400" cy="76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3" name="Group 41"/>
          <p:cNvGrpSpPr>
            <a:grpSpLocks/>
          </p:cNvGrpSpPr>
          <p:nvPr/>
        </p:nvGrpSpPr>
        <p:grpSpPr bwMode="auto">
          <a:xfrm>
            <a:off x="4876800" y="152400"/>
            <a:ext cx="3123699" cy="6135688"/>
            <a:chOff x="3731" y="247"/>
            <a:chExt cx="1206" cy="3865"/>
          </a:xfrm>
        </p:grpSpPr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71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45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69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0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46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67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47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65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48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63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49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50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61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51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59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52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Basic Flowchart Symbols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7700" y="1917700"/>
            <a:ext cx="4152900" cy="4114800"/>
          </a:xfrm>
        </p:spPr>
        <p:txBody>
          <a:bodyPr/>
          <a:lstStyle/>
          <a:p>
            <a:r>
              <a:rPr lang="en-US" sz="2800" smtClean="0"/>
              <a:t>Input/Output Operations</a:t>
            </a:r>
          </a:p>
          <a:p>
            <a:pPr lvl="1"/>
            <a:r>
              <a:rPr lang="en-US" sz="2400" smtClean="0"/>
              <a:t>represented by parallelograms</a:t>
            </a:r>
          </a:p>
          <a:p>
            <a:pPr lvl="1"/>
            <a:r>
              <a:rPr lang="en-US" sz="2400" smtClean="0"/>
              <a:t>indicate an input or output operation</a:t>
            </a:r>
          </a:p>
        </p:txBody>
      </p: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241300" y="4413250"/>
            <a:ext cx="2641600" cy="1647825"/>
            <a:chOff x="736" y="2748"/>
            <a:chExt cx="1664" cy="1038"/>
          </a:xfrm>
        </p:grpSpPr>
        <p:sp>
          <p:nvSpPr>
            <p:cNvPr id="12317" name="AutoShape 44"/>
            <p:cNvSpPr>
              <a:spLocks noChangeArrowheads="1"/>
            </p:cNvSpPr>
            <p:nvPr/>
          </p:nvSpPr>
          <p:spPr bwMode="auto">
            <a:xfrm>
              <a:off x="736" y="2748"/>
              <a:ext cx="1664" cy="1038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8" name="Text Box 45"/>
            <p:cNvSpPr txBox="1">
              <a:spLocks noChangeArrowheads="1"/>
            </p:cNvSpPr>
            <p:nvPr/>
          </p:nvSpPr>
          <p:spPr bwMode="auto">
            <a:xfrm>
              <a:off x="991" y="2828"/>
              <a:ext cx="1313" cy="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dirty="0"/>
                <a:t>Display message “How many hours did you work?”</a:t>
              </a:r>
              <a:endParaRPr lang="en-US" sz="1200" dirty="0"/>
            </a:p>
          </p:txBody>
        </p:sp>
      </p:grpSp>
      <p:grpSp>
        <p:nvGrpSpPr>
          <p:cNvPr id="10" name="Group 51"/>
          <p:cNvGrpSpPr>
            <a:grpSpLocks/>
          </p:cNvGrpSpPr>
          <p:nvPr/>
        </p:nvGrpSpPr>
        <p:grpSpPr bwMode="auto">
          <a:xfrm>
            <a:off x="2628900" y="4375150"/>
            <a:ext cx="2641600" cy="1647825"/>
            <a:chOff x="1656" y="2756"/>
            <a:chExt cx="1664" cy="1038"/>
          </a:xfrm>
        </p:grpSpPr>
        <p:sp>
          <p:nvSpPr>
            <p:cNvPr id="12315" name="AutoShape 48"/>
            <p:cNvSpPr>
              <a:spLocks noChangeArrowheads="1"/>
            </p:cNvSpPr>
            <p:nvPr/>
          </p:nvSpPr>
          <p:spPr bwMode="auto">
            <a:xfrm>
              <a:off x="1656" y="2756"/>
              <a:ext cx="1664" cy="1038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6" name="Text Box 49"/>
            <p:cNvSpPr txBox="1">
              <a:spLocks noChangeArrowheads="1"/>
            </p:cNvSpPr>
            <p:nvPr/>
          </p:nvSpPr>
          <p:spPr bwMode="auto">
            <a:xfrm>
              <a:off x="1847" y="3164"/>
              <a:ext cx="1313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dirty="0"/>
                <a:t>Read Hours</a:t>
              </a:r>
              <a:endParaRPr lang="en-US" sz="1200" dirty="0"/>
            </a:p>
          </p:txBody>
        </p:sp>
      </p:grpSp>
      <p:grpSp>
        <p:nvGrpSpPr>
          <p:cNvPr id="45" name="Group 41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46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73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47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71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48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69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49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67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50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65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51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52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63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53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61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54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" name="Text Box 34"/>
          <p:cNvSpPr txBox="1">
            <a:spLocks noChangeArrowheads="1"/>
          </p:cNvSpPr>
          <p:nvPr/>
        </p:nvSpPr>
        <p:spPr bwMode="auto">
          <a:xfrm>
            <a:off x="7696200" y="2907268"/>
            <a:ext cx="15621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Input/output operations</a:t>
            </a:r>
            <a:endParaRPr lang="en-US" b="1" dirty="0"/>
          </a:p>
        </p:txBody>
      </p:sp>
      <p:sp>
        <p:nvSpPr>
          <p:cNvPr id="76" name="Line 38"/>
          <p:cNvSpPr>
            <a:spLocks noChangeShapeType="1"/>
          </p:cNvSpPr>
          <p:nvPr/>
        </p:nvSpPr>
        <p:spPr bwMode="auto">
          <a:xfrm flipH="1" flipV="1">
            <a:off x="7848600" y="914400"/>
            <a:ext cx="838200" cy="2057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39"/>
          <p:cNvSpPr>
            <a:spLocks noChangeShapeType="1"/>
          </p:cNvSpPr>
          <p:nvPr/>
        </p:nvSpPr>
        <p:spPr bwMode="auto">
          <a:xfrm flipH="1" flipV="1">
            <a:off x="7543800" y="1828800"/>
            <a:ext cx="1143000" cy="1143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40"/>
          <p:cNvSpPr>
            <a:spLocks noChangeShapeType="1"/>
          </p:cNvSpPr>
          <p:nvPr/>
        </p:nvSpPr>
        <p:spPr bwMode="auto">
          <a:xfrm flipH="1" flipV="1">
            <a:off x="7543800" y="3048000"/>
            <a:ext cx="241300" cy="635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Line 41"/>
          <p:cNvSpPr>
            <a:spLocks noChangeShapeType="1"/>
          </p:cNvSpPr>
          <p:nvPr/>
        </p:nvSpPr>
        <p:spPr bwMode="auto">
          <a:xfrm flipH="1">
            <a:off x="7467600" y="3505200"/>
            <a:ext cx="1143000" cy="15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42"/>
          <p:cNvSpPr>
            <a:spLocks noChangeShapeType="1"/>
          </p:cNvSpPr>
          <p:nvPr/>
        </p:nvSpPr>
        <p:spPr bwMode="auto">
          <a:xfrm flipH="1">
            <a:off x="7620000" y="3505200"/>
            <a:ext cx="990600" cy="1701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75" grpId="0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Basic Flowchart Symbols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35000" y="1917700"/>
            <a:ext cx="4267200" cy="4114800"/>
          </a:xfrm>
        </p:spPr>
        <p:txBody>
          <a:bodyPr/>
          <a:lstStyle/>
          <a:p>
            <a:r>
              <a:rPr lang="en-US" sz="2800" dirty="0" smtClean="0"/>
              <a:t>Processes</a:t>
            </a:r>
          </a:p>
          <a:p>
            <a:pPr lvl="1"/>
            <a:r>
              <a:rPr lang="en-US" sz="2400" dirty="0" smtClean="0"/>
              <a:t>represented by rectangles</a:t>
            </a:r>
          </a:p>
          <a:p>
            <a:pPr lvl="1"/>
            <a:r>
              <a:rPr lang="en-US" sz="2400" dirty="0" smtClean="0"/>
              <a:t>indicates a process such as a mathematical computation or variable assignment</a:t>
            </a:r>
          </a:p>
        </p:txBody>
      </p:sp>
      <p:sp>
        <p:nvSpPr>
          <p:cNvPr id="13331" name="Text Box 43"/>
          <p:cNvSpPr txBox="1">
            <a:spLocks noChangeArrowheads="1"/>
          </p:cNvSpPr>
          <p:nvPr/>
        </p:nvSpPr>
        <p:spPr bwMode="auto">
          <a:xfrm>
            <a:off x="1422400" y="4676775"/>
            <a:ext cx="1993900" cy="132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Multiply Hours by Pay Rate. Store result in Gross Pay.</a:t>
            </a:r>
            <a:endParaRPr lang="en-US" sz="1200"/>
          </a:p>
        </p:txBody>
      </p: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37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64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38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62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3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39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60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40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58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41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56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43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54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44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52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45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6" name="Text Box 35"/>
          <p:cNvSpPr txBox="1">
            <a:spLocks noChangeArrowheads="1"/>
          </p:cNvSpPr>
          <p:nvPr/>
        </p:nvSpPr>
        <p:spPr bwMode="auto">
          <a:xfrm>
            <a:off x="4191000" y="40386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Process</a:t>
            </a:r>
            <a:endParaRPr lang="en-US" b="1" dirty="0"/>
          </a:p>
        </p:txBody>
      </p:sp>
      <p:sp>
        <p:nvSpPr>
          <p:cNvPr id="67" name="Line 37"/>
          <p:cNvSpPr>
            <a:spLocks noChangeShapeType="1"/>
          </p:cNvSpPr>
          <p:nvPr/>
        </p:nvSpPr>
        <p:spPr bwMode="auto">
          <a:xfrm>
            <a:off x="5105400" y="4229099"/>
            <a:ext cx="381000" cy="4571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1" grpId="0" animBg="1"/>
      <p:bldP spid="66" grpId="0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5410" name="Clip" r:id="rId3" imgW="0" imgH="0" progId="">
              <p:embed/>
            </p:oleObj>
          </a:graphicData>
        </a:graphic>
      </p:graphicFrame>
      <p:graphicFrame>
        <p:nvGraphicFramePr>
          <p:cNvPr id="1027" name="Rectangle 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5411" name="Clip" r:id="rId4" imgW="0" imgH="0" progId="">
              <p:embed/>
            </p:oleObj>
          </a:graphicData>
        </a:graphic>
      </p:graphicFrame>
      <p:graphicFrame>
        <p:nvGraphicFramePr>
          <p:cNvPr id="1028" name="Rectangle 5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5412" name="Clip" r:id="rId5" imgW="0" imgH="0" progId="">
              <p:embed/>
            </p:oleObj>
          </a:graphicData>
        </a:graphic>
      </p:graphicFrame>
      <p:sp>
        <p:nvSpPr>
          <p:cNvPr id="1047" name="Text Box 37"/>
          <p:cNvSpPr txBox="1">
            <a:spLocks noChangeArrowheads="1"/>
          </p:cNvSpPr>
          <p:nvPr/>
        </p:nvSpPr>
        <p:spPr bwMode="auto">
          <a:xfrm>
            <a:off x="368300" y="4419600"/>
            <a:ext cx="2679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u="sng" dirty="0"/>
              <a:t>Variable Contents</a:t>
            </a:r>
            <a:r>
              <a:rPr lang="en-US" sz="2400" u="sng" dirty="0" smtClean="0"/>
              <a:t>:</a:t>
            </a:r>
            <a:endParaRPr lang="en-US" sz="2400" dirty="0"/>
          </a:p>
        </p:txBody>
      </p:sp>
      <p:sp>
        <p:nvSpPr>
          <p:cNvPr id="1050" name="Rectangle 40"/>
          <p:cNvSpPr>
            <a:spLocks noChangeArrowheads="1"/>
          </p:cNvSpPr>
          <p:nvPr/>
        </p:nvSpPr>
        <p:spPr bwMode="auto">
          <a:xfrm>
            <a:off x="-12700" y="0"/>
            <a:ext cx="4660900" cy="1447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Stepping Through the Flowchart</a:t>
            </a: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43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70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44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68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45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66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46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64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47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62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48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49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60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50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58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51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" name="Text Box 33"/>
          <p:cNvSpPr txBox="1">
            <a:spLocks noChangeArrowheads="1"/>
          </p:cNvSpPr>
          <p:nvPr/>
        </p:nvSpPr>
        <p:spPr bwMode="auto">
          <a:xfrm>
            <a:off x="7848600" y="11430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Output operation</a:t>
            </a:r>
            <a:endParaRPr lang="en-US" b="1" dirty="0"/>
          </a:p>
        </p:txBody>
      </p:sp>
      <p:sp>
        <p:nvSpPr>
          <p:cNvPr id="73" name="Line 36"/>
          <p:cNvSpPr>
            <a:spLocks noChangeShapeType="1"/>
          </p:cNvSpPr>
          <p:nvPr/>
        </p:nvSpPr>
        <p:spPr bwMode="auto">
          <a:xfrm>
            <a:off x="7543800" y="1295400"/>
            <a:ext cx="381000" cy="15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arrow" w="med" len="med"/>
            <a:tailEnd type="none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5414" name="Picture 6" descr="E:\comsats\Virtual Campus\CSC 103 - ICP\Lecture 2\program images\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1905000"/>
            <a:ext cx="4333875" cy="2238375"/>
          </a:xfrm>
          <a:prstGeom prst="rect">
            <a:avLst/>
          </a:prstGeom>
          <a:noFill/>
        </p:spPr>
      </p:pic>
      <p:sp>
        <p:nvSpPr>
          <p:cNvPr id="76" name="Rectangle 75"/>
          <p:cNvSpPr/>
          <p:nvPr/>
        </p:nvSpPr>
        <p:spPr>
          <a:xfrm>
            <a:off x="609600" y="5029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Hours</a:t>
            </a:r>
            <a:endParaRPr lang="en-US" sz="2000" b="1" dirty="0"/>
          </a:p>
        </p:txBody>
      </p:sp>
      <p:sp>
        <p:nvSpPr>
          <p:cNvPr id="77" name="Rectangle 76"/>
          <p:cNvSpPr/>
          <p:nvPr/>
        </p:nvSpPr>
        <p:spPr>
          <a:xfrm>
            <a:off x="609600" y="5410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Pay Rate</a:t>
            </a:r>
            <a:endParaRPr lang="en-US" sz="2000" b="1" dirty="0"/>
          </a:p>
        </p:txBody>
      </p:sp>
      <p:sp>
        <p:nvSpPr>
          <p:cNvPr id="78" name="Rectangle 77"/>
          <p:cNvSpPr/>
          <p:nvPr/>
        </p:nvSpPr>
        <p:spPr>
          <a:xfrm>
            <a:off x="609600" y="5791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Gross Pay</a:t>
            </a:r>
            <a:endParaRPr lang="en-US" sz="2000" b="1" dirty="0"/>
          </a:p>
        </p:txBody>
      </p:sp>
      <p:sp>
        <p:nvSpPr>
          <p:cNvPr id="79" name="Rectangle 78"/>
          <p:cNvSpPr/>
          <p:nvPr/>
        </p:nvSpPr>
        <p:spPr>
          <a:xfrm>
            <a:off x="1981200" y="5029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1981200" y="5410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1981200" y="5791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" grpId="0"/>
      <p:bldP spid="72" grpId="0"/>
      <p:bldP spid="7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Rectangle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6434" name="Clip" r:id="rId3" imgW="0" imgH="0" progId="">
              <p:embed/>
            </p:oleObj>
          </a:graphicData>
        </a:graphic>
      </p:graphicFrame>
      <p:graphicFrame>
        <p:nvGraphicFramePr>
          <p:cNvPr id="2051" name="Rectangle 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6435" name="Clip" r:id="rId4" imgW="0" imgH="0" progId="">
              <p:embed/>
            </p:oleObj>
          </a:graphicData>
        </a:graphic>
      </p:graphicFrame>
      <p:graphicFrame>
        <p:nvGraphicFramePr>
          <p:cNvPr id="2052" name="Rectangle 5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6436" name="Clip" r:id="rId5" imgW="0" imgH="0" progId="">
              <p:embed/>
            </p:oleObj>
          </a:graphicData>
        </a:graphic>
      </p:graphicFrame>
      <p:sp>
        <p:nvSpPr>
          <p:cNvPr id="2072" name="Text Box 38"/>
          <p:cNvSpPr txBox="1">
            <a:spLocks noChangeArrowheads="1"/>
          </p:cNvSpPr>
          <p:nvPr/>
        </p:nvSpPr>
        <p:spPr bwMode="auto">
          <a:xfrm>
            <a:off x="7848600" y="16002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Input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Operation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46437" name="Picture 5" descr="E:\comsats\Virtual Campus\CSC 103 - ICP\Lecture 2\program images\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1905000"/>
            <a:ext cx="4333875" cy="2228850"/>
          </a:xfrm>
          <a:prstGeom prst="rect">
            <a:avLst/>
          </a:prstGeom>
          <a:noFill/>
        </p:spPr>
      </p:pic>
      <p:sp>
        <p:nvSpPr>
          <p:cNvPr id="42" name="Rectangle 41"/>
          <p:cNvSpPr/>
          <p:nvPr/>
        </p:nvSpPr>
        <p:spPr>
          <a:xfrm>
            <a:off x="609600" y="5029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Hours</a:t>
            </a:r>
            <a:endParaRPr lang="en-US" sz="2000" b="1" dirty="0"/>
          </a:p>
        </p:txBody>
      </p:sp>
      <p:sp>
        <p:nvSpPr>
          <p:cNvPr id="43" name="Rectangle 42"/>
          <p:cNvSpPr/>
          <p:nvPr/>
        </p:nvSpPr>
        <p:spPr>
          <a:xfrm>
            <a:off x="609600" y="5410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Pay Rate</a:t>
            </a:r>
            <a:endParaRPr lang="en-US" sz="2000" b="1" dirty="0"/>
          </a:p>
        </p:txBody>
      </p:sp>
      <p:sp>
        <p:nvSpPr>
          <p:cNvPr id="44" name="Rectangle 43"/>
          <p:cNvSpPr/>
          <p:nvPr/>
        </p:nvSpPr>
        <p:spPr>
          <a:xfrm>
            <a:off x="609600" y="5791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Gross Pay</a:t>
            </a:r>
            <a:endParaRPr lang="en-US" sz="2000" b="1" dirty="0"/>
          </a:p>
        </p:txBody>
      </p:sp>
      <p:sp>
        <p:nvSpPr>
          <p:cNvPr id="45" name="Rectangle 44"/>
          <p:cNvSpPr/>
          <p:nvPr/>
        </p:nvSpPr>
        <p:spPr>
          <a:xfrm>
            <a:off x="1981200" y="5029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981200" y="5410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981200" y="5791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Box 37"/>
          <p:cNvSpPr txBox="1">
            <a:spLocks noChangeArrowheads="1"/>
          </p:cNvSpPr>
          <p:nvPr/>
        </p:nvSpPr>
        <p:spPr bwMode="auto">
          <a:xfrm>
            <a:off x="368300" y="4419600"/>
            <a:ext cx="2679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u="sng" dirty="0"/>
              <a:t>Variable Contents</a:t>
            </a:r>
            <a:r>
              <a:rPr lang="en-US" sz="2400" u="sng" dirty="0" smtClean="0"/>
              <a:t>:</a:t>
            </a:r>
            <a:endParaRPr lang="en-US" sz="2400" dirty="0"/>
          </a:p>
        </p:txBody>
      </p:sp>
      <p:sp>
        <p:nvSpPr>
          <p:cNvPr id="80" name="Rectangle 40"/>
          <p:cNvSpPr>
            <a:spLocks noChangeArrowheads="1"/>
          </p:cNvSpPr>
          <p:nvPr/>
        </p:nvSpPr>
        <p:spPr bwMode="auto">
          <a:xfrm>
            <a:off x="-12700" y="0"/>
            <a:ext cx="4660900" cy="1447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Stepping Through the Flowchart</a:t>
            </a:r>
          </a:p>
        </p:txBody>
      </p:sp>
      <p:cxnSp>
        <p:nvCxnSpPr>
          <p:cNvPr id="112" name="Straight Arrow Connector 111"/>
          <p:cNvCxnSpPr/>
          <p:nvPr/>
        </p:nvCxnSpPr>
        <p:spPr>
          <a:xfrm rot="10800000" flipV="1">
            <a:off x="7391400" y="1981200"/>
            <a:ext cx="533400" cy="76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78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111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139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113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137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8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114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135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115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133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116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131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117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118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129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119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127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120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Rectangle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7458" name="Clip" r:id="rId3" imgW="0" imgH="0" progId="">
              <p:embed/>
            </p:oleObj>
          </a:graphicData>
        </a:graphic>
      </p:graphicFrame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-12700" y="0"/>
            <a:ext cx="4660900" cy="1447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Stepping Through the Flowchart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09600" y="5029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Hours</a:t>
            </a:r>
            <a:endParaRPr lang="en-US" sz="2000" b="1" dirty="0"/>
          </a:p>
        </p:txBody>
      </p:sp>
      <p:sp>
        <p:nvSpPr>
          <p:cNvPr id="74" name="Rectangle 73"/>
          <p:cNvSpPr/>
          <p:nvPr/>
        </p:nvSpPr>
        <p:spPr>
          <a:xfrm>
            <a:off x="609600" y="5410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Pay Rate</a:t>
            </a:r>
            <a:endParaRPr lang="en-US" sz="2000" b="1" dirty="0"/>
          </a:p>
        </p:txBody>
      </p:sp>
      <p:sp>
        <p:nvSpPr>
          <p:cNvPr id="75" name="Rectangle 74"/>
          <p:cNvSpPr/>
          <p:nvPr/>
        </p:nvSpPr>
        <p:spPr>
          <a:xfrm>
            <a:off x="609600" y="5791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Gross Pay</a:t>
            </a:r>
            <a:endParaRPr lang="en-US" sz="2000" b="1" dirty="0"/>
          </a:p>
        </p:txBody>
      </p:sp>
      <p:sp>
        <p:nvSpPr>
          <p:cNvPr id="76" name="Rectangle 75"/>
          <p:cNvSpPr/>
          <p:nvPr/>
        </p:nvSpPr>
        <p:spPr>
          <a:xfrm>
            <a:off x="1981200" y="5029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981200" y="5410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1981200" y="5791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 Box 37"/>
          <p:cNvSpPr txBox="1">
            <a:spLocks noChangeArrowheads="1"/>
          </p:cNvSpPr>
          <p:nvPr/>
        </p:nvSpPr>
        <p:spPr bwMode="auto">
          <a:xfrm>
            <a:off x="368300" y="4419600"/>
            <a:ext cx="2679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u="sng" dirty="0"/>
              <a:t>Variable Contents</a:t>
            </a:r>
            <a:r>
              <a:rPr lang="en-US" sz="2400" u="sng" dirty="0" smtClean="0"/>
              <a:t>:</a:t>
            </a:r>
            <a:endParaRPr lang="en-US" sz="2400" dirty="0"/>
          </a:p>
        </p:txBody>
      </p:sp>
      <p:sp>
        <p:nvSpPr>
          <p:cNvPr id="80" name="Text Box 33"/>
          <p:cNvSpPr txBox="1">
            <a:spLocks noChangeArrowheads="1"/>
          </p:cNvSpPr>
          <p:nvPr/>
        </p:nvSpPr>
        <p:spPr bwMode="auto">
          <a:xfrm>
            <a:off x="7848600" y="28956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Output operation</a:t>
            </a:r>
            <a:endParaRPr lang="en-US" b="1" dirty="0"/>
          </a:p>
        </p:txBody>
      </p:sp>
      <p:sp>
        <p:nvSpPr>
          <p:cNvPr id="81" name="Line 36"/>
          <p:cNvSpPr>
            <a:spLocks noChangeShapeType="1"/>
          </p:cNvSpPr>
          <p:nvPr/>
        </p:nvSpPr>
        <p:spPr bwMode="auto">
          <a:xfrm>
            <a:off x="7543800" y="3048000"/>
            <a:ext cx="381000" cy="15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arrow" w="med" len="med"/>
            <a:tailEnd type="none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7461" name="Picture 5" descr="E:\comsats\Virtual Campus\CSC 103 - ICP\Lecture 2\program images\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905000"/>
            <a:ext cx="4448175" cy="2247900"/>
          </a:xfrm>
          <a:prstGeom prst="rect">
            <a:avLst/>
          </a:prstGeom>
          <a:noFill/>
        </p:spPr>
      </p:pic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83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110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84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108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9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85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106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86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104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87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102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88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89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100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90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98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91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Rectangle 0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8482" name="Clip" r:id="rId3" imgW="0" imgH="0" progId="">
              <p:embed/>
            </p:oleObj>
          </a:graphicData>
        </a:graphic>
      </p:graphicFrame>
      <p:graphicFrame>
        <p:nvGraphicFramePr>
          <p:cNvPr id="4099" name="Rectangle 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8483" name="Clip" r:id="rId4" imgW="0" imgH="0" progId="">
              <p:embed/>
            </p:oleObj>
          </a:graphicData>
        </a:graphic>
      </p:graphicFrame>
      <p:graphicFrame>
        <p:nvGraphicFramePr>
          <p:cNvPr id="4100" name="Rectangle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8484" name="Clip" r:id="rId5" imgW="0" imgH="0" progId="">
              <p:embed/>
            </p:oleObj>
          </a:graphicData>
        </a:graphic>
      </p:graphicFrame>
      <p:sp>
        <p:nvSpPr>
          <p:cNvPr id="72" name="Rectangle 40"/>
          <p:cNvSpPr>
            <a:spLocks noChangeArrowheads="1"/>
          </p:cNvSpPr>
          <p:nvPr/>
        </p:nvSpPr>
        <p:spPr bwMode="auto">
          <a:xfrm>
            <a:off x="-12700" y="0"/>
            <a:ext cx="4660900" cy="1447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Stepping Through the Flowchart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09600" y="5029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Hours</a:t>
            </a:r>
            <a:endParaRPr lang="en-US" sz="2000" b="1" dirty="0"/>
          </a:p>
        </p:txBody>
      </p:sp>
      <p:sp>
        <p:nvSpPr>
          <p:cNvPr id="74" name="Rectangle 73"/>
          <p:cNvSpPr/>
          <p:nvPr/>
        </p:nvSpPr>
        <p:spPr>
          <a:xfrm>
            <a:off x="609600" y="5410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Pay Rate</a:t>
            </a:r>
            <a:endParaRPr lang="en-US" sz="2000" b="1" dirty="0"/>
          </a:p>
        </p:txBody>
      </p:sp>
      <p:sp>
        <p:nvSpPr>
          <p:cNvPr id="75" name="Rectangle 74"/>
          <p:cNvSpPr/>
          <p:nvPr/>
        </p:nvSpPr>
        <p:spPr>
          <a:xfrm>
            <a:off x="609600" y="5791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Gross Pay</a:t>
            </a:r>
            <a:endParaRPr lang="en-US" sz="2000" b="1" dirty="0"/>
          </a:p>
        </p:txBody>
      </p:sp>
      <p:sp>
        <p:nvSpPr>
          <p:cNvPr id="76" name="Rectangle 75"/>
          <p:cNvSpPr/>
          <p:nvPr/>
        </p:nvSpPr>
        <p:spPr>
          <a:xfrm>
            <a:off x="1981200" y="5029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981200" y="5410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981200" y="5791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 Box 37"/>
          <p:cNvSpPr txBox="1">
            <a:spLocks noChangeArrowheads="1"/>
          </p:cNvSpPr>
          <p:nvPr/>
        </p:nvSpPr>
        <p:spPr bwMode="auto">
          <a:xfrm>
            <a:off x="368300" y="4419600"/>
            <a:ext cx="2679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u="sng" dirty="0"/>
              <a:t>Variable Contents</a:t>
            </a:r>
            <a:r>
              <a:rPr lang="en-US" sz="2400" u="sng" dirty="0" smtClean="0"/>
              <a:t>:</a:t>
            </a:r>
            <a:endParaRPr lang="en-US" sz="2400" dirty="0"/>
          </a:p>
        </p:txBody>
      </p:sp>
      <p:sp>
        <p:nvSpPr>
          <p:cNvPr id="80" name="Text Box 38"/>
          <p:cNvSpPr txBox="1">
            <a:spLocks noChangeArrowheads="1"/>
          </p:cNvSpPr>
          <p:nvPr/>
        </p:nvSpPr>
        <p:spPr bwMode="auto">
          <a:xfrm>
            <a:off x="7848600" y="3468469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Input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Operation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81" name="Straight Arrow Connector 80"/>
          <p:cNvCxnSpPr>
            <a:endCxn id="61" idx="5"/>
          </p:cNvCxnSpPr>
          <p:nvPr/>
        </p:nvCxnSpPr>
        <p:spPr>
          <a:xfrm rot="10800000">
            <a:off x="7486132" y="3644901"/>
            <a:ext cx="438668" cy="12836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8485" name="Picture 5" descr="E:\comsats\Virtual Campus\CSC 103 - ICP\Lecture 2\program images\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905000"/>
            <a:ext cx="4676775" cy="2228850"/>
          </a:xfrm>
          <a:prstGeom prst="rect">
            <a:avLst/>
          </a:prstGeom>
          <a:noFill/>
        </p:spPr>
      </p:pic>
      <p:grpSp>
        <p:nvGrpSpPr>
          <p:cNvPr id="71" name="Group 70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82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109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83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107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8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84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105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85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103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86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101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87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88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99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89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97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90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Rectangle 0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9506" name="Clip" r:id="rId3" imgW="0" imgH="0" progId="">
              <p:embed/>
            </p:oleObj>
          </a:graphicData>
        </a:graphic>
      </p:graphicFrame>
      <p:graphicFrame>
        <p:nvGraphicFramePr>
          <p:cNvPr id="5123" name="Rectangle 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49507" name="Clip" r:id="rId4" imgW="0" imgH="0" progId="">
              <p:embed/>
            </p:oleObj>
          </a:graphicData>
        </a:graphic>
      </p:graphicFrame>
      <p:sp>
        <p:nvSpPr>
          <p:cNvPr id="71" name="Rectangle 40"/>
          <p:cNvSpPr>
            <a:spLocks noChangeArrowheads="1"/>
          </p:cNvSpPr>
          <p:nvPr/>
        </p:nvSpPr>
        <p:spPr bwMode="auto">
          <a:xfrm>
            <a:off x="-12700" y="0"/>
            <a:ext cx="4660900" cy="1447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Stepping Through the Flowchart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09600" y="5029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Hours</a:t>
            </a:r>
            <a:endParaRPr lang="en-US" sz="2000" b="1" dirty="0"/>
          </a:p>
        </p:txBody>
      </p:sp>
      <p:sp>
        <p:nvSpPr>
          <p:cNvPr id="73" name="Rectangle 72"/>
          <p:cNvSpPr/>
          <p:nvPr/>
        </p:nvSpPr>
        <p:spPr>
          <a:xfrm>
            <a:off x="609600" y="5410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Pay Rate</a:t>
            </a:r>
            <a:endParaRPr lang="en-US" sz="2000" b="1" dirty="0"/>
          </a:p>
        </p:txBody>
      </p:sp>
      <p:sp>
        <p:nvSpPr>
          <p:cNvPr id="74" name="Rectangle 73"/>
          <p:cNvSpPr/>
          <p:nvPr/>
        </p:nvSpPr>
        <p:spPr>
          <a:xfrm>
            <a:off x="609600" y="5791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Gross Pay</a:t>
            </a:r>
            <a:endParaRPr lang="en-US" sz="2000" b="1" dirty="0"/>
          </a:p>
        </p:txBody>
      </p:sp>
      <p:sp>
        <p:nvSpPr>
          <p:cNvPr id="75" name="Rectangle 74"/>
          <p:cNvSpPr/>
          <p:nvPr/>
        </p:nvSpPr>
        <p:spPr>
          <a:xfrm>
            <a:off x="1981200" y="5029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981200" y="5410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981200" y="5791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600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8" name="Text Box 37"/>
          <p:cNvSpPr txBox="1">
            <a:spLocks noChangeArrowheads="1"/>
          </p:cNvSpPr>
          <p:nvPr/>
        </p:nvSpPr>
        <p:spPr bwMode="auto">
          <a:xfrm>
            <a:off x="368300" y="4419600"/>
            <a:ext cx="2679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u="sng" dirty="0"/>
              <a:t>Variable Contents</a:t>
            </a:r>
            <a:r>
              <a:rPr lang="en-US" sz="2400" u="sng" dirty="0" smtClean="0"/>
              <a:t>:</a:t>
            </a:r>
            <a:endParaRPr lang="en-US" sz="2400" dirty="0"/>
          </a:p>
        </p:txBody>
      </p:sp>
      <p:sp>
        <p:nvSpPr>
          <p:cNvPr id="79" name="Text Box 38"/>
          <p:cNvSpPr txBox="1">
            <a:spLocks noChangeArrowheads="1"/>
          </p:cNvSpPr>
          <p:nvPr/>
        </p:nvSpPr>
        <p:spPr bwMode="auto">
          <a:xfrm>
            <a:off x="7848600" y="4278868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Process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rot="10800000" flipV="1">
            <a:off x="7543800" y="4495799"/>
            <a:ext cx="381000" cy="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5" descr="E:\comsats\Virtual Campus\CSC 103 - ICP\Lecture 2\program images\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905000"/>
            <a:ext cx="4676775" cy="2228850"/>
          </a:xfrm>
          <a:prstGeom prst="rect">
            <a:avLst/>
          </a:prstGeom>
          <a:noFill/>
        </p:spPr>
      </p:pic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81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109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82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107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8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84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105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85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103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86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101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87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88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99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89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97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90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Rectangle 0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50530" name="Clip" r:id="rId3" imgW="0" imgH="0" progId="">
              <p:embed/>
            </p:oleObj>
          </a:graphicData>
        </a:graphic>
      </p:graphicFrame>
      <p:graphicFrame>
        <p:nvGraphicFramePr>
          <p:cNvPr id="6147" name="Rectangle 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50531" name="Clip" r:id="rId4" imgW="0" imgH="0" progId="">
              <p:embed/>
            </p:oleObj>
          </a:graphicData>
        </a:graphic>
      </p:graphicFrame>
      <p:graphicFrame>
        <p:nvGraphicFramePr>
          <p:cNvPr id="6148" name="Rectangle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50532" name="Clip" r:id="rId5" imgW="0" imgH="0" progId="">
              <p:embed/>
            </p:oleObj>
          </a:graphicData>
        </a:graphic>
      </p:graphicFrame>
      <p:sp>
        <p:nvSpPr>
          <p:cNvPr id="71" name="Rectangle 40"/>
          <p:cNvSpPr>
            <a:spLocks noChangeArrowheads="1"/>
          </p:cNvSpPr>
          <p:nvPr/>
        </p:nvSpPr>
        <p:spPr bwMode="auto">
          <a:xfrm>
            <a:off x="-12700" y="0"/>
            <a:ext cx="4660900" cy="1447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Stepping Through the Flowchart</a:t>
            </a:r>
          </a:p>
        </p:txBody>
      </p:sp>
      <p:sp>
        <p:nvSpPr>
          <p:cNvPr id="72" name="Text Box 33"/>
          <p:cNvSpPr txBox="1">
            <a:spLocks noChangeArrowheads="1"/>
          </p:cNvSpPr>
          <p:nvPr/>
        </p:nvSpPr>
        <p:spPr bwMode="auto">
          <a:xfrm>
            <a:off x="7848600" y="52578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Output operation</a:t>
            </a:r>
            <a:endParaRPr lang="en-US" b="1" dirty="0"/>
          </a:p>
        </p:txBody>
      </p:sp>
      <p:sp>
        <p:nvSpPr>
          <p:cNvPr id="73" name="Line 36"/>
          <p:cNvSpPr>
            <a:spLocks noChangeShapeType="1"/>
          </p:cNvSpPr>
          <p:nvPr/>
        </p:nvSpPr>
        <p:spPr bwMode="auto">
          <a:xfrm>
            <a:off x="7543800" y="5410200"/>
            <a:ext cx="381000" cy="15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arrow" w="med" len="med"/>
            <a:tailEnd type="none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609600" y="5029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Hours</a:t>
            </a:r>
            <a:endParaRPr lang="en-US" sz="2000" b="1" dirty="0"/>
          </a:p>
        </p:txBody>
      </p:sp>
      <p:sp>
        <p:nvSpPr>
          <p:cNvPr id="75" name="Rectangle 74"/>
          <p:cNvSpPr/>
          <p:nvPr/>
        </p:nvSpPr>
        <p:spPr>
          <a:xfrm>
            <a:off x="609600" y="5410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Pay Rate</a:t>
            </a:r>
            <a:endParaRPr lang="en-US" sz="2000" b="1" dirty="0"/>
          </a:p>
        </p:txBody>
      </p:sp>
      <p:sp>
        <p:nvSpPr>
          <p:cNvPr id="76" name="Rectangle 75"/>
          <p:cNvSpPr/>
          <p:nvPr/>
        </p:nvSpPr>
        <p:spPr>
          <a:xfrm>
            <a:off x="609600" y="5791200"/>
            <a:ext cx="1295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Gross Pay</a:t>
            </a:r>
            <a:endParaRPr lang="en-US" sz="2000" b="1" dirty="0"/>
          </a:p>
        </p:txBody>
      </p:sp>
      <p:sp>
        <p:nvSpPr>
          <p:cNvPr id="77" name="Rectangle 76"/>
          <p:cNvSpPr/>
          <p:nvPr/>
        </p:nvSpPr>
        <p:spPr>
          <a:xfrm>
            <a:off x="1981200" y="5029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981200" y="5410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981200" y="5791200"/>
            <a:ext cx="990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600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0" name="Text Box 37"/>
          <p:cNvSpPr txBox="1">
            <a:spLocks noChangeArrowheads="1"/>
          </p:cNvSpPr>
          <p:nvPr/>
        </p:nvSpPr>
        <p:spPr bwMode="auto">
          <a:xfrm>
            <a:off x="368300" y="4419600"/>
            <a:ext cx="2679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u="sng" dirty="0"/>
              <a:t>Variable Contents</a:t>
            </a:r>
            <a:r>
              <a:rPr lang="en-US" sz="2400" u="sng" dirty="0" smtClean="0"/>
              <a:t>:</a:t>
            </a:r>
            <a:endParaRPr lang="en-US" sz="2400" dirty="0"/>
          </a:p>
        </p:txBody>
      </p:sp>
      <p:pic>
        <p:nvPicPr>
          <p:cNvPr id="150533" name="Picture 5" descr="E:\comsats\Virtual Campus\CSC 103 - ICP\Lecture 2\program images\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1981200"/>
            <a:ext cx="4676775" cy="2143125"/>
          </a:xfrm>
          <a:prstGeom prst="rect">
            <a:avLst/>
          </a:prstGeom>
          <a:noFill/>
        </p:spPr>
      </p:pic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4953501" y="152400"/>
            <a:ext cx="3123699" cy="6135688"/>
            <a:chOff x="3731" y="247"/>
            <a:chExt cx="1206" cy="3865"/>
          </a:xfrm>
        </p:grpSpPr>
        <p:grpSp>
          <p:nvGrpSpPr>
            <p:cNvPr id="81" name="Group 7"/>
            <p:cNvGrpSpPr>
              <a:grpSpLocks/>
            </p:cNvGrpSpPr>
            <p:nvPr/>
          </p:nvGrpSpPr>
          <p:grpSpPr bwMode="auto">
            <a:xfrm>
              <a:off x="4008" y="247"/>
              <a:ext cx="672" cy="233"/>
              <a:chOff x="3552" y="1159"/>
              <a:chExt cx="672" cy="233"/>
            </a:xfrm>
          </p:grpSpPr>
          <p:sp>
            <p:nvSpPr>
              <p:cNvPr id="108" name="AutoShape 5"/>
              <p:cNvSpPr>
                <a:spLocks noChangeArrowheads="1"/>
              </p:cNvSpPr>
              <p:nvPr/>
            </p:nvSpPr>
            <p:spPr bwMode="auto">
              <a:xfrm>
                <a:off x="3552" y="1184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Text Box 6"/>
              <p:cNvSpPr txBox="1">
                <a:spLocks noChangeArrowheads="1"/>
              </p:cNvSpPr>
              <p:nvPr/>
            </p:nvSpPr>
            <p:spPr bwMode="auto">
              <a:xfrm>
                <a:off x="3648" y="1159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82" name="Group 10"/>
            <p:cNvGrpSpPr>
              <a:grpSpLocks/>
            </p:cNvGrpSpPr>
            <p:nvPr/>
          </p:nvGrpSpPr>
          <p:grpSpPr bwMode="auto">
            <a:xfrm>
              <a:off x="3820" y="528"/>
              <a:ext cx="1068" cy="582"/>
              <a:chOff x="3340" y="1564"/>
              <a:chExt cx="1068" cy="582"/>
            </a:xfrm>
          </p:grpSpPr>
          <p:sp>
            <p:nvSpPr>
              <p:cNvPr id="106" name="AutoShape 8"/>
              <p:cNvSpPr>
                <a:spLocks noChangeArrowheads="1"/>
              </p:cNvSpPr>
              <p:nvPr/>
            </p:nvSpPr>
            <p:spPr bwMode="auto">
              <a:xfrm>
                <a:off x="3340" y="1617"/>
                <a:ext cx="1068" cy="480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7" name="Text Box 9"/>
              <p:cNvSpPr txBox="1">
                <a:spLocks noChangeArrowheads="1"/>
              </p:cNvSpPr>
              <p:nvPr/>
            </p:nvSpPr>
            <p:spPr bwMode="auto">
              <a:xfrm>
                <a:off x="3467" y="1564"/>
                <a:ext cx="853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Display message “How many hours did you work?”</a:t>
                </a:r>
                <a:endParaRPr lang="en-US" b="1" dirty="0"/>
              </a:p>
            </p:txBody>
          </p:sp>
        </p:grpSp>
        <p:grpSp>
          <p:nvGrpSpPr>
            <p:cNvPr id="83" name="Group 14"/>
            <p:cNvGrpSpPr>
              <a:grpSpLocks/>
            </p:cNvGrpSpPr>
            <p:nvPr/>
          </p:nvGrpSpPr>
          <p:grpSpPr bwMode="auto">
            <a:xfrm>
              <a:off x="3888" y="1195"/>
              <a:ext cx="912" cy="336"/>
              <a:chOff x="3456" y="2304"/>
              <a:chExt cx="912" cy="336"/>
            </a:xfrm>
          </p:grpSpPr>
          <p:sp>
            <p:nvSpPr>
              <p:cNvPr id="104" name="AutoShape 1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" name="Text Box 13"/>
              <p:cNvSpPr txBox="1">
                <a:spLocks noChangeArrowheads="1"/>
              </p:cNvSpPr>
              <p:nvPr/>
            </p:nvSpPr>
            <p:spPr bwMode="auto">
              <a:xfrm>
                <a:off x="3552" y="2357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Hours</a:t>
                </a:r>
                <a:endParaRPr lang="en-US" b="1" dirty="0"/>
              </a:p>
            </p:txBody>
          </p:sp>
        </p:grpSp>
        <p:grpSp>
          <p:nvGrpSpPr>
            <p:cNvPr id="84" name="Group 15"/>
            <p:cNvGrpSpPr>
              <a:grpSpLocks/>
            </p:cNvGrpSpPr>
            <p:nvPr/>
          </p:nvGrpSpPr>
          <p:grpSpPr bwMode="auto">
            <a:xfrm>
              <a:off x="3731" y="1602"/>
              <a:ext cx="1206" cy="582"/>
              <a:chOff x="3251" y="1587"/>
              <a:chExt cx="1206" cy="582"/>
            </a:xfrm>
          </p:grpSpPr>
          <p:sp>
            <p:nvSpPr>
              <p:cNvPr id="102" name="AutoShape 16"/>
              <p:cNvSpPr>
                <a:spLocks noChangeArrowheads="1"/>
              </p:cNvSpPr>
              <p:nvPr/>
            </p:nvSpPr>
            <p:spPr bwMode="auto">
              <a:xfrm>
                <a:off x="3251" y="1632"/>
                <a:ext cx="1206" cy="513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Text Box 17"/>
              <p:cNvSpPr txBox="1">
                <a:spLocks noChangeArrowheads="1"/>
              </p:cNvSpPr>
              <p:nvPr/>
            </p:nvSpPr>
            <p:spPr bwMode="auto">
              <a:xfrm>
                <a:off x="3432" y="1587"/>
                <a:ext cx="971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message “How much do you get paid per hour?”</a:t>
                </a:r>
              </a:p>
            </p:txBody>
          </p:sp>
        </p:grpSp>
        <p:grpSp>
          <p:nvGrpSpPr>
            <p:cNvPr id="85" name="Group 18"/>
            <p:cNvGrpSpPr>
              <a:grpSpLocks/>
            </p:cNvGrpSpPr>
            <p:nvPr/>
          </p:nvGrpSpPr>
          <p:grpSpPr bwMode="auto">
            <a:xfrm>
              <a:off x="3888" y="2279"/>
              <a:ext cx="912" cy="336"/>
              <a:chOff x="3456" y="2337"/>
              <a:chExt cx="912" cy="336"/>
            </a:xfrm>
          </p:grpSpPr>
          <p:sp>
            <p:nvSpPr>
              <p:cNvPr id="100" name="AutoShape 19"/>
              <p:cNvSpPr>
                <a:spLocks noChangeArrowheads="1"/>
              </p:cNvSpPr>
              <p:nvPr/>
            </p:nvSpPr>
            <p:spPr bwMode="auto">
              <a:xfrm>
                <a:off x="3456" y="2337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Text Box 20"/>
              <p:cNvSpPr txBox="1">
                <a:spLocks noChangeArrowheads="1"/>
              </p:cNvSpPr>
              <p:nvPr/>
            </p:nvSpPr>
            <p:spPr bwMode="auto">
              <a:xfrm>
                <a:off x="3552" y="2374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Input Pay </a:t>
                </a:r>
                <a:r>
                  <a:rPr lang="en-US" b="1" dirty="0"/>
                  <a:t>Rate</a:t>
                </a:r>
              </a:p>
            </p:txBody>
          </p:sp>
        </p:grpSp>
        <p:sp>
          <p:nvSpPr>
            <p:cNvPr id="86" name="Text Box 21"/>
            <p:cNvSpPr txBox="1">
              <a:spLocks noChangeArrowheads="1"/>
            </p:cNvSpPr>
            <p:nvPr/>
          </p:nvSpPr>
          <p:spPr bwMode="auto">
            <a:xfrm>
              <a:off x="3947" y="2724"/>
              <a:ext cx="79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Multiply Hours by Pay Rate. Store result in Gross Pay.</a:t>
              </a:r>
            </a:p>
          </p:txBody>
        </p:sp>
        <p:grpSp>
          <p:nvGrpSpPr>
            <p:cNvPr id="87" name="Group 25"/>
            <p:cNvGrpSpPr>
              <a:grpSpLocks/>
            </p:cNvGrpSpPr>
            <p:nvPr/>
          </p:nvGrpSpPr>
          <p:grpSpPr bwMode="auto">
            <a:xfrm>
              <a:off x="3888" y="3424"/>
              <a:ext cx="912" cy="336"/>
              <a:chOff x="3792" y="3445"/>
              <a:chExt cx="912" cy="336"/>
            </a:xfrm>
          </p:grpSpPr>
          <p:sp>
            <p:nvSpPr>
              <p:cNvPr id="98" name="AutoShape 23"/>
              <p:cNvSpPr>
                <a:spLocks noChangeArrowheads="1"/>
              </p:cNvSpPr>
              <p:nvPr/>
            </p:nvSpPr>
            <p:spPr bwMode="auto">
              <a:xfrm>
                <a:off x="3792" y="3445"/>
                <a:ext cx="912" cy="336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Text Box 24"/>
              <p:cNvSpPr txBox="1">
                <a:spLocks noChangeArrowheads="1"/>
              </p:cNvSpPr>
              <p:nvPr/>
            </p:nvSpPr>
            <p:spPr bwMode="auto">
              <a:xfrm>
                <a:off x="3898" y="3493"/>
                <a:ext cx="7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Display Gross Pay</a:t>
                </a:r>
              </a:p>
            </p:txBody>
          </p:sp>
        </p:grpSp>
        <p:grpSp>
          <p:nvGrpSpPr>
            <p:cNvPr id="88" name="Group 26"/>
            <p:cNvGrpSpPr>
              <a:grpSpLocks/>
            </p:cNvGrpSpPr>
            <p:nvPr/>
          </p:nvGrpSpPr>
          <p:grpSpPr bwMode="auto">
            <a:xfrm>
              <a:off x="4008" y="3879"/>
              <a:ext cx="672" cy="233"/>
              <a:chOff x="3552" y="1287"/>
              <a:chExt cx="672" cy="233"/>
            </a:xfrm>
          </p:grpSpPr>
          <p:sp>
            <p:nvSpPr>
              <p:cNvPr id="96" name="AutoShape 27"/>
              <p:cNvSpPr>
                <a:spLocks noChangeArrowheads="1"/>
              </p:cNvSpPr>
              <p:nvPr/>
            </p:nvSpPr>
            <p:spPr bwMode="auto">
              <a:xfrm>
                <a:off x="3552" y="1287"/>
                <a:ext cx="672" cy="192"/>
              </a:xfrm>
              <a:prstGeom prst="flowChartTerminator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Text Box 28"/>
              <p:cNvSpPr txBox="1">
                <a:spLocks noChangeArrowheads="1"/>
              </p:cNvSpPr>
              <p:nvPr/>
            </p:nvSpPr>
            <p:spPr bwMode="auto">
              <a:xfrm>
                <a:off x="3648" y="1287"/>
                <a:ext cx="48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/>
                  <a:t>END</a:t>
                </a:r>
              </a:p>
            </p:txBody>
          </p:sp>
        </p:grpSp>
        <p:sp>
          <p:nvSpPr>
            <p:cNvPr id="89" name="Line 33"/>
            <p:cNvSpPr>
              <a:spLocks noChangeShapeType="1"/>
            </p:cNvSpPr>
            <p:nvPr/>
          </p:nvSpPr>
          <p:spPr bwMode="auto">
            <a:xfrm>
              <a:off x="4344" y="46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34"/>
            <p:cNvSpPr>
              <a:spLocks noChangeShapeType="1"/>
            </p:cNvSpPr>
            <p:nvPr/>
          </p:nvSpPr>
          <p:spPr bwMode="auto">
            <a:xfrm>
              <a:off x="4344" y="1080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35"/>
            <p:cNvSpPr>
              <a:spLocks noChangeShapeType="1"/>
            </p:cNvSpPr>
            <p:nvPr/>
          </p:nvSpPr>
          <p:spPr bwMode="auto">
            <a:xfrm>
              <a:off x="4344" y="153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36"/>
            <p:cNvSpPr>
              <a:spLocks noChangeShapeType="1"/>
            </p:cNvSpPr>
            <p:nvPr/>
          </p:nvSpPr>
          <p:spPr bwMode="auto">
            <a:xfrm>
              <a:off x="4344" y="21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38"/>
            <p:cNvSpPr>
              <a:spLocks noChangeShapeType="1"/>
            </p:cNvSpPr>
            <p:nvPr/>
          </p:nvSpPr>
          <p:spPr bwMode="auto">
            <a:xfrm>
              <a:off x="4344" y="2613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39"/>
            <p:cNvSpPr>
              <a:spLocks noChangeShapeType="1"/>
            </p:cNvSpPr>
            <p:nvPr/>
          </p:nvSpPr>
          <p:spPr bwMode="auto">
            <a:xfrm>
              <a:off x="4344" y="3306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40"/>
            <p:cNvSpPr>
              <a:spLocks noChangeShapeType="1"/>
            </p:cNvSpPr>
            <p:nvPr/>
          </p:nvSpPr>
          <p:spPr bwMode="auto">
            <a:xfrm>
              <a:off x="4344" y="376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8362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Four Flowchart Structures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Sequence</a:t>
            </a:r>
            <a:endParaRPr lang="en-US" sz="2800" dirty="0" smtClean="0"/>
          </a:p>
          <a:p>
            <a:r>
              <a:rPr lang="en-US" dirty="0" smtClean="0"/>
              <a:t>Decision</a:t>
            </a:r>
            <a:endParaRPr lang="en-US" sz="2800" dirty="0" smtClean="0"/>
          </a:p>
          <a:p>
            <a:r>
              <a:rPr lang="en-US" dirty="0" smtClean="0"/>
              <a:t>Repetition</a:t>
            </a:r>
          </a:p>
          <a:p>
            <a:r>
              <a:rPr lang="en-US" dirty="0" smtClean="0"/>
              <a:t>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Sequence Structure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sz="2800" dirty="0" smtClean="0"/>
              <a:t>A series of actions are performed in sequence</a:t>
            </a:r>
          </a:p>
          <a:p>
            <a:r>
              <a:rPr lang="en-US" sz="2800" dirty="0" smtClean="0"/>
              <a:t>The pay-calculating example was a sequence flowchart.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797300" y="3390900"/>
            <a:ext cx="1447800" cy="2501900"/>
            <a:chOff x="2392" y="2136"/>
            <a:chExt cx="912" cy="1576"/>
          </a:xfrm>
        </p:grpSpPr>
        <p:sp>
          <p:nvSpPr>
            <p:cNvPr id="15376" name="AutoShape 5"/>
            <p:cNvSpPr>
              <a:spLocks noChangeArrowheads="1"/>
            </p:cNvSpPr>
            <p:nvPr/>
          </p:nvSpPr>
          <p:spPr bwMode="auto">
            <a:xfrm>
              <a:off x="2512" y="2136"/>
              <a:ext cx="672" cy="192"/>
            </a:xfrm>
            <a:prstGeom prst="flowChartTerminator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AutoShape 8"/>
            <p:cNvSpPr>
              <a:spLocks noChangeArrowheads="1"/>
            </p:cNvSpPr>
            <p:nvPr/>
          </p:nvSpPr>
          <p:spPr bwMode="auto">
            <a:xfrm>
              <a:off x="2392" y="2444"/>
              <a:ext cx="912" cy="480"/>
            </a:xfrm>
            <a:prstGeom prst="flowChartInputOutpu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7" name="Line 10"/>
            <p:cNvSpPr>
              <a:spLocks noChangeShapeType="1"/>
            </p:cNvSpPr>
            <p:nvPr/>
          </p:nvSpPr>
          <p:spPr bwMode="auto">
            <a:xfrm>
              <a:off x="2848" y="2332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>
              <a:off x="2848" y="2928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9" name="Text Box 12"/>
            <p:cNvSpPr txBox="1">
              <a:spLocks noChangeArrowheads="1"/>
            </p:cNvSpPr>
            <p:nvPr/>
          </p:nvSpPr>
          <p:spPr bwMode="auto">
            <a:xfrm>
              <a:off x="2488" y="3050"/>
              <a:ext cx="720" cy="3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15370" name="Line 13"/>
            <p:cNvSpPr>
              <a:spLocks noChangeShapeType="1"/>
            </p:cNvSpPr>
            <p:nvPr/>
          </p:nvSpPr>
          <p:spPr bwMode="auto">
            <a:xfrm>
              <a:off x="2848" y="3404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AutoShape 15"/>
            <p:cNvSpPr>
              <a:spLocks noChangeArrowheads="1"/>
            </p:cNvSpPr>
            <p:nvPr/>
          </p:nvSpPr>
          <p:spPr bwMode="auto">
            <a:xfrm>
              <a:off x="2512" y="3520"/>
              <a:ext cx="672" cy="192"/>
            </a:xfrm>
            <a:prstGeom prst="flowChartTerminator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1"/>
            <a:ext cx="8229600" cy="190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 ... then</a:t>
            </a:r>
          </a:p>
          <a:p>
            <a:r>
              <a:rPr lang="en-US" dirty="0" smtClean="0"/>
              <a:t>if ... then ... else</a:t>
            </a:r>
            <a:endParaRPr lang="en-US" sz="2800" dirty="0" smtClean="0"/>
          </a:p>
          <a:p>
            <a:r>
              <a:rPr lang="en-US" sz="2800" dirty="0" smtClean="0"/>
              <a:t>One of two possible actions is taken, depending on a condition.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5334000" y="3581400"/>
            <a:ext cx="3048000" cy="2362200"/>
            <a:chOff x="5334000" y="3581400"/>
            <a:chExt cx="3048000" cy="2362200"/>
          </a:xfrm>
        </p:grpSpPr>
        <p:grpSp>
          <p:nvGrpSpPr>
            <p:cNvPr id="32" name="Group 30"/>
            <p:cNvGrpSpPr>
              <a:grpSpLocks/>
            </p:cNvGrpSpPr>
            <p:nvPr/>
          </p:nvGrpSpPr>
          <p:grpSpPr bwMode="auto">
            <a:xfrm>
              <a:off x="5334000" y="3581400"/>
              <a:ext cx="3048000" cy="2362200"/>
              <a:chOff x="1720" y="1696"/>
              <a:chExt cx="2576" cy="1808"/>
            </a:xfrm>
          </p:grpSpPr>
          <p:sp>
            <p:nvSpPr>
              <p:cNvPr id="33" name="Text Box 13"/>
              <p:cNvSpPr txBox="1">
                <a:spLocks noChangeArrowheads="1"/>
              </p:cNvSpPr>
              <p:nvPr/>
            </p:nvSpPr>
            <p:spPr bwMode="auto">
              <a:xfrm>
                <a:off x="1720" y="2730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34" name="AutoShape 18"/>
              <p:cNvSpPr>
                <a:spLocks noChangeArrowheads="1"/>
              </p:cNvSpPr>
              <p:nvPr/>
            </p:nvSpPr>
            <p:spPr bwMode="auto">
              <a:xfrm>
                <a:off x="2560" y="1928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Text Box 19"/>
              <p:cNvSpPr txBox="1">
                <a:spLocks noChangeArrowheads="1"/>
              </p:cNvSpPr>
              <p:nvPr/>
            </p:nvSpPr>
            <p:spPr bwMode="auto">
              <a:xfrm>
                <a:off x="3576" y="2722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36" name="Line 20"/>
              <p:cNvSpPr>
                <a:spLocks noChangeShapeType="1"/>
              </p:cNvSpPr>
              <p:nvPr/>
            </p:nvSpPr>
            <p:spPr bwMode="auto">
              <a:xfrm flipH="1">
                <a:off x="2072" y="2288"/>
                <a:ext cx="49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21"/>
              <p:cNvSpPr>
                <a:spLocks noChangeShapeType="1"/>
              </p:cNvSpPr>
              <p:nvPr/>
            </p:nvSpPr>
            <p:spPr bwMode="auto">
              <a:xfrm>
                <a:off x="2072" y="2288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8" name="Group 24"/>
              <p:cNvGrpSpPr>
                <a:grpSpLocks/>
              </p:cNvGrpSpPr>
              <p:nvPr/>
            </p:nvGrpSpPr>
            <p:grpSpPr bwMode="auto">
              <a:xfrm flipH="1">
                <a:off x="3440" y="2288"/>
                <a:ext cx="496" cy="432"/>
                <a:chOff x="3856" y="2184"/>
                <a:chExt cx="496" cy="432"/>
              </a:xfrm>
            </p:grpSpPr>
            <p:sp>
              <p:nvSpPr>
                <p:cNvPr id="44" name="Line 22"/>
                <p:cNvSpPr>
                  <a:spLocks noChangeShapeType="1"/>
                </p:cNvSpPr>
                <p:nvPr/>
              </p:nvSpPr>
              <p:spPr bwMode="auto">
                <a:xfrm>
                  <a:off x="3856" y="2184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3856" y="2184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9" name="Line 25"/>
              <p:cNvSpPr>
                <a:spLocks noChangeShapeType="1"/>
              </p:cNvSpPr>
              <p:nvPr/>
            </p:nvSpPr>
            <p:spPr bwMode="auto">
              <a:xfrm>
                <a:off x="205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26"/>
              <p:cNvSpPr>
                <a:spLocks noChangeShapeType="1"/>
              </p:cNvSpPr>
              <p:nvPr/>
            </p:nvSpPr>
            <p:spPr bwMode="auto">
              <a:xfrm>
                <a:off x="393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27"/>
              <p:cNvSpPr>
                <a:spLocks noChangeShapeType="1"/>
              </p:cNvSpPr>
              <p:nvPr/>
            </p:nvSpPr>
            <p:spPr bwMode="auto">
              <a:xfrm flipH="1">
                <a:off x="2056" y="3248"/>
                <a:ext cx="18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Line 28"/>
              <p:cNvSpPr>
                <a:spLocks noChangeShapeType="1"/>
              </p:cNvSpPr>
              <p:nvPr/>
            </p:nvSpPr>
            <p:spPr bwMode="auto">
              <a:xfrm>
                <a:off x="3016" y="3248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Line 29"/>
              <p:cNvSpPr>
                <a:spLocks noChangeShapeType="1"/>
              </p:cNvSpPr>
              <p:nvPr/>
            </p:nvSpPr>
            <p:spPr bwMode="auto">
              <a:xfrm>
                <a:off x="3008" y="1696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2" name="Text Box 19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True</a:t>
              </a:r>
              <a:endParaRPr lang="en-US" dirty="0"/>
            </a:p>
          </p:txBody>
        </p:sp>
        <p:sp>
          <p:nvSpPr>
            <p:cNvPr id="53" name="Text Box 19"/>
            <p:cNvSpPr txBox="1">
              <a:spLocks noChangeArrowheads="1"/>
            </p:cNvSpPr>
            <p:nvPr/>
          </p:nvSpPr>
          <p:spPr bwMode="auto">
            <a:xfrm>
              <a:off x="5562600" y="3962400"/>
              <a:ext cx="762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False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90600" y="3581400"/>
            <a:ext cx="3048000" cy="2362200"/>
            <a:chOff x="990600" y="3581400"/>
            <a:chExt cx="3048000" cy="2362200"/>
          </a:xfrm>
        </p:grpSpPr>
        <p:sp>
          <p:nvSpPr>
            <p:cNvPr id="16390" name="AutoShape 18"/>
            <p:cNvSpPr>
              <a:spLocks noChangeArrowheads="1"/>
            </p:cNvSpPr>
            <p:nvPr/>
          </p:nvSpPr>
          <p:spPr bwMode="auto">
            <a:xfrm>
              <a:off x="1984513" y="3884514"/>
              <a:ext cx="1050708" cy="940699"/>
            </a:xfrm>
            <a:prstGeom prst="flowChartDecision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1" name="Text Box 19"/>
            <p:cNvSpPr txBox="1">
              <a:spLocks noChangeArrowheads="1"/>
            </p:cNvSpPr>
            <p:nvPr/>
          </p:nvSpPr>
          <p:spPr bwMode="auto">
            <a:xfrm>
              <a:off x="3186675" y="4913376"/>
              <a:ext cx="851925" cy="45989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16392" name="Line 20"/>
            <p:cNvSpPr>
              <a:spLocks noChangeShapeType="1"/>
            </p:cNvSpPr>
            <p:nvPr/>
          </p:nvSpPr>
          <p:spPr bwMode="auto">
            <a:xfrm flipH="1">
              <a:off x="1407097" y="4354864"/>
              <a:ext cx="5868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24"/>
            <p:cNvGrpSpPr>
              <a:grpSpLocks/>
            </p:cNvGrpSpPr>
            <p:nvPr/>
          </p:nvGrpSpPr>
          <p:grpSpPr bwMode="auto">
            <a:xfrm flipH="1">
              <a:off x="3025755" y="4354864"/>
              <a:ext cx="586882" cy="564419"/>
              <a:chOff x="3856" y="2184"/>
              <a:chExt cx="496" cy="432"/>
            </a:xfrm>
          </p:grpSpPr>
          <p:sp>
            <p:nvSpPr>
              <p:cNvPr id="16400" name="Line 22"/>
              <p:cNvSpPr>
                <a:spLocks noChangeShapeType="1"/>
              </p:cNvSpPr>
              <p:nvPr/>
            </p:nvSpPr>
            <p:spPr bwMode="auto">
              <a:xfrm>
                <a:off x="3856" y="2184"/>
                <a:ext cx="49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01" name="Line 23"/>
              <p:cNvSpPr>
                <a:spLocks noChangeShapeType="1"/>
              </p:cNvSpPr>
              <p:nvPr/>
            </p:nvSpPr>
            <p:spPr bwMode="auto">
              <a:xfrm flipH="1">
                <a:off x="3856" y="2184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396" name="Line 26"/>
            <p:cNvSpPr>
              <a:spLocks noChangeShapeType="1"/>
            </p:cNvSpPr>
            <p:nvPr/>
          </p:nvSpPr>
          <p:spPr bwMode="auto">
            <a:xfrm>
              <a:off x="3612637" y="5389633"/>
              <a:ext cx="0" cy="2194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Line 27"/>
            <p:cNvSpPr>
              <a:spLocks noChangeShapeType="1"/>
            </p:cNvSpPr>
            <p:nvPr/>
          </p:nvSpPr>
          <p:spPr bwMode="auto">
            <a:xfrm flipH="1">
              <a:off x="1388165" y="5609129"/>
              <a:ext cx="22244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Line 28"/>
            <p:cNvSpPr>
              <a:spLocks noChangeShapeType="1"/>
            </p:cNvSpPr>
            <p:nvPr/>
          </p:nvSpPr>
          <p:spPr bwMode="auto">
            <a:xfrm>
              <a:off x="2524066" y="5609129"/>
              <a:ext cx="0" cy="33447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9" name="Line 29"/>
            <p:cNvSpPr>
              <a:spLocks noChangeShapeType="1"/>
            </p:cNvSpPr>
            <p:nvPr/>
          </p:nvSpPr>
          <p:spPr bwMode="auto">
            <a:xfrm>
              <a:off x="2514600" y="3581400"/>
              <a:ext cx="0" cy="33447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7" name="Straight Connector 46"/>
            <p:cNvCxnSpPr>
              <a:stCxn id="16392" idx="1"/>
              <a:endCxn id="16397" idx="1"/>
            </p:cNvCxnSpPr>
            <p:nvPr/>
          </p:nvCxnSpPr>
          <p:spPr>
            <a:xfrm rot="16200000" flipH="1" flipV="1">
              <a:off x="770498" y="4972530"/>
              <a:ext cx="1254265" cy="18932"/>
            </a:xfrm>
            <a:prstGeom prst="line">
              <a:avLst/>
            </a:prstGeom>
            <a:ln w="25400">
              <a:solidFill>
                <a:schemeClr val="tx1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 Box 19"/>
            <p:cNvSpPr txBox="1">
              <a:spLocks noChangeArrowheads="1"/>
            </p:cNvSpPr>
            <p:nvPr/>
          </p:nvSpPr>
          <p:spPr bwMode="auto">
            <a:xfrm>
              <a:off x="3048000" y="4038600"/>
              <a:ext cx="609600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True</a:t>
              </a:r>
              <a:endParaRPr lang="en-US" dirty="0"/>
            </a:p>
          </p:txBody>
        </p:sp>
        <p:sp>
          <p:nvSpPr>
            <p:cNvPr id="55" name="Text Box 19"/>
            <p:cNvSpPr txBox="1">
              <a:spLocks noChangeArrowheads="1"/>
            </p:cNvSpPr>
            <p:nvPr/>
          </p:nvSpPr>
          <p:spPr bwMode="auto">
            <a:xfrm>
              <a:off x="990600" y="4038600"/>
              <a:ext cx="914399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False</a:t>
              </a:r>
              <a:endParaRPr lang="en-US" dirty="0"/>
            </a:p>
          </p:txBody>
        </p:sp>
      </p:grpSp>
      <p:sp>
        <p:nvSpPr>
          <p:cNvPr id="46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Decision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A new symbol, the diamond, indicates a yes/no question. </a:t>
            </a:r>
          </a:p>
          <a:p>
            <a:r>
              <a:rPr lang="en-US" sz="2800" dirty="0" smtClean="0"/>
              <a:t>If the answer to the question is yes, the flow follows one path. </a:t>
            </a:r>
          </a:p>
          <a:p>
            <a:r>
              <a:rPr lang="en-US" sz="2800" dirty="0" smtClean="0"/>
              <a:t>If the answer is no, the flow follows another path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Decision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048000" y="3886200"/>
            <a:ext cx="3048000" cy="2362200"/>
            <a:chOff x="5334000" y="3581400"/>
            <a:chExt cx="3048000" cy="2362200"/>
          </a:xfrm>
        </p:grpSpPr>
        <p:grpSp>
          <p:nvGrpSpPr>
            <p:cNvPr id="23" name="Group 30"/>
            <p:cNvGrpSpPr>
              <a:grpSpLocks/>
            </p:cNvGrpSpPr>
            <p:nvPr/>
          </p:nvGrpSpPr>
          <p:grpSpPr bwMode="auto">
            <a:xfrm>
              <a:off x="5333999" y="3581399"/>
              <a:ext cx="3047998" cy="2362199"/>
              <a:chOff x="1720" y="1696"/>
              <a:chExt cx="2576" cy="1808"/>
            </a:xfrm>
          </p:grpSpPr>
          <p:sp>
            <p:nvSpPr>
              <p:cNvPr id="26" name="Text Box 13"/>
              <p:cNvSpPr txBox="1">
                <a:spLocks noChangeArrowheads="1"/>
              </p:cNvSpPr>
              <p:nvPr/>
            </p:nvSpPr>
            <p:spPr bwMode="auto">
              <a:xfrm>
                <a:off x="1720" y="2730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27" name="AutoShape 18"/>
              <p:cNvSpPr>
                <a:spLocks noChangeArrowheads="1"/>
              </p:cNvSpPr>
              <p:nvPr/>
            </p:nvSpPr>
            <p:spPr bwMode="auto">
              <a:xfrm>
                <a:off x="2560" y="1928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Text Box 19"/>
              <p:cNvSpPr txBox="1">
                <a:spLocks noChangeArrowheads="1"/>
              </p:cNvSpPr>
              <p:nvPr/>
            </p:nvSpPr>
            <p:spPr bwMode="auto">
              <a:xfrm>
                <a:off x="3576" y="2722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29" name="Line 20"/>
              <p:cNvSpPr>
                <a:spLocks noChangeShapeType="1"/>
              </p:cNvSpPr>
              <p:nvPr/>
            </p:nvSpPr>
            <p:spPr bwMode="auto">
              <a:xfrm flipH="1">
                <a:off x="2072" y="2288"/>
                <a:ext cx="49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21"/>
              <p:cNvSpPr>
                <a:spLocks noChangeShapeType="1"/>
              </p:cNvSpPr>
              <p:nvPr/>
            </p:nvSpPr>
            <p:spPr bwMode="auto">
              <a:xfrm>
                <a:off x="2072" y="2288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" name="Group 24"/>
              <p:cNvGrpSpPr>
                <a:grpSpLocks/>
              </p:cNvGrpSpPr>
              <p:nvPr/>
            </p:nvGrpSpPr>
            <p:grpSpPr bwMode="auto">
              <a:xfrm flipH="1">
                <a:off x="3440" y="2288"/>
                <a:ext cx="496" cy="432"/>
                <a:chOff x="3856" y="2184"/>
                <a:chExt cx="496" cy="432"/>
              </a:xfrm>
            </p:grpSpPr>
            <p:sp>
              <p:nvSpPr>
                <p:cNvPr id="37" name="Line 22"/>
                <p:cNvSpPr>
                  <a:spLocks noChangeShapeType="1"/>
                </p:cNvSpPr>
                <p:nvPr/>
              </p:nvSpPr>
              <p:spPr bwMode="auto">
                <a:xfrm>
                  <a:off x="3856" y="2184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3856" y="2184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2" name="Line 25"/>
              <p:cNvSpPr>
                <a:spLocks noChangeShapeType="1"/>
              </p:cNvSpPr>
              <p:nvPr/>
            </p:nvSpPr>
            <p:spPr bwMode="auto">
              <a:xfrm>
                <a:off x="205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26"/>
              <p:cNvSpPr>
                <a:spLocks noChangeShapeType="1"/>
              </p:cNvSpPr>
              <p:nvPr/>
            </p:nvSpPr>
            <p:spPr bwMode="auto">
              <a:xfrm>
                <a:off x="393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27"/>
              <p:cNvSpPr>
                <a:spLocks noChangeShapeType="1"/>
              </p:cNvSpPr>
              <p:nvPr/>
            </p:nvSpPr>
            <p:spPr bwMode="auto">
              <a:xfrm flipH="1">
                <a:off x="2056" y="3248"/>
                <a:ext cx="18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28"/>
              <p:cNvSpPr>
                <a:spLocks noChangeShapeType="1"/>
              </p:cNvSpPr>
              <p:nvPr/>
            </p:nvSpPr>
            <p:spPr bwMode="auto">
              <a:xfrm>
                <a:off x="3016" y="3248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29"/>
              <p:cNvSpPr>
                <a:spLocks noChangeShapeType="1"/>
              </p:cNvSpPr>
              <p:nvPr/>
            </p:nvSpPr>
            <p:spPr bwMode="auto">
              <a:xfrm>
                <a:off x="3008" y="1696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True</a:t>
              </a:r>
              <a:endParaRPr lang="en-US" dirty="0"/>
            </a:p>
          </p:txBody>
        </p:sp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>
              <a:off x="5562600" y="3962400"/>
              <a:ext cx="762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False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the flowchart segment below, the question “is x &lt; y?” is asked. </a:t>
            </a:r>
          </a:p>
          <a:p>
            <a:r>
              <a:rPr lang="en-US" sz="2800" dirty="0" smtClean="0"/>
              <a:t>If the answer is no, then process A is performed. </a:t>
            </a:r>
          </a:p>
          <a:p>
            <a:r>
              <a:rPr lang="en-US" sz="2800" dirty="0" smtClean="0"/>
              <a:t>If the answer is yes, then process B is performed.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Decision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514600" y="3733800"/>
            <a:ext cx="3657680" cy="2362199"/>
            <a:chOff x="3505120" y="3809999"/>
            <a:chExt cx="3657680" cy="2362199"/>
          </a:xfrm>
        </p:grpSpPr>
        <p:grpSp>
          <p:nvGrpSpPr>
            <p:cNvPr id="25" name="Group 24"/>
            <p:cNvGrpSpPr/>
            <p:nvPr/>
          </p:nvGrpSpPr>
          <p:grpSpPr>
            <a:xfrm>
              <a:off x="4025115" y="3809999"/>
              <a:ext cx="3137685" cy="2362199"/>
              <a:chOff x="5562600" y="3581399"/>
              <a:chExt cx="3137685" cy="2362199"/>
            </a:xfrm>
          </p:grpSpPr>
          <p:grpSp>
            <p:nvGrpSpPr>
              <p:cNvPr id="26" name="Group 30"/>
              <p:cNvGrpSpPr>
                <a:grpSpLocks/>
              </p:cNvGrpSpPr>
              <p:nvPr/>
            </p:nvGrpSpPr>
            <p:grpSpPr bwMode="auto">
              <a:xfrm>
                <a:off x="5731564" y="3581399"/>
                <a:ext cx="2968721" cy="2362199"/>
                <a:chOff x="2056" y="1696"/>
                <a:chExt cx="2509" cy="1808"/>
              </a:xfrm>
            </p:grpSpPr>
            <p:sp>
              <p:nvSpPr>
                <p:cNvPr id="30" name="AutoShape 18"/>
                <p:cNvSpPr>
                  <a:spLocks noChangeArrowheads="1"/>
                </p:cNvSpPr>
                <p:nvPr/>
              </p:nvSpPr>
              <p:spPr bwMode="auto">
                <a:xfrm>
                  <a:off x="2560" y="1928"/>
                  <a:ext cx="888" cy="720"/>
                </a:xfrm>
                <a:prstGeom prst="flowChartDecision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r>
                    <a:rPr lang="en-US" b="1" dirty="0" smtClean="0"/>
                    <a:t>x&lt;y?</a:t>
                  </a:r>
                  <a:endParaRPr lang="en-US" b="1" dirty="0"/>
                </a:p>
              </p:txBody>
            </p:sp>
            <p:sp>
              <p:nvSpPr>
                <p:cNvPr id="3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330" y="2722"/>
                  <a:ext cx="1235" cy="371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 dirty="0" smtClean="0"/>
                    <a:t>Process B</a:t>
                  </a:r>
                </a:p>
                <a:p>
                  <a:pPr algn="ctr">
                    <a:spcBef>
                      <a:spcPct val="50000"/>
                    </a:spcBef>
                  </a:pPr>
                  <a:endParaRPr lang="en-US" sz="500" dirty="0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2072" y="2288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auto">
                <a:xfrm>
                  <a:off x="2072" y="2288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34" name="Group 24"/>
                <p:cNvGrpSpPr>
                  <a:grpSpLocks/>
                </p:cNvGrpSpPr>
                <p:nvPr/>
              </p:nvGrpSpPr>
              <p:grpSpPr bwMode="auto">
                <a:xfrm flipH="1">
                  <a:off x="3440" y="2288"/>
                  <a:ext cx="496" cy="432"/>
                  <a:chOff x="3856" y="2184"/>
                  <a:chExt cx="496" cy="432"/>
                </a:xfrm>
              </p:grpSpPr>
              <p:sp>
                <p:nvSpPr>
                  <p:cNvPr id="40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3856" y="2184"/>
                    <a:ext cx="496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Line 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856" y="2184"/>
                    <a:ext cx="0" cy="43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" name="Line 25"/>
                <p:cNvSpPr>
                  <a:spLocks noChangeShapeType="1"/>
                </p:cNvSpPr>
                <p:nvPr/>
              </p:nvSpPr>
              <p:spPr bwMode="auto">
                <a:xfrm>
                  <a:off x="2056" y="3080"/>
                  <a:ext cx="0" cy="1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26"/>
                <p:cNvSpPr>
                  <a:spLocks noChangeShapeType="1"/>
                </p:cNvSpPr>
                <p:nvPr/>
              </p:nvSpPr>
              <p:spPr bwMode="auto">
                <a:xfrm>
                  <a:off x="3936" y="3080"/>
                  <a:ext cx="0" cy="1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2056" y="3248"/>
                  <a:ext cx="188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28"/>
                <p:cNvSpPr>
                  <a:spLocks noChangeShapeType="1"/>
                </p:cNvSpPr>
                <p:nvPr/>
              </p:nvSpPr>
              <p:spPr bwMode="auto">
                <a:xfrm>
                  <a:off x="3016" y="3248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Line 29"/>
                <p:cNvSpPr>
                  <a:spLocks noChangeShapeType="1"/>
                </p:cNvSpPr>
                <p:nvPr/>
              </p:nvSpPr>
              <p:spPr bwMode="auto">
                <a:xfrm>
                  <a:off x="3008" y="1696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7" name="Text Box 19"/>
              <p:cNvSpPr txBox="1">
                <a:spLocks noChangeArrowheads="1"/>
              </p:cNvSpPr>
              <p:nvPr/>
            </p:nvSpPr>
            <p:spPr bwMode="auto">
              <a:xfrm>
                <a:off x="7391400" y="3962400"/>
                <a:ext cx="6096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dirty="0" smtClean="0"/>
                  <a:t>True</a:t>
                </a:r>
                <a:endParaRPr lang="en-US" dirty="0"/>
              </a:p>
            </p:txBody>
          </p:sp>
          <p:sp>
            <p:nvSpPr>
              <p:cNvPr id="28" name="Text Box 19"/>
              <p:cNvSpPr txBox="1">
                <a:spLocks noChangeArrowheads="1"/>
              </p:cNvSpPr>
              <p:nvPr/>
            </p:nvSpPr>
            <p:spPr bwMode="auto">
              <a:xfrm>
                <a:off x="5562600" y="3962400"/>
                <a:ext cx="7620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dirty="0" smtClean="0"/>
                  <a:t>False</a:t>
                </a:r>
                <a:endParaRPr lang="en-US" dirty="0"/>
              </a:p>
            </p:txBody>
          </p:sp>
        </p:grpSp>
        <p:sp>
          <p:nvSpPr>
            <p:cNvPr id="42" name="Text Box 19"/>
            <p:cNvSpPr txBox="1">
              <a:spLocks noChangeArrowheads="1"/>
            </p:cNvSpPr>
            <p:nvPr/>
          </p:nvSpPr>
          <p:spPr bwMode="auto">
            <a:xfrm>
              <a:off x="3505120" y="5154052"/>
              <a:ext cx="1461528" cy="48474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 smtClean="0"/>
                <a:t>Process A</a:t>
              </a:r>
            </a:p>
            <a:p>
              <a:pPr algn="ctr">
                <a:spcBef>
                  <a:spcPct val="50000"/>
                </a:spcBef>
              </a:pPr>
              <a:endParaRPr lang="en-US" sz="5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flowchart segment below shows a decision structure with only one action to perform. It is expressed as an if statement in C code.</a:t>
            </a:r>
          </a:p>
        </p:txBody>
      </p:sp>
      <p:sp>
        <p:nvSpPr>
          <p:cNvPr id="20484" name="Text Box 25"/>
          <p:cNvSpPr txBox="1">
            <a:spLocks noChangeArrowheads="1"/>
          </p:cNvSpPr>
          <p:nvPr/>
        </p:nvSpPr>
        <p:spPr bwMode="auto">
          <a:xfrm>
            <a:off x="5486400" y="3517900"/>
            <a:ext cx="29337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if (x &lt; y)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	a = x * 2;</a:t>
            </a:r>
          </a:p>
        </p:txBody>
      </p:sp>
      <p:sp>
        <p:nvSpPr>
          <p:cNvPr id="20486" name="Text Box 27"/>
          <p:cNvSpPr txBox="1">
            <a:spLocks noChangeArrowheads="1"/>
          </p:cNvSpPr>
          <p:nvPr/>
        </p:nvSpPr>
        <p:spPr bwMode="auto">
          <a:xfrm>
            <a:off x="5626100" y="2952690"/>
            <a:ext cx="1587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/>
              <a:t>C Code</a:t>
            </a:r>
            <a:endParaRPr lang="en-US" sz="2000" dirty="0"/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Decision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219200" y="2800290"/>
            <a:ext cx="3771900" cy="3524310"/>
            <a:chOff x="1219200" y="2800290"/>
            <a:chExt cx="3771900" cy="3524310"/>
          </a:xfrm>
        </p:grpSpPr>
        <p:sp>
          <p:nvSpPr>
            <p:cNvPr id="20485" name="Text Box 26"/>
            <p:cNvSpPr txBox="1">
              <a:spLocks noChangeArrowheads="1"/>
            </p:cNvSpPr>
            <p:nvPr/>
          </p:nvSpPr>
          <p:spPr bwMode="auto">
            <a:xfrm>
              <a:off x="2019300" y="2800290"/>
              <a:ext cx="15875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i="1" dirty="0"/>
                <a:t>Flowchart</a:t>
              </a:r>
              <a:endParaRPr lang="en-US" sz="2000" dirty="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219200" y="3376612"/>
              <a:ext cx="3771900" cy="2947988"/>
              <a:chOff x="1219200" y="3376612"/>
              <a:chExt cx="3771900" cy="2947988"/>
            </a:xfrm>
          </p:grpSpPr>
          <p:grpSp>
            <p:nvGrpSpPr>
              <p:cNvPr id="25" name="Group 27"/>
              <p:cNvGrpSpPr>
                <a:grpSpLocks/>
              </p:cNvGrpSpPr>
              <p:nvPr/>
            </p:nvGrpSpPr>
            <p:grpSpPr bwMode="auto">
              <a:xfrm>
                <a:off x="1219200" y="3376612"/>
                <a:ext cx="3771900" cy="2947988"/>
                <a:chOff x="664" y="2185"/>
                <a:chExt cx="2376" cy="1857"/>
              </a:xfrm>
            </p:grpSpPr>
            <p:grpSp>
              <p:nvGrpSpPr>
                <p:cNvPr id="26" name="Group 4"/>
                <p:cNvGrpSpPr>
                  <a:grpSpLocks/>
                </p:cNvGrpSpPr>
                <p:nvPr/>
              </p:nvGrpSpPr>
              <p:grpSpPr bwMode="auto">
                <a:xfrm>
                  <a:off x="664" y="2185"/>
                  <a:ext cx="2376" cy="1857"/>
                  <a:chOff x="2056" y="1689"/>
                  <a:chExt cx="2376" cy="1857"/>
                </a:xfrm>
              </p:grpSpPr>
              <p:sp>
                <p:nvSpPr>
                  <p:cNvPr id="32" name="AutoShape 6"/>
                  <p:cNvSpPr>
                    <a:spLocks noChangeArrowheads="1"/>
                  </p:cNvSpPr>
                  <p:nvPr/>
                </p:nvSpPr>
                <p:spPr bwMode="auto">
                  <a:xfrm>
                    <a:off x="2560" y="1928"/>
                    <a:ext cx="888" cy="720"/>
                  </a:xfrm>
                  <a:prstGeom prst="flowChartDecision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56" y="2722"/>
                    <a:ext cx="976" cy="407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en-US" b="1" dirty="0" smtClean="0"/>
                      <a:t>Calculate a as x times 2</a:t>
                    </a:r>
                    <a:endParaRPr lang="en-US" sz="1200" dirty="0"/>
                  </a:p>
                </p:txBody>
              </p:sp>
              <p:sp>
                <p:nvSpPr>
                  <p:cNvPr id="34" name="Line 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72" y="2288"/>
                    <a:ext cx="496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6" name="Group 10"/>
                  <p:cNvGrpSpPr>
                    <a:grpSpLocks/>
                  </p:cNvGrpSpPr>
                  <p:nvPr/>
                </p:nvGrpSpPr>
                <p:grpSpPr bwMode="auto">
                  <a:xfrm flipH="1">
                    <a:off x="3440" y="2288"/>
                    <a:ext cx="496" cy="432"/>
                    <a:chOff x="3856" y="2184"/>
                    <a:chExt cx="496" cy="432"/>
                  </a:xfrm>
                </p:grpSpPr>
                <p:sp>
                  <p:nvSpPr>
                    <p:cNvPr id="42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56" y="2184"/>
                      <a:ext cx="496" cy="0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" name="Line 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56" y="2184"/>
                      <a:ext cx="0" cy="432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arrow" w="med" len="med"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8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3936" y="3125"/>
                    <a:ext cx="0" cy="16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Line 1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56" y="3290"/>
                    <a:ext cx="1880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3016" y="3290"/>
                    <a:ext cx="0" cy="256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3001" y="1689"/>
                    <a:ext cx="0" cy="256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7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992" y="2532"/>
                  <a:ext cx="48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 dirty="0" smtClean="0"/>
                    <a:t>True</a:t>
                  </a:r>
                  <a:endParaRPr lang="en-US" dirty="0"/>
                </a:p>
              </p:txBody>
            </p:sp>
            <p:sp>
              <p:nvSpPr>
                <p:cNvPr id="28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712" y="2532"/>
                  <a:ext cx="480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 dirty="0" smtClean="0"/>
                    <a:t>False</a:t>
                  </a:r>
                  <a:endParaRPr lang="en-US" dirty="0"/>
                </a:p>
              </p:txBody>
            </p:sp>
            <p:sp>
              <p:nvSpPr>
                <p:cNvPr id="29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400" y="2664"/>
                  <a:ext cx="54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 b="1" dirty="0"/>
                    <a:t>x &lt; y?</a:t>
                  </a:r>
                </a:p>
              </p:txBody>
            </p:sp>
            <p:sp>
              <p:nvSpPr>
                <p:cNvPr id="30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200" y="3296"/>
                  <a:ext cx="71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endParaRPr lang="en-US" sz="1400"/>
                </a:p>
              </p:txBody>
            </p:sp>
          </p:grpSp>
          <p:cxnSp>
            <p:nvCxnSpPr>
              <p:cNvPr id="45" name="Straight Connector 44"/>
              <p:cNvCxnSpPr>
                <a:stCxn id="34" idx="1"/>
                <a:endCxn id="39" idx="1"/>
              </p:cNvCxnSpPr>
              <p:nvPr/>
            </p:nvCxnSpPr>
            <p:spPr>
              <a:xfrm rot="16200000" flipH="1" flipV="1">
                <a:off x="436562" y="5110162"/>
                <a:ext cx="1590675" cy="25400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600200"/>
            <a:ext cx="7772400" cy="4114800"/>
          </a:xfrm>
        </p:spPr>
        <p:txBody>
          <a:bodyPr/>
          <a:lstStyle/>
          <a:p>
            <a:r>
              <a:rPr lang="en-US" sz="2400" dirty="0" smtClean="0"/>
              <a:t>The flowchart segment below shows how a decision structure is expressed in C as an if/else statement.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09588" y="3395662"/>
            <a:ext cx="4481513" cy="2947988"/>
            <a:chOff x="217" y="2185"/>
            <a:chExt cx="2823" cy="1857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17" y="2185"/>
              <a:ext cx="2823" cy="1857"/>
              <a:chOff x="1609" y="1689"/>
              <a:chExt cx="2823" cy="1857"/>
            </a:xfrm>
          </p:grpSpPr>
          <p:sp>
            <p:nvSpPr>
              <p:cNvPr id="19471" name="Text Box 5"/>
              <p:cNvSpPr txBox="1">
                <a:spLocks noChangeArrowheads="1"/>
              </p:cNvSpPr>
              <p:nvPr/>
            </p:nvSpPr>
            <p:spPr bwMode="auto">
              <a:xfrm>
                <a:off x="1609" y="2730"/>
                <a:ext cx="912" cy="40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Calculate a as x plus y</a:t>
                </a:r>
                <a:endParaRPr lang="en-US" sz="1200" dirty="0"/>
              </a:p>
            </p:txBody>
          </p:sp>
          <p:sp>
            <p:nvSpPr>
              <p:cNvPr id="19472" name="AutoShape 6"/>
              <p:cNvSpPr>
                <a:spLocks noChangeArrowheads="1"/>
              </p:cNvSpPr>
              <p:nvPr/>
            </p:nvSpPr>
            <p:spPr bwMode="auto">
              <a:xfrm>
                <a:off x="2560" y="1928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3" name="Text Box 7"/>
              <p:cNvSpPr txBox="1">
                <a:spLocks noChangeArrowheads="1"/>
              </p:cNvSpPr>
              <p:nvPr/>
            </p:nvSpPr>
            <p:spPr bwMode="auto">
              <a:xfrm>
                <a:off x="3456" y="2722"/>
                <a:ext cx="976" cy="40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Calculate a as x times 2</a:t>
                </a:r>
                <a:endParaRPr lang="en-US" sz="1200" dirty="0"/>
              </a:p>
            </p:txBody>
          </p:sp>
          <p:sp>
            <p:nvSpPr>
              <p:cNvPr id="19474" name="Line 8"/>
              <p:cNvSpPr>
                <a:spLocks noChangeShapeType="1"/>
              </p:cNvSpPr>
              <p:nvPr/>
            </p:nvSpPr>
            <p:spPr bwMode="auto">
              <a:xfrm flipH="1">
                <a:off x="2072" y="2288"/>
                <a:ext cx="49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5" name="Line 9"/>
              <p:cNvSpPr>
                <a:spLocks noChangeShapeType="1"/>
              </p:cNvSpPr>
              <p:nvPr/>
            </p:nvSpPr>
            <p:spPr bwMode="auto">
              <a:xfrm>
                <a:off x="2072" y="2288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" name="Group 10"/>
              <p:cNvGrpSpPr>
                <a:grpSpLocks/>
              </p:cNvGrpSpPr>
              <p:nvPr/>
            </p:nvGrpSpPr>
            <p:grpSpPr bwMode="auto">
              <a:xfrm flipH="1">
                <a:off x="3440" y="2288"/>
                <a:ext cx="496" cy="432"/>
                <a:chOff x="3856" y="2184"/>
                <a:chExt cx="496" cy="432"/>
              </a:xfrm>
            </p:grpSpPr>
            <p:sp>
              <p:nvSpPr>
                <p:cNvPr id="19482" name="Line 11"/>
                <p:cNvSpPr>
                  <a:spLocks noChangeShapeType="1"/>
                </p:cNvSpPr>
                <p:nvPr/>
              </p:nvSpPr>
              <p:spPr bwMode="auto">
                <a:xfrm>
                  <a:off x="3856" y="2184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83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856" y="2184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9477" name="Line 13"/>
              <p:cNvSpPr>
                <a:spLocks noChangeShapeType="1"/>
              </p:cNvSpPr>
              <p:nvPr/>
            </p:nvSpPr>
            <p:spPr bwMode="auto">
              <a:xfrm>
                <a:off x="2056" y="314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8" name="Line 14"/>
              <p:cNvSpPr>
                <a:spLocks noChangeShapeType="1"/>
              </p:cNvSpPr>
              <p:nvPr/>
            </p:nvSpPr>
            <p:spPr bwMode="auto">
              <a:xfrm>
                <a:off x="3936" y="3125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79" name="Line 15"/>
              <p:cNvSpPr>
                <a:spLocks noChangeShapeType="1"/>
              </p:cNvSpPr>
              <p:nvPr/>
            </p:nvSpPr>
            <p:spPr bwMode="auto">
              <a:xfrm flipH="1">
                <a:off x="2056" y="3290"/>
                <a:ext cx="18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0" name="Line 16"/>
              <p:cNvSpPr>
                <a:spLocks noChangeShapeType="1"/>
              </p:cNvSpPr>
              <p:nvPr/>
            </p:nvSpPr>
            <p:spPr bwMode="auto">
              <a:xfrm>
                <a:off x="3016" y="3290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1" name="Line 17"/>
              <p:cNvSpPr>
                <a:spLocks noChangeShapeType="1"/>
              </p:cNvSpPr>
              <p:nvPr/>
            </p:nvSpPr>
            <p:spPr bwMode="auto">
              <a:xfrm>
                <a:off x="3001" y="1689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465" name="Text Box 18"/>
            <p:cNvSpPr txBox="1">
              <a:spLocks noChangeArrowheads="1"/>
            </p:cNvSpPr>
            <p:nvPr/>
          </p:nvSpPr>
          <p:spPr bwMode="auto">
            <a:xfrm>
              <a:off x="1992" y="2532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 smtClean="0"/>
                <a:t>True</a:t>
              </a:r>
              <a:endParaRPr lang="en-US" dirty="0"/>
            </a:p>
          </p:txBody>
        </p:sp>
        <p:sp>
          <p:nvSpPr>
            <p:cNvPr id="19466" name="Text Box 19"/>
            <p:cNvSpPr txBox="1">
              <a:spLocks noChangeArrowheads="1"/>
            </p:cNvSpPr>
            <p:nvPr/>
          </p:nvSpPr>
          <p:spPr bwMode="auto">
            <a:xfrm>
              <a:off x="712" y="2532"/>
              <a:ext cx="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 smtClean="0"/>
                <a:t>False</a:t>
              </a:r>
              <a:endParaRPr lang="en-US" dirty="0"/>
            </a:p>
          </p:txBody>
        </p:sp>
        <p:sp>
          <p:nvSpPr>
            <p:cNvPr id="19467" name="Text Box 20"/>
            <p:cNvSpPr txBox="1">
              <a:spLocks noChangeArrowheads="1"/>
            </p:cNvSpPr>
            <p:nvPr/>
          </p:nvSpPr>
          <p:spPr bwMode="auto">
            <a:xfrm>
              <a:off x="1400" y="2664"/>
              <a:ext cx="5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/>
                <a:t>x &lt; y?</a:t>
              </a:r>
            </a:p>
          </p:txBody>
        </p:sp>
        <p:sp>
          <p:nvSpPr>
            <p:cNvPr id="19468" name="Text Box 21"/>
            <p:cNvSpPr txBox="1">
              <a:spLocks noChangeArrowheads="1"/>
            </p:cNvSpPr>
            <p:nvPr/>
          </p:nvSpPr>
          <p:spPr bwMode="auto">
            <a:xfrm>
              <a:off x="2200" y="3296"/>
              <a:ext cx="71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400"/>
            </a:p>
          </p:txBody>
        </p:sp>
      </p:grpSp>
      <p:sp>
        <p:nvSpPr>
          <p:cNvPr id="19461" name="Text Box 28"/>
          <p:cNvSpPr txBox="1">
            <a:spLocks noChangeArrowheads="1"/>
          </p:cNvSpPr>
          <p:nvPr/>
        </p:nvSpPr>
        <p:spPr bwMode="auto">
          <a:xfrm>
            <a:off x="5486400" y="4000500"/>
            <a:ext cx="29337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if (x &lt; y)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	a = x * 2;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else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	a = x + y;</a:t>
            </a:r>
          </a:p>
        </p:txBody>
      </p:sp>
      <p:sp>
        <p:nvSpPr>
          <p:cNvPr id="19462" name="Text Box 30"/>
          <p:cNvSpPr txBox="1">
            <a:spLocks noChangeArrowheads="1"/>
          </p:cNvSpPr>
          <p:nvPr/>
        </p:nvSpPr>
        <p:spPr bwMode="auto">
          <a:xfrm>
            <a:off x="1995488" y="2971800"/>
            <a:ext cx="1587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/>
              <a:t>Flowchart</a:t>
            </a:r>
            <a:endParaRPr lang="en-US" sz="2000" b="1" dirty="0"/>
          </a:p>
        </p:txBody>
      </p:sp>
      <p:sp>
        <p:nvSpPr>
          <p:cNvPr id="19463" name="Text Box 31"/>
          <p:cNvSpPr txBox="1">
            <a:spLocks noChangeArrowheads="1"/>
          </p:cNvSpPr>
          <p:nvPr/>
        </p:nvSpPr>
        <p:spPr bwMode="auto">
          <a:xfrm>
            <a:off x="5626100" y="3149600"/>
            <a:ext cx="1587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C Code</a:t>
            </a:r>
            <a:endParaRPr lang="en-US" b="1" dirty="0"/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Decision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/>
      <p:bldP spid="194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6019800" cy="4754563"/>
          </a:xfrm>
        </p:spPr>
        <p:txBody>
          <a:bodyPr/>
          <a:lstStyle/>
          <a:p>
            <a:r>
              <a:rPr lang="en-US" dirty="0" smtClean="0"/>
              <a:t>Formula 1 car race</a:t>
            </a:r>
          </a:p>
          <a:p>
            <a:r>
              <a:rPr lang="en-US" dirty="0" smtClean="0"/>
              <a:t>There is a path/track</a:t>
            </a:r>
          </a:p>
          <a:p>
            <a:r>
              <a:rPr lang="en-US" dirty="0" smtClean="0"/>
              <a:t>Each car has to complete a certain no of rounds say 10</a:t>
            </a:r>
          </a:p>
          <a:p>
            <a:r>
              <a:rPr lang="en-US" dirty="0" smtClean="0"/>
              <a:t>In each round, when a car cross the finish line</a:t>
            </a:r>
          </a:p>
          <a:p>
            <a:pPr lvl="1"/>
            <a:r>
              <a:rPr lang="en-US" dirty="0" smtClean="0"/>
              <a:t>the condition is check whether the car has completed total no of round or not.    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Repetition - Example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2034" name="Picture 2" descr="http://www.formula1.com/wi/347x231/sutton/2012/d12esp7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914400"/>
            <a:ext cx="2362200" cy="1572531"/>
          </a:xfrm>
          <a:prstGeom prst="rect">
            <a:avLst/>
          </a:prstGeom>
          <a:noFill/>
        </p:spPr>
      </p:pic>
      <p:sp>
        <p:nvSpPr>
          <p:cNvPr id="172038" name="AutoShape 6" descr="data:image/jpeg;base64,/9j/4AAQSkZJRgABAQAAAQABAAD/2wBDAAkGBwgHBgkIBwgKCgkLDRYPDQwMDRsUFRAWIB0iIiAdHx8kKDQsJCYxJx8fLT0tMTU3Ojo6Iys/RD84QzQ5Ojf/2wBDAQoKCg0MDRoPDxo3JR8lNzc3Nzc3Nzc3Nzc3Nzc3Nzc3Nzc3Nzc3Nzc3Nzc3Nzc3Nzc3Nzc3Nzc3Nzc3Nzc3Nzf/wAARCACLALoDASIAAhEBAxEB/8QAGwAAAQUBAQAAAAAAAAAAAAAABQECBAYHAwD/xABFEAABAwMCAwUFBQUFBgcAAAABAgMRAAQFEiEGMUETIlFhcQcUMoGRFSOhsdFCUoLB8BY0YpLhJDM2cqLxQ2N0hMLS4v/EABkBAAMBAQEAAAAAAAAAAAAAAAABAgMEBf/EACMRAAICAgICAgMBAAAAAAAAAAABAhEDIRIxQVETIgQyYlL/2gAMAwEAAhEDEQA/ABeRbZuwC/pKEkd2TqTy6gmecfM+FIuyKMYXru+Ra2aiYfuxpQ4qSSAjdS/QD/RuJtQ8u8zWX0LscUwX027a+ao2Qevh6zWc53M3mdv13mQc1qJhCEiEtJ6JSOQSPCuTDgVXIbdstHvfCjCOzcyuTfVJlbNnsfCNax4eHhTftHhEAy/mVbz/AHZrw8NfWqSYiZ3mlJHXnXTwj6JouX2pwglRKRmxMyA0yP5/9qd9t8LiFpRn9YEA62QfrFUmZrwI5b/Wnxj6Ci5pzXCaQkiwzJ0xzeaHL5U8cR8MJUVpxmVKyZ/vTY/+PKqUCAIIketISOg2o4x9BRev7XcPBBCcJfExEm7QCeu5CPEmnW3F/Dzbh1YbIAKQEFQvEEgeUoHiaocilkAiPnRxj6A1iwGBz7abfA5s2l0oyLTIIDZUTHJadp/SuOYwlzjvuslbuJdUDAQIQvckq2kERpkbVl0jpE+Nah7NeMDlHEcJ8TK96tLsdnbPObrbXGyZ579DzBjoazlhjLoYPvrcMsJLHdcCQgTurT026mhiiEK7VTnbNqAmVchznaIO0fUVY83ZO43K3NitTikN93tHFGVI6chuYjltz8qrWRbRrTaW5K2dn3FNnUoD/F0BEn6j0rmimnTEyMjW40la1kqcXv6DlpHr9a7KPYM3Dbx0kAEEDmRyny8/z501tsFtDjSVrcdXoSlG5B6AR1/WjV4jG8Kta8whF/l1AFrHzKGR0U8RzPgn61rGLkSDMfgMlf2KnktBu3mV3Nw6GmknqNStuXQUTZtsYhZVc8TYdD+wHYhzTA6SExVQzWayGbue2yNyXdIhDY7qGx4JSNkj0oaSOkCtuCHxNWx3DV1dW3aYm8sMogQF+5PAqHmUmD8qD3ak2lw8257w08DC0qTCkDzHl/M1Scff3eOu0XdjcOW9w2ZS42YIrYMbd23tJ4dccdaaRxJjkd8gR26Oh8wfwPkYpOHol414Kk5bN3zAUG0Sn/xUCNfy8v50Cu7GASCZ6dKsSHkttdnEAGVA92fH5ya4BTNy52TShr/cUfj8x+nP1pQnT2cuWMou0UpaVJUQZ2rwC451ashgyw5ukK1J1QN4oX7gv9xX0rrU0y454vs0KxQ3b+zjioM99MJT8yQTH1rIhyrZcupDXsxzfwSp1DcBRMGU7SQJrGzziQY6iubH+iOoYedLB5GvGi1k5YM2jrykLcf2SWVqhJkc9tzvHh861ilJ03QwSBvXtB8qnY7G3eYv0WmLtlOvOGEto6DxJ6DzqwHghTauzez+HQ6NlIC1rIPhKUkH5GpAq9pbOXdy1bMJKnXVhCAOpPIVIvsRf48TeWjzA/8AMQUg+k1ZGOEUMKDrfE+NQRI1pbfkCN4+7qccC5lEs2FzxtaONggNpdQ/CSYA3UmANgN6l8r10KzPykjnSdaO8U8L5Lha/TZ5NCe+nW062qUOp8R/MHegh5iqGImu9lcOWl21dNSHGXEuIMxBBkVwpaANm9pzar17G5WzWPdb22DsoTuowCDPoR+NVW0sEOvNM49KnLp0qbKUjvbiOfTeOu+/nVlwIRxV7MrOxRc2v2hjnS3ofeDcInYnflpUPLu0EvsstjVg+DGnbu8cTouL5lsklMxoa6pRO2rryEDnlLHcrEJlsxa8JN+549bV3ngCly6EKbs+hDfQr259PM71nrzrr7q3nnFuOrMqWoyVE+Jpbhp1h5bbyVIdQYUlYgg+BojhLTHXXaJyd/7mmUhC+zK+u8gHlHWtG1FDSBPKvTtU/MWlrZ3ZZs7xN20Eg9qlJAUSJ5Hl/pUAiCZ2oTtWB4biDRnhLP3PDGdtsnbSoNnS62TAcbPxJ+n4welBopSNqYGu8fYizSBxPinEnGZJCVSmYDivTlIk+RBHOqkypKVFbTalLju6hMjrHny9aPeyrM29/bXPBmaJNpfAqtVTu25z0g9CY1D/ABDzqv5XHXeByl3YXRV2rCo+DZaTuFAzyIg/LyrHJHyiWd7bJuNqSlSkrSCRJkgGd95kbn8fWjiLl9SEqTbtkEAghvY/9VVW3/2pSANiSEqJ8SDvty5c6MotOzQlCb+3ISIBDojb5VmZfHF+AznlJR7JbpaEKQl6/SAFbnmOZk+H5Vk8mBPyrbw5aL4Hx5zLd3dMOXrnae6MJfdJGqO6oFMD8OlVlvD2Vi4LniM2CMc+km2Vj7Vp90HYgOJT8Ox389q6Yr6o2M0mnajB6TzHjWlr4fs8Yv3vidnGWWHuJ9zuW7YvOO8ikKbQ4CnuyT4HakXwxa2L4ueI8fjcXhX59zyCkXC+2kSiW0PymUyd+XKmMj+xvu5HN3Cjs1jFyTy3I/SoDNwrsyLZsLPZlLaUn4UmJgbxB2gdflVz4VxL2LxXEV8nFN21i9Yq9yu2lOD3tsyQoJWtRAIgxsd6qOItEN2rjq23AInkYUTsE7eMHfwmsM+kLyR1ql5aFaHEQYVInYSDsJ2genWlDjz33TSEIbUBKinSY2MeXKuwtmVHRpWnX3o0d5QM6YPqBtXVrWy+k3LbamktiEkBCnUnkfBXPcmdq5rQUHfaZbLyXAGEyqyhb9mrsHlIMjlp/MJ+tZNI69OXnW1YVbfEPB3EWEShQcS0LhnUI1EiRtt1Snp1rFY3/l4V3RdxTBDSaVJ6Gk8qSqGOBgbb0ZxPFGWw1m9a428cYS6oHWgjUnYiAenP+dBaSgDo+86+6px9ZW4oypRMknzpk17nuackaiAN5MRQB3sn0MXCXnGUu6CFBCiQCQesVLy7+OudLtlbradXu4lSpAM9PWrLieFrPF2aL/idtxbrwCrfGoXoUUnbW4ROlPgOZ6eII8ccI448NWnE/DFupm1I03ltrKuyPLUJ3AnY+oO29NSpUNSpUZrShXSvdKSKQjo064y6hxlam3G1BSFJMEEciPOtezBR7QeCW89aoH2zjE9neNJHxp5kgfVQ/iFY9P8ARq0+zrilXC3ELb7xJsLgBq7QBMoJ+KPFJ39JHWgTVkvhvHt+8art9bWoR2QA7w5wSdhy6+FWM8Q2yCU/Z7a9O2o24BPnFSeNsZbYG+94YbU9aXsuWzid0CR8EjpEQDtHlVEGUvFAKU44oncnt1if+quVp2K6LnnMxkMB7O+HLnE3TtpcOPO/eNkTpJJI5eNVlXHa8eG3OEscjAXBTpunWXS77xyiQsbQZO3jRb2iy1wHwkzylC1kecD9azcfCY5zXUuhou547axaveeEMacTfPD/AGy4ceFx7xyPwrBCe9J2pV8a2ONfTe8M4121yD0i7cvVpuG3QYJhBEJOoTtVIKz4J+grw58560DNk4cyOKvODuI7ywZvg92CBeC6dBQpZknsgPgE6tvTwqlKfc1PFnW0yAAkKHePLSBPhp8dulGuBdTPs34jebPfVctoTyMRp8fWq4lbqgtOjUlIUVQYEgc+cT1rDN4JZ2N1cXlwAH5cJkuE8gBz8iPL/tNtglTSlNlIfWfiWSpSk6ZmTyGyRMSZMRuKhMqDZhJRqUN1KQO6DIj/ALDbnUyzeUHENhwqUG1JSJGkJO+889yT/OuaXWhosvAWR9041bZ7wYuGza7mUqgmDMnaQkecz12zrjDGnEcUZKy0wlt9RSP8J3H4EVbUXjFtdM3LK1KTbrQ6EpgaFAydzE7+HQmNq7e2zHhWSx+ftUlVpkbdI1jlqAkfPSfwNdWCVxofkzRUUznTuhG23WNzSAVsB6NqcABzpsGpeOsLvJ3rVlYsLfuHTCG0iZ/T1oA4stOPuoZYbU44tWlCUiSo1oGMxDHCKe2uW273iLRqRbqhTVl4Ff7y5iE9Ovge1hbWvCLa2cetFzmlIIevgJbtvFDR5FXirpyEnlADqdf3Y1KWCg6yCVSZ3nnyO/n1rKeTjpAeN1cuPXD15crdccVqUswpwyTJPXp5eA2o1wJxHb2mTcxOSAcxOVlt1Lp2bUe6CfIjYn59KqqmlsICnSUwkCFCVGZgjylP5VFgBaQ4kwrcySNQ33NZRlT5EtnuOeGnuFeIH7BxKiwr7y2cI+Ns8vmOR9Kr6gCJ6+FaxxU+OJPZRa5K7TN9jLgM9oTuUzG/qCmfEiayYgg11LZR7oK9NJXhz8qANe4Ou/7S+zO/xt7Lj+IWFNKnvBuCUj5d4ekeFUw4x9B0akq07akKBB8x5Ue9irxN/nLNX+7exylKHmlX/wCjQVFw+hCU6mxAiAk7VnNESWw57XE9niOFG0zoFkSDznZPWs1+laxxvbLy3ssw+QiXsa52Lu8kJ+H/AOh+dZRMda0T0Uhp5xSkAjal7RURqMeteknlQM0zg5sueyfO9lu41ehxYj9kBB3/ABqqNKSpP3iETBgJMkfP8fOrJ7F8kyMxfYG83tsqwUBJ5FxIP5pKvwoDmLNzEZG7snz37ZakAnrHI8uRG9ZZVaJZKbaKkoeQEdmO6lW4lXlAnwHnUi2WhLyw0w24yhsAtwpQ1K2BmZ+UxtB5mIzdik41hxF5LrrhQWSuNKQlJ1HfaZIG3QwelTk4uztlKWvNJFuW2VpWyNS1FZIUNGrUCmFSD4DYaqw4MpIh3ZWhS0qWbhQHMyC2R+0BsJgCrNwznWHsG5geI7Zy8w8bu6CDbHnsqB1O28gnqDVXsbJm4au1u3xZS00pxCVGVOKGwABIkkkDqfIwTS2YccftbYXamkOOBPecGhCSYlUkDz36D0qopxCmS8z7NLuVP8L3bWWtefZpUEPoHgUGJ+X0qpXGDy9s4W38Xetr/dVbqB/KrrcHsse/cpzPaFKllpHd1LhwJSY1SCQVK5GAkb7zTcdmsm5jW1/aV+HFDmm5dgADwB9DWzyJK2DK7juDczdpDr9v9n2v7V1fHsUAfxbn0AqzM3FnhbU43htK1qeSfesgsdm48nbZPVtvcT1I8JqNetKfZaunLl1alAqKnSpTg8RvvHSfyri+4llKUoCROydPUEdZ/rfnWUs96igS9neztEurizU6pCCoEhntQkAAlRE7dANuvIbVOVin30T7yPvCFbMEkExzhXLYAdN9pNA2lOtMOLDhQ0+rvMKbQsKCZ3JUD4Eco5+FTUPKtkoW29CCvXpTbspJ25gaZn+poTxpbWxHe14fVcgOKeW4oJSlPa25RpIggEqXEgbmeQ8OVRr/AAi7ZC3lOlxbbYJbS3q7qyAFSFkEeY23G+9RPfluqbQpaJRKUardnSgTv+xtzOw/nXZD4XDC1FawNKVIYQkBJ5pGlIIB8j5HnT5YxUH7ppxn2QZQOblV6kzETumsqV09K17JHtPZTmgqQUXaYHzTz+tZCTMelbQ/VDQ00vSvE16aoZofsVBOeygG5OLc2H/MmghvbdslsOmE7cvD50Z9in/E1/uZ+zHY/wAyKFKLeoy3YpM8lJBI9d6mZLNB4FKMja5bhzIDS1kWlqaSomQoCD84g/w1jN/au2F4/Z3CSl5hxTawehBg1omNvPsfL2t646kOMKQoTPeSPiHnsSKj+2jEN22ft8zaQq1yjIc1J5FYAk/MFJ+tZ4JcoUNGeKEnbma8AUmVAgeYp3eA1JPkaad9yTNbDJONvXsZkba/tjpftnUutnzBkVqftRs2cgix4jsQPdsjaAqPgoDUn0MSP4ayMma1rgB1HE3s9yfD74K7jGq7e3HUpMkR89Q/iFKStCZT7ZTaHGVut9ohISSiY1Dbaidsw9c2pfZxhdbEoU4AnvEJSDtEz3p2/eT4UE1K7Qp7UJTOkSidMbAGpzC8h2LK03uhNo72jSQgfdqJBKgOpkJ+grmbiuzSGZwVInLx942DrxyuyZYl9Z0mBrIKtXIGQUjmdjzrkWHHMd26LA9glPfelPRQCiOsypA+fnUd2/yKmHUJyDpS412LktpSFIBkJkb6Zkx1J8zUN3KX/YGz98K7VIASjQADBKh5xqUT8/IU/qUs76OtysOuOLS2EBRJSlPJIM7flUvBNOXjdha2qHVrcIBQyJJ6CB4+J8/Khti1c3923bMkqW4sIAS3JNH+Icm3wnikcOYd4KyKm9N/doO7U82kHp/iPy8apQU1sy5Xs65C4w2FVoy94b+6Rt7lZkKCI6LcMpnn8M9eVBX+OXkEjH4jGW6OX3jZfWfUrJ/IVVCNQMfOTSTNbKKS0Ki2o4+ulwL/AA2Fu0joq00EehSRU5HFvDF5p9/4fubZQ/as7rWP8qxy8pqh05KTEwY8YoaT7CjQXnOEsotXu+ecsVL/AGLuyISPKUEiPl1NTWeHXL8K9zyeIviqAVsXSdQEDfQYJ5RH6VmWlSFEK2MTEUkEEHr41LxwfgZrOeQMJ7OcljclFveXVwgssqUJXGmSkcwkAcz9ayQ+QinLWpwytRJ8SZimq5bcqtaAQ7V7zpTvXhuIoA0L2Jb8U3gHM450D/MihGpI2UtvUNj92o7/AEop7FAP7YPf+gd/NNQXGMgXFaVriTG5qZiJbmtXakTqmJIkR4Vasjap4m9lr1s0km8wygttJMq0ATH+XUP4RVcLkgaAEhKvhHXeInn18dpo17O8giw4jDLxBYyCSytJ5Az3Z8d9v4q4fx51KhIyIHfakgqOw3o5xphTgOJb7G6SGm3Cpknq2d0/15UFJIEAnfwr0ChIIMEEetWv2Y5v7D4ysX3V6ba4Pu75nklewPyVpPyqp7g04T4/OgDR+OsT9l8R3ln2YSytfbtkcylW/wCBB9KrSQlow0TPKQef6VfLnK43jrhyyX9q2tjxBaNBt1N2oNh3oSFHxImehJ5c6riuGnCV9rlsQnYQPtBqJ+RrCWN3olgvuIWsKcT3QAAZ3P8AKopQkmTGqAUgfSPr4UYPD6N9eewYJHP34KP4Cu9tcYLhtQvXry3y+QRvb21tJaSropayBy6Ab0o45XsmrJlw+jgfEC4MHiG+b+4Sedo0R8Z/xHp9aoVj7s9cqVkHXAghRUpO5Kt/PczTcnf3WUyD97fOqduHlFTilfyqKdq3rVGkfq7CGSasG2mTYOLXJVrLggjwEeHnQ7nShUDnFeimOTt2JEcqK4jMvYttxDVvbO9pEl5oLjny8OdS8Rwrd39kMhdP22Px+rSLq7UQFnwQkAlR9BRNfAFw7BxuZxF5PJKn+wWf4VgUmk9MmSUlTAIyNvc5UXeStgtspGtpqEAwOgiE8h6V7LO4l1hv7Kt3WFajrDy9RiBEHpvP4cqnXvA/E1kkrew10tH77Ke1H1TNAXmHWFlD7a2lDmlaSkj61V6oXFXZx6V6nRXlDYedIoQV7rS6aWKAL97FduLbhR2SLB2T0G6a667tW7erQd0wyOX1rtwzYucOcKvvvAoyebT2TCCO81bj4lkcxPIf6Go0pR3D7vKduSv5VllkkK6EUtKVSVKUsESTuI6eX9dKVkgXHbD7soV3CDBkHaB/PlXF5wKkABRI0p6gA9f623pHHHSlQEEqVKgI/E9flXnLTsQd9rtojM4LD8V2yd1J7C523B6T6K1D5ispmBFbbwi0jO8M5jhl9QJdaLzGo/Co/ooJP1rFHm1sPraeQUOIUUKSRuCNiK9SEuUbGhiUlR2G3Uk8qXUEGNlCk6nwpI8KoY8GBtH0pCfQelM6U4EaFDrtQB6fSl1AxsBFNG9ejegB5MgjlFM614Uo60AeBAEEAz+FWXg3h5GXfcu8i4WMRZDXdPfvDogeJPKoHDWBueIcm3ZW3cSRrdeV8LSBzUT0q15vJWSmGcRiDpxFkTpSPiuHOrivXp5eZpSkoq2Js4ZziBzIXqVtNhi2t0hq1t0gQygchy5+J6+kUMcu3HkaCruq2CTuDXF0pCCkJgpME8/KIpLdKSVgp1DYd5IMc65XcnZPYWxV+5j0B9F06yQoEIadKZEbiEmd/UUYb4xv3w4m5ukPtndLd02l5A8iVifxmq52bUJ0sbkCIQNztJ8+v4UpFsFAi2gDpoHPbb8/6mtowf8AtHQsP9IP311hn9CrrhbHvIcTq7W0fVbqHOZKe7tt9ahXGE4PfkhWYxpBgyW30g+HQ0OShEAi3MGAYRM7mfl0HjvSdmyAo+6kJ08uzB0neP5D61a9OSD4f6RLb4OxdyVe6cQuOIABI+zlyPDrFSsPjuH8e529o09krhO6Hb5AQygxsQ0klSjPKSBQJpzsbxaApaQtkgBHdBJJ5gVabe6Qns2rNaQSNGlSgdh0HWdyJ8z41jPNJaM0jvcLevbpb77inXXEiXjPgIB2gADaBAHQb1wS2lKQkY1S4EagZB8/jH5CnqLXarSZJT3iFnSYn92fTxrgL26WAtq2a7NW6dxy6da5m3J2wdeAWluVqacWQBulRHI/pXrhwWy9LqSHABPMz5z02AqTcbN27gA1qUQTTbxKXGGStIJJAmPKskwomYbKv4rJsX9q4FKbnumYUnkQTz60T4s4UseM1rzHC7rbWTX3rrGuqCS4rqpJ8fwPPY8w1ulPug2G5SmY6bbUNBIdCkqUkiYKTEQnblXRgytafQqK9kMNk8c6Wr/H3Vu4DBDjRFRkWtwr/dsOqPk2a1O4zOUtuxbZyN2EFsHSXlKEz5mhp4jzSnHUnKXYAVA0ulP5V1LImrCihox1+oQmzuT6MK/SuqcHlVGEYu+VPhbL/StDGVya2iVZO/nQ2f704OZM9ae5dXhYk399Ooj+9ueP/NSeaK8CM/Rwxn1/Bhcif/bL/Su6ODuJlqOnA5Hbxt1CrK/cXJKgbu6Ik87hZ6+tI4pUtHtHCSgkysneD+lS/wAiPoAAOB+J1RGDvRP7yI/M12Z4IyKFBWXuLPFsg95Vw+lSo8kJJUT5RRO7QkdmNI3CZ25yqhTyEFttRSJgiQI6UfOvQBW5yNnYYl3EcOocRaLj3u8chL10fCP2UT+zzPWq+jur25STPiB5V0Ki1ujYggj8a9pEJ8wPzrOU3LsnscEt6JWExy8CNuf+lPa7zzo0j9mAB69K8kAJMTtMb/OuL/dA0kiTvB8OVKPY7otltZ5Zp5aWTbo92A2hWlOpCkkxHOEq1SOY67Uli3mbi3aFui3hbKkNBaQFEIM6RPJQ7SU9YIqr2qA4UBZWR3f2z4+tRZVqjWuNv2j5U/ixt7RXNl0YOXUxYqZet0ILaC0iSmUFXZJKttwFDx5kfLk0zlHLNlAUy23eKRaIGlQJ06kRsOQ70xPM1Wm2wpDqlFZIBglZ6Ax1pyWk6WD3txHxnwFL48foOTJOMZZeyjguFlLYt1KKwAYAPOD0+nSiqnmU3Sl2YX2CNgFDvBInwI5kny6UES0lLilJ1agCJ1GYqXaOL+57x2e2n0pT2x2GHXLFo6HHVJUrctFCiEDwiIJ25D1kbCuCM9pQlIx6VACAoO8/wp1i2g29upSEk6CZInfWU/kBVdcu7jWqH3AJOwURUKKFJs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040" name="AutoShape 8" descr="data:image/jpeg;base64,/9j/4AAQSkZJRgABAQAAAQABAAD/2wBDAAkGBwgHBgkIBwgKCgkLDRYPDQwMDRsUFRAWIB0iIiAdHx8kKDQsJCYxJx8fLT0tMTU3Ojo6Iys/RD84QzQ5Ojf/2wBDAQoKCg0MDRoPDxo3JR8lNzc3Nzc3Nzc3Nzc3Nzc3Nzc3Nzc3Nzc3Nzc3Nzc3Nzc3Nzc3Nzc3Nzc3Nzc3Nzc3Nzf/wAARCACLALoDASIAAhEBAxEB/8QAGwAAAQUBAQAAAAAAAAAAAAAABQECBAYHAwD/xABFEAABAwMCAwUFBQUFBgcAAAABAgMRAAQFEiEGMUETIlFhcQcUMoGRFSOhsdFCUoLB8BY0YpLhJDM2cqLxQ2N0hMLS4v/EABkBAAMBAQEAAAAAAAAAAAAAAAABAgMEBf/EACMRAAICAgICAgMBAAAAAAAAAAABAhEDIRIxQVETIgQyYlL/2gAMAwEAAhEDEQA/ABeRbZuwC/pKEkd2TqTy6gmecfM+FIuyKMYXru+Ra2aiYfuxpQ4qSSAjdS/QD/RuJtQ8u8zWX0LscUwX027a+ao2Qevh6zWc53M3mdv13mQc1qJhCEiEtJ6JSOQSPCuTDgVXIbdstHvfCjCOzcyuTfVJlbNnsfCNax4eHhTftHhEAy/mVbz/AHZrw8NfWqSYiZ3mlJHXnXTwj6JouX2pwglRKRmxMyA0yP5/9qd9t8LiFpRn9YEA62QfrFUmZrwI5b/Wnxj6Ci5pzXCaQkiwzJ0xzeaHL5U8cR8MJUVpxmVKyZ/vTY/+PKqUCAIIketISOg2o4x9BRev7XcPBBCcJfExEm7QCeu5CPEmnW3F/Dzbh1YbIAKQEFQvEEgeUoHiaocilkAiPnRxj6A1iwGBz7abfA5s2l0oyLTIIDZUTHJadp/SuOYwlzjvuslbuJdUDAQIQvckq2kERpkbVl0jpE+Nah7NeMDlHEcJ8TK96tLsdnbPObrbXGyZ579DzBjoazlhjLoYPvrcMsJLHdcCQgTurT026mhiiEK7VTnbNqAmVchznaIO0fUVY83ZO43K3NitTikN93tHFGVI6chuYjltz8qrWRbRrTaW5K2dn3FNnUoD/F0BEn6j0rmimnTEyMjW40la1kqcXv6DlpHr9a7KPYM3Dbx0kAEEDmRyny8/z501tsFtDjSVrcdXoSlG5B6AR1/WjV4jG8Kta8whF/l1AFrHzKGR0U8RzPgn61rGLkSDMfgMlf2KnktBu3mV3Nw6GmknqNStuXQUTZtsYhZVc8TYdD+wHYhzTA6SExVQzWayGbue2yNyXdIhDY7qGx4JSNkj0oaSOkCtuCHxNWx3DV1dW3aYm8sMogQF+5PAqHmUmD8qD3ak2lw8257w08DC0qTCkDzHl/M1Scff3eOu0XdjcOW9w2ZS42YIrYMbd23tJ4dccdaaRxJjkd8gR26Oh8wfwPkYpOHol414Kk5bN3zAUG0Sn/xUCNfy8v50Cu7GASCZ6dKsSHkttdnEAGVA92fH5ya4BTNy52TShr/cUfj8x+nP1pQnT2cuWMou0UpaVJUQZ2rwC451ashgyw5ukK1J1QN4oX7gv9xX0rrU0y454vs0KxQ3b+zjioM99MJT8yQTH1rIhyrZcupDXsxzfwSp1DcBRMGU7SQJrGzziQY6iubH+iOoYedLB5GvGi1k5YM2jrykLcf2SWVqhJkc9tzvHh861ilJ03QwSBvXtB8qnY7G3eYv0WmLtlOvOGEto6DxJ6DzqwHghTauzez+HQ6NlIC1rIPhKUkH5GpAq9pbOXdy1bMJKnXVhCAOpPIVIvsRf48TeWjzA/8AMQUg+k1ZGOEUMKDrfE+NQRI1pbfkCN4+7qccC5lEs2FzxtaONggNpdQ/CSYA3UmANgN6l8r10KzPykjnSdaO8U8L5Lha/TZ5NCe+nW062qUOp8R/MHegh5iqGImu9lcOWl21dNSHGXEuIMxBBkVwpaANm9pzar17G5WzWPdb22DsoTuowCDPoR+NVW0sEOvNM49KnLp0qbKUjvbiOfTeOu+/nVlwIRxV7MrOxRc2v2hjnS3ofeDcInYnflpUPLu0EvsstjVg+DGnbu8cTouL5lsklMxoa6pRO2rryEDnlLHcrEJlsxa8JN+549bV3ngCly6EKbs+hDfQr259PM71nrzrr7q3nnFuOrMqWoyVE+Jpbhp1h5bbyVIdQYUlYgg+BojhLTHXXaJyd/7mmUhC+zK+u8gHlHWtG1FDSBPKvTtU/MWlrZ3ZZs7xN20Eg9qlJAUSJ5Hl/pUAiCZ2oTtWB4biDRnhLP3PDGdtsnbSoNnS62TAcbPxJ+n4welBopSNqYGu8fYizSBxPinEnGZJCVSmYDivTlIk+RBHOqkypKVFbTalLju6hMjrHny9aPeyrM29/bXPBmaJNpfAqtVTu25z0g9CY1D/ABDzqv5XHXeByl3YXRV2rCo+DZaTuFAzyIg/LyrHJHyiWd7bJuNqSlSkrSCRJkgGd95kbn8fWjiLl9SEqTbtkEAghvY/9VVW3/2pSANiSEqJ8SDvty5c6MotOzQlCb+3ISIBDojb5VmZfHF+AznlJR7JbpaEKQl6/SAFbnmOZk+H5Vk8mBPyrbw5aL4Hx5zLd3dMOXrnae6MJfdJGqO6oFMD8OlVlvD2Vi4LniM2CMc+km2Vj7Vp90HYgOJT8Ox389q6Yr6o2M0mnajB6TzHjWlr4fs8Yv3vidnGWWHuJ9zuW7YvOO8ikKbQ4CnuyT4HakXwxa2L4ueI8fjcXhX59zyCkXC+2kSiW0PymUyd+XKmMj+xvu5HN3Cjs1jFyTy3I/SoDNwrsyLZsLPZlLaUn4UmJgbxB2gdflVz4VxL2LxXEV8nFN21i9Yq9yu2lOD3tsyQoJWtRAIgxsd6qOItEN2rjq23AInkYUTsE7eMHfwmsM+kLyR1ql5aFaHEQYVInYSDsJ2genWlDjz33TSEIbUBKinSY2MeXKuwtmVHRpWnX3o0d5QM6YPqBtXVrWy+k3LbamktiEkBCnUnkfBXPcmdq5rQUHfaZbLyXAGEyqyhb9mrsHlIMjlp/MJ+tZNI69OXnW1YVbfEPB3EWEShQcS0LhnUI1EiRtt1Snp1rFY3/l4V3RdxTBDSaVJ6Gk8qSqGOBgbb0ZxPFGWw1m9a428cYS6oHWgjUnYiAenP+dBaSgDo+86+6px9ZW4oypRMknzpk17nuackaiAN5MRQB3sn0MXCXnGUu6CFBCiQCQesVLy7+OudLtlbradXu4lSpAM9PWrLieFrPF2aL/idtxbrwCrfGoXoUUnbW4ROlPgOZ6eII8ccI448NWnE/DFupm1I03ltrKuyPLUJ3AnY+oO29NSpUNSpUZrShXSvdKSKQjo064y6hxlam3G1BSFJMEEciPOtezBR7QeCW89aoH2zjE9neNJHxp5kgfVQ/iFY9P8ARq0+zrilXC3ELb7xJsLgBq7QBMoJ+KPFJ39JHWgTVkvhvHt+8art9bWoR2QA7w5wSdhy6+FWM8Q2yCU/Z7a9O2o24BPnFSeNsZbYG+94YbU9aXsuWzid0CR8EjpEQDtHlVEGUvFAKU44oncnt1if+quVp2K6LnnMxkMB7O+HLnE3TtpcOPO/eNkTpJJI5eNVlXHa8eG3OEscjAXBTpunWXS77xyiQsbQZO3jRb2iy1wHwkzylC1kecD9azcfCY5zXUuhou547axaveeEMacTfPD/AGy4ceFx7xyPwrBCe9J2pV8a2ONfTe8M4121yD0i7cvVpuG3QYJhBEJOoTtVIKz4J+grw58560DNk4cyOKvODuI7ywZvg92CBeC6dBQpZknsgPgE6tvTwqlKfc1PFnW0yAAkKHePLSBPhp8dulGuBdTPs34jebPfVctoTyMRp8fWq4lbqgtOjUlIUVQYEgc+cT1rDN4JZ2N1cXlwAH5cJkuE8gBz8iPL/tNtglTSlNlIfWfiWSpSk6ZmTyGyRMSZMRuKhMqDZhJRqUN1KQO6DIj/ALDbnUyzeUHENhwqUG1JSJGkJO+889yT/OuaXWhosvAWR9041bZ7wYuGza7mUqgmDMnaQkecz12zrjDGnEcUZKy0wlt9RSP8J3H4EVbUXjFtdM3LK1KTbrQ6EpgaFAydzE7+HQmNq7e2zHhWSx+ftUlVpkbdI1jlqAkfPSfwNdWCVxofkzRUUznTuhG23WNzSAVsB6NqcABzpsGpeOsLvJ3rVlYsLfuHTCG0iZ/T1oA4stOPuoZYbU44tWlCUiSo1oGMxDHCKe2uW273iLRqRbqhTVl4Ff7y5iE9Ovge1hbWvCLa2cetFzmlIIevgJbtvFDR5FXirpyEnlADqdf3Y1KWCg6yCVSZ3nnyO/n1rKeTjpAeN1cuPXD15crdccVqUswpwyTJPXp5eA2o1wJxHb2mTcxOSAcxOVlt1Lp2bUe6CfIjYn59KqqmlsICnSUwkCFCVGZgjylP5VFgBaQ4kwrcySNQ33NZRlT5EtnuOeGnuFeIH7BxKiwr7y2cI+Ns8vmOR9Kr6gCJ6+FaxxU+OJPZRa5K7TN9jLgM9oTuUzG/qCmfEiayYgg11LZR7oK9NJXhz8qANe4Ou/7S+zO/xt7Lj+IWFNKnvBuCUj5d4ekeFUw4x9B0akq07akKBB8x5Ue9irxN/nLNX+7exylKHmlX/wCjQVFw+hCU6mxAiAk7VnNESWw57XE9niOFG0zoFkSDznZPWs1+laxxvbLy3ssw+QiXsa52Lu8kJ+H/AOh+dZRMda0T0Uhp5xSkAjal7RURqMeteknlQM0zg5sueyfO9lu41ehxYj9kBB3/ABqqNKSpP3iETBgJMkfP8fOrJ7F8kyMxfYG83tsqwUBJ5FxIP5pKvwoDmLNzEZG7snz37ZakAnrHI8uRG9ZZVaJZKbaKkoeQEdmO6lW4lXlAnwHnUi2WhLyw0w24yhsAtwpQ1K2BmZ+UxtB5mIzdik41hxF5LrrhQWSuNKQlJ1HfaZIG3QwelTk4uztlKWvNJFuW2VpWyNS1FZIUNGrUCmFSD4DYaqw4MpIh3ZWhS0qWbhQHMyC2R+0BsJgCrNwznWHsG5geI7Zy8w8bu6CDbHnsqB1O28gnqDVXsbJm4au1u3xZS00pxCVGVOKGwABIkkkDqfIwTS2YccftbYXamkOOBPecGhCSYlUkDz36D0qopxCmS8z7NLuVP8L3bWWtefZpUEPoHgUGJ+X0qpXGDy9s4W38Xetr/dVbqB/KrrcHsse/cpzPaFKllpHd1LhwJSY1SCQVK5GAkb7zTcdmsm5jW1/aV+HFDmm5dgADwB9DWzyJK2DK7juDczdpDr9v9n2v7V1fHsUAfxbn0AqzM3FnhbU43htK1qeSfesgsdm48nbZPVtvcT1I8JqNetKfZaunLl1alAqKnSpTg8RvvHSfyri+4llKUoCROydPUEdZ/rfnWUs96igS9neztEurizU6pCCoEhntQkAAlRE7dANuvIbVOVin30T7yPvCFbMEkExzhXLYAdN9pNA2lOtMOLDhQ0+rvMKbQsKCZ3JUD4Eco5+FTUPKtkoW29CCvXpTbspJ25gaZn+poTxpbWxHe14fVcgOKeW4oJSlPa25RpIggEqXEgbmeQ8OVRr/AAi7ZC3lOlxbbYJbS3q7qyAFSFkEeY23G+9RPfluqbQpaJRKUardnSgTv+xtzOw/nXZD4XDC1FawNKVIYQkBJ5pGlIIB8j5HnT5YxUH7ppxn2QZQOblV6kzETumsqV09K17JHtPZTmgqQUXaYHzTz+tZCTMelbQ/VDQ00vSvE16aoZofsVBOeygG5OLc2H/MmghvbdslsOmE7cvD50Z9in/E1/uZ+zHY/wAyKFKLeoy3YpM8lJBI9d6mZLNB4FKMja5bhzIDS1kWlqaSomQoCD84g/w1jN/au2F4/Z3CSl5hxTawehBg1omNvPsfL2t646kOMKQoTPeSPiHnsSKj+2jEN22ft8zaQq1yjIc1J5FYAk/MFJ+tZ4JcoUNGeKEnbma8AUmVAgeYp3eA1JPkaad9yTNbDJONvXsZkba/tjpftnUutnzBkVqftRs2cgix4jsQPdsjaAqPgoDUn0MSP4ayMma1rgB1HE3s9yfD74K7jGq7e3HUpMkR89Q/iFKStCZT7ZTaHGVut9ohISSiY1Dbaidsw9c2pfZxhdbEoU4AnvEJSDtEz3p2/eT4UE1K7Qp7UJTOkSidMbAGpzC8h2LK03uhNo72jSQgfdqJBKgOpkJ+grmbiuzSGZwVInLx942DrxyuyZYl9Z0mBrIKtXIGQUjmdjzrkWHHMd26LA9glPfelPRQCiOsypA+fnUd2/yKmHUJyDpS412LktpSFIBkJkb6Zkx1J8zUN3KX/YGz98K7VIASjQADBKh5xqUT8/IU/qUs76OtysOuOLS2EBRJSlPJIM7flUvBNOXjdha2qHVrcIBQyJJ6CB4+J8/Khti1c3923bMkqW4sIAS3JNH+Icm3wnikcOYd4KyKm9N/doO7U82kHp/iPy8apQU1sy5Xs65C4w2FVoy94b+6Rt7lZkKCI6LcMpnn8M9eVBX+OXkEjH4jGW6OX3jZfWfUrJ/IVVCNQMfOTSTNbKKS0Ki2o4+ulwL/AA2Fu0joq00EehSRU5HFvDF5p9/4fubZQ/as7rWP8qxy8pqh05KTEwY8YoaT7CjQXnOEsotXu+ecsVL/AGLuyISPKUEiPl1NTWeHXL8K9zyeIviqAVsXSdQEDfQYJ5RH6VmWlSFEK2MTEUkEEHr41LxwfgZrOeQMJ7OcljclFveXVwgssqUJXGmSkcwkAcz9ayQ+QinLWpwytRJ8SZimq5bcqtaAQ7V7zpTvXhuIoA0L2Jb8U3gHM450D/MihGpI2UtvUNj92o7/AEop7FAP7YPf+gd/NNQXGMgXFaVriTG5qZiJbmtXakTqmJIkR4Vasjap4m9lr1s0km8wygttJMq0ATH+XUP4RVcLkgaAEhKvhHXeInn18dpo17O8giw4jDLxBYyCSytJ5Az3Z8d9v4q4fx51KhIyIHfakgqOw3o5xphTgOJb7G6SGm3Cpknq2d0/15UFJIEAnfwr0ChIIMEEetWv2Y5v7D4ysX3V6ba4Pu75nklewPyVpPyqp7g04T4/OgDR+OsT9l8R3ln2YSytfbtkcylW/wCBB9KrSQlow0TPKQef6VfLnK43jrhyyX9q2tjxBaNBt1N2oNh3oSFHxImehJ5c6riuGnCV9rlsQnYQPtBqJ+RrCWN3olgvuIWsKcT3QAAZ3P8AKopQkmTGqAUgfSPr4UYPD6N9eewYJHP34KP4Cu9tcYLhtQvXry3y+QRvb21tJaSropayBy6Ab0o45XsmrJlw+jgfEC4MHiG+b+4Sedo0R8Z/xHp9aoVj7s9cqVkHXAghRUpO5Kt/PczTcnf3WUyD97fOqduHlFTilfyqKdq3rVGkfq7CGSasG2mTYOLXJVrLggjwEeHnQ7nShUDnFeimOTt2JEcqK4jMvYttxDVvbO9pEl5oLjny8OdS8Rwrd39kMhdP22Px+rSLq7UQFnwQkAlR9BRNfAFw7BxuZxF5PJKn+wWf4VgUmk9MmSUlTAIyNvc5UXeStgtspGtpqEAwOgiE8h6V7LO4l1hv7Kt3WFajrDy9RiBEHpvP4cqnXvA/E1kkrew10tH77Ke1H1TNAXmHWFlD7a2lDmlaSkj61V6oXFXZx6V6nRXlDYedIoQV7rS6aWKAL97FduLbhR2SLB2T0G6a667tW7erQd0wyOX1rtwzYucOcKvvvAoyebT2TCCO81bj4lkcxPIf6Go0pR3D7vKduSv5VllkkK6EUtKVSVKUsESTuI6eX9dKVkgXHbD7soV3CDBkHaB/PlXF5wKkABRI0p6gA9f623pHHHSlQEEqVKgI/E9flXnLTsQd9rtojM4LD8V2yd1J7C523B6T6K1D5ispmBFbbwi0jO8M5jhl9QJdaLzGo/Co/ooJP1rFHm1sPraeQUOIUUKSRuCNiK9SEuUbGhiUlR2G3Uk8qXUEGNlCk6nwpI8KoY8GBtH0pCfQelM6U4EaFDrtQB6fSl1AxsBFNG9ejegB5MgjlFM614Uo60AeBAEEAz+FWXg3h5GXfcu8i4WMRZDXdPfvDogeJPKoHDWBueIcm3ZW3cSRrdeV8LSBzUT0q15vJWSmGcRiDpxFkTpSPiuHOrivXp5eZpSkoq2Js4ZziBzIXqVtNhi2t0hq1t0gQygchy5+J6+kUMcu3HkaCruq2CTuDXF0pCCkJgpME8/KIpLdKSVgp1DYd5IMc65XcnZPYWxV+5j0B9F06yQoEIadKZEbiEmd/UUYb4xv3w4m5ukPtndLd02l5A8iVifxmq52bUJ0sbkCIQNztJ8+v4UpFsFAi2gDpoHPbb8/6mtowf8AtHQsP9IP311hn9CrrhbHvIcTq7W0fVbqHOZKe7tt9ahXGE4PfkhWYxpBgyW30g+HQ0OShEAi3MGAYRM7mfl0HjvSdmyAo+6kJ08uzB0neP5D61a9OSD4f6RLb4OxdyVe6cQuOIABI+zlyPDrFSsPjuH8e529o09krhO6Hb5AQygxsQ0klSjPKSBQJpzsbxaApaQtkgBHdBJJ5gVabe6Qns2rNaQSNGlSgdh0HWdyJ8z41jPNJaM0jvcLevbpb77inXXEiXjPgIB2gADaBAHQb1wS2lKQkY1S4EagZB8/jH5CnqLXarSZJT3iFnSYn92fTxrgL26WAtq2a7NW6dxy6da5m3J2wdeAWluVqacWQBulRHI/pXrhwWy9LqSHABPMz5z02AqTcbN27gA1qUQTTbxKXGGStIJJAmPKskwomYbKv4rJsX9q4FKbnumYUnkQTz60T4s4UseM1rzHC7rbWTX3rrGuqCS4rqpJ8fwPPY8w1ulPug2G5SmY6bbUNBIdCkqUkiYKTEQnblXRgytafQqK9kMNk8c6Wr/H3Vu4DBDjRFRkWtwr/dsOqPk2a1O4zOUtuxbZyN2EFsHSXlKEz5mhp4jzSnHUnKXYAVA0ulP5V1LImrCihox1+oQmzuT6MK/SuqcHlVGEYu+VPhbL/StDGVya2iVZO/nQ2f704OZM9ae5dXhYk399Ooj+9ueP/NSeaK8CM/Rwxn1/Bhcif/bL/Su6ODuJlqOnA5Hbxt1CrK/cXJKgbu6Ik87hZ6+tI4pUtHtHCSgkysneD+lS/wAiPoAAOB+J1RGDvRP7yI/M12Z4IyKFBWXuLPFsg95Vw+lSo8kJJUT5RRO7QkdmNI3CZ25yqhTyEFttRSJgiQI6UfOvQBW5yNnYYl3EcOocRaLj3u8chL10fCP2UT+zzPWq+jur25STPiB5V0Ki1ujYggj8a9pEJ8wPzrOU3LsnscEt6JWExy8CNuf+lPa7zzo0j9mAB69K8kAJMTtMb/OuL/dA0kiTvB8OVKPY7otltZ5Zp5aWTbo92A2hWlOpCkkxHOEq1SOY67Uli3mbi3aFui3hbKkNBaQFEIM6RPJQ7SU9YIqr2qA4UBZWR3f2z4+tRZVqjWuNv2j5U/ixt7RXNl0YOXUxYqZet0ILaC0iSmUFXZJKttwFDx5kfLk0zlHLNlAUy23eKRaIGlQJ06kRsOQ70xPM1Wm2wpDqlFZIBglZ6Ax1pyWk6WD3txHxnwFL48foOTJOMZZeyjguFlLYt1KKwAYAPOD0+nSiqnmU3Sl2YX2CNgFDvBInwI5kny6UES0lLilJ1agCJ1GYqXaOL+57x2e2n0pT2x2GHXLFo6HHVJUrctFCiEDwiIJ25D1kbCuCM9pQlIx6VACAoO8/wp1i2g29upSEk6CZInfWU/kBVdcu7jWqH3AJOwURUKKFJs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2042" name="Picture 10" descr="https://encrypted-tbn3.google.com/images?q=tbn:ANd9GcQKsWvFbMhr70lUA2J99GzZstxIORDKAKcLXOlCkfHNAAvm3gHR-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048" y="2514600"/>
            <a:ext cx="2237687" cy="1676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repetition structure represents part of the program that repeats. This type of structure is commonly known as a loop.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416300" y="3505200"/>
            <a:ext cx="3302000" cy="1892300"/>
            <a:chOff x="2152" y="2208"/>
            <a:chExt cx="2080" cy="1192"/>
          </a:xfrm>
        </p:grpSpPr>
        <p:sp>
          <p:nvSpPr>
            <p:cNvPr id="21509" name="AutoShape 7"/>
            <p:cNvSpPr>
              <a:spLocks noChangeArrowheads="1"/>
            </p:cNvSpPr>
            <p:nvPr/>
          </p:nvSpPr>
          <p:spPr bwMode="auto">
            <a:xfrm>
              <a:off x="2152" y="2440"/>
              <a:ext cx="888" cy="720"/>
            </a:xfrm>
            <a:prstGeom prst="flowChartDecision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0" name="Text Box 8"/>
            <p:cNvSpPr txBox="1">
              <a:spLocks noChangeArrowheads="1"/>
            </p:cNvSpPr>
            <p:nvPr/>
          </p:nvSpPr>
          <p:spPr bwMode="auto">
            <a:xfrm>
              <a:off x="3376" y="2658"/>
              <a:ext cx="720" cy="3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21511" name="Line 10"/>
            <p:cNvSpPr>
              <a:spLocks noChangeShapeType="1"/>
            </p:cNvSpPr>
            <p:nvPr/>
          </p:nvSpPr>
          <p:spPr bwMode="auto">
            <a:xfrm>
              <a:off x="2592" y="3168"/>
              <a:ext cx="0" cy="2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2" name="Line 12"/>
            <p:cNvSpPr>
              <a:spLocks noChangeShapeType="1"/>
            </p:cNvSpPr>
            <p:nvPr/>
          </p:nvSpPr>
          <p:spPr bwMode="auto">
            <a:xfrm flipH="1">
              <a:off x="3032" y="2800"/>
              <a:ext cx="33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arrow" w="med" len="med"/>
              <a:tailEnd type="none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3" name="Line 18"/>
            <p:cNvSpPr>
              <a:spLocks noChangeShapeType="1"/>
            </p:cNvSpPr>
            <p:nvPr/>
          </p:nvSpPr>
          <p:spPr bwMode="auto">
            <a:xfrm>
              <a:off x="2600" y="2208"/>
              <a:ext cx="0" cy="2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Line 22"/>
            <p:cNvSpPr>
              <a:spLocks noChangeShapeType="1"/>
            </p:cNvSpPr>
            <p:nvPr/>
          </p:nvSpPr>
          <p:spPr bwMode="auto">
            <a:xfrm>
              <a:off x="4096" y="281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Line 23"/>
            <p:cNvSpPr>
              <a:spLocks noChangeShapeType="1"/>
            </p:cNvSpPr>
            <p:nvPr/>
          </p:nvSpPr>
          <p:spPr bwMode="auto">
            <a:xfrm flipV="1">
              <a:off x="4232" y="2288"/>
              <a:ext cx="0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Line 24"/>
            <p:cNvSpPr>
              <a:spLocks noChangeShapeType="1"/>
            </p:cNvSpPr>
            <p:nvPr/>
          </p:nvSpPr>
          <p:spPr bwMode="auto">
            <a:xfrm flipH="1">
              <a:off x="2624" y="2288"/>
              <a:ext cx="16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Notice the use of the diamond symbol. </a:t>
            </a:r>
          </a:p>
          <a:p>
            <a:r>
              <a:rPr lang="en-US" sz="2400" dirty="0" smtClean="0"/>
              <a:t>A loop tests a condition, and if the condition exists, it performs an action. </a:t>
            </a:r>
          </a:p>
          <a:p>
            <a:r>
              <a:rPr lang="en-US" sz="2400" dirty="0" smtClean="0"/>
              <a:t>Then it tests the condition again. </a:t>
            </a:r>
          </a:p>
          <a:p>
            <a:r>
              <a:rPr lang="en-US" sz="2400" dirty="0" smtClean="0"/>
              <a:t>If the condition still exists, the action is repeated. </a:t>
            </a:r>
          </a:p>
          <a:p>
            <a:r>
              <a:rPr lang="en-US" sz="2400" dirty="0" smtClean="0"/>
              <a:t>This continues until the condition no longer exists.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2438400" y="4343400"/>
            <a:ext cx="3302000" cy="1892300"/>
            <a:chOff x="2152" y="2208"/>
            <a:chExt cx="2080" cy="1192"/>
          </a:xfrm>
        </p:grpSpPr>
        <p:sp>
          <p:nvSpPr>
            <p:cNvPr id="15" name="AutoShape 7"/>
            <p:cNvSpPr>
              <a:spLocks noChangeArrowheads="1"/>
            </p:cNvSpPr>
            <p:nvPr/>
          </p:nvSpPr>
          <p:spPr bwMode="auto">
            <a:xfrm>
              <a:off x="2152" y="2440"/>
              <a:ext cx="888" cy="720"/>
            </a:xfrm>
            <a:prstGeom prst="flowChartDecision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3376" y="2658"/>
              <a:ext cx="720" cy="3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>
              <a:off x="2592" y="3168"/>
              <a:ext cx="0" cy="2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flipH="1">
              <a:off x="3032" y="2800"/>
              <a:ext cx="33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arrow" w="med" len="med"/>
              <a:tailEnd type="none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600" y="2208"/>
              <a:ext cx="0" cy="2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4096" y="281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 flipV="1">
              <a:off x="4232" y="2288"/>
              <a:ext cx="0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 flipH="1">
              <a:off x="2624" y="2288"/>
              <a:ext cx="16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In the flowchart segment, the question “is x &lt; y?” is asked</a:t>
            </a:r>
          </a:p>
          <a:p>
            <a:r>
              <a:rPr lang="en-US" sz="2400" dirty="0" smtClean="0"/>
              <a:t>If the answer is yes, then Process A is performed</a:t>
            </a:r>
          </a:p>
          <a:p>
            <a:r>
              <a:rPr lang="en-US" sz="2400" dirty="0" smtClean="0"/>
              <a:t>The question “is x &lt; y?” is asked again</a:t>
            </a:r>
          </a:p>
          <a:p>
            <a:r>
              <a:rPr lang="en-US" sz="2400" dirty="0" smtClean="0"/>
              <a:t>Process A is repeated as long as x is less than y</a:t>
            </a:r>
          </a:p>
          <a:p>
            <a:r>
              <a:rPr lang="en-US" sz="2400" dirty="0" smtClean="0"/>
              <a:t>When x is no longer less than y, the repetition stops and the structure is exited.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200400" y="4267200"/>
            <a:ext cx="3302000" cy="1892300"/>
            <a:chOff x="3200400" y="4267200"/>
            <a:chExt cx="3302000" cy="1892300"/>
          </a:xfrm>
        </p:grpSpPr>
        <p:grpSp>
          <p:nvGrpSpPr>
            <p:cNvPr id="19" name="Group 26"/>
            <p:cNvGrpSpPr>
              <a:grpSpLocks/>
            </p:cNvGrpSpPr>
            <p:nvPr/>
          </p:nvGrpSpPr>
          <p:grpSpPr bwMode="auto">
            <a:xfrm>
              <a:off x="3200400" y="4267200"/>
              <a:ext cx="3302000" cy="1892300"/>
              <a:chOff x="2152" y="2208"/>
              <a:chExt cx="2080" cy="1192"/>
            </a:xfrm>
          </p:grpSpPr>
          <p:sp>
            <p:nvSpPr>
              <p:cNvPr id="20" name="AutoShape 7"/>
              <p:cNvSpPr>
                <a:spLocks noChangeArrowheads="1"/>
              </p:cNvSpPr>
              <p:nvPr/>
            </p:nvSpPr>
            <p:spPr bwMode="auto">
              <a:xfrm>
                <a:off x="2152" y="2440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 dirty="0" smtClean="0"/>
                  <a:t>x &lt; y ?</a:t>
                </a:r>
                <a:endParaRPr lang="en-US" b="1" dirty="0"/>
              </a:p>
            </p:txBody>
          </p:sp>
          <p:sp>
            <p:nvSpPr>
              <p:cNvPr id="21" name="Text Box 8"/>
              <p:cNvSpPr txBox="1">
                <a:spLocks noChangeArrowheads="1"/>
              </p:cNvSpPr>
              <p:nvPr/>
            </p:nvSpPr>
            <p:spPr bwMode="auto">
              <a:xfrm>
                <a:off x="3376" y="2695"/>
                <a:ext cx="720" cy="233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Process A</a:t>
                </a:r>
                <a:endParaRPr lang="en-US" sz="1200" dirty="0"/>
              </a:p>
            </p:txBody>
          </p:sp>
          <p:sp>
            <p:nvSpPr>
              <p:cNvPr id="22" name="Line 10"/>
              <p:cNvSpPr>
                <a:spLocks noChangeShapeType="1"/>
              </p:cNvSpPr>
              <p:nvPr/>
            </p:nvSpPr>
            <p:spPr bwMode="auto">
              <a:xfrm>
                <a:off x="2592" y="3168"/>
                <a:ext cx="0" cy="2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 flipH="1">
                <a:off x="3032" y="2800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arrow" w="med" len="med"/>
                <a:tailEnd type="none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8"/>
              <p:cNvSpPr>
                <a:spLocks noChangeShapeType="1"/>
              </p:cNvSpPr>
              <p:nvPr/>
            </p:nvSpPr>
            <p:spPr bwMode="auto">
              <a:xfrm>
                <a:off x="2600" y="2208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22"/>
              <p:cNvSpPr>
                <a:spLocks noChangeShapeType="1"/>
              </p:cNvSpPr>
              <p:nvPr/>
            </p:nvSpPr>
            <p:spPr bwMode="auto">
              <a:xfrm>
                <a:off x="4096" y="2816"/>
                <a:ext cx="12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23"/>
              <p:cNvSpPr>
                <a:spLocks noChangeShapeType="1"/>
              </p:cNvSpPr>
              <p:nvPr/>
            </p:nvSpPr>
            <p:spPr bwMode="auto">
              <a:xfrm flipV="1">
                <a:off x="4232" y="2288"/>
                <a:ext cx="0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24"/>
              <p:cNvSpPr>
                <a:spLocks noChangeShapeType="1"/>
              </p:cNvSpPr>
              <p:nvPr/>
            </p:nvSpPr>
            <p:spPr bwMode="auto">
              <a:xfrm flipH="1">
                <a:off x="2624" y="2288"/>
                <a:ext cx="160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8" name="Text Box 16"/>
            <p:cNvSpPr txBox="1">
              <a:spLocks noChangeArrowheads="1"/>
            </p:cNvSpPr>
            <p:nvPr/>
          </p:nvSpPr>
          <p:spPr bwMode="auto">
            <a:xfrm>
              <a:off x="4419600" y="4800600"/>
              <a:ext cx="7747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 smtClean="0"/>
                <a:t>true</a:t>
              </a:r>
              <a:endParaRPr lang="en-US" dirty="0"/>
            </a:p>
          </p:txBody>
        </p:sp>
        <p:sp>
          <p:nvSpPr>
            <p:cNvPr id="29" name="Text Box 16"/>
            <p:cNvSpPr txBox="1">
              <a:spLocks noChangeArrowheads="1"/>
            </p:cNvSpPr>
            <p:nvPr/>
          </p:nvSpPr>
          <p:spPr bwMode="auto">
            <a:xfrm>
              <a:off x="3886200" y="5715000"/>
              <a:ext cx="7747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 smtClean="0"/>
                <a:t>false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flowchart segment below shows a repetition structure expressed in C as a while loop.</a:t>
            </a:r>
          </a:p>
        </p:txBody>
      </p:sp>
      <p:sp>
        <p:nvSpPr>
          <p:cNvPr id="24580" name="Text Box 25"/>
          <p:cNvSpPr txBox="1">
            <a:spLocks noChangeArrowheads="1"/>
          </p:cNvSpPr>
          <p:nvPr/>
        </p:nvSpPr>
        <p:spPr bwMode="auto">
          <a:xfrm>
            <a:off x="5486400" y="4000500"/>
            <a:ext cx="29337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while (x &lt; y)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</a:rPr>
              <a:t>x = x+1;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4581" name="Text Box 26"/>
          <p:cNvSpPr txBox="1">
            <a:spLocks noChangeArrowheads="1"/>
          </p:cNvSpPr>
          <p:nvPr/>
        </p:nvSpPr>
        <p:spPr bwMode="auto">
          <a:xfrm>
            <a:off x="2019300" y="3149600"/>
            <a:ext cx="1587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/>
              <a:t>Flowchart</a:t>
            </a:r>
            <a:endParaRPr lang="en-US" sz="2000" dirty="0"/>
          </a:p>
        </p:txBody>
      </p:sp>
      <p:sp>
        <p:nvSpPr>
          <p:cNvPr id="24582" name="Text Box 27"/>
          <p:cNvSpPr txBox="1">
            <a:spLocks noChangeArrowheads="1"/>
          </p:cNvSpPr>
          <p:nvPr/>
        </p:nvSpPr>
        <p:spPr bwMode="auto">
          <a:xfrm>
            <a:off x="5626100" y="3149600"/>
            <a:ext cx="1587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/>
              <a:t>C Code</a:t>
            </a:r>
            <a:endParaRPr lang="en-US" sz="2000" dirty="0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65200" y="3810000"/>
            <a:ext cx="3302000" cy="1892300"/>
            <a:chOff x="3200400" y="4267200"/>
            <a:chExt cx="3302000" cy="1892300"/>
          </a:xfrm>
        </p:grpSpPr>
        <p:grpSp>
          <p:nvGrpSpPr>
            <p:cNvPr id="23" name="Group 26"/>
            <p:cNvGrpSpPr>
              <a:grpSpLocks/>
            </p:cNvGrpSpPr>
            <p:nvPr/>
          </p:nvGrpSpPr>
          <p:grpSpPr bwMode="auto">
            <a:xfrm>
              <a:off x="3200400" y="4267200"/>
              <a:ext cx="3302000" cy="1892300"/>
              <a:chOff x="2152" y="2208"/>
              <a:chExt cx="2080" cy="1192"/>
            </a:xfrm>
          </p:grpSpPr>
          <p:sp>
            <p:nvSpPr>
              <p:cNvPr id="26" name="AutoShape 7"/>
              <p:cNvSpPr>
                <a:spLocks noChangeArrowheads="1"/>
              </p:cNvSpPr>
              <p:nvPr/>
            </p:nvSpPr>
            <p:spPr bwMode="auto">
              <a:xfrm>
                <a:off x="2152" y="2440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 dirty="0" smtClean="0"/>
                  <a:t>x &lt; y ?</a:t>
                </a:r>
                <a:endParaRPr lang="en-US" b="1" dirty="0"/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3376" y="2695"/>
                <a:ext cx="720" cy="233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 smtClean="0"/>
                  <a:t>Add 1 in x</a:t>
                </a:r>
                <a:endParaRPr lang="en-US" sz="1200" dirty="0"/>
              </a:p>
            </p:txBody>
          </p:sp>
          <p:sp>
            <p:nvSpPr>
              <p:cNvPr id="28" name="Line 10"/>
              <p:cNvSpPr>
                <a:spLocks noChangeShapeType="1"/>
              </p:cNvSpPr>
              <p:nvPr/>
            </p:nvSpPr>
            <p:spPr bwMode="auto">
              <a:xfrm>
                <a:off x="2592" y="3168"/>
                <a:ext cx="0" cy="2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12"/>
              <p:cNvSpPr>
                <a:spLocks noChangeShapeType="1"/>
              </p:cNvSpPr>
              <p:nvPr/>
            </p:nvSpPr>
            <p:spPr bwMode="auto">
              <a:xfrm flipH="1">
                <a:off x="3032" y="2800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arrow" w="med" len="med"/>
                <a:tailEnd type="none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18"/>
              <p:cNvSpPr>
                <a:spLocks noChangeShapeType="1"/>
              </p:cNvSpPr>
              <p:nvPr/>
            </p:nvSpPr>
            <p:spPr bwMode="auto">
              <a:xfrm>
                <a:off x="2600" y="2208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22"/>
              <p:cNvSpPr>
                <a:spLocks noChangeShapeType="1"/>
              </p:cNvSpPr>
              <p:nvPr/>
            </p:nvSpPr>
            <p:spPr bwMode="auto">
              <a:xfrm>
                <a:off x="4096" y="2816"/>
                <a:ext cx="12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23"/>
              <p:cNvSpPr>
                <a:spLocks noChangeShapeType="1"/>
              </p:cNvSpPr>
              <p:nvPr/>
            </p:nvSpPr>
            <p:spPr bwMode="auto">
              <a:xfrm flipV="1">
                <a:off x="4232" y="2288"/>
                <a:ext cx="0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24"/>
              <p:cNvSpPr>
                <a:spLocks noChangeShapeType="1"/>
              </p:cNvSpPr>
              <p:nvPr/>
            </p:nvSpPr>
            <p:spPr bwMode="auto">
              <a:xfrm flipH="1">
                <a:off x="2624" y="2288"/>
                <a:ext cx="160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4419600" y="4800600"/>
              <a:ext cx="7747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 smtClean="0"/>
                <a:t>true</a:t>
              </a:r>
              <a:endParaRPr lang="en-US" dirty="0"/>
            </a:p>
          </p:txBody>
        </p:sp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3886200" y="5715000"/>
              <a:ext cx="7747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 smtClean="0"/>
                <a:t>false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8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The action performed by a repetition structure must eventually cause the loop to terminate. Otherwise, an infinite loop is created</a:t>
            </a:r>
          </a:p>
          <a:p>
            <a:r>
              <a:rPr lang="en-US" sz="2400" dirty="0" smtClean="0"/>
              <a:t>In this flowchart segment, x is never changed. Once the loop starts, it will never end</a:t>
            </a:r>
          </a:p>
          <a:p>
            <a:r>
              <a:rPr lang="en-US" sz="2400" dirty="0" smtClean="0"/>
              <a:t>QUESTION: How can this</a:t>
            </a:r>
            <a:br>
              <a:rPr lang="en-US" sz="2400" dirty="0" smtClean="0"/>
            </a:br>
            <a:r>
              <a:rPr lang="en-US" sz="2400" dirty="0" smtClean="0"/>
              <a:t>flowchart be modified so</a:t>
            </a:r>
            <a:br>
              <a:rPr lang="en-US" sz="2400" dirty="0" smtClean="0"/>
            </a:br>
            <a:r>
              <a:rPr lang="en-US" sz="2400" dirty="0" smtClean="0"/>
              <a:t>it is no longer an infinite</a:t>
            </a:r>
            <a:br>
              <a:rPr lang="en-US" sz="2400" dirty="0" smtClean="0"/>
            </a:br>
            <a:r>
              <a:rPr lang="en-US" sz="2400" dirty="0" smtClean="0"/>
              <a:t>loop?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Controlling a 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029201" y="3810000"/>
            <a:ext cx="3332163" cy="1892300"/>
            <a:chOff x="5029201" y="3810000"/>
            <a:chExt cx="3332163" cy="1892300"/>
          </a:xfrm>
        </p:grpSpPr>
        <p:grpSp>
          <p:nvGrpSpPr>
            <p:cNvPr id="16" name="Group 15"/>
            <p:cNvGrpSpPr/>
            <p:nvPr/>
          </p:nvGrpSpPr>
          <p:grpSpPr>
            <a:xfrm>
              <a:off x="5029201" y="3810000"/>
              <a:ext cx="3332163" cy="1892300"/>
              <a:chOff x="3200401" y="4267200"/>
              <a:chExt cx="3332163" cy="1892300"/>
            </a:xfrm>
          </p:grpSpPr>
          <p:grpSp>
            <p:nvGrpSpPr>
              <p:cNvPr id="17" name="Group 26"/>
              <p:cNvGrpSpPr>
                <a:grpSpLocks/>
              </p:cNvGrpSpPr>
              <p:nvPr/>
            </p:nvGrpSpPr>
            <p:grpSpPr bwMode="auto">
              <a:xfrm>
                <a:off x="3200401" y="4267200"/>
                <a:ext cx="3332163" cy="1892300"/>
                <a:chOff x="2152" y="2208"/>
                <a:chExt cx="2099" cy="1192"/>
              </a:xfrm>
            </p:grpSpPr>
            <p:sp>
              <p:nvSpPr>
                <p:cNvPr id="21" name="AutoShape 7"/>
                <p:cNvSpPr>
                  <a:spLocks noChangeArrowheads="1"/>
                </p:cNvSpPr>
                <p:nvPr/>
              </p:nvSpPr>
              <p:spPr bwMode="auto">
                <a:xfrm>
                  <a:off x="2152" y="2440"/>
                  <a:ext cx="888" cy="720"/>
                </a:xfrm>
                <a:prstGeom prst="flowChartDecision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r>
                    <a:rPr lang="en-US" b="1" dirty="0" smtClean="0"/>
                    <a:t>x &lt; y ?</a:t>
                  </a:r>
                  <a:endParaRPr lang="en-US" b="1" dirty="0"/>
                </a:p>
              </p:txBody>
            </p:sp>
            <p:sp>
              <p:nvSpPr>
                <p:cNvPr id="23" name="Line 10"/>
                <p:cNvSpPr>
                  <a:spLocks noChangeShapeType="1"/>
                </p:cNvSpPr>
                <p:nvPr/>
              </p:nvSpPr>
              <p:spPr bwMode="auto">
                <a:xfrm>
                  <a:off x="2592" y="3168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032" y="2800"/>
                  <a:ext cx="33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arrow" w="med" len="med"/>
                  <a:tailEnd type="none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18"/>
                <p:cNvSpPr>
                  <a:spLocks noChangeShapeType="1"/>
                </p:cNvSpPr>
                <p:nvPr/>
              </p:nvSpPr>
              <p:spPr bwMode="auto">
                <a:xfrm>
                  <a:off x="2600" y="2208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Line 22"/>
                <p:cNvSpPr>
                  <a:spLocks noChangeShapeType="1"/>
                </p:cNvSpPr>
                <p:nvPr/>
              </p:nvSpPr>
              <p:spPr bwMode="auto">
                <a:xfrm>
                  <a:off x="4123" y="2816"/>
                  <a:ext cx="12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4232" y="2288"/>
                  <a:ext cx="0" cy="5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2624" y="2288"/>
                  <a:ext cx="160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9" name="Text Box 16"/>
              <p:cNvSpPr txBox="1">
                <a:spLocks noChangeArrowheads="1"/>
              </p:cNvSpPr>
              <p:nvPr/>
            </p:nvSpPr>
            <p:spPr bwMode="auto">
              <a:xfrm>
                <a:off x="4419600" y="48006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true</a:t>
                </a:r>
                <a:endParaRPr lang="en-US" dirty="0"/>
              </a:p>
            </p:txBody>
          </p:sp>
          <p:sp>
            <p:nvSpPr>
              <p:cNvPr id="20" name="Text Box 16"/>
              <p:cNvSpPr txBox="1">
                <a:spLocks noChangeArrowheads="1"/>
              </p:cNvSpPr>
              <p:nvPr/>
            </p:nvSpPr>
            <p:spPr bwMode="auto">
              <a:xfrm>
                <a:off x="3886200" y="57150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false</a:t>
                </a:r>
                <a:endParaRPr lang="en-US" dirty="0"/>
              </a:p>
            </p:txBody>
          </p:sp>
        </p:grpSp>
        <p:sp>
          <p:nvSpPr>
            <p:cNvPr id="29" name="Parallelogram 28"/>
            <p:cNvSpPr/>
            <p:nvPr/>
          </p:nvSpPr>
          <p:spPr>
            <a:xfrm>
              <a:off x="6886700" y="4495800"/>
              <a:ext cx="1342900" cy="533400"/>
            </a:xfrm>
            <a:prstGeom prst="parallelogram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Display x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1"/>
            <a:ext cx="8229600" cy="144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ANSWER: By adding an action within the repetition that changes the value of x.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Controlling a 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981200" y="3124200"/>
            <a:ext cx="4713288" cy="1892300"/>
            <a:chOff x="1981200" y="3124200"/>
            <a:chExt cx="4713288" cy="1892300"/>
          </a:xfrm>
        </p:grpSpPr>
        <p:grpSp>
          <p:nvGrpSpPr>
            <p:cNvPr id="21" name="Group 20"/>
            <p:cNvGrpSpPr/>
            <p:nvPr/>
          </p:nvGrpSpPr>
          <p:grpSpPr>
            <a:xfrm>
              <a:off x="1981200" y="3124200"/>
              <a:ext cx="4713288" cy="1892300"/>
              <a:chOff x="3200402" y="4267200"/>
              <a:chExt cx="4713288" cy="1892300"/>
            </a:xfrm>
          </p:grpSpPr>
          <p:grpSp>
            <p:nvGrpSpPr>
              <p:cNvPr id="22" name="Group 26"/>
              <p:cNvGrpSpPr>
                <a:grpSpLocks/>
              </p:cNvGrpSpPr>
              <p:nvPr/>
            </p:nvGrpSpPr>
            <p:grpSpPr bwMode="auto">
              <a:xfrm>
                <a:off x="3200402" y="4267200"/>
                <a:ext cx="4713288" cy="1892300"/>
                <a:chOff x="2152" y="2208"/>
                <a:chExt cx="2969" cy="1192"/>
              </a:xfrm>
            </p:grpSpPr>
            <p:sp>
              <p:nvSpPr>
                <p:cNvPr id="25" name="AutoShape 7"/>
                <p:cNvSpPr>
                  <a:spLocks noChangeArrowheads="1"/>
                </p:cNvSpPr>
                <p:nvPr/>
              </p:nvSpPr>
              <p:spPr bwMode="auto">
                <a:xfrm>
                  <a:off x="2152" y="2440"/>
                  <a:ext cx="888" cy="720"/>
                </a:xfrm>
                <a:prstGeom prst="flowChartDecision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r>
                    <a:rPr lang="en-US" b="1" dirty="0" smtClean="0"/>
                    <a:t>x &lt; y ?</a:t>
                  </a:r>
                  <a:endParaRPr lang="en-US" b="1" dirty="0"/>
                </a:p>
              </p:txBody>
            </p:sp>
            <p:sp>
              <p:nvSpPr>
                <p:cNvPr id="26" name="Line 10"/>
                <p:cNvSpPr>
                  <a:spLocks noChangeShapeType="1"/>
                </p:cNvSpPr>
                <p:nvPr/>
              </p:nvSpPr>
              <p:spPr bwMode="auto">
                <a:xfrm>
                  <a:off x="2592" y="3168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032" y="2800"/>
                  <a:ext cx="33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arrow" w="med" len="med"/>
                  <a:tailEnd type="none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18"/>
                <p:cNvSpPr>
                  <a:spLocks noChangeShapeType="1"/>
                </p:cNvSpPr>
                <p:nvPr/>
              </p:nvSpPr>
              <p:spPr bwMode="auto">
                <a:xfrm>
                  <a:off x="2600" y="2208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Line 22"/>
                <p:cNvSpPr>
                  <a:spLocks noChangeShapeType="1"/>
                </p:cNvSpPr>
                <p:nvPr/>
              </p:nvSpPr>
              <p:spPr bwMode="auto">
                <a:xfrm>
                  <a:off x="4123" y="2816"/>
                  <a:ext cx="12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5121" y="2288"/>
                  <a:ext cx="0" cy="5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" name="Text Box 16"/>
              <p:cNvSpPr txBox="1">
                <a:spLocks noChangeArrowheads="1"/>
              </p:cNvSpPr>
              <p:nvPr/>
            </p:nvSpPr>
            <p:spPr bwMode="auto">
              <a:xfrm>
                <a:off x="4419600" y="48006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true</a:t>
                </a:r>
                <a:endParaRPr lang="en-US" dirty="0"/>
              </a:p>
            </p:txBody>
          </p:sp>
          <p:sp>
            <p:nvSpPr>
              <p:cNvPr id="24" name="Text Box 16"/>
              <p:cNvSpPr txBox="1">
                <a:spLocks noChangeArrowheads="1"/>
              </p:cNvSpPr>
              <p:nvPr/>
            </p:nvSpPr>
            <p:spPr bwMode="auto">
              <a:xfrm>
                <a:off x="3886200" y="57150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false</a:t>
                </a:r>
                <a:endParaRPr lang="en-US" dirty="0"/>
              </a:p>
            </p:txBody>
          </p:sp>
        </p:grpSp>
        <p:sp>
          <p:nvSpPr>
            <p:cNvPr id="33" name="Parallelogram 32"/>
            <p:cNvSpPr/>
            <p:nvPr/>
          </p:nvSpPr>
          <p:spPr>
            <a:xfrm>
              <a:off x="3838699" y="3850575"/>
              <a:ext cx="1342900" cy="457200"/>
            </a:xfrm>
            <a:prstGeom prst="parallelogram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Display x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Text Box 16"/>
            <p:cNvSpPr txBox="1">
              <a:spLocks noChangeArrowheads="1"/>
            </p:cNvSpPr>
            <p:nvPr/>
          </p:nvSpPr>
          <p:spPr bwMode="auto">
            <a:xfrm>
              <a:off x="5322124" y="3897868"/>
              <a:ext cx="1143000" cy="36933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Add 1 in x</a:t>
              </a:r>
              <a:endParaRPr lang="en-US" sz="1200" dirty="0"/>
            </a:p>
          </p:txBody>
        </p:sp>
        <p:sp>
          <p:nvSpPr>
            <p:cNvPr id="35" name="Line 22"/>
            <p:cNvSpPr>
              <a:spLocks noChangeShapeType="1"/>
            </p:cNvSpPr>
            <p:nvPr/>
          </p:nvSpPr>
          <p:spPr bwMode="auto">
            <a:xfrm>
              <a:off x="6478649" y="4091050"/>
              <a:ext cx="203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rot="5400000">
              <a:off x="4667662" y="1250538"/>
              <a:ext cx="25400" cy="40267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type of structure is known as a pre-test repetition structure. </a:t>
            </a:r>
          </a:p>
          <a:p>
            <a:r>
              <a:rPr lang="en-US" sz="2800" dirty="0" smtClean="0"/>
              <a:t>The condition is tested </a:t>
            </a:r>
            <a:r>
              <a:rPr lang="en-US" sz="2800" i="1" dirty="0" smtClean="0"/>
              <a:t>BEFORE</a:t>
            </a:r>
            <a:r>
              <a:rPr lang="en-US" sz="2800" dirty="0" smtClean="0"/>
              <a:t> any actions are performed.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 Pre-Test 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373312" y="3517900"/>
            <a:ext cx="4713288" cy="1892300"/>
            <a:chOff x="1981200" y="3124200"/>
            <a:chExt cx="4713288" cy="1892300"/>
          </a:xfrm>
        </p:grpSpPr>
        <p:grpSp>
          <p:nvGrpSpPr>
            <p:cNvPr id="21" name="Group 20"/>
            <p:cNvGrpSpPr/>
            <p:nvPr/>
          </p:nvGrpSpPr>
          <p:grpSpPr>
            <a:xfrm>
              <a:off x="1981202" y="3124200"/>
              <a:ext cx="4713288" cy="1892300"/>
              <a:chOff x="3200404" y="4267200"/>
              <a:chExt cx="4713288" cy="189230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3200404" y="4267200"/>
                <a:ext cx="4713288" cy="1892300"/>
                <a:chOff x="2152" y="2208"/>
                <a:chExt cx="2969" cy="1192"/>
              </a:xfrm>
            </p:grpSpPr>
            <p:sp>
              <p:nvSpPr>
                <p:cNvPr id="30" name="AutoShape 7"/>
                <p:cNvSpPr>
                  <a:spLocks noChangeArrowheads="1"/>
                </p:cNvSpPr>
                <p:nvPr/>
              </p:nvSpPr>
              <p:spPr bwMode="auto">
                <a:xfrm>
                  <a:off x="2152" y="2440"/>
                  <a:ext cx="888" cy="720"/>
                </a:xfrm>
                <a:prstGeom prst="flowChartDecision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r>
                    <a:rPr lang="en-US" b="1" dirty="0" smtClean="0"/>
                    <a:t>x &lt; y ?</a:t>
                  </a:r>
                  <a:endParaRPr lang="en-US" b="1" dirty="0"/>
                </a:p>
              </p:txBody>
            </p:sp>
            <p:sp>
              <p:nvSpPr>
                <p:cNvPr id="31" name="Line 10"/>
                <p:cNvSpPr>
                  <a:spLocks noChangeShapeType="1"/>
                </p:cNvSpPr>
                <p:nvPr/>
              </p:nvSpPr>
              <p:spPr bwMode="auto">
                <a:xfrm>
                  <a:off x="2592" y="3168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032" y="2800"/>
                  <a:ext cx="33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arrow" w="med" len="med"/>
                  <a:tailEnd type="none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18"/>
                <p:cNvSpPr>
                  <a:spLocks noChangeShapeType="1"/>
                </p:cNvSpPr>
                <p:nvPr/>
              </p:nvSpPr>
              <p:spPr bwMode="auto">
                <a:xfrm>
                  <a:off x="2600" y="2208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auto">
                <a:xfrm>
                  <a:off x="4123" y="2816"/>
                  <a:ext cx="12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5121" y="2288"/>
                  <a:ext cx="0" cy="5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8" name="Text Box 16"/>
              <p:cNvSpPr txBox="1">
                <a:spLocks noChangeArrowheads="1"/>
              </p:cNvSpPr>
              <p:nvPr/>
            </p:nvSpPr>
            <p:spPr bwMode="auto">
              <a:xfrm>
                <a:off x="4419600" y="48006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true</a:t>
                </a:r>
                <a:endParaRPr lang="en-US" dirty="0"/>
              </a:p>
            </p:txBody>
          </p:sp>
          <p:sp>
            <p:nvSpPr>
              <p:cNvPr id="29" name="Text Box 16"/>
              <p:cNvSpPr txBox="1">
                <a:spLocks noChangeArrowheads="1"/>
              </p:cNvSpPr>
              <p:nvPr/>
            </p:nvSpPr>
            <p:spPr bwMode="auto">
              <a:xfrm>
                <a:off x="3886200" y="57150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false</a:t>
                </a:r>
                <a:endParaRPr lang="en-US" dirty="0"/>
              </a:p>
            </p:txBody>
          </p:sp>
        </p:grpSp>
        <p:sp>
          <p:nvSpPr>
            <p:cNvPr id="23" name="Parallelogram 22"/>
            <p:cNvSpPr/>
            <p:nvPr/>
          </p:nvSpPr>
          <p:spPr>
            <a:xfrm>
              <a:off x="3838699" y="3850575"/>
              <a:ext cx="1342900" cy="457200"/>
            </a:xfrm>
            <a:prstGeom prst="parallelogram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Display x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5322124" y="3897868"/>
              <a:ext cx="1143000" cy="36933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Add 1 in x</a:t>
              </a:r>
              <a:endParaRPr lang="en-US" sz="1200" dirty="0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6478649" y="4091050"/>
              <a:ext cx="203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>
              <a:off x="4667662" y="1250538"/>
              <a:ext cx="25400" cy="40267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a pre-test repetition structure, if the condition is false, the loop will never begin.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 Pre-Test 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144712" y="3124200"/>
            <a:ext cx="4713288" cy="1892300"/>
            <a:chOff x="1981200" y="3124200"/>
            <a:chExt cx="4713288" cy="1892300"/>
          </a:xfrm>
        </p:grpSpPr>
        <p:grpSp>
          <p:nvGrpSpPr>
            <p:cNvPr id="22" name="Group 20"/>
            <p:cNvGrpSpPr/>
            <p:nvPr/>
          </p:nvGrpSpPr>
          <p:grpSpPr>
            <a:xfrm>
              <a:off x="1981202" y="3124200"/>
              <a:ext cx="4713288" cy="1892300"/>
              <a:chOff x="3200404" y="4267200"/>
              <a:chExt cx="4713288" cy="189230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3200404" y="4267200"/>
                <a:ext cx="4713288" cy="1892300"/>
                <a:chOff x="2152" y="2208"/>
                <a:chExt cx="2969" cy="1192"/>
              </a:xfrm>
            </p:grpSpPr>
            <p:sp>
              <p:nvSpPr>
                <p:cNvPr id="30" name="AutoShape 7"/>
                <p:cNvSpPr>
                  <a:spLocks noChangeArrowheads="1"/>
                </p:cNvSpPr>
                <p:nvPr/>
              </p:nvSpPr>
              <p:spPr bwMode="auto">
                <a:xfrm>
                  <a:off x="2152" y="2440"/>
                  <a:ext cx="888" cy="720"/>
                </a:xfrm>
                <a:prstGeom prst="flowChartDecision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r>
                    <a:rPr lang="en-US" b="1" dirty="0" smtClean="0"/>
                    <a:t>x &lt; y ?</a:t>
                  </a:r>
                  <a:endParaRPr lang="en-US" b="1" dirty="0"/>
                </a:p>
              </p:txBody>
            </p:sp>
            <p:sp>
              <p:nvSpPr>
                <p:cNvPr id="31" name="Line 10"/>
                <p:cNvSpPr>
                  <a:spLocks noChangeShapeType="1"/>
                </p:cNvSpPr>
                <p:nvPr/>
              </p:nvSpPr>
              <p:spPr bwMode="auto">
                <a:xfrm>
                  <a:off x="2592" y="3168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032" y="2800"/>
                  <a:ext cx="33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arrow" w="med" len="med"/>
                  <a:tailEnd type="none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18"/>
                <p:cNvSpPr>
                  <a:spLocks noChangeShapeType="1"/>
                </p:cNvSpPr>
                <p:nvPr/>
              </p:nvSpPr>
              <p:spPr bwMode="auto">
                <a:xfrm>
                  <a:off x="2600" y="2208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auto">
                <a:xfrm>
                  <a:off x="4123" y="2816"/>
                  <a:ext cx="12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5121" y="2288"/>
                  <a:ext cx="0" cy="5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8" name="Text Box 16"/>
              <p:cNvSpPr txBox="1">
                <a:spLocks noChangeArrowheads="1"/>
              </p:cNvSpPr>
              <p:nvPr/>
            </p:nvSpPr>
            <p:spPr bwMode="auto">
              <a:xfrm>
                <a:off x="4419600" y="48006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true</a:t>
                </a:r>
                <a:endParaRPr lang="en-US" dirty="0"/>
              </a:p>
            </p:txBody>
          </p:sp>
          <p:sp>
            <p:nvSpPr>
              <p:cNvPr id="29" name="Text Box 16"/>
              <p:cNvSpPr txBox="1">
                <a:spLocks noChangeArrowheads="1"/>
              </p:cNvSpPr>
              <p:nvPr/>
            </p:nvSpPr>
            <p:spPr bwMode="auto">
              <a:xfrm>
                <a:off x="3886200" y="5715000"/>
                <a:ext cx="774700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false</a:t>
                </a:r>
                <a:endParaRPr lang="en-US" dirty="0"/>
              </a:p>
            </p:txBody>
          </p:sp>
        </p:grpSp>
        <p:sp>
          <p:nvSpPr>
            <p:cNvPr id="23" name="Parallelogram 22"/>
            <p:cNvSpPr/>
            <p:nvPr/>
          </p:nvSpPr>
          <p:spPr>
            <a:xfrm>
              <a:off x="3838699" y="3850575"/>
              <a:ext cx="1342900" cy="457200"/>
            </a:xfrm>
            <a:prstGeom prst="parallelogram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Display x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5322124" y="3897868"/>
              <a:ext cx="1143000" cy="36933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 smtClean="0"/>
                <a:t>Add 1 in x</a:t>
              </a:r>
              <a:endParaRPr lang="en-US" sz="1200" dirty="0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6478649" y="4091050"/>
              <a:ext cx="203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>
              <a:off x="4667662" y="1250538"/>
              <a:ext cx="25400" cy="40267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This flowchart segment shows a post-test</a:t>
            </a:r>
            <a:br>
              <a:rPr lang="en-US" sz="2400" dirty="0" smtClean="0"/>
            </a:br>
            <a:r>
              <a:rPr lang="en-US" sz="2400" dirty="0" smtClean="0"/>
              <a:t>repetition structure.</a:t>
            </a:r>
          </a:p>
          <a:p>
            <a:r>
              <a:rPr lang="en-US" sz="2400" dirty="0" smtClean="0"/>
              <a:t>The condition is tested </a:t>
            </a:r>
            <a:r>
              <a:rPr lang="en-US" sz="2400" i="1" dirty="0" smtClean="0"/>
              <a:t>AFTER</a:t>
            </a:r>
            <a:r>
              <a:rPr lang="en-US" sz="2400" dirty="0" smtClean="0"/>
              <a:t> the actions</a:t>
            </a:r>
            <a:br>
              <a:rPr lang="en-US" sz="2400" dirty="0" smtClean="0"/>
            </a:br>
            <a:r>
              <a:rPr lang="en-US" sz="2400" dirty="0" smtClean="0"/>
              <a:t>are performed.</a:t>
            </a:r>
          </a:p>
          <a:p>
            <a:r>
              <a:rPr lang="en-US" sz="2400" dirty="0" smtClean="0"/>
              <a:t>A post-test repetition structure always</a:t>
            </a:r>
            <a:br>
              <a:rPr lang="en-US" sz="2400" dirty="0" smtClean="0"/>
            </a:br>
            <a:r>
              <a:rPr lang="en-US" sz="2400" dirty="0" smtClean="0"/>
              <a:t>performs its actions at least once.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 Post-Test 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477000" y="2286000"/>
            <a:ext cx="1917700" cy="3771900"/>
            <a:chOff x="6477000" y="2286000"/>
            <a:chExt cx="1917700" cy="3771900"/>
          </a:xfrm>
        </p:grpSpPr>
        <p:sp>
          <p:nvSpPr>
            <p:cNvPr id="23" name="Flowchart: Data 22"/>
            <p:cNvSpPr/>
            <p:nvPr/>
          </p:nvSpPr>
          <p:spPr>
            <a:xfrm>
              <a:off x="6477000" y="2667000"/>
              <a:ext cx="1524000" cy="533400"/>
            </a:xfrm>
            <a:prstGeom prst="flowChartInputOutpu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477000" y="2286000"/>
              <a:ext cx="1917700" cy="3771900"/>
              <a:chOff x="6477000" y="2286000"/>
              <a:chExt cx="1917700" cy="3771900"/>
            </a:xfrm>
          </p:grpSpPr>
          <p:grpSp>
            <p:nvGrpSpPr>
              <p:cNvPr id="2" name="Group 25"/>
              <p:cNvGrpSpPr>
                <a:grpSpLocks/>
              </p:cNvGrpSpPr>
              <p:nvPr/>
            </p:nvGrpSpPr>
            <p:grpSpPr bwMode="auto">
              <a:xfrm>
                <a:off x="6477000" y="2286000"/>
                <a:ext cx="1917700" cy="3771900"/>
                <a:chOff x="4032" y="1464"/>
                <a:chExt cx="1208" cy="2376"/>
              </a:xfrm>
            </p:grpSpPr>
            <p:sp>
              <p:nvSpPr>
                <p:cNvPr id="29701" name="Line 7"/>
                <p:cNvSpPr>
                  <a:spLocks noChangeShapeType="1"/>
                </p:cNvSpPr>
                <p:nvPr/>
              </p:nvSpPr>
              <p:spPr bwMode="auto">
                <a:xfrm>
                  <a:off x="4464" y="1464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702" name="Line 9"/>
                <p:cNvSpPr>
                  <a:spLocks noChangeShapeType="1"/>
                </p:cNvSpPr>
                <p:nvPr/>
              </p:nvSpPr>
              <p:spPr bwMode="auto">
                <a:xfrm>
                  <a:off x="4480" y="2640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703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928" y="3232"/>
                  <a:ext cx="26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704" name="Line 11"/>
                <p:cNvSpPr>
                  <a:spLocks noChangeShapeType="1"/>
                </p:cNvSpPr>
                <p:nvPr/>
              </p:nvSpPr>
              <p:spPr bwMode="auto">
                <a:xfrm flipH="1" flipV="1">
                  <a:off x="5184" y="1560"/>
                  <a:ext cx="0" cy="167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71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064" y="1744"/>
                  <a:ext cx="81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 dirty="0"/>
                    <a:t>Display x</a:t>
                  </a:r>
                </a:p>
              </p:txBody>
            </p:sp>
            <p:grpSp>
              <p:nvGrpSpPr>
                <p:cNvPr id="4" name="Group 19"/>
                <p:cNvGrpSpPr>
                  <a:grpSpLocks/>
                </p:cNvGrpSpPr>
                <p:nvPr/>
              </p:nvGrpSpPr>
              <p:grpSpPr bwMode="auto">
                <a:xfrm>
                  <a:off x="4072" y="2282"/>
                  <a:ext cx="816" cy="352"/>
                  <a:chOff x="3576" y="2626"/>
                  <a:chExt cx="816" cy="352"/>
                </a:xfrm>
              </p:grpSpPr>
              <p:sp>
                <p:nvSpPr>
                  <p:cNvPr id="29714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08" y="2626"/>
                    <a:ext cx="720" cy="352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en-US" sz="1200"/>
                      <a:t> </a:t>
                    </a:r>
                  </a:p>
                  <a:p>
                    <a:pPr algn="ctr">
                      <a:spcBef>
                        <a:spcPct val="50000"/>
                      </a:spcBef>
                    </a:pPr>
                    <a:endParaRPr lang="en-US" sz="1200"/>
                  </a:p>
                </p:txBody>
              </p:sp>
              <p:sp>
                <p:nvSpPr>
                  <p:cNvPr id="29715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76" y="2680"/>
                    <a:ext cx="816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en-US" sz="2000" dirty="0"/>
                      <a:t>Add 1 to x</a:t>
                    </a:r>
                  </a:p>
                </p:txBody>
              </p:sp>
            </p:grpSp>
            <p:sp>
              <p:nvSpPr>
                <p:cNvPr id="29708" name="Line 21"/>
                <p:cNvSpPr>
                  <a:spLocks noChangeShapeType="1"/>
                </p:cNvSpPr>
                <p:nvPr/>
              </p:nvSpPr>
              <p:spPr bwMode="auto">
                <a:xfrm>
                  <a:off x="4488" y="2048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709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752" y="2936"/>
                  <a:ext cx="48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/>
                    <a:t>YES</a:t>
                  </a:r>
                  <a:endParaRPr lang="en-US"/>
                </a:p>
              </p:txBody>
            </p:sp>
            <p:grpSp>
              <p:nvGrpSpPr>
                <p:cNvPr id="5" name="Group 20"/>
                <p:cNvGrpSpPr>
                  <a:grpSpLocks/>
                </p:cNvGrpSpPr>
                <p:nvPr/>
              </p:nvGrpSpPr>
              <p:grpSpPr bwMode="auto">
                <a:xfrm>
                  <a:off x="4032" y="2872"/>
                  <a:ext cx="888" cy="720"/>
                  <a:chOff x="1320" y="2408"/>
                  <a:chExt cx="888" cy="720"/>
                </a:xfrm>
              </p:grpSpPr>
              <p:sp>
                <p:nvSpPr>
                  <p:cNvPr id="29712" name="AutoShape 5"/>
                  <p:cNvSpPr>
                    <a:spLocks noChangeArrowheads="1"/>
                  </p:cNvSpPr>
                  <p:nvPr/>
                </p:nvSpPr>
                <p:spPr bwMode="auto">
                  <a:xfrm>
                    <a:off x="1320" y="2408"/>
                    <a:ext cx="888" cy="720"/>
                  </a:xfrm>
                  <a:prstGeom prst="flowChartDecision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9713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0" y="2656"/>
                    <a:ext cx="600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en-US" sz="2000" dirty="0"/>
                      <a:t>x &lt; y?</a:t>
                    </a:r>
                  </a:p>
                </p:txBody>
              </p:sp>
            </p:grpSp>
            <p:sp>
              <p:nvSpPr>
                <p:cNvPr id="29711" name="Line 24"/>
                <p:cNvSpPr>
                  <a:spLocks noChangeShapeType="1"/>
                </p:cNvSpPr>
                <p:nvPr/>
              </p:nvSpPr>
              <p:spPr bwMode="auto">
                <a:xfrm>
                  <a:off x="4472" y="3608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cxnSp>
            <p:nvCxnSpPr>
              <p:cNvPr id="25" name="Straight Arrow Connector 24"/>
              <p:cNvCxnSpPr>
                <a:stCxn id="29704" idx="1"/>
              </p:cNvCxnSpPr>
              <p:nvPr/>
            </p:nvCxnSpPr>
            <p:spPr>
              <a:xfrm rot="5400000">
                <a:off x="7734300" y="1866900"/>
                <a:ext cx="1588" cy="11430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1219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flowchart segment below shows a post-test repetition structure expressed in C as a do-while loop.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826000" y="3670300"/>
            <a:ext cx="35941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latin typeface="Courier New" pitchFamily="49" charset="0"/>
              </a:rPr>
              <a:t>do</a:t>
            </a:r>
            <a:br>
              <a:rPr lang="en-US" sz="1800" dirty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{</a:t>
            </a:r>
            <a:br>
              <a:rPr lang="en-US" sz="1800" dirty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(“%d”, x);</a:t>
            </a:r>
            <a:br>
              <a:rPr lang="en-US" sz="1800" dirty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x = x +1;</a:t>
            </a:r>
            <a:r>
              <a:rPr lang="en-US" sz="1800" dirty="0">
                <a:latin typeface="Courier New" pitchFamily="49" charset="0"/>
              </a:rPr>
              <a:t/>
            </a:r>
            <a:br>
              <a:rPr lang="en-US" sz="1800" dirty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} while (x &lt; y);</a:t>
            </a:r>
            <a:endParaRPr lang="en-US" sz="1400" dirty="0">
              <a:latin typeface="Courier New" pitchFamily="49" charset="0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33400" y="2895600"/>
            <a:ext cx="158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Flowchart</a:t>
            </a:r>
            <a:endParaRPr lang="en-US" dirty="0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626100" y="3149600"/>
            <a:ext cx="158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/>
              <a:t>C Code</a:t>
            </a:r>
            <a:endParaRPr lang="en-US" dirty="0"/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 Post-Test Repetition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1981200" y="2806700"/>
            <a:ext cx="1955800" cy="3746500"/>
            <a:chOff x="1981200" y="2362200"/>
            <a:chExt cx="1955800" cy="3746500"/>
          </a:xfrm>
        </p:grpSpPr>
        <p:grpSp>
          <p:nvGrpSpPr>
            <p:cNvPr id="2" name="Group 39"/>
            <p:cNvGrpSpPr>
              <a:grpSpLocks/>
            </p:cNvGrpSpPr>
            <p:nvPr/>
          </p:nvGrpSpPr>
          <p:grpSpPr bwMode="auto">
            <a:xfrm>
              <a:off x="2019300" y="2362200"/>
              <a:ext cx="1917700" cy="3746500"/>
              <a:chOff x="1648" y="1680"/>
              <a:chExt cx="1208" cy="2360"/>
            </a:xfrm>
          </p:grpSpPr>
          <p:grpSp>
            <p:nvGrpSpPr>
              <p:cNvPr id="3" name="Group 21"/>
              <p:cNvGrpSpPr>
                <a:grpSpLocks/>
              </p:cNvGrpSpPr>
              <p:nvPr/>
            </p:nvGrpSpPr>
            <p:grpSpPr bwMode="auto">
              <a:xfrm>
                <a:off x="1648" y="1680"/>
                <a:ext cx="1208" cy="2128"/>
                <a:chOff x="4032" y="1464"/>
                <a:chExt cx="1208" cy="2128"/>
              </a:xfrm>
            </p:grpSpPr>
            <p:sp>
              <p:nvSpPr>
                <p:cNvPr id="30730" name="Line 22"/>
                <p:cNvSpPr>
                  <a:spLocks noChangeShapeType="1"/>
                </p:cNvSpPr>
                <p:nvPr/>
              </p:nvSpPr>
              <p:spPr bwMode="auto">
                <a:xfrm>
                  <a:off x="4440" y="1464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731" name="Line 23"/>
                <p:cNvSpPr>
                  <a:spLocks noChangeShapeType="1"/>
                </p:cNvSpPr>
                <p:nvPr/>
              </p:nvSpPr>
              <p:spPr bwMode="auto">
                <a:xfrm>
                  <a:off x="4480" y="2640"/>
                  <a:ext cx="0" cy="2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732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4928" y="3232"/>
                  <a:ext cx="26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733" name="Line 25"/>
                <p:cNvSpPr>
                  <a:spLocks noChangeShapeType="1"/>
                </p:cNvSpPr>
                <p:nvPr/>
              </p:nvSpPr>
              <p:spPr bwMode="auto">
                <a:xfrm flipH="1" flipV="1">
                  <a:off x="5184" y="1560"/>
                  <a:ext cx="0" cy="167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74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064" y="1744"/>
                  <a:ext cx="81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/>
                    <a:t>Display x</a:t>
                  </a:r>
                </a:p>
              </p:txBody>
            </p:sp>
            <p:grpSp>
              <p:nvGrpSpPr>
                <p:cNvPr id="5" name="Group 30"/>
                <p:cNvGrpSpPr>
                  <a:grpSpLocks/>
                </p:cNvGrpSpPr>
                <p:nvPr/>
              </p:nvGrpSpPr>
              <p:grpSpPr bwMode="auto">
                <a:xfrm>
                  <a:off x="4072" y="2282"/>
                  <a:ext cx="816" cy="352"/>
                  <a:chOff x="3576" y="2626"/>
                  <a:chExt cx="816" cy="352"/>
                </a:xfrm>
              </p:grpSpPr>
              <p:sp>
                <p:nvSpPr>
                  <p:cNvPr id="30742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08" y="2626"/>
                    <a:ext cx="720" cy="352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en-US" sz="1200"/>
                      <a:t> </a:t>
                    </a:r>
                  </a:p>
                  <a:p>
                    <a:pPr algn="ctr">
                      <a:spcBef>
                        <a:spcPct val="50000"/>
                      </a:spcBef>
                    </a:pPr>
                    <a:endParaRPr lang="en-US" sz="1200"/>
                  </a:p>
                </p:txBody>
              </p:sp>
              <p:sp>
                <p:nvSpPr>
                  <p:cNvPr id="30743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76" y="2680"/>
                    <a:ext cx="816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en-US" sz="2000"/>
                      <a:t>Add 1 to x</a:t>
                    </a:r>
                  </a:p>
                </p:txBody>
              </p:sp>
            </p:grpSp>
            <p:sp>
              <p:nvSpPr>
                <p:cNvPr id="30737" name="Line 33"/>
                <p:cNvSpPr>
                  <a:spLocks noChangeShapeType="1"/>
                </p:cNvSpPr>
                <p:nvPr/>
              </p:nvSpPr>
              <p:spPr bwMode="auto">
                <a:xfrm>
                  <a:off x="4488" y="2048"/>
                  <a:ext cx="0" cy="2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738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752" y="2936"/>
                  <a:ext cx="48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/>
                    <a:t>YES</a:t>
                  </a:r>
                  <a:endParaRPr lang="en-US"/>
                </a:p>
              </p:txBody>
            </p:sp>
            <p:grpSp>
              <p:nvGrpSpPr>
                <p:cNvPr id="6" name="Group 35"/>
                <p:cNvGrpSpPr>
                  <a:grpSpLocks/>
                </p:cNvGrpSpPr>
                <p:nvPr/>
              </p:nvGrpSpPr>
              <p:grpSpPr bwMode="auto">
                <a:xfrm>
                  <a:off x="4032" y="2872"/>
                  <a:ext cx="888" cy="720"/>
                  <a:chOff x="1320" y="2408"/>
                  <a:chExt cx="888" cy="720"/>
                </a:xfrm>
              </p:grpSpPr>
              <p:sp>
                <p:nvSpPr>
                  <p:cNvPr id="30740" name="AutoShape 36"/>
                  <p:cNvSpPr>
                    <a:spLocks noChangeArrowheads="1"/>
                  </p:cNvSpPr>
                  <p:nvPr/>
                </p:nvSpPr>
                <p:spPr bwMode="auto">
                  <a:xfrm>
                    <a:off x="1320" y="2408"/>
                    <a:ext cx="888" cy="720"/>
                  </a:xfrm>
                  <a:prstGeom prst="flowChartDecision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41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0" y="2656"/>
                    <a:ext cx="600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en-US" sz="2000"/>
                      <a:t>x &lt; y?</a:t>
                    </a:r>
                  </a:p>
                </p:txBody>
              </p:sp>
            </p:grpSp>
          </p:grpSp>
          <p:sp>
            <p:nvSpPr>
              <p:cNvPr id="30729" name="Line 38"/>
              <p:cNvSpPr>
                <a:spLocks noChangeShapeType="1"/>
              </p:cNvSpPr>
              <p:nvPr/>
            </p:nvSpPr>
            <p:spPr bwMode="auto">
              <a:xfrm>
                <a:off x="2088" y="3808"/>
                <a:ext cx="0" cy="2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5" name="Flowchart: Data 94"/>
            <p:cNvSpPr/>
            <p:nvPr/>
          </p:nvSpPr>
          <p:spPr>
            <a:xfrm>
              <a:off x="1981200" y="2743200"/>
              <a:ext cx="1524000" cy="533400"/>
            </a:xfrm>
            <a:prstGeom prst="flowChartInputOutpu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Arrow Connector 96"/>
            <p:cNvCxnSpPr>
              <a:stCxn id="30733" idx="1"/>
            </p:cNvCxnSpPr>
            <p:nvPr/>
          </p:nvCxnSpPr>
          <p:spPr>
            <a:xfrm rot="5400000">
              <a:off x="3257550" y="1924050"/>
              <a:ext cx="1588" cy="11811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013700" cy="4114800"/>
          </a:xfrm>
        </p:spPr>
        <p:txBody>
          <a:bodyPr/>
          <a:lstStyle/>
          <a:p>
            <a:r>
              <a:rPr lang="en-US" sz="2800" dirty="0" smtClean="0"/>
              <a:t>One of several possible actions is taken, depending on the contents of a variable.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219200" y="2743200"/>
            <a:ext cx="6692900" cy="3327400"/>
            <a:chOff x="904" y="1872"/>
            <a:chExt cx="4216" cy="2096"/>
          </a:xfrm>
        </p:grpSpPr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904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1750" name="AutoShape 6"/>
            <p:cNvSpPr>
              <a:spLocks noChangeArrowheads="1"/>
            </p:cNvSpPr>
            <p:nvPr/>
          </p:nvSpPr>
          <p:spPr bwMode="auto">
            <a:xfrm>
              <a:off x="2576" y="2104"/>
              <a:ext cx="888" cy="720"/>
            </a:xfrm>
            <a:prstGeom prst="flowChartDecisi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2069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1752" name="Line 16"/>
            <p:cNvSpPr>
              <a:spLocks noChangeShapeType="1"/>
            </p:cNvSpPr>
            <p:nvPr/>
          </p:nvSpPr>
          <p:spPr bwMode="auto">
            <a:xfrm>
              <a:off x="3016" y="2832"/>
              <a:ext cx="0" cy="1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3" name="Line 17"/>
            <p:cNvSpPr>
              <a:spLocks noChangeShapeType="1"/>
            </p:cNvSpPr>
            <p:nvPr/>
          </p:nvSpPr>
          <p:spPr bwMode="auto">
            <a:xfrm>
              <a:off x="3024" y="1872"/>
              <a:ext cx="0" cy="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4" name="Text Box 18"/>
            <p:cNvSpPr txBox="1">
              <a:spLocks noChangeArrowheads="1"/>
            </p:cNvSpPr>
            <p:nvPr/>
          </p:nvSpPr>
          <p:spPr bwMode="auto">
            <a:xfrm>
              <a:off x="3234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1755" name="Text Box 19"/>
            <p:cNvSpPr txBox="1">
              <a:spLocks noChangeArrowheads="1"/>
            </p:cNvSpPr>
            <p:nvPr/>
          </p:nvSpPr>
          <p:spPr bwMode="auto">
            <a:xfrm>
              <a:off x="4400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1232" y="3016"/>
              <a:ext cx="3544" cy="184"/>
              <a:chOff x="1232" y="3016"/>
              <a:chExt cx="3544" cy="184"/>
            </a:xfrm>
          </p:grpSpPr>
          <p:sp>
            <p:nvSpPr>
              <p:cNvPr id="31764" name="Line 15"/>
              <p:cNvSpPr>
                <a:spLocks noChangeShapeType="1"/>
              </p:cNvSpPr>
              <p:nvPr/>
            </p:nvSpPr>
            <p:spPr bwMode="auto">
              <a:xfrm flipH="1">
                <a:off x="1232" y="3016"/>
                <a:ext cx="3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5" name="Line 20"/>
              <p:cNvSpPr>
                <a:spLocks noChangeShapeType="1"/>
              </p:cNvSpPr>
              <p:nvPr/>
            </p:nvSpPr>
            <p:spPr bwMode="auto">
              <a:xfrm>
                <a:off x="1240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6" name="Line 22"/>
              <p:cNvSpPr>
                <a:spLocks noChangeShapeType="1"/>
              </p:cNvSpPr>
              <p:nvPr/>
            </p:nvSpPr>
            <p:spPr bwMode="auto">
              <a:xfrm>
                <a:off x="2408" y="3024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7" name="Line 23"/>
              <p:cNvSpPr>
                <a:spLocks noChangeShapeType="1"/>
              </p:cNvSpPr>
              <p:nvPr/>
            </p:nvSpPr>
            <p:spPr bwMode="auto">
              <a:xfrm>
                <a:off x="3568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8" name="Line 24"/>
              <p:cNvSpPr>
                <a:spLocks noChangeShapeType="1"/>
              </p:cNvSpPr>
              <p:nvPr/>
            </p:nvSpPr>
            <p:spPr bwMode="auto">
              <a:xfrm>
                <a:off x="4776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6"/>
            <p:cNvGrpSpPr>
              <a:grpSpLocks/>
            </p:cNvGrpSpPr>
            <p:nvPr/>
          </p:nvGrpSpPr>
          <p:grpSpPr bwMode="auto">
            <a:xfrm rot="10800000">
              <a:off x="1224" y="3520"/>
              <a:ext cx="3544" cy="184"/>
              <a:chOff x="1232" y="3016"/>
              <a:chExt cx="3544" cy="184"/>
            </a:xfrm>
          </p:grpSpPr>
          <p:sp>
            <p:nvSpPr>
              <p:cNvPr id="31759" name="Line 27"/>
              <p:cNvSpPr>
                <a:spLocks noChangeShapeType="1"/>
              </p:cNvSpPr>
              <p:nvPr/>
            </p:nvSpPr>
            <p:spPr bwMode="auto">
              <a:xfrm flipH="1">
                <a:off x="1232" y="3016"/>
                <a:ext cx="3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0" name="Line 28"/>
              <p:cNvSpPr>
                <a:spLocks noChangeShapeType="1"/>
              </p:cNvSpPr>
              <p:nvPr/>
            </p:nvSpPr>
            <p:spPr bwMode="auto">
              <a:xfrm>
                <a:off x="1240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1" name="Line 29"/>
              <p:cNvSpPr>
                <a:spLocks noChangeShapeType="1"/>
              </p:cNvSpPr>
              <p:nvPr/>
            </p:nvSpPr>
            <p:spPr bwMode="auto">
              <a:xfrm>
                <a:off x="2408" y="3024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2" name="Line 30"/>
              <p:cNvSpPr>
                <a:spLocks noChangeShapeType="1"/>
              </p:cNvSpPr>
              <p:nvPr/>
            </p:nvSpPr>
            <p:spPr bwMode="auto">
              <a:xfrm>
                <a:off x="3568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3" name="Line 31"/>
              <p:cNvSpPr>
                <a:spLocks noChangeShapeType="1"/>
              </p:cNvSpPr>
              <p:nvPr/>
            </p:nvSpPr>
            <p:spPr bwMode="auto">
              <a:xfrm>
                <a:off x="4776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58" name="Line 32"/>
            <p:cNvSpPr>
              <a:spLocks noChangeShapeType="1"/>
            </p:cNvSpPr>
            <p:nvPr/>
          </p:nvSpPr>
          <p:spPr bwMode="auto">
            <a:xfrm>
              <a:off x="3040" y="3712"/>
              <a:ext cx="0" cy="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Case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013700" cy="4114800"/>
          </a:xfrm>
        </p:spPr>
        <p:txBody>
          <a:bodyPr/>
          <a:lstStyle/>
          <a:p>
            <a:r>
              <a:rPr lang="en-US" sz="2800" dirty="0" smtClean="0"/>
              <a:t>The structure below indicates actions to perform depending on the value in </a:t>
            </a:r>
            <a:r>
              <a:rPr lang="en-US" sz="2800" dirty="0" err="1" smtClean="0">
                <a:latin typeface="Courier New" pitchFamily="49" charset="0"/>
              </a:rPr>
              <a:t>years_employed</a:t>
            </a:r>
            <a:r>
              <a:rPr lang="en-US" sz="2800" dirty="0" smtClean="0"/>
              <a:t>.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912816" y="2397125"/>
            <a:ext cx="7088191" cy="3521075"/>
            <a:chOff x="887" y="1758"/>
            <a:chExt cx="4465" cy="221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87" y="1758"/>
              <a:ext cx="4417" cy="2218"/>
              <a:chOff x="807" y="1750"/>
              <a:chExt cx="4417" cy="2218"/>
            </a:xfrm>
          </p:grpSpPr>
          <p:sp>
            <p:nvSpPr>
              <p:cNvPr id="32783" name="Text Box 5"/>
              <p:cNvSpPr txBox="1">
                <a:spLocks noChangeArrowheads="1"/>
              </p:cNvSpPr>
              <p:nvPr/>
            </p:nvSpPr>
            <p:spPr bwMode="auto">
              <a:xfrm>
                <a:off x="807" y="3186"/>
                <a:ext cx="864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32784" name="AutoShape 6"/>
              <p:cNvSpPr>
                <a:spLocks noChangeArrowheads="1"/>
              </p:cNvSpPr>
              <p:nvPr/>
            </p:nvSpPr>
            <p:spPr bwMode="auto">
              <a:xfrm>
                <a:off x="2483" y="2016"/>
                <a:ext cx="1024" cy="808"/>
              </a:xfrm>
              <a:prstGeom prst="flowChartDecision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5" name="Text Box 7"/>
              <p:cNvSpPr txBox="1">
                <a:spLocks noChangeArrowheads="1"/>
              </p:cNvSpPr>
              <p:nvPr/>
            </p:nvSpPr>
            <p:spPr bwMode="auto">
              <a:xfrm>
                <a:off x="2009" y="3186"/>
                <a:ext cx="803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32786" name="Line 8"/>
              <p:cNvSpPr>
                <a:spLocks noChangeShapeType="1"/>
              </p:cNvSpPr>
              <p:nvPr/>
            </p:nvSpPr>
            <p:spPr bwMode="auto">
              <a:xfrm>
                <a:off x="2994" y="2832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7" name="Line 9"/>
              <p:cNvSpPr>
                <a:spLocks noChangeShapeType="1"/>
              </p:cNvSpPr>
              <p:nvPr/>
            </p:nvSpPr>
            <p:spPr bwMode="auto">
              <a:xfrm>
                <a:off x="3001" y="1750"/>
                <a:ext cx="0" cy="25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8" name="Text Box 10"/>
              <p:cNvSpPr txBox="1">
                <a:spLocks noChangeArrowheads="1"/>
              </p:cNvSpPr>
              <p:nvPr/>
            </p:nvSpPr>
            <p:spPr bwMode="auto">
              <a:xfrm>
                <a:off x="3234" y="3186"/>
                <a:ext cx="790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32789" name="Text Box 11"/>
              <p:cNvSpPr txBox="1">
                <a:spLocks noChangeArrowheads="1"/>
              </p:cNvSpPr>
              <p:nvPr/>
            </p:nvSpPr>
            <p:spPr bwMode="auto">
              <a:xfrm>
                <a:off x="4400" y="3186"/>
                <a:ext cx="824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1232" y="3016"/>
                <a:ext cx="3544" cy="184"/>
                <a:chOff x="1232" y="3016"/>
                <a:chExt cx="3544" cy="184"/>
              </a:xfrm>
            </p:grpSpPr>
            <p:sp>
              <p:nvSpPr>
                <p:cNvPr id="32798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232" y="3016"/>
                  <a:ext cx="353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9" name="Line 14"/>
                <p:cNvSpPr>
                  <a:spLocks noChangeShapeType="1"/>
                </p:cNvSpPr>
                <p:nvPr/>
              </p:nvSpPr>
              <p:spPr bwMode="auto">
                <a:xfrm>
                  <a:off x="1240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0" name="Line 15"/>
                <p:cNvSpPr>
                  <a:spLocks noChangeShapeType="1"/>
                </p:cNvSpPr>
                <p:nvPr/>
              </p:nvSpPr>
              <p:spPr bwMode="auto">
                <a:xfrm>
                  <a:off x="2408" y="3024"/>
                  <a:ext cx="0" cy="1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1" name="Line 16"/>
                <p:cNvSpPr>
                  <a:spLocks noChangeShapeType="1"/>
                </p:cNvSpPr>
                <p:nvPr/>
              </p:nvSpPr>
              <p:spPr bwMode="auto">
                <a:xfrm>
                  <a:off x="3568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2" name="Line 17"/>
                <p:cNvSpPr>
                  <a:spLocks noChangeShapeType="1"/>
                </p:cNvSpPr>
                <p:nvPr/>
              </p:nvSpPr>
              <p:spPr bwMode="auto">
                <a:xfrm>
                  <a:off x="4776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8"/>
              <p:cNvGrpSpPr>
                <a:grpSpLocks/>
              </p:cNvGrpSpPr>
              <p:nvPr/>
            </p:nvGrpSpPr>
            <p:grpSpPr bwMode="auto">
              <a:xfrm rot="10800000">
                <a:off x="1224" y="3520"/>
                <a:ext cx="3544" cy="184"/>
                <a:chOff x="1232" y="3016"/>
                <a:chExt cx="3544" cy="184"/>
              </a:xfrm>
            </p:grpSpPr>
            <p:sp>
              <p:nvSpPr>
                <p:cNvPr id="32793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232" y="3016"/>
                  <a:ext cx="353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4" name="Line 20"/>
                <p:cNvSpPr>
                  <a:spLocks noChangeShapeType="1"/>
                </p:cNvSpPr>
                <p:nvPr/>
              </p:nvSpPr>
              <p:spPr bwMode="auto">
                <a:xfrm>
                  <a:off x="1240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5" name="Line 21"/>
                <p:cNvSpPr>
                  <a:spLocks noChangeShapeType="1"/>
                </p:cNvSpPr>
                <p:nvPr/>
              </p:nvSpPr>
              <p:spPr bwMode="auto">
                <a:xfrm>
                  <a:off x="2408" y="3024"/>
                  <a:ext cx="0" cy="1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6" name="Line 22"/>
                <p:cNvSpPr>
                  <a:spLocks noChangeShapeType="1"/>
                </p:cNvSpPr>
                <p:nvPr/>
              </p:nvSpPr>
              <p:spPr bwMode="auto">
                <a:xfrm>
                  <a:off x="3568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7" name="Line 23"/>
                <p:cNvSpPr>
                  <a:spLocks noChangeShapeType="1"/>
                </p:cNvSpPr>
                <p:nvPr/>
              </p:nvSpPr>
              <p:spPr bwMode="auto">
                <a:xfrm>
                  <a:off x="4776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2792" name="Line 24"/>
              <p:cNvSpPr>
                <a:spLocks noChangeShapeType="1"/>
              </p:cNvSpPr>
              <p:nvPr/>
            </p:nvSpPr>
            <p:spPr bwMode="auto">
              <a:xfrm>
                <a:off x="3040" y="3712"/>
                <a:ext cx="0" cy="25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774" name="Text Box 25"/>
            <p:cNvSpPr txBox="1">
              <a:spLocks noChangeArrowheads="1"/>
            </p:cNvSpPr>
            <p:nvPr/>
          </p:nvSpPr>
          <p:spPr bwMode="auto">
            <a:xfrm>
              <a:off x="2632" y="2168"/>
              <a:ext cx="89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 smtClean="0"/>
                <a:t>CASE:</a:t>
              </a:r>
              <a:r>
                <a:rPr lang="en-US" b="1" dirty="0"/>
                <a:t/>
              </a:r>
              <a:br>
                <a:rPr lang="en-US" b="1" dirty="0"/>
              </a:br>
              <a:r>
                <a:rPr lang="en-US" b="1" dirty="0" err="1" smtClean="0"/>
                <a:t>years_employed</a:t>
              </a:r>
              <a:endParaRPr lang="en-US" b="1" dirty="0"/>
            </a:p>
          </p:txBody>
        </p:sp>
        <p:sp>
          <p:nvSpPr>
            <p:cNvPr id="32775" name="Text Box 26"/>
            <p:cNvSpPr txBox="1">
              <a:spLocks noChangeArrowheads="1"/>
            </p:cNvSpPr>
            <p:nvPr/>
          </p:nvSpPr>
          <p:spPr bwMode="auto">
            <a:xfrm>
              <a:off x="1256" y="2720"/>
              <a:ext cx="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1</a:t>
              </a:r>
              <a:endParaRPr lang="en-US"/>
            </a:p>
          </p:txBody>
        </p:sp>
        <p:sp>
          <p:nvSpPr>
            <p:cNvPr id="32776" name="Text Box 27"/>
            <p:cNvSpPr txBox="1">
              <a:spLocks noChangeArrowheads="1"/>
            </p:cNvSpPr>
            <p:nvPr/>
          </p:nvSpPr>
          <p:spPr bwMode="auto">
            <a:xfrm>
              <a:off x="2360" y="2752"/>
              <a:ext cx="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2</a:t>
              </a:r>
            </a:p>
          </p:txBody>
        </p:sp>
        <p:sp>
          <p:nvSpPr>
            <p:cNvPr id="32777" name="Text Box 28"/>
            <p:cNvSpPr txBox="1">
              <a:spLocks noChangeArrowheads="1"/>
            </p:cNvSpPr>
            <p:nvPr/>
          </p:nvSpPr>
          <p:spPr bwMode="auto">
            <a:xfrm>
              <a:off x="3528" y="2736"/>
              <a:ext cx="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3</a:t>
              </a:r>
            </a:p>
          </p:txBody>
        </p:sp>
        <p:sp>
          <p:nvSpPr>
            <p:cNvPr id="32778" name="Text Box 29"/>
            <p:cNvSpPr txBox="1">
              <a:spLocks noChangeArrowheads="1"/>
            </p:cNvSpPr>
            <p:nvPr/>
          </p:nvSpPr>
          <p:spPr bwMode="auto">
            <a:xfrm>
              <a:off x="4504" y="2744"/>
              <a:ext cx="6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Other</a:t>
              </a:r>
            </a:p>
          </p:txBody>
        </p:sp>
        <p:sp>
          <p:nvSpPr>
            <p:cNvPr id="32779" name="Text Box 30"/>
            <p:cNvSpPr txBox="1">
              <a:spLocks noChangeArrowheads="1"/>
            </p:cNvSpPr>
            <p:nvPr/>
          </p:nvSpPr>
          <p:spPr bwMode="auto">
            <a:xfrm>
              <a:off x="925" y="3248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100</a:t>
              </a:r>
            </a:p>
          </p:txBody>
        </p:sp>
        <p:sp>
          <p:nvSpPr>
            <p:cNvPr id="32780" name="Text Box 31"/>
            <p:cNvSpPr txBox="1">
              <a:spLocks noChangeArrowheads="1"/>
            </p:cNvSpPr>
            <p:nvPr/>
          </p:nvSpPr>
          <p:spPr bwMode="auto">
            <a:xfrm>
              <a:off x="2075" y="3239"/>
              <a:ext cx="92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200</a:t>
              </a:r>
            </a:p>
          </p:txBody>
        </p:sp>
        <p:sp>
          <p:nvSpPr>
            <p:cNvPr id="32781" name="Text Box 32"/>
            <p:cNvSpPr txBox="1">
              <a:spLocks noChangeArrowheads="1"/>
            </p:cNvSpPr>
            <p:nvPr/>
          </p:nvSpPr>
          <p:spPr bwMode="auto">
            <a:xfrm>
              <a:off x="3312" y="3264"/>
              <a:ext cx="84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400</a:t>
              </a:r>
            </a:p>
          </p:txBody>
        </p:sp>
        <p:sp>
          <p:nvSpPr>
            <p:cNvPr id="32782" name="Text Box 33"/>
            <p:cNvSpPr txBox="1">
              <a:spLocks noChangeArrowheads="1"/>
            </p:cNvSpPr>
            <p:nvPr/>
          </p:nvSpPr>
          <p:spPr bwMode="auto">
            <a:xfrm>
              <a:off x="4480" y="3272"/>
              <a:ext cx="87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800</a:t>
              </a:r>
            </a:p>
          </p:txBody>
        </p:sp>
      </p:grpSp>
      <p:sp>
        <p:nvSpPr>
          <p:cNvPr id="35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Case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35"/>
          <p:cNvSpPr txBox="1">
            <a:spLocks noChangeArrowheads="1"/>
          </p:cNvSpPr>
          <p:nvPr/>
        </p:nvSpPr>
        <p:spPr bwMode="auto">
          <a:xfrm>
            <a:off x="266700" y="2400300"/>
            <a:ext cx="23241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If </a:t>
            </a:r>
            <a:r>
              <a:rPr lang="en-US" dirty="0" err="1">
                <a:solidFill>
                  <a:srgbClr val="FF0000"/>
                </a:solidFill>
              </a:rPr>
              <a:t>years_employed</a:t>
            </a:r>
            <a:r>
              <a:rPr lang="en-US" dirty="0">
                <a:solidFill>
                  <a:srgbClr val="FF0000"/>
                </a:solidFill>
              </a:rPr>
              <a:t> = 1, bonus is set to 100</a:t>
            </a:r>
            <a:endParaRPr lang="en-US" dirty="0"/>
          </a:p>
        </p:txBody>
      </p:sp>
      <p:sp>
        <p:nvSpPr>
          <p:cNvPr id="33797" name="Line 38"/>
          <p:cNvSpPr>
            <a:spLocks noChangeShapeType="1"/>
          </p:cNvSpPr>
          <p:nvPr/>
        </p:nvSpPr>
        <p:spPr bwMode="auto">
          <a:xfrm>
            <a:off x="1371600" y="2933700"/>
            <a:ext cx="76200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39"/>
          <p:cNvSpPr txBox="1">
            <a:spLocks noChangeArrowheads="1"/>
          </p:cNvSpPr>
          <p:nvPr/>
        </p:nvSpPr>
        <p:spPr bwMode="auto">
          <a:xfrm>
            <a:off x="1600200" y="1447800"/>
            <a:ext cx="2438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If </a:t>
            </a:r>
            <a:r>
              <a:rPr lang="en-US" dirty="0" err="1">
                <a:solidFill>
                  <a:srgbClr val="FF0000"/>
                </a:solidFill>
              </a:rPr>
              <a:t>years_employed</a:t>
            </a:r>
            <a:r>
              <a:rPr lang="en-US" dirty="0">
                <a:solidFill>
                  <a:srgbClr val="FF0000"/>
                </a:solidFill>
              </a:rPr>
              <a:t> = 2, bonus is set to 200</a:t>
            </a:r>
            <a:endParaRPr lang="en-US" dirty="0"/>
          </a:p>
        </p:txBody>
      </p:sp>
      <p:sp>
        <p:nvSpPr>
          <p:cNvPr id="33799" name="Line 40"/>
          <p:cNvSpPr>
            <a:spLocks noChangeShapeType="1"/>
          </p:cNvSpPr>
          <p:nvPr/>
        </p:nvSpPr>
        <p:spPr bwMode="auto">
          <a:xfrm>
            <a:off x="2743200" y="2057400"/>
            <a:ext cx="457200" cy="1524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Text Box 41"/>
          <p:cNvSpPr txBox="1">
            <a:spLocks noChangeArrowheads="1"/>
          </p:cNvSpPr>
          <p:nvPr/>
        </p:nvSpPr>
        <p:spPr bwMode="auto">
          <a:xfrm>
            <a:off x="4660900" y="1715869"/>
            <a:ext cx="2273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If </a:t>
            </a:r>
            <a:r>
              <a:rPr lang="en-US" dirty="0" err="1">
                <a:solidFill>
                  <a:srgbClr val="FF0000"/>
                </a:solidFill>
              </a:rPr>
              <a:t>years_employed</a:t>
            </a:r>
            <a:r>
              <a:rPr lang="en-US" dirty="0">
                <a:solidFill>
                  <a:srgbClr val="FF0000"/>
                </a:solidFill>
              </a:rPr>
              <a:t> = 3, bonus is set to 400</a:t>
            </a:r>
            <a:endParaRPr lang="en-US" dirty="0"/>
          </a:p>
        </p:txBody>
      </p:sp>
      <p:sp>
        <p:nvSpPr>
          <p:cNvPr id="33801" name="Line 42"/>
          <p:cNvSpPr>
            <a:spLocks noChangeShapeType="1"/>
          </p:cNvSpPr>
          <p:nvPr/>
        </p:nvSpPr>
        <p:spPr bwMode="auto">
          <a:xfrm flipH="1">
            <a:off x="5181600" y="2311400"/>
            <a:ext cx="254000" cy="1270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 Box 43"/>
          <p:cNvSpPr txBox="1">
            <a:spLocks noChangeArrowheads="1"/>
          </p:cNvSpPr>
          <p:nvPr/>
        </p:nvSpPr>
        <p:spPr bwMode="auto">
          <a:xfrm>
            <a:off x="6477000" y="2362200"/>
            <a:ext cx="228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If </a:t>
            </a:r>
            <a:r>
              <a:rPr lang="en-US" dirty="0" err="1">
                <a:solidFill>
                  <a:srgbClr val="FF0000"/>
                </a:solidFill>
              </a:rPr>
              <a:t>years_employed</a:t>
            </a:r>
            <a:r>
              <a:rPr lang="en-US" dirty="0">
                <a:solidFill>
                  <a:srgbClr val="FF0000"/>
                </a:solidFill>
              </a:rPr>
              <a:t> is any other value, bonus is set to 800</a:t>
            </a:r>
            <a:endParaRPr lang="en-US" dirty="0"/>
          </a:p>
        </p:txBody>
      </p:sp>
      <p:sp>
        <p:nvSpPr>
          <p:cNvPr id="33803" name="Line 44"/>
          <p:cNvSpPr>
            <a:spLocks noChangeShapeType="1"/>
          </p:cNvSpPr>
          <p:nvPr/>
        </p:nvSpPr>
        <p:spPr bwMode="auto">
          <a:xfrm flipH="1">
            <a:off x="7086600" y="3200400"/>
            <a:ext cx="152400" cy="4445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Case structure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4" name="Group 35"/>
          <p:cNvGrpSpPr>
            <a:grpSpLocks/>
          </p:cNvGrpSpPr>
          <p:nvPr/>
        </p:nvGrpSpPr>
        <p:grpSpPr bwMode="auto">
          <a:xfrm>
            <a:off x="762000" y="1981200"/>
            <a:ext cx="7088191" cy="3521075"/>
            <a:chOff x="887" y="1758"/>
            <a:chExt cx="4465" cy="2218"/>
          </a:xfrm>
        </p:grpSpPr>
        <p:grpSp>
          <p:nvGrpSpPr>
            <p:cNvPr id="45" name="Group 4"/>
            <p:cNvGrpSpPr>
              <a:grpSpLocks/>
            </p:cNvGrpSpPr>
            <p:nvPr/>
          </p:nvGrpSpPr>
          <p:grpSpPr bwMode="auto">
            <a:xfrm>
              <a:off x="887" y="1758"/>
              <a:ext cx="4417" cy="2218"/>
              <a:chOff x="807" y="1750"/>
              <a:chExt cx="4417" cy="2218"/>
            </a:xfrm>
          </p:grpSpPr>
          <p:sp>
            <p:nvSpPr>
              <p:cNvPr id="55" name="Text Box 5"/>
              <p:cNvSpPr txBox="1">
                <a:spLocks noChangeArrowheads="1"/>
              </p:cNvSpPr>
              <p:nvPr/>
            </p:nvSpPr>
            <p:spPr bwMode="auto">
              <a:xfrm>
                <a:off x="807" y="3186"/>
                <a:ext cx="864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56" name="AutoShape 6"/>
              <p:cNvSpPr>
                <a:spLocks noChangeArrowheads="1"/>
              </p:cNvSpPr>
              <p:nvPr/>
            </p:nvSpPr>
            <p:spPr bwMode="auto">
              <a:xfrm>
                <a:off x="2483" y="2016"/>
                <a:ext cx="1024" cy="808"/>
              </a:xfrm>
              <a:prstGeom prst="flowChartDecision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Text Box 7"/>
              <p:cNvSpPr txBox="1">
                <a:spLocks noChangeArrowheads="1"/>
              </p:cNvSpPr>
              <p:nvPr/>
            </p:nvSpPr>
            <p:spPr bwMode="auto">
              <a:xfrm>
                <a:off x="2009" y="3186"/>
                <a:ext cx="803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58" name="Line 8"/>
              <p:cNvSpPr>
                <a:spLocks noChangeShapeType="1"/>
              </p:cNvSpPr>
              <p:nvPr/>
            </p:nvSpPr>
            <p:spPr bwMode="auto">
              <a:xfrm>
                <a:off x="2994" y="2832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Line 9"/>
              <p:cNvSpPr>
                <a:spLocks noChangeShapeType="1"/>
              </p:cNvSpPr>
              <p:nvPr/>
            </p:nvSpPr>
            <p:spPr bwMode="auto">
              <a:xfrm>
                <a:off x="3001" y="1750"/>
                <a:ext cx="0" cy="25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Text Box 10"/>
              <p:cNvSpPr txBox="1">
                <a:spLocks noChangeArrowheads="1"/>
              </p:cNvSpPr>
              <p:nvPr/>
            </p:nvSpPr>
            <p:spPr bwMode="auto">
              <a:xfrm>
                <a:off x="3234" y="3186"/>
                <a:ext cx="790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61" name="Text Box 11"/>
              <p:cNvSpPr txBox="1">
                <a:spLocks noChangeArrowheads="1"/>
              </p:cNvSpPr>
              <p:nvPr/>
            </p:nvSpPr>
            <p:spPr bwMode="auto">
              <a:xfrm>
                <a:off x="4400" y="3186"/>
                <a:ext cx="824" cy="3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grpSp>
            <p:nvGrpSpPr>
              <p:cNvPr id="62" name="Group 12"/>
              <p:cNvGrpSpPr>
                <a:grpSpLocks/>
              </p:cNvGrpSpPr>
              <p:nvPr/>
            </p:nvGrpSpPr>
            <p:grpSpPr bwMode="auto">
              <a:xfrm>
                <a:off x="1232" y="3016"/>
                <a:ext cx="3544" cy="184"/>
                <a:chOff x="1232" y="3016"/>
                <a:chExt cx="3544" cy="184"/>
              </a:xfrm>
            </p:grpSpPr>
            <p:sp>
              <p:nvSpPr>
                <p:cNvPr id="70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232" y="3016"/>
                  <a:ext cx="353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>
                  <a:off x="1240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Line 15"/>
                <p:cNvSpPr>
                  <a:spLocks noChangeShapeType="1"/>
                </p:cNvSpPr>
                <p:nvPr/>
              </p:nvSpPr>
              <p:spPr bwMode="auto">
                <a:xfrm>
                  <a:off x="2408" y="3024"/>
                  <a:ext cx="0" cy="1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Line 16"/>
                <p:cNvSpPr>
                  <a:spLocks noChangeShapeType="1"/>
                </p:cNvSpPr>
                <p:nvPr/>
              </p:nvSpPr>
              <p:spPr bwMode="auto">
                <a:xfrm>
                  <a:off x="3568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Line 17"/>
                <p:cNvSpPr>
                  <a:spLocks noChangeShapeType="1"/>
                </p:cNvSpPr>
                <p:nvPr/>
              </p:nvSpPr>
              <p:spPr bwMode="auto">
                <a:xfrm>
                  <a:off x="4776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" name="Group 18"/>
              <p:cNvGrpSpPr>
                <a:grpSpLocks/>
              </p:cNvGrpSpPr>
              <p:nvPr/>
            </p:nvGrpSpPr>
            <p:grpSpPr bwMode="auto">
              <a:xfrm rot="10800000">
                <a:off x="1224" y="3520"/>
                <a:ext cx="3544" cy="184"/>
                <a:chOff x="1232" y="3016"/>
                <a:chExt cx="3544" cy="184"/>
              </a:xfrm>
            </p:grpSpPr>
            <p:sp>
              <p:nvSpPr>
                <p:cNvPr id="65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232" y="3016"/>
                  <a:ext cx="353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20"/>
                <p:cNvSpPr>
                  <a:spLocks noChangeShapeType="1"/>
                </p:cNvSpPr>
                <p:nvPr/>
              </p:nvSpPr>
              <p:spPr bwMode="auto">
                <a:xfrm>
                  <a:off x="1240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Line 21"/>
                <p:cNvSpPr>
                  <a:spLocks noChangeShapeType="1"/>
                </p:cNvSpPr>
                <p:nvPr/>
              </p:nvSpPr>
              <p:spPr bwMode="auto">
                <a:xfrm>
                  <a:off x="2408" y="3024"/>
                  <a:ext cx="0" cy="1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Line 22"/>
                <p:cNvSpPr>
                  <a:spLocks noChangeShapeType="1"/>
                </p:cNvSpPr>
                <p:nvPr/>
              </p:nvSpPr>
              <p:spPr bwMode="auto">
                <a:xfrm>
                  <a:off x="3568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9" name="Line 23"/>
                <p:cNvSpPr>
                  <a:spLocks noChangeShapeType="1"/>
                </p:cNvSpPr>
                <p:nvPr/>
              </p:nvSpPr>
              <p:spPr bwMode="auto">
                <a:xfrm>
                  <a:off x="4776" y="3024"/>
                  <a:ext cx="0" cy="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4" name="Line 24"/>
              <p:cNvSpPr>
                <a:spLocks noChangeShapeType="1"/>
              </p:cNvSpPr>
              <p:nvPr/>
            </p:nvSpPr>
            <p:spPr bwMode="auto">
              <a:xfrm>
                <a:off x="3040" y="3712"/>
                <a:ext cx="0" cy="25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6" name="Text Box 25"/>
            <p:cNvSpPr txBox="1">
              <a:spLocks noChangeArrowheads="1"/>
            </p:cNvSpPr>
            <p:nvPr/>
          </p:nvSpPr>
          <p:spPr bwMode="auto">
            <a:xfrm>
              <a:off x="2632" y="2168"/>
              <a:ext cx="89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 smtClean="0"/>
                <a:t>CASE:</a:t>
              </a:r>
              <a:r>
                <a:rPr lang="en-US" b="1" dirty="0"/>
                <a:t/>
              </a:r>
              <a:br>
                <a:rPr lang="en-US" b="1" dirty="0"/>
              </a:br>
              <a:r>
                <a:rPr lang="en-US" b="1" dirty="0" err="1" smtClean="0"/>
                <a:t>years_employed</a:t>
              </a:r>
              <a:endParaRPr lang="en-US" b="1" dirty="0"/>
            </a:p>
          </p:txBody>
        </p:sp>
        <p:sp>
          <p:nvSpPr>
            <p:cNvPr id="47" name="Text Box 26"/>
            <p:cNvSpPr txBox="1">
              <a:spLocks noChangeArrowheads="1"/>
            </p:cNvSpPr>
            <p:nvPr/>
          </p:nvSpPr>
          <p:spPr bwMode="auto">
            <a:xfrm>
              <a:off x="1256" y="2720"/>
              <a:ext cx="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1</a:t>
              </a:r>
              <a:endParaRPr lang="en-US"/>
            </a:p>
          </p:txBody>
        </p:sp>
        <p:sp>
          <p:nvSpPr>
            <p:cNvPr id="48" name="Text Box 27"/>
            <p:cNvSpPr txBox="1">
              <a:spLocks noChangeArrowheads="1"/>
            </p:cNvSpPr>
            <p:nvPr/>
          </p:nvSpPr>
          <p:spPr bwMode="auto">
            <a:xfrm>
              <a:off x="2360" y="2752"/>
              <a:ext cx="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2</a:t>
              </a:r>
            </a:p>
          </p:txBody>
        </p:sp>
        <p:sp>
          <p:nvSpPr>
            <p:cNvPr id="49" name="Text Box 28"/>
            <p:cNvSpPr txBox="1">
              <a:spLocks noChangeArrowheads="1"/>
            </p:cNvSpPr>
            <p:nvPr/>
          </p:nvSpPr>
          <p:spPr bwMode="auto">
            <a:xfrm>
              <a:off x="3528" y="2736"/>
              <a:ext cx="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3</a:t>
              </a: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504" y="2744"/>
              <a:ext cx="6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Other</a:t>
              </a:r>
            </a:p>
          </p:txBody>
        </p:sp>
        <p:sp>
          <p:nvSpPr>
            <p:cNvPr id="51" name="Text Box 30"/>
            <p:cNvSpPr txBox="1">
              <a:spLocks noChangeArrowheads="1"/>
            </p:cNvSpPr>
            <p:nvPr/>
          </p:nvSpPr>
          <p:spPr bwMode="auto">
            <a:xfrm>
              <a:off x="925" y="3248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100</a:t>
              </a:r>
            </a:p>
          </p:txBody>
        </p:sp>
        <p:sp>
          <p:nvSpPr>
            <p:cNvPr id="52" name="Text Box 31"/>
            <p:cNvSpPr txBox="1">
              <a:spLocks noChangeArrowheads="1"/>
            </p:cNvSpPr>
            <p:nvPr/>
          </p:nvSpPr>
          <p:spPr bwMode="auto">
            <a:xfrm>
              <a:off x="2075" y="3239"/>
              <a:ext cx="92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200</a:t>
              </a:r>
            </a:p>
          </p:txBody>
        </p:sp>
        <p:sp>
          <p:nvSpPr>
            <p:cNvPr id="53" name="Text Box 32"/>
            <p:cNvSpPr txBox="1">
              <a:spLocks noChangeArrowheads="1"/>
            </p:cNvSpPr>
            <p:nvPr/>
          </p:nvSpPr>
          <p:spPr bwMode="auto">
            <a:xfrm>
              <a:off x="3312" y="3264"/>
              <a:ext cx="84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400</a:t>
              </a:r>
            </a:p>
          </p:txBody>
        </p:sp>
        <p:sp>
          <p:nvSpPr>
            <p:cNvPr id="54" name="Text Box 33"/>
            <p:cNvSpPr txBox="1">
              <a:spLocks noChangeArrowheads="1"/>
            </p:cNvSpPr>
            <p:nvPr/>
          </p:nvSpPr>
          <p:spPr bwMode="auto">
            <a:xfrm>
              <a:off x="4480" y="3272"/>
              <a:ext cx="87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bonus = 800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7" grpId="0" animBg="1"/>
      <p:bldP spid="33798" grpId="0"/>
      <p:bldP spid="33799" grpId="0" animBg="1"/>
      <p:bldP spid="33800" grpId="0"/>
      <p:bldP spid="33801" grpId="0" animBg="1"/>
      <p:bldP spid="33802" grpId="0"/>
      <p:bldP spid="3380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Sometimes a flowchart will not fit on one page.</a:t>
            </a:r>
          </a:p>
          <a:p>
            <a:r>
              <a:rPr lang="en-US" dirty="0" smtClean="0"/>
              <a:t>A connector (represented by a small circle) allows you to connect two flowchart segments.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733800" y="4495800"/>
            <a:ext cx="914400" cy="812800"/>
            <a:chOff x="1880" y="3168"/>
            <a:chExt cx="576" cy="512"/>
          </a:xfrm>
        </p:grpSpPr>
        <p:sp>
          <p:nvSpPr>
            <p:cNvPr id="34821" name="AutoShape 5"/>
            <p:cNvSpPr>
              <a:spLocks noChangeArrowheads="1"/>
            </p:cNvSpPr>
            <p:nvPr/>
          </p:nvSpPr>
          <p:spPr bwMode="auto">
            <a:xfrm>
              <a:off x="1880" y="3168"/>
              <a:ext cx="576" cy="512"/>
            </a:xfrm>
            <a:prstGeom prst="flowChartConnector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2041" y="3279"/>
              <a:ext cx="208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 dirty="0"/>
                <a:t>A</a:t>
              </a:r>
            </a:p>
          </p:txBody>
        </p:sp>
      </p:grp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Connectors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8"/>
          <p:cNvGrpSpPr>
            <a:grpSpLocks/>
          </p:cNvGrpSpPr>
          <p:nvPr/>
        </p:nvGrpSpPr>
        <p:grpSpPr bwMode="auto">
          <a:xfrm>
            <a:off x="2819400" y="3124200"/>
            <a:ext cx="3365500" cy="2809875"/>
            <a:chOff x="776" y="1608"/>
            <a:chExt cx="2120" cy="1770"/>
          </a:xfrm>
        </p:grpSpPr>
        <p:sp>
          <p:nvSpPr>
            <p:cNvPr id="35869" name="AutoShape 1029"/>
            <p:cNvSpPr>
              <a:spLocks noChangeArrowheads="1"/>
            </p:cNvSpPr>
            <p:nvPr/>
          </p:nvSpPr>
          <p:spPr bwMode="auto">
            <a:xfrm>
              <a:off x="1079" y="3096"/>
              <a:ext cx="302" cy="282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US" b="1" dirty="0" smtClean="0"/>
                <a:t>A</a:t>
              </a:r>
              <a:endParaRPr lang="en-US" b="1" dirty="0"/>
            </a:p>
          </p:txBody>
        </p:sp>
        <p:grpSp>
          <p:nvGrpSpPr>
            <p:cNvPr id="4" name="Group 1032"/>
            <p:cNvGrpSpPr>
              <a:grpSpLocks/>
            </p:cNvGrpSpPr>
            <p:nvPr/>
          </p:nvGrpSpPr>
          <p:grpSpPr bwMode="auto">
            <a:xfrm>
              <a:off x="896" y="1704"/>
              <a:ext cx="672" cy="192"/>
              <a:chOff x="3552" y="1200"/>
              <a:chExt cx="672" cy="192"/>
            </a:xfrm>
          </p:grpSpPr>
          <p:sp>
            <p:nvSpPr>
              <p:cNvPr id="35867" name="AutoShape 1033"/>
              <p:cNvSpPr>
                <a:spLocks noChangeArrowheads="1"/>
              </p:cNvSpPr>
              <p:nvPr/>
            </p:nvSpPr>
            <p:spPr bwMode="auto">
              <a:xfrm>
                <a:off x="3552" y="1200"/>
                <a:ext cx="672" cy="192"/>
              </a:xfrm>
              <a:prstGeom prst="flowChartTerminator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b="1" dirty="0" smtClean="0"/>
                  <a:t>Start</a:t>
                </a:r>
                <a:endParaRPr lang="en-US" b="1" dirty="0"/>
              </a:p>
            </p:txBody>
          </p:sp>
          <p:sp>
            <p:nvSpPr>
              <p:cNvPr id="35868" name="Text Box 1034"/>
              <p:cNvSpPr txBox="1">
                <a:spLocks noChangeArrowheads="1"/>
              </p:cNvSpPr>
              <p:nvPr/>
            </p:nvSpPr>
            <p:spPr bwMode="auto">
              <a:xfrm>
                <a:off x="3648" y="1200"/>
                <a:ext cx="480" cy="173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</p:grpSp>
        <p:sp>
          <p:nvSpPr>
            <p:cNvPr id="35865" name="AutoShape 1036"/>
            <p:cNvSpPr>
              <a:spLocks noChangeArrowheads="1"/>
            </p:cNvSpPr>
            <p:nvPr/>
          </p:nvSpPr>
          <p:spPr bwMode="auto">
            <a:xfrm>
              <a:off x="776" y="2012"/>
              <a:ext cx="912" cy="480"/>
            </a:xfrm>
            <a:prstGeom prst="flowChartInputOutpu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8" name="Line 1038"/>
            <p:cNvSpPr>
              <a:spLocks noChangeShapeType="1"/>
            </p:cNvSpPr>
            <p:nvPr/>
          </p:nvSpPr>
          <p:spPr bwMode="auto">
            <a:xfrm>
              <a:off x="1232" y="1900"/>
              <a:ext cx="0" cy="1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9" name="Line 1039"/>
            <p:cNvSpPr>
              <a:spLocks noChangeShapeType="1"/>
            </p:cNvSpPr>
            <p:nvPr/>
          </p:nvSpPr>
          <p:spPr bwMode="auto">
            <a:xfrm>
              <a:off x="1232" y="2496"/>
              <a:ext cx="0" cy="1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0" name="Text Box 1040"/>
            <p:cNvSpPr txBox="1">
              <a:spLocks noChangeArrowheads="1"/>
            </p:cNvSpPr>
            <p:nvPr/>
          </p:nvSpPr>
          <p:spPr bwMode="auto">
            <a:xfrm>
              <a:off x="872" y="2618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5851" name="Line 1041"/>
            <p:cNvSpPr>
              <a:spLocks noChangeShapeType="1"/>
            </p:cNvSpPr>
            <p:nvPr/>
          </p:nvSpPr>
          <p:spPr bwMode="auto">
            <a:xfrm>
              <a:off x="1232" y="2972"/>
              <a:ext cx="0" cy="1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3" name="AutoShape 1047"/>
            <p:cNvSpPr>
              <a:spLocks noChangeArrowheads="1"/>
            </p:cNvSpPr>
            <p:nvPr/>
          </p:nvSpPr>
          <p:spPr bwMode="auto">
            <a:xfrm>
              <a:off x="2374" y="1608"/>
              <a:ext cx="302" cy="282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35853" name="Line 1052"/>
            <p:cNvSpPr>
              <a:spLocks noChangeShapeType="1"/>
            </p:cNvSpPr>
            <p:nvPr/>
          </p:nvSpPr>
          <p:spPr bwMode="auto">
            <a:xfrm>
              <a:off x="2520" y="1900"/>
              <a:ext cx="0" cy="1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4" name="Line 1053"/>
            <p:cNvSpPr>
              <a:spLocks noChangeShapeType="1"/>
            </p:cNvSpPr>
            <p:nvPr/>
          </p:nvSpPr>
          <p:spPr bwMode="auto">
            <a:xfrm>
              <a:off x="2520" y="2384"/>
              <a:ext cx="0" cy="1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5" name="Text Box 1054"/>
            <p:cNvSpPr txBox="1">
              <a:spLocks noChangeArrowheads="1"/>
            </p:cNvSpPr>
            <p:nvPr/>
          </p:nvSpPr>
          <p:spPr bwMode="auto">
            <a:xfrm>
              <a:off x="2176" y="2498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5856" name="Line 1055"/>
            <p:cNvSpPr>
              <a:spLocks noChangeShapeType="1"/>
            </p:cNvSpPr>
            <p:nvPr/>
          </p:nvSpPr>
          <p:spPr bwMode="auto">
            <a:xfrm>
              <a:off x="2528" y="2852"/>
              <a:ext cx="0" cy="1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7" name="Text Box 1056"/>
            <p:cNvSpPr txBox="1">
              <a:spLocks noChangeArrowheads="1"/>
            </p:cNvSpPr>
            <p:nvPr/>
          </p:nvSpPr>
          <p:spPr bwMode="auto">
            <a:xfrm>
              <a:off x="2160" y="202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5861" name="AutoShape 1058"/>
            <p:cNvSpPr>
              <a:spLocks noChangeArrowheads="1"/>
            </p:cNvSpPr>
            <p:nvPr/>
          </p:nvSpPr>
          <p:spPr bwMode="auto">
            <a:xfrm>
              <a:off x="2216" y="2968"/>
              <a:ext cx="672" cy="192"/>
            </a:xfrm>
            <a:prstGeom prst="flowChartTerminator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 dirty="0" smtClean="0"/>
                <a:t>End</a:t>
              </a:r>
              <a:endParaRPr lang="en-US" b="1" dirty="0"/>
            </a:p>
          </p:txBody>
        </p:sp>
      </p:grpSp>
      <p:sp>
        <p:nvSpPr>
          <p:cNvPr id="35844" name="Text Box 1069"/>
          <p:cNvSpPr txBox="1">
            <a:spLocks noChangeArrowheads="1"/>
          </p:cNvSpPr>
          <p:nvPr/>
        </p:nvSpPr>
        <p:spPr bwMode="auto">
          <a:xfrm>
            <a:off x="762000" y="1371600"/>
            <a:ext cx="7620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The “A” connector indicates that the second flowchart segment begins where the first segment ends.</a:t>
            </a: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Connectors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Structures are commonly combined to create more complex algorithms</a:t>
            </a:r>
          </a:p>
          <a:p>
            <a:r>
              <a:rPr lang="en-US" dirty="0" smtClean="0"/>
              <a:t>The flowchart segment below combines a decision structure with a sequence structure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28800" y="4038600"/>
            <a:ext cx="5270507" cy="1892300"/>
            <a:chOff x="1320" y="2176"/>
            <a:chExt cx="3320" cy="119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320" y="2176"/>
              <a:ext cx="3320" cy="1192"/>
              <a:chOff x="1320" y="2176"/>
              <a:chExt cx="3320" cy="1192"/>
            </a:xfrm>
          </p:grpSpPr>
          <p:sp>
            <p:nvSpPr>
              <p:cNvPr id="38919" name="AutoShape 6"/>
              <p:cNvSpPr>
                <a:spLocks noChangeArrowheads="1"/>
              </p:cNvSpPr>
              <p:nvPr/>
            </p:nvSpPr>
            <p:spPr bwMode="auto">
              <a:xfrm>
                <a:off x="1320" y="2408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20" name="Text Box 7"/>
              <p:cNvSpPr txBox="1">
                <a:spLocks noChangeArrowheads="1"/>
              </p:cNvSpPr>
              <p:nvPr/>
            </p:nvSpPr>
            <p:spPr bwMode="auto">
              <a:xfrm>
                <a:off x="2544" y="2626"/>
                <a:ext cx="720" cy="352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38921" name="Line 8"/>
              <p:cNvSpPr>
                <a:spLocks noChangeShapeType="1"/>
              </p:cNvSpPr>
              <p:nvPr/>
            </p:nvSpPr>
            <p:spPr bwMode="auto">
              <a:xfrm>
                <a:off x="1760" y="3136"/>
                <a:ext cx="0" cy="2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22" name="Line 9"/>
              <p:cNvSpPr>
                <a:spLocks noChangeShapeType="1"/>
              </p:cNvSpPr>
              <p:nvPr/>
            </p:nvSpPr>
            <p:spPr bwMode="auto">
              <a:xfrm flipH="1">
                <a:off x="2200" y="276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arrow" w="med" len="med"/>
                <a:tailEnd type="none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23" name="Line 10"/>
              <p:cNvSpPr>
                <a:spLocks noChangeShapeType="1"/>
              </p:cNvSpPr>
              <p:nvPr/>
            </p:nvSpPr>
            <p:spPr bwMode="auto">
              <a:xfrm>
                <a:off x="1768" y="2176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24" name="Line 11"/>
              <p:cNvSpPr>
                <a:spLocks noChangeShapeType="1"/>
              </p:cNvSpPr>
              <p:nvPr/>
            </p:nvSpPr>
            <p:spPr bwMode="auto">
              <a:xfrm>
                <a:off x="4512" y="2784"/>
                <a:ext cx="12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25" name="Line 12"/>
              <p:cNvSpPr>
                <a:spLocks noChangeShapeType="1"/>
              </p:cNvSpPr>
              <p:nvPr/>
            </p:nvSpPr>
            <p:spPr bwMode="auto">
              <a:xfrm flipV="1">
                <a:off x="4630" y="2256"/>
                <a:ext cx="0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27" name="Text Box 14"/>
              <p:cNvSpPr txBox="1">
                <a:spLocks noChangeArrowheads="1"/>
              </p:cNvSpPr>
              <p:nvPr/>
            </p:nvSpPr>
            <p:spPr bwMode="auto">
              <a:xfrm>
                <a:off x="1480" y="2656"/>
                <a:ext cx="600" cy="25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/>
                  <a:t>x &lt; y?</a:t>
                </a:r>
              </a:p>
            </p:txBody>
          </p:sp>
          <p:sp>
            <p:nvSpPr>
              <p:cNvPr id="38928" name="Text Box 15"/>
              <p:cNvSpPr txBox="1">
                <a:spLocks noChangeArrowheads="1"/>
              </p:cNvSpPr>
              <p:nvPr/>
            </p:nvSpPr>
            <p:spPr bwMode="auto">
              <a:xfrm>
                <a:off x="2534" y="2650"/>
                <a:ext cx="816" cy="25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/>
                  <a:t>Display x</a:t>
                </a:r>
              </a:p>
            </p:txBody>
          </p:sp>
          <p:sp>
            <p:nvSpPr>
              <p:cNvPr id="38929" name="Text Box 16"/>
              <p:cNvSpPr txBox="1">
                <a:spLocks noChangeArrowheads="1"/>
              </p:cNvSpPr>
              <p:nvPr/>
            </p:nvSpPr>
            <p:spPr bwMode="auto">
              <a:xfrm>
                <a:off x="3608" y="2626"/>
                <a:ext cx="720" cy="352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38930" name="Line 17"/>
              <p:cNvSpPr>
                <a:spLocks noChangeShapeType="1"/>
              </p:cNvSpPr>
              <p:nvPr/>
            </p:nvSpPr>
            <p:spPr bwMode="auto">
              <a:xfrm flipH="1">
                <a:off x="3354" y="2768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arrow" w="med" len="med"/>
                <a:tailEnd type="none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31" name="Text Box 18"/>
              <p:cNvSpPr txBox="1">
                <a:spLocks noChangeArrowheads="1"/>
              </p:cNvSpPr>
              <p:nvPr/>
            </p:nvSpPr>
            <p:spPr bwMode="auto">
              <a:xfrm>
                <a:off x="3693" y="2649"/>
                <a:ext cx="816" cy="25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/>
                  <a:t>Add 1 to x</a:t>
                </a:r>
              </a:p>
            </p:txBody>
          </p:sp>
        </p:grpSp>
        <p:sp>
          <p:nvSpPr>
            <p:cNvPr id="38918" name="Text Box 19"/>
            <p:cNvSpPr txBox="1">
              <a:spLocks noChangeArrowheads="1"/>
            </p:cNvSpPr>
            <p:nvPr/>
          </p:nvSpPr>
          <p:spPr bwMode="auto">
            <a:xfrm>
              <a:off x="2064" y="2472"/>
              <a:ext cx="488" cy="250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/>
                <a:t>YES</a:t>
              </a:r>
              <a:endParaRPr lang="en-US" dirty="0"/>
            </a:p>
          </p:txBody>
        </p:sp>
      </p:grp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Combining Structures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22" name="Straight Arrow Connector 21"/>
          <p:cNvCxnSpPr>
            <a:stCxn id="38925" idx="1"/>
          </p:cNvCxnSpPr>
          <p:nvPr/>
        </p:nvCxnSpPr>
        <p:spPr>
          <a:xfrm rot="5400000">
            <a:off x="4805713" y="1912588"/>
            <a:ext cx="25400" cy="45314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1"/>
            <a:ext cx="8229600" cy="1371600"/>
          </a:xfrm>
        </p:spPr>
        <p:txBody>
          <a:bodyPr/>
          <a:lstStyle/>
          <a:p>
            <a:r>
              <a:rPr lang="en-US" sz="2400" dirty="0" smtClean="0"/>
              <a:t>This flowchart segment </a:t>
            </a:r>
            <a:br>
              <a:rPr lang="en-US" sz="2400" dirty="0" smtClean="0"/>
            </a:br>
            <a:r>
              <a:rPr lang="en-US" sz="2400" dirty="0" smtClean="0"/>
              <a:t>shows two decision </a:t>
            </a:r>
            <a:br>
              <a:rPr lang="en-US" sz="2400" dirty="0" smtClean="0"/>
            </a:br>
            <a:r>
              <a:rPr lang="en-US" sz="2400" dirty="0" smtClean="0"/>
              <a:t>structures combined</a:t>
            </a:r>
          </a:p>
        </p:txBody>
      </p:sp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6858000" y="4927601"/>
            <a:ext cx="2133601" cy="64633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Display “x is within limits.”</a:t>
            </a:r>
          </a:p>
        </p:txBody>
      </p:sp>
      <p:sp>
        <p:nvSpPr>
          <p:cNvPr id="39949" name="Line 32"/>
          <p:cNvSpPr>
            <a:spLocks noChangeShapeType="1"/>
          </p:cNvSpPr>
          <p:nvPr/>
        </p:nvSpPr>
        <p:spPr bwMode="auto">
          <a:xfrm flipH="1">
            <a:off x="5063067" y="5702619"/>
            <a:ext cx="3166533" cy="4571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33"/>
          <p:cNvSpPr>
            <a:spLocks noChangeShapeType="1"/>
          </p:cNvSpPr>
          <p:nvPr/>
        </p:nvSpPr>
        <p:spPr bwMode="auto">
          <a:xfrm>
            <a:off x="5104860" y="5969001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447074" y="2590800"/>
            <a:ext cx="3245916" cy="1054101"/>
            <a:chOff x="3447074" y="2590800"/>
            <a:chExt cx="3245916" cy="1054101"/>
          </a:xfrm>
        </p:grpSpPr>
        <p:grpSp>
          <p:nvGrpSpPr>
            <p:cNvPr id="46" name="Group 45"/>
            <p:cNvGrpSpPr/>
            <p:nvPr/>
          </p:nvGrpSpPr>
          <p:grpSpPr>
            <a:xfrm>
              <a:off x="5731753" y="2590800"/>
              <a:ext cx="961237" cy="1054101"/>
              <a:chOff x="5731753" y="2590800"/>
              <a:chExt cx="961237" cy="1054101"/>
            </a:xfrm>
          </p:grpSpPr>
          <p:grpSp>
            <p:nvGrpSpPr>
              <p:cNvPr id="5" name="Group 27"/>
              <p:cNvGrpSpPr>
                <a:grpSpLocks/>
              </p:cNvGrpSpPr>
              <p:nvPr/>
            </p:nvGrpSpPr>
            <p:grpSpPr bwMode="auto">
              <a:xfrm flipH="1">
                <a:off x="5829270" y="2959101"/>
                <a:ext cx="863720" cy="685800"/>
                <a:chOff x="3856" y="2184"/>
                <a:chExt cx="496" cy="432"/>
              </a:xfrm>
            </p:grpSpPr>
            <p:sp>
              <p:nvSpPr>
                <p:cNvPr id="39972" name="Line 28"/>
                <p:cNvSpPr>
                  <a:spLocks noChangeShapeType="1"/>
                </p:cNvSpPr>
                <p:nvPr/>
              </p:nvSpPr>
              <p:spPr bwMode="auto">
                <a:xfrm>
                  <a:off x="3856" y="2184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73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856" y="2184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9952" name="Text Box 35"/>
              <p:cNvSpPr txBox="1">
                <a:spLocks noChangeArrowheads="1"/>
              </p:cNvSpPr>
              <p:nvPr/>
            </p:nvSpPr>
            <p:spPr bwMode="auto">
              <a:xfrm>
                <a:off x="5731753" y="2590800"/>
                <a:ext cx="835858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True</a:t>
                </a:r>
                <a:endParaRPr lang="en-US" dirty="0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3447074" y="2590800"/>
              <a:ext cx="961237" cy="1054101"/>
              <a:chOff x="3447074" y="2590800"/>
              <a:chExt cx="961237" cy="1054101"/>
            </a:xfrm>
          </p:grpSpPr>
          <p:sp>
            <p:nvSpPr>
              <p:cNvPr id="39945" name="Line 25"/>
              <p:cNvSpPr>
                <a:spLocks noChangeShapeType="1"/>
              </p:cNvSpPr>
              <p:nvPr/>
            </p:nvSpPr>
            <p:spPr bwMode="auto">
              <a:xfrm flipH="1">
                <a:off x="3447074" y="2959101"/>
                <a:ext cx="863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46" name="Line 26"/>
              <p:cNvSpPr>
                <a:spLocks noChangeShapeType="1"/>
              </p:cNvSpPr>
              <p:nvPr/>
            </p:nvSpPr>
            <p:spPr bwMode="auto">
              <a:xfrm>
                <a:off x="3447074" y="2959101"/>
                <a:ext cx="0" cy="6858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53" name="Text Box 36"/>
              <p:cNvSpPr txBox="1">
                <a:spLocks noChangeArrowheads="1"/>
              </p:cNvSpPr>
              <p:nvPr/>
            </p:nvSpPr>
            <p:spPr bwMode="auto">
              <a:xfrm>
                <a:off x="3572453" y="2590800"/>
                <a:ext cx="835858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False</a:t>
                </a:r>
                <a:endParaRPr lang="en-US" dirty="0"/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4296864" y="1995488"/>
            <a:ext cx="1546338" cy="1535113"/>
            <a:chOff x="4296864" y="1995488"/>
            <a:chExt cx="1546338" cy="1535113"/>
          </a:xfrm>
        </p:grpSpPr>
        <p:sp>
          <p:nvSpPr>
            <p:cNvPr id="39944" name="AutoShape 23"/>
            <p:cNvSpPr>
              <a:spLocks noChangeArrowheads="1"/>
            </p:cNvSpPr>
            <p:nvPr/>
          </p:nvSpPr>
          <p:spPr bwMode="auto">
            <a:xfrm>
              <a:off x="4296864" y="2387601"/>
              <a:ext cx="1546338" cy="1143000"/>
            </a:xfrm>
            <a:prstGeom prst="flowChartDecision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1" name="Line 34"/>
            <p:cNvSpPr>
              <a:spLocks noChangeShapeType="1"/>
            </p:cNvSpPr>
            <p:nvPr/>
          </p:nvSpPr>
          <p:spPr bwMode="auto">
            <a:xfrm>
              <a:off x="5064808" y="1995488"/>
              <a:ext cx="0" cy="406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4" name="Text Box 37"/>
            <p:cNvSpPr txBox="1">
              <a:spLocks noChangeArrowheads="1"/>
            </p:cNvSpPr>
            <p:nvPr/>
          </p:nvSpPr>
          <p:spPr bwMode="auto">
            <a:xfrm>
              <a:off x="4587673" y="2725738"/>
              <a:ext cx="111447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x &gt; min?</a:t>
              </a:r>
            </a:p>
          </p:txBody>
        </p:sp>
      </p:grpSp>
      <p:sp>
        <p:nvSpPr>
          <p:cNvPr id="39955" name="Text Box 38"/>
          <p:cNvSpPr txBox="1">
            <a:spLocks noChangeArrowheads="1"/>
          </p:cNvSpPr>
          <p:nvPr/>
        </p:nvSpPr>
        <p:spPr bwMode="auto">
          <a:xfrm>
            <a:off x="6093959" y="3771901"/>
            <a:ext cx="1239856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grpSp>
        <p:nvGrpSpPr>
          <p:cNvPr id="50" name="Group 49"/>
          <p:cNvGrpSpPr/>
          <p:nvPr/>
        </p:nvGrpSpPr>
        <p:grpSpPr>
          <a:xfrm>
            <a:off x="5926787" y="3644901"/>
            <a:ext cx="1546338" cy="1143000"/>
            <a:chOff x="5926787" y="3644901"/>
            <a:chExt cx="1546338" cy="1143000"/>
          </a:xfrm>
        </p:grpSpPr>
        <p:sp>
          <p:nvSpPr>
            <p:cNvPr id="39956" name="AutoShape 41"/>
            <p:cNvSpPr>
              <a:spLocks noChangeArrowheads="1"/>
            </p:cNvSpPr>
            <p:nvPr/>
          </p:nvSpPr>
          <p:spPr bwMode="auto">
            <a:xfrm>
              <a:off x="5926787" y="3644901"/>
              <a:ext cx="1546338" cy="1143000"/>
            </a:xfrm>
            <a:prstGeom prst="flowChartDecision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7" name="Text Box 42"/>
            <p:cNvSpPr txBox="1">
              <a:spLocks noChangeArrowheads="1"/>
            </p:cNvSpPr>
            <p:nvPr/>
          </p:nvSpPr>
          <p:spPr bwMode="auto">
            <a:xfrm>
              <a:off x="6172200" y="3962400"/>
              <a:ext cx="121301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x &lt; max?</a:t>
              </a:r>
            </a:p>
          </p:txBody>
        </p:sp>
      </p:grpSp>
      <p:sp>
        <p:nvSpPr>
          <p:cNvPr id="39960" name="Text Box 47"/>
          <p:cNvSpPr txBox="1">
            <a:spLocks noChangeArrowheads="1"/>
          </p:cNvSpPr>
          <p:nvPr/>
        </p:nvSpPr>
        <p:spPr bwMode="auto">
          <a:xfrm>
            <a:off x="2362200" y="3648076"/>
            <a:ext cx="2173231" cy="646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/>
              <a:t>Display “x is outside the limits.”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049136" y="3870325"/>
            <a:ext cx="3259847" cy="1031876"/>
            <a:chOff x="5049136" y="3870325"/>
            <a:chExt cx="3259847" cy="1031876"/>
          </a:xfrm>
        </p:grpSpPr>
        <p:grpSp>
          <p:nvGrpSpPr>
            <p:cNvPr id="52" name="Group 51"/>
            <p:cNvGrpSpPr/>
            <p:nvPr/>
          </p:nvGrpSpPr>
          <p:grpSpPr>
            <a:xfrm>
              <a:off x="7347746" y="3870325"/>
              <a:ext cx="961237" cy="1031876"/>
              <a:chOff x="7347746" y="3870325"/>
              <a:chExt cx="961237" cy="1031876"/>
            </a:xfrm>
          </p:grpSpPr>
          <p:grpSp>
            <p:nvGrpSpPr>
              <p:cNvPr id="6" name="Group 43"/>
              <p:cNvGrpSpPr>
                <a:grpSpLocks/>
              </p:cNvGrpSpPr>
              <p:nvPr/>
            </p:nvGrpSpPr>
            <p:grpSpPr bwMode="auto">
              <a:xfrm flipH="1">
                <a:off x="7445263" y="4216401"/>
                <a:ext cx="863720" cy="685800"/>
                <a:chOff x="3856" y="2184"/>
                <a:chExt cx="496" cy="432"/>
              </a:xfrm>
            </p:grpSpPr>
            <p:sp>
              <p:nvSpPr>
                <p:cNvPr id="39970" name="Line 44"/>
                <p:cNvSpPr>
                  <a:spLocks noChangeShapeType="1"/>
                </p:cNvSpPr>
                <p:nvPr/>
              </p:nvSpPr>
              <p:spPr bwMode="auto">
                <a:xfrm>
                  <a:off x="3856" y="2184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71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3856" y="2184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9959" name="Text Box 46"/>
              <p:cNvSpPr txBox="1">
                <a:spLocks noChangeArrowheads="1"/>
              </p:cNvSpPr>
              <p:nvPr/>
            </p:nvSpPr>
            <p:spPr bwMode="auto">
              <a:xfrm>
                <a:off x="7347746" y="3870325"/>
                <a:ext cx="835858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True</a:t>
                </a:r>
                <a:endParaRPr lang="en-US" dirty="0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5049136" y="3870325"/>
              <a:ext cx="892122" cy="1031876"/>
              <a:chOff x="5049136" y="3870325"/>
              <a:chExt cx="892122" cy="1031876"/>
            </a:xfrm>
          </p:grpSpPr>
          <p:sp>
            <p:nvSpPr>
              <p:cNvPr id="39961" name="Line 49"/>
              <p:cNvSpPr>
                <a:spLocks noChangeShapeType="1"/>
              </p:cNvSpPr>
              <p:nvPr/>
            </p:nvSpPr>
            <p:spPr bwMode="auto">
              <a:xfrm flipH="1">
                <a:off x="5049136" y="4216401"/>
                <a:ext cx="863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62" name="Line 50"/>
              <p:cNvSpPr>
                <a:spLocks noChangeShapeType="1"/>
              </p:cNvSpPr>
              <p:nvPr/>
            </p:nvSpPr>
            <p:spPr bwMode="auto">
              <a:xfrm>
                <a:off x="5049136" y="4216401"/>
                <a:ext cx="0" cy="6858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63" name="Text Box 51"/>
              <p:cNvSpPr txBox="1">
                <a:spLocks noChangeArrowheads="1"/>
              </p:cNvSpPr>
              <p:nvPr/>
            </p:nvSpPr>
            <p:spPr bwMode="auto">
              <a:xfrm>
                <a:off x="5105400" y="3870325"/>
                <a:ext cx="835858" cy="396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/>
                  <a:t>False</a:t>
                </a:r>
                <a:endParaRPr lang="en-US" dirty="0"/>
              </a:p>
            </p:txBody>
          </p:sp>
        </p:grpSp>
      </p:grpSp>
      <p:sp>
        <p:nvSpPr>
          <p:cNvPr id="39964" name="Text Box 53"/>
          <p:cNvSpPr txBox="1">
            <a:spLocks noChangeArrowheads="1"/>
          </p:cNvSpPr>
          <p:nvPr/>
        </p:nvSpPr>
        <p:spPr bwMode="auto">
          <a:xfrm>
            <a:off x="3892865" y="4905376"/>
            <a:ext cx="2340403" cy="646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/>
              <a:t>Display “x is outside the limits.”</a:t>
            </a:r>
          </a:p>
        </p:txBody>
      </p:sp>
      <p:sp>
        <p:nvSpPr>
          <p:cNvPr id="39966" name="Line 55"/>
          <p:cNvSpPr>
            <a:spLocks noChangeShapeType="1"/>
          </p:cNvSpPr>
          <p:nvPr/>
        </p:nvSpPr>
        <p:spPr bwMode="auto">
          <a:xfrm flipH="1">
            <a:off x="3419211" y="4267199"/>
            <a:ext cx="45719" cy="168910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8" name="Line 57"/>
          <p:cNvSpPr>
            <a:spLocks noChangeShapeType="1"/>
          </p:cNvSpPr>
          <p:nvPr/>
        </p:nvSpPr>
        <p:spPr bwMode="auto">
          <a:xfrm>
            <a:off x="3419212" y="5956301"/>
            <a:ext cx="332950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9" name="Line 58"/>
          <p:cNvSpPr>
            <a:spLocks noChangeShapeType="1"/>
          </p:cNvSpPr>
          <p:nvPr/>
        </p:nvSpPr>
        <p:spPr bwMode="auto">
          <a:xfrm flipV="1">
            <a:off x="6748714" y="5702301"/>
            <a:ext cx="0" cy="25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Combining Structures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44" name="Straight Connector 43"/>
          <p:cNvCxnSpPr>
            <a:stCxn id="39964" idx="2"/>
            <a:endCxn id="39949" idx="1"/>
          </p:cNvCxnSpPr>
          <p:nvPr/>
        </p:nvCxnSpPr>
        <p:spPr>
          <a:xfrm rot="5400000">
            <a:off x="4964643" y="5649913"/>
            <a:ext cx="196849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39949" idx="0"/>
          </p:cNvCxnSpPr>
          <p:nvPr/>
        </p:nvCxnSpPr>
        <p:spPr>
          <a:xfrm rot="5400000">
            <a:off x="8159591" y="5632609"/>
            <a:ext cx="140019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75" grpId="0" animBg="1"/>
      <p:bldP spid="39949" grpId="0" animBg="1"/>
      <p:bldP spid="39950" grpId="0" animBg="1"/>
      <p:bldP spid="39960" grpId="0" animBg="1"/>
      <p:bldP spid="39964" grpId="0" animBg="1"/>
      <p:bldP spid="39966" grpId="0" animBg="1"/>
      <p:bldP spid="39968" grpId="0" animBg="1"/>
      <p:bldP spid="3996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1066800"/>
          </a:xfrm>
        </p:spPr>
        <p:txBody>
          <a:bodyPr/>
          <a:lstStyle/>
          <a:p>
            <a:r>
              <a:rPr lang="en-US" dirty="0" smtClean="0"/>
              <a:t>What do each of the following symbols represent?</a:t>
            </a:r>
          </a:p>
        </p:txBody>
      </p:sp>
      <p:sp>
        <p:nvSpPr>
          <p:cNvPr id="40964" name="AutoShape 5"/>
          <p:cNvSpPr>
            <a:spLocks noChangeArrowheads="1"/>
          </p:cNvSpPr>
          <p:nvPr/>
        </p:nvSpPr>
        <p:spPr bwMode="auto">
          <a:xfrm>
            <a:off x="2686050" y="2933700"/>
            <a:ext cx="1346200" cy="422275"/>
          </a:xfrm>
          <a:prstGeom prst="flowChartTerminator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AutoShape 8"/>
          <p:cNvSpPr>
            <a:spLocks noChangeArrowheads="1"/>
          </p:cNvSpPr>
          <p:nvPr/>
        </p:nvSpPr>
        <p:spPr bwMode="auto">
          <a:xfrm>
            <a:off x="2565400" y="3600450"/>
            <a:ext cx="1485900" cy="927100"/>
          </a:xfrm>
          <a:prstGeom prst="flowChartInputOutpu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11"/>
          <p:cNvSpPr>
            <a:spLocks noChangeArrowheads="1"/>
          </p:cNvSpPr>
          <p:nvPr/>
        </p:nvSpPr>
        <p:spPr bwMode="auto">
          <a:xfrm>
            <a:off x="2527300" y="4826000"/>
            <a:ext cx="1612900" cy="10541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AutoShape 12"/>
          <p:cNvSpPr>
            <a:spLocks noChangeArrowheads="1"/>
          </p:cNvSpPr>
          <p:nvPr/>
        </p:nvSpPr>
        <p:spPr bwMode="auto">
          <a:xfrm>
            <a:off x="5143500" y="2667000"/>
            <a:ext cx="1447800" cy="977900"/>
          </a:xfrm>
          <a:prstGeom prst="flowChartDecision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AutoShape 13"/>
          <p:cNvSpPr>
            <a:spLocks noChangeArrowheads="1"/>
          </p:cNvSpPr>
          <p:nvPr/>
        </p:nvSpPr>
        <p:spPr bwMode="auto">
          <a:xfrm>
            <a:off x="5524500" y="3873500"/>
            <a:ext cx="711200" cy="711200"/>
          </a:xfrm>
          <a:prstGeom prst="flowChartConnector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Text Box 14"/>
          <p:cNvSpPr txBox="1">
            <a:spLocks noChangeArrowheads="1"/>
          </p:cNvSpPr>
          <p:nvPr/>
        </p:nvSpPr>
        <p:spPr bwMode="auto">
          <a:xfrm>
            <a:off x="6337300" y="5803900"/>
            <a:ext cx="237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/>
              <a:t>(Answer on next slide)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Review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1066800"/>
          </a:xfrm>
        </p:spPr>
        <p:txBody>
          <a:bodyPr/>
          <a:lstStyle/>
          <a:p>
            <a:r>
              <a:rPr lang="en-US" dirty="0" smtClean="0"/>
              <a:t>What do each of the following symbols represent?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2686050" y="2908300"/>
            <a:ext cx="1346200" cy="422275"/>
          </a:xfrm>
          <a:prstGeom prst="flowChartTerminator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2565400" y="3575050"/>
            <a:ext cx="1485900" cy="927100"/>
          </a:xfrm>
          <a:prstGeom prst="flowChartInputOutpu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2527300" y="4800600"/>
            <a:ext cx="1612900" cy="10541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5003800" y="2667000"/>
            <a:ext cx="1447800" cy="977900"/>
          </a:xfrm>
          <a:prstGeom prst="flowChartDecision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5397500" y="3848100"/>
            <a:ext cx="711200" cy="711200"/>
          </a:xfrm>
          <a:prstGeom prst="flowChartConnector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Text Box 10"/>
          <p:cNvSpPr txBox="1">
            <a:spLocks noChangeArrowheads="1"/>
          </p:cNvSpPr>
          <p:nvPr/>
        </p:nvSpPr>
        <p:spPr bwMode="auto">
          <a:xfrm>
            <a:off x="825500" y="29972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Terminal</a:t>
            </a:r>
          </a:p>
        </p:txBody>
      </p:sp>
      <p:sp>
        <p:nvSpPr>
          <p:cNvPr id="41994" name="Text Box 11"/>
          <p:cNvSpPr txBox="1">
            <a:spLocks noChangeArrowheads="1"/>
          </p:cNvSpPr>
          <p:nvPr/>
        </p:nvSpPr>
        <p:spPr bwMode="auto">
          <a:xfrm>
            <a:off x="749300" y="3695700"/>
            <a:ext cx="170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0000"/>
                </a:solidFill>
              </a:rPr>
              <a:t>Input/Output</a:t>
            </a:r>
            <a:r>
              <a:rPr lang="en-US" sz="2000" dirty="0">
                <a:solidFill>
                  <a:srgbClr val="FF0000"/>
                </a:solidFill>
              </a:rPr>
              <a:t> Operation</a:t>
            </a:r>
          </a:p>
        </p:txBody>
      </p:sp>
      <p:sp>
        <p:nvSpPr>
          <p:cNvPr id="41995" name="Text Box 12"/>
          <p:cNvSpPr txBox="1">
            <a:spLocks noChangeArrowheads="1"/>
          </p:cNvSpPr>
          <p:nvPr/>
        </p:nvSpPr>
        <p:spPr bwMode="auto">
          <a:xfrm>
            <a:off x="838200" y="51181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Process</a:t>
            </a:r>
          </a:p>
        </p:txBody>
      </p:sp>
      <p:sp>
        <p:nvSpPr>
          <p:cNvPr id="41996" name="Text Box 13"/>
          <p:cNvSpPr txBox="1">
            <a:spLocks noChangeArrowheads="1"/>
          </p:cNvSpPr>
          <p:nvPr/>
        </p:nvSpPr>
        <p:spPr bwMode="auto">
          <a:xfrm>
            <a:off x="6883400" y="28575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Decision</a:t>
            </a:r>
          </a:p>
        </p:txBody>
      </p:sp>
      <p:sp>
        <p:nvSpPr>
          <p:cNvPr id="41997" name="Text Box 14"/>
          <p:cNvSpPr txBox="1">
            <a:spLocks noChangeArrowheads="1"/>
          </p:cNvSpPr>
          <p:nvPr/>
        </p:nvSpPr>
        <p:spPr bwMode="auto">
          <a:xfrm>
            <a:off x="6832600" y="39624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Connector</a:t>
            </a:r>
          </a:p>
        </p:txBody>
      </p:sp>
      <p:sp>
        <p:nvSpPr>
          <p:cNvPr id="41998" name="Line 15"/>
          <p:cNvSpPr>
            <a:spLocks noChangeShapeType="1"/>
          </p:cNvSpPr>
          <p:nvPr/>
        </p:nvSpPr>
        <p:spPr bwMode="auto">
          <a:xfrm flipV="1">
            <a:off x="1968500" y="3124200"/>
            <a:ext cx="698500" cy="889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/>
          <p:cNvSpPr>
            <a:spLocks noChangeShapeType="1"/>
          </p:cNvSpPr>
          <p:nvPr/>
        </p:nvSpPr>
        <p:spPr bwMode="auto">
          <a:xfrm flipV="1">
            <a:off x="2057400" y="4038600"/>
            <a:ext cx="609600" cy="889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/>
          <p:cNvSpPr>
            <a:spLocks noChangeShapeType="1"/>
          </p:cNvSpPr>
          <p:nvPr/>
        </p:nvSpPr>
        <p:spPr bwMode="auto">
          <a:xfrm flipV="1">
            <a:off x="1854200" y="5334000"/>
            <a:ext cx="660400" cy="508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/>
          <p:cNvSpPr>
            <a:spLocks noChangeShapeType="1"/>
          </p:cNvSpPr>
          <p:nvPr/>
        </p:nvSpPr>
        <p:spPr bwMode="auto">
          <a:xfrm flipH="1">
            <a:off x="6400800" y="3086100"/>
            <a:ext cx="520700" cy="45719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/>
          <p:cNvSpPr>
            <a:spLocks noChangeShapeType="1"/>
          </p:cNvSpPr>
          <p:nvPr/>
        </p:nvSpPr>
        <p:spPr bwMode="auto">
          <a:xfrm flipH="1" flipV="1">
            <a:off x="6096000" y="4114800"/>
            <a:ext cx="711200" cy="762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Answer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/>
      <p:bldP spid="41994" grpId="0"/>
      <p:bldP spid="41995" grpId="0"/>
      <p:bldP spid="41996" grpId="0"/>
      <p:bldP spid="41997" grpId="0"/>
      <p:bldP spid="41998" grpId="0" animBg="1"/>
      <p:bldP spid="41999" grpId="0" animBg="1"/>
      <p:bldP spid="42000" grpId="0" animBg="1"/>
      <p:bldP spid="42001" grpId="0" animBg="1"/>
      <p:bldP spid="4200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066800"/>
          </a:xfrm>
        </p:spPr>
        <p:txBody>
          <a:bodyPr/>
          <a:lstStyle/>
          <a:p>
            <a:r>
              <a:rPr lang="en-US" dirty="0" smtClean="0"/>
              <a:t>Name the four flowchart structures.</a:t>
            </a:r>
          </a:p>
        </p:txBody>
      </p:sp>
      <p:sp>
        <p:nvSpPr>
          <p:cNvPr id="43012" name="Text Box 9"/>
          <p:cNvSpPr txBox="1">
            <a:spLocks noChangeArrowheads="1"/>
          </p:cNvSpPr>
          <p:nvPr/>
        </p:nvSpPr>
        <p:spPr bwMode="auto">
          <a:xfrm>
            <a:off x="6324600" y="5791200"/>
            <a:ext cx="237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/>
              <a:t>(Answer on next slide)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Review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029200" cy="2667000"/>
          </a:xfrm>
        </p:spPr>
        <p:txBody>
          <a:bodyPr>
            <a:noAutofit/>
          </a:bodyPr>
          <a:lstStyle/>
          <a:p>
            <a:r>
              <a:rPr lang="en-US" dirty="0" smtClean="0"/>
              <a:t>Sequence</a:t>
            </a:r>
          </a:p>
          <a:p>
            <a:r>
              <a:rPr lang="en-US" dirty="0" smtClean="0"/>
              <a:t>Decision</a:t>
            </a:r>
          </a:p>
          <a:p>
            <a:r>
              <a:rPr lang="en-US" dirty="0" smtClean="0"/>
              <a:t>Repetition</a:t>
            </a:r>
          </a:p>
          <a:p>
            <a:r>
              <a:rPr lang="en-US" dirty="0" smtClean="0"/>
              <a:t>Case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Answer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r>
              <a:rPr lang="en-US" dirty="0" smtClean="0"/>
              <a:t>What type of structure is this?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16300" y="3505200"/>
            <a:ext cx="3302000" cy="1892300"/>
            <a:chOff x="2152" y="2208"/>
            <a:chExt cx="2080" cy="1192"/>
          </a:xfrm>
        </p:grpSpPr>
        <p:sp>
          <p:nvSpPr>
            <p:cNvPr id="45063" name="AutoShape 5"/>
            <p:cNvSpPr>
              <a:spLocks noChangeArrowheads="1"/>
            </p:cNvSpPr>
            <p:nvPr/>
          </p:nvSpPr>
          <p:spPr bwMode="auto">
            <a:xfrm>
              <a:off x="2152" y="2440"/>
              <a:ext cx="888" cy="720"/>
            </a:xfrm>
            <a:prstGeom prst="flowChartDecision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4" name="Text Box 6"/>
            <p:cNvSpPr txBox="1">
              <a:spLocks noChangeArrowheads="1"/>
            </p:cNvSpPr>
            <p:nvPr/>
          </p:nvSpPr>
          <p:spPr bwMode="auto">
            <a:xfrm>
              <a:off x="3376" y="2658"/>
              <a:ext cx="720" cy="3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45065" name="Line 7"/>
            <p:cNvSpPr>
              <a:spLocks noChangeShapeType="1"/>
            </p:cNvSpPr>
            <p:nvPr/>
          </p:nvSpPr>
          <p:spPr bwMode="auto">
            <a:xfrm>
              <a:off x="2592" y="3168"/>
              <a:ext cx="0" cy="2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6" name="Line 8"/>
            <p:cNvSpPr>
              <a:spLocks noChangeShapeType="1"/>
            </p:cNvSpPr>
            <p:nvPr/>
          </p:nvSpPr>
          <p:spPr bwMode="auto">
            <a:xfrm flipH="1">
              <a:off x="3032" y="2800"/>
              <a:ext cx="33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arrow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7" name="Line 9"/>
            <p:cNvSpPr>
              <a:spLocks noChangeShapeType="1"/>
            </p:cNvSpPr>
            <p:nvPr/>
          </p:nvSpPr>
          <p:spPr bwMode="auto">
            <a:xfrm>
              <a:off x="2600" y="2208"/>
              <a:ext cx="0" cy="2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8" name="Line 10"/>
            <p:cNvSpPr>
              <a:spLocks noChangeShapeType="1"/>
            </p:cNvSpPr>
            <p:nvPr/>
          </p:nvSpPr>
          <p:spPr bwMode="auto">
            <a:xfrm>
              <a:off x="4096" y="281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9" name="Line 11"/>
            <p:cNvSpPr>
              <a:spLocks noChangeShapeType="1"/>
            </p:cNvSpPr>
            <p:nvPr/>
          </p:nvSpPr>
          <p:spPr bwMode="auto">
            <a:xfrm flipV="1">
              <a:off x="4232" y="2288"/>
              <a:ext cx="0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0" name="Line 12"/>
            <p:cNvSpPr>
              <a:spLocks noChangeShapeType="1"/>
            </p:cNvSpPr>
            <p:nvPr/>
          </p:nvSpPr>
          <p:spPr bwMode="auto">
            <a:xfrm flipH="1">
              <a:off x="2624" y="2288"/>
              <a:ext cx="16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62" name="Text Box 15"/>
          <p:cNvSpPr txBox="1">
            <a:spLocks noChangeArrowheads="1"/>
          </p:cNvSpPr>
          <p:nvPr/>
        </p:nvSpPr>
        <p:spPr bwMode="auto">
          <a:xfrm>
            <a:off x="6324600" y="5791200"/>
            <a:ext cx="237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/>
              <a:t>(Answer on next slide)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Review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066800"/>
          </a:xfrm>
        </p:spPr>
        <p:txBody>
          <a:bodyPr/>
          <a:lstStyle/>
          <a:p>
            <a:r>
              <a:rPr lang="en-US" dirty="0" smtClean="0"/>
              <a:t>Repetition</a:t>
            </a: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3568700" y="3657600"/>
            <a:ext cx="3302000" cy="1892300"/>
            <a:chOff x="2152" y="2208"/>
            <a:chExt cx="2080" cy="1192"/>
          </a:xfrm>
        </p:grpSpPr>
        <p:sp>
          <p:nvSpPr>
            <p:cNvPr id="14" name="AutoShape 5"/>
            <p:cNvSpPr>
              <a:spLocks noChangeArrowheads="1"/>
            </p:cNvSpPr>
            <p:nvPr/>
          </p:nvSpPr>
          <p:spPr bwMode="auto">
            <a:xfrm>
              <a:off x="2152" y="2440"/>
              <a:ext cx="888" cy="720"/>
            </a:xfrm>
            <a:prstGeom prst="flowChartDecision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>
              <a:off x="3376" y="2658"/>
              <a:ext cx="720" cy="3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16" name="Line 7"/>
            <p:cNvSpPr>
              <a:spLocks noChangeShapeType="1"/>
            </p:cNvSpPr>
            <p:nvPr/>
          </p:nvSpPr>
          <p:spPr bwMode="auto">
            <a:xfrm>
              <a:off x="2592" y="3168"/>
              <a:ext cx="0" cy="2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8"/>
            <p:cNvSpPr>
              <a:spLocks noChangeShapeType="1"/>
            </p:cNvSpPr>
            <p:nvPr/>
          </p:nvSpPr>
          <p:spPr bwMode="auto">
            <a:xfrm flipH="1">
              <a:off x="3032" y="2800"/>
              <a:ext cx="33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arrow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9"/>
            <p:cNvSpPr>
              <a:spLocks noChangeShapeType="1"/>
            </p:cNvSpPr>
            <p:nvPr/>
          </p:nvSpPr>
          <p:spPr bwMode="auto">
            <a:xfrm>
              <a:off x="2600" y="2208"/>
              <a:ext cx="0" cy="2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0"/>
            <p:cNvSpPr>
              <a:spLocks noChangeShapeType="1"/>
            </p:cNvSpPr>
            <p:nvPr/>
          </p:nvSpPr>
          <p:spPr bwMode="auto">
            <a:xfrm>
              <a:off x="4096" y="2816"/>
              <a:ext cx="1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 flipV="1">
              <a:off x="4232" y="2288"/>
              <a:ext cx="0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2"/>
            <p:cNvSpPr>
              <a:spLocks noChangeShapeType="1"/>
            </p:cNvSpPr>
            <p:nvPr/>
          </p:nvSpPr>
          <p:spPr bwMode="auto">
            <a:xfrm flipH="1">
              <a:off x="2624" y="2288"/>
              <a:ext cx="16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Answer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98637"/>
            <a:ext cx="8229600" cy="4144963"/>
          </a:xfrm>
        </p:spPr>
        <p:txBody>
          <a:bodyPr>
            <a:normAutofit/>
          </a:bodyPr>
          <a:lstStyle/>
          <a:p>
            <a:r>
              <a:rPr lang="en-US" dirty="0" smtClean="0"/>
              <a:t>What type of structure is this?</a:t>
            </a:r>
          </a:p>
        </p:txBody>
      </p:sp>
      <p:sp>
        <p:nvSpPr>
          <p:cNvPr id="47109" name="Text Box 14"/>
          <p:cNvSpPr txBox="1">
            <a:spLocks noChangeArrowheads="1"/>
          </p:cNvSpPr>
          <p:nvPr/>
        </p:nvSpPr>
        <p:spPr bwMode="auto">
          <a:xfrm>
            <a:off x="6324600" y="5715000"/>
            <a:ext cx="237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/>
              <a:t>(Answer on next slide)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797300" y="3048000"/>
            <a:ext cx="1447800" cy="2501900"/>
            <a:chOff x="2392" y="2136"/>
            <a:chExt cx="912" cy="1576"/>
          </a:xfrm>
        </p:grpSpPr>
        <p:sp>
          <p:nvSpPr>
            <p:cNvPr id="47122" name="AutoShape 17"/>
            <p:cNvSpPr>
              <a:spLocks noChangeArrowheads="1"/>
            </p:cNvSpPr>
            <p:nvPr/>
          </p:nvSpPr>
          <p:spPr bwMode="auto">
            <a:xfrm>
              <a:off x="2512" y="2136"/>
              <a:ext cx="672" cy="192"/>
            </a:xfrm>
            <a:prstGeom prst="flowChartTerminator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0" name="AutoShape 20"/>
            <p:cNvSpPr>
              <a:spLocks noChangeArrowheads="1"/>
            </p:cNvSpPr>
            <p:nvPr/>
          </p:nvSpPr>
          <p:spPr bwMode="auto">
            <a:xfrm>
              <a:off x="2392" y="2444"/>
              <a:ext cx="912" cy="480"/>
            </a:xfrm>
            <a:prstGeom prst="flowChartInputOutpu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3" name="Line 22"/>
            <p:cNvSpPr>
              <a:spLocks noChangeShapeType="1"/>
            </p:cNvSpPr>
            <p:nvPr/>
          </p:nvSpPr>
          <p:spPr bwMode="auto">
            <a:xfrm>
              <a:off x="2848" y="2332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4" name="Line 23"/>
            <p:cNvSpPr>
              <a:spLocks noChangeShapeType="1"/>
            </p:cNvSpPr>
            <p:nvPr/>
          </p:nvSpPr>
          <p:spPr bwMode="auto">
            <a:xfrm>
              <a:off x="2848" y="2928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5" name="Text Box 24"/>
            <p:cNvSpPr txBox="1">
              <a:spLocks noChangeArrowheads="1"/>
            </p:cNvSpPr>
            <p:nvPr/>
          </p:nvSpPr>
          <p:spPr bwMode="auto">
            <a:xfrm>
              <a:off x="2488" y="3050"/>
              <a:ext cx="720" cy="3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47116" name="Line 25"/>
            <p:cNvSpPr>
              <a:spLocks noChangeShapeType="1"/>
            </p:cNvSpPr>
            <p:nvPr/>
          </p:nvSpPr>
          <p:spPr bwMode="auto">
            <a:xfrm>
              <a:off x="2848" y="3404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18" name="AutoShape 27"/>
            <p:cNvSpPr>
              <a:spLocks noChangeArrowheads="1"/>
            </p:cNvSpPr>
            <p:nvPr/>
          </p:nvSpPr>
          <p:spPr bwMode="auto">
            <a:xfrm>
              <a:off x="2512" y="3520"/>
              <a:ext cx="672" cy="192"/>
            </a:xfrm>
            <a:prstGeom prst="flowChartTerminator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Review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066800"/>
          </a:xfrm>
        </p:spPr>
        <p:txBody>
          <a:bodyPr/>
          <a:lstStyle/>
          <a:p>
            <a:r>
              <a:rPr lang="en-US" smtClean="0"/>
              <a:t>Sequence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Answer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0" name="Group 15"/>
          <p:cNvGrpSpPr>
            <a:grpSpLocks/>
          </p:cNvGrpSpPr>
          <p:nvPr/>
        </p:nvGrpSpPr>
        <p:grpSpPr bwMode="auto">
          <a:xfrm>
            <a:off x="3797300" y="3048000"/>
            <a:ext cx="1447800" cy="2501900"/>
            <a:chOff x="2392" y="2136"/>
            <a:chExt cx="912" cy="1576"/>
          </a:xfrm>
        </p:grpSpPr>
        <p:sp>
          <p:nvSpPr>
            <p:cNvPr id="21" name="AutoShape 17"/>
            <p:cNvSpPr>
              <a:spLocks noChangeArrowheads="1"/>
            </p:cNvSpPr>
            <p:nvPr/>
          </p:nvSpPr>
          <p:spPr bwMode="auto">
            <a:xfrm>
              <a:off x="2512" y="2136"/>
              <a:ext cx="672" cy="192"/>
            </a:xfrm>
            <a:prstGeom prst="flowChartTerminator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20"/>
            <p:cNvSpPr>
              <a:spLocks noChangeArrowheads="1"/>
            </p:cNvSpPr>
            <p:nvPr/>
          </p:nvSpPr>
          <p:spPr bwMode="auto">
            <a:xfrm>
              <a:off x="2392" y="2444"/>
              <a:ext cx="912" cy="480"/>
            </a:xfrm>
            <a:prstGeom prst="flowChartInputOutpu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848" y="2332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2848" y="2928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2488" y="3050"/>
              <a:ext cx="720" cy="3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2848" y="3404"/>
              <a:ext cx="0" cy="1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AutoShape 27"/>
            <p:cNvSpPr>
              <a:spLocks noChangeArrowheads="1"/>
            </p:cNvSpPr>
            <p:nvPr/>
          </p:nvSpPr>
          <p:spPr bwMode="auto">
            <a:xfrm>
              <a:off x="2512" y="3520"/>
              <a:ext cx="672" cy="192"/>
            </a:xfrm>
            <a:prstGeom prst="flowChartTerminator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r>
              <a:rPr lang="en-US" dirty="0" smtClean="0"/>
              <a:t>What type of structure is this?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337300" y="6019800"/>
            <a:ext cx="237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/>
              <a:t>(Answer on next slide)</a:t>
            </a: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Review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6" name="Group 33"/>
          <p:cNvGrpSpPr>
            <a:grpSpLocks/>
          </p:cNvGrpSpPr>
          <p:nvPr/>
        </p:nvGrpSpPr>
        <p:grpSpPr bwMode="auto">
          <a:xfrm>
            <a:off x="1219200" y="2743200"/>
            <a:ext cx="6692900" cy="3327400"/>
            <a:chOff x="904" y="1872"/>
            <a:chExt cx="4216" cy="2096"/>
          </a:xfrm>
        </p:grpSpPr>
        <p:sp>
          <p:nvSpPr>
            <p:cNvPr id="28" name="Text Box 5"/>
            <p:cNvSpPr txBox="1">
              <a:spLocks noChangeArrowheads="1"/>
            </p:cNvSpPr>
            <p:nvPr/>
          </p:nvSpPr>
          <p:spPr bwMode="auto">
            <a:xfrm>
              <a:off x="904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29" name="AutoShape 6"/>
            <p:cNvSpPr>
              <a:spLocks noChangeArrowheads="1"/>
            </p:cNvSpPr>
            <p:nvPr/>
          </p:nvSpPr>
          <p:spPr bwMode="auto">
            <a:xfrm>
              <a:off x="2576" y="2104"/>
              <a:ext cx="888" cy="720"/>
            </a:xfrm>
            <a:prstGeom prst="flowChartDecisi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2069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1" name="Line 16"/>
            <p:cNvSpPr>
              <a:spLocks noChangeShapeType="1"/>
            </p:cNvSpPr>
            <p:nvPr/>
          </p:nvSpPr>
          <p:spPr bwMode="auto">
            <a:xfrm>
              <a:off x="3016" y="2832"/>
              <a:ext cx="0" cy="1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17"/>
            <p:cNvSpPr>
              <a:spLocks noChangeShapeType="1"/>
            </p:cNvSpPr>
            <p:nvPr/>
          </p:nvSpPr>
          <p:spPr bwMode="auto">
            <a:xfrm>
              <a:off x="3024" y="1872"/>
              <a:ext cx="0" cy="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3234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4400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grpSp>
          <p:nvGrpSpPr>
            <p:cNvPr id="35" name="Group 25"/>
            <p:cNvGrpSpPr>
              <a:grpSpLocks/>
            </p:cNvGrpSpPr>
            <p:nvPr/>
          </p:nvGrpSpPr>
          <p:grpSpPr bwMode="auto">
            <a:xfrm>
              <a:off x="1232" y="3016"/>
              <a:ext cx="3544" cy="184"/>
              <a:chOff x="1232" y="3016"/>
              <a:chExt cx="3544" cy="184"/>
            </a:xfrm>
          </p:grpSpPr>
          <p:sp>
            <p:nvSpPr>
              <p:cNvPr id="43" name="Line 15"/>
              <p:cNvSpPr>
                <a:spLocks noChangeShapeType="1"/>
              </p:cNvSpPr>
              <p:nvPr/>
            </p:nvSpPr>
            <p:spPr bwMode="auto">
              <a:xfrm flipH="1">
                <a:off x="1232" y="3016"/>
                <a:ext cx="3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20"/>
              <p:cNvSpPr>
                <a:spLocks noChangeShapeType="1"/>
              </p:cNvSpPr>
              <p:nvPr/>
            </p:nvSpPr>
            <p:spPr bwMode="auto">
              <a:xfrm>
                <a:off x="1240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Line 22"/>
              <p:cNvSpPr>
                <a:spLocks noChangeShapeType="1"/>
              </p:cNvSpPr>
              <p:nvPr/>
            </p:nvSpPr>
            <p:spPr bwMode="auto">
              <a:xfrm>
                <a:off x="2408" y="3024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23"/>
              <p:cNvSpPr>
                <a:spLocks noChangeShapeType="1"/>
              </p:cNvSpPr>
              <p:nvPr/>
            </p:nvSpPr>
            <p:spPr bwMode="auto">
              <a:xfrm>
                <a:off x="3568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Line 24"/>
              <p:cNvSpPr>
                <a:spLocks noChangeShapeType="1"/>
              </p:cNvSpPr>
              <p:nvPr/>
            </p:nvSpPr>
            <p:spPr bwMode="auto">
              <a:xfrm>
                <a:off x="4776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" name="Group 26"/>
            <p:cNvGrpSpPr>
              <a:grpSpLocks/>
            </p:cNvGrpSpPr>
            <p:nvPr/>
          </p:nvGrpSpPr>
          <p:grpSpPr bwMode="auto">
            <a:xfrm rot="10800000">
              <a:off x="1224" y="3520"/>
              <a:ext cx="3544" cy="184"/>
              <a:chOff x="1232" y="3016"/>
              <a:chExt cx="3544" cy="184"/>
            </a:xfrm>
          </p:grpSpPr>
          <p:sp>
            <p:nvSpPr>
              <p:cNvPr id="38" name="Line 27"/>
              <p:cNvSpPr>
                <a:spLocks noChangeShapeType="1"/>
              </p:cNvSpPr>
              <p:nvPr/>
            </p:nvSpPr>
            <p:spPr bwMode="auto">
              <a:xfrm flipH="1">
                <a:off x="1232" y="3016"/>
                <a:ext cx="3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Line 28"/>
              <p:cNvSpPr>
                <a:spLocks noChangeShapeType="1"/>
              </p:cNvSpPr>
              <p:nvPr/>
            </p:nvSpPr>
            <p:spPr bwMode="auto">
              <a:xfrm>
                <a:off x="1240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29"/>
              <p:cNvSpPr>
                <a:spLocks noChangeShapeType="1"/>
              </p:cNvSpPr>
              <p:nvPr/>
            </p:nvSpPr>
            <p:spPr bwMode="auto">
              <a:xfrm>
                <a:off x="2408" y="3024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30"/>
              <p:cNvSpPr>
                <a:spLocks noChangeShapeType="1"/>
              </p:cNvSpPr>
              <p:nvPr/>
            </p:nvSpPr>
            <p:spPr bwMode="auto">
              <a:xfrm>
                <a:off x="3568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Line 31"/>
              <p:cNvSpPr>
                <a:spLocks noChangeShapeType="1"/>
              </p:cNvSpPr>
              <p:nvPr/>
            </p:nvSpPr>
            <p:spPr bwMode="auto">
              <a:xfrm>
                <a:off x="4776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>
              <a:off x="3040" y="3712"/>
              <a:ext cx="0" cy="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1066800"/>
          </a:xfrm>
        </p:spPr>
        <p:txBody>
          <a:bodyPr/>
          <a:lstStyle/>
          <a:p>
            <a:r>
              <a:rPr lang="en-US" dirty="0" smtClean="0"/>
              <a:t>Case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Answer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6" name="Group 33"/>
          <p:cNvGrpSpPr>
            <a:grpSpLocks/>
          </p:cNvGrpSpPr>
          <p:nvPr/>
        </p:nvGrpSpPr>
        <p:grpSpPr bwMode="auto">
          <a:xfrm>
            <a:off x="1219200" y="2743200"/>
            <a:ext cx="6692900" cy="3327400"/>
            <a:chOff x="904" y="1872"/>
            <a:chExt cx="4216" cy="2096"/>
          </a:xfrm>
        </p:grpSpPr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904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28" name="AutoShape 6"/>
            <p:cNvSpPr>
              <a:spLocks noChangeArrowheads="1"/>
            </p:cNvSpPr>
            <p:nvPr/>
          </p:nvSpPr>
          <p:spPr bwMode="auto">
            <a:xfrm>
              <a:off x="2576" y="2104"/>
              <a:ext cx="888" cy="720"/>
            </a:xfrm>
            <a:prstGeom prst="flowChartDecisi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2069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3016" y="2832"/>
              <a:ext cx="0" cy="1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7"/>
            <p:cNvSpPr>
              <a:spLocks noChangeShapeType="1"/>
            </p:cNvSpPr>
            <p:nvPr/>
          </p:nvSpPr>
          <p:spPr bwMode="auto">
            <a:xfrm>
              <a:off x="3024" y="1872"/>
              <a:ext cx="0" cy="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234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4400" y="3186"/>
              <a:ext cx="720" cy="35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/>
                <a:t> </a:t>
              </a:r>
            </a:p>
            <a:p>
              <a:pPr algn="ctr">
                <a:spcBef>
                  <a:spcPct val="50000"/>
                </a:spcBef>
              </a:pPr>
              <a:endParaRPr lang="en-US" sz="1200"/>
            </a:p>
          </p:txBody>
        </p:sp>
        <p:grpSp>
          <p:nvGrpSpPr>
            <p:cNvPr id="34" name="Group 25"/>
            <p:cNvGrpSpPr>
              <a:grpSpLocks/>
            </p:cNvGrpSpPr>
            <p:nvPr/>
          </p:nvGrpSpPr>
          <p:grpSpPr bwMode="auto">
            <a:xfrm>
              <a:off x="1232" y="3016"/>
              <a:ext cx="3544" cy="184"/>
              <a:chOff x="1232" y="3016"/>
              <a:chExt cx="3544" cy="184"/>
            </a:xfrm>
          </p:grpSpPr>
          <p:sp>
            <p:nvSpPr>
              <p:cNvPr id="42" name="Line 15"/>
              <p:cNvSpPr>
                <a:spLocks noChangeShapeType="1"/>
              </p:cNvSpPr>
              <p:nvPr/>
            </p:nvSpPr>
            <p:spPr bwMode="auto">
              <a:xfrm flipH="1">
                <a:off x="1232" y="3016"/>
                <a:ext cx="3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40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22"/>
              <p:cNvSpPr>
                <a:spLocks noChangeShapeType="1"/>
              </p:cNvSpPr>
              <p:nvPr/>
            </p:nvSpPr>
            <p:spPr bwMode="auto">
              <a:xfrm>
                <a:off x="2408" y="3024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Line 23"/>
              <p:cNvSpPr>
                <a:spLocks noChangeShapeType="1"/>
              </p:cNvSpPr>
              <p:nvPr/>
            </p:nvSpPr>
            <p:spPr bwMode="auto">
              <a:xfrm>
                <a:off x="3568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24"/>
              <p:cNvSpPr>
                <a:spLocks noChangeShapeType="1"/>
              </p:cNvSpPr>
              <p:nvPr/>
            </p:nvSpPr>
            <p:spPr bwMode="auto">
              <a:xfrm>
                <a:off x="4776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" name="Group 26"/>
            <p:cNvGrpSpPr>
              <a:grpSpLocks/>
            </p:cNvGrpSpPr>
            <p:nvPr/>
          </p:nvGrpSpPr>
          <p:grpSpPr bwMode="auto">
            <a:xfrm rot="10800000">
              <a:off x="1224" y="3520"/>
              <a:ext cx="3544" cy="184"/>
              <a:chOff x="1232" y="3016"/>
              <a:chExt cx="3544" cy="184"/>
            </a:xfrm>
          </p:grpSpPr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 flipH="1">
                <a:off x="1232" y="3016"/>
                <a:ext cx="35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Line 28"/>
              <p:cNvSpPr>
                <a:spLocks noChangeShapeType="1"/>
              </p:cNvSpPr>
              <p:nvPr/>
            </p:nvSpPr>
            <p:spPr bwMode="auto">
              <a:xfrm>
                <a:off x="1240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2408" y="3024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3568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31"/>
              <p:cNvSpPr>
                <a:spLocks noChangeShapeType="1"/>
              </p:cNvSpPr>
              <p:nvPr/>
            </p:nvSpPr>
            <p:spPr bwMode="auto">
              <a:xfrm>
                <a:off x="4776" y="3024"/>
                <a:ext cx="0" cy="1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>
              <a:off x="3040" y="3712"/>
              <a:ext cx="0" cy="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sz="2400" dirty="0" smtClean="0"/>
              <a:t>What type of structure is this?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6337300" y="5867400"/>
            <a:ext cx="237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/>
              <a:t>(Answer on next slide)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Review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124200" y="2514600"/>
            <a:ext cx="3048000" cy="2362200"/>
            <a:chOff x="5334000" y="3581400"/>
            <a:chExt cx="3048000" cy="2362200"/>
          </a:xfrm>
        </p:grpSpPr>
        <p:grpSp>
          <p:nvGrpSpPr>
            <p:cNvPr id="21" name="Group 30"/>
            <p:cNvGrpSpPr>
              <a:grpSpLocks/>
            </p:cNvGrpSpPr>
            <p:nvPr/>
          </p:nvGrpSpPr>
          <p:grpSpPr bwMode="auto">
            <a:xfrm>
              <a:off x="5333999" y="3581399"/>
              <a:ext cx="3047998" cy="2362199"/>
              <a:chOff x="1720" y="1696"/>
              <a:chExt cx="2576" cy="1808"/>
            </a:xfrm>
          </p:grpSpPr>
          <p:sp>
            <p:nvSpPr>
              <p:cNvPr id="24" name="Text Box 13"/>
              <p:cNvSpPr txBox="1">
                <a:spLocks noChangeArrowheads="1"/>
              </p:cNvSpPr>
              <p:nvPr/>
            </p:nvSpPr>
            <p:spPr bwMode="auto">
              <a:xfrm>
                <a:off x="1720" y="2730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25" name="AutoShape 18"/>
              <p:cNvSpPr>
                <a:spLocks noChangeArrowheads="1"/>
              </p:cNvSpPr>
              <p:nvPr/>
            </p:nvSpPr>
            <p:spPr bwMode="auto">
              <a:xfrm>
                <a:off x="2560" y="1928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Text Box 19"/>
              <p:cNvSpPr txBox="1">
                <a:spLocks noChangeArrowheads="1"/>
              </p:cNvSpPr>
              <p:nvPr/>
            </p:nvSpPr>
            <p:spPr bwMode="auto">
              <a:xfrm>
                <a:off x="3576" y="2722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27" name="Line 20"/>
              <p:cNvSpPr>
                <a:spLocks noChangeShapeType="1"/>
              </p:cNvSpPr>
              <p:nvPr/>
            </p:nvSpPr>
            <p:spPr bwMode="auto">
              <a:xfrm flipH="1">
                <a:off x="2072" y="2288"/>
                <a:ext cx="49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21"/>
              <p:cNvSpPr>
                <a:spLocks noChangeShapeType="1"/>
              </p:cNvSpPr>
              <p:nvPr/>
            </p:nvSpPr>
            <p:spPr bwMode="auto">
              <a:xfrm>
                <a:off x="2072" y="2288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9" name="Group 24"/>
              <p:cNvGrpSpPr>
                <a:grpSpLocks/>
              </p:cNvGrpSpPr>
              <p:nvPr/>
            </p:nvGrpSpPr>
            <p:grpSpPr bwMode="auto">
              <a:xfrm flipH="1">
                <a:off x="3440" y="2288"/>
                <a:ext cx="496" cy="432"/>
                <a:chOff x="3856" y="2184"/>
                <a:chExt cx="496" cy="432"/>
              </a:xfrm>
            </p:grpSpPr>
            <p:sp>
              <p:nvSpPr>
                <p:cNvPr id="35" name="Line 22"/>
                <p:cNvSpPr>
                  <a:spLocks noChangeShapeType="1"/>
                </p:cNvSpPr>
                <p:nvPr/>
              </p:nvSpPr>
              <p:spPr bwMode="auto">
                <a:xfrm>
                  <a:off x="3856" y="2184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3856" y="2184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>
                <a:off x="205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>
                <a:off x="393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27"/>
              <p:cNvSpPr>
                <a:spLocks noChangeShapeType="1"/>
              </p:cNvSpPr>
              <p:nvPr/>
            </p:nvSpPr>
            <p:spPr bwMode="auto">
              <a:xfrm flipH="1">
                <a:off x="2056" y="3248"/>
                <a:ext cx="18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28"/>
              <p:cNvSpPr>
                <a:spLocks noChangeShapeType="1"/>
              </p:cNvSpPr>
              <p:nvPr/>
            </p:nvSpPr>
            <p:spPr bwMode="auto">
              <a:xfrm>
                <a:off x="3016" y="3248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29"/>
              <p:cNvSpPr>
                <a:spLocks noChangeShapeType="1"/>
              </p:cNvSpPr>
              <p:nvPr/>
            </p:nvSpPr>
            <p:spPr bwMode="auto">
              <a:xfrm>
                <a:off x="3008" y="1696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dirty="0"/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5562600" y="3962400"/>
              <a:ext cx="762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066800"/>
          </a:xfrm>
        </p:spPr>
        <p:txBody>
          <a:bodyPr/>
          <a:lstStyle/>
          <a:p>
            <a:r>
              <a:rPr lang="en-US" smtClean="0"/>
              <a:t>Decision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Answer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971800" y="3048000"/>
            <a:ext cx="3048000" cy="2362200"/>
            <a:chOff x="5334000" y="3581400"/>
            <a:chExt cx="3048000" cy="2362200"/>
          </a:xfrm>
        </p:grpSpPr>
        <p:grpSp>
          <p:nvGrpSpPr>
            <p:cNvPr id="20" name="Group 30"/>
            <p:cNvGrpSpPr>
              <a:grpSpLocks/>
            </p:cNvGrpSpPr>
            <p:nvPr/>
          </p:nvGrpSpPr>
          <p:grpSpPr bwMode="auto">
            <a:xfrm>
              <a:off x="5333999" y="3581399"/>
              <a:ext cx="3047998" cy="2362199"/>
              <a:chOff x="1720" y="1696"/>
              <a:chExt cx="2576" cy="1808"/>
            </a:xfrm>
          </p:grpSpPr>
          <p:sp>
            <p:nvSpPr>
              <p:cNvPr id="23" name="Text Box 13"/>
              <p:cNvSpPr txBox="1">
                <a:spLocks noChangeArrowheads="1"/>
              </p:cNvSpPr>
              <p:nvPr/>
            </p:nvSpPr>
            <p:spPr bwMode="auto">
              <a:xfrm>
                <a:off x="1720" y="2730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24" name="AutoShape 18"/>
              <p:cNvSpPr>
                <a:spLocks noChangeArrowheads="1"/>
              </p:cNvSpPr>
              <p:nvPr/>
            </p:nvSpPr>
            <p:spPr bwMode="auto">
              <a:xfrm>
                <a:off x="2560" y="1928"/>
                <a:ext cx="888" cy="720"/>
              </a:xfrm>
              <a:prstGeom prst="flowChartDecision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Text Box 19"/>
              <p:cNvSpPr txBox="1">
                <a:spLocks noChangeArrowheads="1"/>
              </p:cNvSpPr>
              <p:nvPr/>
            </p:nvSpPr>
            <p:spPr bwMode="auto">
              <a:xfrm>
                <a:off x="3576" y="2722"/>
                <a:ext cx="720" cy="35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/>
                  <a:t> 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1200"/>
              </a:p>
            </p:txBody>
          </p:sp>
          <p:sp>
            <p:nvSpPr>
              <p:cNvPr id="26" name="Line 20"/>
              <p:cNvSpPr>
                <a:spLocks noChangeShapeType="1"/>
              </p:cNvSpPr>
              <p:nvPr/>
            </p:nvSpPr>
            <p:spPr bwMode="auto">
              <a:xfrm flipH="1">
                <a:off x="2072" y="2288"/>
                <a:ext cx="49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21"/>
              <p:cNvSpPr>
                <a:spLocks noChangeShapeType="1"/>
              </p:cNvSpPr>
              <p:nvPr/>
            </p:nvSpPr>
            <p:spPr bwMode="auto">
              <a:xfrm>
                <a:off x="2072" y="2288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8" name="Group 24"/>
              <p:cNvGrpSpPr>
                <a:grpSpLocks/>
              </p:cNvGrpSpPr>
              <p:nvPr/>
            </p:nvGrpSpPr>
            <p:grpSpPr bwMode="auto">
              <a:xfrm flipH="1">
                <a:off x="3440" y="2288"/>
                <a:ext cx="496" cy="432"/>
                <a:chOff x="3856" y="2184"/>
                <a:chExt cx="496" cy="432"/>
              </a:xfrm>
            </p:grpSpPr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auto">
                <a:xfrm>
                  <a:off x="3856" y="2184"/>
                  <a:ext cx="49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3856" y="2184"/>
                  <a:ext cx="0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9" name="Line 25"/>
              <p:cNvSpPr>
                <a:spLocks noChangeShapeType="1"/>
              </p:cNvSpPr>
              <p:nvPr/>
            </p:nvSpPr>
            <p:spPr bwMode="auto">
              <a:xfrm>
                <a:off x="205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>
                <a:off x="3936" y="3080"/>
                <a:ext cx="0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 flipH="1">
                <a:off x="2056" y="3248"/>
                <a:ext cx="18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28"/>
              <p:cNvSpPr>
                <a:spLocks noChangeShapeType="1"/>
              </p:cNvSpPr>
              <p:nvPr/>
            </p:nvSpPr>
            <p:spPr bwMode="auto">
              <a:xfrm>
                <a:off x="3016" y="3248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29"/>
              <p:cNvSpPr>
                <a:spLocks noChangeShapeType="1"/>
              </p:cNvSpPr>
              <p:nvPr/>
            </p:nvSpPr>
            <p:spPr bwMode="auto">
              <a:xfrm>
                <a:off x="3008" y="1696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609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dirty="0"/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5562600" y="3962400"/>
              <a:ext cx="762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2209800"/>
            <a:ext cx="9144000" cy="1295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400" dirty="0" smtClean="0"/>
              <a:t>Flow chart examples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en-US" sz="3200" dirty="0" smtClean="0"/>
              <a:t>Make a flow chart for the process of crossing the street.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82471" y="1263501"/>
            <a:ext cx="12192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921325" y="2197925"/>
            <a:ext cx="194557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Look  on your left and right side</a:t>
            </a:r>
            <a:endParaRPr lang="en-US" b="1" dirty="0"/>
          </a:p>
        </p:txBody>
      </p:sp>
      <p:sp>
        <p:nvSpPr>
          <p:cNvPr id="8" name="Diamond 7"/>
          <p:cNvSpPr/>
          <p:nvPr/>
        </p:nvSpPr>
        <p:spPr>
          <a:xfrm>
            <a:off x="2895600" y="3124200"/>
            <a:ext cx="1981200" cy="1295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If a vehicle near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5300350" y="3469575"/>
            <a:ext cx="1676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Wait for few seconds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3038100" y="4748150"/>
            <a:ext cx="1676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Cross the street</a:t>
            </a:r>
            <a:endParaRPr lang="en-US" b="1" dirty="0"/>
          </a:p>
        </p:txBody>
      </p:sp>
      <p:sp>
        <p:nvSpPr>
          <p:cNvPr id="11" name="Oval 10"/>
          <p:cNvSpPr/>
          <p:nvPr/>
        </p:nvSpPr>
        <p:spPr>
          <a:xfrm>
            <a:off x="3259775" y="5586350"/>
            <a:ext cx="12192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End</a:t>
            </a:r>
            <a:endParaRPr lang="en-US" b="1" dirty="0"/>
          </a:p>
        </p:txBody>
      </p:sp>
      <p:cxnSp>
        <p:nvCxnSpPr>
          <p:cNvPr id="13" name="Straight Arrow Connector 12"/>
          <p:cNvCxnSpPr>
            <a:stCxn id="6" idx="4"/>
            <a:endCxn id="7" idx="0"/>
          </p:cNvCxnSpPr>
          <p:nvPr/>
        </p:nvCxnSpPr>
        <p:spPr>
          <a:xfrm rot="16200000" flipH="1">
            <a:off x="3730680" y="2034492"/>
            <a:ext cx="324824" cy="204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2"/>
            <a:endCxn id="8" idx="0"/>
          </p:cNvCxnSpPr>
          <p:nvPr/>
        </p:nvCxnSpPr>
        <p:spPr>
          <a:xfrm rot="5400000">
            <a:off x="3731820" y="2961906"/>
            <a:ext cx="316675" cy="791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2"/>
            <a:endCxn id="10" idx="0"/>
          </p:cNvCxnSpPr>
          <p:nvPr/>
        </p:nvCxnSpPr>
        <p:spPr>
          <a:xfrm rot="5400000">
            <a:off x="3716975" y="4578925"/>
            <a:ext cx="328550" cy="9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  <a:endCxn id="11" idx="0"/>
          </p:cNvCxnSpPr>
          <p:nvPr/>
        </p:nvCxnSpPr>
        <p:spPr>
          <a:xfrm rot="5400000">
            <a:off x="3720438" y="5430488"/>
            <a:ext cx="304800" cy="69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3"/>
            <a:endCxn id="9" idx="1"/>
          </p:cNvCxnSpPr>
          <p:nvPr/>
        </p:nvCxnSpPr>
        <p:spPr>
          <a:xfrm>
            <a:off x="4876800" y="3771900"/>
            <a:ext cx="423550" cy="24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7" idx="3"/>
          </p:cNvCxnSpPr>
          <p:nvPr/>
        </p:nvCxnSpPr>
        <p:spPr>
          <a:xfrm rot="10800000">
            <a:off x="4866902" y="2502726"/>
            <a:ext cx="1271649" cy="118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9" idx="0"/>
          </p:cNvCxnSpPr>
          <p:nvPr/>
        </p:nvCxnSpPr>
        <p:spPr>
          <a:xfrm rot="5400000" flipH="1" flipV="1">
            <a:off x="5661064" y="2992087"/>
            <a:ext cx="954975" cy="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3852550" y="4343400"/>
            <a:ext cx="533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No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766950" y="3429000"/>
            <a:ext cx="533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Yes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1" grpId="0"/>
      <p:bldP spid="3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3962400" cy="1219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en-US" sz="4000" dirty="0" smtClean="0"/>
              <a:t>Make a flowchart to fill the bath tub with water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87721" y="272901"/>
            <a:ext cx="12192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7431975" y="5410200"/>
            <a:ext cx="12192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4460490" y="1076939"/>
            <a:ext cx="1676400" cy="733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Turn on hot and cold water</a:t>
            </a:r>
            <a:endParaRPr lang="en-US" b="1" dirty="0"/>
          </a:p>
        </p:txBody>
      </p:sp>
      <p:sp>
        <p:nvSpPr>
          <p:cNvPr id="8" name="Diamond 7"/>
          <p:cNvSpPr/>
          <p:nvPr/>
        </p:nvSpPr>
        <p:spPr>
          <a:xfrm>
            <a:off x="4513528" y="2133600"/>
            <a:ext cx="1600200" cy="1295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Too hot or cold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6324600" y="2428261"/>
            <a:ext cx="1447800" cy="733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Adjust hot and cold taps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4547196" y="3628698"/>
            <a:ext cx="1447800" cy="733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Wait for 2 minutes</a:t>
            </a:r>
            <a:endParaRPr lang="en-US" b="1" dirty="0"/>
          </a:p>
        </p:txBody>
      </p:sp>
      <p:sp>
        <p:nvSpPr>
          <p:cNvPr id="11" name="Diamond 10"/>
          <p:cNvSpPr/>
          <p:nvPr/>
        </p:nvSpPr>
        <p:spPr>
          <a:xfrm>
            <a:off x="4329102" y="4543098"/>
            <a:ext cx="1828800" cy="10668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Is the bath full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5027431" y="5781061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7848600" y="380505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7315200" y="4419600"/>
            <a:ext cx="1447800" cy="733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Adjust hot and cold taps</a:t>
            </a:r>
            <a:endParaRPr lang="en-US" b="1" dirty="0"/>
          </a:p>
        </p:txBody>
      </p:sp>
      <p:cxnSp>
        <p:nvCxnSpPr>
          <p:cNvPr id="16" name="Straight Arrow Connector 15"/>
          <p:cNvCxnSpPr>
            <a:stCxn id="5" idx="4"/>
            <a:endCxn id="7" idx="0"/>
          </p:cNvCxnSpPr>
          <p:nvPr/>
        </p:nvCxnSpPr>
        <p:spPr>
          <a:xfrm rot="16200000" flipH="1">
            <a:off x="5200786" y="979035"/>
            <a:ext cx="194438" cy="136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8" idx="0"/>
          </p:cNvCxnSpPr>
          <p:nvPr/>
        </p:nvCxnSpPr>
        <p:spPr>
          <a:xfrm rot="16200000" flipH="1">
            <a:off x="5143063" y="1963034"/>
            <a:ext cx="336699" cy="44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5217230" y="3513090"/>
            <a:ext cx="194438" cy="1050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165834" y="4435366"/>
            <a:ext cx="194438" cy="1050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5141030" y="5688728"/>
            <a:ext cx="194438" cy="1050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124700" y="2778825"/>
            <a:ext cx="210872" cy="1351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/>
        </p:nvGrpSpPr>
        <p:grpSpPr>
          <a:xfrm>
            <a:off x="5996050" y="3995248"/>
            <a:ext cx="775463" cy="1110946"/>
            <a:chOff x="5994996" y="3995248"/>
            <a:chExt cx="775463" cy="1110946"/>
          </a:xfrm>
        </p:grpSpPr>
        <p:cxnSp>
          <p:nvCxnSpPr>
            <p:cNvPr id="35" name="Straight Connector 34"/>
            <p:cNvCxnSpPr>
              <a:stCxn id="11" idx="3"/>
            </p:cNvCxnSpPr>
            <p:nvPr/>
          </p:nvCxnSpPr>
          <p:spPr>
            <a:xfrm>
              <a:off x="6157902" y="5076498"/>
              <a:ext cx="609600" cy="289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endCxn id="10" idx="3"/>
            </p:cNvCxnSpPr>
            <p:nvPr/>
          </p:nvCxnSpPr>
          <p:spPr>
            <a:xfrm rot="10800000">
              <a:off x="5994996" y="3995248"/>
              <a:ext cx="772506" cy="4335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 flipH="1" flipV="1">
              <a:off x="6236265" y="4572000"/>
              <a:ext cx="1066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/>
          <p:nvPr/>
        </p:nvSpPr>
        <p:spPr>
          <a:xfrm>
            <a:off x="5976802" y="2478975"/>
            <a:ext cx="381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157902" y="4724400"/>
            <a:ext cx="381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953000" y="3305300"/>
            <a:ext cx="381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495800" y="5486400"/>
            <a:ext cx="381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Y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47" name="Straight Arrow Connector 46"/>
          <p:cNvCxnSpPr>
            <a:stCxn id="13" idx="4"/>
            <a:endCxn id="14" idx="0"/>
          </p:cNvCxnSpPr>
          <p:nvPr/>
        </p:nvCxnSpPr>
        <p:spPr>
          <a:xfrm rot="5400000">
            <a:off x="7922325" y="4302825"/>
            <a:ext cx="23355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4" idx="2"/>
            <a:endCxn id="6" idx="0"/>
          </p:cNvCxnSpPr>
          <p:nvPr/>
        </p:nvCxnSpPr>
        <p:spPr>
          <a:xfrm rot="16200000" flipH="1">
            <a:off x="7911586" y="5280211"/>
            <a:ext cx="257502" cy="24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5319704" y="1905002"/>
            <a:ext cx="1752599" cy="523259"/>
            <a:chOff x="5319704" y="1905002"/>
            <a:chExt cx="1752599" cy="523259"/>
          </a:xfrm>
        </p:grpSpPr>
        <p:cxnSp>
          <p:nvCxnSpPr>
            <p:cNvPr id="29" name="Straight Arrow Connector 28"/>
            <p:cNvCxnSpPr/>
            <p:nvPr/>
          </p:nvCxnSpPr>
          <p:spPr>
            <a:xfrm rot="10800000">
              <a:off x="5319704" y="1905002"/>
              <a:ext cx="1752599" cy="7619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9" idx="0"/>
            </p:cNvCxnSpPr>
            <p:nvPr/>
          </p:nvCxnSpPr>
          <p:spPr>
            <a:xfrm rot="5400000" flipH="1" flipV="1">
              <a:off x="6836871" y="2192830"/>
              <a:ext cx="447061" cy="238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55"/>
          <p:cNvSpPr/>
          <p:nvPr/>
        </p:nvSpPr>
        <p:spPr>
          <a:xfrm>
            <a:off x="152400" y="1447800"/>
            <a:ext cx="4038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Turn on the hot and cold taps.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Is it too hot or cold? If it is, go to step 3, otherwise go to step 4.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Adjust the hot and cold taps and go back to step 2.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Wait for 2 minutes.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Is the bath tub full? If it is, go to step 7, otherwise go to step 4.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Turn off the hot and cold taps.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2" grpId="0"/>
      <p:bldP spid="43" grpId="0"/>
      <p:bldP spid="44" grpId="0"/>
      <p:bldP spid="4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2051</TotalTime>
  <Words>1988</Words>
  <Application>Microsoft Office PowerPoint</Application>
  <PresentationFormat>On-screen Show (4:3)</PresentationFormat>
  <Paragraphs>475</Paragraphs>
  <Slides>55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myPresentation1</vt:lpstr>
      <vt:lpstr>Clip</vt:lpstr>
      <vt:lpstr>CSC103: Introduction to Computer and Programming</vt:lpstr>
      <vt:lpstr>What is a Flowchart?</vt:lpstr>
      <vt:lpstr>Basic Flowchart Symbols</vt:lpstr>
      <vt:lpstr>Basic Flowchart Symbols</vt:lpstr>
      <vt:lpstr>Basic Flowchart Symbols</vt:lpstr>
      <vt:lpstr>Basic Flowchart Symbols</vt:lpstr>
      <vt:lpstr>Slide 7</vt:lpstr>
      <vt:lpstr>Slide 8</vt:lpstr>
      <vt:lpstr>Slide 9</vt:lpstr>
      <vt:lpstr>Slide 10</vt:lpstr>
      <vt:lpstr>Slide 11</vt:lpstr>
      <vt:lpstr>Slide 12</vt:lpstr>
      <vt:lpstr>Four Flowchart Structures</vt:lpstr>
      <vt:lpstr>Sequence Structure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124</cp:revision>
  <dcterms:created xsi:type="dcterms:W3CDTF">2006-08-16T00:00:00Z</dcterms:created>
  <dcterms:modified xsi:type="dcterms:W3CDTF">2012-05-16T11:05:39Z</dcterms:modified>
</cp:coreProperties>
</file>