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sldIdLst>
    <p:sldId id="445" r:id="rId2"/>
    <p:sldId id="850" r:id="rId3"/>
    <p:sldId id="873" r:id="rId4"/>
    <p:sldId id="882" r:id="rId5"/>
    <p:sldId id="874" r:id="rId6"/>
    <p:sldId id="875" r:id="rId7"/>
    <p:sldId id="876" r:id="rId8"/>
    <p:sldId id="891" r:id="rId9"/>
    <p:sldId id="877" r:id="rId10"/>
    <p:sldId id="878" r:id="rId11"/>
    <p:sldId id="879" r:id="rId12"/>
    <p:sldId id="880" r:id="rId13"/>
    <p:sldId id="881" r:id="rId14"/>
    <p:sldId id="872" r:id="rId15"/>
    <p:sldId id="883" r:id="rId16"/>
    <p:sldId id="884" r:id="rId17"/>
    <p:sldId id="885" r:id="rId18"/>
    <p:sldId id="886" r:id="rId19"/>
    <p:sldId id="887" r:id="rId20"/>
    <p:sldId id="888" r:id="rId21"/>
    <p:sldId id="892" r:id="rId22"/>
    <p:sldId id="889" r:id="rId2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294" autoAdjust="0"/>
    <p:restoredTop sz="96980" autoAdjust="0"/>
  </p:normalViewPr>
  <p:slideViewPr>
    <p:cSldViewPr>
      <p:cViewPr>
        <p:scale>
          <a:sx n="60" d="100"/>
          <a:sy n="60" d="100"/>
        </p:scale>
        <p:origin x="-989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86AA9C-C781-4F26-B6CB-D244D58BD789}" type="datetimeFigureOut">
              <a:rPr lang="en-US" smtClean="0"/>
              <a:pPr/>
              <a:t>6/25/2012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C16EE2-1D9B-4258-A1AD-BBDE1A15A8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419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3200"/>
            </a:lvl1pPr>
            <a:lvl2pPr>
              <a:defRPr sz="3200"/>
            </a:lvl2pPr>
            <a:lvl3pPr>
              <a:defRPr sz="2800"/>
            </a:lvl3pPr>
            <a:lvl4pPr>
              <a:defRPr sz="2400"/>
            </a:lvl4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3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9800" y="6400797"/>
            <a:ext cx="4713516" cy="228601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33600" y="6411686"/>
            <a:ext cx="4713516" cy="228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00800"/>
            <a:ext cx="1219200" cy="27304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lang="en-US" sz="1600" b="1" kern="12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50838"/>
            <a:ext cx="8229600" cy="71596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71600"/>
            <a:ext cx="8229600" cy="4754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382002" y="6477000"/>
            <a:ext cx="609598" cy="304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fld id="{1E32015C-E597-49C4-B278-585ED5F3176A}" type="slidenum">
              <a:rPr lang="en-US" sz="1400" kern="1200" smtClean="0">
                <a:solidFill>
                  <a:schemeClr val="tx2"/>
                </a:solidFill>
                <a:latin typeface="+mn-lt"/>
                <a:ea typeface="+mn-ea"/>
                <a:cs typeface="+mn-cs"/>
              </a:rPr>
              <a:pPr/>
              <a:t>‹#›</a:t>
            </a:fld>
            <a:endParaRPr lang="en-US" sz="1400" kern="1200" dirty="0">
              <a:solidFill>
                <a:schemeClr val="tx2"/>
              </a:solidFill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8/File_fputs.c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C%20program%20lecture%2028/File_fgets.c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28/File_fputs.c" TargetMode="Externa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28/fprintf.c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C%20program%20lecture%2028/fscanf.c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CSC103: Introduction to Computer and Programming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tx1"/>
                </a:solidFill>
              </a:rPr>
              <a:t>Lecture No 28</a:t>
            </a:r>
            <a:endParaRPr lang="en-US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 advTm="1356"/>
    </mc:Choice>
    <mc:Fallback>
      <p:transition spd="slow" advTm="1356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Previous </a:t>
            </a:r>
            <a:r>
              <a:rPr lang="en-US" dirty="0"/>
              <a:t>lecture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Introduction to File</a:t>
            </a:r>
          </a:p>
          <a:p>
            <a:r>
              <a:rPr lang="en-US" dirty="0" smtClean="0"/>
              <a:t>File operations</a:t>
            </a:r>
          </a:p>
          <a:p>
            <a:pPr lvl="1"/>
            <a:r>
              <a:rPr lang="en-US" dirty="0" smtClean="0"/>
              <a:t>Reading from file (character by character)  </a:t>
            </a:r>
          </a:p>
          <a:p>
            <a:pPr lvl="1"/>
            <a:r>
              <a:rPr lang="en-US" dirty="0" smtClean="0"/>
              <a:t>Writing in file (character by character)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7510420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lecture outline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File opening </a:t>
            </a:r>
            <a:r>
              <a:rPr lang="en-US" dirty="0" smtClean="0"/>
              <a:t>mode</a:t>
            </a:r>
          </a:p>
          <a:p>
            <a:r>
              <a:rPr lang="en-US" dirty="0" smtClean="0"/>
              <a:t>String </a:t>
            </a:r>
            <a:r>
              <a:rPr lang="en-US" dirty="0"/>
              <a:t>(line) I/O in </a:t>
            </a:r>
            <a:r>
              <a:rPr lang="en-US" dirty="0" smtClean="0"/>
              <a:t>Files</a:t>
            </a:r>
          </a:p>
          <a:p>
            <a:pPr lvl="1"/>
            <a:r>
              <a:rPr lang="en-US" dirty="0" smtClean="0"/>
              <a:t>Reading a string</a:t>
            </a:r>
          </a:p>
          <a:p>
            <a:pPr lvl="1"/>
            <a:r>
              <a:rPr lang="en-US" dirty="0" smtClean="0"/>
              <a:t>Writing a string</a:t>
            </a:r>
          </a:p>
          <a:p>
            <a:r>
              <a:rPr lang="en-US" dirty="0" smtClean="0"/>
              <a:t>Reading and writing numbers in </a:t>
            </a:r>
            <a:r>
              <a:rPr lang="en-US" dirty="0" smtClean="0"/>
              <a:t>file</a:t>
            </a:r>
            <a:endParaRPr lang="en-US" dirty="0" smtClean="0"/>
          </a:p>
          <a:p>
            <a:r>
              <a:rPr lang="en-US" dirty="0" smtClean="0"/>
              <a:t>Text </a:t>
            </a:r>
            <a:r>
              <a:rPr lang="en-US" dirty="0" smtClean="0"/>
              <a:t>vs. </a:t>
            </a:r>
            <a:r>
              <a:rPr lang="en-US" dirty="0" smtClean="0"/>
              <a:t>binary file</a:t>
            </a:r>
          </a:p>
          <a:p>
            <a:r>
              <a:rPr lang="en-US" dirty="0" smtClean="0"/>
              <a:t>Reading and writing in binary file</a:t>
            </a:r>
          </a:p>
        </p:txBody>
      </p:sp>
    </p:spTree>
    <p:extLst>
      <p:ext uri="{BB962C8B-B14F-4D97-AF65-F5344CB8AC3E}">
        <p14:creationId xmlns:p14="http://schemas.microsoft.com/office/powerpoint/2010/main" xmlns="" val="1962976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File opening mode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"</a:t>
            </a:r>
            <a:r>
              <a:rPr lang="en-US" dirty="0" smtClean="0"/>
              <a:t>r+" : </a:t>
            </a:r>
            <a:endParaRPr lang="en-US" dirty="0"/>
          </a:p>
          <a:p>
            <a:pPr marL="457200" lvl="1" indent="0">
              <a:buNone/>
            </a:pPr>
            <a:r>
              <a:rPr lang="en-US" dirty="0" smtClean="0"/>
              <a:t>Reading, writing, modifying content of </a:t>
            </a:r>
            <a:r>
              <a:rPr lang="en-US" dirty="0"/>
              <a:t>file, if file does not exist it returns null</a:t>
            </a:r>
          </a:p>
          <a:p>
            <a:r>
              <a:rPr lang="en-US" dirty="0"/>
              <a:t>"</a:t>
            </a:r>
            <a:r>
              <a:rPr lang="en-US" dirty="0" smtClean="0"/>
              <a:t>w+" </a:t>
            </a:r>
            <a:r>
              <a:rPr lang="en-US" dirty="0"/>
              <a:t>: </a:t>
            </a:r>
          </a:p>
          <a:p>
            <a:pPr marL="457200" lvl="1" indent="0">
              <a:buNone/>
            </a:pPr>
            <a:r>
              <a:rPr lang="en-US" dirty="0" smtClean="0"/>
              <a:t>Reading, writing, modifying content of </a:t>
            </a:r>
            <a:r>
              <a:rPr lang="en-US" dirty="0"/>
              <a:t>file, if file does not exits a new file is created	</a:t>
            </a:r>
          </a:p>
          <a:p>
            <a:r>
              <a:rPr lang="en-US" dirty="0"/>
              <a:t>"</a:t>
            </a:r>
            <a:r>
              <a:rPr lang="en-US" dirty="0" smtClean="0"/>
              <a:t>a+" </a:t>
            </a:r>
            <a:r>
              <a:rPr lang="en-US" dirty="0"/>
              <a:t>: </a:t>
            </a:r>
          </a:p>
          <a:p>
            <a:pPr marL="457200" lvl="1" indent="0">
              <a:buNone/>
            </a:pPr>
            <a:r>
              <a:rPr lang="en-US" dirty="0" smtClean="0"/>
              <a:t>Reading, adding </a:t>
            </a:r>
            <a:r>
              <a:rPr lang="en-US" dirty="0"/>
              <a:t>new contents at the end of </a:t>
            </a:r>
            <a:r>
              <a:rPr lang="en-US" dirty="0" smtClean="0"/>
              <a:t>file, cannot modify existing contents. if </a:t>
            </a:r>
            <a:r>
              <a:rPr lang="en-US" dirty="0"/>
              <a:t>file does not exits a new file is created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0631995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string in a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182879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			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fputs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s,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) ; </a:t>
            </a:r>
            <a:endParaRPr lang="en-US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fputs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) </a:t>
            </a:r>
            <a:r>
              <a:rPr lang="en-US" dirty="0"/>
              <a:t>function </a:t>
            </a:r>
            <a:r>
              <a:rPr lang="en-US" dirty="0" smtClean="0"/>
              <a:t>writes </a:t>
            </a:r>
            <a:r>
              <a:rPr lang="en-US" dirty="0"/>
              <a:t>the contents of the </a:t>
            </a:r>
            <a:r>
              <a:rPr lang="en-US" dirty="0" smtClean="0"/>
              <a:t>array pointer by pointer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</a:t>
            </a:r>
            <a:r>
              <a:rPr lang="en-US" dirty="0" smtClean="0"/>
              <a:t> </a:t>
            </a:r>
            <a:r>
              <a:rPr lang="en-US" dirty="0"/>
              <a:t>to the </a:t>
            </a:r>
            <a:r>
              <a:rPr lang="en-US" dirty="0" smtClean="0"/>
              <a:t>file pointed by pointer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</a:t>
            </a:r>
            <a:r>
              <a:rPr lang="en-US" dirty="0" smtClean="0"/>
              <a:t>   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14400" y="3124200"/>
            <a:ext cx="6695412" cy="1557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/>
          <p:cNvSpPr/>
          <p:nvPr/>
        </p:nvSpPr>
        <p:spPr>
          <a:xfrm>
            <a:off x="940558" y="5014557"/>
            <a:ext cx="3479042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Enter a few lines of text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>
            <a:off x="304800" y="3249304"/>
            <a:ext cx="609600" cy="0"/>
          </a:xfrm>
          <a:prstGeom prst="straightConnector1">
            <a:avLst/>
          </a:prstGeom>
          <a:ln w="3175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304800" y="3505200"/>
            <a:ext cx="609600" cy="0"/>
          </a:xfrm>
          <a:prstGeom prst="straightConnector1">
            <a:avLst/>
          </a:prstGeom>
          <a:ln w="3175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3505200" y="3657600"/>
            <a:ext cx="144780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955344" y="5334000"/>
            <a:ext cx="2092656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Hello world</a:t>
            </a:r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2209800" y="3657600"/>
            <a:ext cx="2895600" cy="0"/>
          </a:xfrm>
          <a:prstGeom prst="line">
            <a:avLst/>
          </a:prstGeom>
          <a:ln w="3492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5521656" y="5078104"/>
            <a:ext cx="2479344" cy="9885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tx1"/>
                </a:solidFill>
              </a:rPr>
              <a:t>Hello </a:t>
            </a:r>
            <a:r>
              <a:rPr lang="en-US" sz="2400" dirty="0" smtClean="0">
                <a:solidFill>
                  <a:schemeClr val="tx1"/>
                </a:solidFill>
              </a:rPr>
              <a:t>world</a:t>
            </a:r>
          </a:p>
          <a:p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955344" y="5625152"/>
            <a:ext cx="2092656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dirty="0">
              <a:solidFill>
                <a:schemeClr val="tx1"/>
              </a:solidFill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>
            <a:off x="661920" y="4024952"/>
            <a:ext cx="609600" cy="0"/>
          </a:xfrm>
          <a:prstGeom prst="straightConnector1">
            <a:avLst/>
          </a:prstGeom>
          <a:ln w="3175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72152" y="4267200"/>
            <a:ext cx="609600" cy="0"/>
          </a:xfrm>
          <a:prstGeom prst="straightConnector1">
            <a:avLst/>
          </a:prstGeom>
          <a:ln w="31750">
            <a:solidFill>
              <a:srgbClr val="FF0000"/>
            </a:solidFill>
            <a:headEnd type="none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963304" y="5638800"/>
            <a:ext cx="2092656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C programming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522274" y="5524500"/>
            <a:ext cx="2092656" cy="381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400" dirty="0" smtClean="0">
                <a:solidFill>
                  <a:schemeClr val="tx1"/>
                </a:solidFill>
              </a:rPr>
              <a:t>C programming</a:t>
            </a:r>
            <a:endParaRPr lang="en-US" sz="2400" dirty="0">
              <a:solidFill>
                <a:schemeClr val="tx1"/>
              </a:solidFill>
            </a:endParaRPr>
          </a:p>
        </p:txBody>
      </p:sp>
      <p:sp>
        <p:nvSpPr>
          <p:cNvPr id="20" name="Rectangle 19">
            <a:hlinkClick r:id="rId3" action="ppaction://hlinkfile"/>
          </p:cNvPr>
          <p:cNvSpPr/>
          <p:nvPr/>
        </p:nvSpPr>
        <p:spPr>
          <a:xfrm>
            <a:off x="6760191" y="4314398"/>
            <a:ext cx="1981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6529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/>
      <p:bldP spid="13" grpId="0" animBg="1"/>
      <p:bldP spid="18" grpId="0"/>
      <p:bldP spid="19" grpId="0"/>
      <p:bldP spid="20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string from a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	</a:t>
            </a:r>
            <a:r>
              <a:rPr lang="en-US" sz="2800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fgets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 s, 79, </a:t>
            </a:r>
            <a:r>
              <a:rPr lang="en-US" sz="2800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</a:t>
            </a:r>
            <a:r>
              <a:rPr lang="en-US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) </a:t>
            </a:r>
            <a:r>
              <a:rPr lang="en-US" sz="28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</a:t>
            </a:r>
          </a:p>
          <a:p>
            <a:r>
              <a:rPr lang="en-US" sz="2800" dirty="0" smtClean="0"/>
              <a:t>This function read 79 bytes (character) from file pointed by pointer </a:t>
            </a:r>
            <a:r>
              <a:rPr lang="en-US" sz="2800" dirty="0" err="1" smtClean="0"/>
              <a:t>fp</a:t>
            </a:r>
            <a:r>
              <a:rPr lang="en-US" sz="2800" dirty="0" smtClean="0"/>
              <a:t> and write in the memory address s.</a:t>
            </a:r>
          </a:p>
          <a:p>
            <a:r>
              <a:rPr lang="en-US" sz="2800" dirty="0" smtClean="0"/>
              <a:t>s is base address of a character array</a:t>
            </a:r>
          </a:p>
          <a:p>
            <a:r>
              <a:rPr lang="en-US" sz="2800" dirty="0" smtClean="0"/>
              <a:t>This function returns NULL if no record is available to read  </a:t>
            </a:r>
            <a:endParaRPr 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4953000"/>
            <a:ext cx="6238672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4">
            <a:hlinkClick r:id="rId3" action="ppaction://hlinkfile"/>
          </p:cNvPr>
          <p:cNvSpPr/>
          <p:nvPr/>
        </p:nvSpPr>
        <p:spPr>
          <a:xfrm>
            <a:off x="6772072" y="5562600"/>
            <a:ext cx="1981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7344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New line character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495800"/>
          </a:xfrm>
        </p:spPr>
        <p:txBody>
          <a:bodyPr>
            <a:noAutofit/>
          </a:bodyPr>
          <a:lstStyle/>
          <a:p>
            <a:r>
              <a:rPr lang="en-US" dirty="0" smtClean="0"/>
              <a:t>If we write the following on file using </a:t>
            </a:r>
            <a:r>
              <a:rPr lang="en-US" dirty="0" err="1" smtClean="0"/>
              <a:t>fputs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Actual number of character in file are 24</a:t>
            </a:r>
          </a:p>
          <a:p>
            <a:r>
              <a:rPr lang="en-US" dirty="0" smtClean="0"/>
              <a:t>But the size of file will be 26 </a:t>
            </a:r>
          </a:p>
          <a:p>
            <a:r>
              <a:rPr lang="en-US" dirty="0" smtClean="0"/>
              <a:t>Reason :</a:t>
            </a:r>
            <a:r>
              <a:rPr lang="en-US" b="1" dirty="0" smtClean="0"/>
              <a:t> </a:t>
            </a:r>
            <a:r>
              <a:rPr lang="en-US" b="1" dirty="0" err="1" smtClean="0"/>
              <a:t>fputs</a:t>
            </a:r>
            <a:r>
              <a:rPr lang="en-US" b="1" dirty="0"/>
              <a:t>( ) </a:t>
            </a:r>
            <a:r>
              <a:rPr lang="en-US" dirty="0"/>
              <a:t>converts the </a:t>
            </a:r>
            <a:r>
              <a:rPr lang="en-US" b="1" dirty="0"/>
              <a:t>\n </a:t>
            </a:r>
            <a:r>
              <a:rPr lang="en-US" dirty="0"/>
              <a:t>to </a:t>
            </a:r>
            <a:r>
              <a:rPr lang="en-US" b="1" dirty="0"/>
              <a:t>\r\n </a:t>
            </a:r>
            <a:r>
              <a:rPr lang="en-US" dirty="0" smtClean="0"/>
              <a:t>combination</a:t>
            </a:r>
            <a:endParaRPr lang="en-US" b="1" dirty="0" smtClean="0"/>
          </a:p>
        </p:txBody>
      </p:sp>
      <p:sp>
        <p:nvSpPr>
          <p:cNvPr id="5" name="Rectangle 4"/>
          <p:cNvSpPr/>
          <p:nvPr/>
        </p:nvSpPr>
        <p:spPr>
          <a:xfrm>
            <a:off x="3048000" y="2025555"/>
            <a:ext cx="2667000" cy="1066800"/>
          </a:xfrm>
          <a:prstGeom prst="rect">
            <a:avLst/>
          </a:prstGeom>
          <a:solidFill>
            <a:schemeClr val="accent1">
              <a:alpha val="4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350" lvl="1"/>
            <a:r>
              <a:rPr lang="en-US" sz="2800" dirty="0">
                <a:solidFill>
                  <a:schemeClr val="tx1"/>
                </a:solidFill>
              </a:rPr>
              <a:t>Hello </a:t>
            </a:r>
            <a:r>
              <a:rPr lang="en-US" sz="2800" dirty="0" smtClean="0">
                <a:solidFill>
                  <a:schemeClr val="tx1"/>
                </a:solidFill>
              </a:rPr>
              <a:t>world</a:t>
            </a:r>
          </a:p>
          <a:p>
            <a:pPr marL="6350" lvl="1"/>
            <a:r>
              <a:rPr lang="en-US" sz="2800" dirty="0" smtClean="0">
                <a:solidFill>
                  <a:schemeClr val="tx1"/>
                </a:solidFill>
              </a:rPr>
              <a:t>programming</a:t>
            </a:r>
            <a:endParaRPr lang="en-US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5267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If we read the same line back using </a:t>
            </a:r>
            <a:r>
              <a:rPr lang="en-US" b="1" dirty="0" err="1"/>
              <a:t>fgets</a:t>
            </a:r>
            <a:r>
              <a:rPr lang="en-US" b="1" dirty="0"/>
              <a:t>( ) </a:t>
            </a:r>
            <a:r>
              <a:rPr lang="en-US" dirty="0"/>
              <a:t>the reverse conversion happens.</a:t>
            </a:r>
          </a:p>
          <a:p>
            <a:r>
              <a:rPr lang="en-US" dirty="0"/>
              <a:t>Thus when we write the first line of the poem and a “\n” using two calls to </a:t>
            </a:r>
            <a:r>
              <a:rPr lang="en-US" b="1" dirty="0" err="1"/>
              <a:t>fputs</a:t>
            </a:r>
            <a:r>
              <a:rPr lang="en-US" b="1" dirty="0"/>
              <a:t>( )</a:t>
            </a:r>
            <a:r>
              <a:rPr lang="en-US" dirty="0"/>
              <a:t>, what gets written to the file </a:t>
            </a:r>
            <a:r>
              <a:rPr lang="en-US" dirty="0" smtClean="0"/>
              <a:t>is</a:t>
            </a:r>
          </a:p>
          <a:p>
            <a:pPr marL="0" indent="0">
              <a:buNone/>
            </a:pPr>
            <a:r>
              <a:rPr lang="en-US" sz="3200" dirty="0"/>
              <a:t> </a:t>
            </a:r>
            <a:r>
              <a:rPr lang="en-US" sz="3200" dirty="0" smtClean="0"/>
              <a:t>     Baa </a:t>
            </a:r>
            <a:r>
              <a:rPr lang="en-US" sz="3200" dirty="0"/>
              <a:t>baa black sheep have you any wool \r\n </a:t>
            </a:r>
          </a:p>
          <a:p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324600" y="5410200"/>
            <a:ext cx="1981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2347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integer and float in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Until now we have seen following functions</a:t>
            </a:r>
          </a:p>
          <a:p>
            <a:pPr lvl="1"/>
            <a:r>
              <a:rPr lang="en-US" dirty="0" err="1" smtClean="0"/>
              <a:t>fgetc</a:t>
            </a:r>
            <a:r>
              <a:rPr lang="en-US" dirty="0" smtClean="0"/>
              <a:t>(</a:t>
            </a:r>
            <a:r>
              <a:rPr lang="en-US" dirty="0" err="1" smtClean="0"/>
              <a:t>fp</a:t>
            </a:r>
            <a:r>
              <a:rPr lang="en-US" dirty="0" smtClean="0"/>
              <a:t>);                   </a:t>
            </a:r>
            <a:r>
              <a:rPr lang="en-US" dirty="0" err="1" smtClean="0"/>
              <a:t>fputc</a:t>
            </a:r>
            <a:r>
              <a:rPr lang="en-US" dirty="0" smtClean="0"/>
              <a:t>(</a:t>
            </a:r>
            <a:r>
              <a:rPr lang="en-US" dirty="0" err="1" smtClean="0"/>
              <a:t>ch</a:t>
            </a:r>
            <a:r>
              <a:rPr lang="en-US" dirty="0" smtClean="0"/>
              <a:t>, </a:t>
            </a:r>
            <a:r>
              <a:rPr lang="en-US" dirty="0" err="1" smtClean="0"/>
              <a:t>fp</a:t>
            </a:r>
            <a:r>
              <a:rPr lang="en-US" dirty="0" smtClean="0"/>
              <a:t>);</a:t>
            </a:r>
          </a:p>
          <a:p>
            <a:pPr lvl="1"/>
            <a:r>
              <a:rPr lang="en-US" dirty="0" err="1" smtClean="0"/>
              <a:t>fgets</a:t>
            </a:r>
            <a:r>
              <a:rPr lang="en-US" dirty="0" smtClean="0"/>
              <a:t>(s, 79, </a:t>
            </a:r>
            <a:r>
              <a:rPr lang="en-US" dirty="0" err="1" smtClean="0"/>
              <a:t>fp</a:t>
            </a:r>
            <a:r>
              <a:rPr lang="en-US" dirty="0" smtClean="0"/>
              <a:t>);         </a:t>
            </a:r>
            <a:r>
              <a:rPr lang="en-US" dirty="0" err="1" smtClean="0"/>
              <a:t>fputs</a:t>
            </a:r>
            <a:r>
              <a:rPr lang="en-US" dirty="0" smtClean="0"/>
              <a:t>(s, </a:t>
            </a:r>
            <a:r>
              <a:rPr lang="en-US" dirty="0" err="1" smtClean="0"/>
              <a:t>fp</a:t>
            </a:r>
            <a:r>
              <a:rPr lang="en-US" dirty="0" smtClean="0"/>
              <a:t>)</a:t>
            </a:r>
          </a:p>
          <a:p>
            <a:r>
              <a:rPr lang="en-US" dirty="0" smtClean="0"/>
              <a:t>C provide functions to write integer and float values in file</a:t>
            </a:r>
          </a:p>
          <a:p>
            <a:pPr lvl="1"/>
            <a:r>
              <a:rPr lang="en-US" dirty="0" err="1" smtClean="0"/>
              <a:t>fprintf</a:t>
            </a:r>
            <a:r>
              <a:rPr lang="en-US" dirty="0" smtClean="0"/>
              <a:t>    - use to print (write) on file</a:t>
            </a:r>
          </a:p>
          <a:p>
            <a:pPr lvl="1"/>
            <a:r>
              <a:rPr lang="en-US" dirty="0" err="1" smtClean="0"/>
              <a:t>fscanf</a:t>
            </a:r>
            <a:r>
              <a:rPr lang="en-US" dirty="0" smtClean="0"/>
              <a:t>   -  use to scan (read) a file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46382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fprintf</a:t>
            </a:r>
            <a:r>
              <a:rPr lang="en-US" dirty="0" smtClean="0"/>
              <a:t> Syntax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7999"/>
            <a:ext cx="8382000" cy="3078163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printf</a:t>
            </a:r>
            <a:r>
              <a:rPr lang="en-US" sz="2800" dirty="0" smtClean="0"/>
              <a:t>(“%s %f %d”, b1.name</a:t>
            </a:r>
            <a:r>
              <a:rPr lang="en-US" sz="2800" dirty="0"/>
              <a:t>, </a:t>
            </a:r>
            <a:r>
              <a:rPr lang="en-US" sz="2800" dirty="0" smtClean="0"/>
              <a:t>b1.price</a:t>
            </a:r>
            <a:r>
              <a:rPr lang="en-US" sz="2800" dirty="0"/>
              <a:t>, </a:t>
            </a:r>
            <a:r>
              <a:rPr lang="en-US" sz="2800" dirty="0" smtClean="0"/>
              <a:t>b1.pages);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It prints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 us c 350.75 550 </a:t>
            </a:r>
            <a:r>
              <a:rPr lang="en-US" sz="2400" dirty="0" smtClean="0"/>
              <a:t>on standard output (monitor)</a:t>
            </a:r>
          </a:p>
          <a:p>
            <a:endParaRPr lang="en-US" sz="2800" dirty="0" smtClean="0"/>
          </a:p>
          <a:p>
            <a:r>
              <a:rPr lang="en-US" sz="2800" dirty="0" err="1" smtClean="0"/>
              <a:t>fprintf</a:t>
            </a:r>
            <a:r>
              <a:rPr lang="en-US" sz="2800" dirty="0" smtClean="0"/>
              <a:t>(</a:t>
            </a:r>
            <a:r>
              <a:rPr lang="en-US" sz="2800" dirty="0" err="1" smtClean="0"/>
              <a:t>fp</a:t>
            </a:r>
            <a:r>
              <a:rPr lang="en-US" sz="2800" dirty="0" smtClean="0"/>
              <a:t>, “%s %f %d”, b1.name, b1.price, b1.pages);</a:t>
            </a:r>
          </a:p>
          <a:p>
            <a:pPr marL="0" indent="0">
              <a:buNone/>
            </a:pPr>
            <a:r>
              <a:rPr lang="en-US" sz="2400" dirty="0"/>
              <a:t> </a:t>
            </a:r>
            <a:r>
              <a:rPr lang="en-US" sz="2400" dirty="0" smtClean="0"/>
              <a:t>    it prints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lets us c 350.75 550</a:t>
            </a:r>
            <a:r>
              <a:rPr lang="en-US" sz="2400" dirty="0" smtClean="0"/>
              <a:t> on file pointed by pointer </a:t>
            </a:r>
            <a:r>
              <a:rPr lang="en-US" sz="2400" dirty="0" err="1" smtClean="0"/>
              <a:t>fp</a:t>
            </a:r>
            <a:endParaRPr lang="en-US" sz="2400" dirty="0" smtClean="0"/>
          </a:p>
        </p:txBody>
      </p:sp>
      <p:grpSp>
        <p:nvGrpSpPr>
          <p:cNvPr id="5" name="Group 4"/>
          <p:cNvGrpSpPr/>
          <p:nvPr/>
        </p:nvGrpSpPr>
        <p:grpSpPr>
          <a:xfrm>
            <a:off x="685800" y="1066800"/>
            <a:ext cx="6724650" cy="1806735"/>
            <a:chOff x="1745776" y="1295400"/>
            <a:chExt cx="6724650" cy="1806735"/>
          </a:xfrm>
        </p:grpSpPr>
        <p:pic>
          <p:nvPicPr>
            <p:cNvPr id="3074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6012" y="1295400"/>
              <a:ext cx="2743200" cy="15590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3077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45776" y="2854485"/>
              <a:ext cx="6724650" cy="2476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7" name="Straight Arrow Connector 6"/>
          <p:cNvCxnSpPr/>
          <p:nvPr/>
        </p:nvCxnSpPr>
        <p:spPr>
          <a:xfrm flipH="1">
            <a:off x="4191000" y="4495800"/>
            <a:ext cx="3429000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2536208" y="4495800"/>
            <a:ext cx="1447800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H="1">
            <a:off x="1926608" y="4495800"/>
            <a:ext cx="381000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27779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</a:t>
            </a:r>
            <a:r>
              <a:rPr lang="en-US" dirty="0" err="1" smtClean="0"/>
              <a:t>scanf</a:t>
            </a:r>
            <a:r>
              <a:rPr lang="en-US" dirty="0" smtClean="0"/>
              <a:t> syntax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048000"/>
            <a:ext cx="8458200" cy="3505200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scanf</a:t>
            </a:r>
            <a:r>
              <a:rPr lang="en-US" sz="2800" dirty="0"/>
              <a:t>(“%s %f %d”, b1.name, </a:t>
            </a:r>
            <a:r>
              <a:rPr lang="en-US" sz="2800" dirty="0" smtClean="0"/>
              <a:t>&amp;b1.price</a:t>
            </a:r>
            <a:r>
              <a:rPr lang="en-US" sz="2800" dirty="0"/>
              <a:t>, </a:t>
            </a:r>
            <a:r>
              <a:rPr lang="en-US" sz="2800" dirty="0" smtClean="0"/>
              <a:t>&amp;b1.pages</a:t>
            </a:r>
            <a:r>
              <a:rPr lang="en-US" sz="2800" dirty="0"/>
              <a:t>);</a:t>
            </a:r>
          </a:p>
          <a:p>
            <a:pPr marL="457200" lvl="1" indent="0">
              <a:buNone/>
            </a:pPr>
            <a:r>
              <a:rPr lang="en-US" sz="2800" dirty="0" smtClean="0"/>
              <a:t>It scan/read values (name, price, pages) from standard input (keyboard)</a:t>
            </a:r>
          </a:p>
          <a:p>
            <a:r>
              <a:rPr lang="en-US" sz="2800" dirty="0" err="1" smtClean="0"/>
              <a:t>fscanf</a:t>
            </a:r>
            <a:r>
              <a:rPr lang="en-US" sz="2800" dirty="0" smtClean="0"/>
              <a:t>(</a:t>
            </a:r>
            <a:r>
              <a:rPr lang="en-US" sz="2800" dirty="0" err="1" smtClean="0"/>
              <a:t>fp</a:t>
            </a:r>
            <a:r>
              <a:rPr lang="en-US" sz="2800" dirty="0" smtClean="0"/>
              <a:t>, </a:t>
            </a:r>
            <a:r>
              <a:rPr lang="en-US" sz="2800" dirty="0"/>
              <a:t>“%s %f %d”, b1.name, &amp;b1.price, &amp;</a:t>
            </a:r>
            <a:r>
              <a:rPr lang="en-US" sz="2800" dirty="0" smtClean="0"/>
              <a:t>b1.pages );</a:t>
            </a:r>
            <a:endParaRPr lang="en-US" sz="2800" dirty="0"/>
          </a:p>
          <a:p>
            <a:pPr marL="457200" lvl="1" indent="0">
              <a:buNone/>
            </a:pPr>
            <a:r>
              <a:rPr lang="en-US" sz="2800" dirty="0" smtClean="0"/>
              <a:t>It scan/read values (name price, pages) from a file pointed by pointer </a:t>
            </a:r>
            <a:r>
              <a:rPr lang="en-US" sz="2800" dirty="0" err="1" smtClean="0"/>
              <a:t>fp</a:t>
            </a:r>
            <a:endParaRPr lang="en-US" sz="2800" dirty="0"/>
          </a:p>
        </p:txBody>
      </p:sp>
      <p:grpSp>
        <p:nvGrpSpPr>
          <p:cNvPr id="7" name="Group 6"/>
          <p:cNvGrpSpPr/>
          <p:nvPr/>
        </p:nvGrpSpPr>
        <p:grpSpPr>
          <a:xfrm>
            <a:off x="696036" y="1066800"/>
            <a:ext cx="2743200" cy="1843727"/>
            <a:chOff x="696036" y="1066800"/>
            <a:chExt cx="2743200" cy="1843727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96036" y="1066800"/>
              <a:ext cx="2743200" cy="155908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8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6508" y="2625885"/>
              <a:ext cx="2057400" cy="2667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pic>
          <p:nvPicPr>
            <p:cNvPr id="4099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29552" y="2653352"/>
              <a:ext cx="161925" cy="2571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cxnSp>
        <p:nvCxnSpPr>
          <p:cNvPr id="9" name="Straight Arrow Connector 8"/>
          <p:cNvCxnSpPr/>
          <p:nvPr/>
        </p:nvCxnSpPr>
        <p:spPr>
          <a:xfrm>
            <a:off x="1864056" y="4544704"/>
            <a:ext cx="304800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>
            <a:off x="2424752" y="4544704"/>
            <a:ext cx="1461448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4150056" y="4550392"/>
            <a:ext cx="4384344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99714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Example program – </a:t>
            </a:r>
            <a:r>
              <a:rPr lang="en-US" dirty="0" err="1" smtClean="0"/>
              <a:t>fprintf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657600"/>
          </a:xfrm>
        </p:spPr>
        <p:txBody>
          <a:bodyPr/>
          <a:lstStyle/>
          <a:p>
            <a:r>
              <a:rPr lang="en-US" dirty="0" smtClean="0"/>
              <a:t>Input record for employ</a:t>
            </a:r>
          </a:p>
          <a:p>
            <a:pPr lvl="1"/>
            <a:r>
              <a:rPr lang="en-US" dirty="0" smtClean="0"/>
              <a:t>Name</a:t>
            </a:r>
          </a:p>
          <a:p>
            <a:pPr lvl="1"/>
            <a:r>
              <a:rPr lang="en-US" dirty="0" smtClean="0"/>
              <a:t>Age </a:t>
            </a:r>
          </a:p>
          <a:p>
            <a:pPr lvl="1"/>
            <a:r>
              <a:rPr lang="en-US" dirty="0" smtClean="0"/>
              <a:t>Basic salary</a:t>
            </a:r>
          </a:p>
          <a:p>
            <a:r>
              <a:rPr lang="en-US" dirty="0" smtClean="0"/>
              <a:t>Input record as much as user required</a:t>
            </a:r>
          </a:p>
          <a:p>
            <a:r>
              <a:rPr lang="en-US" dirty="0" smtClean="0"/>
              <a:t>Write record in file employee.dat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523630" y="5558619"/>
            <a:ext cx="1981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75260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program – </a:t>
            </a:r>
            <a:r>
              <a:rPr lang="en-US" dirty="0" err="1" smtClean="0"/>
              <a:t>fscanf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1"/>
            <a:ext cx="8229600" cy="3581400"/>
          </a:xfrm>
        </p:spPr>
        <p:txBody>
          <a:bodyPr/>
          <a:lstStyle/>
          <a:p>
            <a:r>
              <a:rPr lang="en-US" dirty="0" smtClean="0"/>
              <a:t>Write a program to display the content of file that have been created in the previous example program</a:t>
            </a:r>
          </a:p>
          <a:p>
            <a:pPr lvl="1"/>
            <a:r>
              <a:rPr lang="en-US" dirty="0"/>
              <a:t>Name</a:t>
            </a:r>
          </a:p>
          <a:p>
            <a:pPr lvl="1"/>
            <a:r>
              <a:rPr lang="en-US" dirty="0"/>
              <a:t>Age </a:t>
            </a:r>
          </a:p>
          <a:p>
            <a:pPr lvl="1"/>
            <a:r>
              <a:rPr lang="en-US" dirty="0"/>
              <a:t>Basic </a:t>
            </a:r>
            <a:r>
              <a:rPr lang="en-US" dirty="0" smtClean="0"/>
              <a:t>salary</a:t>
            </a:r>
            <a:endParaRPr lang="en-US" dirty="0"/>
          </a:p>
        </p:txBody>
      </p:sp>
      <p:sp>
        <p:nvSpPr>
          <p:cNvPr id="4" name="Rectangle 3">
            <a:hlinkClick r:id="rId2" action="ppaction://hlinkfile"/>
          </p:cNvPr>
          <p:cNvSpPr/>
          <p:nvPr/>
        </p:nvSpPr>
        <p:spPr>
          <a:xfrm>
            <a:off x="6523630" y="5025219"/>
            <a:ext cx="1981200" cy="533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Go to program</a:t>
            </a:r>
            <a:endParaRPr 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89751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Text Files and Binary Files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A text file contains only textual information like alphabets, digits and special symbols. </a:t>
            </a:r>
            <a:endParaRPr lang="en-US" sz="2800" dirty="0" smtClean="0"/>
          </a:p>
          <a:p>
            <a:r>
              <a:rPr lang="en-US" sz="2800" dirty="0" smtClean="0"/>
              <a:t>Actually the ACSII values of these characters are stored in text file</a:t>
            </a:r>
          </a:p>
          <a:p>
            <a:r>
              <a:rPr lang="en-US" sz="2800" dirty="0" smtClean="0"/>
              <a:t>Example of binary file is .exe file or </a:t>
            </a:r>
            <a:r>
              <a:rPr lang="en-US" sz="2800" dirty="0"/>
              <a:t>music data stored in a wave file </a:t>
            </a:r>
            <a:r>
              <a:rPr lang="en-US" sz="2800" dirty="0" smtClean="0"/>
              <a:t>etc.</a:t>
            </a:r>
          </a:p>
          <a:p>
            <a:r>
              <a:rPr lang="en-US" sz="2800" dirty="0" smtClean="0"/>
              <a:t>To open binary file we have </a:t>
            </a:r>
          </a:p>
          <a:p>
            <a:pPr lvl="1"/>
            <a:r>
              <a:rPr lang="en-US" sz="2800" dirty="0" smtClean="0"/>
              <a:t>“</a:t>
            </a:r>
            <a:r>
              <a:rPr lang="en-US" sz="2800" dirty="0" err="1" smtClean="0"/>
              <a:t>rb</a:t>
            </a:r>
            <a:r>
              <a:rPr lang="en-US" sz="2800" dirty="0" smtClean="0"/>
              <a:t>” same as “r”</a:t>
            </a:r>
          </a:p>
          <a:p>
            <a:pPr lvl="1"/>
            <a:r>
              <a:rPr lang="en-US" sz="2800" dirty="0" smtClean="0"/>
              <a:t>“</a:t>
            </a:r>
            <a:r>
              <a:rPr lang="en-US" sz="2800" dirty="0" err="1" smtClean="0"/>
              <a:t>wb</a:t>
            </a:r>
            <a:r>
              <a:rPr lang="en-US" sz="2800" dirty="0" smtClean="0"/>
              <a:t>” same as “w” </a:t>
            </a:r>
          </a:p>
        </p:txBody>
      </p:sp>
    </p:spTree>
    <p:extLst>
      <p:ext uri="{BB962C8B-B14F-4D97-AF65-F5344CB8AC3E}">
        <p14:creationId xmlns:p14="http://schemas.microsoft.com/office/powerpoint/2010/main" xmlns="" val="2876408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Differences between text and binary files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</a:t>
            </a:r>
            <a:r>
              <a:rPr lang="en-US" dirty="0" smtClean="0"/>
              <a:t>here </a:t>
            </a:r>
            <a:r>
              <a:rPr lang="en-US" dirty="0"/>
              <a:t>are three main areas where text and binary mode files are different. These are: </a:t>
            </a:r>
            <a:endParaRPr lang="en-US" dirty="0" smtClean="0"/>
          </a:p>
          <a:p>
            <a:pPr lvl="1"/>
            <a:r>
              <a:rPr lang="en-US" dirty="0" smtClean="0"/>
              <a:t>Handling </a:t>
            </a:r>
            <a:r>
              <a:rPr lang="en-US" dirty="0"/>
              <a:t>of newlines </a:t>
            </a:r>
          </a:p>
          <a:p>
            <a:pPr lvl="1"/>
            <a:r>
              <a:rPr lang="en-US" dirty="0" smtClean="0"/>
              <a:t>Representation </a:t>
            </a:r>
            <a:r>
              <a:rPr lang="en-US" dirty="0"/>
              <a:t>of end of file </a:t>
            </a:r>
          </a:p>
          <a:p>
            <a:pPr lvl="1"/>
            <a:r>
              <a:rPr lang="en-US" dirty="0" smtClean="0"/>
              <a:t>Storage </a:t>
            </a:r>
            <a:r>
              <a:rPr lang="en-US" dirty="0"/>
              <a:t>of numbers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60964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1" algn="ctr" rtl="0">
              <a:spcBef>
                <a:spcPct val="0"/>
              </a:spcBef>
            </a:pPr>
            <a:r>
              <a:rPr lang="en-US" sz="3600" dirty="0" smtClean="0"/>
              <a:t>Handling of newlines 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text mode 	</a:t>
            </a:r>
          </a:p>
          <a:p>
            <a:pPr lvl="1"/>
            <a:r>
              <a:rPr lang="en-US" dirty="0" smtClean="0"/>
              <a:t>When writing to file :new line (\n) is replaced by carriage return plus new line combination (\r\n)</a:t>
            </a:r>
          </a:p>
          <a:p>
            <a:pPr lvl="1"/>
            <a:r>
              <a:rPr lang="en-US" dirty="0" smtClean="0"/>
              <a:t>When reading from file: \r\n is replaced by \n</a:t>
            </a:r>
          </a:p>
          <a:p>
            <a:r>
              <a:rPr lang="en-US" dirty="0" smtClean="0"/>
              <a:t>In binary mode these conversion does not take place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3095859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 of File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800" dirty="0"/>
              <a:t>In text mode, a special character, whose ASCII value is 26, is inserted after the last character in the file to mark the end of file </a:t>
            </a:r>
            <a:endParaRPr lang="en-US" sz="2800" dirty="0" smtClean="0"/>
          </a:p>
          <a:p>
            <a:r>
              <a:rPr lang="en-US" sz="2800" dirty="0" smtClean="0"/>
              <a:t>In binary mode there </a:t>
            </a:r>
            <a:r>
              <a:rPr lang="en-US" sz="2800" dirty="0"/>
              <a:t>is no such special character present </a:t>
            </a:r>
            <a:r>
              <a:rPr lang="en-US" sz="2800" dirty="0" smtClean="0"/>
              <a:t>to </a:t>
            </a:r>
            <a:r>
              <a:rPr lang="en-US" sz="2800" dirty="0"/>
              <a:t>mark the end of </a:t>
            </a:r>
            <a:r>
              <a:rPr lang="en-US" sz="2800" dirty="0" smtClean="0"/>
              <a:t>file</a:t>
            </a:r>
          </a:p>
          <a:p>
            <a:r>
              <a:rPr lang="en-US" sz="2800" dirty="0" smtClean="0"/>
              <a:t>The </a:t>
            </a:r>
            <a:r>
              <a:rPr lang="en-US" sz="2800" dirty="0"/>
              <a:t>binary mode files keep track of the end of file from the number of characters present in the directory entry of the </a:t>
            </a:r>
            <a:r>
              <a:rPr lang="en-US" sz="2800" dirty="0" smtClean="0"/>
              <a:t>file</a:t>
            </a:r>
          </a:p>
          <a:p>
            <a:r>
              <a:rPr lang="en-US" sz="2800" dirty="0" smtClean="0"/>
              <a:t>File written in text mode must be read in text mode</a:t>
            </a:r>
          </a:p>
          <a:p>
            <a:r>
              <a:rPr lang="en-US" sz="2800" dirty="0"/>
              <a:t>File written in </a:t>
            </a:r>
            <a:r>
              <a:rPr lang="en-US" sz="2800" dirty="0" smtClean="0"/>
              <a:t>binary </a:t>
            </a:r>
            <a:r>
              <a:rPr lang="en-US" sz="2800" dirty="0"/>
              <a:t>mode must be read in </a:t>
            </a:r>
            <a:r>
              <a:rPr lang="en-US" sz="2800" dirty="0" smtClean="0"/>
              <a:t>binary </a:t>
            </a:r>
            <a:r>
              <a:rPr lang="en-US" sz="2800" dirty="0"/>
              <a:t>mode 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1342774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Storage of Numbers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181600"/>
          </a:xfrm>
        </p:spPr>
        <p:txBody>
          <a:bodyPr>
            <a:noAutofit/>
          </a:bodyPr>
          <a:lstStyle/>
          <a:p>
            <a:r>
              <a:rPr lang="en-US" sz="2800" dirty="0" err="1"/>
              <a:t>f</a:t>
            </a:r>
            <a:r>
              <a:rPr lang="en-US" sz="2800" dirty="0" err="1" smtClean="0"/>
              <a:t>printf</a:t>
            </a:r>
            <a:r>
              <a:rPr lang="en-US" sz="2800" dirty="0" smtClean="0"/>
              <a:t> is the function that is used to write number in file</a:t>
            </a:r>
          </a:p>
          <a:p>
            <a:r>
              <a:rPr lang="en-US" sz="2800" dirty="0" smtClean="0"/>
              <a:t>How numeric data is stored using </a:t>
            </a:r>
            <a:r>
              <a:rPr lang="en-US" sz="2800" dirty="0" err="1" smtClean="0"/>
              <a:t>fprintf</a:t>
            </a:r>
            <a:r>
              <a:rPr lang="en-US" sz="2800" dirty="0" smtClean="0"/>
              <a:t> </a:t>
            </a:r>
          </a:p>
          <a:p>
            <a:pPr lvl="1"/>
            <a:r>
              <a:rPr lang="en-US" sz="2600" dirty="0" smtClean="0"/>
              <a:t>Character takes one byte</a:t>
            </a:r>
          </a:p>
          <a:p>
            <a:pPr lvl="1"/>
            <a:r>
              <a:rPr lang="en-US" sz="2600" dirty="0" smtClean="0"/>
              <a:t>Does float or integer takes 4 bytes</a:t>
            </a:r>
          </a:p>
          <a:p>
            <a:pPr lvl="1"/>
            <a:r>
              <a:rPr lang="en-US" sz="2600" dirty="0" smtClean="0"/>
              <a:t>Numbers are stored as string of character </a:t>
            </a:r>
            <a:r>
              <a:rPr lang="en-US" sz="2600" dirty="0" err="1" smtClean="0"/>
              <a:t>e.g</a:t>
            </a:r>
            <a:r>
              <a:rPr lang="en-US" sz="2600" dirty="0" smtClean="0"/>
              <a:t> 34512 takes 5 bytes and 34566.4563 takes 10 bytes</a:t>
            </a:r>
          </a:p>
          <a:p>
            <a:pPr lvl="1"/>
            <a:r>
              <a:rPr lang="en-US" sz="2600" dirty="0"/>
              <a:t>Thus, numbers with more digits would require more disk space. </a:t>
            </a:r>
            <a:endParaRPr lang="en-US" sz="2600" dirty="0" smtClean="0"/>
          </a:p>
          <a:p>
            <a:r>
              <a:rPr lang="en-US" sz="2800" dirty="0"/>
              <a:t>I</a:t>
            </a:r>
            <a:r>
              <a:rPr lang="en-US" sz="2800" dirty="0" smtClean="0"/>
              <a:t>f </a:t>
            </a:r>
            <a:r>
              <a:rPr lang="en-US" sz="2800" dirty="0"/>
              <a:t>large amount of numerical data is to be stored in a </a:t>
            </a:r>
            <a:r>
              <a:rPr lang="en-US" sz="2800" dirty="0" smtClean="0"/>
              <a:t>file</a:t>
            </a:r>
            <a:r>
              <a:rPr lang="en-US" sz="2800" dirty="0"/>
              <a:t>, using text mode may turn out to be inefficient. </a:t>
            </a:r>
          </a:p>
        </p:txBody>
      </p:sp>
      <p:sp>
        <p:nvSpPr>
          <p:cNvPr id="4" name="Rectangle 3"/>
          <p:cNvSpPr/>
          <p:nvPr/>
        </p:nvSpPr>
        <p:spPr>
          <a:xfrm>
            <a:off x="5867400" y="3061648"/>
            <a:ext cx="990600" cy="4572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00" dirty="0" smtClean="0">
                <a:solidFill>
                  <a:schemeClr val="tx1"/>
                </a:solidFill>
              </a:rPr>
              <a:t>:  No</a:t>
            </a:r>
            <a:endParaRPr lang="en-US" sz="2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8735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Solution is to used binary mode</a:t>
            </a:r>
          </a:p>
          <a:p>
            <a:r>
              <a:rPr lang="en-US" dirty="0" smtClean="0"/>
              <a:t>Binary mode stores </a:t>
            </a:r>
            <a:r>
              <a:rPr lang="en-US" dirty="0"/>
              <a:t>the numbers in binary </a:t>
            </a:r>
            <a:r>
              <a:rPr lang="en-US" dirty="0" smtClean="0"/>
              <a:t>format</a:t>
            </a:r>
            <a:endParaRPr lang="en-US" dirty="0"/>
          </a:p>
          <a:p>
            <a:r>
              <a:rPr lang="en-US" dirty="0"/>
              <a:t>It means each number would occupy same number of bytes on disk as it occupies in </a:t>
            </a:r>
            <a:r>
              <a:rPr lang="en-US" dirty="0" smtClean="0"/>
              <a:t>memory</a:t>
            </a:r>
          </a:p>
        </p:txBody>
      </p:sp>
    </p:spTree>
    <p:extLst>
      <p:ext uri="{BB962C8B-B14F-4D97-AF65-F5344CB8AC3E}">
        <p14:creationId xmlns:p14="http://schemas.microsoft.com/office/powerpoint/2010/main" xmlns="" val="2094814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Reading content from binary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399"/>
          </a:xfrm>
        </p:spPr>
        <p:txBody>
          <a:bodyPr>
            <a:normAutofit/>
          </a:bodyPr>
          <a:lstStyle/>
          <a:p>
            <a:r>
              <a:rPr lang="en-US" dirty="0" err="1"/>
              <a:t>f</a:t>
            </a:r>
            <a:r>
              <a:rPr lang="en-US" dirty="0" err="1" smtClean="0"/>
              <a:t>read</a:t>
            </a:r>
            <a:r>
              <a:rPr lang="en-US" dirty="0" smtClean="0"/>
              <a:t>() is used to read the content from binary file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</a:t>
            </a:r>
            <a:r>
              <a:rPr lang="en-US" dirty="0" err="1" smtClean="0"/>
              <a:t>fread</a:t>
            </a:r>
            <a:r>
              <a:rPr lang="en-US" dirty="0" smtClean="0"/>
              <a:t> </a:t>
            </a:r>
            <a:r>
              <a:rPr lang="en-US" dirty="0"/>
              <a:t>( &amp;e, </a:t>
            </a:r>
            <a:r>
              <a:rPr lang="en-US" dirty="0" err="1"/>
              <a:t>sizeof</a:t>
            </a:r>
            <a:r>
              <a:rPr lang="en-US" dirty="0"/>
              <a:t> ( e ), 1, </a:t>
            </a:r>
            <a:r>
              <a:rPr lang="en-US" dirty="0" err="1"/>
              <a:t>fp</a:t>
            </a:r>
            <a:r>
              <a:rPr lang="en-US" dirty="0"/>
              <a:t> )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Read from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</a:t>
            </a:r>
            <a:r>
              <a:rPr lang="en-US" dirty="0" smtClean="0"/>
              <a:t>,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dirty="0" smtClean="0"/>
              <a:t> block containing </a:t>
            </a:r>
            <a:r>
              <a:rPr lang="en-US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sizeof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(e)</a:t>
            </a:r>
            <a:r>
              <a:rPr lang="en-US" dirty="0" smtClean="0"/>
              <a:t> bytes and write it at address </a:t>
            </a:r>
            <a:r>
              <a:rPr lang="en-US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&amp;e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086100" y="2376985"/>
            <a:ext cx="3086100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4" name="Group 23"/>
          <p:cNvGrpSpPr/>
          <p:nvPr/>
        </p:nvGrpSpPr>
        <p:grpSpPr>
          <a:xfrm>
            <a:off x="533400" y="2971800"/>
            <a:ext cx="2684628" cy="1600200"/>
            <a:chOff x="533400" y="2971800"/>
            <a:chExt cx="2684628" cy="1600200"/>
          </a:xfrm>
        </p:grpSpPr>
        <p:sp>
          <p:nvSpPr>
            <p:cNvPr id="4" name="Rectangle 3"/>
            <p:cNvSpPr/>
            <p:nvPr/>
          </p:nvSpPr>
          <p:spPr>
            <a:xfrm>
              <a:off x="533400" y="3355928"/>
              <a:ext cx="1828800" cy="12160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Memory address to write content read from </a:t>
              </a:r>
              <a:r>
                <a:rPr lang="en-US" sz="2000" dirty="0" err="1" smtClean="0">
                  <a:solidFill>
                    <a:schemeClr val="tx1"/>
                  </a:solidFill>
                </a:rPr>
                <a:t>fp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 flipH="1">
              <a:off x="1981200" y="2971800"/>
              <a:ext cx="1236828" cy="533400"/>
            </a:xfrm>
            <a:prstGeom prst="straightConnector1">
              <a:avLst/>
            </a:prstGeom>
            <a:ln w="3492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2438400" y="2971800"/>
            <a:ext cx="2362200" cy="1816290"/>
            <a:chOff x="2438400" y="2971800"/>
            <a:chExt cx="2362200" cy="1816290"/>
          </a:xfrm>
        </p:grpSpPr>
        <p:sp>
          <p:nvSpPr>
            <p:cNvPr id="5" name="Rectangle 4"/>
            <p:cNvSpPr/>
            <p:nvPr/>
          </p:nvSpPr>
          <p:spPr>
            <a:xfrm>
              <a:off x="2438400" y="3505200"/>
              <a:ext cx="2362200" cy="1282890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No of bytes to read from </a:t>
              </a:r>
              <a:r>
                <a:rPr lang="en-US" sz="2000" dirty="0" err="1" smtClean="0">
                  <a:solidFill>
                    <a:schemeClr val="tx1"/>
                  </a:solidFill>
                </a:rPr>
                <a:t>fp</a:t>
              </a:r>
              <a:r>
                <a:rPr lang="en-US" sz="2000" dirty="0" smtClean="0">
                  <a:solidFill>
                    <a:schemeClr val="tx1"/>
                  </a:solidFill>
                </a:rPr>
                <a:t>, specified in 4</a:t>
              </a:r>
              <a:r>
                <a:rPr lang="en-US" sz="2000" baseline="30000" dirty="0" smtClean="0">
                  <a:solidFill>
                    <a:schemeClr val="tx1"/>
                  </a:solidFill>
                </a:rPr>
                <a:t>th</a:t>
              </a:r>
              <a:r>
                <a:rPr lang="en-US" sz="2000" dirty="0" smtClean="0">
                  <a:solidFill>
                    <a:schemeClr val="tx1"/>
                  </a:solidFill>
                </a:rPr>
                <a:t> argument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13" name="Straight Arrow Connector 12"/>
            <p:cNvCxnSpPr/>
            <p:nvPr/>
          </p:nvCxnSpPr>
          <p:spPr>
            <a:xfrm flipH="1">
              <a:off x="3810000" y="2971800"/>
              <a:ext cx="762000" cy="698310"/>
            </a:xfrm>
            <a:prstGeom prst="straightConnector1">
              <a:avLst/>
            </a:prstGeom>
            <a:ln w="3492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4876800" y="2971800"/>
            <a:ext cx="2362200" cy="1905000"/>
            <a:chOff x="4876800" y="2971800"/>
            <a:chExt cx="2362200" cy="1905000"/>
          </a:xfrm>
        </p:grpSpPr>
        <p:sp>
          <p:nvSpPr>
            <p:cNvPr id="6" name="Rectangle 5"/>
            <p:cNvSpPr/>
            <p:nvPr/>
          </p:nvSpPr>
          <p:spPr>
            <a:xfrm>
              <a:off x="4876800" y="3803745"/>
              <a:ext cx="2362200" cy="107305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Number of Block to read, each block size is specified in 2</a:t>
              </a:r>
              <a:r>
                <a:rPr lang="en-US" sz="2000" baseline="30000" dirty="0" smtClean="0">
                  <a:solidFill>
                    <a:schemeClr val="tx1"/>
                  </a:solidFill>
                </a:rPr>
                <a:t>nd</a:t>
              </a:r>
              <a:r>
                <a:rPr lang="en-US" sz="2000" dirty="0" smtClean="0">
                  <a:solidFill>
                    <a:schemeClr val="tx1"/>
                  </a:solidFill>
                </a:rPr>
                <a:t> parameter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>
              <a:off x="5638800" y="2971800"/>
              <a:ext cx="304800" cy="749490"/>
            </a:xfrm>
            <a:prstGeom prst="straightConnector1">
              <a:avLst/>
            </a:prstGeom>
            <a:ln w="3492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6172200" y="2971800"/>
            <a:ext cx="2590800" cy="1590817"/>
            <a:chOff x="6172200" y="2971800"/>
            <a:chExt cx="2590800" cy="1590817"/>
          </a:xfrm>
        </p:grpSpPr>
        <p:sp>
          <p:nvSpPr>
            <p:cNvPr id="7" name="Rectangle 6"/>
            <p:cNvSpPr/>
            <p:nvPr/>
          </p:nvSpPr>
          <p:spPr>
            <a:xfrm>
              <a:off x="7315200" y="3346545"/>
              <a:ext cx="1447800" cy="1216072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 smtClean="0">
                  <a:solidFill>
                    <a:schemeClr val="tx1"/>
                  </a:solidFill>
                </a:rPr>
                <a:t>Read from buffer pointer by pointer </a:t>
              </a:r>
              <a:r>
                <a:rPr lang="en-US" sz="2000" dirty="0" err="1" smtClean="0">
                  <a:solidFill>
                    <a:schemeClr val="tx1"/>
                  </a:solidFill>
                </a:rPr>
                <a:t>fp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17" name="Straight Arrow Connector 16"/>
            <p:cNvCxnSpPr/>
            <p:nvPr/>
          </p:nvCxnSpPr>
          <p:spPr>
            <a:xfrm>
              <a:off x="6172200" y="2971800"/>
              <a:ext cx="1371600" cy="349155"/>
            </a:xfrm>
            <a:prstGeom prst="straightConnector1">
              <a:avLst/>
            </a:prstGeom>
            <a:ln w="3492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358778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Writing content in binary file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05399"/>
          </a:xfrm>
        </p:spPr>
        <p:txBody>
          <a:bodyPr>
            <a:normAutofit/>
          </a:bodyPr>
          <a:lstStyle/>
          <a:p>
            <a:r>
              <a:rPr lang="en-US" dirty="0" err="1" smtClean="0"/>
              <a:t>fwrite</a:t>
            </a:r>
            <a:r>
              <a:rPr lang="en-US" dirty="0" smtClean="0"/>
              <a:t>() is used to write the content in binary file</a:t>
            </a:r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          </a:t>
            </a:r>
            <a:r>
              <a:rPr lang="en-US" dirty="0" err="1" smtClean="0"/>
              <a:t>fwrite</a:t>
            </a:r>
            <a:r>
              <a:rPr lang="en-US" dirty="0" smtClean="0"/>
              <a:t>( </a:t>
            </a:r>
            <a:r>
              <a:rPr lang="en-US" dirty="0"/>
              <a:t>&amp;e, </a:t>
            </a:r>
            <a:r>
              <a:rPr lang="en-US" dirty="0" err="1"/>
              <a:t>sizeof</a:t>
            </a:r>
            <a:r>
              <a:rPr lang="en-US" dirty="0"/>
              <a:t> ( e ), 1, </a:t>
            </a:r>
            <a:r>
              <a:rPr lang="en-US" dirty="0" err="1"/>
              <a:t>fp</a:t>
            </a:r>
            <a:r>
              <a:rPr lang="en-US" dirty="0"/>
              <a:t> )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 </a:t>
            </a:r>
            <a:r>
              <a:rPr lang="en-US" dirty="0" smtClean="0"/>
              <a:t>   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Read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</a:t>
            </a:r>
            <a:r>
              <a:rPr lang="en-US" dirty="0"/>
              <a:t> block containing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sizeof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(e)</a:t>
            </a:r>
            <a:r>
              <a:rPr lang="en-US" dirty="0"/>
              <a:t> number of bytes from address </a:t>
            </a:r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&amp;e</a:t>
            </a:r>
            <a:r>
              <a:rPr lang="en-US" dirty="0"/>
              <a:t> and write it to </a:t>
            </a:r>
            <a:r>
              <a:rPr lang="en-US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fp</a:t>
            </a:r>
            <a:endParaRPr 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381000" y="3124200"/>
            <a:ext cx="1600200" cy="121607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Memory address to read the content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905000" y="3670110"/>
            <a:ext cx="2362200" cy="12828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No of bytes to read from memory address specified in 1</a:t>
            </a:r>
            <a:r>
              <a:rPr lang="en-US" sz="2000" baseline="30000" dirty="0" smtClean="0">
                <a:solidFill>
                  <a:schemeClr val="tx1"/>
                </a:solidFill>
              </a:rPr>
              <a:t>st</a:t>
            </a:r>
            <a:r>
              <a:rPr lang="en-US" sz="2000" dirty="0" smtClean="0">
                <a:solidFill>
                  <a:schemeClr val="tx1"/>
                </a:solidFill>
              </a:rPr>
              <a:t> argument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419600" y="3803745"/>
            <a:ext cx="2362200" cy="107305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Number of Block of size as specified in 2</a:t>
            </a:r>
            <a:r>
              <a:rPr lang="en-US" sz="2000" baseline="30000" dirty="0" smtClean="0">
                <a:solidFill>
                  <a:schemeClr val="tx1"/>
                </a:solidFill>
              </a:rPr>
              <a:t>nd</a:t>
            </a:r>
            <a:r>
              <a:rPr lang="en-US" sz="2000" dirty="0" smtClean="0">
                <a:solidFill>
                  <a:schemeClr val="tx1"/>
                </a:solidFill>
              </a:rPr>
              <a:t> parameter to read 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086600" y="3276884"/>
            <a:ext cx="1676400" cy="22857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smtClean="0">
                <a:solidFill>
                  <a:schemeClr val="tx1"/>
                </a:solidFill>
              </a:rPr>
              <a:t>Write the content (read form address specified in 1</a:t>
            </a:r>
            <a:r>
              <a:rPr lang="en-US" sz="2000" baseline="30000" dirty="0" smtClean="0">
                <a:solidFill>
                  <a:schemeClr val="tx1"/>
                </a:solidFill>
              </a:rPr>
              <a:t>st</a:t>
            </a:r>
            <a:r>
              <a:rPr lang="en-US" sz="2000" dirty="0" smtClean="0">
                <a:solidFill>
                  <a:schemeClr val="tx1"/>
                </a:solidFill>
              </a:rPr>
              <a:t> parameter) to buffer pointer by pointer </a:t>
            </a:r>
            <a:r>
              <a:rPr lang="en-US" sz="2000" dirty="0" err="1" smtClean="0">
                <a:solidFill>
                  <a:schemeClr val="tx1"/>
                </a:solidFill>
              </a:rPr>
              <a:t>fp</a:t>
            </a:r>
            <a:endParaRPr lang="en-US" sz="2000" dirty="0">
              <a:solidFill>
                <a:schemeClr val="tx1"/>
              </a:solidFill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124200" y="2376985"/>
            <a:ext cx="3048000" cy="0"/>
          </a:xfrm>
          <a:prstGeom prst="straightConnector1">
            <a:avLst/>
          </a:prstGeom>
          <a:ln w="3175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flipH="1">
            <a:off x="1752600" y="2971800"/>
            <a:ext cx="1465428" cy="304800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flipH="1">
            <a:off x="3810000" y="2971800"/>
            <a:ext cx="762000" cy="698310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>
            <a:off x="5638800" y="2971800"/>
            <a:ext cx="0" cy="749490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6172200" y="2971800"/>
            <a:ext cx="1371600" cy="349155"/>
          </a:xfrm>
          <a:prstGeom prst="straightConnector1">
            <a:avLst/>
          </a:prstGeom>
          <a:ln w="349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632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307240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yPresentation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myPresentation1</Template>
  <TotalTime>9948</TotalTime>
  <Words>1006</Words>
  <Application>Microsoft Office PowerPoint</Application>
  <PresentationFormat>On-screen Show (4:3)</PresentationFormat>
  <Paragraphs>143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3" baseType="lpstr">
      <vt:lpstr>myPresentation1</vt:lpstr>
      <vt:lpstr>CSC103: Introduction to Computer and Programming</vt:lpstr>
      <vt:lpstr>Previous lecture</vt:lpstr>
      <vt:lpstr>Today’s lecture outline</vt:lpstr>
      <vt:lpstr>File opening mode</vt:lpstr>
      <vt:lpstr>Writing string in a file</vt:lpstr>
      <vt:lpstr>Reading string from a file</vt:lpstr>
      <vt:lpstr>New line character</vt:lpstr>
      <vt:lpstr>Cont.</vt:lpstr>
      <vt:lpstr>Writing integer and float in file</vt:lpstr>
      <vt:lpstr>fprintf Syntax </vt:lpstr>
      <vt:lpstr>fscanf syntax</vt:lpstr>
      <vt:lpstr>Example program – fprintf</vt:lpstr>
      <vt:lpstr>Example program – fscanf</vt:lpstr>
      <vt:lpstr>Text Files and Binary Files </vt:lpstr>
      <vt:lpstr>Differences between text and binary files</vt:lpstr>
      <vt:lpstr>Handling of newlines </vt:lpstr>
      <vt:lpstr>End of File </vt:lpstr>
      <vt:lpstr>Storage of Numbers </vt:lpstr>
      <vt:lpstr>Cont.</vt:lpstr>
      <vt:lpstr>Reading content from binary file</vt:lpstr>
      <vt:lpstr>Writing content in binary file</vt:lpstr>
      <vt:lpstr>Slide 22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Computers &amp; Programming  </dc:title>
  <dc:creator>Najmus Saqib</dc:creator>
  <cp:lastModifiedBy>NTS</cp:lastModifiedBy>
  <cp:revision>510</cp:revision>
  <dcterms:created xsi:type="dcterms:W3CDTF">2006-08-16T00:00:00Z</dcterms:created>
  <dcterms:modified xsi:type="dcterms:W3CDTF">2012-06-25T14:40:36Z</dcterms:modified>
</cp:coreProperties>
</file>