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445" r:id="rId2"/>
    <p:sldId id="830" r:id="rId3"/>
    <p:sldId id="850" r:id="rId4"/>
    <p:sldId id="851" r:id="rId5"/>
    <p:sldId id="852" r:id="rId6"/>
    <p:sldId id="853" r:id="rId7"/>
    <p:sldId id="854" r:id="rId8"/>
    <p:sldId id="855" r:id="rId9"/>
    <p:sldId id="856" r:id="rId10"/>
    <p:sldId id="857" r:id="rId11"/>
    <p:sldId id="858" r:id="rId12"/>
    <p:sldId id="859" r:id="rId13"/>
    <p:sldId id="860" r:id="rId14"/>
    <p:sldId id="861" r:id="rId15"/>
    <p:sldId id="862" r:id="rId16"/>
    <p:sldId id="863" r:id="rId17"/>
    <p:sldId id="864" r:id="rId18"/>
    <p:sldId id="865" r:id="rId19"/>
    <p:sldId id="866" r:id="rId20"/>
    <p:sldId id="867" r:id="rId21"/>
    <p:sldId id="868" r:id="rId22"/>
    <p:sldId id="869" r:id="rId23"/>
    <p:sldId id="870" r:id="rId24"/>
    <p:sldId id="87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94" autoAdjust="0"/>
    <p:restoredTop sz="96980" autoAdjust="0"/>
  </p:normalViewPr>
  <p:slideViewPr>
    <p:cSldViewPr>
      <p:cViewPr>
        <p:scale>
          <a:sx n="50" d="100"/>
          <a:sy n="50" d="100"/>
        </p:scale>
        <p:origin x="-1277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hyperlink" Target="C%20program%20lecture%2027/file_reading_fgetc.c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7/count_character.c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7/copyfile.c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 – structure</a:t>
            </a:r>
          </a:p>
          <a:p>
            <a:r>
              <a:rPr lang="en-US" dirty="0" smtClean="0"/>
              <a:t>C preprocessor directives</a:t>
            </a:r>
          </a:p>
          <a:p>
            <a:pPr lvl="2"/>
            <a:r>
              <a:rPr lang="en-US" dirty="0"/>
              <a:t>Macro expansion </a:t>
            </a:r>
          </a:p>
          <a:p>
            <a:pPr lvl="2"/>
            <a:r>
              <a:rPr lang="en-US" dirty="0"/>
              <a:t>File inclusion </a:t>
            </a:r>
          </a:p>
          <a:p>
            <a:pPr lvl="2"/>
            <a:r>
              <a:rPr lang="en-US" dirty="0"/>
              <a:t>Conditional </a:t>
            </a:r>
            <a:r>
              <a:rPr lang="en-US" dirty="0" smtClean="0"/>
              <a:t>Compilation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9634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File</a:t>
            </a:r>
          </a:p>
          <a:p>
            <a:r>
              <a:rPr lang="en-US" dirty="0" smtClean="0"/>
              <a:t>File operations</a:t>
            </a:r>
          </a:p>
          <a:p>
            <a:pPr lvl="1"/>
            <a:r>
              <a:rPr lang="en-US" dirty="0" smtClean="0"/>
              <a:t>Reading from file (character by character)  </a:t>
            </a:r>
          </a:p>
          <a:p>
            <a:pPr lvl="1"/>
            <a:r>
              <a:rPr lang="en-US" dirty="0" smtClean="0"/>
              <a:t>Writing in file (character by character)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10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Until now we have been saving record in volatile memory i.e. RAM</a:t>
            </a:r>
          </a:p>
          <a:p>
            <a:pPr lvl="1"/>
            <a:r>
              <a:rPr lang="en-US" dirty="0" smtClean="0"/>
              <a:t>E.g. entering books record, display and search facility (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book</a:t>
            </a:r>
            <a:r>
              <a:rPr lang="en-US" dirty="0" smtClean="0"/>
              <a:t>)</a:t>
            </a:r>
          </a:p>
          <a:p>
            <a:r>
              <a:rPr lang="en-US" dirty="0" smtClean="0"/>
              <a:t>File can be used to store data permanently i.e. on hard disk</a:t>
            </a:r>
          </a:p>
          <a:p>
            <a:r>
              <a:rPr lang="en-US" dirty="0" smtClean="0"/>
              <a:t>Data in files can be retrieve even the computer is powered off</a:t>
            </a:r>
          </a:p>
          <a:p>
            <a:r>
              <a:rPr lang="en-US" dirty="0" smtClean="0"/>
              <a:t>C programmer is able to read, write, modify and delete the content of file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489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common data file hierarchy is typically broken down into five </a:t>
            </a:r>
            <a:r>
              <a:rPr lang="en-US" dirty="0" smtClean="0"/>
              <a:t>categories</a:t>
            </a:r>
          </a:p>
          <a:p>
            <a:pPr lvl="1"/>
            <a:r>
              <a:rPr lang="en-US" dirty="0"/>
              <a:t>Bit Binary </a:t>
            </a:r>
            <a:r>
              <a:rPr lang="en-US" dirty="0" smtClean="0"/>
              <a:t>: digit</a:t>
            </a:r>
            <a:r>
              <a:rPr lang="en-US" dirty="0"/>
              <a:t>, 0 or 1</a:t>
            </a:r>
          </a:p>
          <a:p>
            <a:pPr lvl="1"/>
            <a:r>
              <a:rPr lang="en-US" dirty="0"/>
              <a:t>Byte </a:t>
            </a:r>
            <a:r>
              <a:rPr lang="en-US" dirty="0" smtClean="0"/>
              <a:t>: Eight bits</a:t>
            </a:r>
            <a:endParaRPr lang="en-US" dirty="0"/>
          </a:p>
          <a:p>
            <a:pPr lvl="1"/>
            <a:r>
              <a:rPr lang="en-US" dirty="0"/>
              <a:t>Field </a:t>
            </a:r>
            <a:r>
              <a:rPr lang="en-US" dirty="0" smtClean="0"/>
              <a:t>: Grouping </a:t>
            </a:r>
            <a:r>
              <a:rPr lang="en-US" dirty="0"/>
              <a:t>of bytes</a:t>
            </a:r>
          </a:p>
          <a:p>
            <a:pPr lvl="1"/>
            <a:r>
              <a:rPr lang="en-US" dirty="0"/>
              <a:t>Record </a:t>
            </a:r>
            <a:r>
              <a:rPr lang="en-US" dirty="0" smtClean="0"/>
              <a:t>: Grouping </a:t>
            </a:r>
            <a:r>
              <a:rPr lang="en-US" dirty="0"/>
              <a:t>of fields</a:t>
            </a:r>
          </a:p>
          <a:p>
            <a:pPr lvl="1"/>
            <a:r>
              <a:rPr lang="en-US" dirty="0"/>
              <a:t>File </a:t>
            </a:r>
            <a:r>
              <a:rPr lang="en-US" dirty="0" smtClean="0"/>
              <a:t>: Grouping </a:t>
            </a:r>
            <a:r>
              <a:rPr lang="en-US" dirty="0"/>
              <a:t>of records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5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Fields, </a:t>
            </a:r>
            <a:r>
              <a:rPr lang="en-US" dirty="0" smtClean="0"/>
              <a:t>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Fields could be </a:t>
            </a:r>
            <a:r>
              <a:rPr lang="en-US" sz="2800" dirty="0" smtClean="0"/>
              <a:t>a </a:t>
            </a:r>
            <a:r>
              <a:rPr lang="en-US" sz="2800" dirty="0"/>
              <a:t>name, </a:t>
            </a:r>
            <a:r>
              <a:rPr lang="en-US" sz="2800" dirty="0" err="1" smtClean="0"/>
              <a:t>cgpa</a:t>
            </a:r>
            <a:r>
              <a:rPr lang="en-US" sz="2800" dirty="0" smtClean="0"/>
              <a:t>, department, street address</a:t>
            </a:r>
            <a:r>
              <a:rPr lang="en-US" sz="2800" dirty="0"/>
              <a:t>, phone number, and so </a:t>
            </a:r>
            <a:r>
              <a:rPr lang="en-US" sz="2800" dirty="0" smtClean="0"/>
              <a:t>on</a:t>
            </a:r>
          </a:p>
          <a:p>
            <a:r>
              <a:rPr lang="en-US" sz="2800" i="1" dirty="0"/>
              <a:t>Records </a:t>
            </a:r>
            <a:r>
              <a:rPr lang="en-US" sz="2800" dirty="0"/>
              <a:t>are logical groupings of fields that comprise a single row of </a:t>
            </a:r>
            <a:r>
              <a:rPr lang="en-US" sz="2800" dirty="0" smtClean="0"/>
              <a:t>information</a:t>
            </a:r>
          </a:p>
          <a:p>
            <a:r>
              <a:rPr lang="en-US" sz="2800" dirty="0" smtClean="0"/>
              <a:t>A </a:t>
            </a:r>
            <a:r>
              <a:rPr lang="en-US" sz="2800" dirty="0"/>
              <a:t>student record might be </a:t>
            </a:r>
            <a:r>
              <a:rPr lang="en-US" sz="2800" dirty="0" smtClean="0"/>
              <a:t>comprised of </a:t>
            </a:r>
            <a:r>
              <a:rPr lang="en-US" sz="2800" dirty="0"/>
              <a:t>name, age, ID</a:t>
            </a:r>
            <a:r>
              <a:rPr lang="en-US" sz="2800" dirty="0" smtClean="0"/>
              <a:t>, and </a:t>
            </a:r>
            <a:r>
              <a:rPr lang="en-US" sz="2800" dirty="0"/>
              <a:t>GPA fields. Each field is unique in description but </a:t>
            </a:r>
            <a:r>
              <a:rPr lang="en-US" sz="2800" dirty="0" smtClean="0"/>
              <a:t>together describes </a:t>
            </a:r>
            <a:r>
              <a:rPr lang="en-US" sz="2800" dirty="0"/>
              <a:t>a single record.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8406865"/>
              </p:ext>
            </p:extLst>
          </p:nvPr>
        </p:nvGraphicFramePr>
        <p:xfrm>
          <a:off x="2057400" y="5006340"/>
          <a:ext cx="5638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817974"/>
                <a:gridCol w="1113837"/>
                <a:gridCol w="229728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Department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Ali Ahmad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 science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Fahad</a:t>
                      </a:r>
                      <a:r>
                        <a:rPr lang="en-US" dirty="0" smtClean="0"/>
                        <a:t> Hamid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Computer science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408296" y="4738048"/>
            <a:ext cx="1725304" cy="748352"/>
            <a:chOff x="408296" y="4738048"/>
            <a:chExt cx="1725304" cy="748352"/>
          </a:xfrm>
        </p:grpSpPr>
        <p:sp>
          <p:nvSpPr>
            <p:cNvPr id="5" name="Rectangle 4"/>
            <p:cNvSpPr/>
            <p:nvPr/>
          </p:nvSpPr>
          <p:spPr>
            <a:xfrm>
              <a:off x="408296" y="4738048"/>
              <a:ext cx="9144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Field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1143000" y="5067300"/>
              <a:ext cx="990600" cy="419100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 9"/>
          <p:cNvSpPr/>
          <p:nvPr/>
        </p:nvSpPr>
        <p:spPr>
          <a:xfrm>
            <a:off x="1173707" y="4822630"/>
            <a:ext cx="2361063" cy="650122"/>
          </a:xfrm>
          <a:custGeom>
            <a:avLst/>
            <a:gdLst>
              <a:gd name="connsiteX0" fmla="*/ 0 w 2361063"/>
              <a:gd name="connsiteY0" fmla="*/ 117860 h 650122"/>
              <a:gd name="connsiteX1" fmla="*/ 1037230 w 2361063"/>
              <a:gd name="connsiteY1" fmla="*/ 22325 h 650122"/>
              <a:gd name="connsiteX2" fmla="*/ 1746914 w 2361063"/>
              <a:gd name="connsiteY2" fmla="*/ 63269 h 650122"/>
              <a:gd name="connsiteX3" fmla="*/ 2361063 w 2361063"/>
              <a:gd name="connsiteY3" fmla="*/ 650122 h 650122"/>
              <a:gd name="connsiteX4" fmla="*/ 2361063 w 2361063"/>
              <a:gd name="connsiteY4" fmla="*/ 650122 h 65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1063" h="650122">
                <a:moveTo>
                  <a:pt x="0" y="117860"/>
                </a:moveTo>
                <a:cubicBezTo>
                  <a:pt x="373039" y="74641"/>
                  <a:pt x="746078" y="31423"/>
                  <a:pt x="1037230" y="22325"/>
                </a:cubicBezTo>
                <a:cubicBezTo>
                  <a:pt x="1328382" y="13227"/>
                  <a:pt x="1526275" y="-41364"/>
                  <a:pt x="1746914" y="63269"/>
                </a:cubicBezTo>
                <a:cubicBezTo>
                  <a:pt x="1967553" y="167902"/>
                  <a:pt x="2361063" y="650122"/>
                  <a:pt x="2361063" y="650122"/>
                </a:cubicBezTo>
                <a:lnTo>
                  <a:pt x="2361063" y="650122"/>
                </a:lnTo>
              </a:path>
            </a:pathLst>
          </a:cu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187355" y="4678922"/>
            <a:ext cx="3179929" cy="766535"/>
          </a:xfrm>
          <a:custGeom>
            <a:avLst/>
            <a:gdLst>
              <a:gd name="connsiteX0" fmla="*/ 0 w 3179929"/>
              <a:gd name="connsiteY0" fmla="*/ 166033 h 766535"/>
              <a:gd name="connsiteX1" fmla="*/ 1282890 w 3179929"/>
              <a:gd name="connsiteY1" fmla="*/ 56851 h 766535"/>
              <a:gd name="connsiteX2" fmla="*/ 2251881 w 3179929"/>
              <a:gd name="connsiteY2" fmla="*/ 56851 h 766535"/>
              <a:gd name="connsiteX3" fmla="*/ 3179929 w 3179929"/>
              <a:gd name="connsiteY3" fmla="*/ 766535 h 76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9929" h="766535">
                <a:moveTo>
                  <a:pt x="0" y="166033"/>
                </a:moveTo>
                <a:cubicBezTo>
                  <a:pt x="453788" y="120540"/>
                  <a:pt x="907577" y="75048"/>
                  <a:pt x="1282890" y="56851"/>
                </a:cubicBezTo>
                <a:cubicBezTo>
                  <a:pt x="1658203" y="38654"/>
                  <a:pt x="1935708" y="-61430"/>
                  <a:pt x="2251881" y="56851"/>
                </a:cubicBezTo>
                <a:cubicBezTo>
                  <a:pt x="2568054" y="175132"/>
                  <a:pt x="2873991" y="470833"/>
                  <a:pt x="3179929" y="766535"/>
                </a:cubicBezTo>
              </a:path>
            </a:pathLst>
          </a:cu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201003" y="4575174"/>
            <a:ext cx="4271749" cy="856635"/>
          </a:xfrm>
          <a:custGeom>
            <a:avLst/>
            <a:gdLst>
              <a:gd name="connsiteX0" fmla="*/ 0 w 4271749"/>
              <a:gd name="connsiteY0" fmla="*/ 187895 h 856635"/>
              <a:gd name="connsiteX1" fmla="*/ 1351128 w 4271749"/>
              <a:gd name="connsiteY1" fmla="*/ 65065 h 856635"/>
              <a:gd name="connsiteX2" fmla="*/ 2060812 w 4271749"/>
              <a:gd name="connsiteY2" fmla="*/ 10474 h 856635"/>
              <a:gd name="connsiteX3" fmla="*/ 3057098 w 4271749"/>
              <a:gd name="connsiteY3" fmla="*/ 92360 h 856635"/>
              <a:gd name="connsiteX4" fmla="*/ 4271749 w 4271749"/>
              <a:gd name="connsiteY4" fmla="*/ 856635 h 856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1749" h="856635">
                <a:moveTo>
                  <a:pt x="0" y="187895"/>
                </a:moveTo>
                <a:lnTo>
                  <a:pt x="1351128" y="65065"/>
                </a:lnTo>
                <a:cubicBezTo>
                  <a:pt x="1694597" y="35495"/>
                  <a:pt x="1776484" y="5925"/>
                  <a:pt x="2060812" y="10474"/>
                </a:cubicBezTo>
                <a:cubicBezTo>
                  <a:pt x="2345140" y="15023"/>
                  <a:pt x="2688609" y="-48667"/>
                  <a:pt x="3057098" y="92360"/>
                </a:cubicBezTo>
                <a:cubicBezTo>
                  <a:pt x="3425587" y="233387"/>
                  <a:pt x="3848668" y="545011"/>
                  <a:pt x="4271749" y="856635"/>
                </a:cubicBezTo>
              </a:path>
            </a:pathLst>
          </a:cu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133600" y="5715000"/>
            <a:ext cx="5181600" cy="381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7301552" y="4686300"/>
            <a:ext cx="1537648" cy="1257112"/>
            <a:chOff x="7301552" y="4686300"/>
            <a:chExt cx="1537648" cy="1257112"/>
          </a:xfrm>
        </p:grpSpPr>
        <p:sp>
          <p:nvSpPr>
            <p:cNvPr id="14" name="Rectangle 13"/>
            <p:cNvSpPr/>
            <p:nvPr/>
          </p:nvSpPr>
          <p:spPr>
            <a:xfrm>
              <a:off x="7696200" y="4686300"/>
              <a:ext cx="11430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C00000"/>
                  </a:solidFill>
                </a:rPr>
                <a:t>R</a:t>
              </a:r>
              <a:r>
                <a:rPr lang="en-US" sz="2400" dirty="0" smtClean="0">
                  <a:solidFill>
                    <a:srgbClr val="C00000"/>
                  </a:solidFill>
                </a:rPr>
                <a:t>ecord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7301552" y="5036024"/>
              <a:ext cx="1078354" cy="907388"/>
            </a:xfrm>
            <a:custGeom>
              <a:avLst/>
              <a:gdLst>
                <a:gd name="connsiteX0" fmla="*/ 0 w 1078354"/>
                <a:gd name="connsiteY0" fmla="*/ 887104 h 907388"/>
                <a:gd name="connsiteX1" fmla="*/ 900753 w 1078354"/>
                <a:gd name="connsiteY1" fmla="*/ 791570 h 907388"/>
                <a:gd name="connsiteX2" fmla="*/ 1078174 w 1078354"/>
                <a:gd name="connsiteY2" fmla="*/ 0 h 9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8354" h="907388">
                  <a:moveTo>
                    <a:pt x="0" y="887104"/>
                  </a:moveTo>
                  <a:cubicBezTo>
                    <a:pt x="360528" y="913262"/>
                    <a:pt x="721057" y="939421"/>
                    <a:pt x="900753" y="791570"/>
                  </a:cubicBezTo>
                  <a:cubicBezTo>
                    <a:pt x="1080449" y="643719"/>
                    <a:pt x="1079311" y="321859"/>
                    <a:pt x="1078174" y="0"/>
                  </a:cubicBezTo>
                </a:path>
              </a:pathLst>
            </a:cu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65391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/>
              <a:t>Data files </a:t>
            </a:r>
            <a:r>
              <a:rPr lang="en-US" sz="2800" dirty="0"/>
              <a:t>are comprised of one or more </a:t>
            </a:r>
            <a:r>
              <a:rPr lang="en-US" sz="2800" dirty="0" smtClean="0"/>
              <a:t>records</a:t>
            </a:r>
          </a:p>
          <a:p>
            <a:r>
              <a:rPr lang="en-US" sz="2800" dirty="0"/>
              <a:t>Files can be used to </a:t>
            </a:r>
            <a:r>
              <a:rPr lang="en-US" sz="2800" dirty="0" smtClean="0"/>
              <a:t>store all </a:t>
            </a:r>
            <a:r>
              <a:rPr lang="en-US" sz="2800" dirty="0"/>
              <a:t>types of information, such as student or employee </a:t>
            </a:r>
            <a:r>
              <a:rPr lang="en-US" sz="2800" dirty="0" smtClean="0"/>
              <a:t>data</a:t>
            </a:r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C </a:t>
            </a:r>
            <a:r>
              <a:rPr lang="en-US" sz="2800" dirty="0"/>
              <a:t>programmers use pointers to manage file </a:t>
            </a:r>
            <a:r>
              <a:rPr lang="en-US" sz="2800" dirty="0" smtClean="0"/>
              <a:t>for reading and writing data</a:t>
            </a:r>
            <a:endParaRPr lang="en-US" sz="2800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7692781"/>
              </p:ext>
            </p:extLst>
          </p:nvPr>
        </p:nvGraphicFramePr>
        <p:xfrm>
          <a:off x="1066800" y="3124200"/>
          <a:ext cx="7010400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914400"/>
                <a:gridCol w="1182511"/>
                <a:gridCol w="2856089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Fatima Tariq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3.45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Physics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Ali Ahmad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3.85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 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Fahad</a:t>
                      </a:r>
                      <a:r>
                        <a:rPr lang="en-US" sz="2400" dirty="0" smtClean="0"/>
                        <a:t> Hamid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109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3.75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Computer science</a:t>
                      </a:r>
                      <a:endParaRPr lang="en-US" sz="2400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7593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File Operations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Creation </a:t>
            </a:r>
            <a:r>
              <a:rPr lang="en-US" dirty="0"/>
              <a:t>of a new file </a:t>
            </a:r>
          </a:p>
          <a:p>
            <a:r>
              <a:rPr lang="en-US" dirty="0"/>
              <a:t>Opening an existing file </a:t>
            </a:r>
          </a:p>
          <a:p>
            <a:r>
              <a:rPr lang="en-US" dirty="0"/>
              <a:t>Reading from a file </a:t>
            </a:r>
          </a:p>
          <a:p>
            <a:r>
              <a:rPr lang="en-US" dirty="0"/>
              <a:t>Writing to a file </a:t>
            </a:r>
          </a:p>
          <a:p>
            <a:r>
              <a:rPr lang="en-US" dirty="0"/>
              <a:t>Moving to a specific location in a file (seeking) </a:t>
            </a:r>
          </a:p>
          <a:p>
            <a:r>
              <a:rPr lang="en-US" dirty="0"/>
              <a:t>Closing a </a:t>
            </a:r>
            <a:r>
              <a:rPr lang="en-US" dirty="0" smtClean="0"/>
              <a:t>file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306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446" y="1371600"/>
            <a:ext cx="5830153" cy="436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4" action="ppaction://hlinkfile"/>
          </p:cNvPr>
          <p:cNvSpPr/>
          <p:nvPr/>
        </p:nvSpPr>
        <p:spPr>
          <a:xfrm>
            <a:off x="6477000" y="50292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842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a File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Before reading and writing operation on file, file must be opened</a:t>
            </a:r>
          </a:p>
          <a:p>
            <a:r>
              <a:rPr lang="en-US" sz="2800" dirty="0" err="1" smtClean="0"/>
              <a:t>fopen</a:t>
            </a:r>
            <a:r>
              <a:rPr lang="en-US" sz="2800" dirty="0" smtClean="0"/>
              <a:t>() function can be used to open a file</a:t>
            </a:r>
          </a:p>
          <a:p>
            <a:r>
              <a:rPr lang="en-US" sz="2800" dirty="0" smtClean="0"/>
              <a:t>Example program opens ”prog1.c” file in read mode</a:t>
            </a:r>
          </a:p>
          <a:p>
            <a:r>
              <a:rPr lang="en-US" sz="2800" dirty="0" smtClean="0"/>
              <a:t>Read mode means content of file cannot be modified or added, they can just be read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55024"/>
            <a:ext cx="5546535" cy="36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558013" y="5039436"/>
            <a:ext cx="1544399" cy="675564"/>
            <a:chOff x="3558013" y="4804012"/>
            <a:chExt cx="1544399" cy="675564"/>
          </a:xfrm>
        </p:grpSpPr>
        <p:sp>
          <p:nvSpPr>
            <p:cNvPr id="5" name="Rectangle 4"/>
            <p:cNvSpPr/>
            <p:nvPr/>
          </p:nvSpPr>
          <p:spPr>
            <a:xfrm>
              <a:off x="3558013" y="5098576"/>
              <a:ext cx="11430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string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4490113" y="4804012"/>
              <a:ext cx="612299" cy="518615"/>
            </a:xfrm>
            <a:custGeom>
              <a:avLst/>
              <a:gdLst>
                <a:gd name="connsiteX0" fmla="*/ 600502 w 612299"/>
                <a:gd name="connsiteY0" fmla="*/ 0 h 518615"/>
                <a:gd name="connsiteX1" fmla="*/ 532263 w 612299"/>
                <a:gd name="connsiteY1" fmla="*/ 368489 h 518615"/>
                <a:gd name="connsiteX2" fmla="*/ 0 w 612299"/>
                <a:gd name="connsiteY2" fmla="*/ 518615 h 51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299" h="518615">
                  <a:moveTo>
                    <a:pt x="600502" y="0"/>
                  </a:moveTo>
                  <a:cubicBezTo>
                    <a:pt x="616424" y="141026"/>
                    <a:pt x="632347" y="282053"/>
                    <a:pt x="532263" y="368489"/>
                  </a:cubicBezTo>
                  <a:cubicBezTo>
                    <a:pt x="432179" y="454925"/>
                    <a:pt x="216089" y="486770"/>
                    <a:pt x="0" y="518615"/>
                  </a:cubicBezTo>
                </a:path>
              </a:pathLst>
            </a:cu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400800" y="4984845"/>
            <a:ext cx="1850409" cy="730155"/>
            <a:chOff x="6400800" y="4749421"/>
            <a:chExt cx="1850409" cy="730155"/>
          </a:xfrm>
        </p:grpSpPr>
        <p:sp>
          <p:nvSpPr>
            <p:cNvPr id="6" name="Rectangle 5"/>
            <p:cNvSpPr/>
            <p:nvPr/>
          </p:nvSpPr>
          <p:spPr>
            <a:xfrm>
              <a:off x="7086600" y="5098576"/>
              <a:ext cx="116460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string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6400800" y="4749421"/>
              <a:ext cx="914400" cy="573206"/>
            </a:xfrm>
            <a:custGeom>
              <a:avLst/>
              <a:gdLst>
                <a:gd name="connsiteX0" fmla="*/ 0 w 914400"/>
                <a:gd name="connsiteY0" fmla="*/ 0 h 573206"/>
                <a:gd name="connsiteX1" fmla="*/ 191069 w 914400"/>
                <a:gd name="connsiteY1" fmla="*/ 464024 h 573206"/>
                <a:gd name="connsiteX2" fmla="*/ 914400 w 914400"/>
                <a:gd name="connsiteY2" fmla="*/ 573206 h 573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573206">
                  <a:moveTo>
                    <a:pt x="0" y="0"/>
                  </a:moveTo>
                  <a:cubicBezTo>
                    <a:pt x="19334" y="184245"/>
                    <a:pt x="38669" y="368490"/>
                    <a:pt x="191069" y="464024"/>
                  </a:cubicBezTo>
                  <a:cubicBezTo>
                    <a:pt x="343469" y="559558"/>
                    <a:pt x="628934" y="566382"/>
                    <a:pt x="914400" y="573206"/>
                  </a:cubicBezTo>
                </a:path>
              </a:pathLst>
            </a:cu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4740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 of </a:t>
            </a:r>
            <a:r>
              <a:rPr lang="en-US" dirty="0" err="1" smtClean="0"/>
              <a:t>fopen</a:t>
            </a:r>
            <a:r>
              <a:rPr lang="en-US" dirty="0" smtClean="0"/>
              <a:t>( 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Firstly </a:t>
            </a:r>
            <a:r>
              <a:rPr lang="en-US" dirty="0"/>
              <a:t>it searches on the disk the file to be </a:t>
            </a:r>
            <a:r>
              <a:rPr lang="en-US" dirty="0" smtClean="0"/>
              <a:t>opened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Then it loads the file from the disk into a place in memory called </a:t>
            </a:r>
            <a:r>
              <a:rPr lang="en-US" dirty="0" smtClean="0"/>
              <a:t>buffer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 sets up a character pointer that points to the first character of the </a:t>
            </a:r>
            <a:r>
              <a:rPr lang="en-US" dirty="0" smtClean="0"/>
              <a:t>buffer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It is much faster to read / write content in memory as compare to hard disk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20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20244"/>
            <a:ext cx="6096000" cy="388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0267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tructure FILE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For successful reading </a:t>
            </a:r>
            <a:r>
              <a:rPr lang="en-US" sz="3000" dirty="0"/>
              <a:t>from a file information like mode of opening, size of file, place in the file from where the next read operation would be performed, etc. has to be maintained </a:t>
            </a:r>
            <a:endParaRPr lang="en-US" sz="3000" dirty="0" smtClean="0"/>
          </a:p>
          <a:p>
            <a:r>
              <a:rPr lang="en-US" sz="3000" dirty="0" err="1" smtClean="0"/>
              <a:t>fopen</a:t>
            </a:r>
            <a:r>
              <a:rPr lang="en-US" sz="3000" dirty="0" smtClean="0"/>
              <a:t>( ) store such information in a FILE structure and returns it address</a:t>
            </a:r>
          </a:p>
          <a:p>
            <a:r>
              <a:rPr lang="en-US" sz="3000" dirty="0" smtClean="0"/>
              <a:t>We store that address in a pointer of type FILE</a:t>
            </a:r>
          </a:p>
          <a:p>
            <a:endParaRPr lang="en-US" sz="3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4999" y="5571556"/>
            <a:ext cx="5546535" cy="365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4999" y="5257800"/>
            <a:ext cx="17430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54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from a File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Once file is opened using </a:t>
            </a:r>
            <a:r>
              <a:rPr lang="en-US" sz="3000" dirty="0" err="1" smtClean="0"/>
              <a:t>fopen</a:t>
            </a:r>
            <a:r>
              <a:rPr lang="en-US" sz="3000" dirty="0" smtClean="0"/>
              <a:t> ( ), its content are brought into buffer</a:t>
            </a:r>
          </a:p>
          <a:p>
            <a:r>
              <a:rPr lang="en-US" sz="3000" dirty="0" smtClean="0"/>
              <a:t>A pointer is set that points to the first character in this buffer</a:t>
            </a:r>
          </a:p>
          <a:p>
            <a:r>
              <a:rPr lang="en-US" sz="3000" dirty="0"/>
              <a:t>This pointer is one of the elements of the structure to which </a:t>
            </a:r>
            <a:r>
              <a:rPr lang="en-US" sz="3000" b="1" dirty="0" err="1"/>
              <a:t>fp</a:t>
            </a:r>
            <a:r>
              <a:rPr lang="en-US" sz="3000" b="1" dirty="0"/>
              <a:t> </a:t>
            </a:r>
            <a:r>
              <a:rPr lang="en-US" sz="3000" dirty="0"/>
              <a:t>is pointing </a:t>
            </a:r>
            <a:endParaRPr lang="en-US" sz="3000" dirty="0" smtClean="0"/>
          </a:p>
          <a:p>
            <a:r>
              <a:rPr lang="en-US" sz="2800" dirty="0"/>
              <a:t>To read the file’s contents from memory </a:t>
            </a:r>
            <a:r>
              <a:rPr lang="en-US" sz="2800" dirty="0" smtClean="0"/>
              <a:t>we use a </a:t>
            </a:r>
            <a:r>
              <a:rPr lang="en-US" sz="2800" dirty="0"/>
              <a:t>function called </a:t>
            </a:r>
            <a:r>
              <a:rPr lang="en-US" sz="2800" b="1" dirty="0" err="1"/>
              <a:t>fgetc</a:t>
            </a:r>
            <a:r>
              <a:rPr lang="en-US" sz="2800" b="1" dirty="0"/>
              <a:t>( </a:t>
            </a:r>
            <a:r>
              <a:rPr lang="en-US" sz="2800" b="1" dirty="0" smtClean="0"/>
              <a:t>)</a:t>
            </a:r>
            <a:endParaRPr lang="en-US" sz="28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202482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		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fgetc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 ;</a:t>
            </a:r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b="1" dirty="0" err="1"/>
              <a:t>fgetc</a:t>
            </a:r>
            <a:r>
              <a:rPr lang="en-US" sz="2800" b="1" dirty="0"/>
              <a:t>( ) </a:t>
            </a:r>
            <a:r>
              <a:rPr lang="en-US" sz="2800" dirty="0"/>
              <a:t>reads the character from the current pointer </a:t>
            </a:r>
            <a:r>
              <a:rPr lang="en-US" sz="2800" dirty="0" smtClean="0"/>
              <a:t>position </a:t>
            </a:r>
          </a:p>
          <a:p>
            <a:r>
              <a:rPr lang="en-US" sz="2800" dirty="0" smtClean="0"/>
              <a:t>advances </a:t>
            </a:r>
            <a:r>
              <a:rPr lang="en-US" sz="2800" dirty="0"/>
              <a:t>the pointer position so that it now points to the next character, and </a:t>
            </a:r>
            <a:endParaRPr lang="en-US" sz="2800" dirty="0" smtClean="0"/>
          </a:p>
          <a:p>
            <a:r>
              <a:rPr lang="en-US" sz="2800" dirty="0" smtClean="0"/>
              <a:t>returns </a:t>
            </a:r>
            <a:r>
              <a:rPr lang="en-US" sz="2800" dirty="0"/>
              <a:t>the character that is read 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04800" y="4372970"/>
            <a:ext cx="1371600" cy="381000"/>
            <a:chOff x="609600" y="4953000"/>
            <a:chExt cx="1371600" cy="381000"/>
          </a:xfrm>
        </p:grpSpPr>
        <p:sp>
          <p:nvSpPr>
            <p:cNvPr id="23" name="Rectangle 22"/>
            <p:cNvSpPr/>
            <p:nvPr/>
          </p:nvSpPr>
          <p:spPr>
            <a:xfrm>
              <a:off x="1219200" y="4953000"/>
              <a:ext cx="7620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600" y="4953000"/>
              <a:ext cx="609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*</a:t>
              </a:r>
              <a:r>
                <a:rPr lang="en-US" sz="2000" dirty="0" err="1" smtClean="0">
                  <a:solidFill>
                    <a:schemeClr val="tx1"/>
                  </a:solidFill>
                </a:rPr>
                <a:t>fp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86336" y="5250407"/>
            <a:ext cx="6000464" cy="769393"/>
            <a:chOff x="2686336" y="5250407"/>
            <a:chExt cx="6000464" cy="769393"/>
          </a:xfrm>
        </p:grpSpPr>
        <p:grpSp>
          <p:nvGrpSpPr>
            <p:cNvPr id="26" name="Group 25"/>
            <p:cNvGrpSpPr/>
            <p:nvPr/>
          </p:nvGrpSpPr>
          <p:grpSpPr>
            <a:xfrm>
              <a:off x="2686336" y="5250407"/>
              <a:ext cx="6000464" cy="769393"/>
              <a:chOff x="2686336" y="5905500"/>
              <a:chExt cx="6000464" cy="769393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28239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h</a:t>
                </a:r>
                <a:endParaRPr lang="en-US" sz="2800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33573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e</a:t>
                </a:r>
                <a:endParaRPr lang="en-US" sz="2800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8907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l</a:t>
                </a:r>
                <a:endParaRPr lang="en-US" sz="2800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4241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l</a:t>
                </a:r>
                <a:endParaRPr lang="en-US" sz="2800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9575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o</a:t>
                </a:r>
                <a:endParaRPr lang="en-US" sz="2800"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4909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024350" y="5905500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w</a:t>
                </a:r>
                <a:endParaRPr lang="en-US" sz="2800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53200" y="5912893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o</a:t>
                </a:r>
                <a:endParaRPr lang="en-US" sz="2800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086600" y="5912893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r</a:t>
                </a:r>
                <a:endParaRPr lang="en-US" sz="28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620000" y="5912893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l</a:t>
                </a:r>
                <a:endParaRPr lang="en-US" sz="2800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8153400" y="5912893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d</a:t>
                </a:r>
                <a:endParaRPr lang="en-US" sz="2800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686336" y="6293893"/>
                <a:ext cx="6096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</a:rPr>
                  <a:t>405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3227696" y="5628563"/>
              <a:ext cx="609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406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782704" y="5620603"/>
              <a:ext cx="609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407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133600" y="4372970"/>
            <a:ext cx="2012476" cy="764843"/>
            <a:chOff x="2133600" y="4601570"/>
            <a:chExt cx="2012476" cy="764843"/>
          </a:xfrm>
        </p:grpSpPr>
        <p:grpSp>
          <p:nvGrpSpPr>
            <p:cNvPr id="25" name="Group 24"/>
            <p:cNvGrpSpPr/>
            <p:nvPr/>
          </p:nvGrpSpPr>
          <p:grpSpPr>
            <a:xfrm>
              <a:off x="2286000" y="4601570"/>
              <a:ext cx="1860076" cy="382137"/>
              <a:chOff x="2445224" y="5683156"/>
              <a:chExt cx="1860076" cy="38213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2445224" y="5683156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978624" y="5683156"/>
                <a:ext cx="5334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505200" y="5684293"/>
                <a:ext cx="8001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405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2133600" y="4985413"/>
              <a:ext cx="609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855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914400" y="4366146"/>
            <a:ext cx="609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855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85415"/>
            <a:ext cx="1508076" cy="23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7" name="Straight Arrow Connector 36"/>
          <p:cNvCxnSpPr>
            <a:endCxn id="20" idx="1"/>
          </p:cNvCxnSpPr>
          <p:nvPr/>
        </p:nvCxnSpPr>
        <p:spPr>
          <a:xfrm flipV="1">
            <a:off x="1558121" y="4563470"/>
            <a:ext cx="727879" cy="55873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5577" y="4749493"/>
            <a:ext cx="4242223" cy="27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Freeform 26"/>
          <p:cNvSpPr/>
          <p:nvPr/>
        </p:nvSpPr>
        <p:spPr>
          <a:xfrm>
            <a:off x="2906973" y="4640238"/>
            <a:ext cx="1143080" cy="614150"/>
          </a:xfrm>
          <a:custGeom>
            <a:avLst/>
            <a:gdLst>
              <a:gd name="connsiteX0" fmla="*/ 1132764 w 1143080"/>
              <a:gd name="connsiteY0" fmla="*/ 0 h 614150"/>
              <a:gd name="connsiteX1" fmla="*/ 1078173 w 1143080"/>
              <a:gd name="connsiteY1" fmla="*/ 259308 h 614150"/>
              <a:gd name="connsiteX2" fmla="*/ 641445 w 1143080"/>
              <a:gd name="connsiteY2" fmla="*/ 354842 h 614150"/>
              <a:gd name="connsiteX3" fmla="*/ 109182 w 1143080"/>
              <a:gd name="connsiteY3" fmla="*/ 272956 h 614150"/>
              <a:gd name="connsiteX4" fmla="*/ 0 w 1143080"/>
              <a:gd name="connsiteY4" fmla="*/ 614150 h 614150"/>
              <a:gd name="connsiteX5" fmla="*/ 0 w 1143080"/>
              <a:gd name="connsiteY5" fmla="*/ 614150 h 61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3080" h="614150">
                <a:moveTo>
                  <a:pt x="1132764" y="0"/>
                </a:moveTo>
                <a:cubicBezTo>
                  <a:pt x="1146412" y="100084"/>
                  <a:pt x="1160060" y="200168"/>
                  <a:pt x="1078173" y="259308"/>
                </a:cubicBezTo>
                <a:cubicBezTo>
                  <a:pt x="996286" y="318448"/>
                  <a:pt x="802943" y="352567"/>
                  <a:pt x="641445" y="354842"/>
                </a:cubicBezTo>
                <a:cubicBezTo>
                  <a:pt x="479947" y="357117"/>
                  <a:pt x="216089" y="229738"/>
                  <a:pt x="109182" y="272956"/>
                </a:cubicBezTo>
                <a:cubicBezTo>
                  <a:pt x="2275" y="316174"/>
                  <a:pt x="0" y="614150"/>
                  <a:pt x="0" y="614150"/>
                </a:cubicBezTo>
                <a:lnTo>
                  <a:pt x="0" y="614150"/>
                </a:ln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32431" y="6096000"/>
            <a:ext cx="235366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fgetc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</a:t>
            </a:r>
            <a:r>
              <a:rPr lang="en-US" sz="24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 ;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4050052" y="6172200"/>
            <a:ext cx="979148" cy="381000"/>
            <a:chOff x="766626" y="4953000"/>
            <a:chExt cx="979148" cy="381000"/>
          </a:xfrm>
        </p:grpSpPr>
        <p:sp>
          <p:nvSpPr>
            <p:cNvPr id="43" name="Rectangle 42"/>
            <p:cNvSpPr/>
            <p:nvPr/>
          </p:nvSpPr>
          <p:spPr>
            <a:xfrm>
              <a:off x="1219200" y="4953000"/>
              <a:ext cx="526574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66626" y="4953000"/>
              <a:ext cx="45257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 smtClean="0">
                  <a:solidFill>
                    <a:schemeClr val="tx1"/>
                  </a:solidFill>
                </a:rPr>
                <a:t>ch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3346544" y="4374107"/>
            <a:ext cx="8001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406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3335332" y="4626591"/>
            <a:ext cx="747913" cy="627797"/>
          </a:xfrm>
          <a:custGeom>
            <a:avLst/>
            <a:gdLst>
              <a:gd name="connsiteX0" fmla="*/ 704405 w 747913"/>
              <a:gd name="connsiteY0" fmla="*/ 0 h 627797"/>
              <a:gd name="connsiteX1" fmla="*/ 731701 w 747913"/>
              <a:gd name="connsiteY1" fmla="*/ 177421 h 627797"/>
              <a:gd name="connsiteX2" fmla="*/ 486041 w 747913"/>
              <a:gd name="connsiteY2" fmla="*/ 368490 h 627797"/>
              <a:gd name="connsiteX3" fmla="*/ 22017 w 747913"/>
              <a:gd name="connsiteY3" fmla="*/ 313899 h 627797"/>
              <a:gd name="connsiteX4" fmla="*/ 117552 w 747913"/>
              <a:gd name="connsiteY4" fmla="*/ 627797 h 62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7913" h="627797">
                <a:moveTo>
                  <a:pt x="704405" y="0"/>
                </a:moveTo>
                <a:cubicBezTo>
                  <a:pt x="736250" y="58003"/>
                  <a:pt x="768095" y="116006"/>
                  <a:pt x="731701" y="177421"/>
                </a:cubicBezTo>
                <a:cubicBezTo>
                  <a:pt x="695307" y="238836"/>
                  <a:pt x="604321" y="345744"/>
                  <a:pt x="486041" y="368490"/>
                </a:cubicBezTo>
                <a:cubicBezTo>
                  <a:pt x="367761" y="391236"/>
                  <a:pt x="83432" y="270681"/>
                  <a:pt x="22017" y="313899"/>
                </a:cubicBezTo>
                <a:cubicBezTo>
                  <a:pt x="-39398" y="357117"/>
                  <a:pt x="39077" y="492457"/>
                  <a:pt x="117552" y="627797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502626" y="6172200"/>
            <a:ext cx="526574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h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14463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7" grpId="0" animBg="1"/>
      <p:bldP spid="27" grpId="1" animBg="1"/>
      <p:bldP spid="40" grpId="0"/>
      <p:bldP spid="46" grpId="0" animBg="1"/>
      <p:bldP spid="39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Once the file is opened, we can refer file not by its name but through FILE pointer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he function </a:t>
            </a:r>
            <a:r>
              <a:rPr lang="en-US" sz="2800" b="1" dirty="0" err="1"/>
              <a:t>fgetc</a:t>
            </a:r>
            <a:r>
              <a:rPr lang="en-US" sz="2800" b="1" dirty="0"/>
              <a:t>( ) </a:t>
            </a:r>
            <a:r>
              <a:rPr lang="en-US" sz="2800" dirty="0"/>
              <a:t>within an indefinite </a:t>
            </a:r>
            <a:r>
              <a:rPr lang="en-US" sz="2800" b="1" dirty="0"/>
              <a:t>while </a:t>
            </a:r>
            <a:r>
              <a:rPr lang="en-US" sz="2800" dirty="0" smtClean="0"/>
              <a:t>loop</a:t>
            </a:r>
          </a:p>
          <a:p>
            <a:r>
              <a:rPr lang="en-US" sz="2800" dirty="0" smtClean="0"/>
              <a:t>Loop will be executed until if finds End Of File (EOF)</a:t>
            </a:r>
          </a:p>
          <a:p>
            <a:endParaRPr lang="en-US" sz="2800" dirty="0" smtClean="0"/>
          </a:p>
          <a:p>
            <a:endParaRPr lang="en-US" sz="900" dirty="0" smtClean="0"/>
          </a:p>
          <a:p>
            <a:r>
              <a:rPr lang="en-US" sz="2800" dirty="0" smtClean="0"/>
              <a:t>EOF is a special character whose ASCII value is 26</a:t>
            </a:r>
          </a:p>
          <a:p>
            <a:r>
              <a:rPr lang="en-US" sz="2800" dirty="0" smtClean="0"/>
              <a:t>EOF </a:t>
            </a:r>
            <a:r>
              <a:rPr lang="en-US" sz="2800" dirty="0"/>
              <a:t>is inserted </a:t>
            </a:r>
            <a:r>
              <a:rPr lang="en-US" sz="2800" dirty="0" smtClean="0"/>
              <a:t>after the </a:t>
            </a:r>
            <a:r>
              <a:rPr lang="en-US" sz="2800" dirty="0"/>
              <a:t>last character in the </a:t>
            </a:r>
            <a:r>
              <a:rPr lang="en-US" sz="2800" dirty="0" smtClean="0"/>
              <a:t>file</a:t>
            </a:r>
            <a:endParaRPr lang="en-US" sz="2800" dirty="0"/>
          </a:p>
          <a:p>
            <a:endParaRPr lang="en-US" sz="2800" dirty="0" smtClean="0"/>
          </a:p>
          <a:p>
            <a:endParaRPr lang="en-US" sz="1800" dirty="0"/>
          </a:p>
          <a:p>
            <a:r>
              <a:rPr lang="en-US" sz="2800" dirty="0" smtClean="0"/>
              <a:t>EOF is </a:t>
            </a:r>
            <a:r>
              <a:rPr lang="en-US" sz="2800" dirty="0"/>
              <a:t>macro has been defined in the file </a:t>
            </a:r>
            <a:r>
              <a:rPr lang="en-US" sz="2800" dirty="0" err="1" smtClean="0"/>
              <a:t>stdio.h</a:t>
            </a:r>
            <a:r>
              <a:rPr lang="en-US" sz="2800" dirty="0" smtClean="0"/>
              <a:t>.   </a:t>
            </a:r>
            <a:endParaRPr lang="en-US" sz="28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1447800" y="5174207"/>
            <a:ext cx="6705600" cy="769393"/>
            <a:chOff x="2057400" y="5250407"/>
            <a:chExt cx="6705600" cy="769393"/>
          </a:xfrm>
        </p:grpSpPr>
        <p:sp>
          <p:nvSpPr>
            <p:cNvPr id="5" name="Rectangle 4"/>
            <p:cNvSpPr/>
            <p:nvPr/>
          </p:nvSpPr>
          <p:spPr>
            <a:xfrm>
              <a:off x="21950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h</a:t>
              </a:r>
              <a:endParaRPr lang="en-US" sz="28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7284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e</a:t>
              </a:r>
              <a:endParaRPr lang="en-US" sz="28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2618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l</a:t>
              </a:r>
              <a:endParaRPr lang="en-US" sz="28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7952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l</a:t>
              </a:r>
              <a:endParaRPr lang="en-US" sz="28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286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o</a:t>
              </a:r>
              <a:endParaRPr lang="en-US" sz="28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620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95414" y="5250407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w</a:t>
              </a:r>
              <a:endParaRPr lang="en-US" sz="28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24264" y="5257800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o</a:t>
              </a:r>
              <a:endParaRPr lang="en-US" sz="2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457664" y="5257800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r</a:t>
              </a:r>
              <a:endParaRPr lang="en-US" sz="28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991064" y="5257800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l</a:t>
              </a:r>
              <a:endParaRPr lang="en-US" sz="28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524464" y="5257800"/>
              <a:ext cx="5334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d</a:t>
              </a:r>
              <a:endParaRPr lang="en-US" sz="28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57400" y="5638800"/>
              <a:ext cx="6096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405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049904" y="5257800"/>
              <a:ext cx="713096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EOF</a:t>
              </a:r>
              <a:endParaRPr lang="en-US" sz="2400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7014" y="3419475"/>
            <a:ext cx="27908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488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 in Opening a File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There is a possibility that when we try to open a file using the function </a:t>
            </a:r>
            <a:r>
              <a:rPr lang="en-US" sz="2800" b="1" dirty="0" err="1"/>
              <a:t>fopen</a:t>
            </a:r>
            <a:r>
              <a:rPr lang="en-US" sz="2800" b="1" dirty="0"/>
              <a:t>( )</a:t>
            </a:r>
            <a:r>
              <a:rPr lang="en-US" sz="2800" dirty="0"/>
              <a:t>, the file may not be opened </a:t>
            </a:r>
            <a:endParaRPr lang="en-US" sz="2800" dirty="0" smtClean="0"/>
          </a:p>
          <a:p>
            <a:r>
              <a:rPr lang="en-US" sz="2800" dirty="0" smtClean="0"/>
              <a:t>For example, the file may not exist on the disk</a:t>
            </a:r>
          </a:p>
          <a:p>
            <a:r>
              <a:rPr lang="en-US" sz="2800" dirty="0" smtClean="0"/>
              <a:t>Other reasons may be</a:t>
            </a:r>
          </a:p>
          <a:p>
            <a:pPr marL="684213" lvl="1" indent="-342900">
              <a:buFont typeface="Arial" pitchFamily="34" charset="0"/>
              <a:buChar char="•"/>
            </a:pPr>
            <a:r>
              <a:rPr lang="en-US" sz="2800" dirty="0"/>
              <a:t>disk space may be insufficient to open a new file, or the disk may be write protected or the disk is damaged and so </a:t>
            </a:r>
            <a:r>
              <a:rPr lang="en-US" sz="2800" dirty="0" smtClean="0"/>
              <a:t>on</a:t>
            </a:r>
          </a:p>
          <a:p>
            <a:r>
              <a:rPr lang="en-US" sz="2800" dirty="0"/>
              <a:t>If the file opening fails </a:t>
            </a:r>
            <a:r>
              <a:rPr lang="en-US" sz="2800" dirty="0" smtClean="0"/>
              <a:t>the </a:t>
            </a:r>
            <a:r>
              <a:rPr lang="en-US" sz="2800" b="1" dirty="0" err="1"/>
              <a:t>fopen</a:t>
            </a:r>
            <a:r>
              <a:rPr lang="en-US" sz="2800" b="1" dirty="0"/>
              <a:t>( ) </a:t>
            </a:r>
            <a:r>
              <a:rPr lang="en-US" sz="2800" dirty="0"/>
              <a:t>function returns a value NULL </a:t>
            </a:r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5950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code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486400" cy="225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805196" y="2209800"/>
            <a:ext cx="5519404" cy="2895600"/>
            <a:chOff x="805196" y="2209800"/>
            <a:chExt cx="5519404" cy="2895600"/>
          </a:xfrm>
        </p:grpSpPr>
        <p:sp>
          <p:nvSpPr>
            <p:cNvPr id="4" name="Rectangle 3"/>
            <p:cNvSpPr/>
            <p:nvPr/>
          </p:nvSpPr>
          <p:spPr>
            <a:xfrm>
              <a:off x="914400" y="4267200"/>
              <a:ext cx="5410200" cy="838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C00000"/>
                  </a:solidFill>
                </a:rPr>
                <a:t>This check must be performed for every program that involve File I/O</a:t>
              </a:r>
              <a:endParaRPr lang="en-US" sz="2800" dirty="0">
                <a:solidFill>
                  <a:srgbClr val="C00000"/>
                </a:solidFill>
              </a:endParaRPr>
            </a:p>
          </p:txBody>
        </p:sp>
        <p:sp>
          <p:nvSpPr>
            <p:cNvPr id="5" name="Left Brace 4"/>
            <p:cNvSpPr/>
            <p:nvPr/>
          </p:nvSpPr>
          <p:spPr>
            <a:xfrm>
              <a:off x="1143000" y="2209800"/>
              <a:ext cx="457200" cy="1447800"/>
            </a:xfrm>
            <a:prstGeom prst="leftBrace">
              <a:avLst>
                <a:gd name="adj1" fmla="val 32213"/>
                <a:gd name="adj2" fmla="val 50000"/>
              </a:avLst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805196" y="2947916"/>
              <a:ext cx="354864" cy="1433015"/>
            </a:xfrm>
            <a:custGeom>
              <a:avLst/>
              <a:gdLst>
                <a:gd name="connsiteX0" fmla="*/ 354864 w 354864"/>
                <a:gd name="connsiteY0" fmla="*/ 0 h 1433015"/>
                <a:gd name="connsiteX1" fmla="*/ 22 w 354864"/>
                <a:gd name="connsiteY1" fmla="*/ 750627 h 1433015"/>
                <a:gd name="connsiteX2" fmla="*/ 341216 w 354864"/>
                <a:gd name="connsiteY2" fmla="*/ 1433015 h 143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4864" h="1433015">
                  <a:moveTo>
                    <a:pt x="354864" y="0"/>
                  </a:moveTo>
                  <a:cubicBezTo>
                    <a:pt x="178580" y="255895"/>
                    <a:pt x="2297" y="511791"/>
                    <a:pt x="22" y="750627"/>
                  </a:cubicBezTo>
                  <a:cubicBezTo>
                    <a:pt x="-2253" y="989463"/>
                    <a:pt x="169481" y="1211239"/>
                    <a:pt x="341216" y="1433015"/>
                  </a:cubicBezTo>
                </a:path>
              </a:pathLst>
            </a:custGeom>
            <a:ln w="349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835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the File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After reading/writing </a:t>
            </a:r>
            <a:r>
              <a:rPr lang="en-US" sz="2800" dirty="0"/>
              <a:t>from the file, </a:t>
            </a:r>
            <a:r>
              <a:rPr lang="en-US" sz="2800" dirty="0" smtClean="0"/>
              <a:t>file should be closed</a:t>
            </a:r>
          </a:p>
          <a:p>
            <a:r>
              <a:rPr lang="en-US" sz="2800" dirty="0" smtClean="0"/>
              <a:t>Once file is closed, it is not possible to perform read/write operation   </a:t>
            </a:r>
          </a:p>
          <a:p>
            <a:r>
              <a:rPr lang="en-US" sz="2800" dirty="0" smtClean="0"/>
              <a:t>Three </a:t>
            </a:r>
            <a:r>
              <a:rPr lang="en-US" sz="2800" dirty="0"/>
              <a:t>operations would be performed </a:t>
            </a:r>
            <a:r>
              <a:rPr lang="en-US" sz="2800" dirty="0" smtClean="0"/>
              <a:t> by </a:t>
            </a:r>
            <a:r>
              <a:rPr lang="en-US" sz="2800" dirty="0" err="1" smtClean="0"/>
              <a:t>fclose</a:t>
            </a:r>
            <a:r>
              <a:rPr lang="en-US" sz="2800" dirty="0" smtClean="0"/>
              <a:t>( )</a:t>
            </a:r>
            <a:endParaRPr lang="en-US" sz="2800" dirty="0"/>
          </a:p>
          <a:p>
            <a:pPr lvl="1"/>
            <a:r>
              <a:rPr lang="en-US" sz="2800" dirty="0"/>
              <a:t>The characters in the buffer would be written to the file on the </a:t>
            </a:r>
            <a:r>
              <a:rPr lang="en-US" sz="2800" dirty="0" smtClean="0"/>
              <a:t>disk </a:t>
            </a:r>
            <a:endParaRPr lang="en-US" sz="2800" dirty="0"/>
          </a:p>
          <a:p>
            <a:pPr lvl="1"/>
            <a:r>
              <a:rPr lang="en-US" sz="2800" dirty="0"/>
              <a:t>At the end of file a character with ASCII value 26 would get </a:t>
            </a:r>
            <a:r>
              <a:rPr lang="en-US" sz="2800" dirty="0" smtClean="0"/>
              <a:t>written (EOF character)</a:t>
            </a:r>
            <a:endParaRPr lang="en-US" sz="2800" dirty="0"/>
          </a:p>
          <a:p>
            <a:pPr lvl="1"/>
            <a:r>
              <a:rPr lang="en-US" sz="2800" dirty="0"/>
              <a:t>The buffer would be eliminated from </a:t>
            </a:r>
            <a:r>
              <a:rPr lang="en-US" sz="2800" dirty="0" smtClean="0"/>
              <a:t>memory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9838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</a:t>
            </a:r>
            <a:r>
              <a:rPr lang="en-US" dirty="0"/>
              <a:t>a program that will read a file and count how many characters, spaces, tabs and newlines are present in it 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71146" y="3925437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 write a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87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character in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fputc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) </a:t>
            </a:r>
            <a:r>
              <a:rPr lang="en-US" dirty="0" smtClean="0"/>
              <a:t>is used to writes character in a file </a:t>
            </a:r>
          </a:p>
          <a:p>
            <a:pPr marL="457200" lvl="1" indent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fputc</a:t>
            </a:r>
            <a:r>
              <a:rPr lang="en-US" dirty="0" smtClean="0"/>
              <a:t> ( </a:t>
            </a:r>
            <a:r>
              <a:rPr lang="en-US" dirty="0" err="1"/>
              <a:t>ch</a:t>
            </a:r>
            <a:r>
              <a:rPr lang="en-US" dirty="0"/>
              <a:t>, </a:t>
            </a:r>
            <a:r>
              <a:rPr lang="en-US" dirty="0" err="1" smtClean="0"/>
              <a:t>fp</a:t>
            </a:r>
            <a:r>
              <a:rPr lang="en-US" dirty="0" smtClean="0"/>
              <a:t> </a:t>
            </a:r>
            <a:r>
              <a:rPr lang="en-US" dirty="0"/>
              <a:t>) ; 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err="1" smtClean="0"/>
              <a:t>fputc</a:t>
            </a:r>
            <a:r>
              <a:rPr lang="en-US" dirty="0" smtClean="0"/>
              <a:t> write the character constant store in character variable in the buffer that is pointer by a pointer </a:t>
            </a:r>
            <a:r>
              <a:rPr lang="en-US" dirty="0" err="1" smtClean="0"/>
              <a:t>fp</a:t>
            </a:r>
            <a:endParaRPr lang="en-US" dirty="0" smtClean="0"/>
          </a:p>
        </p:txBody>
      </p:sp>
      <p:grpSp>
        <p:nvGrpSpPr>
          <p:cNvPr id="11" name="Group 10"/>
          <p:cNvGrpSpPr/>
          <p:nvPr/>
        </p:nvGrpSpPr>
        <p:grpSpPr>
          <a:xfrm>
            <a:off x="2362200" y="2438400"/>
            <a:ext cx="2438400" cy="958187"/>
            <a:chOff x="2362200" y="2438400"/>
            <a:chExt cx="2438400" cy="958187"/>
          </a:xfrm>
        </p:grpSpPr>
        <p:sp>
          <p:nvSpPr>
            <p:cNvPr id="4" name="Rectangle 3"/>
            <p:cNvSpPr/>
            <p:nvPr/>
          </p:nvSpPr>
          <p:spPr>
            <a:xfrm>
              <a:off x="2362200" y="3015587"/>
              <a:ext cx="24384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C00000"/>
                  </a:solidFill>
                </a:rPr>
                <a:t>Character variable</a:t>
              </a:r>
              <a:endParaRPr lang="en-US" sz="2000" dirty="0">
                <a:solidFill>
                  <a:srgbClr val="C0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4343400" y="2438400"/>
              <a:ext cx="381000" cy="577187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800600" y="2438400"/>
            <a:ext cx="2438400" cy="958187"/>
            <a:chOff x="4800600" y="2438400"/>
            <a:chExt cx="2438400" cy="958187"/>
          </a:xfrm>
        </p:grpSpPr>
        <p:sp>
          <p:nvSpPr>
            <p:cNvPr id="5" name="Rectangle 4"/>
            <p:cNvSpPr/>
            <p:nvPr/>
          </p:nvSpPr>
          <p:spPr>
            <a:xfrm>
              <a:off x="4800600" y="3015587"/>
              <a:ext cx="24384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C00000"/>
                  </a:solidFill>
                </a:rPr>
                <a:t>File pointer</a:t>
              </a:r>
              <a:endParaRPr lang="en-US" sz="2000" dirty="0">
                <a:solidFill>
                  <a:srgbClr val="C0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5257800" y="2438400"/>
              <a:ext cx="381000" cy="577187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03618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File-copy Program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program that create a copy of a file.  The user input two file names</a:t>
            </a:r>
          </a:p>
          <a:p>
            <a:pPr lvl="1"/>
            <a:r>
              <a:rPr lang="en-US" dirty="0" smtClean="0"/>
              <a:t>the name of file to be copied</a:t>
            </a:r>
          </a:p>
          <a:p>
            <a:pPr lvl="1"/>
            <a:r>
              <a:rPr lang="en-US" dirty="0" smtClean="0"/>
              <a:t>Copy file name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71146" y="3925437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 write a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322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Opening Modes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"</a:t>
            </a:r>
            <a:r>
              <a:rPr lang="en-US" dirty="0"/>
              <a:t>r" 	</a:t>
            </a:r>
            <a:r>
              <a:rPr lang="en-US" dirty="0" smtClean="0"/>
              <a:t>: </a:t>
            </a:r>
          </a:p>
          <a:p>
            <a:pPr marL="457200" lvl="1" indent="0">
              <a:buNone/>
            </a:pPr>
            <a:r>
              <a:rPr lang="en-US" dirty="0" smtClean="0"/>
              <a:t>reading from file, if file does not exist it returns null</a:t>
            </a:r>
            <a:endParaRPr lang="en-US" dirty="0"/>
          </a:p>
          <a:p>
            <a:r>
              <a:rPr lang="en-US" dirty="0"/>
              <a:t>"w" </a:t>
            </a:r>
            <a:r>
              <a:rPr lang="en-US" dirty="0" smtClean="0"/>
              <a:t>: </a:t>
            </a:r>
          </a:p>
          <a:p>
            <a:pPr marL="457200" lvl="1" indent="0">
              <a:buNone/>
            </a:pPr>
            <a:r>
              <a:rPr lang="en-US" dirty="0" smtClean="0"/>
              <a:t>writing </a:t>
            </a:r>
            <a:r>
              <a:rPr lang="en-US" dirty="0"/>
              <a:t>to the </a:t>
            </a:r>
            <a:r>
              <a:rPr lang="en-US" dirty="0" smtClean="0"/>
              <a:t>file, if file does not exits a new file is created</a:t>
            </a:r>
            <a:r>
              <a:rPr lang="en-US" dirty="0"/>
              <a:t>	</a:t>
            </a:r>
          </a:p>
          <a:p>
            <a:r>
              <a:rPr lang="en-US" dirty="0"/>
              <a:t>"a" </a:t>
            </a:r>
            <a:r>
              <a:rPr lang="en-US" dirty="0" smtClean="0"/>
              <a:t>: </a:t>
            </a:r>
          </a:p>
          <a:p>
            <a:pPr marL="457200" lvl="1" indent="0">
              <a:buNone/>
            </a:pPr>
            <a:r>
              <a:rPr lang="en-US" dirty="0" smtClean="0"/>
              <a:t>adding </a:t>
            </a:r>
            <a:r>
              <a:rPr lang="en-US" dirty="0"/>
              <a:t>new contents at the end of </a:t>
            </a:r>
            <a:r>
              <a:rPr lang="en-US" dirty="0" smtClean="0"/>
              <a:t>file, </a:t>
            </a:r>
            <a:r>
              <a:rPr lang="en-US" dirty="0"/>
              <a:t>if file does not exits a new file is created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160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640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9643</TotalTime>
  <Words>955</Words>
  <Application>Microsoft Office PowerPoint</Application>
  <PresentationFormat>On-screen Show (4:3)</PresentationFormat>
  <Paragraphs>182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myPresentation1</vt:lpstr>
      <vt:lpstr>CSC103: Introduction to Computer and Programming</vt:lpstr>
      <vt:lpstr>Previous lecture</vt:lpstr>
      <vt:lpstr>Today’s lecture outline</vt:lpstr>
      <vt:lpstr>File</vt:lpstr>
      <vt:lpstr>Cont.</vt:lpstr>
      <vt:lpstr>Fields, Records</vt:lpstr>
      <vt:lpstr>Data file</vt:lpstr>
      <vt:lpstr>File Operations </vt:lpstr>
      <vt:lpstr>Example program</vt:lpstr>
      <vt:lpstr>Opening a File </vt:lpstr>
      <vt:lpstr>Tasks of fopen( ) function</vt:lpstr>
      <vt:lpstr>Cont.</vt:lpstr>
      <vt:lpstr>structure FILE </vt:lpstr>
      <vt:lpstr>Reading from a File </vt:lpstr>
      <vt:lpstr>Cont.</vt:lpstr>
      <vt:lpstr>Cont.</vt:lpstr>
      <vt:lpstr>Trouble in Opening a File </vt:lpstr>
      <vt:lpstr>Example code</vt:lpstr>
      <vt:lpstr>Closing the File </vt:lpstr>
      <vt:lpstr>Example program</vt:lpstr>
      <vt:lpstr>Writing character in file</vt:lpstr>
      <vt:lpstr>A File-copy Program </vt:lpstr>
      <vt:lpstr>File Opening Modes 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481</cp:revision>
  <dcterms:created xsi:type="dcterms:W3CDTF">2006-08-16T00:00:00Z</dcterms:created>
  <dcterms:modified xsi:type="dcterms:W3CDTF">2012-06-25T05:54:34Z</dcterms:modified>
</cp:coreProperties>
</file>