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2"/>
  </p:notesMasterIdLst>
  <p:sldIdLst>
    <p:sldId id="445" r:id="rId2"/>
    <p:sldId id="807" r:id="rId3"/>
    <p:sldId id="830" r:id="rId4"/>
    <p:sldId id="833" r:id="rId5"/>
    <p:sldId id="836" r:id="rId6"/>
    <p:sldId id="837" r:id="rId7"/>
    <p:sldId id="838" r:id="rId8"/>
    <p:sldId id="839" r:id="rId9"/>
    <p:sldId id="840" r:id="rId10"/>
    <p:sldId id="841" r:id="rId11"/>
    <p:sldId id="842" r:id="rId12"/>
    <p:sldId id="843" r:id="rId13"/>
    <p:sldId id="831" r:id="rId14"/>
    <p:sldId id="832" r:id="rId15"/>
    <p:sldId id="844" r:id="rId16"/>
    <p:sldId id="845" r:id="rId17"/>
    <p:sldId id="846" r:id="rId18"/>
    <p:sldId id="847" r:id="rId19"/>
    <p:sldId id="848" r:id="rId20"/>
    <p:sldId id="84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294" autoAdjust="0"/>
    <p:restoredTop sz="96980" autoAdjust="0"/>
  </p:normalViewPr>
  <p:slideViewPr>
    <p:cSldViewPr>
      <p:cViewPr>
        <p:scale>
          <a:sx n="50" d="100"/>
          <a:sy n="50" d="100"/>
        </p:scale>
        <p:origin x="-1277" y="-1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6/23/2012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26/structure_example_program.c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6/macro_multi_line.c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26/example%20file%20inclusion/program.c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6/macro_ifdef.c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CSC103: Introduction to Computer and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26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</a:t>
            </a:r>
            <a:r>
              <a:rPr lang="en-US" dirty="0"/>
              <a:t>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Pointer to a structure</a:t>
            </a:r>
          </a:p>
          <a:p>
            <a:r>
              <a:rPr lang="en-US" dirty="0" smtClean="0"/>
              <a:t>Dynamic memory allocation for structure</a:t>
            </a:r>
          </a:p>
          <a:p>
            <a:r>
              <a:rPr lang="en-US" dirty="0" smtClean="0"/>
              <a:t>Passing a structure to a function</a:t>
            </a:r>
          </a:p>
        </p:txBody>
      </p:sp>
    </p:spTree>
    <p:extLst>
      <p:ext uri="{BB962C8B-B14F-4D97-AF65-F5344CB8AC3E}">
        <p14:creationId xmlns:p14="http://schemas.microsoft.com/office/powerpoint/2010/main" xmlns="" val="1203583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program – structure</a:t>
            </a:r>
          </a:p>
          <a:p>
            <a:r>
              <a:rPr lang="en-US" dirty="0" smtClean="0"/>
              <a:t>C preprocessor directives</a:t>
            </a:r>
          </a:p>
          <a:p>
            <a:pPr lvl="2"/>
            <a:r>
              <a:rPr lang="en-US" dirty="0"/>
              <a:t>Macro expansion </a:t>
            </a:r>
          </a:p>
          <a:p>
            <a:pPr lvl="2"/>
            <a:r>
              <a:rPr lang="en-US" dirty="0"/>
              <a:t>File inclusion </a:t>
            </a:r>
          </a:p>
          <a:p>
            <a:pPr lvl="2"/>
            <a:r>
              <a:rPr lang="en-US" dirty="0"/>
              <a:t>Conditional </a:t>
            </a:r>
            <a:r>
              <a:rPr lang="en-US" dirty="0" smtClean="0"/>
              <a:t>Compilation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99634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3352799"/>
          </a:xfrm>
        </p:spPr>
        <p:txBody>
          <a:bodyPr/>
          <a:lstStyle/>
          <a:p>
            <a:r>
              <a:rPr lang="en-US" dirty="0"/>
              <a:t>Create a structure to specify data on students given below:</a:t>
            </a:r>
          </a:p>
          <a:p>
            <a:pPr lvl="2"/>
            <a:r>
              <a:rPr lang="en-US" dirty="0"/>
              <a:t>Roll number, Name, Department, Course, Year of joining</a:t>
            </a:r>
          </a:p>
          <a:p>
            <a:r>
              <a:rPr lang="en-US" dirty="0"/>
              <a:t>Create a variable of that structure, input </a:t>
            </a:r>
            <a:r>
              <a:rPr lang="en-US" dirty="0" smtClean="0"/>
              <a:t>value </a:t>
            </a:r>
            <a:r>
              <a:rPr lang="en-US" dirty="0"/>
              <a:t>from user and then display those values.</a:t>
            </a:r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5943600" y="5029200"/>
            <a:ext cx="2362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Write a program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33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Preprocessor directive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Preprocessor directives are the special instruction to C compiler</a:t>
            </a:r>
          </a:p>
          <a:p>
            <a:r>
              <a:rPr lang="en-US" dirty="0" smtClean="0"/>
              <a:t>Preprocessor directive are resolved before compilation of program</a:t>
            </a:r>
          </a:p>
          <a:p>
            <a:r>
              <a:rPr lang="en-US" dirty="0" smtClean="0"/>
              <a:t>Each preprocessor directive begins with # and can be placed anywhere in the program</a:t>
            </a:r>
          </a:p>
          <a:p>
            <a:r>
              <a:rPr lang="en-US" dirty="0" smtClean="0"/>
              <a:t>Following preprocessor directives are used mostly</a:t>
            </a:r>
          </a:p>
          <a:p>
            <a:pPr lvl="2"/>
            <a:r>
              <a:rPr lang="en-US" dirty="0" smtClean="0"/>
              <a:t>Macro </a:t>
            </a:r>
            <a:r>
              <a:rPr lang="en-US" dirty="0"/>
              <a:t>expansion </a:t>
            </a:r>
          </a:p>
          <a:p>
            <a:pPr lvl="2"/>
            <a:r>
              <a:rPr lang="en-US" dirty="0" smtClean="0"/>
              <a:t>File </a:t>
            </a:r>
            <a:r>
              <a:rPr lang="en-US" dirty="0"/>
              <a:t>inclusion </a:t>
            </a:r>
            <a:endParaRPr lang="en-US" dirty="0" smtClean="0"/>
          </a:p>
          <a:p>
            <a:pPr lvl="2"/>
            <a:r>
              <a:rPr lang="en-US" dirty="0" smtClean="0"/>
              <a:t>Conditional Compilation</a:t>
            </a:r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1640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 algn="ctr" rtl="0">
              <a:spcBef>
                <a:spcPct val="0"/>
              </a:spcBef>
            </a:pPr>
            <a:r>
              <a:rPr lang="en-US" sz="3600" dirty="0" smtClean="0"/>
              <a:t>Macro expansion </a:t>
            </a:r>
            <a:endParaRPr lang="en-US" sz="3600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19200"/>
            <a:ext cx="4541018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495800"/>
            <a:ext cx="4506899" cy="2073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609600" y="3363470"/>
            <a:ext cx="3276600" cy="2351530"/>
            <a:chOff x="609600" y="3363470"/>
            <a:chExt cx="3276600" cy="2351530"/>
          </a:xfrm>
        </p:grpSpPr>
        <p:sp>
          <p:nvSpPr>
            <p:cNvPr id="4" name="Freeform 3"/>
            <p:cNvSpPr/>
            <p:nvPr/>
          </p:nvSpPr>
          <p:spPr>
            <a:xfrm>
              <a:off x="1191796" y="3363470"/>
              <a:ext cx="2694404" cy="2351530"/>
            </a:xfrm>
            <a:custGeom>
              <a:avLst/>
              <a:gdLst>
                <a:gd name="connsiteX0" fmla="*/ 33091 w 2694404"/>
                <a:gd name="connsiteY0" fmla="*/ 0 h 2351530"/>
                <a:gd name="connsiteX1" fmla="*/ 46739 w 2694404"/>
                <a:gd name="connsiteY1" fmla="*/ 1091821 h 2351530"/>
                <a:gd name="connsiteX2" fmla="*/ 483467 w 2694404"/>
                <a:gd name="connsiteY2" fmla="*/ 1937983 h 2351530"/>
                <a:gd name="connsiteX3" fmla="*/ 1698118 w 2694404"/>
                <a:gd name="connsiteY3" fmla="*/ 2292824 h 2351530"/>
                <a:gd name="connsiteX4" fmla="*/ 2694404 w 2694404"/>
                <a:gd name="connsiteY4" fmla="*/ 2347415 h 2351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4404" h="2351530">
                  <a:moveTo>
                    <a:pt x="33091" y="0"/>
                  </a:moveTo>
                  <a:cubicBezTo>
                    <a:pt x="2383" y="384412"/>
                    <a:pt x="-28324" y="768824"/>
                    <a:pt x="46739" y="1091821"/>
                  </a:cubicBezTo>
                  <a:cubicBezTo>
                    <a:pt x="121802" y="1414818"/>
                    <a:pt x="208237" y="1737816"/>
                    <a:pt x="483467" y="1937983"/>
                  </a:cubicBezTo>
                  <a:cubicBezTo>
                    <a:pt x="758697" y="2138150"/>
                    <a:pt x="1329629" y="2224585"/>
                    <a:pt x="1698118" y="2292824"/>
                  </a:cubicBezTo>
                  <a:cubicBezTo>
                    <a:pt x="2066607" y="2361063"/>
                    <a:pt x="2380505" y="2354239"/>
                    <a:pt x="2694404" y="2347415"/>
                  </a:cubicBezTo>
                </a:path>
              </a:pathLst>
            </a:custGeom>
            <a:ln w="34925">
              <a:solidFill>
                <a:srgbClr val="FF0000"/>
              </a:solidFill>
              <a:headEnd type="oval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609600" y="4979158"/>
              <a:ext cx="2280936" cy="4310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Preprocessor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124200" y="1295400"/>
            <a:ext cx="5257800" cy="361950"/>
            <a:chOff x="3124200" y="1295400"/>
            <a:chExt cx="5257800" cy="361950"/>
          </a:xfrm>
        </p:grpSpPr>
        <p:sp>
          <p:nvSpPr>
            <p:cNvPr id="9" name="Rectangle 8"/>
            <p:cNvSpPr/>
            <p:nvPr/>
          </p:nvSpPr>
          <p:spPr>
            <a:xfrm>
              <a:off x="5410200" y="1295400"/>
              <a:ext cx="2971800" cy="361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Macro definition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3124200" y="1317079"/>
              <a:ext cx="2449499" cy="180975"/>
            </a:xfrm>
            <a:prstGeom prst="straightConnector1">
              <a:avLst/>
            </a:prstGeom>
            <a:ln w="317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817595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79248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3429000" y="1314450"/>
            <a:ext cx="838200" cy="1504950"/>
            <a:chOff x="3429000" y="1314450"/>
            <a:chExt cx="838200" cy="1504950"/>
          </a:xfrm>
        </p:grpSpPr>
        <p:cxnSp>
          <p:nvCxnSpPr>
            <p:cNvPr id="5" name="Straight Arrow Connector 4"/>
            <p:cNvCxnSpPr/>
            <p:nvPr/>
          </p:nvCxnSpPr>
          <p:spPr>
            <a:xfrm flipH="1">
              <a:off x="3429000" y="1676400"/>
              <a:ext cx="304800" cy="114300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>
            <a:xfrm>
              <a:off x="3429000" y="1314450"/>
              <a:ext cx="838200" cy="361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&amp;&amp;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382904" y="1287154"/>
            <a:ext cx="838200" cy="1559542"/>
            <a:chOff x="5382904" y="1287154"/>
            <a:chExt cx="838200" cy="1559542"/>
          </a:xfrm>
        </p:grpSpPr>
        <p:cxnSp>
          <p:nvCxnSpPr>
            <p:cNvPr id="7" name="Straight Arrow Connector 6"/>
            <p:cNvCxnSpPr/>
            <p:nvPr/>
          </p:nvCxnSpPr>
          <p:spPr>
            <a:xfrm flipH="1">
              <a:off x="5486400" y="1703696"/>
              <a:ext cx="304800" cy="114300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382904" y="1287154"/>
              <a:ext cx="838200" cy="361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||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810391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#define </a:t>
            </a:r>
            <a:r>
              <a:rPr lang="en-US" dirty="0"/>
              <a:t>directive could be used </a:t>
            </a:r>
            <a:r>
              <a:rPr lang="en-US" dirty="0" smtClean="0"/>
              <a:t>to </a:t>
            </a:r>
            <a:r>
              <a:rPr lang="en-US" dirty="0"/>
              <a:t>replace a condition 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2590800"/>
            <a:ext cx="5791201" cy="2858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02220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#define </a:t>
            </a:r>
            <a:r>
              <a:rPr lang="en-US" dirty="0"/>
              <a:t>directive could be used to replace </a:t>
            </a:r>
            <a:r>
              <a:rPr lang="en-US" dirty="0" smtClean="0"/>
              <a:t>an </a:t>
            </a:r>
            <a:r>
              <a:rPr lang="en-US" dirty="0"/>
              <a:t>entire C statement. 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2652215"/>
            <a:ext cx="5791200" cy="2593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hlinkClick r:id="rId3" action="ppaction://hlinksldjump"/>
          </p:cNvPr>
          <p:cNvSpPr/>
          <p:nvPr/>
        </p:nvSpPr>
        <p:spPr>
          <a:xfrm>
            <a:off x="6934200" y="2514600"/>
            <a:ext cx="1724954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9382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Macros with Arguments 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6382" y="1371601"/>
            <a:ext cx="5605818" cy="231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419600"/>
            <a:ext cx="5972277" cy="2161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0" y="2647666"/>
            <a:ext cx="2362200" cy="2879677"/>
            <a:chOff x="0" y="2647666"/>
            <a:chExt cx="2362200" cy="2879677"/>
          </a:xfrm>
        </p:grpSpPr>
        <p:sp>
          <p:nvSpPr>
            <p:cNvPr id="4" name="Freeform 3"/>
            <p:cNvSpPr/>
            <p:nvPr/>
          </p:nvSpPr>
          <p:spPr>
            <a:xfrm>
              <a:off x="310778" y="2647666"/>
              <a:ext cx="2051422" cy="2879677"/>
            </a:xfrm>
            <a:custGeom>
              <a:avLst/>
              <a:gdLst>
                <a:gd name="connsiteX0" fmla="*/ 427339 w 2051422"/>
                <a:gd name="connsiteY0" fmla="*/ 0 h 2879677"/>
                <a:gd name="connsiteX1" fmla="*/ 99792 w 2051422"/>
                <a:gd name="connsiteY1" fmla="*/ 887104 h 2879677"/>
                <a:gd name="connsiteX2" fmla="*/ 181679 w 2051422"/>
                <a:gd name="connsiteY2" fmla="*/ 2497540 h 2879677"/>
                <a:gd name="connsiteX3" fmla="*/ 2051422 w 2051422"/>
                <a:gd name="connsiteY3" fmla="*/ 2879677 h 2879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1422" h="2879677">
                  <a:moveTo>
                    <a:pt x="427339" y="0"/>
                  </a:moveTo>
                  <a:cubicBezTo>
                    <a:pt x="284037" y="235423"/>
                    <a:pt x="140735" y="470847"/>
                    <a:pt x="99792" y="887104"/>
                  </a:cubicBezTo>
                  <a:cubicBezTo>
                    <a:pt x="58849" y="1303361"/>
                    <a:pt x="-143593" y="2165444"/>
                    <a:pt x="181679" y="2497540"/>
                  </a:cubicBezTo>
                  <a:cubicBezTo>
                    <a:pt x="506951" y="2829636"/>
                    <a:pt x="1279186" y="2854656"/>
                    <a:pt x="2051422" y="2879677"/>
                  </a:cubicBezTo>
                </a:path>
              </a:pathLst>
            </a:custGeom>
            <a:ln w="34925">
              <a:solidFill>
                <a:srgbClr val="FF0000"/>
              </a:solidFill>
              <a:headEnd type="oval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0" y="3962400"/>
              <a:ext cx="2280936" cy="4310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Preprocessor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132030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 line </a:t>
            </a:r>
            <a:r>
              <a:rPr lang="en-US" dirty="0" err="1" smtClean="0"/>
              <a:t>marcos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47800"/>
            <a:ext cx="6650935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6705600" y="4953000"/>
            <a:ext cx="1724954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065896" y="1524000"/>
            <a:ext cx="3668229" cy="1094096"/>
            <a:chOff x="4065896" y="1524000"/>
            <a:chExt cx="3668229" cy="1094096"/>
          </a:xfrm>
        </p:grpSpPr>
        <p:cxnSp>
          <p:nvCxnSpPr>
            <p:cNvPr id="6" name="Straight Arrow Connector 5"/>
            <p:cNvCxnSpPr/>
            <p:nvPr/>
          </p:nvCxnSpPr>
          <p:spPr>
            <a:xfrm flipH="1">
              <a:off x="7010401" y="1524000"/>
              <a:ext cx="557676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H="1">
              <a:off x="7176449" y="2326944"/>
              <a:ext cx="557676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>
              <a:off x="6289344" y="2618096"/>
              <a:ext cx="557676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H="1">
              <a:off x="4065896" y="2084696"/>
              <a:ext cx="557676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503879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Macros versus Functions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It seams that macro </a:t>
            </a:r>
            <a:r>
              <a:rPr lang="en-US" sz="2800" dirty="0"/>
              <a:t>calls are ‘like’ function calls, they are not really the same things </a:t>
            </a:r>
            <a:endParaRPr lang="en-US" sz="2800" dirty="0" smtClean="0"/>
          </a:p>
          <a:p>
            <a:r>
              <a:rPr lang="en-US" sz="2800" dirty="0"/>
              <a:t>In a macro call the preprocessor replaces the macro template with its macro </a:t>
            </a:r>
            <a:r>
              <a:rPr lang="en-US" sz="2800" dirty="0" smtClean="0"/>
              <a:t>expansion</a:t>
            </a:r>
          </a:p>
          <a:p>
            <a:endParaRPr lang="en-US" sz="2800" dirty="0"/>
          </a:p>
          <a:p>
            <a:r>
              <a:rPr lang="en-US" sz="2800" dirty="0" smtClean="0"/>
              <a:t>In function call control is transferred to a function, function do processing and then control is returned back </a:t>
            </a:r>
          </a:p>
        </p:txBody>
      </p:sp>
      <p:sp>
        <p:nvSpPr>
          <p:cNvPr id="9" name="Rectangle 8">
            <a:hlinkClick r:id="rId2" action="ppaction://hlinksldjump"/>
          </p:cNvPr>
          <p:cNvSpPr/>
          <p:nvPr/>
        </p:nvSpPr>
        <p:spPr>
          <a:xfrm>
            <a:off x="6705600" y="3124200"/>
            <a:ext cx="1724954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Macro call and expansion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7472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when is it best to use macros with arguments and when is it better to use a function </a:t>
            </a:r>
          </a:p>
          <a:p>
            <a:r>
              <a:rPr lang="en-US" sz="2800" dirty="0" smtClean="0"/>
              <a:t>Usually macros </a:t>
            </a:r>
            <a:r>
              <a:rPr lang="en-US" sz="2800" dirty="0"/>
              <a:t>make the program run faster but increase the program size </a:t>
            </a:r>
            <a:endParaRPr lang="en-US" sz="2800" dirty="0" smtClean="0"/>
          </a:p>
          <a:p>
            <a:r>
              <a:rPr lang="en-US" sz="2800" dirty="0"/>
              <a:t>whereas functions make the program smaller and compact </a:t>
            </a:r>
            <a:endParaRPr lang="en-US" sz="2800" dirty="0" smtClean="0"/>
          </a:p>
          <a:p>
            <a:r>
              <a:rPr lang="en-US" sz="2800" dirty="0" smtClean="0"/>
              <a:t>E.g. if we used macro 100 times, then macro expansion goes in source code 100 time before compilation process</a:t>
            </a:r>
          </a:p>
          <a:p>
            <a:r>
              <a:rPr lang="en-US" sz="2800" dirty="0" smtClean="0"/>
              <a:t>If a function is called 100 times, it will make same amount of space in the program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438586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Conclusion:</a:t>
            </a:r>
          </a:p>
          <a:p>
            <a:pPr lvl="1"/>
            <a:r>
              <a:rPr lang="en-US" dirty="0" smtClean="0"/>
              <a:t>If macro is simple and small than it can be used to avoid function calls overhead</a:t>
            </a:r>
          </a:p>
          <a:p>
            <a:pPr lvl="1"/>
            <a:r>
              <a:rPr lang="en-US" dirty="0" smtClean="0"/>
              <a:t>But if macro size is larger than it is better to used function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12603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 Inclusion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Autofit/>
          </a:bodyPr>
          <a:lstStyle/>
          <a:p>
            <a:r>
              <a:rPr lang="en-US" sz="2800" dirty="0"/>
              <a:t>This directive causes one file to be included in another </a:t>
            </a:r>
            <a:endParaRPr lang="en-US" sz="2800" dirty="0" smtClean="0"/>
          </a:p>
          <a:p>
            <a:pPr lvl="2"/>
            <a:r>
              <a:rPr lang="en-US" dirty="0"/>
              <a:t>#include </a:t>
            </a:r>
            <a:r>
              <a:rPr lang="en-US" dirty="0" smtClean="0"/>
              <a:t>&lt;filename</a:t>
            </a:r>
            <a:r>
              <a:rPr lang="en-US" dirty="0"/>
              <a:t>&gt;</a:t>
            </a:r>
            <a:r>
              <a:rPr lang="en-US" dirty="0" smtClean="0"/>
              <a:t> </a:t>
            </a:r>
          </a:p>
          <a:p>
            <a:r>
              <a:rPr lang="en-US" sz="2800" dirty="0" smtClean="0"/>
              <a:t>Why we need it</a:t>
            </a:r>
          </a:p>
          <a:p>
            <a:pPr lvl="1"/>
            <a:r>
              <a:rPr lang="en-US" sz="2800" dirty="0" smtClean="0"/>
              <a:t>It </a:t>
            </a:r>
            <a:r>
              <a:rPr lang="en-US" sz="2800" dirty="0"/>
              <a:t>is a good programming practice to keep different sections of a large program </a:t>
            </a:r>
            <a:r>
              <a:rPr lang="en-US" sz="2800" dirty="0" smtClean="0"/>
              <a:t>separate in form of files. </a:t>
            </a:r>
            <a:r>
              <a:rPr lang="en-US" sz="2800" dirty="0"/>
              <a:t>These files are </a:t>
            </a:r>
            <a:r>
              <a:rPr lang="en-US" sz="2800" b="1" dirty="0"/>
              <a:t>#included </a:t>
            </a:r>
            <a:r>
              <a:rPr lang="en-US" sz="2800" dirty="0"/>
              <a:t>at the beginning of main program file. </a:t>
            </a:r>
          </a:p>
          <a:p>
            <a:pPr lvl="1"/>
            <a:r>
              <a:rPr lang="en-US" sz="2800" dirty="0" smtClean="0"/>
              <a:t>There </a:t>
            </a:r>
            <a:r>
              <a:rPr lang="en-US" sz="2800" dirty="0"/>
              <a:t>are some functions and some macro definitions that we need almost in all programs that we write </a:t>
            </a:r>
            <a:r>
              <a:rPr lang="en-US" sz="2800" dirty="0" smtClean="0"/>
              <a:t> #include&lt;</a:t>
            </a:r>
            <a:r>
              <a:rPr lang="en-US" sz="2800" dirty="0" err="1" smtClean="0"/>
              <a:t>stdio.h</a:t>
            </a:r>
            <a:r>
              <a:rPr lang="en-US" sz="2800" dirty="0" smtClean="0"/>
              <a:t>&gt;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759666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</a:t>
            </a:r>
            <a:r>
              <a:rPr lang="en-US" dirty="0" smtClean="0"/>
              <a:t>ays </a:t>
            </a:r>
            <a:r>
              <a:rPr lang="en-US" dirty="0"/>
              <a:t>to write #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include</a:t>
            </a:r>
            <a:r>
              <a:rPr lang="en-US" dirty="0"/>
              <a:t> statement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#include "filename" </a:t>
            </a:r>
          </a:p>
          <a:p>
            <a:pPr lvl="1"/>
            <a:r>
              <a:rPr lang="en-US" dirty="0" smtClean="0"/>
              <a:t>This would </a:t>
            </a:r>
            <a:r>
              <a:rPr lang="en-US" dirty="0"/>
              <a:t>look for the file </a:t>
            </a:r>
            <a:r>
              <a:rPr lang="en-US" b="1" dirty="0" smtClean="0"/>
              <a:t>filename </a:t>
            </a:r>
            <a:r>
              <a:rPr lang="en-US" dirty="0"/>
              <a:t>in the current </a:t>
            </a:r>
            <a:r>
              <a:rPr lang="en-US" dirty="0" smtClean="0"/>
              <a:t>folder and than in </a:t>
            </a:r>
            <a:r>
              <a:rPr lang="en-US" dirty="0"/>
              <a:t>the </a:t>
            </a:r>
            <a:r>
              <a:rPr lang="en-US" dirty="0" smtClean="0"/>
              <a:t>include folder.  C:\Dev-Cpp\include</a:t>
            </a:r>
            <a:endParaRPr lang="en-US" dirty="0"/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include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&lt;filename&gt; 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dirty="0" smtClean="0"/>
              <a:t>This </a:t>
            </a:r>
            <a:r>
              <a:rPr lang="en-US" dirty="0"/>
              <a:t>command would look for the file </a:t>
            </a:r>
            <a:r>
              <a:rPr lang="en-US" b="1" dirty="0" smtClean="0"/>
              <a:t>filename </a:t>
            </a:r>
            <a:r>
              <a:rPr lang="en-US" dirty="0"/>
              <a:t>in the </a:t>
            </a:r>
            <a:r>
              <a:rPr lang="en-US" dirty="0" smtClean="0"/>
              <a:t>include folder </a:t>
            </a:r>
            <a:r>
              <a:rPr lang="en-US" dirty="0"/>
              <a:t>only. 	</a:t>
            </a:r>
          </a:p>
          <a:p>
            <a:pPr lvl="1"/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400800" y="5638800"/>
            <a:ext cx="2057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959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Compilation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allows to skip some part of the source code for compilation process</a:t>
            </a:r>
          </a:p>
          <a:p>
            <a:r>
              <a:rPr lang="en-US" dirty="0" smtClean="0"/>
              <a:t>General form</a:t>
            </a:r>
          </a:p>
          <a:p>
            <a:pPr marL="457200" lvl="1" indent="0">
              <a:buNone/>
            </a:pPr>
            <a:r>
              <a:rPr lang="en-US" dirty="0" smtClean="0"/>
              <a:t> #</a:t>
            </a:r>
            <a:r>
              <a:rPr lang="en-US" dirty="0" err="1"/>
              <a:t>ifdef</a:t>
            </a:r>
            <a:r>
              <a:rPr lang="en-US" dirty="0"/>
              <a:t> </a:t>
            </a:r>
            <a:r>
              <a:rPr lang="en-US" dirty="0" err="1"/>
              <a:t>macroname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statement 1 ; </a:t>
            </a:r>
          </a:p>
          <a:p>
            <a:pPr lvl="2"/>
            <a:r>
              <a:rPr lang="en-US" dirty="0"/>
              <a:t>statement 2 ; </a:t>
            </a:r>
          </a:p>
          <a:p>
            <a:pPr lvl="2"/>
            <a:r>
              <a:rPr lang="en-US" dirty="0"/>
              <a:t>statement 3 ;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 smtClean="0"/>
              <a:t>#</a:t>
            </a:r>
            <a:r>
              <a:rPr lang="en-US" dirty="0" err="1"/>
              <a:t>endif</a:t>
            </a:r>
            <a:r>
              <a:rPr lang="en-US" dirty="0"/>
              <a:t>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8979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would </a:t>
            </a:r>
            <a:r>
              <a:rPr lang="en-US" b="1" dirty="0"/>
              <a:t>#</a:t>
            </a:r>
            <a:r>
              <a:rPr lang="en-US" b="1" dirty="0" err="1"/>
              <a:t>ifdef</a:t>
            </a:r>
            <a:r>
              <a:rPr lang="en-US" b="1" dirty="0"/>
              <a:t> </a:t>
            </a:r>
            <a:r>
              <a:rPr lang="en-US" dirty="0"/>
              <a:t>be useful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</a:t>
            </a:r>
            <a:r>
              <a:rPr lang="en-US" dirty="0"/>
              <a:t>“comment out” </a:t>
            </a:r>
            <a:r>
              <a:rPr lang="en-US" dirty="0" smtClean="0"/>
              <a:t>some </a:t>
            </a:r>
            <a:r>
              <a:rPr lang="en-US" dirty="0"/>
              <a:t>lines of code 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362200"/>
            <a:ext cx="3128749" cy="3680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6400800" y="5374375"/>
            <a:ext cx="2057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936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sophisticated </a:t>
            </a:r>
            <a:r>
              <a:rPr lang="en-US" dirty="0"/>
              <a:t>use of </a:t>
            </a:r>
            <a:r>
              <a:rPr lang="en-US" b="1" dirty="0"/>
              <a:t>#</a:t>
            </a:r>
            <a:r>
              <a:rPr lang="en-US" b="1" dirty="0" err="1"/>
              <a:t>ifdef</a:t>
            </a:r>
            <a:r>
              <a:rPr lang="en-US" b="1" dirty="0"/>
              <a:t> </a:t>
            </a:r>
            <a:r>
              <a:rPr lang="en-US" dirty="0"/>
              <a:t>has to do with making the programs portable, i.e. to make them work on two totally different computers 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87605" y="3276600"/>
            <a:ext cx="5979996" cy="2597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4260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718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8609</TotalTime>
  <Words>560</Words>
  <Application>Microsoft Office PowerPoint</Application>
  <PresentationFormat>On-screen Show (4:3)</PresentationFormat>
  <Paragraphs>80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myPresentation1</vt:lpstr>
      <vt:lpstr>CSC103: Introduction to Computer and Programming</vt:lpstr>
      <vt:lpstr>Previous lecture</vt:lpstr>
      <vt:lpstr>Today’s lecture outline</vt:lpstr>
      <vt:lpstr>Example Program</vt:lpstr>
      <vt:lpstr>Preprocessor directive</vt:lpstr>
      <vt:lpstr>Macro expansion </vt:lpstr>
      <vt:lpstr>Cont.</vt:lpstr>
      <vt:lpstr>Cont.</vt:lpstr>
      <vt:lpstr>Cont.</vt:lpstr>
      <vt:lpstr>Macros with Arguments </vt:lpstr>
      <vt:lpstr>Multi line marcos</vt:lpstr>
      <vt:lpstr>Macros versus Functions </vt:lpstr>
      <vt:lpstr>Cont.</vt:lpstr>
      <vt:lpstr>Cont..</vt:lpstr>
      <vt:lpstr>File Inclusion </vt:lpstr>
      <vt:lpstr>Ways to write #include statement </vt:lpstr>
      <vt:lpstr>Conditional Compilation </vt:lpstr>
      <vt:lpstr>Where would #ifdef be useful </vt:lpstr>
      <vt:lpstr>Cont.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460</cp:revision>
  <dcterms:created xsi:type="dcterms:W3CDTF">2006-08-16T00:00:00Z</dcterms:created>
  <dcterms:modified xsi:type="dcterms:W3CDTF">2012-06-23T14:06:28Z</dcterms:modified>
</cp:coreProperties>
</file>