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7"/>
  </p:notesMasterIdLst>
  <p:sldIdLst>
    <p:sldId id="445" r:id="rId2"/>
    <p:sldId id="789" r:id="rId3"/>
    <p:sldId id="807" r:id="rId4"/>
    <p:sldId id="808" r:id="rId5"/>
    <p:sldId id="809" r:id="rId6"/>
    <p:sldId id="810" r:id="rId7"/>
    <p:sldId id="811" r:id="rId8"/>
    <p:sldId id="812" r:id="rId9"/>
    <p:sldId id="813" r:id="rId10"/>
    <p:sldId id="814" r:id="rId11"/>
    <p:sldId id="815" r:id="rId12"/>
    <p:sldId id="816" r:id="rId13"/>
    <p:sldId id="817" r:id="rId14"/>
    <p:sldId id="818" r:id="rId15"/>
    <p:sldId id="827" r:id="rId16"/>
    <p:sldId id="828" r:id="rId17"/>
    <p:sldId id="829" r:id="rId18"/>
    <p:sldId id="819" r:id="rId19"/>
    <p:sldId id="820" r:id="rId20"/>
    <p:sldId id="821" r:id="rId21"/>
    <p:sldId id="822" r:id="rId22"/>
    <p:sldId id="823" r:id="rId23"/>
    <p:sldId id="824" r:id="rId24"/>
    <p:sldId id="825" r:id="rId25"/>
    <p:sldId id="82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2500" autoAdjust="0"/>
    <p:restoredTop sz="96980" autoAdjust="0"/>
  </p:normalViewPr>
  <p:slideViewPr>
    <p:cSldViewPr>
      <p:cViewPr>
        <p:scale>
          <a:sx n="70" d="100"/>
          <a:sy n="70" d="100"/>
        </p:scale>
        <p:origin x="-109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C%20program%20lecture%2025/accessing_structure_pointer.c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25/structure_malloc.c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5/functionCall_passing_entireStructure.c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5/functionCall_passing_entireStructure_byAddress.c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25/structure_memorymap.c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5/macro_multi_line.c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25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 </a:t>
            </a:r>
            <a:r>
              <a:rPr lang="en-US" dirty="0" smtClean="0"/>
              <a:t>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malloc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/>
              <a:t>function for integer </a:t>
            </a:r>
            <a:r>
              <a:rPr lang="en-US" dirty="0" smtClean="0"/>
              <a:t>array</a:t>
            </a:r>
          </a:p>
          <a:p>
            <a:r>
              <a:rPr lang="en-US" dirty="0" smtClean="0"/>
              <a:t>Structures</a:t>
            </a:r>
          </a:p>
          <a:p>
            <a:r>
              <a:rPr lang="en-US" dirty="0" smtClean="0"/>
              <a:t>Declaring a structure</a:t>
            </a:r>
          </a:p>
          <a:p>
            <a:r>
              <a:rPr lang="en-US" dirty="0" smtClean="0"/>
              <a:t>Accessing structure elements</a:t>
            </a:r>
          </a:p>
          <a:p>
            <a:r>
              <a:rPr lang="en-US" dirty="0" smtClean="0"/>
              <a:t>How structure elements are stored</a:t>
            </a:r>
          </a:p>
          <a:p>
            <a:r>
              <a:rPr lang="en-US" dirty="0" smtClean="0"/>
              <a:t>Array of structure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9878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Pointer to a structure</a:t>
            </a:r>
          </a:p>
          <a:p>
            <a:r>
              <a:rPr lang="en-US" dirty="0" smtClean="0"/>
              <a:t>Dynamic memory allocation for structure</a:t>
            </a:r>
          </a:p>
          <a:p>
            <a:r>
              <a:rPr lang="en-US" dirty="0" smtClean="0"/>
              <a:t>Passing a structure to a function</a:t>
            </a:r>
          </a:p>
          <a:p>
            <a:r>
              <a:rPr lang="en-US" dirty="0" smtClean="0"/>
              <a:t>Example program</a:t>
            </a:r>
          </a:p>
        </p:txBody>
      </p:sp>
    </p:spTree>
    <p:extLst>
      <p:ext uri="{BB962C8B-B14F-4D97-AF65-F5344CB8AC3E}">
        <p14:creationId xmlns:p14="http://schemas.microsoft.com/office/powerpoint/2010/main" xmlns="" val="1203583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to a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int</a:t>
            </a:r>
            <a:r>
              <a:rPr lang="en-US" sz="2800" dirty="0" smtClean="0"/>
              <a:t> x;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int</a:t>
            </a:r>
            <a:r>
              <a:rPr lang="en-US" sz="2800" dirty="0" smtClean="0"/>
              <a:t> *p;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p = &amp;x;  </a:t>
            </a:r>
          </a:p>
          <a:p>
            <a:r>
              <a:rPr lang="en-US" sz="2800" dirty="0" smtClean="0"/>
              <a:t>Pointer to an </a:t>
            </a:r>
            <a:r>
              <a:rPr lang="en-US" sz="2800" dirty="0" err="1" smtClean="0"/>
              <a:t>int</a:t>
            </a:r>
            <a:r>
              <a:rPr lang="en-US" sz="2800" dirty="0" smtClean="0"/>
              <a:t> is a pointer that contain/hold the address of memory where an </a:t>
            </a:r>
            <a:r>
              <a:rPr lang="en-US" sz="2800" dirty="0" err="1" smtClean="0"/>
              <a:t>int</a:t>
            </a:r>
            <a:r>
              <a:rPr lang="en-US" sz="2800" dirty="0" smtClean="0"/>
              <a:t> value is stored</a:t>
            </a:r>
            <a:endParaRPr lang="en-US" sz="2800" dirty="0"/>
          </a:p>
          <a:p>
            <a:r>
              <a:rPr lang="en-US" sz="2800" dirty="0" smtClean="0"/>
              <a:t>A pointer to a structure is a pointer that contain/hold the address of memory where a structure value (of pointer’s type) is stored</a:t>
            </a:r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struct</a:t>
            </a:r>
            <a:r>
              <a:rPr lang="en-US" sz="2800" dirty="0" smtClean="0"/>
              <a:t> book b1;</a:t>
            </a:r>
          </a:p>
          <a:p>
            <a:pPr marL="0" indent="0"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struct</a:t>
            </a:r>
            <a:r>
              <a:rPr lang="en-US" sz="2800" dirty="0" smtClean="0"/>
              <a:t> book *q;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q = &amp;b; </a:t>
            </a:r>
            <a:endParaRPr lang="en-US" sz="2800" dirty="0"/>
          </a:p>
        </p:txBody>
      </p:sp>
      <p:grpSp>
        <p:nvGrpSpPr>
          <p:cNvPr id="8" name="Group 7"/>
          <p:cNvGrpSpPr/>
          <p:nvPr/>
        </p:nvGrpSpPr>
        <p:grpSpPr>
          <a:xfrm>
            <a:off x="3505200" y="1989993"/>
            <a:ext cx="1620128" cy="474785"/>
            <a:chOff x="1600200" y="1651781"/>
            <a:chExt cx="1620128" cy="474785"/>
          </a:xfrm>
        </p:grpSpPr>
        <p:sp>
          <p:nvSpPr>
            <p:cNvPr id="4" name="Rectangle 3"/>
            <p:cNvSpPr/>
            <p:nvPr/>
          </p:nvSpPr>
          <p:spPr>
            <a:xfrm>
              <a:off x="2229728" y="1722121"/>
              <a:ext cx="9906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600200" y="1651781"/>
              <a:ext cx="685800" cy="4747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*p</a:t>
              </a:r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745772" y="1975340"/>
            <a:ext cx="1543928" cy="836441"/>
            <a:chOff x="4590172" y="2672279"/>
            <a:chExt cx="1543928" cy="836441"/>
          </a:xfrm>
        </p:grpSpPr>
        <p:grpSp>
          <p:nvGrpSpPr>
            <p:cNvPr id="9" name="Group 8"/>
            <p:cNvGrpSpPr/>
            <p:nvPr/>
          </p:nvGrpSpPr>
          <p:grpSpPr>
            <a:xfrm>
              <a:off x="4590172" y="2672279"/>
              <a:ext cx="1543928" cy="474785"/>
              <a:chOff x="5237872" y="1642404"/>
              <a:chExt cx="1543928" cy="474785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5791200" y="1712744"/>
                <a:ext cx="9906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5237872" y="1642404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x</a:t>
                </a: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4800600" y="3033935"/>
              <a:ext cx="1224473" cy="4747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6550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4114800" y="1298859"/>
            <a:ext cx="2363981" cy="1122546"/>
            <a:chOff x="4114800" y="1298859"/>
            <a:chExt cx="2363981" cy="1122546"/>
          </a:xfrm>
        </p:grpSpPr>
        <p:sp>
          <p:nvSpPr>
            <p:cNvPr id="12" name="Rectangle 11"/>
            <p:cNvSpPr/>
            <p:nvPr/>
          </p:nvSpPr>
          <p:spPr>
            <a:xfrm>
              <a:off x="4114800" y="2097849"/>
              <a:ext cx="975065" cy="3235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6550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4234375" y="1298859"/>
              <a:ext cx="2244406" cy="853498"/>
            </a:xfrm>
            <a:custGeom>
              <a:avLst/>
              <a:gdLst>
                <a:gd name="connsiteX0" fmla="*/ 0 w 2244406"/>
                <a:gd name="connsiteY0" fmla="*/ 853498 h 853498"/>
                <a:gd name="connsiteX1" fmla="*/ 407963 w 2244406"/>
                <a:gd name="connsiteY1" fmla="*/ 361129 h 853498"/>
                <a:gd name="connsiteX2" fmla="*/ 1195754 w 2244406"/>
                <a:gd name="connsiteY2" fmla="*/ 23504 h 853498"/>
                <a:gd name="connsiteX3" fmla="*/ 2152357 w 2244406"/>
                <a:gd name="connsiteY3" fmla="*/ 107910 h 853498"/>
                <a:gd name="connsiteX4" fmla="*/ 2152357 w 2244406"/>
                <a:gd name="connsiteY4" fmla="*/ 740956 h 853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44406" h="853498">
                  <a:moveTo>
                    <a:pt x="0" y="853498"/>
                  </a:moveTo>
                  <a:cubicBezTo>
                    <a:pt x="104335" y="676479"/>
                    <a:pt x="208671" y="499461"/>
                    <a:pt x="407963" y="361129"/>
                  </a:cubicBezTo>
                  <a:cubicBezTo>
                    <a:pt x="607255" y="222797"/>
                    <a:pt x="905022" y="65707"/>
                    <a:pt x="1195754" y="23504"/>
                  </a:cubicBezTo>
                  <a:cubicBezTo>
                    <a:pt x="1486486" y="-18699"/>
                    <a:pt x="1992923" y="-11665"/>
                    <a:pt x="2152357" y="107910"/>
                  </a:cubicBezTo>
                  <a:cubicBezTo>
                    <a:pt x="2311791" y="227485"/>
                    <a:pt x="2232074" y="484220"/>
                    <a:pt x="2152357" y="740956"/>
                  </a:cubicBezTo>
                </a:path>
              </a:pathLst>
            </a:custGeom>
            <a:ln w="317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562600" y="5876067"/>
            <a:ext cx="3139437" cy="905733"/>
            <a:chOff x="5699763" y="5495067"/>
            <a:chExt cx="3139437" cy="905733"/>
          </a:xfrm>
        </p:grpSpPr>
        <p:grpSp>
          <p:nvGrpSpPr>
            <p:cNvPr id="25" name="Group 24"/>
            <p:cNvGrpSpPr/>
            <p:nvPr/>
          </p:nvGrpSpPr>
          <p:grpSpPr>
            <a:xfrm>
              <a:off x="6240077" y="5495067"/>
              <a:ext cx="2599123" cy="524734"/>
              <a:chOff x="5478077" y="5495067"/>
              <a:chExt cx="2599123" cy="524734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478077" y="5495067"/>
                <a:ext cx="2599123" cy="524734"/>
              </a:xfrm>
              <a:prstGeom prst="rect">
                <a:avLst/>
              </a:prstGeom>
              <a:solidFill>
                <a:schemeClr val="bg2">
                  <a:lumMod val="75000"/>
                  <a:alpha val="87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522832" y="5553984"/>
                <a:ext cx="1327737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6921274" y="5560344"/>
                <a:ext cx="489537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501595" y="5553984"/>
                <a:ext cx="489537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6" name="Rectangle 25"/>
            <p:cNvSpPr/>
            <p:nvPr/>
          </p:nvSpPr>
          <p:spPr>
            <a:xfrm>
              <a:off x="5699763" y="5536223"/>
              <a:ext cx="685800" cy="4747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b1</a:t>
              </a:r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938327" y="5926015"/>
              <a:ext cx="1224473" cy="4747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8765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943600" y="4876800"/>
            <a:ext cx="1620128" cy="474785"/>
            <a:chOff x="1600200" y="1651781"/>
            <a:chExt cx="1620128" cy="474785"/>
          </a:xfrm>
        </p:grpSpPr>
        <p:sp>
          <p:nvSpPr>
            <p:cNvPr id="29" name="Rectangle 28"/>
            <p:cNvSpPr/>
            <p:nvPr/>
          </p:nvSpPr>
          <p:spPr>
            <a:xfrm>
              <a:off x="2229728" y="1722121"/>
              <a:ext cx="9906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600200" y="1651781"/>
              <a:ext cx="685800" cy="4747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*q</a:t>
              </a:r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47582" y="4989344"/>
            <a:ext cx="1382291" cy="876884"/>
            <a:chOff x="6147582" y="4989344"/>
            <a:chExt cx="1382291" cy="876884"/>
          </a:xfrm>
        </p:grpSpPr>
        <p:sp>
          <p:nvSpPr>
            <p:cNvPr id="31" name="Rectangle 30"/>
            <p:cNvSpPr/>
            <p:nvPr/>
          </p:nvSpPr>
          <p:spPr>
            <a:xfrm>
              <a:off x="6554808" y="4989344"/>
              <a:ext cx="975065" cy="32355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8765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6147582" y="5247249"/>
              <a:ext cx="506436" cy="618979"/>
            </a:xfrm>
            <a:custGeom>
              <a:avLst/>
              <a:gdLst>
                <a:gd name="connsiteX0" fmla="*/ 506436 w 506436"/>
                <a:gd name="connsiteY0" fmla="*/ 0 h 618979"/>
                <a:gd name="connsiteX1" fmla="*/ 365760 w 506436"/>
                <a:gd name="connsiteY1" fmla="*/ 239151 h 618979"/>
                <a:gd name="connsiteX2" fmla="*/ 70338 w 506436"/>
                <a:gd name="connsiteY2" fmla="*/ 253219 h 618979"/>
                <a:gd name="connsiteX3" fmla="*/ 0 w 506436"/>
                <a:gd name="connsiteY3" fmla="*/ 618979 h 618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6436" h="618979">
                  <a:moveTo>
                    <a:pt x="506436" y="0"/>
                  </a:moveTo>
                  <a:cubicBezTo>
                    <a:pt x="472439" y="98474"/>
                    <a:pt x="438443" y="196948"/>
                    <a:pt x="365760" y="239151"/>
                  </a:cubicBezTo>
                  <a:cubicBezTo>
                    <a:pt x="293077" y="281354"/>
                    <a:pt x="131298" y="189914"/>
                    <a:pt x="70338" y="253219"/>
                  </a:cubicBezTo>
                  <a:cubicBezTo>
                    <a:pt x="9378" y="316524"/>
                    <a:pt x="4689" y="467751"/>
                    <a:pt x="0" y="618979"/>
                  </a:cubicBezTo>
                </a:path>
              </a:pathLst>
            </a:custGeom>
            <a:ln w="317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22453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Accessing structure element using pointer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/>
              <a:t> </a:t>
            </a:r>
            <a:r>
              <a:rPr lang="en-US" sz="2800" dirty="0" err="1" smtClean="0"/>
              <a:t>int</a:t>
            </a:r>
            <a:r>
              <a:rPr lang="en-US" sz="2800" dirty="0" smtClean="0"/>
              <a:t> x=10;</a:t>
            </a:r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</a:t>
            </a: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/>
              <a:t>*p;</a:t>
            </a:r>
          </a:p>
          <a:p>
            <a:pPr marL="0" indent="0">
              <a:buNone/>
            </a:pPr>
            <a:r>
              <a:rPr lang="en-US" sz="2800" dirty="0" smtClean="0"/>
              <a:t> p </a:t>
            </a:r>
            <a:r>
              <a:rPr lang="en-US" sz="2800" dirty="0"/>
              <a:t>= &amp;x;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*p = 10; </a:t>
            </a:r>
            <a:endParaRPr lang="en-US" sz="2800" dirty="0"/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800" dirty="0" err="1" smtClean="0"/>
              <a:t>struct</a:t>
            </a:r>
            <a:r>
              <a:rPr lang="en-US" sz="2800" dirty="0" smtClean="0"/>
              <a:t> </a:t>
            </a:r>
            <a:r>
              <a:rPr lang="en-US" sz="2800" dirty="0"/>
              <a:t>book b1;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r>
              <a:rPr lang="en-US" sz="2800" dirty="0" err="1" smtClean="0"/>
              <a:t>struct</a:t>
            </a:r>
            <a:r>
              <a:rPr lang="en-US" sz="2800" dirty="0" smtClean="0"/>
              <a:t> </a:t>
            </a:r>
            <a:r>
              <a:rPr lang="en-US" sz="2800" dirty="0"/>
              <a:t>book *q;</a:t>
            </a:r>
          </a:p>
          <a:p>
            <a:pPr marL="0" indent="0">
              <a:buNone/>
            </a:pPr>
            <a:r>
              <a:rPr lang="en-US" sz="2800" dirty="0" smtClean="0"/>
              <a:t>  q </a:t>
            </a:r>
            <a:r>
              <a:rPr lang="en-US" sz="2800" dirty="0"/>
              <a:t>= &amp;b; 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  q </a:t>
            </a:r>
            <a:r>
              <a:rPr lang="en-US" sz="2800" dirty="0"/>
              <a:t>–&gt;</a:t>
            </a:r>
            <a:r>
              <a:rPr lang="en-US" sz="2800" dirty="0" smtClean="0"/>
              <a:t> price = 95.75;</a:t>
            </a:r>
          </a:p>
          <a:p>
            <a:pPr marL="0" indent="0">
              <a:buNone/>
            </a:pPr>
            <a:r>
              <a:rPr lang="en-US" sz="2800" dirty="0" smtClean="0"/>
              <a:t>  q –&gt; pages = 105;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  <a:r>
              <a:rPr lang="en-US" sz="2800" dirty="0" err="1" smtClean="0"/>
              <a:t>strcpy</a:t>
            </a:r>
            <a:r>
              <a:rPr lang="en-US" sz="2800" dirty="0" smtClean="0"/>
              <a:t>(q –&gt; name, “let us c”);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133600" y="1382678"/>
            <a:ext cx="3784500" cy="1512922"/>
            <a:chOff x="3505200" y="1298859"/>
            <a:chExt cx="3784500" cy="1512922"/>
          </a:xfrm>
        </p:grpSpPr>
        <p:grpSp>
          <p:nvGrpSpPr>
            <p:cNvPr id="4" name="Group 3"/>
            <p:cNvGrpSpPr/>
            <p:nvPr/>
          </p:nvGrpSpPr>
          <p:grpSpPr>
            <a:xfrm>
              <a:off x="3505200" y="1989993"/>
              <a:ext cx="1620128" cy="474785"/>
              <a:chOff x="1600200" y="1651781"/>
              <a:chExt cx="1620128" cy="47478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2229728" y="1722121"/>
                <a:ext cx="9906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600200" y="1651781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*p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745772" y="1975340"/>
              <a:ext cx="1543928" cy="836441"/>
              <a:chOff x="4590172" y="2672279"/>
              <a:chExt cx="1543928" cy="836441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4590172" y="2672279"/>
                <a:ext cx="1543928" cy="474785"/>
                <a:chOff x="5237872" y="1642404"/>
                <a:chExt cx="1543928" cy="474785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5791200" y="1712744"/>
                  <a:ext cx="990600" cy="3810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" name="Rectangle 10"/>
                <p:cNvSpPr/>
                <p:nvPr/>
              </p:nvSpPr>
              <p:spPr>
                <a:xfrm>
                  <a:off x="5237872" y="1642404"/>
                  <a:ext cx="685800" cy="47478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x</a:t>
                  </a:r>
                </a:p>
              </p:txBody>
            </p:sp>
          </p:grpSp>
          <p:sp>
            <p:nvSpPr>
              <p:cNvPr id="9" name="Rectangle 8"/>
              <p:cNvSpPr/>
              <p:nvPr/>
            </p:nvSpPr>
            <p:spPr>
              <a:xfrm>
                <a:off x="4800600" y="3033935"/>
                <a:ext cx="1224473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6550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>
              <a:off x="4114800" y="1298859"/>
              <a:ext cx="2363981" cy="1122546"/>
              <a:chOff x="4114800" y="1298859"/>
              <a:chExt cx="2363981" cy="1122546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4114800" y="2097849"/>
                <a:ext cx="975065" cy="323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6550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4234375" y="1298859"/>
                <a:ext cx="2244406" cy="853498"/>
              </a:xfrm>
              <a:custGeom>
                <a:avLst/>
                <a:gdLst>
                  <a:gd name="connsiteX0" fmla="*/ 0 w 2244406"/>
                  <a:gd name="connsiteY0" fmla="*/ 853498 h 853498"/>
                  <a:gd name="connsiteX1" fmla="*/ 407963 w 2244406"/>
                  <a:gd name="connsiteY1" fmla="*/ 361129 h 853498"/>
                  <a:gd name="connsiteX2" fmla="*/ 1195754 w 2244406"/>
                  <a:gd name="connsiteY2" fmla="*/ 23504 h 853498"/>
                  <a:gd name="connsiteX3" fmla="*/ 2152357 w 2244406"/>
                  <a:gd name="connsiteY3" fmla="*/ 107910 h 853498"/>
                  <a:gd name="connsiteX4" fmla="*/ 2152357 w 2244406"/>
                  <a:gd name="connsiteY4" fmla="*/ 740956 h 853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44406" h="853498">
                    <a:moveTo>
                      <a:pt x="0" y="853498"/>
                    </a:moveTo>
                    <a:cubicBezTo>
                      <a:pt x="104335" y="676479"/>
                      <a:pt x="208671" y="499461"/>
                      <a:pt x="407963" y="361129"/>
                    </a:cubicBezTo>
                    <a:cubicBezTo>
                      <a:pt x="607255" y="222797"/>
                      <a:pt x="905022" y="65707"/>
                      <a:pt x="1195754" y="23504"/>
                    </a:cubicBezTo>
                    <a:cubicBezTo>
                      <a:pt x="1486486" y="-18699"/>
                      <a:pt x="1992923" y="-11665"/>
                      <a:pt x="2152357" y="107910"/>
                    </a:cubicBezTo>
                    <a:cubicBezTo>
                      <a:pt x="2311791" y="227485"/>
                      <a:pt x="2232074" y="484220"/>
                      <a:pt x="2152357" y="740956"/>
                    </a:cubicBezTo>
                  </a:path>
                </a:pathLst>
              </a:custGeom>
              <a:ln w="31750">
                <a:solidFill>
                  <a:srgbClr val="FF0000"/>
                </a:solidFill>
                <a:headEnd type="oval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6" name="Rectangle 15"/>
          <p:cNvSpPr/>
          <p:nvPr/>
        </p:nvSpPr>
        <p:spPr>
          <a:xfrm>
            <a:off x="4928967" y="2157051"/>
            <a:ext cx="975065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10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1219200" y="3276600"/>
            <a:ext cx="69342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5334000" y="4953000"/>
            <a:ext cx="3536814" cy="1905000"/>
            <a:chOff x="5623563" y="4114800"/>
            <a:chExt cx="3536814" cy="1905000"/>
          </a:xfrm>
        </p:grpSpPr>
        <p:grpSp>
          <p:nvGrpSpPr>
            <p:cNvPr id="19" name="Group 18"/>
            <p:cNvGrpSpPr/>
            <p:nvPr/>
          </p:nvGrpSpPr>
          <p:grpSpPr>
            <a:xfrm>
              <a:off x="5623563" y="5114067"/>
              <a:ext cx="3536814" cy="905733"/>
              <a:chOff x="5699763" y="5495067"/>
              <a:chExt cx="3536814" cy="905733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6240077" y="5495067"/>
                <a:ext cx="2996500" cy="524734"/>
                <a:chOff x="5478077" y="5495067"/>
                <a:chExt cx="2996500" cy="524734"/>
              </a:xfrm>
            </p:grpSpPr>
            <p:sp>
              <p:nvSpPr>
                <p:cNvPr id="23" name="Rectangle 22"/>
                <p:cNvSpPr/>
                <p:nvPr/>
              </p:nvSpPr>
              <p:spPr>
                <a:xfrm>
                  <a:off x="5478077" y="5495067"/>
                  <a:ext cx="2996500" cy="524734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87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5522832" y="5553984"/>
                  <a:ext cx="1327737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6921274" y="5560344"/>
                  <a:ext cx="715103" cy="39788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/>
                <p:cNvSpPr/>
                <p:nvPr/>
              </p:nvSpPr>
              <p:spPr>
                <a:xfrm>
                  <a:off x="7712577" y="5553984"/>
                  <a:ext cx="713936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1" name="Rectangle 20"/>
              <p:cNvSpPr/>
              <p:nvPr/>
            </p:nvSpPr>
            <p:spPr>
              <a:xfrm>
                <a:off x="5699763" y="5536223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b1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5938327" y="5926015"/>
                <a:ext cx="1224473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8765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6004563" y="4114800"/>
              <a:ext cx="1620128" cy="474785"/>
              <a:chOff x="1600200" y="1651781"/>
              <a:chExt cx="1620128" cy="474785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9728" y="1722121"/>
                <a:ext cx="9906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600200" y="1651781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*q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6208545" y="4227344"/>
              <a:ext cx="1382291" cy="876884"/>
              <a:chOff x="6147582" y="4989344"/>
              <a:chExt cx="1382291" cy="876884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6554808" y="4989344"/>
                <a:ext cx="975065" cy="323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8765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2" name="Freeform 31"/>
              <p:cNvSpPr/>
              <p:nvPr/>
            </p:nvSpPr>
            <p:spPr>
              <a:xfrm>
                <a:off x="6147582" y="5247249"/>
                <a:ext cx="506436" cy="618979"/>
              </a:xfrm>
              <a:custGeom>
                <a:avLst/>
                <a:gdLst>
                  <a:gd name="connsiteX0" fmla="*/ 506436 w 506436"/>
                  <a:gd name="connsiteY0" fmla="*/ 0 h 618979"/>
                  <a:gd name="connsiteX1" fmla="*/ 365760 w 506436"/>
                  <a:gd name="connsiteY1" fmla="*/ 239151 h 618979"/>
                  <a:gd name="connsiteX2" fmla="*/ 70338 w 506436"/>
                  <a:gd name="connsiteY2" fmla="*/ 253219 h 618979"/>
                  <a:gd name="connsiteX3" fmla="*/ 0 w 506436"/>
                  <a:gd name="connsiteY3" fmla="*/ 618979 h 61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6436" h="618979">
                    <a:moveTo>
                      <a:pt x="506436" y="0"/>
                    </a:moveTo>
                    <a:cubicBezTo>
                      <a:pt x="472439" y="98474"/>
                      <a:pt x="438443" y="196948"/>
                      <a:pt x="365760" y="239151"/>
                    </a:cubicBezTo>
                    <a:cubicBezTo>
                      <a:pt x="293077" y="281354"/>
                      <a:pt x="131298" y="189914"/>
                      <a:pt x="70338" y="253219"/>
                    </a:cubicBezTo>
                    <a:cubicBezTo>
                      <a:pt x="9378" y="316524"/>
                      <a:pt x="4689" y="467751"/>
                      <a:pt x="0" y="618979"/>
                    </a:cubicBezTo>
                  </a:path>
                </a:pathLst>
              </a:custGeom>
              <a:ln w="31750">
                <a:solidFill>
                  <a:srgbClr val="FF0000"/>
                </a:solidFill>
                <a:headEnd type="oval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4" name="Rectangle 33"/>
          <p:cNvSpPr/>
          <p:nvPr/>
        </p:nvSpPr>
        <p:spPr>
          <a:xfrm>
            <a:off x="7194414" y="6047936"/>
            <a:ext cx="975065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95.75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822814" y="6062004"/>
            <a:ext cx="1271368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Let us 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986017" y="6047936"/>
            <a:ext cx="975065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105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363878"/>
            <a:ext cx="2427325" cy="151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6976843" y="1385026"/>
            <a:ext cx="1410206" cy="851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p is 6550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*p is 10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431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4" grpId="0"/>
      <p:bldP spid="35" grpId="0"/>
      <p:bldP spid="36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You can also assign values to structure elements input by a user using a pointer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992877" y="4419600"/>
            <a:ext cx="3536814" cy="1905000"/>
            <a:chOff x="5623563" y="4114800"/>
            <a:chExt cx="3536814" cy="1905000"/>
          </a:xfrm>
        </p:grpSpPr>
        <p:grpSp>
          <p:nvGrpSpPr>
            <p:cNvPr id="5" name="Group 4"/>
            <p:cNvGrpSpPr/>
            <p:nvPr/>
          </p:nvGrpSpPr>
          <p:grpSpPr>
            <a:xfrm>
              <a:off x="5623563" y="5114067"/>
              <a:ext cx="3536814" cy="905733"/>
              <a:chOff x="5699763" y="5495067"/>
              <a:chExt cx="3536814" cy="905733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6240077" y="5495067"/>
                <a:ext cx="2996500" cy="524734"/>
                <a:chOff x="5478077" y="5495067"/>
                <a:chExt cx="2996500" cy="524734"/>
              </a:xfrm>
            </p:grpSpPr>
            <p:sp>
              <p:nvSpPr>
                <p:cNvPr id="15" name="Rectangle 14"/>
                <p:cNvSpPr/>
                <p:nvPr/>
              </p:nvSpPr>
              <p:spPr>
                <a:xfrm>
                  <a:off x="5478077" y="5495067"/>
                  <a:ext cx="2996500" cy="524734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87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5522832" y="5553984"/>
                  <a:ext cx="1327737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6921274" y="5560344"/>
                  <a:ext cx="715103" cy="39788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7712577" y="5553984"/>
                  <a:ext cx="713936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3" name="Rectangle 12"/>
              <p:cNvSpPr/>
              <p:nvPr/>
            </p:nvSpPr>
            <p:spPr>
              <a:xfrm>
                <a:off x="5699763" y="5536223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b1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938327" y="5926015"/>
                <a:ext cx="1224473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8765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6004563" y="4114800"/>
              <a:ext cx="1620128" cy="474785"/>
              <a:chOff x="1600200" y="1651781"/>
              <a:chExt cx="1620128" cy="474785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229728" y="1722121"/>
                <a:ext cx="9906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00200" y="1651781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*q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208545" y="4227344"/>
              <a:ext cx="1382291" cy="876884"/>
              <a:chOff x="6147582" y="4989344"/>
              <a:chExt cx="1382291" cy="87688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6554808" y="4989344"/>
                <a:ext cx="975065" cy="323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8765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6147582" y="5247249"/>
                <a:ext cx="506436" cy="618979"/>
              </a:xfrm>
              <a:custGeom>
                <a:avLst/>
                <a:gdLst>
                  <a:gd name="connsiteX0" fmla="*/ 506436 w 506436"/>
                  <a:gd name="connsiteY0" fmla="*/ 0 h 618979"/>
                  <a:gd name="connsiteX1" fmla="*/ 365760 w 506436"/>
                  <a:gd name="connsiteY1" fmla="*/ 239151 h 618979"/>
                  <a:gd name="connsiteX2" fmla="*/ 70338 w 506436"/>
                  <a:gd name="connsiteY2" fmla="*/ 253219 h 618979"/>
                  <a:gd name="connsiteX3" fmla="*/ 0 w 506436"/>
                  <a:gd name="connsiteY3" fmla="*/ 618979 h 61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6436" h="618979">
                    <a:moveTo>
                      <a:pt x="506436" y="0"/>
                    </a:moveTo>
                    <a:cubicBezTo>
                      <a:pt x="472439" y="98474"/>
                      <a:pt x="438443" y="196948"/>
                      <a:pt x="365760" y="239151"/>
                    </a:cubicBezTo>
                    <a:cubicBezTo>
                      <a:pt x="293077" y="281354"/>
                      <a:pt x="131298" y="189914"/>
                      <a:pt x="70338" y="253219"/>
                    </a:cubicBezTo>
                    <a:cubicBezTo>
                      <a:pt x="9378" y="316524"/>
                      <a:pt x="4689" y="467751"/>
                      <a:pt x="0" y="618979"/>
                    </a:cubicBezTo>
                  </a:path>
                </a:pathLst>
              </a:custGeom>
              <a:ln w="31750">
                <a:solidFill>
                  <a:srgbClr val="FF0000"/>
                </a:solidFill>
                <a:headEnd type="oval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1" name="Rectangle 20"/>
          <p:cNvSpPr/>
          <p:nvPr/>
        </p:nvSpPr>
        <p:spPr>
          <a:xfrm>
            <a:off x="5607255" y="5525087"/>
            <a:ext cx="1271368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Let us c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56782" y="5514536"/>
            <a:ext cx="975065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95.75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614140" y="5500468"/>
            <a:ext cx="975065" cy="323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105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807" y="2514599"/>
            <a:ext cx="4551384" cy="56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808" y="3276968"/>
            <a:ext cx="3901977" cy="513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1808" y="3976907"/>
            <a:ext cx="3997706" cy="555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525678"/>
            <a:ext cx="2427325" cy="1512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27">
            <a:hlinkClick r:id="rId6" action="ppaction://hlinkfile"/>
          </p:cNvPr>
          <p:cNvSpPr/>
          <p:nvPr/>
        </p:nvSpPr>
        <p:spPr>
          <a:xfrm>
            <a:off x="1066800" y="5420165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382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Dynamic memory allocation for </a:t>
            </a:r>
            <a:r>
              <a:rPr lang="en-US" dirty="0" smtClean="0"/>
              <a:t>structure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838200" y="1430701"/>
            <a:ext cx="3848100" cy="550499"/>
            <a:chOff x="838200" y="1371600"/>
            <a:chExt cx="4114800" cy="704959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767640"/>
              <a:ext cx="4114800" cy="3089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0592" y="1399736"/>
              <a:ext cx="304800" cy="3325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371600"/>
              <a:ext cx="1066800" cy="3399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6089790" y="1380944"/>
            <a:ext cx="2634499" cy="1647076"/>
            <a:chOff x="6487893" y="4067924"/>
            <a:chExt cx="2634499" cy="1647076"/>
          </a:xfrm>
        </p:grpSpPr>
        <p:grpSp>
          <p:nvGrpSpPr>
            <p:cNvPr id="8" name="Group 7"/>
            <p:cNvGrpSpPr/>
            <p:nvPr/>
          </p:nvGrpSpPr>
          <p:grpSpPr>
            <a:xfrm>
              <a:off x="7088852" y="4069061"/>
              <a:ext cx="1301194" cy="389207"/>
              <a:chOff x="6852206" y="1321189"/>
              <a:chExt cx="1301194" cy="389207"/>
            </a:xfrm>
          </p:grpSpPr>
          <p:sp>
            <p:nvSpPr>
              <p:cNvPr id="9" name="Rectangle 8"/>
              <p:cNvSpPr/>
              <p:nvPr/>
            </p:nvSpPr>
            <p:spPr>
              <a:xfrm>
                <a:off x="7315200" y="1321189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852206" y="1329396"/>
                <a:ext cx="559122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*p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6487893" y="4981484"/>
              <a:ext cx="963787" cy="733516"/>
              <a:chOff x="5818013" y="4981484"/>
              <a:chExt cx="963787" cy="733516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5943600" y="4981484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5818013" y="5334000"/>
                <a:ext cx="83868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7320405" y="4974188"/>
              <a:ext cx="969475" cy="735124"/>
              <a:chOff x="6650525" y="4974188"/>
              <a:chExt cx="969475" cy="73512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781800" y="4974188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6650525" y="5328312"/>
                <a:ext cx="83868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6554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8164293" y="4980296"/>
              <a:ext cx="958099" cy="734704"/>
              <a:chOff x="7494413" y="4980296"/>
              <a:chExt cx="958099" cy="734704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7614312" y="4980296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7494413" y="5334000"/>
                <a:ext cx="838683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6558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7547322" y="4067924"/>
              <a:ext cx="838683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6550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Freeform 20"/>
            <p:cNvSpPr/>
            <p:nvPr/>
          </p:nvSpPr>
          <p:spPr>
            <a:xfrm>
              <a:off x="6659666" y="4353636"/>
              <a:ext cx="1021791" cy="641445"/>
            </a:xfrm>
            <a:custGeom>
              <a:avLst/>
              <a:gdLst>
                <a:gd name="connsiteX0" fmla="*/ 970572 w 1021791"/>
                <a:gd name="connsiteY0" fmla="*/ 0 h 641445"/>
                <a:gd name="connsiteX1" fmla="*/ 929629 w 1021791"/>
                <a:gd name="connsiteY1" fmla="*/ 286603 h 641445"/>
                <a:gd name="connsiteX2" fmla="*/ 124411 w 1021791"/>
                <a:gd name="connsiteY2" fmla="*/ 191068 h 641445"/>
                <a:gd name="connsiteX3" fmla="*/ 15229 w 1021791"/>
                <a:gd name="connsiteY3" fmla="*/ 641445 h 641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1791" h="641445">
                  <a:moveTo>
                    <a:pt x="970572" y="0"/>
                  </a:moveTo>
                  <a:cubicBezTo>
                    <a:pt x="1020614" y="127379"/>
                    <a:pt x="1070656" y="254758"/>
                    <a:pt x="929629" y="286603"/>
                  </a:cubicBezTo>
                  <a:cubicBezTo>
                    <a:pt x="788602" y="318448"/>
                    <a:pt x="276811" y="131928"/>
                    <a:pt x="124411" y="191068"/>
                  </a:cubicBezTo>
                  <a:cubicBezTo>
                    <a:pt x="-27989" y="250208"/>
                    <a:pt x="-6380" y="445826"/>
                    <a:pt x="15229" y="641445"/>
                  </a:cubicBezTo>
                </a:path>
              </a:pathLst>
            </a:custGeom>
            <a:ln w="31750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/>
          <p:cNvSpPr/>
          <p:nvPr/>
        </p:nvSpPr>
        <p:spPr>
          <a:xfrm>
            <a:off x="784276" y="2133600"/>
            <a:ext cx="4572485" cy="8254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For n = 3, </a:t>
            </a:r>
            <a:r>
              <a:rPr lang="en-US" sz="2400" dirty="0" err="1" smtClean="0">
                <a:solidFill>
                  <a:schemeClr val="tx1"/>
                </a:solidFill>
              </a:rPr>
              <a:t>malloc</a:t>
            </a:r>
            <a:r>
              <a:rPr lang="en-US" sz="2400" dirty="0" smtClean="0">
                <a:solidFill>
                  <a:schemeClr val="tx1"/>
                </a:solidFill>
              </a:rPr>
              <a:t> function allocates memory for 3 integer values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219200" y="3200400"/>
            <a:ext cx="6934200" cy="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4128868" y="1206371"/>
            <a:ext cx="2132695" cy="774829"/>
            <a:chOff x="4128868" y="1206371"/>
            <a:chExt cx="2132695" cy="774829"/>
          </a:xfrm>
        </p:grpSpPr>
        <p:sp>
          <p:nvSpPr>
            <p:cNvPr id="6" name="Rounded Rectangle 5"/>
            <p:cNvSpPr/>
            <p:nvPr/>
          </p:nvSpPr>
          <p:spPr>
            <a:xfrm>
              <a:off x="4128868" y="1696181"/>
              <a:ext cx="228600" cy="285019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802706" y="1206371"/>
              <a:ext cx="1458857" cy="386018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err="1" smtClean="0">
                  <a:solidFill>
                    <a:schemeClr val="tx1"/>
                  </a:solidFill>
                </a:rPr>
                <a:t>sizeof</a:t>
              </a:r>
              <a:r>
                <a:rPr lang="en-US" sz="2400" dirty="0" smtClean="0">
                  <a:solidFill>
                    <a:schemeClr val="tx1"/>
                  </a:solidFill>
                </a:rPr>
                <a:t>(</a:t>
              </a:r>
              <a:r>
                <a:rPr lang="en-US" sz="2400" dirty="0" err="1" smtClean="0">
                  <a:solidFill>
                    <a:schemeClr val="tx1"/>
                  </a:solidFill>
                </a:rPr>
                <a:t>int</a:t>
              </a:r>
              <a:r>
                <a:rPr lang="en-US" sz="2400" dirty="0" smtClean="0">
                  <a:solidFill>
                    <a:schemeClr val="tx1"/>
                  </a:solidFill>
                </a:rPr>
                <a:t>)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4164038" y="1392702"/>
              <a:ext cx="633046" cy="309489"/>
            </a:xfrm>
            <a:custGeom>
              <a:avLst/>
              <a:gdLst>
                <a:gd name="connsiteX0" fmla="*/ 0 w 633046"/>
                <a:gd name="connsiteY0" fmla="*/ 309489 h 309489"/>
                <a:gd name="connsiteX1" fmla="*/ 154744 w 633046"/>
                <a:gd name="connsiteY1" fmla="*/ 70338 h 309489"/>
                <a:gd name="connsiteX2" fmla="*/ 633046 w 633046"/>
                <a:gd name="connsiteY2" fmla="*/ 0 h 30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3046" h="309489">
                  <a:moveTo>
                    <a:pt x="0" y="309489"/>
                  </a:moveTo>
                  <a:cubicBezTo>
                    <a:pt x="24618" y="215704"/>
                    <a:pt x="49236" y="121919"/>
                    <a:pt x="154744" y="70338"/>
                  </a:cubicBezTo>
                  <a:cubicBezTo>
                    <a:pt x="260252" y="18757"/>
                    <a:pt x="446649" y="9378"/>
                    <a:pt x="633046" y="0"/>
                  </a:cubicBezTo>
                </a:path>
              </a:pathLst>
            </a:custGeom>
            <a:ln w="317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10807" y="4507524"/>
            <a:ext cx="2900873" cy="1905000"/>
            <a:chOff x="5801164" y="4876800"/>
            <a:chExt cx="2900873" cy="1905000"/>
          </a:xfrm>
        </p:grpSpPr>
        <p:grpSp>
          <p:nvGrpSpPr>
            <p:cNvPr id="57" name="Group 56"/>
            <p:cNvGrpSpPr/>
            <p:nvPr/>
          </p:nvGrpSpPr>
          <p:grpSpPr>
            <a:xfrm>
              <a:off x="5801164" y="5876067"/>
              <a:ext cx="2900873" cy="905733"/>
              <a:chOff x="5938327" y="5495067"/>
              <a:chExt cx="2900873" cy="905733"/>
            </a:xfrm>
          </p:grpSpPr>
          <p:grpSp>
            <p:nvGrpSpPr>
              <p:cNvPr id="58" name="Group 57"/>
              <p:cNvGrpSpPr/>
              <p:nvPr/>
            </p:nvGrpSpPr>
            <p:grpSpPr>
              <a:xfrm>
                <a:off x="6240077" y="5495067"/>
                <a:ext cx="2599123" cy="524734"/>
                <a:chOff x="5478077" y="5495067"/>
                <a:chExt cx="2599123" cy="524734"/>
              </a:xfrm>
            </p:grpSpPr>
            <p:sp>
              <p:nvSpPr>
                <p:cNvPr id="61" name="Rectangle 60"/>
                <p:cNvSpPr/>
                <p:nvPr/>
              </p:nvSpPr>
              <p:spPr>
                <a:xfrm>
                  <a:off x="5478077" y="5495067"/>
                  <a:ext cx="2599123" cy="524734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87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ectangle 61"/>
                <p:cNvSpPr/>
                <p:nvPr/>
              </p:nvSpPr>
              <p:spPr>
                <a:xfrm>
                  <a:off x="5522832" y="5553984"/>
                  <a:ext cx="1327737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3" name="Rectangle 62"/>
                <p:cNvSpPr/>
                <p:nvPr/>
              </p:nvSpPr>
              <p:spPr>
                <a:xfrm>
                  <a:off x="6921274" y="5560344"/>
                  <a:ext cx="489537" cy="39788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4" name="Rectangle 63"/>
                <p:cNvSpPr/>
                <p:nvPr/>
              </p:nvSpPr>
              <p:spPr>
                <a:xfrm>
                  <a:off x="7501595" y="5553984"/>
                  <a:ext cx="489537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60" name="Rectangle 59"/>
              <p:cNvSpPr/>
              <p:nvPr/>
            </p:nvSpPr>
            <p:spPr>
              <a:xfrm>
                <a:off x="5938327" y="5926015"/>
                <a:ext cx="1224473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8765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5" name="Group 64"/>
            <p:cNvGrpSpPr/>
            <p:nvPr/>
          </p:nvGrpSpPr>
          <p:grpSpPr>
            <a:xfrm>
              <a:off x="5943600" y="4876800"/>
              <a:ext cx="1620128" cy="474785"/>
              <a:chOff x="1600200" y="1651781"/>
              <a:chExt cx="1620128" cy="474785"/>
            </a:xfrm>
          </p:grpSpPr>
          <p:sp>
            <p:nvSpPr>
              <p:cNvPr id="66" name="Rectangle 65"/>
              <p:cNvSpPr/>
              <p:nvPr/>
            </p:nvSpPr>
            <p:spPr>
              <a:xfrm>
                <a:off x="2229728" y="1722121"/>
                <a:ext cx="9906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1600200" y="1651781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*q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68" name="Group 67"/>
            <p:cNvGrpSpPr/>
            <p:nvPr/>
          </p:nvGrpSpPr>
          <p:grpSpPr>
            <a:xfrm>
              <a:off x="6147582" y="4989344"/>
              <a:ext cx="1382291" cy="876884"/>
              <a:chOff x="6147582" y="4989344"/>
              <a:chExt cx="1382291" cy="876884"/>
            </a:xfrm>
          </p:grpSpPr>
          <p:sp>
            <p:nvSpPr>
              <p:cNvPr id="69" name="Rectangle 68"/>
              <p:cNvSpPr/>
              <p:nvPr/>
            </p:nvSpPr>
            <p:spPr>
              <a:xfrm>
                <a:off x="6554808" y="4989344"/>
                <a:ext cx="975065" cy="32355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8765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70" name="Freeform 69"/>
              <p:cNvSpPr/>
              <p:nvPr/>
            </p:nvSpPr>
            <p:spPr>
              <a:xfrm>
                <a:off x="6147582" y="5247249"/>
                <a:ext cx="506436" cy="618979"/>
              </a:xfrm>
              <a:custGeom>
                <a:avLst/>
                <a:gdLst>
                  <a:gd name="connsiteX0" fmla="*/ 506436 w 506436"/>
                  <a:gd name="connsiteY0" fmla="*/ 0 h 618979"/>
                  <a:gd name="connsiteX1" fmla="*/ 365760 w 506436"/>
                  <a:gd name="connsiteY1" fmla="*/ 239151 h 618979"/>
                  <a:gd name="connsiteX2" fmla="*/ 70338 w 506436"/>
                  <a:gd name="connsiteY2" fmla="*/ 253219 h 618979"/>
                  <a:gd name="connsiteX3" fmla="*/ 0 w 506436"/>
                  <a:gd name="connsiteY3" fmla="*/ 618979 h 618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06436" h="618979">
                    <a:moveTo>
                      <a:pt x="506436" y="0"/>
                    </a:moveTo>
                    <a:cubicBezTo>
                      <a:pt x="472439" y="98474"/>
                      <a:pt x="438443" y="196948"/>
                      <a:pt x="365760" y="239151"/>
                    </a:cubicBezTo>
                    <a:cubicBezTo>
                      <a:pt x="293077" y="281354"/>
                      <a:pt x="131298" y="189914"/>
                      <a:pt x="70338" y="253219"/>
                    </a:cubicBezTo>
                    <a:cubicBezTo>
                      <a:pt x="9378" y="316524"/>
                      <a:pt x="4689" y="467751"/>
                      <a:pt x="0" y="618979"/>
                    </a:cubicBezTo>
                  </a:path>
                </a:pathLst>
              </a:custGeom>
              <a:ln w="31750">
                <a:solidFill>
                  <a:srgbClr val="FF0000"/>
                </a:solidFill>
                <a:headEnd type="oval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3612404" y="5502978"/>
            <a:ext cx="5198246" cy="527220"/>
            <a:chOff x="3612404" y="5502978"/>
            <a:chExt cx="5198246" cy="527220"/>
          </a:xfrm>
        </p:grpSpPr>
        <p:grpSp>
          <p:nvGrpSpPr>
            <p:cNvPr id="32" name="Group 31"/>
            <p:cNvGrpSpPr/>
            <p:nvPr/>
          </p:nvGrpSpPr>
          <p:grpSpPr>
            <a:xfrm>
              <a:off x="3612404" y="5505464"/>
              <a:ext cx="2599123" cy="524734"/>
              <a:chOff x="3710880" y="5505464"/>
              <a:chExt cx="2599123" cy="524734"/>
            </a:xfrm>
          </p:grpSpPr>
          <p:sp>
            <p:nvSpPr>
              <p:cNvPr id="72" name="Rectangle 71"/>
              <p:cNvSpPr/>
              <p:nvPr/>
            </p:nvSpPr>
            <p:spPr>
              <a:xfrm>
                <a:off x="3710880" y="5505464"/>
                <a:ext cx="2599123" cy="524734"/>
              </a:xfrm>
              <a:prstGeom prst="rect">
                <a:avLst/>
              </a:prstGeom>
              <a:solidFill>
                <a:schemeClr val="bg2">
                  <a:lumMod val="75000"/>
                  <a:alpha val="87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3755635" y="5564381"/>
                <a:ext cx="1327737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5154077" y="5570741"/>
                <a:ext cx="489537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74"/>
              <p:cNvSpPr/>
              <p:nvPr/>
            </p:nvSpPr>
            <p:spPr>
              <a:xfrm>
                <a:off x="5734398" y="5564381"/>
                <a:ext cx="489537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6211527" y="5502978"/>
              <a:ext cx="2599123" cy="524734"/>
              <a:chOff x="3710880" y="5505464"/>
              <a:chExt cx="2599123" cy="524734"/>
            </a:xfrm>
          </p:grpSpPr>
          <p:sp>
            <p:nvSpPr>
              <p:cNvPr id="78" name="Rectangle 77"/>
              <p:cNvSpPr/>
              <p:nvPr/>
            </p:nvSpPr>
            <p:spPr>
              <a:xfrm>
                <a:off x="3710880" y="5505464"/>
                <a:ext cx="2599123" cy="524734"/>
              </a:xfrm>
              <a:prstGeom prst="rect">
                <a:avLst/>
              </a:prstGeom>
              <a:solidFill>
                <a:schemeClr val="bg2">
                  <a:lumMod val="75000"/>
                  <a:alpha val="87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3755635" y="5564381"/>
                <a:ext cx="1327737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5154077" y="5570741"/>
                <a:ext cx="489537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/>
              <p:cNvSpPr/>
              <p:nvPr/>
            </p:nvSpPr>
            <p:spPr>
              <a:xfrm>
                <a:off x="5734398" y="5564381"/>
                <a:ext cx="489537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83" name="Rectangle 82"/>
          <p:cNvSpPr/>
          <p:nvPr/>
        </p:nvSpPr>
        <p:spPr>
          <a:xfrm>
            <a:off x="3792893" y="4587758"/>
            <a:ext cx="1004191" cy="617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n = 1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3795147" y="4586068"/>
            <a:ext cx="998222" cy="61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</a:rPr>
              <a:t> n = 3</a:t>
            </a:r>
            <a:endParaRPr lang="en-US" sz="2800" dirty="0">
              <a:solidFill>
                <a:schemeClr val="tx1"/>
              </a:solidFill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982581" y="3366868"/>
            <a:ext cx="7006932" cy="701513"/>
            <a:chOff x="982581" y="3366868"/>
            <a:chExt cx="7006932" cy="701513"/>
          </a:xfrm>
        </p:grpSpPr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1889" y="3366868"/>
              <a:ext cx="2276232" cy="315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9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581" y="3745840"/>
              <a:ext cx="7006932" cy="3225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82247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83" grpId="0"/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" name="Group 4095"/>
          <p:cNvGrpSpPr/>
          <p:nvPr/>
        </p:nvGrpSpPr>
        <p:grpSpPr>
          <a:xfrm>
            <a:off x="467164" y="4744915"/>
            <a:ext cx="8360520" cy="1905000"/>
            <a:chOff x="771964" y="4744915"/>
            <a:chExt cx="8360520" cy="1905000"/>
          </a:xfrm>
        </p:grpSpPr>
        <p:grpSp>
          <p:nvGrpSpPr>
            <p:cNvPr id="37" name="Group 36"/>
            <p:cNvGrpSpPr/>
            <p:nvPr/>
          </p:nvGrpSpPr>
          <p:grpSpPr>
            <a:xfrm>
              <a:off x="771964" y="4744915"/>
              <a:ext cx="4322033" cy="1905000"/>
              <a:chOff x="919575" y="4744915"/>
              <a:chExt cx="4322033" cy="1905000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919575" y="4744915"/>
                <a:ext cx="4322033" cy="1905000"/>
                <a:chOff x="5862127" y="4114800"/>
                <a:chExt cx="4322033" cy="1905000"/>
              </a:xfrm>
            </p:grpSpPr>
            <p:grpSp>
              <p:nvGrpSpPr>
                <p:cNvPr id="48" name="Group 47"/>
                <p:cNvGrpSpPr/>
                <p:nvPr/>
              </p:nvGrpSpPr>
              <p:grpSpPr>
                <a:xfrm>
                  <a:off x="5862127" y="5114067"/>
                  <a:ext cx="4322033" cy="905733"/>
                  <a:chOff x="5938327" y="5495067"/>
                  <a:chExt cx="4322033" cy="905733"/>
                </a:xfrm>
              </p:grpSpPr>
              <p:grpSp>
                <p:nvGrpSpPr>
                  <p:cNvPr id="55" name="Group 54"/>
                  <p:cNvGrpSpPr/>
                  <p:nvPr/>
                </p:nvGrpSpPr>
                <p:grpSpPr>
                  <a:xfrm>
                    <a:off x="6223884" y="5495067"/>
                    <a:ext cx="4036476" cy="524734"/>
                    <a:chOff x="5461884" y="5495067"/>
                    <a:chExt cx="4036476" cy="524734"/>
                  </a:xfrm>
                </p:grpSpPr>
                <p:sp>
                  <p:nvSpPr>
                    <p:cNvPr id="58" name="Rectangle 57"/>
                    <p:cNvSpPr/>
                    <p:nvPr/>
                  </p:nvSpPr>
                  <p:spPr>
                    <a:xfrm>
                      <a:off x="5461884" y="5495067"/>
                      <a:ext cx="4036476" cy="524734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  <a:alpha val="87000"/>
                      </a:schemeClr>
                    </a:solidFill>
                    <a:ln>
                      <a:solidFill>
                        <a:schemeClr val="bg2">
                          <a:lumMod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9" name="Rectangle 58"/>
                    <p:cNvSpPr/>
                    <p:nvPr/>
                  </p:nvSpPr>
                  <p:spPr>
                    <a:xfrm>
                      <a:off x="5522832" y="5553984"/>
                      <a:ext cx="1733856" cy="404246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0" name="Rectangle 59"/>
                    <p:cNvSpPr/>
                    <p:nvPr/>
                  </p:nvSpPr>
                  <p:spPr>
                    <a:xfrm>
                      <a:off x="7327028" y="5560344"/>
                      <a:ext cx="1038664" cy="397886"/>
                    </a:xfrm>
                    <a:prstGeom prst="rect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57" name="Rectangle 56"/>
                  <p:cNvSpPr/>
                  <p:nvPr/>
                </p:nvSpPr>
                <p:spPr>
                  <a:xfrm>
                    <a:off x="5938327" y="5926015"/>
                    <a:ext cx="1224473" cy="47478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rgbClr val="C00000"/>
                        </a:solidFill>
                      </a:rPr>
                      <a:t>8765</a:t>
                    </a:r>
                    <a:endParaRPr lang="en-US" sz="2400" dirty="0">
                      <a:solidFill>
                        <a:srgbClr val="C00000"/>
                      </a:solidFill>
                    </a:endParaRPr>
                  </a:p>
                </p:txBody>
              </p:sp>
            </p:grpSp>
            <p:grpSp>
              <p:nvGrpSpPr>
                <p:cNvPr id="49" name="Group 48"/>
                <p:cNvGrpSpPr/>
                <p:nvPr/>
              </p:nvGrpSpPr>
              <p:grpSpPr>
                <a:xfrm>
                  <a:off x="6004563" y="4114800"/>
                  <a:ext cx="1620128" cy="474785"/>
                  <a:chOff x="1600200" y="1651781"/>
                  <a:chExt cx="1620128" cy="474785"/>
                </a:xfrm>
              </p:grpSpPr>
              <p:sp>
                <p:nvSpPr>
                  <p:cNvPr id="53" name="Rectangle 52"/>
                  <p:cNvSpPr/>
                  <p:nvPr/>
                </p:nvSpPr>
                <p:spPr>
                  <a:xfrm>
                    <a:off x="2229728" y="1722121"/>
                    <a:ext cx="990600" cy="381000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4" name="Rectangle 53"/>
                  <p:cNvSpPr/>
                  <p:nvPr/>
                </p:nvSpPr>
                <p:spPr>
                  <a:xfrm>
                    <a:off x="1600200" y="1651781"/>
                    <a:ext cx="685800" cy="47478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rPr>
                      <a:t>*q</a:t>
                    </a:r>
                    <a:endParaRPr lang="en-US" sz="28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50" name="Group 49"/>
                <p:cNvGrpSpPr/>
                <p:nvPr/>
              </p:nvGrpSpPr>
              <p:grpSpPr>
                <a:xfrm>
                  <a:off x="6208545" y="4227344"/>
                  <a:ext cx="1382291" cy="876884"/>
                  <a:chOff x="6147582" y="4989344"/>
                  <a:chExt cx="1382291" cy="876884"/>
                </a:xfrm>
              </p:grpSpPr>
              <p:sp>
                <p:nvSpPr>
                  <p:cNvPr id="51" name="Rectangle 50"/>
                  <p:cNvSpPr/>
                  <p:nvPr/>
                </p:nvSpPr>
                <p:spPr>
                  <a:xfrm>
                    <a:off x="6554808" y="4989344"/>
                    <a:ext cx="975065" cy="32355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400" dirty="0" smtClean="0">
                        <a:solidFill>
                          <a:srgbClr val="C00000"/>
                        </a:solidFill>
                      </a:rPr>
                      <a:t>8765</a:t>
                    </a:r>
                    <a:endParaRPr lang="en-US" sz="24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52" name="Freeform 51"/>
                  <p:cNvSpPr/>
                  <p:nvPr/>
                </p:nvSpPr>
                <p:spPr>
                  <a:xfrm>
                    <a:off x="6147582" y="5247249"/>
                    <a:ext cx="506436" cy="618979"/>
                  </a:xfrm>
                  <a:custGeom>
                    <a:avLst/>
                    <a:gdLst>
                      <a:gd name="connsiteX0" fmla="*/ 506436 w 506436"/>
                      <a:gd name="connsiteY0" fmla="*/ 0 h 618979"/>
                      <a:gd name="connsiteX1" fmla="*/ 365760 w 506436"/>
                      <a:gd name="connsiteY1" fmla="*/ 239151 h 618979"/>
                      <a:gd name="connsiteX2" fmla="*/ 70338 w 506436"/>
                      <a:gd name="connsiteY2" fmla="*/ 253219 h 618979"/>
                      <a:gd name="connsiteX3" fmla="*/ 0 w 506436"/>
                      <a:gd name="connsiteY3" fmla="*/ 618979 h 618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6436" h="618979">
                        <a:moveTo>
                          <a:pt x="506436" y="0"/>
                        </a:moveTo>
                        <a:cubicBezTo>
                          <a:pt x="472439" y="98474"/>
                          <a:pt x="438443" y="196948"/>
                          <a:pt x="365760" y="239151"/>
                        </a:cubicBezTo>
                        <a:cubicBezTo>
                          <a:pt x="293077" y="281354"/>
                          <a:pt x="131298" y="189914"/>
                          <a:pt x="70338" y="253219"/>
                        </a:cubicBezTo>
                        <a:cubicBezTo>
                          <a:pt x="9378" y="316524"/>
                          <a:pt x="4689" y="467751"/>
                          <a:pt x="0" y="618979"/>
                        </a:cubicBezTo>
                      </a:path>
                    </a:pathLst>
                  </a:custGeom>
                  <a:ln w="31750">
                    <a:solidFill>
                      <a:srgbClr val="FF0000"/>
                    </a:solidFill>
                    <a:headEnd type="oval"/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62" name="Rectangle 61"/>
              <p:cNvSpPr/>
              <p:nvPr/>
            </p:nvSpPr>
            <p:spPr>
              <a:xfrm>
                <a:off x="4171072" y="5805268"/>
                <a:ext cx="1038664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5096008" y="5742855"/>
              <a:ext cx="4036476" cy="524734"/>
              <a:chOff x="5105400" y="5729068"/>
              <a:chExt cx="4036476" cy="524734"/>
            </a:xfrm>
          </p:grpSpPr>
          <p:sp>
            <p:nvSpPr>
              <p:cNvPr id="64" name="Rectangle 63"/>
              <p:cNvSpPr/>
              <p:nvPr/>
            </p:nvSpPr>
            <p:spPr>
              <a:xfrm>
                <a:off x="5105400" y="5729068"/>
                <a:ext cx="4036476" cy="524734"/>
              </a:xfrm>
              <a:prstGeom prst="rect">
                <a:avLst/>
              </a:prstGeom>
              <a:solidFill>
                <a:schemeClr val="bg2">
                  <a:lumMod val="75000"/>
                  <a:alpha val="87000"/>
                </a:schemeClr>
              </a:solidFill>
              <a:ln>
                <a:solidFill>
                  <a:schemeClr val="bg2">
                    <a:lumMod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5166348" y="5787985"/>
                <a:ext cx="1733856" cy="40424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Rectangle 65"/>
              <p:cNvSpPr/>
              <p:nvPr/>
            </p:nvSpPr>
            <p:spPr>
              <a:xfrm>
                <a:off x="6970544" y="5794345"/>
                <a:ext cx="1038664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66"/>
              <p:cNvSpPr/>
              <p:nvPr/>
            </p:nvSpPr>
            <p:spPr>
              <a:xfrm>
                <a:off x="8071340" y="5790154"/>
                <a:ext cx="1038664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7191673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5562189" y="2384473"/>
            <a:ext cx="3518311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Enter record of book no. 1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172328" y="19050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80536" y="2141808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617505" y="2691621"/>
            <a:ext cx="1153078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Name 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180536" y="2390336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6644468" y="2686928"/>
            <a:ext cx="1350225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Let us c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13582" y="5795369"/>
            <a:ext cx="1136786" cy="404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Let us c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180536" y="265528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617504" y="2996419"/>
            <a:ext cx="1153078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Price 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180536" y="2906156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644467" y="2996419"/>
            <a:ext cx="1350225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150.75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2596660" y="5773615"/>
            <a:ext cx="1053476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150.75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71" name="Straight Arrow Connector 70"/>
          <p:cNvCxnSpPr/>
          <p:nvPr/>
        </p:nvCxnSpPr>
        <p:spPr>
          <a:xfrm>
            <a:off x="194604" y="31711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5617504" y="3289499"/>
            <a:ext cx="1153078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Pages 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73" name="Straight Arrow Connector 72"/>
          <p:cNvCxnSpPr/>
          <p:nvPr/>
        </p:nvCxnSpPr>
        <p:spPr>
          <a:xfrm>
            <a:off x="214532" y="3407908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6642101" y="3303567"/>
            <a:ext cx="675112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465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3722111" y="5806873"/>
            <a:ext cx="675112" cy="410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465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3247132" y="4270130"/>
            <a:ext cx="1900445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(8765+1)-&gt;name 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4100" name="Group 4099"/>
          <p:cNvGrpSpPr/>
          <p:nvPr/>
        </p:nvGrpSpPr>
        <p:grpSpPr>
          <a:xfrm>
            <a:off x="3318905" y="4579303"/>
            <a:ext cx="1633611" cy="1165402"/>
            <a:chOff x="3318905" y="4579303"/>
            <a:chExt cx="1633611" cy="1165402"/>
          </a:xfrm>
        </p:grpSpPr>
        <p:sp>
          <p:nvSpPr>
            <p:cNvPr id="4097" name="Left Brace 4096"/>
            <p:cNvSpPr/>
            <p:nvPr/>
          </p:nvSpPr>
          <p:spPr>
            <a:xfrm rot="16200000">
              <a:off x="3576947" y="4321261"/>
              <a:ext cx="403004" cy="919088"/>
            </a:xfrm>
            <a:prstGeom prst="leftBrac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99" name="Freeform 4098"/>
            <p:cNvSpPr/>
            <p:nvPr/>
          </p:nvSpPr>
          <p:spPr>
            <a:xfrm>
              <a:off x="3768326" y="4974956"/>
              <a:ext cx="1184190" cy="769749"/>
            </a:xfrm>
            <a:custGeom>
              <a:avLst/>
              <a:gdLst>
                <a:gd name="connsiteX0" fmla="*/ 8094 w 1184190"/>
                <a:gd name="connsiteY0" fmla="*/ 0 h 769749"/>
                <a:gd name="connsiteX1" fmla="*/ 13260 w 1184190"/>
                <a:gd name="connsiteY1" fmla="*/ 123986 h 769749"/>
                <a:gd name="connsiteX2" fmla="*/ 132081 w 1184190"/>
                <a:gd name="connsiteY2" fmla="*/ 144651 h 769749"/>
                <a:gd name="connsiteX3" fmla="*/ 881166 w 1184190"/>
                <a:gd name="connsiteY3" fmla="*/ 118820 h 769749"/>
                <a:gd name="connsiteX4" fmla="*/ 1134305 w 1184190"/>
                <a:gd name="connsiteY4" fmla="*/ 113654 h 769749"/>
                <a:gd name="connsiteX5" fmla="*/ 1180799 w 1184190"/>
                <a:gd name="connsiteY5" fmla="*/ 278969 h 769749"/>
                <a:gd name="connsiteX6" fmla="*/ 1082643 w 1184190"/>
                <a:gd name="connsiteY6" fmla="*/ 769749 h 769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4190" h="769749">
                  <a:moveTo>
                    <a:pt x="8094" y="0"/>
                  </a:moveTo>
                  <a:cubicBezTo>
                    <a:pt x="344" y="49939"/>
                    <a:pt x="-7405" y="99878"/>
                    <a:pt x="13260" y="123986"/>
                  </a:cubicBezTo>
                  <a:cubicBezTo>
                    <a:pt x="33925" y="148095"/>
                    <a:pt x="-12570" y="145512"/>
                    <a:pt x="132081" y="144651"/>
                  </a:cubicBezTo>
                  <a:cubicBezTo>
                    <a:pt x="276732" y="143790"/>
                    <a:pt x="714129" y="123986"/>
                    <a:pt x="881166" y="118820"/>
                  </a:cubicBezTo>
                  <a:cubicBezTo>
                    <a:pt x="1048203" y="113654"/>
                    <a:pt x="1084366" y="86963"/>
                    <a:pt x="1134305" y="113654"/>
                  </a:cubicBezTo>
                  <a:cubicBezTo>
                    <a:pt x="1184244" y="140345"/>
                    <a:pt x="1189409" y="169620"/>
                    <a:pt x="1180799" y="278969"/>
                  </a:cubicBezTo>
                  <a:cubicBezTo>
                    <a:pt x="1172189" y="388318"/>
                    <a:pt x="1127416" y="579033"/>
                    <a:pt x="1082643" y="769749"/>
                  </a:cubicBezTo>
                </a:path>
              </a:pathLst>
            </a:cu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9" name="Straight Arrow Connector 78"/>
          <p:cNvCxnSpPr/>
          <p:nvPr/>
        </p:nvCxnSpPr>
        <p:spPr>
          <a:xfrm>
            <a:off x="172327" y="19050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5562189" y="3576515"/>
            <a:ext cx="3518311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Enter record of book no. 2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177800" y="21463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5626100" y="3868615"/>
            <a:ext cx="1153078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Name 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177800" y="23876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/>
          <p:cNvSpPr/>
          <p:nvPr/>
        </p:nvSpPr>
        <p:spPr>
          <a:xfrm>
            <a:off x="6643560" y="3855328"/>
            <a:ext cx="1569420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Databases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852156" y="5770879"/>
            <a:ext cx="1569420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Databases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88" name="Straight Arrow Connector 87"/>
          <p:cNvCxnSpPr/>
          <p:nvPr/>
        </p:nvCxnSpPr>
        <p:spPr>
          <a:xfrm>
            <a:off x="190500" y="26543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5626100" y="4173415"/>
            <a:ext cx="1153078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Price 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177800" y="29083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/>
          <p:cNvSpPr/>
          <p:nvPr/>
        </p:nvSpPr>
        <p:spPr>
          <a:xfrm>
            <a:off x="6642100" y="4160715"/>
            <a:ext cx="1350225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375.85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611413" y="5760915"/>
            <a:ext cx="1109004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375.85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93" name="Straight Arrow Connector 92"/>
          <p:cNvCxnSpPr/>
          <p:nvPr/>
        </p:nvCxnSpPr>
        <p:spPr>
          <a:xfrm>
            <a:off x="190500" y="31750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/>
          <p:cNvSpPr/>
          <p:nvPr/>
        </p:nvSpPr>
        <p:spPr>
          <a:xfrm>
            <a:off x="5626100" y="4440115"/>
            <a:ext cx="1153078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Pages :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>
            <a:off x="215900" y="3403600"/>
            <a:ext cx="500475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/>
          <p:cNvSpPr/>
          <p:nvPr/>
        </p:nvSpPr>
        <p:spPr>
          <a:xfrm>
            <a:off x="6642100" y="4465515"/>
            <a:ext cx="675112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650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7757148" y="5799655"/>
            <a:ext cx="675112" cy="364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650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10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1333" y="4283862"/>
            <a:ext cx="2238527" cy="29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02" name="Rectangle 4101">
            <a:hlinkClick r:id="rId4" action="ppaction://hlinkfile"/>
          </p:cNvPr>
          <p:cNvSpPr/>
          <p:nvPr/>
        </p:nvSpPr>
        <p:spPr>
          <a:xfrm>
            <a:off x="6809446" y="990600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605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>
                      <p:stCondLst>
                        <p:cond delay="indefinite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9" grpId="0"/>
      <p:bldP spid="41" grpId="0"/>
      <p:bldP spid="42" grpId="0"/>
      <p:bldP spid="44" grpId="0"/>
      <p:bldP spid="46" grpId="0"/>
      <p:bldP spid="70" grpId="0"/>
      <p:bldP spid="72" grpId="0"/>
      <p:bldP spid="74" grpId="0"/>
      <p:bldP spid="75" grpId="0"/>
      <p:bldP spid="76" grpId="0"/>
      <p:bldP spid="80" grpId="0"/>
      <p:bldP spid="82" grpId="0"/>
      <p:bldP spid="84" grpId="0"/>
      <p:bldP spid="85" grpId="0"/>
      <p:bldP spid="89" grpId="0"/>
      <p:bldP spid="91" grpId="0"/>
      <p:bldP spid="92" grpId="0"/>
      <p:bldP spid="94" grpId="0"/>
      <p:bldP spid="96" grpId="0"/>
      <p:bldP spid="97" grpId="0"/>
      <p:bldP spid="4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structure to a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ways</a:t>
            </a:r>
          </a:p>
          <a:p>
            <a:pPr lvl="1"/>
            <a:r>
              <a:rPr lang="en-US" dirty="0" smtClean="0"/>
              <a:t>Passing address of a structure</a:t>
            </a:r>
          </a:p>
          <a:p>
            <a:pPr lvl="1"/>
            <a:r>
              <a:rPr lang="en-US" dirty="0" smtClean="0"/>
              <a:t>Passing value of structure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1622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Passing elements of structure to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066800"/>
          </a:xfrm>
        </p:spPr>
        <p:txBody>
          <a:bodyPr/>
          <a:lstStyle/>
          <a:p>
            <a:r>
              <a:rPr lang="en-US" dirty="0" smtClean="0"/>
              <a:t>Like ordinary variables, individual elements of a structure can be passed to a function 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479344"/>
            <a:ext cx="6781800" cy="42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990600" y="51054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3528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Passing entire structure to function  </a:t>
            </a:r>
            <a:br>
              <a:rPr lang="en-US" dirty="0" smtClean="0"/>
            </a:br>
            <a:r>
              <a:rPr lang="en-US" dirty="0" smtClean="0"/>
              <a:t>by value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685" y="1303358"/>
            <a:ext cx="8074327" cy="411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28102" y="3510888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998754" y="1676400"/>
            <a:ext cx="4674398" cy="905733"/>
            <a:chOff x="3998754" y="1752600"/>
            <a:chExt cx="4674398" cy="905733"/>
          </a:xfrm>
        </p:grpSpPr>
        <p:grpSp>
          <p:nvGrpSpPr>
            <p:cNvPr id="7" name="Group 6"/>
            <p:cNvGrpSpPr/>
            <p:nvPr/>
          </p:nvGrpSpPr>
          <p:grpSpPr>
            <a:xfrm>
              <a:off x="3998754" y="1752600"/>
              <a:ext cx="4661291" cy="905733"/>
              <a:chOff x="580317" y="5744182"/>
              <a:chExt cx="4661291" cy="905733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580317" y="5744182"/>
                <a:ext cx="4661291" cy="905733"/>
                <a:chOff x="5599069" y="5495067"/>
                <a:chExt cx="4661291" cy="905733"/>
              </a:xfrm>
            </p:grpSpPr>
            <p:grpSp>
              <p:nvGrpSpPr>
                <p:cNvPr id="22" name="Group 21"/>
                <p:cNvGrpSpPr/>
                <p:nvPr/>
              </p:nvGrpSpPr>
              <p:grpSpPr>
                <a:xfrm>
                  <a:off x="6223884" y="5495067"/>
                  <a:ext cx="4036476" cy="524734"/>
                  <a:chOff x="5461884" y="5495067"/>
                  <a:chExt cx="4036476" cy="524734"/>
                </a:xfrm>
              </p:grpSpPr>
              <p:sp>
                <p:nvSpPr>
                  <p:cNvPr id="25" name="Rectangle 24"/>
                  <p:cNvSpPr/>
                  <p:nvPr/>
                </p:nvSpPr>
                <p:spPr>
                  <a:xfrm>
                    <a:off x="5461884" y="5495067"/>
                    <a:ext cx="4036476" cy="52473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  <a:alpha val="87000"/>
                    </a:schemeClr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6" name="Rectangle 25"/>
                  <p:cNvSpPr/>
                  <p:nvPr/>
                </p:nvSpPr>
                <p:spPr>
                  <a:xfrm>
                    <a:off x="5522832" y="5553984"/>
                    <a:ext cx="1733856" cy="404246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7" name="Rectangle 26"/>
                  <p:cNvSpPr/>
                  <p:nvPr/>
                </p:nvSpPr>
                <p:spPr>
                  <a:xfrm>
                    <a:off x="7327028" y="5560344"/>
                    <a:ext cx="1038664" cy="397886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23" name="Rectangle 22"/>
                <p:cNvSpPr/>
                <p:nvPr/>
              </p:nvSpPr>
              <p:spPr>
                <a:xfrm>
                  <a:off x="5599069" y="5536223"/>
                  <a:ext cx="685800" cy="47478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b</a:t>
                  </a:r>
                  <a:r>
                    <a:rPr lang="en-US" sz="28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1 </a:t>
                  </a:r>
                  <a:endPara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5938327" y="5926015"/>
                  <a:ext cx="1224473" cy="47478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 smtClean="0">
                      <a:solidFill>
                        <a:srgbClr val="C00000"/>
                      </a:solidFill>
                    </a:rPr>
                    <a:t>8765</a:t>
                  </a:r>
                  <a:endParaRPr lang="en-US" sz="2400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4" name="Rectangle 13"/>
              <p:cNvSpPr/>
              <p:nvPr/>
            </p:nvSpPr>
            <p:spPr>
              <a:xfrm>
                <a:off x="4171072" y="5805268"/>
                <a:ext cx="1038664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4715260" y="1821052"/>
              <a:ext cx="1380739" cy="404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Let us C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428097" y="1828800"/>
              <a:ext cx="1099280" cy="404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350.75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573872" y="1828800"/>
              <a:ext cx="1099280" cy="404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550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>
            <a:off x="421944" y="37338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1434709" y="5562600"/>
            <a:ext cx="4661291" cy="905733"/>
            <a:chOff x="580317" y="5744182"/>
            <a:chExt cx="4661291" cy="905733"/>
          </a:xfrm>
        </p:grpSpPr>
        <p:grpSp>
          <p:nvGrpSpPr>
            <p:cNvPr id="38" name="Group 37"/>
            <p:cNvGrpSpPr/>
            <p:nvPr/>
          </p:nvGrpSpPr>
          <p:grpSpPr>
            <a:xfrm>
              <a:off x="580317" y="5744182"/>
              <a:ext cx="4661291" cy="905733"/>
              <a:chOff x="5599069" y="5495067"/>
              <a:chExt cx="4661291" cy="905733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6223884" y="5495067"/>
                <a:ext cx="4036476" cy="524734"/>
                <a:chOff x="5461884" y="5495067"/>
                <a:chExt cx="4036476" cy="524734"/>
              </a:xfrm>
            </p:grpSpPr>
            <p:sp>
              <p:nvSpPr>
                <p:cNvPr id="43" name="Rectangle 42"/>
                <p:cNvSpPr/>
                <p:nvPr/>
              </p:nvSpPr>
              <p:spPr>
                <a:xfrm>
                  <a:off x="5461884" y="5495067"/>
                  <a:ext cx="4036476" cy="524734"/>
                </a:xfrm>
                <a:prstGeom prst="rect">
                  <a:avLst/>
                </a:prstGeom>
                <a:solidFill>
                  <a:schemeClr val="bg2">
                    <a:lumMod val="75000"/>
                    <a:alpha val="87000"/>
                  </a:schemeClr>
                </a:solidFill>
                <a:ln>
                  <a:solidFill>
                    <a:schemeClr val="bg2">
                      <a:lumMod val="2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522832" y="5553984"/>
                  <a:ext cx="1733856" cy="40424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7327028" y="5560344"/>
                  <a:ext cx="1038664" cy="397886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41" name="Rectangle 40"/>
              <p:cNvSpPr/>
              <p:nvPr/>
            </p:nvSpPr>
            <p:spPr>
              <a:xfrm>
                <a:off x="5599069" y="5536223"/>
                <a:ext cx="685800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b </a:t>
                </a:r>
                <a:endParaRPr 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938327" y="5926015"/>
                <a:ext cx="1224473" cy="47478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rgbClr val="C00000"/>
                    </a:solidFill>
                  </a:rPr>
                  <a:t>9560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9" name="Rectangle 38"/>
            <p:cNvSpPr/>
            <p:nvPr/>
          </p:nvSpPr>
          <p:spPr>
            <a:xfrm>
              <a:off x="4171072" y="5805268"/>
              <a:ext cx="1038664" cy="39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136370" y="5631052"/>
            <a:ext cx="1380739" cy="404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Let us C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849207" y="5638800"/>
            <a:ext cx="1099280" cy="404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350.75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994982" y="5638800"/>
            <a:ext cx="1099280" cy="4041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550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37608" y="4509448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99192" y="50292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26488" y="3984008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hlinkClick r:id="rId3" action="ppaction://hlinkfile"/>
          </p:cNvPr>
          <p:cNvSpPr/>
          <p:nvPr/>
        </p:nvSpPr>
        <p:spPr>
          <a:xfrm>
            <a:off x="7097058" y="4006754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903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4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Passing entire structure to function  </a:t>
            </a:r>
            <a:br>
              <a:rPr lang="en-US" dirty="0"/>
            </a:br>
            <a:r>
              <a:rPr lang="en-US" dirty="0"/>
              <a:t>by </a:t>
            </a:r>
            <a:r>
              <a:rPr lang="en-US" dirty="0" smtClean="0"/>
              <a:t>address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337022" cy="4233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164802" y="1989867"/>
            <a:ext cx="4674398" cy="905733"/>
            <a:chOff x="3998754" y="1752600"/>
            <a:chExt cx="4674398" cy="905733"/>
          </a:xfrm>
        </p:grpSpPr>
        <p:grpSp>
          <p:nvGrpSpPr>
            <p:cNvPr id="6" name="Group 5"/>
            <p:cNvGrpSpPr/>
            <p:nvPr/>
          </p:nvGrpSpPr>
          <p:grpSpPr>
            <a:xfrm>
              <a:off x="3998754" y="1752600"/>
              <a:ext cx="4661291" cy="905733"/>
              <a:chOff x="580317" y="5744182"/>
              <a:chExt cx="4661291" cy="905733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580317" y="5744182"/>
                <a:ext cx="4661291" cy="905733"/>
                <a:chOff x="5599069" y="5495067"/>
                <a:chExt cx="4661291" cy="905733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6223884" y="5495067"/>
                  <a:ext cx="4036476" cy="524734"/>
                  <a:chOff x="5461884" y="5495067"/>
                  <a:chExt cx="4036476" cy="524734"/>
                </a:xfrm>
              </p:grpSpPr>
              <p:sp>
                <p:nvSpPr>
                  <p:cNvPr id="15" name="Rectangle 14"/>
                  <p:cNvSpPr/>
                  <p:nvPr/>
                </p:nvSpPr>
                <p:spPr>
                  <a:xfrm>
                    <a:off x="5461884" y="5495067"/>
                    <a:ext cx="4036476" cy="52473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  <a:alpha val="87000"/>
                    </a:schemeClr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" name="Rectangle 15"/>
                  <p:cNvSpPr/>
                  <p:nvPr/>
                </p:nvSpPr>
                <p:spPr>
                  <a:xfrm>
                    <a:off x="5522832" y="5553984"/>
                    <a:ext cx="1733856" cy="404246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7" name="Rectangle 16"/>
                  <p:cNvSpPr/>
                  <p:nvPr/>
                </p:nvSpPr>
                <p:spPr>
                  <a:xfrm>
                    <a:off x="7327028" y="5560344"/>
                    <a:ext cx="1038664" cy="397886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" name="Rectangle 12"/>
                <p:cNvSpPr/>
                <p:nvPr/>
              </p:nvSpPr>
              <p:spPr>
                <a:xfrm>
                  <a:off x="5599069" y="5536223"/>
                  <a:ext cx="685800" cy="47478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b</a:t>
                  </a:r>
                  <a:r>
                    <a:rPr lang="en-US" sz="28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1 </a:t>
                  </a:r>
                  <a:endPara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6077194" y="5926015"/>
                  <a:ext cx="1224473" cy="47478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 smtClean="0">
                      <a:solidFill>
                        <a:srgbClr val="C00000"/>
                      </a:solidFill>
                    </a:rPr>
                    <a:t>8765</a:t>
                  </a:r>
                  <a:endParaRPr lang="en-US" sz="2400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1" name="Rectangle 10"/>
              <p:cNvSpPr/>
              <p:nvPr/>
            </p:nvSpPr>
            <p:spPr>
              <a:xfrm>
                <a:off x="4171072" y="5805268"/>
                <a:ext cx="1038664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4715260" y="1821052"/>
              <a:ext cx="1380739" cy="404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Let us C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428097" y="1828800"/>
              <a:ext cx="1099280" cy="404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350.75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573872" y="1828800"/>
              <a:ext cx="1099280" cy="404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b="1" dirty="0" smtClean="0">
                  <a:solidFill>
                    <a:schemeClr val="accent6">
                      <a:lumMod val="50000"/>
                    </a:schemeClr>
                  </a:solidFill>
                </a:rPr>
                <a:t>550</a:t>
              </a:r>
              <a:endParaRPr lang="en-US" sz="24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654761" y="4276534"/>
            <a:ext cx="1650199" cy="474785"/>
            <a:chOff x="6654761" y="4276534"/>
            <a:chExt cx="1650199" cy="474785"/>
          </a:xfrm>
        </p:grpSpPr>
        <p:sp>
          <p:nvSpPr>
            <p:cNvPr id="20" name="Rectangle 19"/>
            <p:cNvSpPr/>
            <p:nvPr/>
          </p:nvSpPr>
          <p:spPr>
            <a:xfrm>
              <a:off x="7266296" y="4305650"/>
              <a:ext cx="1038664" cy="39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654761" y="4276534"/>
              <a:ext cx="685800" cy="4747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*b </a:t>
              </a:r>
              <a:endParaRPr 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7317394" y="4276533"/>
            <a:ext cx="947462" cy="4747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C00000"/>
                </a:solidFill>
              </a:rPr>
              <a:t>8765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4583686" y="2511188"/>
            <a:ext cx="3054333" cy="1897039"/>
          </a:xfrm>
          <a:custGeom>
            <a:avLst/>
            <a:gdLst>
              <a:gd name="connsiteX0" fmla="*/ 2827048 w 3054333"/>
              <a:gd name="connsiteY0" fmla="*/ 1897039 h 1897039"/>
              <a:gd name="connsiteX1" fmla="*/ 3031765 w 3054333"/>
              <a:gd name="connsiteY1" fmla="*/ 1255594 h 1897039"/>
              <a:gd name="connsiteX2" fmla="*/ 2908935 w 3054333"/>
              <a:gd name="connsiteY2" fmla="*/ 682388 h 1897039"/>
              <a:gd name="connsiteX3" fmla="*/ 1789818 w 3054333"/>
              <a:gd name="connsiteY3" fmla="*/ 668740 h 1897039"/>
              <a:gd name="connsiteX4" fmla="*/ 124792 w 3054333"/>
              <a:gd name="connsiteY4" fmla="*/ 764275 h 1897039"/>
              <a:gd name="connsiteX5" fmla="*/ 247621 w 3054333"/>
              <a:gd name="connsiteY5" fmla="*/ 0 h 1897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54333" h="1897039">
                <a:moveTo>
                  <a:pt x="2827048" y="1897039"/>
                </a:moveTo>
                <a:cubicBezTo>
                  <a:pt x="2922582" y="1677537"/>
                  <a:pt x="3018117" y="1458036"/>
                  <a:pt x="3031765" y="1255594"/>
                </a:cubicBezTo>
                <a:cubicBezTo>
                  <a:pt x="3045413" y="1053152"/>
                  <a:pt x="3115926" y="780197"/>
                  <a:pt x="2908935" y="682388"/>
                </a:cubicBezTo>
                <a:cubicBezTo>
                  <a:pt x="2701944" y="584579"/>
                  <a:pt x="2253842" y="655092"/>
                  <a:pt x="1789818" y="668740"/>
                </a:cubicBezTo>
                <a:cubicBezTo>
                  <a:pt x="1325794" y="682388"/>
                  <a:pt x="381825" y="875732"/>
                  <a:pt x="124792" y="764275"/>
                </a:cubicBezTo>
                <a:cubicBezTo>
                  <a:pt x="-132241" y="652818"/>
                  <a:pt x="57690" y="326409"/>
                  <a:pt x="247621" y="0"/>
                </a:cubicBezTo>
              </a:path>
            </a:pathLst>
          </a:custGeom>
          <a:ln w="3492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152399" y="38862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152400" y="41148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-48904" y="4876800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85384" y="5396552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60360" y="4357048"/>
            <a:ext cx="60960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hlinkClick r:id="rId3" action="ppaction://hlinkfile"/>
          </p:cNvPr>
          <p:cNvSpPr/>
          <p:nvPr/>
        </p:nvSpPr>
        <p:spPr>
          <a:xfrm>
            <a:off x="6539902" y="5757644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91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map of structure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0"/>
            <a:ext cx="8368892" cy="2819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Microsoft visual C , </a:t>
            </a:r>
            <a:r>
              <a:rPr lang="en-US" sz="2800" dirty="0" err="1" smtClean="0"/>
              <a:t>Dev</a:t>
            </a:r>
            <a:r>
              <a:rPr lang="en-US" sz="2800" dirty="0" smtClean="0"/>
              <a:t> </a:t>
            </a:r>
            <a:r>
              <a:rPr lang="en-US" sz="2800" dirty="0" err="1" smtClean="0"/>
              <a:t>Cpp</a:t>
            </a:r>
            <a:r>
              <a:rPr lang="en-US" sz="2800" dirty="0" smtClean="0"/>
              <a:t>  are example of 32-bit compiler</a:t>
            </a:r>
            <a:endParaRPr lang="en-US" sz="2800" dirty="0"/>
          </a:p>
          <a:p>
            <a:r>
              <a:rPr lang="en-US" sz="2800" dirty="0" smtClean="0"/>
              <a:t>32-bit </a:t>
            </a:r>
            <a:r>
              <a:rPr lang="en-US" sz="2800" dirty="0"/>
              <a:t>microprocessor </a:t>
            </a:r>
            <a:r>
              <a:rPr lang="en-US" sz="2800" dirty="0" smtClean="0"/>
              <a:t>is </a:t>
            </a:r>
            <a:r>
              <a:rPr lang="en-US" sz="2800" dirty="0"/>
              <a:t>able to fetch the data that is present at an address, which is a multiple of four much </a:t>
            </a:r>
            <a:r>
              <a:rPr lang="en-US" sz="2800" dirty="0" smtClean="0"/>
              <a:t>faster</a:t>
            </a:r>
            <a:endParaRPr lang="en-US" sz="2800" dirty="0"/>
          </a:p>
          <a:p>
            <a:r>
              <a:rPr lang="en-US" sz="2800" dirty="0"/>
              <a:t>Hence the </a:t>
            </a:r>
            <a:r>
              <a:rPr lang="en-US" sz="2800" dirty="0" smtClean="0"/>
              <a:t>32 bit compiler </a:t>
            </a:r>
            <a:r>
              <a:rPr lang="en-US" sz="2800" dirty="0"/>
              <a:t>aligns every element of a structure at an address that is multiple of four.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62000" y="1371600"/>
            <a:ext cx="2286000" cy="2153586"/>
            <a:chOff x="685800" y="1447800"/>
            <a:chExt cx="2286000" cy="2153586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1447800"/>
              <a:ext cx="1828800" cy="18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19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3276600"/>
              <a:ext cx="2286000" cy="324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8" name="Group 17"/>
          <p:cNvGrpSpPr/>
          <p:nvPr/>
        </p:nvGrpSpPr>
        <p:grpSpPr>
          <a:xfrm>
            <a:off x="4876800" y="2711354"/>
            <a:ext cx="3949292" cy="533401"/>
            <a:chOff x="4876800" y="1981200"/>
            <a:chExt cx="3949292" cy="533401"/>
          </a:xfrm>
        </p:grpSpPr>
        <p:grpSp>
          <p:nvGrpSpPr>
            <p:cNvPr id="6" name="Group 5"/>
            <p:cNvGrpSpPr/>
            <p:nvPr/>
          </p:nvGrpSpPr>
          <p:grpSpPr>
            <a:xfrm>
              <a:off x="4876800" y="1981200"/>
              <a:ext cx="3949292" cy="533401"/>
              <a:chOff x="1292315" y="5735515"/>
              <a:chExt cx="3949292" cy="533401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292315" y="5735515"/>
                <a:ext cx="3949292" cy="533401"/>
                <a:chOff x="6311067" y="5486400"/>
                <a:chExt cx="3949292" cy="533401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6920666" y="5495067"/>
                  <a:ext cx="3339693" cy="524734"/>
                  <a:chOff x="6158666" y="5495067"/>
                  <a:chExt cx="3339693" cy="524734"/>
                </a:xfrm>
              </p:grpSpPr>
              <p:sp>
                <p:nvSpPr>
                  <p:cNvPr id="15" name="Rectangle 14"/>
                  <p:cNvSpPr/>
                  <p:nvPr/>
                </p:nvSpPr>
                <p:spPr>
                  <a:xfrm>
                    <a:off x="6158666" y="5495067"/>
                    <a:ext cx="3339693" cy="524734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  <a:alpha val="87000"/>
                    </a:schemeClr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7" name="Rectangle 16"/>
                  <p:cNvSpPr/>
                  <p:nvPr/>
                </p:nvSpPr>
                <p:spPr>
                  <a:xfrm>
                    <a:off x="7327028" y="5560344"/>
                    <a:ext cx="1038664" cy="397886"/>
                  </a:xfrm>
                  <a:prstGeom prst="rect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13" name="Rectangle 12"/>
                <p:cNvSpPr/>
                <p:nvPr/>
              </p:nvSpPr>
              <p:spPr>
                <a:xfrm>
                  <a:off x="6311067" y="5486400"/>
                  <a:ext cx="685800" cy="474785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e</a:t>
                  </a:r>
                  <a:r>
                    <a:rPr lang="en-US" sz="28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</a:t>
                  </a:r>
                  <a:endParaRPr lang="en-US" sz="28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11" name="Rectangle 10"/>
              <p:cNvSpPr/>
              <p:nvPr/>
            </p:nvSpPr>
            <p:spPr>
              <a:xfrm>
                <a:off x="4171072" y="5805268"/>
                <a:ext cx="1038664" cy="3978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5570524" y="2064330"/>
              <a:ext cx="1038664" cy="39788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260644" y="3195851"/>
            <a:ext cx="3159456" cy="385549"/>
            <a:chOff x="5260644" y="2514600"/>
            <a:chExt cx="3159456" cy="385549"/>
          </a:xfrm>
        </p:grpSpPr>
        <p:sp>
          <p:nvSpPr>
            <p:cNvPr id="21" name="Rectangle 20"/>
            <p:cNvSpPr/>
            <p:nvPr/>
          </p:nvSpPr>
          <p:spPr>
            <a:xfrm>
              <a:off x="5260644" y="2514601"/>
              <a:ext cx="952500" cy="380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600 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376348" y="2519150"/>
              <a:ext cx="952500" cy="380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604 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467600" y="2514600"/>
              <a:ext cx="952500" cy="3809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rgbClr val="C00000"/>
                  </a:solidFill>
                </a:rPr>
                <a:t>608 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</p:grpSp>
      <p:sp>
        <p:nvSpPr>
          <p:cNvPr id="26" name="Rectangle 25">
            <a:hlinkClick r:id="rId4" action="ppaction://hlinkfile"/>
          </p:cNvPr>
          <p:cNvSpPr/>
          <p:nvPr/>
        </p:nvSpPr>
        <p:spPr>
          <a:xfrm>
            <a:off x="6812508" y="1560951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0708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Structure –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</a:t>
            </a:r>
            <a:r>
              <a:rPr lang="en-US" dirty="0"/>
              <a:t>structure is usually used when we wish to store dissimilar data </a:t>
            </a:r>
            <a:r>
              <a:rPr lang="en-US" dirty="0" smtClean="0"/>
              <a:t>together </a:t>
            </a:r>
            <a:endParaRPr lang="en-US" dirty="0"/>
          </a:p>
          <a:p>
            <a:r>
              <a:rPr lang="en-US" dirty="0"/>
              <a:t>Structure elements can be accessed through a structure variable using a dot (.) operator. </a:t>
            </a:r>
          </a:p>
          <a:p>
            <a:r>
              <a:rPr lang="en-US" dirty="0"/>
              <a:t>Structure elements can be accessed through a pointer to a structure using the arrow (-&gt;) operator. </a:t>
            </a:r>
          </a:p>
          <a:p>
            <a:r>
              <a:rPr lang="en-US" dirty="0"/>
              <a:t>All elements of one structure variable can be assigned to another structure variable using the assignment (=) operator. </a:t>
            </a:r>
          </a:p>
          <a:p>
            <a:r>
              <a:rPr lang="en-US" dirty="0"/>
              <a:t>It is possible to pass a structure variable to a function either by value or by address. </a:t>
            </a:r>
          </a:p>
          <a:p>
            <a:r>
              <a:rPr lang="en-US" dirty="0"/>
              <a:t>It is possible to create an array of structures.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0606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352799"/>
          </a:xfrm>
        </p:spPr>
        <p:txBody>
          <a:bodyPr/>
          <a:lstStyle/>
          <a:p>
            <a:r>
              <a:rPr lang="en-US" dirty="0"/>
              <a:t>Create a structure to specify data on students given below:</a:t>
            </a:r>
          </a:p>
          <a:p>
            <a:pPr lvl="2"/>
            <a:r>
              <a:rPr lang="en-US" dirty="0"/>
              <a:t>Roll number, Name, Department, Course, Year of joining</a:t>
            </a:r>
          </a:p>
          <a:p>
            <a:r>
              <a:rPr lang="en-US" dirty="0"/>
              <a:t>Create a variable of that structure, input </a:t>
            </a:r>
            <a:r>
              <a:rPr lang="en-US" dirty="0" smtClean="0"/>
              <a:t>value </a:t>
            </a:r>
            <a:r>
              <a:rPr lang="en-US" dirty="0"/>
              <a:t>from user and then display those values.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0" y="5029200"/>
            <a:ext cx="2362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Write a program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401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616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016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Preprocessor directive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Preprocessor directives are the special instruction to C compiler</a:t>
            </a:r>
          </a:p>
          <a:p>
            <a:r>
              <a:rPr lang="en-US" dirty="0" smtClean="0"/>
              <a:t>Preprocessor directive are resolved before compilation of program</a:t>
            </a:r>
          </a:p>
          <a:p>
            <a:r>
              <a:rPr lang="en-US" dirty="0" smtClean="0"/>
              <a:t>Following preprocessor directives are used mostly</a:t>
            </a:r>
          </a:p>
          <a:p>
            <a:pPr lvl="2"/>
            <a:r>
              <a:rPr lang="en-US" dirty="0" smtClean="0"/>
              <a:t>Macro </a:t>
            </a:r>
            <a:r>
              <a:rPr lang="en-US" dirty="0"/>
              <a:t>expansion </a:t>
            </a:r>
          </a:p>
          <a:p>
            <a:pPr lvl="2"/>
            <a:r>
              <a:rPr lang="en-US" dirty="0" smtClean="0"/>
              <a:t>File </a:t>
            </a:r>
            <a:r>
              <a:rPr lang="en-US" dirty="0"/>
              <a:t>inclusion </a:t>
            </a:r>
            <a:endParaRPr lang="en-US" dirty="0" smtClean="0"/>
          </a:p>
          <a:p>
            <a:pPr lvl="2"/>
            <a:r>
              <a:rPr lang="en-US" dirty="0" smtClean="0"/>
              <a:t>Conditional Compilation</a:t>
            </a:r>
            <a:endParaRPr lang="en-US" dirty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522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2" algn="ctr" rtl="0">
              <a:spcBef>
                <a:spcPct val="0"/>
              </a:spcBef>
            </a:pPr>
            <a:r>
              <a:rPr lang="en-US" sz="3600" dirty="0" smtClean="0"/>
              <a:t>Macro expansion </a:t>
            </a:r>
            <a:endParaRPr lang="en-US" sz="36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19200"/>
            <a:ext cx="4541018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495800"/>
            <a:ext cx="4506899" cy="2073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609600" y="3363470"/>
            <a:ext cx="3276600" cy="2351530"/>
            <a:chOff x="609600" y="3363470"/>
            <a:chExt cx="3276600" cy="2351530"/>
          </a:xfrm>
        </p:grpSpPr>
        <p:sp>
          <p:nvSpPr>
            <p:cNvPr id="4" name="Freeform 3"/>
            <p:cNvSpPr/>
            <p:nvPr/>
          </p:nvSpPr>
          <p:spPr>
            <a:xfrm>
              <a:off x="1191796" y="3363470"/>
              <a:ext cx="2694404" cy="2351530"/>
            </a:xfrm>
            <a:custGeom>
              <a:avLst/>
              <a:gdLst>
                <a:gd name="connsiteX0" fmla="*/ 33091 w 2694404"/>
                <a:gd name="connsiteY0" fmla="*/ 0 h 2351530"/>
                <a:gd name="connsiteX1" fmla="*/ 46739 w 2694404"/>
                <a:gd name="connsiteY1" fmla="*/ 1091821 h 2351530"/>
                <a:gd name="connsiteX2" fmla="*/ 483467 w 2694404"/>
                <a:gd name="connsiteY2" fmla="*/ 1937983 h 2351530"/>
                <a:gd name="connsiteX3" fmla="*/ 1698118 w 2694404"/>
                <a:gd name="connsiteY3" fmla="*/ 2292824 h 2351530"/>
                <a:gd name="connsiteX4" fmla="*/ 2694404 w 2694404"/>
                <a:gd name="connsiteY4" fmla="*/ 2347415 h 2351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4404" h="2351530">
                  <a:moveTo>
                    <a:pt x="33091" y="0"/>
                  </a:moveTo>
                  <a:cubicBezTo>
                    <a:pt x="2383" y="384412"/>
                    <a:pt x="-28324" y="768824"/>
                    <a:pt x="46739" y="1091821"/>
                  </a:cubicBezTo>
                  <a:cubicBezTo>
                    <a:pt x="121802" y="1414818"/>
                    <a:pt x="208237" y="1737816"/>
                    <a:pt x="483467" y="1937983"/>
                  </a:cubicBezTo>
                  <a:cubicBezTo>
                    <a:pt x="758697" y="2138150"/>
                    <a:pt x="1329629" y="2224585"/>
                    <a:pt x="1698118" y="2292824"/>
                  </a:cubicBezTo>
                  <a:cubicBezTo>
                    <a:pt x="2066607" y="2361063"/>
                    <a:pt x="2380505" y="2354239"/>
                    <a:pt x="2694404" y="2347415"/>
                  </a:cubicBezTo>
                </a:path>
              </a:pathLst>
            </a:custGeom>
            <a:ln w="34925">
              <a:solidFill>
                <a:srgbClr val="FF0000"/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09600" y="4979158"/>
              <a:ext cx="2280936" cy="4310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 smtClean="0">
                  <a:solidFill>
                    <a:schemeClr val="tx1"/>
                  </a:solidFill>
                </a:rPr>
                <a:t>Preprocessor</a:t>
              </a:r>
              <a:endParaRPr lang="en-US" sz="28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54705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924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H="1">
            <a:off x="3429000" y="1676400"/>
            <a:ext cx="304800" cy="11430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5486400" y="1703696"/>
            <a:ext cx="304800" cy="11430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2400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#define </a:t>
            </a:r>
            <a:r>
              <a:rPr lang="en-US" dirty="0"/>
              <a:t>directive could be used even to replace a condition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90800"/>
            <a:ext cx="5791201" cy="2858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9470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#define </a:t>
            </a:r>
            <a:r>
              <a:rPr lang="en-US" dirty="0"/>
              <a:t>directive could be used to replace even an entire C statement.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52215"/>
            <a:ext cx="5791200" cy="259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56188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Macros with Arguments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6382" y="1371601"/>
            <a:ext cx="5605818" cy="231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419600"/>
            <a:ext cx="5972277" cy="2161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reeform 3"/>
          <p:cNvSpPr/>
          <p:nvPr/>
        </p:nvSpPr>
        <p:spPr>
          <a:xfrm>
            <a:off x="310778" y="2647666"/>
            <a:ext cx="2051422" cy="2879677"/>
          </a:xfrm>
          <a:custGeom>
            <a:avLst/>
            <a:gdLst>
              <a:gd name="connsiteX0" fmla="*/ 427339 w 2051422"/>
              <a:gd name="connsiteY0" fmla="*/ 0 h 2879677"/>
              <a:gd name="connsiteX1" fmla="*/ 99792 w 2051422"/>
              <a:gd name="connsiteY1" fmla="*/ 887104 h 2879677"/>
              <a:gd name="connsiteX2" fmla="*/ 181679 w 2051422"/>
              <a:gd name="connsiteY2" fmla="*/ 2497540 h 2879677"/>
              <a:gd name="connsiteX3" fmla="*/ 2051422 w 2051422"/>
              <a:gd name="connsiteY3" fmla="*/ 2879677 h 2879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51422" h="2879677">
                <a:moveTo>
                  <a:pt x="427339" y="0"/>
                </a:moveTo>
                <a:cubicBezTo>
                  <a:pt x="284037" y="235423"/>
                  <a:pt x="140735" y="470847"/>
                  <a:pt x="99792" y="887104"/>
                </a:cubicBezTo>
                <a:cubicBezTo>
                  <a:pt x="58849" y="1303361"/>
                  <a:pt x="-143593" y="2165444"/>
                  <a:pt x="181679" y="2497540"/>
                </a:cubicBezTo>
                <a:cubicBezTo>
                  <a:pt x="506951" y="2829636"/>
                  <a:pt x="1279186" y="2854656"/>
                  <a:pt x="2051422" y="2879677"/>
                </a:cubicBezTo>
              </a:path>
            </a:pathLst>
          </a:custGeom>
          <a:ln w="34925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084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 line </a:t>
            </a:r>
            <a:r>
              <a:rPr lang="en-US" dirty="0" err="1" smtClean="0"/>
              <a:t>marcos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665093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705600" y="4953000"/>
            <a:ext cx="1724954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065896" y="1524000"/>
            <a:ext cx="3668229" cy="1094096"/>
            <a:chOff x="4065896" y="1524000"/>
            <a:chExt cx="3668229" cy="1094096"/>
          </a:xfrm>
        </p:grpSpPr>
        <p:cxnSp>
          <p:nvCxnSpPr>
            <p:cNvPr id="6" name="Straight Arrow Connector 5"/>
            <p:cNvCxnSpPr/>
            <p:nvPr/>
          </p:nvCxnSpPr>
          <p:spPr>
            <a:xfrm flipH="1">
              <a:off x="7010401" y="1524000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7176449" y="2326944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6289344" y="2618096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>
              <a:off x="4065896" y="2084696"/>
              <a:ext cx="557676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30412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067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8490</TotalTime>
  <Words>637</Words>
  <Application>Microsoft Office PowerPoint</Application>
  <PresentationFormat>On-screen Show (4:3)</PresentationFormat>
  <Paragraphs>172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myPresentation1</vt:lpstr>
      <vt:lpstr>CSC103: Introduction to Computer and Programming</vt:lpstr>
      <vt:lpstr>Previous lecture</vt:lpstr>
      <vt:lpstr>Today’s lecture outline</vt:lpstr>
      <vt:lpstr>Pointer to a structure</vt:lpstr>
      <vt:lpstr>Accessing structure element using pointer</vt:lpstr>
      <vt:lpstr>Cont.</vt:lpstr>
      <vt:lpstr>Dynamic memory allocation for structure</vt:lpstr>
      <vt:lpstr>Cont.</vt:lpstr>
      <vt:lpstr>Passing structure to a function</vt:lpstr>
      <vt:lpstr>Passing elements of structure to function</vt:lpstr>
      <vt:lpstr>Passing entire structure to function   by value</vt:lpstr>
      <vt:lpstr>Passing entire structure to function   by address</vt:lpstr>
      <vt:lpstr>Memory map of structure </vt:lpstr>
      <vt:lpstr>Structure – summary</vt:lpstr>
      <vt:lpstr>Example Program</vt:lpstr>
      <vt:lpstr>Slide 16</vt:lpstr>
      <vt:lpstr>Slide 17</vt:lpstr>
      <vt:lpstr>Preprocessor directive</vt:lpstr>
      <vt:lpstr>Macro expansion </vt:lpstr>
      <vt:lpstr>Cont.</vt:lpstr>
      <vt:lpstr>Cont.</vt:lpstr>
      <vt:lpstr>Cont.</vt:lpstr>
      <vt:lpstr>Macros with Arguments </vt:lpstr>
      <vt:lpstr>Multi line marcos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444</cp:revision>
  <dcterms:created xsi:type="dcterms:W3CDTF">2006-08-16T00:00:00Z</dcterms:created>
  <dcterms:modified xsi:type="dcterms:W3CDTF">2012-06-22T10:54:56Z</dcterms:modified>
</cp:coreProperties>
</file>