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sldIdLst>
    <p:sldId id="445" r:id="rId2"/>
    <p:sldId id="771" r:id="rId3"/>
    <p:sldId id="789" r:id="rId4"/>
    <p:sldId id="790" r:id="rId5"/>
    <p:sldId id="791" r:id="rId6"/>
    <p:sldId id="792" r:id="rId7"/>
    <p:sldId id="793" r:id="rId8"/>
    <p:sldId id="801" r:id="rId9"/>
    <p:sldId id="794" r:id="rId10"/>
    <p:sldId id="795" r:id="rId11"/>
    <p:sldId id="796" r:id="rId12"/>
    <p:sldId id="797" r:id="rId13"/>
    <p:sldId id="798" r:id="rId14"/>
    <p:sldId id="800" r:id="rId15"/>
    <p:sldId id="799" r:id="rId16"/>
    <p:sldId id="802" r:id="rId17"/>
    <p:sldId id="803" r:id="rId18"/>
    <p:sldId id="804" r:id="rId19"/>
    <p:sldId id="805" r:id="rId20"/>
    <p:sldId id="80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12500" autoAdjust="0"/>
    <p:restoredTop sz="96980" autoAdjust="0"/>
  </p:normalViewPr>
  <p:slideViewPr>
    <p:cSldViewPr>
      <p:cViewPr>
        <p:scale>
          <a:sx n="50" d="100"/>
          <a:sy n="50" d="100"/>
        </p:scale>
        <p:origin x="-250" y="-1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4/example_fflush.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4/three_array_approach.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4/structure_approach.c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4/structure_scope.c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4/array_of_structure.c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hyperlink" Target="C%20program%20lecture%2024/Nested_structure.c" TargetMode="Externa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24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Exercise program</a:t>
            </a:r>
          </a:p>
          <a:p>
            <a:r>
              <a:rPr lang="en-US" dirty="0" smtClean="0"/>
              <a:t>Two dimensional array of characters</a:t>
            </a:r>
          </a:p>
          <a:p>
            <a:r>
              <a:rPr lang="en-US" dirty="0" smtClean="0"/>
              <a:t>Array of pointer to string</a:t>
            </a:r>
          </a:p>
          <a:p>
            <a:r>
              <a:rPr lang="en-US" dirty="0" smtClean="0"/>
              <a:t>Garbage value</a:t>
            </a:r>
          </a:p>
          <a:p>
            <a:r>
              <a:rPr lang="en-US" dirty="0" smtClean="0"/>
              <a:t>Dynamic memory allocation</a:t>
            </a:r>
          </a:p>
          <a:p>
            <a:r>
              <a:rPr lang="en-US" dirty="0" smtClean="0"/>
              <a:t>Free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280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malloc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function for integer </a:t>
            </a:r>
            <a:r>
              <a:rPr lang="en-US" dirty="0" smtClean="0"/>
              <a:t>array</a:t>
            </a:r>
          </a:p>
          <a:p>
            <a:r>
              <a:rPr lang="en-US" dirty="0" smtClean="0"/>
              <a:t>Structures</a:t>
            </a:r>
          </a:p>
          <a:p>
            <a:r>
              <a:rPr lang="en-US" dirty="0" smtClean="0"/>
              <a:t>Declaring a structure</a:t>
            </a:r>
          </a:p>
          <a:p>
            <a:r>
              <a:rPr lang="en-US" dirty="0" smtClean="0"/>
              <a:t>Accessing structure elements</a:t>
            </a:r>
          </a:p>
          <a:p>
            <a:r>
              <a:rPr lang="en-US" dirty="0" smtClean="0"/>
              <a:t>How structure elements are stored</a:t>
            </a:r>
          </a:p>
          <a:p>
            <a:r>
              <a:rPr lang="en-US" dirty="0" smtClean="0"/>
              <a:t>Array of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987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malloc</a:t>
            </a:r>
            <a:r>
              <a:rPr lang="en-US" dirty="0"/>
              <a:t> function for integer </a:t>
            </a:r>
            <a:r>
              <a:rPr lang="en-US" dirty="0" smtClean="0"/>
              <a:t>array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664" y="1219200"/>
            <a:ext cx="6705600" cy="3815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150052" y="1800664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088852" y="4069061"/>
            <a:ext cx="1301194" cy="389207"/>
            <a:chOff x="6852206" y="1321189"/>
            <a:chExt cx="1301194" cy="389207"/>
          </a:xfrm>
        </p:grpSpPr>
        <p:sp>
          <p:nvSpPr>
            <p:cNvPr id="8" name="Rectangle 7"/>
            <p:cNvSpPr/>
            <p:nvPr/>
          </p:nvSpPr>
          <p:spPr>
            <a:xfrm>
              <a:off x="7315200" y="1321189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2206" y="1329396"/>
              <a:ext cx="55912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*p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705204" y="2919935"/>
            <a:ext cx="1267264" cy="388036"/>
            <a:chOff x="5514536" y="1316500"/>
            <a:chExt cx="1267264" cy="388036"/>
          </a:xfrm>
        </p:grpSpPr>
        <p:sp>
          <p:nvSpPr>
            <p:cNvPr id="7" name="Rectangle 6"/>
            <p:cNvSpPr/>
            <p:nvPr/>
          </p:nvSpPr>
          <p:spPr>
            <a:xfrm>
              <a:off x="5963424" y="1316500"/>
              <a:ext cx="818376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514536" y="1323536"/>
              <a:ext cx="55912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n</a:t>
              </a:r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>
            <a:off x="152400" y="2034952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52400" y="2264392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158088" y="25146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52400" y="27432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57200" y="3241344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49240" y="3456296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92200" y="3935104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0136" y="4191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14952" y="4405952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01304" y="46482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7705204" y="3456296"/>
            <a:ext cx="1267264" cy="388036"/>
            <a:chOff x="5514536" y="1316500"/>
            <a:chExt cx="1267264" cy="388036"/>
          </a:xfrm>
        </p:grpSpPr>
        <p:sp>
          <p:nvSpPr>
            <p:cNvPr id="24" name="Rectangle 23"/>
            <p:cNvSpPr/>
            <p:nvPr/>
          </p:nvSpPr>
          <p:spPr>
            <a:xfrm>
              <a:off x="5963424" y="1316500"/>
              <a:ext cx="818376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14536" y="1323536"/>
              <a:ext cx="55912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Rectangle 25"/>
          <p:cNvSpPr/>
          <p:nvPr/>
        </p:nvSpPr>
        <p:spPr>
          <a:xfrm>
            <a:off x="325054" y="5034634"/>
            <a:ext cx="272294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u="sng" dirty="0" smtClean="0">
                <a:solidFill>
                  <a:schemeClr val="tx1"/>
                </a:solidFill>
              </a:rPr>
              <a:t>Program output</a:t>
            </a:r>
            <a:endParaRPr lang="en-US" sz="2400" u="sng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4800" y="5366984"/>
            <a:ext cx="2946561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Enter no. of subjects :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971800" y="5382904"/>
            <a:ext cx="55912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715000" y="2185348"/>
            <a:ext cx="342362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</a:rPr>
              <a:t>malloc</a:t>
            </a:r>
            <a:r>
              <a:rPr lang="en-US" sz="2400" dirty="0" smtClean="0">
                <a:solidFill>
                  <a:schemeClr val="tx1"/>
                </a:solidFill>
              </a:rPr>
              <a:t>(3*4) = </a:t>
            </a:r>
            <a:r>
              <a:rPr lang="en-US" sz="2400" dirty="0" err="1" smtClean="0">
                <a:solidFill>
                  <a:schemeClr val="tx1"/>
                </a:solidFill>
              </a:rPr>
              <a:t>malloc</a:t>
            </a:r>
            <a:r>
              <a:rPr lang="en-US" sz="2400" dirty="0" smtClean="0">
                <a:solidFill>
                  <a:schemeClr val="tx1"/>
                </a:solidFill>
              </a:rPr>
              <a:t>(12)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487893" y="4981484"/>
            <a:ext cx="963787" cy="733516"/>
            <a:chOff x="5818013" y="4981484"/>
            <a:chExt cx="963787" cy="733516"/>
          </a:xfrm>
        </p:grpSpPr>
        <p:sp>
          <p:nvSpPr>
            <p:cNvPr id="30" name="Rectangle 29"/>
            <p:cNvSpPr/>
            <p:nvPr/>
          </p:nvSpPr>
          <p:spPr>
            <a:xfrm>
              <a:off x="5943600" y="4981484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5818013" y="5334000"/>
              <a:ext cx="83868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6550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4146208" y="5651758"/>
            <a:ext cx="187359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Marks 1 = 73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7320405" y="4988256"/>
            <a:ext cx="969475" cy="721056"/>
            <a:chOff x="6650525" y="4988256"/>
            <a:chExt cx="969475" cy="721056"/>
          </a:xfrm>
        </p:grpSpPr>
        <p:sp>
          <p:nvSpPr>
            <p:cNvPr id="31" name="Rectangle 30"/>
            <p:cNvSpPr/>
            <p:nvPr/>
          </p:nvSpPr>
          <p:spPr>
            <a:xfrm>
              <a:off x="6781800" y="4988256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650525" y="5328312"/>
              <a:ext cx="83868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6554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164293" y="4980296"/>
            <a:ext cx="958099" cy="734704"/>
            <a:chOff x="7494413" y="4980296"/>
            <a:chExt cx="958099" cy="734704"/>
          </a:xfrm>
        </p:grpSpPr>
        <p:sp>
          <p:nvSpPr>
            <p:cNvPr id="32" name="Rectangle 31"/>
            <p:cNvSpPr/>
            <p:nvPr/>
          </p:nvSpPr>
          <p:spPr>
            <a:xfrm>
              <a:off x="7614312" y="4980296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494413" y="5334000"/>
              <a:ext cx="83868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6558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sp>
        <p:nvSpPr>
          <p:cNvPr id="40" name="Rectangle 39"/>
          <p:cNvSpPr/>
          <p:nvPr/>
        </p:nvSpPr>
        <p:spPr>
          <a:xfrm>
            <a:off x="7547322" y="4067924"/>
            <a:ext cx="838683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6550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6659666" y="4353636"/>
            <a:ext cx="1021791" cy="641445"/>
          </a:xfrm>
          <a:custGeom>
            <a:avLst/>
            <a:gdLst>
              <a:gd name="connsiteX0" fmla="*/ 970572 w 1021791"/>
              <a:gd name="connsiteY0" fmla="*/ 0 h 641445"/>
              <a:gd name="connsiteX1" fmla="*/ 929629 w 1021791"/>
              <a:gd name="connsiteY1" fmla="*/ 286603 h 641445"/>
              <a:gd name="connsiteX2" fmla="*/ 124411 w 1021791"/>
              <a:gd name="connsiteY2" fmla="*/ 191068 h 641445"/>
              <a:gd name="connsiteX3" fmla="*/ 15229 w 1021791"/>
              <a:gd name="connsiteY3" fmla="*/ 641445 h 641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791" h="641445">
                <a:moveTo>
                  <a:pt x="970572" y="0"/>
                </a:moveTo>
                <a:cubicBezTo>
                  <a:pt x="1020614" y="127379"/>
                  <a:pt x="1070656" y="254758"/>
                  <a:pt x="929629" y="286603"/>
                </a:cubicBezTo>
                <a:cubicBezTo>
                  <a:pt x="788602" y="318448"/>
                  <a:pt x="276811" y="131928"/>
                  <a:pt x="124411" y="191068"/>
                </a:cubicBezTo>
                <a:cubicBezTo>
                  <a:pt x="-27989" y="250208"/>
                  <a:pt x="-6380" y="445826"/>
                  <a:pt x="15229" y="641445"/>
                </a:cubicBezTo>
              </a:path>
            </a:pathLst>
          </a:custGeom>
          <a:ln w="3175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8264326" y="2926971"/>
            <a:ext cx="55912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04800" y="5671784"/>
            <a:ext cx="33246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Enter marks of subject 1 : 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429000" y="5679744"/>
            <a:ext cx="69787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73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6670539" y="4985984"/>
            <a:ext cx="69787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73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167132" y="3456296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8166408" y="3449684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467432" y="3249304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304800" y="5974312"/>
            <a:ext cx="33246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Enter marks of subject 2 :  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429000" y="5982272"/>
            <a:ext cx="69787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85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514232" y="4988256"/>
            <a:ext cx="69787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85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457200" y="3456296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8155032" y="3442648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2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468004" y="3241344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291152" y="6275696"/>
            <a:ext cx="332466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Enter marks of subject 3 :  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467432" y="3456296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3429000" y="6271152"/>
            <a:ext cx="69787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78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342413" y="4975803"/>
            <a:ext cx="697874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78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157304" y="3442648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8173224" y="3450608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0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4126874" y="5415634"/>
            <a:ext cx="0" cy="124106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8161848" y="3442648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435592" y="4191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4155744" y="5957248"/>
            <a:ext cx="187359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Marks 2 = 85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8164120" y="3442648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2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435592" y="4191000"/>
            <a:ext cx="533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4150056" y="6262048"/>
            <a:ext cx="187359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Marks 3 = 78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8166392" y="3442648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557448" y="4065896"/>
            <a:ext cx="818376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333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6" fill="hold">
                      <p:stCondLst>
                        <p:cond delay="indefinite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6" fill="hold">
                      <p:stCondLst>
                        <p:cond delay="indefinite"/>
                      </p:stCondLst>
                      <p:childTnLst>
                        <p:par>
                          <p:cTn id="317" fill="hold">
                            <p:stCondLst>
                              <p:cond delay="0"/>
                            </p:stCondLst>
                            <p:childTnLst>
                              <p:par>
                                <p:cTn id="3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6" fill="hold">
                      <p:stCondLst>
                        <p:cond delay="indefinite"/>
                      </p:stCondLst>
                      <p:childTnLst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6" fill="hold">
                      <p:stCondLst>
                        <p:cond delay="indefinite"/>
                      </p:stCondLst>
                      <p:childTnLst>
                        <p:par>
                          <p:cTn id="347" fill="hold">
                            <p:stCondLst>
                              <p:cond delay="0"/>
                            </p:stCondLst>
                            <p:childTnLst>
                              <p:par>
                                <p:cTn id="3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29" grpId="1"/>
      <p:bldP spid="34" grpId="0"/>
      <p:bldP spid="40" grpId="0"/>
      <p:bldP spid="39" grpId="0" animBg="1"/>
      <p:bldP spid="39" grpId="1" animBg="1"/>
      <p:bldP spid="42" grpId="0"/>
      <p:bldP spid="43" grpId="0"/>
      <p:bldP spid="45" grpId="0"/>
      <p:bldP spid="46" grpId="0"/>
      <p:bldP spid="46" grpId="1"/>
      <p:bldP spid="48" grpId="0" animBg="1"/>
      <p:bldP spid="49" grpId="0" animBg="1"/>
      <p:bldP spid="51" grpId="0"/>
      <p:bldP spid="52" grpId="0"/>
      <p:bldP spid="53" grpId="0"/>
      <p:bldP spid="53" grpId="1"/>
      <p:bldP spid="55" grpId="0" animBg="1"/>
      <p:bldP spid="57" grpId="0"/>
      <p:bldP spid="59" grpId="0"/>
      <p:bldP spid="60" grpId="0"/>
      <p:bldP spid="60" grpId="1"/>
      <p:bldP spid="61" grpId="0" animBg="1"/>
      <p:bldP spid="62" grpId="0" animBg="1"/>
      <p:bldP spid="65" grpId="0" animBg="1"/>
      <p:bldP spid="67" grpId="0"/>
      <p:bldP spid="68" grpId="0" animBg="1"/>
      <p:bldP spid="70" grpId="0"/>
      <p:bldP spid="71" grpId="0" animBg="1"/>
      <p:bldP spid="7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429000"/>
          </a:xfrm>
        </p:spPr>
        <p:txBody>
          <a:bodyPr/>
          <a:lstStyle/>
          <a:p>
            <a:r>
              <a:rPr lang="en-US" dirty="0" smtClean="0"/>
              <a:t>Variable can store single value of one type </a:t>
            </a:r>
          </a:p>
          <a:p>
            <a:r>
              <a:rPr lang="en-US" dirty="0" smtClean="0"/>
              <a:t>Array can store multiple values of similar type </a:t>
            </a:r>
          </a:p>
          <a:p>
            <a:r>
              <a:rPr lang="en-US" dirty="0" smtClean="0"/>
              <a:t>Structure can store multiple values of similar or dissimilar type</a:t>
            </a:r>
          </a:p>
          <a:p>
            <a:r>
              <a:rPr lang="en-US" dirty="0"/>
              <a:t>Structures are a collection of variables related in nature, but not necessarily in data </a:t>
            </a:r>
            <a:r>
              <a:rPr lang="en-US" dirty="0" smtClean="0"/>
              <a:t>type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89365316"/>
              </p:ext>
            </p:extLst>
          </p:nvPr>
        </p:nvGraphicFramePr>
        <p:xfrm>
          <a:off x="1828800" y="5105400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Book Name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Pages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Let us 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550.50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728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Kite</a:t>
                      </a:r>
                      <a:r>
                        <a:rPr lang="en-US" baseline="0" dirty="0" smtClean="0"/>
                        <a:t> runner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500.75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0903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599"/>
          </a:xfrm>
        </p:spPr>
        <p:txBody>
          <a:bodyPr>
            <a:normAutofit/>
          </a:bodyPr>
          <a:lstStyle/>
          <a:p>
            <a:r>
              <a:rPr lang="en-US" sz="3000" dirty="0"/>
              <a:t>S</a:t>
            </a:r>
            <a:r>
              <a:rPr lang="en-US" sz="3000" dirty="0" smtClean="0"/>
              <a:t>uppose we </a:t>
            </a:r>
            <a:r>
              <a:rPr lang="en-US" sz="3000" dirty="0"/>
              <a:t>want to store data about a </a:t>
            </a:r>
            <a:r>
              <a:rPr lang="en-US" sz="3000" dirty="0" smtClean="0"/>
              <a:t>book</a:t>
            </a:r>
          </a:p>
          <a:p>
            <a:r>
              <a:rPr lang="en-US" sz="3000" dirty="0" smtClean="0"/>
              <a:t>You </a:t>
            </a:r>
            <a:r>
              <a:rPr lang="en-US" sz="3000" dirty="0"/>
              <a:t>might want to store </a:t>
            </a:r>
            <a:r>
              <a:rPr lang="en-US" sz="3000" dirty="0" smtClean="0"/>
              <a:t>book’s</a:t>
            </a:r>
          </a:p>
          <a:p>
            <a:pPr lvl="2"/>
            <a:r>
              <a:rPr lang="en-US" sz="2600" dirty="0" smtClean="0"/>
              <a:t>name </a:t>
            </a:r>
            <a:r>
              <a:rPr lang="en-US" sz="2600" dirty="0"/>
              <a:t>(a string), </a:t>
            </a:r>
            <a:endParaRPr lang="en-US" sz="2600" dirty="0" smtClean="0"/>
          </a:p>
          <a:p>
            <a:pPr lvl="2"/>
            <a:r>
              <a:rPr lang="en-US" sz="2600" dirty="0" smtClean="0"/>
              <a:t>price </a:t>
            </a:r>
            <a:r>
              <a:rPr lang="en-US" sz="2600" dirty="0"/>
              <a:t>(a float) </a:t>
            </a:r>
            <a:endParaRPr lang="en-US" sz="2600" dirty="0" smtClean="0"/>
          </a:p>
          <a:p>
            <a:pPr lvl="2"/>
            <a:r>
              <a:rPr lang="en-US" sz="2600" dirty="0" smtClean="0"/>
              <a:t>number </a:t>
            </a:r>
            <a:r>
              <a:rPr lang="en-US" sz="2600" dirty="0"/>
              <a:t>of pages </a:t>
            </a:r>
            <a:r>
              <a:rPr lang="en-US" sz="2600" dirty="0" smtClean="0"/>
              <a:t>(</a:t>
            </a:r>
            <a:r>
              <a:rPr lang="en-US" sz="2600" dirty="0"/>
              <a:t>an </a:t>
            </a:r>
            <a:r>
              <a:rPr lang="en-US" sz="2600" dirty="0" err="1"/>
              <a:t>int</a:t>
            </a:r>
            <a:r>
              <a:rPr lang="en-US" sz="2600" dirty="0"/>
              <a:t>). </a:t>
            </a:r>
            <a:endParaRPr lang="en-US" sz="2600" dirty="0" smtClean="0"/>
          </a:p>
          <a:p>
            <a:r>
              <a:rPr lang="en-US" sz="3000" dirty="0"/>
              <a:t>If data about say 3 such books is to be stored, then we can follow two approaches</a:t>
            </a:r>
            <a:r>
              <a:rPr lang="en-US" sz="3000" dirty="0" smtClean="0"/>
              <a:t>:</a:t>
            </a:r>
          </a:p>
          <a:p>
            <a:pPr lvl="1"/>
            <a:r>
              <a:rPr lang="en-US" sz="2600" dirty="0" smtClean="0"/>
              <a:t>Construct three </a:t>
            </a:r>
            <a:r>
              <a:rPr lang="en-US" sz="2600" dirty="0"/>
              <a:t>arrays, one for storing names, </a:t>
            </a:r>
            <a:r>
              <a:rPr lang="en-US" sz="2600" dirty="0" smtClean="0"/>
              <a:t>second </a:t>
            </a:r>
            <a:r>
              <a:rPr lang="en-US" sz="2600" dirty="0"/>
              <a:t>for storing prices and </a:t>
            </a:r>
            <a:r>
              <a:rPr lang="en-US" sz="2600" dirty="0" smtClean="0"/>
              <a:t>third </a:t>
            </a:r>
            <a:r>
              <a:rPr lang="en-US" sz="2600" dirty="0"/>
              <a:t>for </a:t>
            </a:r>
            <a:r>
              <a:rPr lang="en-US" sz="2600" dirty="0" smtClean="0"/>
              <a:t>number </a:t>
            </a:r>
            <a:r>
              <a:rPr lang="en-US" sz="2600" dirty="0"/>
              <a:t>of </a:t>
            </a:r>
            <a:r>
              <a:rPr lang="en-US" sz="2600" dirty="0" smtClean="0"/>
              <a:t>pages</a:t>
            </a:r>
          </a:p>
          <a:p>
            <a:pPr lvl="1"/>
            <a:r>
              <a:rPr lang="en-US" sz="2600" dirty="0" smtClean="0"/>
              <a:t>Use of </a:t>
            </a:r>
            <a:r>
              <a:rPr lang="en-US" sz="2600" dirty="0"/>
              <a:t>structure </a:t>
            </a:r>
            <a:r>
              <a:rPr lang="en-US" sz="2600" dirty="0" smtClean="0"/>
              <a:t>variables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3451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3126506"/>
          </a:xfrm>
        </p:spPr>
        <p:txBody>
          <a:bodyPr/>
          <a:lstStyle/>
          <a:p>
            <a:r>
              <a:rPr lang="en-US" dirty="0" smtClean="0"/>
              <a:t>Three separate array approaches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Structure variable</a:t>
            </a:r>
          </a:p>
          <a:p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3449171" y="2618068"/>
            <a:ext cx="2265829" cy="710852"/>
            <a:chOff x="5040800" y="3403948"/>
            <a:chExt cx="2265829" cy="710852"/>
          </a:xfrm>
        </p:grpSpPr>
        <p:grpSp>
          <p:nvGrpSpPr>
            <p:cNvPr id="11" name="Group 10"/>
            <p:cNvGrpSpPr/>
            <p:nvPr/>
          </p:nvGrpSpPr>
          <p:grpSpPr>
            <a:xfrm>
              <a:off x="6045385" y="3733800"/>
              <a:ext cx="1261244" cy="381000"/>
              <a:chOff x="490184" y="5028022"/>
              <a:chExt cx="2520853" cy="38332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6044723" y="3403948"/>
              <a:ext cx="1261244" cy="381000"/>
              <a:chOff x="490184" y="5028022"/>
              <a:chExt cx="2520853" cy="38332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0" name="Rectangle 39"/>
            <p:cNvSpPr/>
            <p:nvPr/>
          </p:nvSpPr>
          <p:spPr>
            <a:xfrm>
              <a:off x="5040800" y="3709238"/>
              <a:ext cx="1092729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p</a:t>
              </a:r>
              <a:r>
                <a:rPr lang="en-US" sz="2400" dirty="0" smtClean="0">
                  <a:solidFill>
                    <a:schemeClr val="tx1"/>
                  </a:solidFill>
                </a:rPr>
                <a:t>rice[]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970939" y="2604484"/>
            <a:ext cx="2555501" cy="727882"/>
            <a:chOff x="4648200" y="5977718"/>
            <a:chExt cx="2555501" cy="727882"/>
          </a:xfrm>
        </p:grpSpPr>
        <p:grpSp>
          <p:nvGrpSpPr>
            <p:cNvPr id="18" name="Group 17"/>
            <p:cNvGrpSpPr/>
            <p:nvPr/>
          </p:nvGrpSpPr>
          <p:grpSpPr>
            <a:xfrm>
              <a:off x="5941427" y="6324600"/>
              <a:ext cx="1261244" cy="381000"/>
              <a:chOff x="490184" y="5028022"/>
              <a:chExt cx="2520853" cy="38332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5942457" y="5977718"/>
              <a:ext cx="1261244" cy="381000"/>
              <a:chOff x="490184" y="5028022"/>
              <a:chExt cx="2520853" cy="38332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1" name="Rectangle 40"/>
            <p:cNvSpPr/>
            <p:nvPr/>
          </p:nvSpPr>
          <p:spPr>
            <a:xfrm>
              <a:off x="4648200" y="6320478"/>
              <a:ext cx="12344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p</a:t>
              </a:r>
              <a:r>
                <a:rPr lang="en-US" sz="2400" dirty="0" smtClean="0">
                  <a:solidFill>
                    <a:schemeClr val="tx1"/>
                  </a:solidFill>
                </a:rPr>
                <a:t>ages[]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756312" y="2621545"/>
            <a:ext cx="2444764" cy="726711"/>
            <a:chOff x="3886200" y="2408832"/>
            <a:chExt cx="2444764" cy="726711"/>
          </a:xfrm>
        </p:grpSpPr>
        <p:grpSp>
          <p:nvGrpSpPr>
            <p:cNvPr id="4" name="Group 3"/>
            <p:cNvGrpSpPr/>
            <p:nvPr/>
          </p:nvGrpSpPr>
          <p:grpSpPr>
            <a:xfrm>
              <a:off x="5069720" y="2740895"/>
              <a:ext cx="1261244" cy="394648"/>
              <a:chOff x="490184" y="5028022"/>
              <a:chExt cx="2520852" cy="397051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172836" y="5028022"/>
                <a:ext cx="838200" cy="3970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5040800" y="2408832"/>
              <a:ext cx="1261244" cy="381000"/>
              <a:chOff x="490184" y="5028022"/>
              <a:chExt cx="2520853" cy="38332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1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172837" y="5028022"/>
                <a:ext cx="838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2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2" name="Rectangle 41"/>
            <p:cNvSpPr/>
            <p:nvPr/>
          </p:nvSpPr>
          <p:spPr>
            <a:xfrm>
              <a:off x="3886200" y="2667000"/>
              <a:ext cx="1177536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n</a:t>
              </a:r>
              <a:r>
                <a:rPr lang="en-US" sz="2400" dirty="0" smtClean="0">
                  <a:solidFill>
                    <a:schemeClr val="tx1"/>
                  </a:solidFill>
                </a:rPr>
                <a:t>ame[]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899536" y="1992544"/>
            <a:ext cx="419372" cy="685899"/>
            <a:chOff x="1981424" y="1992544"/>
            <a:chExt cx="419372" cy="685899"/>
          </a:xfrm>
        </p:grpSpPr>
        <p:cxnSp>
          <p:nvCxnSpPr>
            <p:cNvPr id="47" name="Straight Arrow Connector 46"/>
            <p:cNvCxnSpPr/>
            <p:nvPr/>
          </p:nvCxnSpPr>
          <p:spPr>
            <a:xfrm>
              <a:off x="2188838" y="2336048"/>
              <a:ext cx="0" cy="342395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/>
            <p:cNvSpPr/>
            <p:nvPr/>
          </p:nvSpPr>
          <p:spPr>
            <a:xfrm>
              <a:off x="1981424" y="1992544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2335607" y="1994848"/>
            <a:ext cx="419372" cy="674491"/>
            <a:chOff x="2417495" y="1994848"/>
            <a:chExt cx="419372" cy="674491"/>
          </a:xfrm>
        </p:grpSpPr>
        <p:cxnSp>
          <p:nvCxnSpPr>
            <p:cNvPr id="48" name="Straight Arrow Connector 47"/>
            <p:cNvCxnSpPr/>
            <p:nvPr/>
          </p:nvCxnSpPr>
          <p:spPr>
            <a:xfrm>
              <a:off x="2631744" y="2326944"/>
              <a:ext cx="0" cy="342395"/>
            </a:xfrm>
            <a:prstGeom prst="straightConnector1">
              <a:avLst/>
            </a:prstGeom>
            <a:ln w="317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/>
            <p:cNvSpPr/>
            <p:nvPr/>
          </p:nvSpPr>
          <p:spPr>
            <a:xfrm>
              <a:off x="2417495" y="1994848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8079772" y="1967552"/>
            <a:ext cx="419372" cy="674491"/>
            <a:chOff x="8011532" y="1967552"/>
            <a:chExt cx="419372" cy="674491"/>
          </a:xfrm>
        </p:grpSpPr>
        <p:cxnSp>
          <p:nvCxnSpPr>
            <p:cNvPr id="55" name="Straight Arrow Connector 54"/>
            <p:cNvCxnSpPr/>
            <p:nvPr/>
          </p:nvCxnSpPr>
          <p:spPr>
            <a:xfrm>
              <a:off x="8229600" y="2299648"/>
              <a:ext cx="0" cy="342395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ectangle 61"/>
            <p:cNvSpPr/>
            <p:nvPr/>
          </p:nvSpPr>
          <p:spPr>
            <a:xfrm>
              <a:off x="8011532" y="1967552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295628" y="1981200"/>
            <a:ext cx="419372" cy="676696"/>
            <a:chOff x="5295628" y="1981200"/>
            <a:chExt cx="419372" cy="676696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5494360" y="2315501"/>
              <a:ext cx="0" cy="342395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Rectangle 62"/>
            <p:cNvSpPr/>
            <p:nvPr/>
          </p:nvSpPr>
          <p:spPr>
            <a:xfrm>
              <a:off x="5295628" y="1981200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2764808" y="1981200"/>
            <a:ext cx="419372" cy="688139"/>
            <a:chOff x="2846696" y="1981200"/>
            <a:chExt cx="419372" cy="688139"/>
          </a:xfrm>
        </p:grpSpPr>
        <p:cxnSp>
          <p:nvCxnSpPr>
            <p:cNvPr id="49" name="Straight Arrow Connector 48"/>
            <p:cNvCxnSpPr/>
            <p:nvPr/>
          </p:nvCxnSpPr>
          <p:spPr>
            <a:xfrm>
              <a:off x="3040040" y="2326944"/>
              <a:ext cx="0" cy="342395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Rectangle 63"/>
            <p:cNvSpPr/>
            <p:nvPr/>
          </p:nvSpPr>
          <p:spPr>
            <a:xfrm>
              <a:off x="2846696" y="1981200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449189" y="1989648"/>
            <a:ext cx="419372" cy="685899"/>
            <a:chOff x="1981424" y="1992544"/>
            <a:chExt cx="419372" cy="685899"/>
          </a:xfrm>
        </p:grpSpPr>
        <p:cxnSp>
          <p:nvCxnSpPr>
            <p:cNvPr id="75" name="Straight Arrow Connector 74"/>
            <p:cNvCxnSpPr/>
            <p:nvPr/>
          </p:nvCxnSpPr>
          <p:spPr>
            <a:xfrm>
              <a:off x="2188838" y="2336048"/>
              <a:ext cx="0" cy="342395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/>
            <p:cNvSpPr/>
            <p:nvPr/>
          </p:nvSpPr>
          <p:spPr>
            <a:xfrm>
              <a:off x="1981424" y="1992544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7237698" y="1964169"/>
            <a:ext cx="419372" cy="685899"/>
            <a:chOff x="1981424" y="1992544"/>
            <a:chExt cx="419372" cy="685899"/>
          </a:xfrm>
        </p:grpSpPr>
        <p:cxnSp>
          <p:nvCxnSpPr>
            <p:cNvPr id="78" name="Straight Arrow Connector 77"/>
            <p:cNvCxnSpPr/>
            <p:nvPr/>
          </p:nvCxnSpPr>
          <p:spPr>
            <a:xfrm>
              <a:off x="2188838" y="2336048"/>
              <a:ext cx="0" cy="342395"/>
            </a:xfrm>
            <a:prstGeom prst="straightConnector1">
              <a:avLst/>
            </a:prstGeom>
            <a:ln w="31750">
              <a:solidFill>
                <a:schemeClr val="accent3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>
              <a:off x="1981424" y="1992544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accent4">
                      <a:lumMod val="50000"/>
                    </a:schemeClr>
                  </a:solidFill>
                </a:rPr>
                <a:t>1</a:t>
              </a:r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860880" y="2002808"/>
            <a:ext cx="419372" cy="674491"/>
            <a:chOff x="2417495" y="1994848"/>
            <a:chExt cx="419372" cy="674491"/>
          </a:xfrm>
        </p:grpSpPr>
        <p:cxnSp>
          <p:nvCxnSpPr>
            <p:cNvPr id="81" name="Straight Arrow Connector 80"/>
            <p:cNvCxnSpPr/>
            <p:nvPr/>
          </p:nvCxnSpPr>
          <p:spPr>
            <a:xfrm>
              <a:off x="2631744" y="2326944"/>
              <a:ext cx="0" cy="342395"/>
            </a:xfrm>
            <a:prstGeom prst="straightConnector1">
              <a:avLst/>
            </a:prstGeom>
            <a:ln w="317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/>
            <p:cNvSpPr/>
            <p:nvPr/>
          </p:nvSpPr>
          <p:spPr>
            <a:xfrm>
              <a:off x="2417495" y="1994848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7655556" y="1964136"/>
            <a:ext cx="419372" cy="674491"/>
            <a:chOff x="2417495" y="1994848"/>
            <a:chExt cx="419372" cy="674491"/>
          </a:xfrm>
        </p:grpSpPr>
        <p:cxnSp>
          <p:nvCxnSpPr>
            <p:cNvPr id="84" name="Straight Arrow Connector 83"/>
            <p:cNvCxnSpPr/>
            <p:nvPr/>
          </p:nvCxnSpPr>
          <p:spPr>
            <a:xfrm>
              <a:off x="2631744" y="2326944"/>
              <a:ext cx="0" cy="342395"/>
            </a:xfrm>
            <a:prstGeom prst="straightConnector1">
              <a:avLst/>
            </a:prstGeom>
            <a:ln w="31750">
              <a:solidFill>
                <a:schemeClr val="accent2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Rectangle 84"/>
            <p:cNvSpPr/>
            <p:nvPr/>
          </p:nvSpPr>
          <p:spPr>
            <a:xfrm>
              <a:off x="2417495" y="1994848"/>
              <a:ext cx="41937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2636765" y="4267200"/>
            <a:ext cx="616575" cy="1521694"/>
            <a:chOff x="2175189" y="4685762"/>
            <a:chExt cx="616575" cy="1521694"/>
          </a:xfrm>
        </p:grpSpPr>
        <p:sp>
          <p:nvSpPr>
            <p:cNvPr id="93" name="Rectangle 92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s1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4260225" y="4267200"/>
            <a:ext cx="616575" cy="1521694"/>
            <a:chOff x="2175189" y="4685762"/>
            <a:chExt cx="616575" cy="1521694"/>
          </a:xfrm>
        </p:grpSpPr>
        <p:sp>
          <p:nvSpPr>
            <p:cNvPr id="98" name="Rectangle 97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s2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5936625" y="4267200"/>
            <a:ext cx="616575" cy="1521694"/>
            <a:chOff x="2175189" y="4685762"/>
            <a:chExt cx="616575" cy="1521694"/>
          </a:xfrm>
        </p:grpSpPr>
        <p:sp>
          <p:nvSpPr>
            <p:cNvPr id="103" name="Rectangle 102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s3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0" name="Group 119"/>
          <p:cNvGrpSpPr/>
          <p:nvPr/>
        </p:nvGrpSpPr>
        <p:grpSpPr>
          <a:xfrm>
            <a:off x="3628107" y="4827896"/>
            <a:ext cx="2307533" cy="0"/>
            <a:chOff x="3614459" y="4827896"/>
            <a:chExt cx="2307533" cy="0"/>
          </a:xfrm>
        </p:grpSpPr>
        <p:cxnSp>
          <p:nvCxnSpPr>
            <p:cNvPr id="111" name="Straight Arrow Connector 110"/>
            <p:cNvCxnSpPr/>
            <p:nvPr/>
          </p:nvCxnSpPr>
          <p:spPr>
            <a:xfrm>
              <a:off x="3614459" y="4827896"/>
              <a:ext cx="603837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/>
            <p:nvPr/>
          </p:nvCxnSpPr>
          <p:spPr>
            <a:xfrm>
              <a:off x="5318155" y="4827896"/>
              <a:ext cx="603837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/>
          <p:cNvGrpSpPr/>
          <p:nvPr/>
        </p:nvGrpSpPr>
        <p:grpSpPr>
          <a:xfrm>
            <a:off x="3641755" y="5179942"/>
            <a:ext cx="2299997" cy="1658"/>
            <a:chOff x="3614459" y="5179942"/>
            <a:chExt cx="2299997" cy="1658"/>
          </a:xfrm>
        </p:grpSpPr>
        <p:cxnSp>
          <p:nvCxnSpPr>
            <p:cNvPr id="112" name="Straight Arrow Connector 111"/>
            <p:cNvCxnSpPr/>
            <p:nvPr/>
          </p:nvCxnSpPr>
          <p:spPr>
            <a:xfrm>
              <a:off x="3614459" y="5181600"/>
              <a:ext cx="603837" cy="0"/>
            </a:xfrm>
            <a:prstGeom prst="straightConnector1">
              <a:avLst/>
            </a:prstGeom>
            <a:ln w="317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/>
            <p:nvPr/>
          </p:nvCxnSpPr>
          <p:spPr>
            <a:xfrm>
              <a:off x="5310619" y="5179942"/>
              <a:ext cx="603837" cy="0"/>
            </a:xfrm>
            <a:prstGeom prst="straightConnector1">
              <a:avLst/>
            </a:prstGeom>
            <a:ln w="317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/>
          <p:cNvGrpSpPr/>
          <p:nvPr/>
        </p:nvGrpSpPr>
        <p:grpSpPr>
          <a:xfrm>
            <a:off x="3628107" y="5560942"/>
            <a:ext cx="2313645" cy="1658"/>
            <a:chOff x="3600811" y="5560942"/>
            <a:chExt cx="2313645" cy="1658"/>
          </a:xfrm>
        </p:grpSpPr>
        <p:cxnSp>
          <p:nvCxnSpPr>
            <p:cNvPr id="113" name="Straight Arrow Connector 112"/>
            <p:cNvCxnSpPr/>
            <p:nvPr/>
          </p:nvCxnSpPr>
          <p:spPr>
            <a:xfrm>
              <a:off x="3600811" y="5562600"/>
              <a:ext cx="603837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>
              <a:off x="5310619" y="5560942"/>
              <a:ext cx="603837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 125"/>
          <p:cNvGrpSpPr/>
          <p:nvPr/>
        </p:nvGrpSpPr>
        <p:grpSpPr>
          <a:xfrm>
            <a:off x="1078176" y="4604950"/>
            <a:ext cx="1520085" cy="378694"/>
            <a:chOff x="1078176" y="4604950"/>
            <a:chExt cx="1520085" cy="378694"/>
          </a:xfrm>
        </p:grpSpPr>
        <p:cxnSp>
          <p:nvCxnSpPr>
            <p:cNvPr id="108" name="Straight Arrow Connector 107"/>
            <p:cNvCxnSpPr/>
            <p:nvPr/>
          </p:nvCxnSpPr>
          <p:spPr>
            <a:xfrm>
              <a:off x="1994424" y="4829554"/>
              <a:ext cx="603837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tangle 122"/>
            <p:cNvSpPr/>
            <p:nvPr/>
          </p:nvSpPr>
          <p:spPr>
            <a:xfrm>
              <a:off x="1078176" y="4604950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accent4">
                      <a:lumMod val="50000"/>
                    </a:schemeClr>
                  </a:solidFill>
                </a:rPr>
                <a:t>name</a:t>
              </a:r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27" name="Group 126"/>
          <p:cNvGrpSpPr/>
          <p:nvPr/>
        </p:nvGrpSpPr>
        <p:grpSpPr>
          <a:xfrm>
            <a:off x="1094096" y="4941658"/>
            <a:ext cx="1496629" cy="378694"/>
            <a:chOff x="1094096" y="4941658"/>
            <a:chExt cx="1496629" cy="378694"/>
          </a:xfrm>
        </p:grpSpPr>
        <p:cxnSp>
          <p:nvCxnSpPr>
            <p:cNvPr id="109" name="Straight Arrow Connector 108"/>
            <p:cNvCxnSpPr/>
            <p:nvPr/>
          </p:nvCxnSpPr>
          <p:spPr>
            <a:xfrm>
              <a:off x="1986888" y="5181600"/>
              <a:ext cx="603837" cy="0"/>
            </a:xfrm>
            <a:prstGeom prst="straightConnector1">
              <a:avLst/>
            </a:prstGeom>
            <a:ln w="317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Rectangle 123"/>
            <p:cNvSpPr/>
            <p:nvPr/>
          </p:nvSpPr>
          <p:spPr>
            <a:xfrm>
              <a:off x="1094096" y="4941658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accent4">
                      <a:lumMod val="50000"/>
                    </a:schemeClr>
                  </a:solidFill>
                </a:rPr>
                <a:t>price</a:t>
              </a:r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1088408" y="5314698"/>
            <a:ext cx="1502317" cy="378694"/>
            <a:chOff x="1088408" y="5314698"/>
            <a:chExt cx="1502317" cy="378694"/>
          </a:xfrm>
        </p:grpSpPr>
        <p:cxnSp>
          <p:nvCxnSpPr>
            <p:cNvPr id="110" name="Straight Arrow Connector 109"/>
            <p:cNvCxnSpPr/>
            <p:nvPr/>
          </p:nvCxnSpPr>
          <p:spPr>
            <a:xfrm>
              <a:off x="1986888" y="5562600"/>
              <a:ext cx="603837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Rectangle 124"/>
            <p:cNvSpPr/>
            <p:nvPr/>
          </p:nvSpPr>
          <p:spPr>
            <a:xfrm>
              <a:off x="1088408" y="5314698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accent4">
                      <a:lumMod val="50000"/>
                    </a:schemeClr>
                  </a:solidFill>
                </a:rPr>
                <a:t>pages</a:t>
              </a:r>
              <a:endParaRPr lang="en-US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5849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</a:t>
            </a:r>
            <a:r>
              <a:rPr lang="en-US" dirty="0" err="1" smtClean="0"/>
              <a:t>flush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fflush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stdin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);</a:t>
            </a:r>
          </a:p>
          <a:p>
            <a:r>
              <a:rPr lang="en-US" dirty="0" smtClean="0"/>
              <a:t>Standard </a:t>
            </a:r>
            <a:r>
              <a:rPr lang="en-US" dirty="0"/>
              <a:t>input </a:t>
            </a:r>
            <a:r>
              <a:rPr lang="en-US" dirty="0" smtClean="0"/>
              <a:t>stream (</a:t>
            </a:r>
            <a:r>
              <a:rPr lang="en-US" dirty="0" err="1" smtClean="0"/>
              <a:t>stdin</a:t>
            </a:r>
            <a:r>
              <a:rPr lang="en-US" dirty="0" smtClean="0"/>
              <a:t>) </a:t>
            </a:r>
            <a:r>
              <a:rPr lang="en-US" dirty="0"/>
              <a:t>is the default source of data for </a:t>
            </a:r>
            <a:r>
              <a:rPr lang="en-US" dirty="0" smtClean="0"/>
              <a:t>applications</a:t>
            </a:r>
          </a:p>
          <a:p>
            <a:r>
              <a:rPr lang="en-US" dirty="0"/>
              <a:t>It is </a:t>
            </a:r>
            <a:r>
              <a:rPr lang="en-US" dirty="0" smtClean="0"/>
              <a:t>usually directed </a:t>
            </a:r>
            <a:r>
              <a:rPr lang="en-US" dirty="0"/>
              <a:t>to the input device of the standard console </a:t>
            </a:r>
            <a:r>
              <a:rPr lang="en-US" dirty="0" smtClean="0"/>
              <a:t>(like a </a:t>
            </a:r>
            <a:r>
              <a:rPr lang="en-US" dirty="0"/>
              <a:t>keyboard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324600" y="505877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210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separate array approach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44" y="1186216"/>
            <a:ext cx="9022856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629400" y="55626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619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approach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914400"/>
            <a:ext cx="8458200" cy="5066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932165" y="5644978"/>
            <a:ext cx="616575" cy="1136821"/>
            <a:chOff x="2175189" y="4685762"/>
            <a:chExt cx="616575" cy="1521694"/>
          </a:xfrm>
        </p:grpSpPr>
        <p:sp>
          <p:nvSpPr>
            <p:cNvPr id="6" name="Rectangle 5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555625" y="5644978"/>
            <a:ext cx="616575" cy="1136821"/>
            <a:chOff x="2175189" y="4685762"/>
            <a:chExt cx="616575" cy="1521694"/>
          </a:xfrm>
        </p:grpSpPr>
        <p:sp>
          <p:nvSpPr>
            <p:cNvPr id="11" name="Rectangle 10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232025" y="5644978"/>
            <a:ext cx="616575" cy="1136821"/>
            <a:chOff x="2175189" y="4685762"/>
            <a:chExt cx="616575" cy="1521694"/>
          </a:xfrm>
        </p:grpSpPr>
        <p:sp>
          <p:nvSpPr>
            <p:cNvPr id="16" name="Rectangle 15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flipV="1">
            <a:off x="4923507" y="6011872"/>
            <a:ext cx="2307533" cy="45719"/>
            <a:chOff x="3614459" y="4827896"/>
            <a:chExt cx="2307533" cy="0"/>
          </a:xfrm>
        </p:grpSpPr>
        <p:cxnSp>
          <p:nvCxnSpPr>
            <p:cNvPr id="21" name="Straight Arrow Connector 20"/>
            <p:cNvCxnSpPr/>
            <p:nvPr/>
          </p:nvCxnSpPr>
          <p:spPr>
            <a:xfrm>
              <a:off x="3614459" y="4827896"/>
              <a:ext cx="603837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5318155" y="4827896"/>
              <a:ext cx="603837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4937155" y="6333507"/>
            <a:ext cx="2299997" cy="45719"/>
            <a:chOff x="3614459" y="5179942"/>
            <a:chExt cx="2299997" cy="1658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3614459" y="5181600"/>
              <a:ext cx="603837" cy="0"/>
            </a:xfrm>
            <a:prstGeom prst="straightConnector1">
              <a:avLst/>
            </a:prstGeom>
            <a:ln w="317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>
              <a:off x="5310619" y="5179942"/>
              <a:ext cx="603837" cy="0"/>
            </a:xfrm>
            <a:prstGeom prst="straightConnector1">
              <a:avLst/>
            </a:prstGeom>
            <a:ln w="317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4923507" y="6591641"/>
            <a:ext cx="2313645" cy="45719"/>
            <a:chOff x="3600811" y="5560942"/>
            <a:chExt cx="2313645" cy="1658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3600811" y="5562600"/>
              <a:ext cx="603837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>
              <a:off x="5310619" y="5560942"/>
              <a:ext cx="603837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2373576" y="5843764"/>
            <a:ext cx="1520085" cy="282913"/>
            <a:chOff x="1078176" y="4604950"/>
            <a:chExt cx="1520085" cy="378694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1994424" y="4829554"/>
              <a:ext cx="603837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1078176" y="4604950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50000"/>
                    </a:schemeClr>
                  </a:solidFill>
                </a:rPr>
                <a:t>name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389496" y="6153143"/>
            <a:ext cx="1496629" cy="282913"/>
            <a:chOff x="1094096" y="4941658"/>
            <a:chExt cx="1496629" cy="378694"/>
          </a:xfrm>
        </p:grpSpPr>
        <p:cxnSp>
          <p:nvCxnSpPr>
            <p:cNvPr id="33" name="Straight Arrow Connector 32"/>
            <p:cNvCxnSpPr/>
            <p:nvPr/>
          </p:nvCxnSpPr>
          <p:spPr>
            <a:xfrm>
              <a:off x="1986888" y="5181600"/>
              <a:ext cx="603837" cy="0"/>
            </a:xfrm>
            <a:prstGeom prst="straightConnector1">
              <a:avLst/>
            </a:prstGeom>
            <a:ln w="317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1094096" y="4941658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50000"/>
                    </a:schemeClr>
                  </a:solidFill>
                </a:rPr>
                <a:t>price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383808" y="6457976"/>
            <a:ext cx="1502317" cy="282913"/>
            <a:chOff x="1088408" y="5314698"/>
            <a:chExt cx="1502317" cy="378694"/>
          </a:xfrm>
        </p:grpSpPr>
        <p:cxnSp>
          <p:nvCxnSpPr>
            <p:cNvPr id="36" name="Straight Arrow Connector 35"/>
            <p:cNvCxnSpPr/>
            <p:nvPr/>
          </p:nvCxnSpPr>
          <p:spPr>
            <a:xfrm>
              <a:off x="1986888" y="5562600"/>
              <a:ext cx="603837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>
              <a:off x="1088408" y="5314698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50000"/>
                    </a:schemeClr>
                  </a:solidFill>
                </a:rPr>
                <a:t>pages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Rectangle 37">
            <a:hlinkClick r:id="rId3" action="ppaction://hlinkfile"/>
          </p:cNvPr>
          <p:cNvSpPr/>
          <p:nvPr/>
        </p:nvSpPr>
        <p:spPr>
          <a:xfrm>
            <a:off x="6629400" y="14478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628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41272"/>
            <a:ext cx="8229600" cy="288489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Memory will not be allocated when you write function definition</a:t>
            </a:r>
          </a:p>
          <a:p>
            <a:r>
              <a:rPr lang="en-US" dirty="0" smtClean="0"/>
              <a:t>This is just to tell the C compiler that what are the elements of a variable of this structure</a:t>
            </a:r>
          </a:p>
          <a:p>
            <a:r>
              <a:rPr lang="en-US" dirty="0"/>
              <a:t>This statement defines a new data type called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book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99866"/>
            <a:ext cx="3200400" cy="2022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329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Declaring structure variable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en-US" dirty="0" smtClean="0"/>
              <a:t>This statement declare three variables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b1</a:t>
            </a:r>
            <a:r>
              <a:rPr lang="en-US" dirty="0" smtClean="0"/>
              <a:t>,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b2</a:t>
            </a:r>
            <a:r>
              <a:rPr lang="en-US" dirty="0" smtClean="0"/>
              <a:t> and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b3</a:t>
            </a:r>
            <a:r>
              <a:rPr lang="en-US" dirty="0" smtClean="0"/>
              <a:t> of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</a:t>
            </a:r>
            <a:r>
              <a:rPr lang="en-US" dirty="0" smtClean="0"/>
              <a:t> type.</a:t>
            </a:r>
          </a:p>
          <a:p>
            <a:r>
              <a:rPr lang="en-US" dirty="0" smtClean="0"/>
              <a:t>Now the memory will be allocated for these three variables</a:t>
            </a:r>
          </a:p>
          <a:p>
            <a:r>
              <a:rPr lang="en-US" dirty="0"/>
              <a:t>These bytes are always in adjacent memory locations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5571" y="1524001"/>
            <a:ext cx="4600139" cy="38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488825" y="5177543"/>
            <a:ext cx="616575" cy="1136821"/>
            <a:chOff x="2175189" y="4685762"/>
            <a:chExt cx="616575" cy="1521694"/>
          </a:xfrm>
        </p:grpSpPr>
        <p:sp>
          <p:nvSpPr>
            <p:cNvPr id="6" name="Rectangle 5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  <a:r>
                <a:rPr lang="en-US" dirty="0" smtClean="0">
                  <a:solidFill>
                    <a:schemeClr val="tx1"/>
                  </a:solidFill>
                </a:rPr>
                <a:t>1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495710" y="5187779"/>
            <a:ext cx="616575" cy="1136821"/>
            <a:chOff x="2175189" y="4685762"/>
            <a:chExt cx="616575" cy="1521694"/>
          </a:xfrm>
        </p:grpSpPr>
        <p:sp>
          <p:nvSpPr>
            <p:cNvPr id="11" name="Rectangle 10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  <a:r>
                <a:rPr lang="en-US" dirty="0" smtClean="0">
                  <a:solidFill>
                    <a:schemeClr val="tx1"/>
                  </a:solidFill>
                </a:rPr>
                <a:t>2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6393825" y="5187779"/>
            <a:ext cx="616575" cy="1136821"/>
            <a:chOff x="2175189" y="4685762"/>
            <a:chExt cx="616575" cy="1521694"/>
          </a:xfrm>
        </p:grpSpPr>
        <p:sp>
          <p:nvSpPr>
            <p:cNvPr id="16" name="Rectangle 15"/>
            <p:cNvSpPr/>
            <p:nvPr/>
          </p:nvSpPr>
          <p:spPr>
            <a:xfrm>
              <a:off x="2187926" y="5058769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187926" y="5431806"/>
              <a:ext cx="603837" cy="37869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184314" y="5812808"/>
              <a:ext cx="607450" cy="39464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175189" y="4685762"/>
              <a:ext cx="604891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b</a:t>
              </a:r>
              <a:r>
                <a:rPr lang="en-US" dirty="0" smtClean="0">
                  <a:solidFill>
                    <a:schemeClr val="tx1"/>
                  </a:solidFill>
                </a:rPr>
                <a:t>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977627" y="5427475"/>
            <a:ext cx="1520085" cy="282913"/>
            <a:chOff x="1078176" y="4604950"/>
            <a:chExt cx="1520085" cy="378694"/>
          </a:xfrm>
        </p:grpSpPr>
        <p:cxnSp>
          <p:nvCxnSpPr>
            <p:cNvPr id="21" name="Straight Arrow Connector 20"/>
            <p:cNvCxnSpPr/>
            <p:nvPr/>
          </p:nvCxnSpPr>
          <p:spPr>
            <a:xfrm>
              <a:off x="1994424" y="4829554"/>
              <a:ext cx="603837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1078176" y="4604950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50000"/>
                    </a:schemeClr>
                  </a:solidFill>
                </a:rPr>
                <a:t>name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993547" y="5736854"/>
            <a:ext cx="1496629" cy="282913"/>
            <a:chOff x="1094096" y="4941658"/>
            <a:chExt cx="1496629" cy="378694"/>
          </a:xfrm>
        </p:grpSpPr>
        <p:cxnSp>
          <p:nvCxnSpPr>
            <p:cNvPr id="24" name="Straight Arrow Connector 23"/>
            <p:cNvCxnSpPr/>
            <p:nvPr/>
          </p:nvCxnSpPr>
          <p:spPr>
            <a:xfrm>
              <a:off x="1986888" y="5181600"/>
              <a:ext cx="603837" cy="0"/>
            </a:xfrm>
            <a:prstGeom prst="straightConnector1">
              <a:avLst/>
            </a:prstGeom>
            <a:ln w="317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1094096" y="4941658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50000"/>
                    </a:schemeClr>
                  </a:solidFill>
                </a:rPr>
                <a:t>price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987859" y="6041687"/>
            <a:ext cx="1502317" cy="282913"/>
            <a:chOff x="1088408" y="5314698"/>
            <a:chExt cx="1502317" cy="378694"/>
          </a:xfrm>
        </p:grpSpPr>
        <p:cxnSp>
          <p:nvCxnSpPr>
            <p:cNvPr id="27" name="Straight Arrow Connector 26"/>
            <p:cNvCxnSpPr/>
            <p:nvPr/>
          </p:nvCxnSpPr>
          <p:spPr>
            <a:xfrm>
              <a:off x="1986888" y="5562600"/>
              <a:ext cx="603837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1088408" y="5314698"/>
              <a:ext cx="1025432" cy="3786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4">
                      <a:lumMod val="50000"/>
                    </a:schemeClr>
                  </a:solidFill>
                </a:rPr>
                <a:t>pages</a:t>
              </a:r>
              <a:endParaRPr lang="en-US" b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1724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 definition and declaration of structure variables can be </a:t>
            </a:r>
            <a:r>
              <a:rPr lang="en-US" dirty="0" smtClean="0"/>
              <a:t>combined 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91585"/>
            <a:ext cx="3731301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4902" y="2755275"/>
            <a:ext cx="2459702" cy="1807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953000" y="2691585"/>
            <a:ext cx="0" cy="2101755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814732" y="4785379"/>
            <a:ext cx="2858790" cy="808061"/>
            <a:chOff x="814732" y="4640239"/>
            <a:chExt cx="2858790" cy="808061"/>
          </a:xfrm>
        </p:grpSpPr>
        <p:sp>
          <p:nvSpPr>
            <p:cNvPr id="10" name="Rectangle 9"/>
            <p:cNvSpPr/>
            <p:nvPr/>
          </p:nvSpPr>
          <p:spPr>
            <a:xfrm>
              <a:off x="980364" y="5067300"/>
              <a:ext cx="2693158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Variable declaration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814732" y="4640239"/>
              <a:ext cx="277089" cy="614149"/>
            </a:xfrm>
            <a:custGeom>
              <a:avLst/>
              <a:gdLst>
                <a:gd name="connsiteX0" fmla="*/ 277089 w 277089"/>
                <a:gd name="connsiteY0" fmla="*/ 0 h 614149"/>
                <a:gd name="connsiteX1" fmla="*/ 45077 w 277089"/>
                <a:gd name="connsiteY1" fmla="*/ 191068 h 614149"/>
                <a:gd name="connsiteX2" fmla="*/ 17781 w 277089"/>
                <a:gd name="connsiteY2" fmla="*/ 532262 h 614149"/>
                <a:gd name="connsiteX3" fmla="*/ 249793 w 277089"/>
                <a:gd name="connsiteY3" fmla="*/ 614149 h 61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7089" h="614149">
                  <a:moveTo>
                    <a:pt x="277089" y="0"/>
                  </a:moveTo>
                  <a:cubicBezTo>
                    <a:pt x="182692" y="51179"/>
                    <a:pt x="88295" y="102358"/>
                    <a:pt x="45077" y="191068"/>
                  </a:cubicBezTo>
                  <a:cubicBezTo>
                    <a:pt x="1859" y="279778"/>
                    <a:pt x="-16338" y="461749"/>
                    <a:pt x="17781" y="532262"/>
                  </a:cubicBezTo>
                  <a:cubicBezTo>
                    <a:pt x="51900" y="602775"/>
                    <a:pt x="150846" y="608462"/>
                    <a:pt x="249793" y="614149"/>
                  </a:cubicBezTo>
                </a:path>
              </a:pathLst>
            </a:cu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03397" y="2768923"/>
            <a:ext cx="1892922" cy="3389762"/>
            <a:chOff x="503397" y="2623783"/>
            <a:chExt cx="1892922" cy="3389762"/>
          </a:xfrm>
        </p:grpSpPr>
        <p:sp>
          <p:nvSpPr>
            <p:cNvPr id="6" name="Rectangle 5"/>
            <p:cNvSpPr/>
            <p:nvPr/>
          </p:nvSpPr>
          <p:spPr>
            <a:xfrm>
              <a:off x="948519" y="5632545"/>
              <a:ext cx="14478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Definition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03397" y="2623783"/>
              <a:ext cx="656664" cy="3217293"/>
              <a:chOff x="503397" y="2623783"/>
              <a:chExt cx="656664" cy="3217293"/>
            </a:xfrm>
          </p:grpSpPr>
          <p:sp>
            <p:nvSpPr>
              <p:cNvPr id="8" name="Left Brace 7"/>
              <p:cNvSpPr/>
              <p:nvPr/>
            </p:nvSpPr>
            <p:spPr>
              <a:xfrm>
                <a:off x="754040" y="2623783"/>
                <a:ext cx="406021" cy="1580865"/>
              </a:xfrm>
              <a:prstGeom prst="leftBrace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503397" y="3408218"/>
                <a:ext cx="549548" cy="2432858"/>
              </a:xfrm>
              <a:custGeom>
                <a:avLst/>
                <a:gdLst>
                  <a:gd name="connsiteX0" fmla="*/ 250290 w 549548"/>
                  <a:gd name="connsiteY0" fmla="*/ 0 h 2432858"/>
                  <a:gd name="connsiteX1" fmla="*/ 61868 w 549548"/>
                  <a:gd name="connsiteY1" fmla="*/ 387927 h 2432858"/>
                  <a:gd name="connsiteX2" fmla="*/ 908 w 549548"/>
                  <a:gd name="connsiteY2" fmla="*/ 1418706 h 2432858"/>
                  <a:gd name="connsiteX3" fmla="*/ 72952 w 549548"/>
                  <a:gd name="connsiteY3" fmla="*/ 2227811 h 2432858"/>
                  <a:gd name="connsiteX4" fmla="*/ 549548 w 549548"/>
                  <a:gd name="connsiteY4" fmla="*/ 2432858 h 2432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9548" h="2432858">
                    <a:moveTo>
                      <a:pt x="250290" y="0"/>
                    </a:moveTo>
                    <a:cubicBezTo>
                      <a:pt x="176861" y="75738"/>
                      <a:pt x="103432" y="151476"/>
                      <a:pt x="61868" y="387927"/>
                    </a:cubicBezTo>
                    <a:cubicBezTo>
                      <a:pt x="20304" y="624378"/>
                      <a:pt x="-939" y="1112059"/>
                      <a:pt x="908" y="1418706"/>
                    </a:cubicBezTo>
                    <a:cubicBezTo>
                      <a:pt x="2755" y="1725353"/>
                      <a:pt x="-18488" y="2058786"/>
                      <a:pt x="72952" y="2227811"/>
                    </a:cubicBezTo>
                    <a:cubicBezTo>
                      <a:pt x="164392" y="2396836"/>
                      <a:pt x="356970" y="2414847"/>
                      <a:pt x="549548" y="2432858"/>
                    </a:cubicBezTo>
                  </a:path>
                </a:pathLst>
              </a:custGeom>
              <a:noFill/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5725236" y="5212438"/>
            <a:ext cx="2885364" cy="7557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rgbClr val="C00000"/>
                </a:solidFill>
              </a:rPr>
              <a:t>Structure definition Variable declaration</a:t>
            </a:r>
            <a:endParaRPr lang="en-US" sz="2400" dirty="0">
              <a:solidFill>
                <a:srgbClr val="C0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914572" y="4393763"/>
            <a:ext cx="2575921" cy="1368406"/>
            <a:chOff x="5914572" y="4248623"/>
            <a:chExt cx="2575921" cy="1368406"/>
          </a:xfrm>
        </p:grpSpPr>
        <p:sp>
          <p:nvSpPr>
            <p:cNvPr id="15" name="Left Brace 14"/>
            <p:cNvSpPr/>
            <p:nvPr/>
          </p:nvSpPr>
          <p:spPr>
            <a:xfrm rot="16200000">
              <a:off x="6587861" y="3575334"/>
              <a:ext cx="406021" cy="1752600"/>
            </a:xfrm>
            <a:prstGeom prst="leftBrac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792686" y="4659086"/>
              <a:ext cx="1697807" cy="957943"/>
            </a:xfrm>
            <a:custGeom>
              <a:avLst/>
              <a:gdLst>
                <a:gd name="connsiteX0" fmla="*/ 0 w 1697807"/>
                <a:gd name="connsiteY0" fmla="*/ 0 h 957943"/>
                <a:gd name="connsiteX1" fmla="*/ 1553028 w 1697807"/>
                <a:gd name="connsiteY1" fmla="*/ 246743 h 957943"/>
                <a:gd name="connsiteX2" fmla="*/ 1538514 w 1697807"/>
                <a:gd name="connsiteY2" fmla="*/ 957943 h 95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97807" h="957943">
                  <a:moveTo>
                    <a:pt x="0" y="0"/>
                  </a:moveTo>
                  <a:cubicBezTo>
                    <a:pt x="648304" y="43543"/>
                    <a:pt x="1296609" y="87086"/>
                    <a:pt x="1553028" y="246743"/>
                  </a:cubicBezTo>
                  <a:cubicBezTo>
                    <a:pt x="1809447" y="406400"/>
                    <a:pt x="1673980" y="682171"/>
                    <a:pt x="1538514" y="957943"/>
                  </a:cubicBezTo>
                </a:path>
              </a:pathLst>
            </a:cu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50528" y="2921323"/>
            <a:ext cx="655186" cy="2555613"/>
            <a:chOff x="5150528" y="2776183"/>
            <a:chExt cx="655186" cy="2555613"/>
          </a:xfrm>
        </p:grpSpPr>
        <p:sp>
          <p:nvSpPr>
            <p:cNvPr id="17" name="Left Brace 16"/>
            <p:cNvSpPr/>
            <p:nvPr/>
          </p:nvSpPr>
          <p:spPr>
            <a:xfrm>
              <a:off x="5256645" y="2776183"/>
              <a:ext cx="406021" cy="1338618"/>
            </a:xfrm>
            <a:prstGeom prst="leftBrace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5150528" y="3439886"/>
              <a:ext cx="655186" cy="1891910"/>
            </a:xfrm>
            <a:custGeom>
              <a:avLst/>
              <a:gdLst>
                <a:gd name="connsiteX0" fmla="*/ 118158 w 655186"/>
                <a:gd name="connsiteY0" fmla="*/ 0 h 1891910"/>
                <a:gd name="connsiteX1" fmla="*/ 2043 w 655186"/>
                <a:gd name="connsiteY1" fmla="*/ 667657 h 1891910"/>
                <a:gd name="connsiteX2" fmla="*/ 205243 w 655186"/>
                <a:gd name="connsiteY2" fmla="*/ 1741714 h 1891910"/>
                <a:gd name="connsiteX3" fmla="*/ 655186 w 655186"/>
                <a:gd name="connsiteY3" fmla="*/ 1857828 h 189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5186" h="1891910">
                  <a:moveTo>
                    <a:pt x="118158" y="0"/>
                  </a:moveTo>
                  <a:cubicBezTo>
                    <a:pt x="52843" y="188685"/>
                    <a:pt x="-12471" y="377371"/>
                    <a:pt x="2043" y="667657"/>
                  </a:cubicBezTo>
                  <a:cubicBezTo>
                    <a:pt x="16557" y="957943"/>
                    <a:pt x="96386" y="1543352"/>
                    <a:pt x="205243" y="1741714"/>
                  </a:cubicBezTo>
                  <a:cubicBezTo>
                    <a:pt x="314100" y="1940076"/>
                    <a:pt x="484643" y="1898952"/>
                    <a:pt x="655186" y="1857828"/>
                  </a:cubicBezTo>
                </a:path>
              </a:pathLst>
            </a:cu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105363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Structure variable can be initialize at declare time as well from the input by user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1" y="2590800"/>
            <a:ext cx="7086600" cy="2357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7841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of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 scope</a:t>
            </a:r>
          </a:p>
          <a:p>
            <a:pPr lvl="1"/>
            <a:r>
              <a:rPr lang="en-US" dirty="0" smtClean="0"/>
              <a:t>If the structure is define inside any function, it will only be accessible within that function</a:t>
            </a:r>
          </a:p>
          <a:p>
            <a:r>
              <a:rPr lang="en-US" dirty="0" smtClean="0"/>
              <a:t>Global scope</a:t>
            </a:r>
          </a:p>
          <a:p>
            <a:pPr lvl="1"/>
            <a:r>
              <a:rPr lang="en-US" dirty="0" smtClean="0"/>
              <a:t>If structure is define outside function, it will be accessible to all the function in that program 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593114" y="5562600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44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Accessing Structure Elements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/>
          </a:bodyPr>
          <a:lstStyle/>
          <a:p>
            <a:r>
              <a:rPr lang="en-US" dirty="0"/>
              <a:t>In arrays </a:t>
            </a:r>
            <a:r>
              <a:rPr lang="en-US" dirty="0" smtClean="0"/>
              <a:t>individual </a:t>
            </a:r>
            <a:r>
              <a:rPr lang="en-US" dirty="0"/>
              <a:t>elements </a:t>
            </a:r>
            <a:r>
              <a:rPr lang="en-US" dirty="0" smtClean="0"/>
              <a:t>are accessed using </a:t>
            </a:r>
            <a:r>
              <a:rPr lang="en-US" dirty="0"/>
              <a:t>a subscript </a:t>
            </a:r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dot (.) </a:t>
            </a:r>
            <a:r>
              <a:rPr lang="en-US" dirty="0" smtClean="0"/>
              <a:t>operator is used with structure variable name to access individual element of structure </a:t>
            </a:r>
          </a:p>
          <a:p>
            <a:r>
              <a:rPr lang="en-US" dirty="0" smtClean="0"/>
              <a:t>For example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			</a:t>
            </a:r>
            <a:r>
              <a:rPr lang="en-US" sz="2600" dirty="0" smtClean="0"/>
              <a:t>              b1.price = 100.75;</a:t>
            </a:r>
          </a:p>
          <a:p>
            <a:pPr marL="0" indent="0">
              <a:buNone/>
            </a:pPr>
            <a:r>
              <a:rPr lang="en-US" sz="2600" dirty="0" smtClean="0"/>
              <a:t>				              b1.pages = 450;</a:t>
            </a:r>
          </a:p>
          <a:p>
            <a:pPr marL="0" indent="0">
              <a:buNone/>
            </a:pPr>
            <a:r>
              <a:rPr lang="en-US" sz="2600" dirty="0" smtClean="0"/>
              <a:t>				              </a:t>
            </a:r>
            <a:r>
              <a:rPr lang="en-US" sz="2600" dirty="0" err="1" smtClean="0"/>
              <a:t>strcpy</a:t>
            </a:r>
            <a:r>
              <a:rPr lang="en-US" sz="2600" dirty="0" smtClean="0"/>
              <a:t>(b1.name, “let us c”);</a:t>
            </a:r>
            <a:endParaRPr lang="en-US" sz="2600" dirty="0"/>
          </a:p>
        </p:txBody>
      </p:sp>
      <p:grpSp>
        <p:nvGrpSpPr>
          <p:cNvPr id="4" name="Group 3"/>
          <p:cNvGrpSpPr/>
          <p:nvPr/>
        </p:nvGrpSpPr>
        <p:grpSpPr>
          <a:xfrm>
            <a:off x="914400" y="4015787"/>
            <a:ext cx="3066144" cy="2232613"/>
            <a:chOff x="3806370" y="3505200"/>
            <a:chExt cx="3066144" cy="2232613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24514" y="3505200"/>
              <a:ext cx="3048000" cy="18947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6370" y="5432559"/>
              <a:ext cx="2442029" cy="305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8399" y="5480638"/>
              <a:ext cx="161925" cy="257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526948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230955" y="4038600"/>
            <a:ext cx="8122909" cy="1381045"/>
            <a:chOff x="230955" y="4038600"/>
            <a:chExt cx="8122909" cy="1381045"/>
          </a:xfrm>
        </p:grpSpPr>
        <p:sp>
          <p:nvSpPr>
            <p:cNvPr id="4" name="Rectangle 3"/>
            <p:cNvSpPr/>
            <p:nvPr/>
          </p:nvSpPr>
          <p:spPr>
            <a:xfrm>
              <a:off x="1128486" y="4572000"/>
              <a:ext cx="1447800" cy="841785"/>
            </a:xfrm>
            <a:prstGeom prst="rect">
              <a:avLst/>
            </a:prstGeom>
            <a:solidFill>
              <a:schemeClr val="bg2">
                <a:lumMod val="75000"/>
                <a:alpha val="87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30955" y="4627100"/>
              <a:ext cx="988245" cy="6741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b</a:t>
              </a:r>
              <a:r>
                <a:rPr lang="en-US" sz="3200" dirty="0" smtClean="0">
                  <a:solidFill>
                    <a:schemeClr val="tx1"/>
                  </a:solidFill>
                </a:rPr>
                <a:t>[5]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576286" y="4576370"/>
              <a:ext cx="1447800" cy="841785"/>
            </a:xfrm>
            <a:prstGeom prst="rect">
              <a:avLst/>
            </a:prstGeom>
            <a:solidFill>
              <a:schemeClr val="bg2">
                <a:lumMod val="75000"/>
                <a:alpha val="87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4030392" y="4572000"/>
              <a:ext cx="1447800" cy="841785"/>
            </a:xfrm>
            <a:prstGeom prst="rect">
              <a:avLst/>
            </a:prstGeom>
            <a:solidFill>
              <a:schemeClr val="bg2">
                <a:lumMod val="75000"/>
                <a:alpha val="87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478192" y="4576370"/>
              <a:ext cx="1447800" cy="841785"/>
            </a:xfrm>
            <a:prstGeom prst="rect">
              <a:avLst/>
            </a:prstGeom>
            <a:solidFill>
              <a:schemeClr val="bg2">
                <a:lumMod val="75000"/>
                <a:alpha val="87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906064" y="4577860"/>
              <a:ext cx="1447800" cy="841785"/>
            </a:xfrm>
            <a:prstGeom prst="rect">
              <a:avLst/>
            </a:prstGeom>
            <a:solidFill>
              <a:schemeClr val="bg2">
                <a:lumMod val="75000"/>
                <a:alpha val="87000"/>
              </a:schemeClr>
            </a:solidFill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356608" y="4038600"/>
              <a:ext cx="988245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0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21755" y="4038600"/>
              <a:ext cx="988245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1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4269555" y="4038600"/>
              <a:ext cx="988245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2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717355" y="4038600"/>
              <a:ext cx="988245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3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7088955" y="4038600"/>
              <a:ext cx="988245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>
                  <a:solidFill>
                    <a:schemeClr val="tx1"/>
                  </a:solidFill>
                </a:rPr>
                <a:t>4</a:t>
              </a:r>
              <a:endParaRPr lang="en-US" sz="3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 of Structures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5077" y="1295400"/>
            <a:ext cx="3335211" cy="2434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2" name="Group 11"/>
          <p:cNvGrpSpPr/>
          <p:nvPr/>
        </p:nvGrpSpPr>
        <p:grpSpPr>
          <a:xfrm>
            <a:off x="1185204" y="4648200"/>
            <a:ext cx="1327737" cy="646044"/>
            <a:chOff x="1186863" y="4648200"/>
            <a:chExt cx="1327737" cy="646044"/>
          </a:xfrm>
        </p:grpSpPr>
        <p:sp>
          <p:nvSpPr>
            <p:cNvPr id="6" name="Rectangle 5"/>
            <p:cNvSpPr/>
            <p:nvPr/>
          </p:nvSpPr>
          <p:spPr>
            <a:xfrm>
              <a:off x="1186863" y="4648200"/>
              <a:ext cx="13277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86863" y="5011331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762936" y="5008489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538223" y="4660031"/>
            <a:ext cx="1327737" cy="646044"/>
            <a:chOff x="1186863" y="4648200"/>
            <a:chExt cx="1327737" cy="646044"/>
          </a:xfrm>
        </p:grpSpPr>
        <p:sp>
          <p:nvSpPr>
            <p:cNvPr id="29" name="Rectangle 28"/>
            <p:cNvSpPr/>
            <p:nvPr/>
          </p:nvSpPr>
          <p:spPr>
            <a:xfrm>
              <a:off x="1186863" y="4648200"/>
              <a:ext cx="13277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86863" y="5011331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762936" y="5008489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090423" y="4659748"/>
            <a:ext cx="1327737" cy="646044"/>
            <a:chOff x="1186863" y="4648200"/>
            <a:chExt cx="1327737" cy="646044"/>
          </a:xfrm>
        </p:grpSpPr>
        <p:sp>
          <p:nvSpPr>
            <p:cNvPr id="33" name="Rectangle 32"/>
            <p:cNvSpPr/>
            <p:nvPr/>
          </p:nvSpPr>
          <p:spPr>
            <a:xfrm>
              <a:off x="1186863" y="4648200"/>
              <a:ext cx="13277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186863" y="5011331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762936" y="5008489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636193" y="4648200"/>
            <a:ext cx="1327737" cy="646044"/>
            <a:chOff x="1186863" y="4648200"/>
            <a:chExt cx="1327737" cy="646044"/>
          </a:xfrm>
        </p:grpSpPr>
        <p:sp>
          <p:nvSpPr>
            <p:cNvPr id="37" name="Rectangle 36"/>
            <p:cNvSpPr/>
            <p:nvPr/>
          </p:nvSpPr>
          <p:spPr>
            <a:xfrm>
              <a:off x="1186863" y="4648200"/>
              <a:ext cx="13277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1186863" y="5011331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762936" y="5008489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966095" y="4668628"/>
            <a:ext cx="1327737" cy="646044"/>
            <a:chOff x="1186863" y="4648200"/>
            <a:chExt cx="1327737" cy="646044"/>
          </a:xfrm>
        </p:grpSpPr>
        <p:sp>
          <p:nvSpPr>
            <p:cNvPr id="41" name="Rectangle 40"/>
            <p:cNvSpPr/>
            <p:nvPr/>
          </p:nvSpPr>
          <p:spPr>
            <a:xfrm>
              <a:off x="1186863" y="4648200"/>
              <a:ext cx="13277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186863" y="5011331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762936" y="5008489"/>
              <a:ext cx="489537" cy="2829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225" name="Group 9224"/>
          <p:cNvGrpSpPr/>
          <p:nvPr/>
        </p:nvGrpSpPr>
        <p:grpSpPr>
          <a:xfrm>
            <a:off x="2171686" y="4789656"/>
            <a:ext cx="1638314" cy="1344444"/>
            <a:chOff x="2171686" y="4789656"/>
            <a:chExt cx="1638314" cy="1344444"/>
          </a:xfrm>
        </p:grpSpPr>
        <p:sp>
          <p:nvSpPr>
            <p:cNvPr id="50" name="Rectangle 49"/>
            <p:cNvSpPr/>
            <p:nvPr/>
          </p:nvSpPr>
          <p:spPr>
            <a:xfrm>
              <a:off x="2171686" y="5867400"/>
              <a:ext cx="1638314" cy="2667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n</a:t>
              </a:r>
              <a:r>
                <a:rPr lang="en-US" sz="2400" dirty="0" smtClean="0">
                  <a:solidFill>
                    <a:schemeClr val="tx1"/>
                  </a:solidFill>
                </a:rPr>
                <a:t>ame[10]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9217" name="Straight Arrow Connector 9216"/>
            <p:cNvCxnSpPr/>
            <p:nvPr/>
          </p:nvCxnSpPr>
          <p:spPr>
            <a:xfrm>
              <a:off x="2283893" y="4789656"/>
              <a:ext cx="292393" cy="1066313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6" name="Group 9225"/>
          <p:cNvGrpSpPr/>
          <p:nvPr/>
        </p:nvGrpSpPr>
        <p:grpSpPr>
          <a:xfrm>
            <a:off x="1243790" y="5173215"/>
            <a:ext cx="1040103" cy="977590"/>
            <a:chOff x="1243790" y="5173215"/>
            <a:chExt cx="1040103" cy="977590"/>
          </a:xfrm>
        </p:grpSpPr>
        <p:sp>
          <p:nvSpPr>
            <p:cNvPr id="52" name="Rectangle 51"/>
            <p:cNvSpPr/>
            <p:nvPr/>
          </p:nvSpPr>
          <p:spPr>
            <a:xfrm>
              <a:off x="1243790" y="5884105"/>
              <a:ext cx="1040103" cy="2667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pages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9220" name="Straight Arrow Connector 9219"/>
            <p:cNvCxnSpPr>
              <a:endCxn id="52" idx="0"/>
            </p:cNvCxnSpPr>
            <p:nvPr/>
          </p:nvCxnSpPr>
          <p:spPr>
            <a:xfrm flipH="1">
              <a:off x="1763842" y="5173215"/>
              <a:ext cx="242203" cy="71089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27" name="Group 9226"/>
          <p:cNvGrpSpPr/>
          <p:nvPr/>
        </p:nvGrpSpPr>
        <p:grpSpPr>
          <a:xfrm>
            <a:off x="316505" y="5173215"/>
            <a:ext cx="1113467" cy="958540"/>
            <a:chOff x="316505" y="5173215"/>
            <a:chExt cx="1113467" cy="958540"/>
          </a:xfrm>
        </p:grpSpPr>
        <p:sp>
          <p:nvSpPr>
            <p:cNvPr id="51" name="Rectangle 50"/>
            <p:cNvSpPr/>
            <p:nvPr/>
          </p:nvSpPr>
          <p:spPr>
            <a:xfrm>
              <a:off x="316505" y="5865055"/>
              <a:ext cx="1040103" cy="2667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price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cxnSp>
          <p:nvCxnSpPr>
            <p:cNvPr id="9222" name="Straight Arrow Connector 9221"/>
            <p:cNvCxnSpPr/>
            <p:nvPr/>
          </p:nvCxnSpPr>
          <p:spPr>
            <a:xfrm flipH="1">
              <a:off x="990600" y="5173215"/>
              <a:ext cx="439372" cy="69184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Rectangle 63">
            <a:hlinkClick r:id="rId3" action="ppaction://hlinkfile"/>
          </p:cNvPr>
          <p:cNvSpPr/>
          <p:nvPr/>
        </p:nvSpPr>
        <p:spPr>
          <a:xfrm>
            <a:off x="6639363" y="2465478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120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1"/>
            <a:ext cx="8229600" cy="1676400"/>
          </a:xfrm>
        </p:spPr>
        <p:txBody>
          <a:bodyPr/>
          <a:lstStyle/>
          <a:p>
            <a:r>
              <a:rPr lang="en-US" sz="2800" dirty="0" smtClean="0"/>
              <a:t>The </a:t>
            </a:r>
            <a:r>
              <a:rPr lang="en-US" sz="2800" dirty="0"/>
              <a:t>values of a structure variable can be assigned to another structure variable of the same type using the assignment </a:t>
            </a:r>
            <a:r>
              <a:rPr lang="en-US" sz="2800" dirty="0" smtClean="0"/>
              <a:t>operator</a:t>
            </a:r>
            <a:endParaRPr lang="en-US" sz="2800" dirty="0"/>
          </a:p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513308"/>
            <a:ext cx="6934200" cy="417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0775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14399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One </a:t>
            </a:r>
            <a:r>
              <a:rPr lang="en-US" sz="2800" dirty="0"/>
              <a:t>structure can be nested within another </a:t>
            </a:r>
            <a:r>
              <a:rPr lang="en-US" sz="2800" dirty="0" smtClean="0"/>
              <a:t>structure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938" y="2233539"/>
            <a:ext cx="2973213" cy="287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938" y="5137048"/>
            <a:ext cx="7168662" cy="29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0938" y="5471188"/>
            <a:ext cx="4552672" cy="1048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tangle 7">
            <a:hlinkClick r:id="rId6" action="ppaction://hlinkfile"/>
          </p:cNvPr>
          <p:cNvSpPr/>
          <p:nvPr/>
        </p:nvSpPr>
        <p:spPr>
          <a:xfrm>
            <a:off x="6560231" y="2917597"/>
            <a:ext cx="19812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231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8015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8193</TotalTime>
  <Words>601</Words>
  <Application>Microsoft Office PowerPoint</Application>
  <PresentationFormat>On-screen Show (4:3)</PresentationFormat>
  <Paragraphs>172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myPresentation1</vt:lpstr>
      <vt:lpstr>CSC103: Introduction to Computer and Programming</vt:lpstr>
      <vt:lpstr>Previous lecture</vt:lpstr>
      <vt:lpstr>Today’s lecture outline</vt:lpstr>
      <vt:lpstr>malloc function for integer array</vt:lpstr>
      <vt:lpstr>Structure</vt:lpstr>
      <vt:lpstr>Why use structures</vt:lpstr>
      <vt:lpstr>Cont.</vt:lpstr>
      <vt:lpstr>fflush function</vt:lpstr>
      <vt:lpstr>Three separate array approach</vt:lpstr>
      <vt:lpstr>Structure approach</vt:lpstr>
      <vt:lpstr>Structure definition</vt:lpstr>
      <vt:lpstr>Declaring structure variable</vt:lpstr>
      <vt:lpstr>Cont.</vt:lpstr>
      <vt:lpstr>Variable initialization</vt:lpstr>
      <vt:lpstr>Scope of structure</vt:lpstr>
      <vt:lpstr>Accessing Structure Elements </vt:lpstr>
      <vt:lpstr>Array of Structures </vt:lpstr>
      <vt:lpstr>Additional feature</vt:lpstr>
      <vt:lpstr>Cont.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417</cp:revision>
  <dcterms:created xsi:type="dcterms:W3CDTF">2006-08-16T00:00:00Z</dcterms:created>
  <dcterms:modified xsi:type="dcterms:W3CDTF">2012-06-21T12:38:21Z</dcterms:modified>
</cp:coreProperties>
</file>