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445" r:id="rId2"/>
    <p:sldId id="758" r:id="rId3"/>
    <p:sldId id="771" r:id="rId4"/>
    <p:sldId id="778" r:id="rId5"/>
    <p:sldId id="772" r:id="rId6"/>
    <p:sldId id="774" r:id="rId7"/>
    <p:sldId id="779" r:id="rId8"/>
    <p:sldId id="773" r:id="rId9"/>
    <p:sldId id="775" r:id="rId10"/>
    <p:sldId id="776" r:id="rId11"/>
    <p:sldId id="777" r:id="rId12"/>
    <p:sldId id="770" r:id="rId13"/>
    <p:sldId id="780" r:id="rId14"/>
    <p:sldId id="783" r:id="rId15"/>
    <p:sldId id="781" r:id="rId16"/>
    <p:sldId id="782" r:id="rId17"/>
    <p:sldId id="784" r:id="rId18"/>
    <p:sldId id="785" r:id="rId19"/>
    <p:sldId id="786" r:id="rId20"/>
    <p:sldId id="787" r:id="rId21"/>
    <p:sldId id="7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2500" autoAdjust="0"/>
    <p:restoredTop sz="96980" autoAdjust="0"/>
  </p:normalViewPr>
  <p:slideViewPr>
    <p:cSldViewPr>
      <p:cViewPr>
        <p:scale>
          <a:sx n="50" d="100"/>
          <a:sy n="50" d="100"/>
        </p:scale>
        <p:origin x="-912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3/countchar.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3/2D-name-search.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3/2D_string_exchanging.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3/2D_string_exchanging_ArrayofPointers.c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3/array_of_pointer_string_malloc.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3/malloc_int_array.c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23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library string functions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trlen</a:t>
            </a:r>
            <a:r>
              <a:rPr lang="en-US" dirty="0" smtClean="0"/>
              <a:t>()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trcpy()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trcat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trcmp</a:t>
            </a:r>
            <a:r>
              <a:rPr lang="en-US" dirty="0" smtClean="0"/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94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Exercise program</a:t>
            </a:r>
          </a:p>
          <a:p>
            <a:r>
              <a:rPr lang="en-US" dirty="0" smtClean="0"/>
              <a:t>Two dimensional array of characters</a:t>
            </a:r>
          </a:p>
          <a:p>
            <a:r>
              <a:rPr lang="en-US" dirty="0" smtClean="0"/>
              <a:t>Array of pointer to string</a:t>
            </a:r>
          </a:p>
          <a:p>
            <a:r>
              <a:rPr lang="en-US" dirty="0" smtClean="0"/>
              <a:t>Garbage value</a:t>
            </a:r>
          </a:p>
          <a:p>
            <a:r>
              <a:rPr lang="en-US" dirty="0" smtClean="0"/>
              <a:t>Dynamic memory allocation</a:t>
            </a:r>
          </a:p>
          <a:p>
            <a:r>
              <a:rPr lang="en-US" dirty="0" smtClean="0"/>
              <a:t>Free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280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definition of following function then call it from main to check it works or not</a:t>
            </a:r>
          </a:p>
          <a:p>
            <a:pPr lvl="1"/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 </a:t>
            </a:r>
            <a:r>
              <a:rPr lang="en-US" dirty="0" err="1" smtClean="0"/>
              <a:t>countchar</a:t>
            </a:r>
            <a:r>
              <a:rPr lang="en-US" dirty="0" smtClean="0"/>
              <a:t>(char *</a:t>
            </a:r>
            <a:r>
              <a:rPr lang="en-US" dirty="0" err="1" smtClean="0"/>
              <a:t>str</a:t>
            </a:r>
            <a:r>
              <a:rPr lang="en-US" dirty="0" smtClean="0"/>
              <a:t>, char </a:t>
            </a:r>
            <a:r>
              <a:rPr lang="en-US" dirty="0" err="1" smtClean="0"/>
              <a:t>ch</a:t>
            </a:r>
            <a:r>
              <a:rPr lang="en-US" dirty="0" smtClean="0"/>
              <a:t>);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553200" y="35814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write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78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Two-Dimensional Array of Characters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52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same as 2-D array of integer except that each 1-D array in 2-D array terminates at NULL character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66800" y="2940783"/>
            <a:ext cx="246302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solidFill>
                  <a:schemeClr val="tx1"/>
                </a:solidFill>
              </a:rPr>
              <a:t>i</a:t>
            </a:r>
            <a:r>
              <a:rPr lang="en-US" sz="2400" b="1" dirty="0" err="1" smtClean="0">
                <a:solidFill>
                  <a:schemeClr val="tx1"/>
                </a:solidFill>
              </a:rPr>
              <a:t>nt</a:t>
            </a:r>
            <a:r>
              <a:rPr lang="en-US" sz="2400" b="1" dirty="0" smtClean="0">
                <a:solidFill>
                  <a:schemeClr val="tx1"/>
                </a:solidFill>
              </a:rPr>
              <a:t> a[3][6]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1164920" y="3350480"/>
            <a:ext cx="3358800" cy="1154647"/>
            <a:chOff x="1164920" y="3350480"/>
            <a:chExt cx="3358800" cy="1154647"/>
          </a:xfrm>
        </p:grpSpPr>
        <p:grpSp>
          <p:nvGrpSpPr>
            <p:cNvPr id="5" name="Group 4"/>
            <p:cNvGrpSpPr/>
            <p:nvPr/>
          </p:nvGrpSpPr>
          <p:grpSpPr>
            <a:xfrm>
              <a:off x="1164920" y="3350480"/>
              <a:ext cx="3355457" cy="383320"/>
              <a:chOff x="490184" y="5028022"/>
              <a:chExt cx="5030284" cy="38332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-9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168263" y="3724983"/>
              <a:ext cx="3355457" cy="385660"/>
              <a:chOff x="490184" y="5030342"/>
              <a:chExt cx="5030284" cy="385660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172837" y="503500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7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1164920" y="4121807"/>
              <a:ext cx="3355457" cy="383320"/>
              <a:chOff x="490184" y="5028022"/>
              <a:chExt cx="5030284" cy="38332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9" name="Rectangle 38"/>
          <p:cNvSpPr/>
          <p:nvPr/>
        </p:nvSpPr>
        <p:spPr>
          <a:xfrm>
            <a:off x="5506891" y="4491722"/>
            <a:ext cx="2240555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</a:rPr>
              <a:t>har b[3][6]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5506891" y="4943673"/>
            <a:ext cx="3358800" cy="1154647"/>
            <a:chOff x="5506891" y="4943673"/>
            <a:chExt cx="3358800" cy="1154647"/>
          </a:xfrm>
        </p:grpSpPr>
        <p:grpSp>
          <p:nvGrpSpPr>
            <p:cNvPr id="38" name="Group 37"/>
            <p:cNvGrpSpPr/>
            <p:nvPr/>
          </p:nvGrpSpPr>
          <p:grpSpPr>
            <a:xfrm>
              <a:off x="5506891" y="4943673"/>
              <a:ext cx="3355457" cy="383320"/>
              <a:chOff x="490184" y="5028022"/>
              <a:chExt cx="5030284" cy="38332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h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5510234" y="5318176"/>
              <a:ext cx="3355457" cy="385660"/>
              <a:chOff x="490184" y="5030342"/>
              <a:chExt cx="5030284" cy="385660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w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o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2172837" y="503500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r</a:t>
                </a: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506891" y="5715000"/>
              <a:ext cx="3355457" cy="383320"/>
              <a:chOff x="490184" y="5028022"/>
              <a:chExt cx="5030284" cy="383320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r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r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y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6857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6664"/>
            <a:ext cx="8229600" cy="715962"/>
          </a:xfrm>
        </p:spPr>
        <p:txBody>
          <a:bodyPr/>
          <a:lstStyle/>
          <a:p>
            <a:r>
              <a:rPr lang="en-US" dirty="0" smtClean="0"/>
              <a:t>Initializing 2 D array of character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800" y="1600200"/>
            <a:ext cx="5664200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820612" y="4038600"/>
            <a:ext cx="4978788" cy="2612862"/>
            <a:chOff x="990600" y="4100839"/>
            <a:chExt cx="4978788" cy="2612862"/>
          </a:xfrm>
        </p:grpSpPr>
        <p:sp>
          <p:nvSpPr>
            <p:cNvPr id="23" name="Rectangle 22"/>
            <p:cNvSpPr/>
            <p:nvPr/>
          </p:nvSpPr>
          <p:spPr>
            <a:xfrm>
              <a:off x="1342949" y="4427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807117" y="4427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266601" y="442556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723874" y="4427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183983" y="4427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644093" y="4427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114285" y="443598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578453" y="443598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037937" y="443366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495210" y="443598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342949" y="4800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f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07117" y="4800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266601" y="479828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723874" y="4800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183983" y="4800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644093" y="4800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114285" y="4808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578453" y="4808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037937" y="480638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95210" y="4808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42949" y="5181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807117" y="5181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266601" y="517928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z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723874" y="5181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183983" y="5181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644093" y="5181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114285" y="5189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578453" y="5189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5037937" y="518738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495210" y="5189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357017" y="5570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w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821185" y="5570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280669" y="556856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q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737942" y="5570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198051" y="5570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658161" y="5570887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128353" y="557898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592521" y="557898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052005" y="557666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509278" y="557898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357017" y="5943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821185" y="5943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280669" y="594128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737942" y="5943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198051" y="5943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658161" y="5943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4128353" y="5951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592521" y="5951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5052005" y="594938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509278" y="5951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357017" y="6324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821185" y="6324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280669" y="632228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737942" y="6324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198051" y="6324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3658161" y="6324600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128353" y="6332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4592521" y="6332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052005" y="633038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509278" y="633270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1341116" y="410315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05284" y="410315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2264768" y="410083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722041" y="410315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182150" y="410315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642260" y="410315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112452" y="411126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4576620" y="411126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7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036104" y="410894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493377" y="411126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990600" y="4427887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990600" y="480060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990600" y="518160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004668" y="5570887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004668" y="594360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004668" y="632460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558936" y="1871004"/>
            <a:ext cx="2357416" cy="944881"/>
            <a:chOff x="1530800" y="1828800"/>
            <a:chExt cx="2357416" cy="944881"/>
          </a:xfrm>
        </p:grpSpPr>
        <p:sp>
          <p:nvSpPr>
            <p:cNvPr id="6" name="Rectangle 5"/>
            <p:cNvSpPr/>
            <p:nvPr/>
          </p:nvSpPr>
          <p:spPr>
            <a:xfrm>
              <a:off x="1530800" y="2392681"/>
              <a:ext cx="82338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row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01" name="Straight Arrow Connector 100"/>
            <p:cNvCxnSpPr/>
            <p:nvPr/>
          </p:nvCxnSpPr>
          <p:spPr>
            <a:xfrm flipH="1">
              <a:off x="2133600" y="1828800"/>
              <a:ext cx="1754616" cy="730935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 106"/>
          <p:cNvGrpSpPr/>
          <p:nvPr/>
        </p:nvGrpSpPr>
        <p:grpSpPr>
          <a:xfrm>
            <a:off x="2593850" y="1856936"/>
            <a:ext cx="1922440" cy="956604"/>
            <a:chOff x="2650122" y="1828800"/>
            <a:chExt cx="1922440" cy="956604"/>
          </a:xfrm>
        </p:grpSpPr>
        <p:sp>
          <p:nvSpPr>
            <p:cNvPr id="99" name="Rectangle 98"/>
            <p:cNvSpPr/>
            <p:nvPr/>
          </p:nvSpPr>
          <p:spPr>
            <a:xfrm>
              <a:off x="2650122" y="2392681"/>
              <a:ext cx="1328450" cy="3927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rgbClr val="C00000"/>
                  </a:solidFill>
                </a:rPr>
                <a:t>column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H="1">
              <a:off x="3733800" y="1828800"/>
              <a:ext cx="838762" cy="730935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9987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" y="914400"/>
            <a:ext cx="4787095" cy="3918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2" name="Group 81"/>
          <p:cNvGrpSpPr/>
          <p:nvPr/>
        </p:nvGrpSpPr>
        <p:grpSpPr>
          <a:xfrm>
            <a:off x="3901501" y="4038600"/>
            <a:ext cx="4964720" cy="1469862"/>
            <a:chOff x="1820612" y="4038600"/>
            <a:chExt cx="4964720" cy="1469862"/>
          </a:xfrm>
        </p:grpSpPr>
        <p:sp>
          <p:nvSpPr>
            <p:cNvPr id="6" name="Rectangle 5"/>
            <p:cNvSpPr/>
            <p:nvPr/>
          </p:nvSpPr>
          <p:spPr>
            <a:xfrm>
              <a:off x="2172961" y="436564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637129" y="436564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96613" y="436332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553886" y="436564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13995" y="436564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74105" y="4365648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44297" y="4373749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08465" y="4373749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67949" y="4371429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325222" y="4373749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172961" y="4738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637129" y="4738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96613" y="473604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553886" y="4738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013995" y="4738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474105" y="4738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944297" y="474646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08465" y="474646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867949" y="474414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325222" y="474646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172961" y="5119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37129" y="5119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096613" y="511704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z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553886" y="5119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013995" y="5119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474105" y="5119361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944297" y="512746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408465" y="512746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867949" y="512514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325222" y="5127462"/>
              <a:ext cx="460110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171128" y="404092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635296" y="404092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094780" y="403860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552053" y="404092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012162" y="404092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472272" y="4040920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942464" y="404902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406632" y="404902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7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866116" y="404670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6323389" y="404902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9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20612" y="4365648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820612" y="473836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820612" y="511936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84" name="Rounded Rectangle 83"/>
          <p:cNvSpPr/>
          <p:nvPr/>
        </p:nvSpPr>
        <p:spPr>
          <a:xfrm>
            <a:off x="3048000" y="2696892"/>
            <a:ext cx="1143000" cy="342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6" name="Group 85"/>
          <p:cNvGrpSpPr/>
          <p:nvPr/>
        </p:nvGrpSpPr>
        <p:grpSpPr>
          <a:xfrm>
            <a:off x="4135902" y="2534528"/>
            <a:ext cx="3809388" cy="845045"/>
            <a:chOff x="4135902" y="2633004"/>
            <a:chExt cx="3809388" cy="845045"/>
          </a:xfrm>
        </p:grpSpPr>
        <p:sp>
          <p:nvSpPr>
            <p:cNvPr id="83" name="Rectangle 82"/>
            <p:cNvSpPr/>
            <p:nvPr/>
          </p:nvSpPr>
          <p:spPr>
            <a:xfrm>
              <a:off x="5876033" y="2633004"/>
              <a:ext cx="206925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&amp;name[i][0]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5" name="Freeform 84"/>
            <p:cNvSpPr/>
            <p:nvPr/>
          </p:nvSpPr>
          <p:spPr>
            <a:xfrm>
              <a:off x="4135902" y="2954215"/>
              <a:ext cx="2039815" cy="523834"/>
            </a:xfrm>
            <a:custGeom>
              <a:avLst/>
              <a:gdLst>
                <a:gd name="connsiteX0" fmla="*/ 0 w 2039815"/>
                <a:gd name="connsiteY0" fmla="*/ 182880 h 523834"/>
                <a:gd name="connsiteX1" fmla="*/ 970670 w 2039815"/>
                <a:gd name="connsiteY1" fmla="*/ 520505 h 523834"/>
                <a:gd name="connsiteX2" fmla="*/ 2039815 w 2039815"/>
                <a:gd name="connsiteY2" fmla="*/ 0 h 52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9815" h="523834">
                  <a:moveTo>
                    <a:pt x="0" y="182880"/>
                  </a:moveTo>
                  <a:cubicBezTo>
                    <a:pt x="315350" y="366932"/>
                    <a:pt x="630701" y="550985"/>
                    <a:pt x="970670" y="520505"/>
                  </a:cubicBezTo>
                  <a:cubicBezTo>
                    <a:pt x="1310639" y="490025"/>
                    <a:pt x="1675227" y="245012"/>
                    <a:pt x="2039815" y="0"/>
                  </a:cubicBezTo>
                </a:path>
              </a:pathLst>
            </a:cu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42143" y="5831918"/>
            <a:ext cx="9034112" cy="800817"/>
            <a:chOff x="42143" y="5831918"/>
            <a:chExt cx="9034112" cy="800817"/>
          </a:xfrm>
        </p:grpSpPr>
        <p:grpSp>
          <p:nvGrpSpPr>
            <p:cNvPr id="132" name="Group 131"/>
            <p:cNvGrpSpPr/>
            <p:nvPr/>
          </p:nvGrpSpPr>
          <p:grpSpPr>
            <a:xfrm>
              <a:off x="42143" y="5833923"/>
              <a:ext cx="3885746" cy="340281"/>
              <a:chOff x="344595" y="5749711"/>
              <a:chExt cx="4210959" cy="338276"/>
            </a:xfrm>
          </p:grpSpPr>
          <p:sp>
            <p:nvSpPr>
              <p:cNvPr id="88" name="Rectangle 87"/>
              <p:cNvSpPr/>
              <p:nvPr/>
            </p:nvSpPr>
            <p:spPr>
              <a:xfrm>
                <a:off x="344595" y="5751716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a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768367" y="5751716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h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1187862" y="5749711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m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1605339" y="5751716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a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025405" y="5751716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d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445472" y="5751716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\0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2874743" y="5758717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3298515" y="5758717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718010" y="5756712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4135487" y="5758717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3920196" y="5831918"/>
              <a:ext cx="3885746" cy="340281"/>
              <a:chOff x="344595" y="6071819"/>
              <a:chExt cx="4210959" cy="338276"/>
            </a:xfrm>
          </p:grpSpPr>
          <p:sp>
            <p:nvSpPr>
              <p:cNvPr id="98" name="Rectangle 97"/>
              <p:cNvSpPr/>
              <p:nvPr/>
            </p:nvSpPr>
            <p:spPr>
              <a:xfrm>
                <a:off x="344595" y="6073824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a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768367" y="6073824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l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1187862" y="6071819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i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605339" y="6073824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smtClean="0">
                    <a:solidFill>
                      <a:schemeClr val="tx1"/>
                    </a:solidFill>
                  </a:rPr>
                  <a:t>\0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2025405" y="6073824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2445472" y="6073824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2874743" y="6080825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3298515" y="6080825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718010" y="6078820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>
              <a:xfrm>
                <a:off x="4135487" y="6080825"/>
                <a:ext cx="420067" cy="32927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8" name="Rectangle 107"/>
            <p:cNvSpPr/>
            <p:nvPr/>
          </p:nvSpPr>
          <p:spPr>
            <a:xfrm>
              <a:off x="7805281" y="5835425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n</a:t>
              </a: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8236121" y="5837631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8656188" y="5831918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z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48064" y="6296464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i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68130" y="6296464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a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888197" y="6296464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\0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1317468" y="6303465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1741240" y="6303465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160735" y="6301460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578212" y="6303465"/>
              <a:ext cx="420067" cy="32927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1309468" y="5761578"/>
            <a:ext cx="6495813" cy="944022"/>
            <a:chOff x="1309468" y="5761578"/>
            <a:chExt cx="6495813" cy="944022"/>
          </a:xfrm>
        </p:grpSpPr>
        <p:sp>
          <p:nvSpPr>
            <p:cNvPr id="134" name="Rounded Rectangle 133"/>
            <p:cNvSpPr/>
            <p:nvPr/>
          </p:nvSpPr>
          <p:spPr>
            <a:xfrm>
              <a:off x="2368394" y="5761578"/>
              <a:ext cx="1559495" cy="469542"/>
            </a:xfrm>
            <a:prstGeom prst="round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ounded Rectangle 134"/>
            <p:cNvSpPr/>
            <p:nvPr/>
          </p:nvSpPr>
          <p:spPr>
            <a:xfrm>
              <a:off x="5475192" y="5761578"/>
              <a:ext cx="2330089" cy="469542"/>
            </a:xfrm>
            <a:prstGeom prst="round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1309468" y="6236058"/>
              <a:ext cx="1688811" cy="469542"/>
            </a:xfrm>
            <a:prstGeom prst="round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2998279" y="6231120"/>
            <a:ext cx="4030142" cy="537428"/>
            <a:chOff x="2998279" y="6231120"/>
            <a:chExt cx="4030142" cy="537428"/>
          </a:xfrm>
        </p:grpSpPr>
        <p:sp>
          <p:nvSpPr>
            <p:cNvPr id="137" name="Rectangle 136"/>
            <p:cNvSpPr/>
            <p:nvPr/>
          </p:nvSpPr>
          <p:spPr>
            <a:xfrm>
              <a:off x="3745157" y="6387548"/>
              <a:ext cx="32832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Wastage of memory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139" name="Straight Arrow Connector 138"/>
            <p:cNvCxnSpPr>
              <a:stCxn id="134" idx="2"/>
            </p:cNvCxnSpPr>
            <p:nvPr/>
          </p:nvCxnSpPr>
          <p:spPr>
            <a:xfrm>
              <a:off x="3148142" y="6231120"/>
              <a:ext cx="965866" cy="22997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>
              <a:stCxn id="117" idx="3"/>
            </p:cNvCxnSpPr>
            <p:nvPr/>
          </p:nvCxnSpPr>
          <p:spPr>
            <a:xfrm>
              <a:off x="2998279" y="6468100"/>
              <a:ext cx="1115729" cy="10994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>
              <a:stCxn id="135" idx="2"/>
            </p:cNvCxnSpPr>
            <p:nvPr/>
          </p:nvCxnSpPr>
          <p:spPr>
            <a:xfrm flipH="1">
              <a:off x="5475192" y="6231120"/>
              <a:ext cx="1165045" cy="15642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13669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209800"/>
          </a:xfrm>
        </p:spPr>
        <p:txBody>
          <a:bodyPr/>
          <a:lstStyle/>
          <a:p>
            <a:r>
              <a:rPr lang="en-US" dirty="0" smtClean="0"/>
              <a:t>Example </a:t>
            </a:r>
            <a:r>
              <a:rPr lang="en-US" dirty="0"/>
              <a:t>program asks you to type your name. When you do so, it checks your name against a master list to see </a:t>
            </a:r>
            <a:r>
              <a:rPr lang="en-US" dirty="0" smtClean="0"/>
              <a:t>if the name is present in the list or not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553200" y="3823648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052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of pointers to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</a:t>
            </a:r>
            <a:r>
              <a:rPr lang="en-US" sz="2800" dirty="0"/>
              <a:t>pointer variable always contains an </a:t>
            </a:r>
            <a:r>
              <a:rPr lang="en-US" sz="2800" dirty="0" smtClean="0"/>
              <a:t>address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n </a:t>
            </a:r>
            <a:r>
              <a:rPr lang="en-US" sz="2800" dirty="0"/>
              <a:t>array of pointers </a:t>
            </a:r>
            <a:r>
              <a:rPr lang="en-US" sz="2800" dirty="0" smtClean="0"/>
              <a:t>would </a:t>
            </a:r>
            <a:r>
              <a:rPr lang="en-US" sz="2800" dirty="0"/>
              <a:t>contain a number of </a:t>
            </a:r>
            <a:r>
              <a:rPr lang="en-US" sz="2800" dirty="0" smtClean="0"/>
              <a:t>addresses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Array contains base addresses of respective names</a:t>
            </a:r>
          </a:p>
          <a:p>
            <a:r>
              <a:rPr lang="en-US" sz="2800" dirty="0" smtClean="0"/>
              <a:t>Base address of “</a:t>
            </a:r>
            <a:r>
              <a:rPr lang="en-US" sz="2800" dirty="0" err="1" smtClean="0"/>
              <a:t>ahmad</a:t>
            </a:r>
            <a:r>
              <a:rPr lang="en-US" sz="2800" dirty="0" smtClean="0"/>
              <a:t>” is store in names[0]  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6210" y="2819400"/>
            <a:ext cx="472319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604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982" y="990600"/>
            <a:ext cx="4492707" cy="239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map</a:t>
            </a:r>
            <a:endParaRPr lang="en-US" dirty="0"/>
          </a:p>
        </p:txBody>
      </p:sp>
      <p:grpSp>
        <p:nvGrpSpPr>
          <p:cNvPr id="86" name="Group 85"/>
          <p:cNvGrpSpPr/>
          <p:nvPr/>
        </p:nvGrpSpPr>
        <p:grpSpPr>
          <a:xfrm>
            <a:off x="1801587" y="3290668"/>
            <a:ext cx="6022644" cy="747932"/>
            <a:chOff x="2187028" y="2847536"/>
            <a:chExt cx="6022644" cy="747932"/>
          </a:xfrm>
        </p:grpSpPr>
        <p:sp>
          <p:nvSpPr>
            <p:cNvPr id="5" name="Rectangle 4"/>
            <p:cNvSpPr/>
            <p:nvPr/>
          </p:nvSpPr>
          <p:spPr>
            <a:xfrm>
              <a:off x="2187028" y="3212227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469486" y="287343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18991" y="2875672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502314" y="2861604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486400" y="2847536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425144" y="287204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05552" y="287204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3187820" y="3212227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191000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5191792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200336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7207765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106409" y="4457700"/>
            <a:ext cx="2916825" cy="800100"/>
            <a:chOff x="35036" y="4991100"/>
            <a:chExt cx="2916825" cy="800100"/>
          </a:xfrm>
        </p:grpSpPr>
        <p:grpSp>
          <p:nvGrpSpPr>
            <p:cNvPr id="165" name="Group 164"/>
            <p:cNvGrpSpPr/>
            <p:nvPr/>
          </p:nvGrpSpPr>
          <p:grpSpPr>
            <a:xfrm>
              <a:off x="190607" y="4991100"/>
              <a:ext cx="2761254" cy="383320"/>
              <a:chOff x="776117" y="4417280"/>
              <a:chExt cx="2761254" cy="383320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776117" y="4419600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1240285" y="4419600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1699769" y="4417280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m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2157042" y="4419600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2617151" y="4419600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3077261" y="4419600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2" name="Rectangle 171"/>
            <p:cNvSpPr/>
            <p:nvPr/>
          </p:nvSpPr>
          <p:spPr>
            <a:xfrm>
              <a:off x="35036" y="5410200"/>
              <a:ext cx="77125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600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1284890" y="5281222"/>
            <a:ext cx="2860607" cy="729102"/>
            <a:chOff x="609600" y="4300098"/>
            <a:chExt cx="2860607" cy="729102"/>
          </a:xfrm>
        </p:grpSpPr>
        <p:grpSp>
          <p:nvGrpSpPr>
            <p:cNvPr id="166" name="Group 165"/>
            <p:cNvGrpSpPr/>
            <p:nvPr/>
          </p:nvGrpSpPr>
          <p:grpSpPr>
            <a:xfrm>
              <a:off x="708953" y="4300098"/>
              <a:ext cx="2761254" cy="383320"/>
              <a:chOff x="4770474" y="2157046"/>
              <a:chExt cx="2761254" cy="383320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4770474" y="2159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f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>
              <a:xfrm>
                <a:off x="5234642" y="2159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5694126" y="215704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6151399" y="2159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6611508" y="2159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d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7071618" y="2159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3" name="Rectangle 172"/>
            <p:cNvSpPr/>
            <p:nvPr/>
          </p:nvSpPr>
          <p:spPr>
            <a:xfrm>
              <a:off x="609600" y="4648200"/>
              <a:ext cx="77125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668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4800600" y="6101812"/>
            <a:ext cx="2916825" cy="764320"/>
            <a:chOff x="4781253" y="3679886"/>
            <a:chExt cx="2916825" cy="764320"/>
          </a:xfrm>
        </p:grpSpPr>
        <p:grpSp>
          <p:nvGrpSpPr>
            <p:cNvPr id="168" name="Group 167"/>
            <p:cNvGrpSpPr/>
            <p:nvPr/>
          </p:nvGrpSpPr>
          <p:grpSpPr>
            <a:xfrm>
              <a:off x="4936824" y="3679886"/>
              <a:ext cx="2761254" cy="383320"/>
              <a:chOff x="4784542" y="2927333"/>
              <a:chExt cx="2761254" cy="383320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4784542" y="2929653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w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5248710" y="2929653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5708194" y="2927333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q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6165467" y="2929653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>
              <a:xfrm>
                <a:off x="6625576" y="2929653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s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7085686" y="2929653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4781253" y="4063206"/>
              <a:ext cx="77125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745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1920338" y="6081322"/>
            <a:ext cx="2907933" cy="769645"/>
            <a:chOff x="1616646" y="3537975"/>
            <a:chExt cx="2907933" cy="769645"/>
          </a:xfrm>
        </p:grpSpPr>
        <p:grpSp>
          <p:nvGrpSpPr>
            <p:cNvPr id="167" name="Group 166"/>
            <p:cNvGrpSpPr/>
            <p:nvPr/>
          </p:nvGrpSpPr>
          <p:grpSpPr>
            <a:xfrm>
              <a:off x="1763325" y="3537975"/>
              <a:ext cx="2761254" cy="383320"/>
              <a:chOff x="4770474" y="2538046"/>
              <a:chExt cx="2761254" cy="383320"/>
            </a:xfrm>
          </p:grpSpPr>
          <p:sp>
            <p:nvSpPr>
              <p:cNvPr id="109" name="Rectangle 108"/>
              <p:cNvSpPr/>
              <p:nvPr/>
            </p:nvSpPr>
            <p:spPr>
              <a:xfrm>
                <a:off x="4770474" y="2540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n</a:t>
                </a: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5234642" y="2540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5694126" y="253804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z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6151399" y="2540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i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6611508" y="2540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7071618" y="2540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5" name="Rectangle 174"/>
            <p:cNvSpPr/>
            <p:nvPr/>
          </p:nvSpPr>
          <p:spPr>
            <a:xfrm>
              <a:off x="1616646" y="3926620"/>
              <a:ext cx="77125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712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5417059" y="5257800"/>
            <a:ext cx="1974341" cy="762000"/>
            <a:chOff x="5353094" y="4188680"/>
            <a:chExt cx="1974341" cy="762000"/>
          </a:xfrm>
        </p:grpSpPr>
        <p:grpSp>
          <p:nvGrpSpPr>
            <p:cNvPr id="169" name="Group 168"/>
            <p:cNvGrpSpPr/>
            <p:nvPr/>
          </p:nvGrpSpPr>
          <p:grpSpPr>
            <a:xfrm>
              <a:off x="5486400" y="4188680"/>
              <a:ext cx="1841035" cy="383320"/>
              <a:chOff x="4784542" y="3300046"/>
              <a:chExt cx="1841035" cy="383320"/>
            </a:xfrm>
          </p:grpSpPr>
          <p:sp>
            <p:nvSpPr>
              <p:cNvPr id="129" name="Rectangle 128"/>
              <p:cNvSpPr/>
              <p:nvPr/>
            </p:nvSpPr>
            <p:spPr>
              <a:xfrm>
                <a:off x="4784542" y="3302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5248710" y="3302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>
              <a:xfrm>
                <a:off x="5708194" y="330004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i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6165467" y="3302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6" name="Rectangle 175"/>
            <p:cNvSpPr/>
            <p:nvPr/>
          </p:nvSpPr>
          <p:spPr>
            <a:xfrm>
              <a:off x="5353094" y="4569680"/>
              <a:ext cx="77125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789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5747472" y="4451838"/>
            <a:ext cx="3396528" cy="773723"/>
            <a:chOff x="5705748" y="4782885"/>
            <a:chExt cx="3396528" cy="773723"/>
          </a:xfrm>
        </p:grpSpPr>
        <p:grpSp>
          <p:nvGrpSpPr>
            <p:cNvPr id="170" name="Group 169"/>
            <p:cNvGrpSpPr/>
            <p:nvPr/>
          </p:nvGrpSpPr>
          <p:grpSpPr>
            <a:xfrm>
              <a:off x="5870830" y="4782885"/>
              <a:ext cx="3231446" cy="386967"/>
              <a:chOff x="4784542" y="3677399"/>
              <a:chExt cx="3231446" cy="386967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4784542" y="3683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s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5248710" y="3683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5708194" y="368104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6165467" y="3683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m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6625576" y="3683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7085686" y="3683366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n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7555878" y="3677399"/>
                <a:ext cx="460110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7" name="Rectangle 176"/>
            <p:cNvSpPr/>
            <p:nvPr/>
          </p:nvSpPr>
          <p:spPr>
            <a:xfrm>
              <a:off x="5705748" y="5175608"/>
              <a:ext cx="77125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800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83" name="Rectangle 182"/>
          <p:cNvSpPr/>
          <p:nvPr/>
        </p:nvSpPr>
        <p:spPr>
          <a:xfrm>
            <a:off x="1805050" y="3657600"/>
            <a:ext cx="97783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600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2917706" y="3655359"/>
            <a:ext cx="77125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668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3920886" y="3654589"/>
            <a:ext cx="77125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712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4921927" y="3654589"/>
            <a:ext cx="77125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745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5920760" y="3642922"/>
            <a:ext cx="77125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789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6918532" y="3654515"/>
            <a:ext cx="77125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800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96" name="Freeform 195"/>
          <p:cNvSpPr/>
          <p:nvPr/>
        </p:nvSpPr>
        <p:spPr>
          <a:xfrm>
            <a:off x="365760" y="3808591"/>
            <a:ext cx="1561514" cy="650867"/>
          </a:xfrm>
          <a:custGeom>
            <a:avLst/>
            <a:gdLst>
              <a:gd name="connsiteX0" fmla="*/ 1561514 w 1561514"/>
              <a:gd name="connsiteY0" fmla="*/ 88160 h 650867"/>
              <a:gd name="connsiteX1" fmla="*/ 759655 w 1561514"/>
              <a:gd name="connsiteY1" fmla="*/ 45957 h 650867"/>
              <a:gd name="connsiteX2" fmla="*/ 0 w 1561514"/>
              <a:gd name="connsiteY2" fmla="*/ 650867 h 65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1514" h="650867">
                <a:moveTo>
                  <a:pt x="1561514" y="88160"/>
                </a:moveTo>
                <a:cubicBezTo>
                  <a:pt x="1290710" y="20166"/>
                  <a:pt x="1019907" y="-47828"/>
                  <a:pt x="759655" y="45957"/>
                </a:cubicBezTo>
                <a:cubicBezTo>
                  <a:pt x="499403" y="139742"/>
                  <a:pt x="249701" y="395304"/>
                  <a:pt x="0" y="650867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eeform 196"/>
          <p:cNvSpPr/>
          <p:nvPr/>
        </p:nvSpPr>
        <p:spPr>
          <a:xfrm>
            <a:off x="1491175" y="3924886"/>
            <a:ext cx="1647958" cy="1378634"/>
          </a:xfrm>
          <a:custGeom>
            <a:avLst/>
            <a:gdLst>
              <a:gd name="connsiteX0" fmla="*/ 1434905 w 1647958"/>
              <a:gd name="connsiteY0" fmla="*/ 0 h 1378634"/>
              <a:gd name="connsiteX1" fmla="*/ 1645920 w 1647958"/>
              <a:gd name="connsiteY1" fmla="*/ 731520 h 1378634"/>
              <a:gd name="connsiteX2" fmla="*/ 1448973 w 1647958"/>
              <a:gd name="connsiteY2" fmla="*/ 1111348 h 1378634"/>
              <a:gd name="connsiteX3" fmla="*/ 295422 w 1647958"/>
              <a:gd name="connsiteY3" fmla="*/ 1055077 h 1378634"/>
              <a:gd name="connsiteX4" fmla="*/ 0 w 1647958"/>
              <a:gd name="connsiteY4" fmla="*/ 1378634 h 1378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7958" h="1378634">
                <a:moveTo>
                  <a:pt x="1434905" y="0"/>
                </a:moveTo>
                <a:cubicBezTo>
                  <a:pt x="1539240" y="273147"/>
                  <a:pt x="1643575" y="546295"/>
                  <a:pt x="1645920" y="731520"/>
                </a:cubicBezTo>
                <a:cubicBezTo>
                  <a:pt x="1648265" y="916745"/>
                  <a:pt x="1674056" y="1057422"/>
                  <a:pt x="1448973" y="1111348"/>
                </a:cubicBezTo>
                <a:cubicBezTo>
                  <a:pt x="1223890" y="1165274"/>
                  <a:pt x="536917" y="1010529"/>
                  <a:pt x="295422" y="1055077"/>
                </a:cubicBezTo>
                <a:cubicBezTo>
                  <a:pt x="53926" y="1099625"/>
                  <a:pt x="26963" y="1239129"/>
                  <a:pt x="0" y="1378634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 197"/>
          <p:cNvSpPr/>
          <p:nvPr/>
        </p:nvSpPr>
        <p:spPr>
          <a:xfrm>
            <a:off x="2194560" y="3924886"/>
            <a:ext cx="2160370" cy="2152357"/>
          </a:xfrm>
          <a:custGeom>
            <a:avLst/>
            <a:gdLst>
              <a:gd name="connsiteX0" fmla="*/ 1730326 w 2160370"/>
              <a:gd name="connsiteY0" fmla="*/ 0 h 2152357"/>
              <a:gd name="connsiteX1" fmla="*/ 1688123 w 2160370"/>
              <a:gd name="connsiteY1" fmla="*/ 858129 h 2152357"/>
              <a:gd name="connsiteX2" fmla="*/ 2025748 w 2160370"/>
              <a:gd name="connsiteY2" fmla="*/ 1336431 h 2152357"/>
              <a:gd name="connsiteX3" fmla="*/ 2053883 w 2160370"/>
              <a:gd name="connsiteY3" fmla="*/ 1814732 h 2152357"/>
              <a:gd name="connsiteX4" fmla="*/ 675249 w 2160370"/>
              <a:gd name="connsiteY4" fmla="*/ 1885071 h 2152357"/>
              <a:gd name="connsiteX5" fmla="*/ 140677 w 2160370"/>
              <a:gd name="connsiteY5" fmla="*/ 1871003 h 2152357"/>
              <a:gd name="connsiteX6" fmla="*/ 0 w 2160370"/>
              <a:gd name="connsiteY6" fmla="*/ 2152357 h 2152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370" h="2152357">
                <a:moveTo>
                  <a:pt x="1730326" y="0"/>
                </a:moveTo>
                <a:cubicBezTo>
                  <a:pt x="1684606" y="317695"/>
                  <a:pt x="1638886" y="635391"/>
                  <a:pt x="1688123" y="858129"/>
                </a:cubicBezTo>
                <a:cubicBezTo>
                  <a:pt x="1737360" y="1080868"/>
                  <a:pt x="1964788" y="1176997"/>
                  <a:pt x="2025748" y="1336431"/>
                </a:cubicBezTo>
                <a:cubicBezTo>
                  <a:pt x="2086708" y="1495865"/>
                  <a:pt x="2278966" y="1723292"/>
                  <a:pt x="2053883" y="1814732"/>
                </a:cubicBezTo>
                <a:cubicBezTo>
                  <a:pt x="1828800" y="1906172"/>
                  <a:pt x="994117" y="1875693"/>
                  <a:pt x="675249" y="1885071"/>
                </a:cubicBezTo>
                <a:cubicBezTo>
                  <a:pt x="356381" y="1894449"/>
                  <a:pt x="253218" y="1826455"/>
                  <a:pt x="140677" y="1871003"/>
                </a:cubicBezTo>
                <a:cubicBezTo>
                  <a:pt x="28136" y="1915551"/>
                  <a:pt x="14068" y="2033954"/>
                  <a:pt x="0" y="2152357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Freeform 198"/>
          <p:cNvSpPr/>
          <p:nvPr/>
        </p:nvSpPr>
        <p:spPr>
          <a:xfrm>
            <a:off x="4698478" y="3910818"/>
            <a:ext cx="337756" cy="2194560"/>
          </a:xfrm>
          <a:custGeom>
            <a:avLst/>
            <a:gdLst>
              <a:gd name="connsiteX0" fmla="*/ 239282 w 337756"/>
              <a:gd name="connsiteY0" fmla="*/ 0 h 2194560"/>
              <a:gd name="connsiteX1" fmla="*/ 131 w 337756"/>
              <a:gd name="connsiteY1" fmla="*/ 1125416 h 2194560"/>
              <a:gd name="connsiteX2" fmla="*/ 267417 w 337756"/>
              <a:gd name="connsiteY2" fmla="*/ 1772530 h 2194560"/>
              <a:gd name="connsiteX3" fmla="*/ 337756 w 337756"/>
              <a:gd name="connsiteY3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756" h="2194560">
                <a:moveTo>
                  <a:pt x="239282" y="0"/>
                </a:moveTo>
                <a:cubicBezTo>
                  <a:pt x="117362" y="414997"/>
                  <a:pt x="-4558" y="829994"/>
                  <a:pt x="131" y="1125416"/>
                </a:cubicBezTo>
                <a:cubicBezTo>
                  <a:pt x="4820" y="1420838"/>
                  <a:pt x="211146" y="1594340"/>
                  <a:pt x="267417" y="1772530"/>
                </a:cubicBezTo>
                <a:cubicBezTo>
                  <a:pt x="323688" y="1950720"/>
                  <a:pt x="330722" y="2072640"/>
                  <a:pt x="337756" y="2194560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 199"/>
          <p:cNvSpPr/>
          <p:nvPr/>
        </p:nvSpPr>
        <p:spPr>
          <a:xfrm>
            <a:off x="5355382" y="3938954"/>
            <a:ext cx="588218" cy="1322363"/>
          </a:xfrm>
          <a:custGeom>
            <a:avLst/>
            <a:gdLst>
              <a:gd name="connsiteX0" fmla="*/ 588218 w 588218"/>
              <a:gd name="connsiteY0" fmla="*/ 0 h 1322363"/>
              <a:gd name="connsiteX1" fmla="*/ 11443 w 588218"/>
              <a:gd name="connsiteY1" fmla="*/ 633046 h 1322363"/>
              <a:gd name="connsiteX2" fmla="*/ 208390 w 588218"/>
              <a:gd name="connsiteY2" fmla="*/ 1026941 h 1322363"/>
              <a:gd name="connsiteX3" fmla="*/ 264661 w 588218"/>
              <a:gd name="connsiteY3" fmla="*/ 1322363 h 132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218" h="1322363">
                <a:moveTo>
                  <a:pt x="588218" y="0"/>
                </a:moveTo>
                <a:cubicBezTo>
                  <a:pt x="331483" y="230944"/>
                  <a:pt x="74748" y="461889"/>
                  <a:pt x="11443" y="633046"/>
                </a:cubicBezTo>
                <a:cubicBezTo>
                  <a:pt x="-51862" y="804203"/>
                  <a:pt x="166187" y="912055"/>
                  <a:pt x="208390" y="1026941"/>
                </a:cubicBezTo>
                <a:cubicBezTo>
                  <a:pt x="250593" y="1141827"/>
                  <a:pt x="257627" y="1232095"/>
                  <a:pt x="264661" y="1322363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Freeform 200"/>
          <p:cNvSpPr/>
          <p:nvPr/>
        </p:nvSpPr>
        <p:spPr>
          <a:xfrm>
            <a:off x="5978148" y="3967089"/>
            <a:ext cx="999427" cy="492369"/>
          </a:xfrm>
          <a:custGeom>
            <a:avLst/>
            <a:gdLst>
              <a:gd name="connsiteX0" fmla="*/ 999427 w 999427"/>
              <a:gd name="connsiteY0" fmla="*/ 0 h 492369"/>
              <a:gd name="connsiteX1" fmla="*/ 788412 w 999427"/>
              <a:gd name="connsiteY1" fmla="*/ 239151 h 492369"/>
              <a:gd name="connsiteX2" fmla="*/ 127230 w 999427"/>
              <a:gd name="connsiteY2" fmla="*/ 211016 h 492369"/>
              <a:gd name="connsiteX3" fmla="*/ 621 w 999427"/>
              <a:gd name="connsiteY3" fmla="*/ 492369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427" h="492369">
                <a:moveTo>
                  <a:pt x="999427" y="0"/>
                </a:moveTo>
                <a:cubicBezTo>
                  <a:pt x="966602" y="101991"/>
                  <a:pt x="933778" y="203982"/>
                  <a:pt x="788412" y="239151"/>
                </a:cubicBezTo>
                <a:cubicBezTo>
                  <a:pt x="643046" y="274320"/>
                  <a:pt x="258529" y="168813"/>
                  <a:pt x="127230" y="211016"/>
                </a:cubicBezTo>
                <a:cubicBezTo>
                  <a:pt x="-4069" y="253219"/>
                  <a:pt x="-1724" y="372794"/>
                  <a:pt x="621" y="492369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649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  <p:bldP spid="184" grpId="0"/>
      <p:bldP spid="185" grpId="0"/>
      <p:bldP spid="186" grpId="0"/>
      <p:bldP spid="187" grpId="0"/>
      <p:bldP spid="188" grpId="0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Another reason to use an array of pointers to store strings is to obtain greater ease in manipulation of the </a:t>
            </a:r>
            <a:r>
              <a:rPr lang="en-US" sz="2800" dirty="0" smtClean="0"/>
              <a:t>strings</a:t>
            </a:r>
          </a:p>
          <a:p>
            <a:r>
              <a:rPr lang="en-US" sz="2800" dirty="0" smtClean="0"/>
              <a:t>Let see two programs </a:t>
            </a:r>
          </a:p>
          <a:p>
            <a:pPr lvl="1"/>
            <a:r>
              <a:rPr lang="en-US" sz="2800" dirty="0" smtClean="0"/>
              <a:t>first uses </a:t>
            </a:r>
            <a:r>
              <a:rPr lang="en-US" sz="2800" dirty="0"/>
              <a:t>a </a:t>
            </a:r>
            <a:r>
              <a:rPr lang="en-US" sz="2800" dirty="0" smtClean="0"/>
              <a:t>2-D </a:t>
            </a:r>
            <a:r>
              <a:rPr lang="en-US" sz="2800" dirty="0"/>
              <a:t>array of characters to store the names, </a:t>
            </a:r>
            <a:endParaRPr lang="en-US" sz="2800" dirty="0" smtClean="0"/>
          </a:p>
          <a:p>
            <a:pPr lvl="1"/>
            <a:r>
              <a:rPr lang="en-US" sz="2800" dirty="0" smtClean="0"/>
              <a:t>whereas </a:t>
            </a:r>
            <a:r>
              <a:rPr lang="en-US" sz="2800" dirty="0"/>
              <a:t>the second uses an array of pointers to strings. </a:t>
            </a:r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purpose of both the programs is very simple. We want to exchange the position of the names </a:t>
            </a:r>
            <a:r>
              <a:rPr lang="en-US" sz="2800" dirty="0" smtClean="0"/>
              <a:t>“</a:t>
            </a:r>
            <a:r>
              <a:rPr lang="en-US" sz="2800" dirty="0" err="1" smtClean="0"/>
              <a:t>waqas</a:t>
            </a:r>
            <a:r>
              <a:rPr lang="en-US" sz="2800" dirty="0" smtClean="0"/>
              <a:t>” </a:t>
            </a:r>
            <a:r>
              <a:rPr lang="en-US" sz="2800" dirty="0"/>
              <a:t>and </a:t>
            </a:r>
            <a:r>
              <a:rPr lang="en-US" sz="2800" dirty="0" smtClean="0"/>
              <a:t>“</a:t>
            </a:r>
            <a:r>
              <a:rPr lang="en-US" sz="2800" dirty="0" err="1" smtClean="0"/>
              <a:t>ali</a:t>
            </a:r>
            <a:r>
              <a:rPr lang="en-US" sz="2800" dirty="0" smtClean="0"/>
              <a:t>”. 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5730" y="5105399"/>
            <a:ext cx="1292469" cy="167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105399"/>
            <a:ext cx="1295400" cy="172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495800" y="6096000"/>
            <a:ext cx="990600" cy="304800"/>
          </a:xfrm>
          <a:prstGeom prst="straightConnector1">
            <a:avLst/>
          </a:prstGeom>
          <a:ln w="2222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4191000" y="6096000"/>
            <a:ext cx="1295400" cy="304800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2789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913" y="1184616"/>
            <a:ext cx="8498801" cy="4682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using array of character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572000" y="4114800"/>
            <a:ext cx="2971800" cy="1475936"/>
            <a:chOff x="4572000" y="4114800"/>
            <a:chExt cx="2971800" cy="1475936"/>
          </a:xfrm>
        </p:grpSpPr>
        <p:sp>
          <p:nvSpPr>
            <p:cNvPr id="4" name="Right Brace 3"/>
            <p:cNvSpPr/>
            <p:nvPr/>
          </p:nvSpPr>
          <p:spPr>
            <a:xfrm>
              <a:off x="4572000" y="4114800"/>
              <a:ext cx="586172" cy="1475936"/>
            </a:xfrm>
            <a:prstGeom prst="rightBrace">
              <a:avLst>
                <a:gd name="adj1" fmla="val 37132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029200" y="4509868"/>
              <a:ext cx="25146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Logic for exchanging  4</a:t>
              </a:r>
              <a:r>
                <a:rPr lang="en-US" sz="2000" b="1" baseline="30000" dirty="0" smtClean="0">
                  <a:solidFill>
                    <a:schemeClr val="tx1"/>
                  </a:solidFill>
                </a:rPr>
                <a:t>th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and 5</a:t>
              </a:r>
              <a:r>
                <a:rPr lang="en-US" sz="2000" b="1" baseline="30000" dirty="0" smtClean="0">
                  <a:solidFill>
                    <a:schemeClr val="tx1"/>
                  </a:solidFill>
                </a:rPr>
                <a:t>th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name 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Rectangle 8">
            <a:hlinkClick r:id="rId3" action="ppaction://hlinkfile"/>
          </p:cNvPr>
          <p:cNvSpPr/>
          <p:nvPr/>
        </p:nvSpPr>
        <p:spPr>
          <a:xfrm>
            <a:off x="6553200" y="21336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using array of pointers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874" y="1371600"/>
            <a:ext cx="872947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581400" y="4244928"/>
            <a:ext cx="3048000" cy="764344"/>
            <a:chOff x="3581400" y="4323472"/>
            <a:chExt cx="3048000" cy="764344"/>
          </a:xfrm>
        </p:grpSpPr>
        <p:sp>
          <p:nvSpPr>
            <p:cNvPr id="6" name="Right Brace 5"/>
            <p:cNvSpPr/>
            <p:nvPr/>
          </p:nvSpPr>
          <p:spPr>
            <a:xfrm>
              <a:off x="3581400" y="4323472"/>
              <a:ext cx="586172" cy="764344"/>
            </a:xfrm>
            <a:prstGeom prst="rightBrace">
              <a:avLst>
                <a:gd name="adj1" fmla="val 37132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114800" y="4345744"/>
              <a:ext cx="2514600" cy="685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Logic for exchanging  4</a:t>
              </a:r>
              <a:r>
                <a:rPr lang="en-US" sz="2000" b="1" baseline="30000" dirty="0" smtClean="0">
                  <a:solidFill>
                    <a:schemeClr val="tx1"/>
                  </a:solidFill>
                </a:rPr>
                <a:t>th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and 5</a:t>
              </a:r>
              <a:r>
                <a:rPr lang="en-US" sz="2000" b="1" baseline="30000" dirty="0" smtClean="0">
                  <a:solidFill>
                    <a:schemeClr val="tx1"/>
                  </a:solidFill>
                </a:rPr>
                <a:t>th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 name 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Rectangle 7">
            <a:hlinkClick r:id="rId3" action="ppaction://hlinkfile"/>
          </p:cNvPr>
          <p:cNvSpPr/>
          <p:nvPr/>
        </p:nvSpPr>
        <p:spPr>
          <a:xfrm>
            <a:off x="6400800" y="21336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69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Garbage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variable is declared it is associated with some memory location</a:t>
            </a:r>
          </a:p>
          <a:p>
            <a:pPr lvl="2"/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 x;</a:t>
            </a:r>
          </a:p>
          <a:p>
            <a:r>
              <a:rPr lang="en-US" dirty="0" smtClean="0"/>
              <a:t>Garbage value is the value present in this memory location, before you will initialize x with some other value</a:t>
            </a:r>
          </a:p>
          <a:p>
            <a:pPr lvl="1"/>
            <a:r>
              <a:rPr lang="en-US" dirty="0" err="1" smtClean="0"/>
              <a:t>int</a:t>
            </a:r>
            <a:r>
              <a:rPr lang="en-US" dirty="0" smtClean="0"/>
              <a:t> x = 10;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493434" y="2590800"/>
            <a:ext cx="2050366" cy="464234"/>
            <a:chOff x="5493434" y="2590800"/>
            <a:chExt cx="2050366" cy="464234"/>
          </a:xfrm>
        </p:grpSpPr>
        <p:sp>
          <p:nvSpPr>
            <p:cNvPr id="6" name="Rectangle 5"/>
            <p:cNvSpPr/>
            <p:nvPr/>
          </p:nvSpPr>
          <p:spPr>
            <a:xfrm>
              <a:off x="6172200" y="2590800"/>
              <a:ext cx="1371600" cy="4572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493434" y="2597834"/>
              <a:ext cx="685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x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17916" y="1999957"/>
            <a:ext cx="2534826" cy="1014047"/>
            <a:chOff x="6217916" y="1999957"/>
            <a:chExt cx="2534826" cy="1014047"/>
          </a:xfrm>
        </p:grpSpPr>
        <p:sp>
          <p:nvSpPr>
            <p:cNvPr id="9" name="Oval 8"/>
            <p:cNvSpPr/>
            <p:nvPr/>
          </p:nvSpPr>
          <p:spPr>
            <a:xfrm>
              <a:off x="6217916" y="2640038"/>
              <a:ext cx="1295400" cy="37396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334858" y="1999957"/>
              <a:ext cx="2417884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Garbage value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427742" y="2419643"/>
              <a:ext cx="605827" cy="551816"/>
            </a:xfrm>
            <a:custGeom>
              <a:avLst/>
              <a:gdLst>
                <a:gd name="connsiteX0" fmla="*/ 0 w 605827"/>
                <a:gd name="connsiteY0" fmla="*/ 492369 h 551816"/>
                <a:gd name="connsiteX1" fmla="*/ 450166 w 605827"/>
                <a:gd name="connsiteY1" fmla="*/ 548640 h 551816"/>
                <a:gd name="connsiteX2" fmla="*/ 604910 w 605827"/>
                <a:gd name="connsiteY2" fmla="*/ 407963 h 551816"/>
                <a:gd name="connsiteX3" fmla="*/ 393895 w 605827"/>
                <a:gd name="connsiteY3" fmla="*/ 0 h 551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5827" h="551816">
                  <a:moveTo>
                    <a:pt x="0" y="492369"/>
                  </a:moveTo>
                  <a:cubicBezTo>
                    <a:pt x="174674" y="527538"/>
                    <a:pt x="349348" y="562708"/>
                    <a:pt x="450166" y="548640"/>
                  </a:cubicBezTo>
                  <a:cubicBezTo>
                    <a:pt x="550984" y="534572"/>
                    <a:pt x="614288" y="499403"/>
                    <a:pt x="604910" y="407963"/>
                  </a:cubicBezTo>
                  <a:cubicBezTo>
                    <a:pt x="595532" y="316523"/>
                    <a:pt x="494713" y="158261"/>
                    <a:pt x="393895" y="0"/>
                  </a:cubicBezTo>
                </a:path>
              </a:pathLst>
            </a:custGeom>
            <a:ln w="2540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86400" y="4564966"/>
            <a:ext cx="2050366" cy="464234"/>
            <a:chOff x="5493434" y="2590800"/>
            <a:chExt cx="2050366" cy="464234"/>
          </a:xfrm>
        </p:grpSpPr>
        <p:sp>
          <p:nvSpPr>
            <p:cNvPr id="14" name="Rectangle 13"/>
            <p:cNvSpPr/>
            <p:nvPr/>
          </p:nvSpPr>
          <p:spPr>
            <a:xfrm>
              <a:off x="6172200" y="2590800"/>
              <a:ext cx="1371600" cy="4572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10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93434" y="2597834"/>
              <a:ext cx="685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x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60575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Limitation of Array of Pointers to Strings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two-dimensional array of characters </a:t>
            </a:r>
            <a:r>
              <a:rPr lang="en-US" dirty="0" smtClean="0"/>
              <a:t>can be initialized with </a:t>
            </a:r>
            <a:r>
              <a:rPr lang="en-US" dirty="0"/>
              <a:t>strings </a:t>
            </a:r>
            <a:r>
              <a:rPr lang="en-US" dirty="0" smtClean="0"/>
              <a:t>at declaration time, </a:t>
            </a:r>
            <a:r>
              <a:rPr lang="en-US" dirty="0"/>
              <a:t>or </a:t>
            </a:r>
            <a:r>
              <a:rPr lang="en-US" dirty="0" smtClean="0"/>
              <a:t>from </a:t>
            </a:r>
            <a:r>
              <a:rPr lang="en-US" dirty="0"/>
              <a:t>the strings </a:t>
            </a:r>
            <a:r>
              <a:rPr lang="en-US" dirty="0" smtClean="0"/>
              <a:t>input using </a:t>
            </a:r>
            <a:r>
              <a:rPr lang="en-US" b="1" dirty="0" err="1"/>
              <a:t>scanf</a:t>
            </a:r>
            <a:r>
              <a:rPr lang="en-US" b="1" dirty="0"/>
              <a:t>( </a:t>
            </a:r>
            <a:r>
              <a:rPr lang="en-US" b="1" dirty="0" smtClean="0"/>
              <a:t>) </a:t>
            </a:r>
            <a:r>
              <a:rPr lang="en-US" dirty="0" smtClean="0"/>
              <a:t>or</a:t>
            </a:r>
            <a:r>
              <a:rPr lang="en-US" b="1" dirty="0" smtClean="0"/>
              <a:t> gets()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An </a:t>
            </a:r>
            <a:r>
              <a:rPr lang="en-US" dirty="0"/>
              <a:t>array of pointers to strings </a:t>
            </a:r>
            <a:r>
              <a:rPr lang="en-US" dirty="0" smtClean="0"/>
              <a:t>can be initialized with strings </a:t>
            </a:r>
            <a:r>
              <a:rPr lang="en-US" dirty="0"/>
              <a:t>at </a:t>
            </a:r>
            <a:r>
              <a:rPr lang="en-US" dirty="0" smtClean="0"/>
              <a:t>declare time, </a:t>
            </a:r>
            <a:r>
              <a:rPr lang="en-US" dirty="0"/>
              <a:t>but we cannot receive the strings from keyboard using </a:t>
            </a:r>
            <a:r>
              <a:rPr lang="en-US" b="1" dirty="0" err="1"/>
              <a:t>scanf</a:t>
            </a:r>
            <a:r>
              <a:rPr lang="en-US" b="1" dirty="0"/>
              <a:t>( </a:t>
            </a:r>
            <a:r>
              <a:rPr lang="en-US" b="1" dirty="0" smtClean="0"/>
              <a:t>) </a:t>
            </a:r>
            <a:r>
              <a:rPr lang="en-US" dirty="0" smtClean="0"/>
              <a:t>or</a:t>
            </a:r>
            <a:r>
              <a:rPr lang="en-US" b="1" dirty="0" smtClean="0"/>
              <a:t> gets() </a:t>
            </a:r>
            <a:r>
              <a:rPr lang="en-US" dirty="0" smtClean="0"/>
              <a:t>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2769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84154"/>
            <a:ext cx="8229600" cy="2188045"/>
          </a:xfrm>
        </p:spPr>
        <p:txBody>
          <a:bodyPr/>
          <a:lstStyle/>
          <a:p>
            <a:r>
              <a:rPr lang="en-US" dirty="0" smtClean="0"/>
              <a:t>The above program will give error at run time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025" y="1447800"/>
            <a:ext cx="4600575" cy="2536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728673" y="5141259"/>
            <a:ext cx="6022644" cy="747932"/>
            <a:chOff x="2187028" y="2847536"/>
            <a:chExt cx="6022644" cy="747932"/>
          </a:xfrm>
        </p:grpSpPr>
        <p:sp>
          <p:nvSpPr>
            <p:cNvPr id="6" name="Rectangle 5"/>
            <p:cNvSpPr/>
            <p:nvPr/>
          </p:nvSpPr>
          <p:spPr>
            <a:xfrm>
              <a:off x="2187028" y="3212227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469486" y="2873431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18991" y="2875672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02314" y="2861604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2847536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425144" y="287204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05552" y="2872049"/>
              <a:ext cx="46011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87820" y="3212227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191000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191792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00336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207765" y="3214468"/>
              <a:ext cx="1001907" cy="3810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81000" y="5495021"/>
            <a:ext cx="12191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*names[]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07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we want to input string from user and its memory address to be store in the array of pointer then we have to use dynamic memory allocation</a:t>
            </a:r>
          </a:p>
          <a:p>
            <a:r>
              <a:rPr lang="en-US" sz="2800" dirty="0" smtClean="0"/>
              <a:t>Dynamic memory allocation is the process of allocating memory during the execution of program</a:t>
            </a:r>
          </a:p>
          <a:p>
            <a:r>
              <a:rPr lang="en-US" sz="2800" dirty="0" smtClean="0"/>
              <a:t> In C, </a:t>
            </a:r>
            <a:r>
              <a:rPr lang="en-US" sz="2800" dirty="0" err="1" smtClean="0"/>
              <a:t>malloc</a:t>
            </a:r>
            <a:r>
              <a:rPr lang="en-US" sz="2800" dirty="0" smtClean="0"/>
              <a:t> function used for dynamic memory allocation</a:t>
            </a:r>
          </a:p>
          <a:p>
            <a:r>
              <a:rPr lang="en-US" sz="2800" dirty="0" smtClean="0"/>
              <a:t>Function void* </a:t>
            </a:r>
            <a:r>
              <a:rPr lang="en-US" sz="2800" dirty="0" err="1" smtClean="0"/>
              <a:t>maalloc</a:t>
            </a:r>
            <a:r>
              <a:rPr lang="en-US" sz="2800" dirty="0" smtClean="0"/>
              <a:t>( </a:t>
            </a: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800" dirty="0" smtClean="0"/>
              <a:t>);</a:t>
            </a:r>
          </a:p>
          <a:p>
            <a:pPr marL="225425" indent="0">
              <a:buNone/>
            </a:pPr>
            <a:r>
              <a:rPr lang="en-US" sz="2800" dirty="0" err="1" smtClean="0"/>
              <a:t>malloc</a:t>
            </a:r>
            <a:r>
              <a:rPr lang="en-US" sz="2800" dirty="0" smtClean="0"/>
              <a:t> function allocates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800" dirty="0" smtClean="0"/>
              <a:t> bytes of memory and returns that memory space base address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4274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683" y="1143000"/>
            <a:ext cx="5523917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800684" y="5711586"/>
            <a:ext cx="7698793" cy="747932"/>
            <a:chOff x="800684" y="5711586"/>
            <a:chExt cx="7698793" cy="747932"/>
          </a:xfrm>
        </p:grpSpPr>
        <p:grpSp>
          <p:nvGrpSpPr>
            <p:cNvPr id="5" name="Group 4"/>
            <p:cNvGrpSpPr/>
            <p:nvPr/>
          </p:nvGrpSpPr>
          <p:grpSpPr>
            <a:xfrm>
              <a:off x="2476833" y="5711586"/>
              <a:ext cx="6022644" cy="747932"/>
              <a:chOff x="2187028" y="2847536"/>
              <a:chExt cx="6022644" cy="74793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2187028" y="3212227"/>
                <a:ext cx="1001907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469486" y="2873431"/>
                <a:ext cx="46011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3418991" y="2875672"/>
                <a:ext cx="46011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502314" y="2861604"/>
                <a:ext cx="46011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486400" y="2847536"/>
                <a:ext cx="46011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3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425144" y="2872049"/>
                <a:ext cx="46011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7405552" y="2872049"/>
                <a:ext cx="46011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187820" y="3212227"/>
                <a:ext cx="1001907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191000" y="3214468"/>
                <a:ext cx="1001907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191792" y="3214468"/>
                <a:ext cx="1001907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200336" y="3214468"/>
                <a:ext cx="1001907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207765" y="3214468"/>
                <a:ext cx="1001907" cy="381000"/>
              </a:xfrm>
              <a:prstGeom prst="rect">
                <a:avLst/>
              </a:prstGeom>
              <a:solidFill>
                <a:schemeClr val="accent1">
                  <a:alpha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800684" y="6065348"/>
              <a:ext cx="1547676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*names[6]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0" y="1295400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4068" y="1602548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8136" y="1905000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272" y="2175804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62245" y="2805332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1000" y="3070276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47004" y="3352800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66932" y="3657600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81000" y="3948332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81000" y="4241412"/>
            <a:ext cx="41968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943600" y="1141826"/>
            <a:ext cx="2996140" cy="307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Brace 30"/>
          <p:cNvSpPr/>
          <p:nvPr/>
        </p:nvSpPr>
        <p:spPr>
          <a:xfrm rot="16200000">
            <a:off x="6508583" y="1009428"/>
            <a:ext cx="424005" cy="155397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929023" y="2175803"/>
            <a:ext cx="1568548" cy="3059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71" name="Group 7170"/>
          <p:cNvGrpSpPr/>
          <p:nvPr/>
        </p:nvGrpSpPr>
        <p:grpSpPr>
          <a:xfrm>
            <a:off x="7065780" y="3351620"/>
            <a:ext cx="1865485" cy="308324"/>
            <a:chOff x="6011620" y="3199809"/>
            <a:chExt cx="1865485" cy="308324"/>
          </a:xfrm>
        </p:grpSpPr>
        <p:sp>
          <p:nvSpPr>
            <p:cNvPr id="34" name="Rectangle 33"/>
            <p:cNvSpPr/>
            <p:nvPr/>
          </p:nvSpPr>
          <p:spPr>
            <a:xfrm>
              <a:off x="6011620" y="3199810"/>
              <a:ext cx="471884" cy="3059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483140" y="3202154"/>
              <a:ext cx="471884" cy="3059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33337" y="3199809"/>
              <a:ext cx="471884" cy="3059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405221" y="3202153"/>
              <a:ext cx="471884" cy="3059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72" name="Group 7171"/>
          <p:cNvGrpSpPr/>
          <p:nvPr/>
        </p:nvGrpSpPr>
        <p:grpSpPr>
          <a:xfrm>
            <a:off x="6921305" y="1364566"/>
            <a:ext cx="2120734" cy="1237957"/>
            <a:chOff x="6921305" y="1364566"/>
            <a:chExt cx="2120734" cy="1237957"/>
          </a:xfrm>
        </p:grpSpPr>
        <p:sp>
          <p:nvSpPr>
            <p:cNvPr id="7169" name="Freeform 7168"/>
            <p:cNvSpPr/>
            <p:nvPr/>
          </p:nvSpPr>
          <p:spPr>
            <a:xfrm>
              <a:off x="6921305" y="1364566"/>
              <a:ext cx="955800" cy="928468"/>
            </a:xfrm>
            <a:custGeom>
              <a:avLst/>
              <a:gdLst>
                <a:gd name="connsiteX0" fmla="*/ 0 w 366391"/>
                <a:gd name="connsiteY0" fmla="*/ 0 h 928468"/>
                <a:gd name="connsiteX1" fmla="*/ 365760 w 366391"/>
                <a:gd name="connsiteY1" fmla="*/ 464234 h 928468"/>
                <a:gd name="connsiteX2" fmla="*/ 70338 w 366391"/>
                <a:gd name="connsiteY2" fmla="*/ 928468 h 9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391" h="928468">
                  <a:moveTo>
                    <a:pt x="0" y="0"/>
                  </a:moveTo>
                  <a:cubicBezTo>
                    <a:pt x="177018" y="154744"/>
                    <a:pt x="354037" y="309489"/>
                    <a:pt x="365760" y="464234"/>
                  </a:cubicBezTo>
                  <a:cubicBezTo>
                    <a:pt x="377483" y="618979"/>
                    <a:pt x="223910" y="773723"/>
                    <a:pt x="70338" y="928468"/>
                  </a:cubicBezTo>
                </a:path>
              </a:pathLst>
            </a:custGeom>
            <a:ln w="2540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895862" y="1905000"/>
              <a:ext cx="1146177" cy="697523"/>
            </a:xfrm>
            <a:prstGeom prst="rect">
              <a:avLst/>
            </a:prstGeom>
            <a:solidFill>
              <a:srgbClr val="FFC000">
                <a:alpha val="55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Copy string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174" name="Group 7173"/>
          <p:cNvGrpSpPr/>
          <p:nvPr/>
        </p:nvGrpSpPr>
        <p:grpSpPr>
          <a:xfrm>
            <a:off x="5483223" y="2560320"/>
            <a:ext cx="1677232" cy="872197"/>
            <a:chOff x="5483223" y="2560320"/>
            <a:chExt cx="1677232" cy="872197"/>
          </a:xfrm>
        </p:grpSpPr>
        <p:sp>
          <p:nvSpPr>
            <p:cNvPr id="7173" name="Freeform 7172"/>
            <p:cNvSpPr/>
            <p:nvPr/>
          </p:nvSpPr>
          <p:spPr>
            <a:xfrm>
              <a:off x="5978769" y="2560320"/>
              <a:ext cx="1181686" cy="872197"/>
            </a:xfrm>
            <a:custGeom>
              <a:avLst/>
              <a:gdLst>
                <a:gd name="connsiteX0" fmla="*/ 0 w 1181686"/>
                <a:gd name="connsiteY0" fmla="*/ 0 h 872197"/>
                <a:gd name="connsiteX1" fmla="*/ 436099 w 1181686"/>
                <a:gd name="connsiteY1" fmla="*/ 351692 h 872197"/>
                <a:gd name="connsiteX2" fmla="*/ 590843 w 1181686"/>
                <a:gd name="connsiteY2" fmla="*/ 717452 h 872197"/>
                <a:gd name="connsiteX3" fmla="*/ 1181686 w 1181686"/>
                <a:gd name="connsiteY3" fmla="*/ 872197 h 87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686" h="872197">
                  <a:moveTo>
                    <a:pt x="0" y="0"/>
                  </a:moveTo>
                  <a:cubicBezTo>
                    <a:pt x="168812" y="116058"/>
                    <a:pt x="337625" y="232117"/>
                    <a:pt x="436099" y="351692"/>
                  </a:cubicBezTo>
                  <a:cubicBezTo>
                    <a:pt x="534573" y="471267"/>
                    <a:pt x="466579" y="630701"/>
                    <a:pt x="590843" y="717452"/>
                  </a:cubicBezTo>
                  <a:cubicBezTo>
                    <a:pt x="715107" y="804203"/>
                    <a:pt x="948396" y="838200"/>
                    <a:pt x="1181686" y="872197"/>
                  </a:cubicBezTo>
                </a:path>
              </a:pathLst>
            </a:custGeom>
            <a:ln w="25400">
              <a:solidFill>
                <a:srgbClr val="FF0000"/>
              </a:solidFill>
              <a:headEnd type="diamon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83223" y="2667000"/>
              <a:ext cx="1146177" cy="697523"/>
            </a:xfrm>
            <a:prstGeom prst="rect">
              <a:avLst/>
            </a:prstGeom>
            <a:solidFill>
              <a:srgbClr val="FF0000">
                <a:alpha val="38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Copy address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7" name="Rectangle 46">
            <a:hlinkClick r:id="rId3" action="ppaction://hlinkfile"/>
          </p:cNvPr>
          <p:cNvSpPr/>
          <p:nvPr/>
        </p:nvSpPr>
        <p:spPr>
          <a:xfrm>
            <a:off x="6720585" y="44958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91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function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recommended to free the memory that is allocated at run time</a:t>
            </a:r>
          </a:p>
          <a:p>
            <a:r>
              <a:rPr lang="en-US" dirty="0" smtClean="0"/>
              <a:t>In C, free function </a:t>
            </a:r>
            <a:r>
              <a:rPr lang="en-US" dirty="0"/>
              <a:t>releases the specified block of memory back to the </a:t>
            </a:r>
            <a:r>
              <a:rPr lang="en-US" dirty="0" smtClean="0"/>
              <a:t>system</a:t>
            </a:r>
          </a:p>
          <a:p>
            <a:r>
              <a:rPr lang="en-US" dirty="0" smtClean="0"/>
              <a:t>Prototype  void free(void *);</a:t>
            </a:r>
          </a:p>
          <a:p>
            <a:pPr marL="0" indent="0">
              <a:buNone/>
            </a:pPr>
            <a:r>
              <a:rPr lang="en-US" dirty="0" smtClean="0"/>
              <a:t>       for(i=0; i&lt;=5; i++)</a:t>
            </a:r>
          </a:p>
          <a:p>
            <a:pPr marL="457200" lvl="1" indent="0">
              <a:buNone/>
            </a:pPr>
            <a:r>
              <a:rPr lang="en-US" dirty="0" smtClean="0"/>
              <a:t>        free(name[i]);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351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</a:t>
            </a:r>
            <a:r>
              <a:rPr lang="en-US" dirty="0" err="1" smtClean="0"/>
              <a:t>alloc</a:t>
            </a:r>
            <a:r>
              <a:rPr lang="en-US" dirty="0" smtClean="0"/>
              <a:t> function for integer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program that ask the user to input number of subjects and user start entering the marks for those subjects. After that, the program displays all the marks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96000" y="4253552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Write a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54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685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7864</TotalTime>
  <Words>833</Words>
  <Application>Microsoft Office PowerPoint</Application>
  <PresentationFormat>On-screen Show (4:3)</PresentationFormat>
  <Paragraphs>288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myPresentation1</vt:lpstr>
      <vt:lpstr>CSC103: Introduction to Computer and Programming</vt:lpstr>
      <vt:lpstr>Previous lecture</vt:lpstr>
      <vt:lpstr>Today’s lecture outline</vt:lpstr>
      <vt:lpstr>Exercise program</vt:lpstr>
      <vt:lpstr>Two-Dimensional Array of Characters </vt:lpstr>
      <vt:lpstr>Initializing 2 D array of character</vt:lpstr>
      <vt:lpstr>Cont.</vt:lpstr>
      <vt:lpstr>Example program</vt:lpstr>
      <vt:lpstr>Array of pointers to string</vt:lpstr>
      <vt:lpstr>Memory map</vt:lpstr>
      <vt:lpstr>Cont.</vt:lpstr>
      <vt:lpstr>Program using array of character</vt:lpstr>
      <vt:lpstr>Program using array of pointers</vt:lpstr>
      <vt:lpstr>Garbage value</vt:lpstr>
      <vt:lpstr>Limitation of Array of Pointers to Strings </vt:lpstr>
      <vt:lpstr>Cont.</vt:lpstr>
      <vt:lpstr>Solution </vt:lpstr>
      <vt:lpstr>Example program</vt:lpstr>
      <vt:lpstr>free function </vt:lpstr>
      <vt:lpstr>malloc function for integer array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391</cp:revision>
  <dcterms:created xsi:type="dcterms:W3CDTF">2006-08-16T00:00:00Z</dcterms:created>
  <dcterms:modified xsi:type="dcterms:W3CDTF">2012-06-20T13:13:40Z</dcterms:modified>
</cp:coreProperties>
</file>