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2"/>
  </p:notesMasterIdLst>
  <p:sldIdLst>
    <p:sldId id="445" r:id="rId2"/>
    <p:sldId id="738" r:id="rId3"/>
    <p:sldId id="758" r:id="rId4"/>
    <p:sldId id="753" r:id="rId5"/>
    <p:sldId id="754" r:id="rId6"/>
    <p:sldId id="755" r:id="rId7"/>
    <p:sldId id="756" r:id="rId8"/>
    <p:sldId id="757" r:id="rId9"/>
    <p:sldId id="759" r:id="rId10"/>
    <p:sldId id="760" r:id="rId11"/>
    <p:sldId id="761" r:id="rId12"/>
    <p:sldId id="762" r:id="rId13"/>
    <p:sldId id="763" r:id="rId14"/>
    <p:sldId id="764" r:id="rId15"/>
    <p:sldId id="765" r:id="rId16"/>
    <p:sldId id="767" r:id="rId17"/>
    <p:sldId id="768" r:id="rId18"/>
    <p:sldId id="769" r:id="rId19"/>
    <p:sldId id="766" r:id="rId20"/>
    <p:sldId id="770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 horzBarState="maximized">
    <p:restoredLeft sz="12500" autoAdjust="0"/>
    <p:restoredTop sz="96980" autoAdjust="0"/>
  </p:normalViewPr>
  <p:slideViewPr>
    <p:cSldViewPr>
      <p:cViewPr>
        <p:scale>
          <a:sx n="50" d="100"/>
          <a:sy n="50" d="100"/>
        </p:scale>
        <p:origin x="-912" y="-1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6AA9C-C781-4F26-B6CB-D244D58BD789}" type="datetimeFigureOut">
              <a:rPr lang="en-US" smtClean="0"/>
              <a:pPr/>
              <a:t>6/19/2012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16EE2-1D9B-4258-A1AD-BBDE1A15A8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419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2" y="6477000"/>
            <a:ext cx="60959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fld id="{1E32015C-E597-49C4-B278-585ED5F3176A}" type="slidenum">
              <a:rPr lang="en-US" sz="1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/>
              <a:t>‹#›</a:t>
            </a:fld>
            <a:endParaRPr lang="en-US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22/strlen_program.c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C%20program%20lecture%2022/mystrlen.c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22/strcpy_program.c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hyperlink" Target="C%20program%20lecture%2022/mystrcpy.c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22/strcat_program.c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22/mystrcat.c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22/strcmp_program.c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C%20program%20lecture%2022/countchar.c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CSC103: Introduction to Computer and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No 22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356"/>
    </mc:Choice>
    <mc:Fallback>
      <p:transition spd="slow" advTm="135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</a:t>
            </a:r>
            <a:r>
              <a:rPr lang="en-US" dirty="0"/>
              <a:t>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Strings</a:t>
            </a:r>
          </a:p>
          <a:p>
            <a:r>
              <a:rPr lang="en-US" dirty="0" smtClean="0"/>
              <a:t>Null character</a:t>
            </a:r>
          </a:p>
          <a:p>
            <a:r>
              <a:rPr lang="en-US" dirty="0" smtClean="0"/>
              <a:t>Memory map of string</a:t>
            </a:r>
          </a:p>
          <a:p>
            <a:r>
              <a:rPr lang="en-US" dirty="0" smtClean="0"/>
              <a:t>String initialization</a:t>
            </a:r>
          </a:p>
          <a:p>
            <a:r>
              <a:rPr lang="en-US" dirty="0" smtClean="0"/>
              <a:t>Display string content</a:t>
            </a:r>
          </a:p>
          <a:p>
            <a:r>
              <a:rPr lang="en-US" dirty="0" smtClean="0"/>
              <a:t>Input string from user</a:t>
            </a:r>
          </a:p>
          <a:p>
            <a:r>
              <a:rPr lang="en-US" dirty="0" smtClean="0"/>
              <a:t>Passing a string to a function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03243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lecture 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Standard library string functions</a:t>
            </a:r>
          </a:p>
          <a:p>
            <a:pPr lvl="1"/>
            <a:r>
              <a:rPr lang="en-US" dirty="0" err="1"/>
              <a:t>s</a:t>
            </a:r>
            <a:r>
              <a:rPr lang="en-US" dirty="0" err="1" smtClean="0"/>
              <a:t>trlen</a:t>
            </a:r>
            <a:r>
              <a:rPr lang="en-US" dirty="0" smtClean="0"/>
              <a:t>()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trcpy()</a:t>
            </a:r>
          </a:p>
          <a:p>
            <a:pPr lvl="1"/>
            <a:r>
              <a:rPr lang="en-US" dirty="0" err="1"/>
              <a:t>s</a:t>
            </a:r>
            <a:r>
              <a:rPr lang="en-US" dirty="0" err="1" smtClean="0"/>
              <a:t>trcat</a:t>
            </a:r>
            <a:r>
              <a:rPr lang="en-US" dirty="0" smtClean="0"/>
              <a:t>()</a:t>
            </a:r>
          </a:p>
          <a:p>
            <a:pPr lvl="1"/>
            <a:r>
              <a:rPr lang="en-US" dirty="0" err="1"/>
              <a:t>s</a:t>
            </a:r>
            <a:r>
              <a:rPr lang="en-US" dirty="0" err="1" smtClean="0"/>
              <a:t>trcmp</a:t>
            </a:r>
            <a:r>
              <a:rPr lang="en-US" dirty="0" smtClean="0"/>
              <a:t>()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99474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 Library String Functions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every C compiler a large set of useful string handling library functions are </a:t>
            </a:r>
            <a:r>
              <a:rPr lang="en-US" dirty="0" smtClean="0"/>
              <a:t>provided</a:t>
            </a:r>
          </a:p>
          <a:p>
            <a:pPr lvl="1"/>
            <a:r>
              <a:rPr lang="en-US" b="1" dirty="0" err="1"/>
              <a:t>strlen</a:t>
            </a:r>
            <a:r>
              <a:rPr lang="en-US" b="1" dirty="0"/>
              <a:t>( )</a:t>
            </a:r>
            <a:r>
              <a:rPr lang="en-US" dirty="0"/>
              <a:t>, </a:t>
            </a:r>
            <a:r>
              <a:rPr lang="en-US" dirty="0" smtClean="0"/>
              <a:t> </a:t>
            </a:r>
            <a:r>
              <a:rPr lang="en-US" sz="2800" dirty="0" smtClean="0"/>
              <a:t>to find length of string</a:t>
            </a:r>
          </a:p>
          <a:p>
            <a:pPr lvl="1"/>
            <a:r>
              <a:rPr lang="en-US" b="1" dirty="0" smtClean="0"/>
              <a:t>strcpy</a:t>
            </a:r>
            <a:r>
              <a:rPr lang="en-US" b="1" dirty="0"/>
              <a:t>( )</a:t>
            </a:r>
            <a:r>
              <a:rPr lang="en-US" dirty="0"/>
              <a:t>, </a:t>
            </a:r>
            <a:r>
              <a:rPr lang="en-US" dirty="0" smtClean="0"/>
              <a:t> </a:t>
            </a:r>
            <a:r>
              <a:rPr lang="en-US" sz="2800" dirty="0" smtClean="0"/>
              <a:t>to copy content of one string in another</a:t>
            </a:r>
          </a:p>
          <a:p>
            <a:pPr lvl="1"/>
            <a:r>
              <a:rPr lang="en-US" b="1" dirty="0" err="1" smtClean="0"/>
              <a:t>strcat</a:t>
            </a:r>
            <a:r>
              <a:rPr lang="en-US" b="1" dirty="0"/>
              <a:t>( </a:t>
            </a:r>
            <a:r>
              <a:rPr lang="en-US" sz="2800" b="1" dirty="0"/>
              <a:t>) </a:t>
            </a:r>
            <a:r>
              <a:rPr lang="en-US" sz="2800" dirty="0" smtClean="0"/>
              <a:t>  to append content of one string after the content of other string</a:t>
            </a:r>
          </a:p>
          <a:p>
            <a:pPr lvl="1"/>
            <a:r>
              <a:rPr lang="en-US" b="1" dirty="0" err="1" smtClean="0"/>
              <a:t>strcmp</a:t>
            </a:r>
            <a:r>
              <a:rPr lang="en-US" b="1" dirty="0"/>
              <a:t>( ) </a:t>
            </a:r>
            <a:r>
              <a:rPr lang="en-US" dirty="0" smtClean="0"/>
              <a:t> </a:t>
            </a:r>
            <a:r>
              <a:rPr lang="en-US" sz="2800" dirty="0" smtClean="0"/>
              <a:t>to compare on string with another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088884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strlen</a:t>
            </a:r>
            <a:r>
              <a:rPr lang="en-US" dirty="0"/>
              <a:t>( 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7545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Short for string length</a:t>
            </a:r>
          </a:p>
          <a:p>
            <a:r>
              <a:rPr lang="en-US" sz="2800" dirty="0"/>
              <a:t>This function counts the number of characters present in a string </a:t>
            </a:r>
            <a:endParaRPr lang="en-US" sz="2800" dirty="0" smtClean="0"/>
          </a:p>
          <a:p>
            <a:pPr lvl="2"/>
            <a:r>
              <a:rPr lang="en-US" sz="2400" dirty="0" smtClean="0"/>
              <a:t>Prototype </a:t>
            </a:r>
            <a:r>
              <a:rPr lang="en-US" sz="2400" dirty="0" smtClean="0">
                <a:sym typeface="Wingdings" pitchFamily="2" charset="2"/>
              </a:rPr>
              <a:t> </a:t>
            </a:r>
            <a:r>
              <a:rPr lang="en-US" sz="2400" dirty="0" err="1" smtClean="0"/>
              <a:t>int</a:t>
            </a:r>
            <a:r>
              <a:rPr lang="en-US" sz="2400" dirty="0" smtClean="0"/>
              <a:t> </a:t>
            </a:r>
            <a:r>
              <a:rPr lang="en-US" sz="2400" dirty="0" err="1" smtClean="0"/>
              <a:t>strlen</a:t>
            </a:r>
            <a:r>
              <a:rPr lang="en-US" sz="2400" dirty="0" smtClean="0"/>
              <a:t>(char *);  </a:t>
            </a:r>
          </a:p>
          <a:p>
            <a:r>
              <a:rPr lang="en-US" sz="2800" dirty="0" smtClean="0"/>
              <a:t>The base address of the string must be pass when calling </a:t>
            </a:r>
            <a:r>
              <a:rPr lang="en-US" sz="2800" dirty="0" err="1" smtClean="0"/>
              <a:t>strlen</a:t>
            </a:r>
            <a:r>
              <a:rPr lang="en-US" sz="2800" dirty="0" smtClean="0"/>
              <a:t> function</a:t>
            </a:r>
          </a:p>
          <a:p>
            <a:pPr marL="914400" lvl="2" indent="0">
              <a:buNone/>
            </a:pPr>
            <a:r>
              <a:rPr lang="en-US" sz="2400" dirty="0" smtClean="0"/>
              <a:t>char str1[ ] = “hello”; </a:t>
            </a:r>
          </a:p>
          <a:p>
            <a:pPr marL="914400" lvl="2" indent="0">
              <a:buNone/>
            </a:pPr>
            <a:r>
              <a:rPr lang="en-US" sz="2400" dirty="0" err="1" smtClean="0"/>
              <a:t>strlen</a:t>
            </a:r>
            <a:r>
              <a:rPr lang="en-US" sz="2400" dirty="0" smtClean="0"/>
              <a:t>(str1) </a:t>
            </a:r>
            <a:r>
              <a:rPr lang="en-US" sz="2400" dirty="0" smtClean="0">
                <a:sym typeface="Wingdings" pitchFamily="2" charset="2"/>
              </a:rPr>
              <a:t>call will return 5 not 6</a:t>
            </a:r>
          </a:p>
          <a:p>
            <a:r>
              <a:rPr lang="en-US" sz="2800" dirty="0" smtClean="0">
                <a:sym typeface="Wingdings" pitchFamily="2" charset="2"/>
              </a:rPr>
              <a:t>\0 is not the part of string it is just character that tells where this string terminates</a:t>
            </a:r>
            <a:endParaRPr lang="en-US" sz="2800" dirty="0"/>
          </a:p>
        </p:txBody>
      </p:sp>
      <p:grpSp>
        <p:nvGrpSpPr>
          <p:cNvPr id="5" name="Group 4"/>
          <p:cNvGrpSpPr/>
          <p:nvPr/>
        </p:nvGrpSpPr>
        <p:grpSpPr>
          <a:xfrm>
            <a:off x="1972400" y="6035430"/>
            <a:ext cx="6339108" cy="779634"/>
            <a:chOff x="2667000" y="4410783"/>
            <a:chExt cx="6339108" cy="779634"/>
          </a:xfrm>
        </p:grpSpPr>
        <p:grpSp>
          <p:nvGrpSpPr>
            <p:cNvPr id="6" name="Group 5"/>
            <p:cNvGrpSpPr/>
            <p:nvPr/>
          </p:nvGrpSpPr>
          <p:grpSpPr>
            <a:xfrm>
              <a:off x="3789252" y="4410783"/>
              <a:ext cx="5216856" cy="779634"/>
              <a:chOff x="304800" y="5030342"/>
              <a:chExt cx="5216856" cy="779634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490184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h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1335777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e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2172839" y="5033760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l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30058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l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38440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</a:rPr>
                  <a:t>o</a:t>
                </a: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46822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\0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04800" y="5428976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65508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1137884" y="5424990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65509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1989732" y="5411342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65510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841580" y="5411342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65511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679780" y="5411342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65512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512292" y="5411342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65513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</p:grpSp>
        <p:sp>
          <p:nvSpPr>
            <p:cNvPr id="7" name="Rectangle 6"/>
            <p:cNvSpPr/>
            <p:nvPr/>
          </p:nvSpPr>
          <p:spPr>
            <a:xfrm>
              <a:off x="2667000" y="4419600"/>
              <a:ext cx="1392942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str1[6]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322898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s</a:t>
            </a:r>
            <a:r>
              <a:rPr lang="en-US" dirty="0" err="1" smtClean="0"/>
              <a:t>trlen</a:t>
            </a:r>
            <a:r>
              <a:rPr lang="en-US" dirty="0" smtClean="0"/>
              <a:t>() – program 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08759"/>
            <a:ext cx="8763000" cy="2477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>
            <a:hlinkClick r:id="rId3" action="ppaction://hlinkfile"/>
          </p:cNvPr>
          <p:cNvSpPr/>
          <p:nvPr/>
        </p:nvSpPr>
        <p:spPr>
          <a:xfrm>
            <a:off x="6858000" y="4114800"/>
            <a:ext cx="1752600" cy="484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Go to program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0224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mystrlen</a:t>
            </a:r>
            <a:r>
              <a:rPr lang="en-US" dirty="0" smtClean="0"/>
              <a:t>( )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1886373"/>
            <a:ext cx="4267200" cy="3142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4856376" y="1811166"/>
            <a:ext cx="4241009" cy="779634"/>
            <a:chOff x="3153965" y="4410783"/>
            <a:chExt cx="5928455" cy="779634"/>
          </a:xfrm>
        </p:grpSpPr>
        <p:grpSp>
          <p:nvGrpSpPr>
            <p:cNvPr id="7" name="Group 6"/>
            <p:cNvGrpSpPr/>
            <p:nvPr/>
          </p:nvGrpSpPr>
          <p:grpSpPr>
            <a:xfrm>
              <a:off x="3789252" y="4410783"/>
              <a:ext cx="5293168" cy="779634"/>
              <a:chOff x="304800" y="5030342"/>
              <a:chExt cx="5293168" cy="779634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490184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h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1335777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e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2172839" y="5035556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l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30058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l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38440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</a:rPr>
                  <a:t>o</a:t>
                </a: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46822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\0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04800" y="5428976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C00000"/>
                    </a:solidFill>
                  </a:rPr>
                  <a:t>500</a:t>
                </a:r>
                <a:endParaRPr lang="en-US" sz="20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1137884" y="5424990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C00000"/>
                    </a:solidFill>
                  </a:rPr>
                  <a:t>501</a:t>
                </a:r>
                <a:endParaRPr lang="en-US" sz="20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1989732" y="5411342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C00000"/>
                    </a:solidFill>
                  </a:rPr>
                  <a:t>502</a:t>
                </a:r>
                <a:endParaRPr lang="en-US" sz="20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2879737" y="5411342"/>
                <a:ext cx="1009363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C00000"/>
                    </a:solidFill>
                  </a:rPr>
                  <a:t>503</a:t>
                </a:r>
                <a:endParaRPr lang="en-US" sz="20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782538" y="5411342"/>
                <a:ext cx="1009363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C00000"/>
                    </a:solidFill>
                  </a:rPr>
                  <a:t>504</a:t>
                </a:r>
                <a:endParaRPr lang="en-US" sz="20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4588605" y="5411342"/>
                <a:ext cx="1009363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C00000"/>
                    </a:solidFill>
                  </a:rPr>
                  <a:t>505</a:t>
                </a:r>
                <a:endParaRPr lang="en-US" sz="2000" b="1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8" name="Rectangle 7"/>
            <p:cNvSpPr/>
            <p:nvPr/>
          </p:nvSpPr>
          <p:spPr>
            <a:xfrm>
              <a:off x="3153965" y="4419600"/>
              <a:ext cx="905977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</a:rPr>
                <a:t>a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[6]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352059" y="1162486"/>
            <a:ext cx="1442496" cy="391805"/>
            <a:chOff x="5504480" y="3216322"/>
            <a:chExt cx="1442496" cy="391805"/>
          </a:xfrm>
        </p:grpSpPr>
        <p:sp>
          <p:nvSpPr>
            <p:cNvPr id="21" name="Rectangle 20"/>
            <p:cNvSpPr/>
            <p:nvPr/>
          </p:nvSpPr>
          <p:spPr>
            <a:xfrm>
              <a:off x="6090294" y="3216322"/>
              <a:ext cx="856682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5504480" y="3227127"/>
              <a:ext cx="722063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err="1" smtClean="0">
                  <a:solidFill>
                    <a:schemeClr val="tx1"/>
                  </a:solidFill>
                </a:rPr>
                <a:t>len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78808" y="838200"/>
            <a:ext cx="2997200" cy="819573"/>
            <a:chOff x="478808" y="838200"/>
            <a:chExt cx="2997200" cy="819573"/>
          </a:xfrm>
        </p:grpSpPr>
        <p:sp>
          <p:nvSpPr>
            <p:cNvPr id="4" name="Rectangle 3"/>
            <p:cNvSpPr/>
            <p:nvPr/>
          </p:nvSpPr>
          <p:spPr>
            <a:xfrm>
              <a:off x="478808" y="838200"/>
              <a:ext cx="2997200" cy="81957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. . .</a:t>
              </a:r>
            </a:p>
            <a:p>
              <a:endParaRPr lang="en-US" b="1" dirty="0">
                <a:solidFill>
                  <a:srgbClr val="FF0000"/>
                </a:solidFill>
              </a:endParaRPr>
            </a:p>
            <a:p>
              <a:r>
                <a:rPr lang="en-US" b="1" dirty="0" smtClean="0">
                  <a:solidFill>
                    <a:srgbClr val="FF0000"/>
                  </a:solidFill>
                </a:rPr>
                <a:t>. . .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" y="1210382"/>
              <a:ext cx="2942608" cy="2847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cxnSp>
        <p:nvCxnSpPr>
          <p:cNvPr id="25" name="Straight Arrow Connector 24"/>
          <p:cNvCxnSpPr/>
          <p:nvPr/>
        </p:nvCxnSpPr>
        <p:spPr>
          <a:xfrm>
            <a:off x="152400" y="1339118"/>
            <a:ext cx="3810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228600" y="2057400"/>
            <a:ext cx="3810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539088" y="2674960"/>
            <a:ext cx="3810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560696" y="2985448"/>
            <a:ext cx="3810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914400" y="3595048"/>
            <a:ext cx="3810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914400" y="3919184"/>
            <a:ext cx="3810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533400" y="4544704"/>
            <a:ext cx="3810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/>
          <p:cNvGrpSpPr/>
          <p:nvPr/>
        </p:nvGrpSpPr>
        <p:grpSpPr>
          <a:xfrm>
            <a:off x="5410200" y="3124200"/>
            <a:ext cx="1484169" cy="381000"/>
            <a:chOff x="5410200" y="3124200"/>
            <a:chExt cx="1484169" cy="381000"/>
          </a:xfrm>
        </p:grpSpPr>
        <p:sp>
          <p:nvSpPr>
            <p:cNvPr id="27" name="Rectangle 26"/>
            <p:cNvSpPr/>
            <p:nvPr/>
          </p:nvSpPr>
          <p:spPr>
            <a:xfrm>
              <a:off x="6037687" y="3124200"/>
              <a:ext cx="856682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410200" y="3124200"/>
              <a:ext cx="722063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*s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176448" y="3124200"/>
            <a:ext cx="1699136" cy="381000"/>
            <a:chOff x="7176448" y="2971800"/>
            <a:chExt cx="1699136" cy="381000"/>
          </a:xfrm>
        </p:grpSpPr>
        <p:sp>
          <p:nvSpPr>
            <p:cNvPr id="38" name="Rectangle 37"/>
            <p:cNvSpPr/>
            <p:nvPr/>
          </p:nvSpPr>
          <p:spPr>
            <a:xfrm>
              <a:off x="8018902" y="2971800"/>
              <a:ext cx="856682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0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7176448" y="2971800"/>
              <a:ext cx="926878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length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42" name="Rectangle 41"/>
          <p:cNvSpPr/>
          <p:nvPr/>
        </p:nvSpPr>
        <p:spPr>
          <a:xfrm>
            <a:off x="6028665" y="3125908"/>
            <a:ext cx="856682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500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6033730" y="3125908"/>
            <a:ext cx="856682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501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6033730" y="3121352"/>
            <a:ext cx="856682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502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6034176" y="3131588"/>
            <a:ext cx="856682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503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6020529" y="3121352"/>
            <a:ext cx="856682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504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6020529" y="3124770"/>
            <a:ext cx="856682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505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8028300" y="3125908"/>
            <a:ext cx="856682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1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8029271" y="3124771"/>
            <a:ext cx="856682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2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8031422" y="3124200"/>
            <a:ext cx="856682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3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8028852" y="3121352"/>
            <a:ext cx="856682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4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8030568" y="3121352"/>
            <a:ext cx="856682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5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6933329" y="1162266"/>
            <a:ext cx="856682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5</a:t>
            </a:r>
            <a:endParaRPr lang="en-US" sz="2400" dirty="0">
              <a:solidFill>
                <a:schemeClr val="tx1"/>
              </a:solidFill>
            </a:endParaRPr>
          </a:p>
        </p:txBody>
      </p:sp>
      <p:cxnSp>
        <p:nvCxnSpPr>
          <p:cNvPr id="54" name="Straight Arrow Connector 53"/>
          <p:cNvCxnSpPr/>
          <p:nvPr/>
        </p:nvCxnSpPr>
        <p:spPr>
          <a:xfrm>
            <a:off x="920088" y="3584812"/>
            <a:ext cx="3810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914400" y="3911222"/>
            <a:ext cx="3810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>
            <a:off x="914400" y="3589361"/>
            <a:ext cx="3810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>
            <a:off x="914400" y="3911222"/>
            <a:ext cx="3810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896206" y="3587088"/>
            <a:ext cx="3810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918382" y="3919184"/>
            <a:ext cx="3810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903602" y="3584812"/>
            <a:ext cx="3810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>
            <a:off x="916680" y="3919184"/>
            <a:ext cx="3810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 35"/>
          <p:cNvGrpSpPr/>
          <p:nvPr/>
        </p:nvGrpSpPr>
        <p:grpSpPr>
          <a:xfrm>
            <a:off x="4612944" y="3872552"/>
            <a:ext cx="4138697" cy="394648"/>
            <a:chOff x="4612944" y="3872552"/>
            <a:chExt cx="4138697" cy="394648"/>
          </a:xfrm>
        </p:grpSpPr>
        <p:sp>
          <p:nvSpPr>
            <p:cNvPr id="63" name="Rectangle 62"/>
            <p:cNvSpPr/>
            <p:nvPr/>
          </p:nvSpPr>
          <p:spPr>
            <a:xfrm>
              <a:off x="4612944" y="3886200"/>
              <a:ext cx="1134669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*s != ‘\0’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5753390" y="3886200"/>
              <a:ext cx="175515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*(500) != ‘\0’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7203744" y="3872552"/>
              <a:ext cx="1547897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‘h’ != ‘\0’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4640240" y="4288808"/>
            <a:ext cx="4137847" cy="394648"/>
            <a:chOff x="4640240" y="4288808"/>
            <a:chExt cx="4137847" cy="394648"/>
          </a:xfrm>
        </p:grpSpPr>
        <p:sp>
          <p:nvSpPr>
            <p:cNvPr id="66" name="Rectangle 65"/>
            <p:cNvSpPr/>
            <p:nvPr/>
          </p:nvSpPr>
          <p:spPr>
            <a:xfrm>
              <a:off x="4640240" y="4302456"/>
              <a:ext cx="1134669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*s != ‘\0’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5780686" y="4302456"/>
              <a:ext cx="175515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*(501) != ‘\0’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7231040" y="4288808"/>
              <a:ext cx="1547047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‘e’ != ‘\0’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4640240" y="4675496"/>
            <a:ext cx="4138697" cy="394648"/>
            <a:chOff x="4640240" y="4675496"/>
            <a:chExt cx="4138697" cy="394648"/>
          </a:xfrm>
        </p:grpSpPr>
        <p:sp>
          <p:nvSpPr>
            <p:cNvPr id="69" name="Rectangle 68"/>
            <p:cNvSpPr/>
            <p:nvPr/>
          </p:nvSpPr>
          <p:spPr>
            <a:xfrm>
              <a:off x="4640240" y="4689144"/>
              <a:ext cx="1134669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*s != ‘\0’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5780686" y="4689144"/>
              <a:ext cx="175515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*(502) != ‘\0’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7231040" y="4675496"/>
              <a:ext cx="1547897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‘l’ != ‘\0’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4640240" y="5097440"/>
            <a:ext cx="4138697" cy="394648"/>
            <a:chOff x="4640240" y="5097440"/>
            <a:chExt cx="4138697" cy="394648"/>
          </a:xfrm>
        </p:grpSpPr>
        <p:sp>
          <p:nvSpPr>
            <p:cNvPr id="72" name="Rectangle 71"/>
            <p:cNvSpPr/>
            <p:nvPr/>
          </p:nvSpPr>
          <p:spPr>
            <a:xfrm>
              <a:off x="4640240" y="5111088"/>
              <a:ext cx="1134669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*s != ‘\0’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5780686" y="5111088"/>
              <a:ext cx="175515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*(503) != ‘\0’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7231040" y="5097440"/>
              <a:ext cx="1547897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‘l’ != ‘\0’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4634552" y="5533032"/>
            <a:ext cx="4138697" cy="394648"/>
            <a:chOff x="4634552" y="5533032"/>
            <a:chExt cx="4138697" cy="394648"/>
          </a:xfrm>
        </p:grpSpPr>
        <p:sp>
          <p:nvSpPr>
            <p:cNvPr id="75" name="Rectangle 74"/>
            <p:cNvSpPr/>
            <p:nvPr/>
          </p:nvSpPr>
          <p:spPr>
            <a:xfrm>
              <a:off x="4634552" y="5546680"/>
              <a:ext cx="1134669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*s != ‘\0’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5774998" y="5546680"/>
              <a:ext cx="175515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*(504) != ‘\0’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7225352" y="5533032"/>
              <a:ext cx="1547897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‘o’ != ‘\0’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4640240" y="5919720"/>
            <a:ext cx="4138697" cy="394648"/>
            <a:chOff x="4640240" y="5919720"/>
            <a:chExt cx="4138697" cy="394648"/>
          </a:xfrm>
        </p:grpSpPr>
        <p:sp>
          <p:nvSpPr>
            <p:cNvPr id="78" name="Rectangle 77"/>
            <p:cNvSpPr/>
            <p:nvPr/>
          </p:nvSpPr>
          <p:spPr>
            <a:xfrm>
              <a:off x="4640240" y="5933368"/>
              <a:ext cx="1134669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*s != ‘\0’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5780686" y="5933368"/>
              <a:ext cx="175515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*(505) != ‘\0’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7231040" y="5919720"/>
              <a:ext cx="1547897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‘\0’ != ‘\0’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81" name="Rectangle 80"/>
          <p:cNvSpPr/>
          <p:nvPr/>
        </p:nvSpPr>
        <p:spPr>
          <a:xfrm>
            <a:off x="8483268" y="3872552"/>
            <a:ext cx="722063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true</a:t>
            </a:r>
            <a:endParaRPr lang="en-US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8470841" y="4294496"/>
            <a:ext cx="722063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true</a:t>
            </a:r>
            <a:endParaRPr lang="en-US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8458200" y="4689144"/>
            <a:ext cx="722063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true</a:t>
            </a:r>
            <a:endParaRPr lang="en-US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8444552" y="5056496"/>
            <a:ext cx="722063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true</a:t>
            </a:r>
            <a:endParaRPr lang="en-US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8458200" y="5508008"/>
            <a:ext cx="722063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true</a:t>
            </a:r>
            <a:endParaRPr lang="en-US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8485496" y="5916304"/>
            <a:ext cx="722063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false</a:t>
            </a:r>
            <a:endParaRPr lang="en-US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0" name="Freeform 39"/>
          <p:cNvSpPr/>
          <p:nvPr/>
        </p:nvSpPr>
        <p:spPr>
          <a:xfrm>
            <a:off x="5158408" y="2197290"/>
            <a:ext cx="981289" cy="1037229"/>
          </a:xfrm>
          <a:custGeom>
            <a:avLst/>
            <a:gdLst>
              <a:gd name="connsiteX0" fmla="*/ 942141 w 981289"/>
              <a:gd name="connsiteY0" fmla="*/ 1037229 h 1037229"/>
              <a:gd name="connsiteX1" fmla="*/ 873902 w 981289"/>
              <a:gd name="connsiteY1" fmla="*/ 586853 h 1037229"/>
              <a:gd name="connsiteX2" fmla="*/ 27741 w 981289"/>
              <a:gd name="connsiteY2" fmla="*/ 627797 h 1037229"/>
              <a:gd name="connsiteX3" fmla="*/ 287048 w 981289"/>
              <a:gd name="connsiteY3" fmla="*/ 0 h 1037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1289" h="1037229">
                <a:moveTo>
                  <a:pt x="942141" y="1037229"/>
                </a:moveTo>
                <a:cubicBezTo>
                  <a:pt x="984221" y="846160"/>
                  <a:pt x="1026302" y="655092"/>
                  <a:pt x="873902" y="586853"/>
                </a:cubicBezTo>
                <a:cubicBezTo>
                  <a:pt x="721502" y="518614"/>
                  <a:pt x="125550" y="725606"/>
                  <a:pt x="27741" y="627797"/>
                </a:cubicBezTo>
                <a:cubicBezTo>
                  <a:pt x="-70068" y="529988"/>
                  <a:pt x="108490" y="264994"/>
                  <a:pt x="287048" y="0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 40"/>
          <p:cNvSpPr/>
          <p:nvPr/>
        </p:nvSpPr>
        <p:spPr>
          <a:xfrm>
            <a:off x="5718354" y="2197290"/>
            <a:ext cx="424099" cy="1064525"/>
          </a:xfrm>
          <a:custGeom>
            <a:avLst/>
            <a:gdLst>
              <a:gd name="connsiteX0" fmla="*/ 368547 w 424099"/>
              <a:gd name="connsiteY0" fmla="*/ 1064525 h 1064525"/>
              <a:gd name="connsiteX1" fmla="*/ 423139 w 424099"/>
              <a:gd name="connsiteY1" fmla="*/ 750626 h 1064525"/>
              <a:gd name="connsiteX2" fmla="*/ 327604 w 424099"/>
              <a:gd name="connsiteY2" fmla="*/ 573206 h 1064525"/>
              <a:gd name="connsiteX3" fmla="*/ 58 w 424099"/>
              <a:gd name="connsiteY3" fmla="*/ 614149 h 1064525"/>
              <a:gd name="connsiteX4" fmla="*/ 354900 w 424099"/>
              <a:gd name="connsiteY4" fmla="*/ 0 h 1064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4099" h="1064525">
                <a:moveTo>
                  <a:pt x="368547" y="1064525"/>
                </a:moveTo>
                <a:cubicBezTo>
                  <a:pt x="399255" y="948518"/>
                  <a:pt x="429963" y="832512"/>
                  <a:pt x="423139" y="750626"/>
                </a:cubicBezTo>
                <a:cubicBezTo>
                  <a:pt x="416315" y="668739"/>
                  <a:pt x="398117" y="595952"/>
                  <a:pt x="327604" y="573206"/>
                </a:cubicBezTo>
                <a:cubicBezTo>
                  <a:pt x="257091" y="550460"/>
                  <a:pt x="-4491" y="709683"/>
                  <a:pt x="58" y="614149"/>
                </a:cubicBezTo>
                <a:cubicBezTo>
                  <a:pt x="4607" y="518615"/>
                  <a:pt x="179753" y="259307"/>
                  <a:pt x="354900" y="0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Freeform 87"/>
          <p:cNvSpPr/>
          <p:nvPr/>
        </p:nvSpPr>
        <p:spPr>
          <a:xfrm>
            <a:off x="6086901" y="2210937"/>
            <a:ext cx="586854" cy="1050878"/>
          </a:xfrm>
          <a:custGeom>
            <a:avLst/>
            <a:gdLst>
              <a:gd name="connsiteX0" fmla="*/ 0 w 586854"/>
              <a:gd name="connsiteY0" fmla="*/ 1050878 h 1050878"/>
              <a:gd name="connsiteX1" fmla="*/ 395786 w 586854"/>
              <a:gd name="connsiteY1" fmla="*/ 641445 h 1050878"/>
              <a:gd name="connsiteX2" fmla="*/ 191069 w 586854"/>
              <a:gd name="connsiteY2" fmla="*/ 559559 h 1050878"/>
              <a:gd name="connsiteX3" fmla="*/ 586854 w 586854"/>
              <a:gd name="connsiteY3" fmla="*/ 0 h 1050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6854" h="1050878">
                <a:moveTo>
                  <a:pt x="0" y="1050878"/>
                </a:moveTo>
                <a:cubicBezTo>
                  <a:pt x="181970" y="887104"/>
                  <a:pt x="363941" y="723331"/>
                  <a:pt x="395786" y="641445"/>
                </a:cubicBezTo>
                <a:cubicBezTo>
                  <a:pt x="427631" y="559558"/>
                  <a:pt x="159224" y="666466"/>
                  <a:pt x="191069" y="559559"/>
                </a:cubicBezTo>
                <a:cubicBezTo>
                  <a:pt x="222914" y="452651"/>
                  <a:pt x="404884" y="226325"/>
                  <a:pt x="586854" y="0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Freeform 89"/>
          <p:cNvSpPr/>
          <p:nvPr/>
        </p:nvSpPr>
        <p:spPr>
          <a:xfrm>
            <a:off x="6086902" y="2197289"/>
            <a:ext cx="1187355" cy="1050878"/>
          </a:xfrm>
          <a:custGeom>
            <a:avLst/>
            <a:gdLst>
              <a:gd name="connsiteX0" fmla="*/ 0 w 1187355"/>
              <a:gd name="connsiteY0" fmla="*/ 1050878 h 1050878"/>
              <a:gd name="connsiteX1" fmla="*/ 832513 w 1187355"/>
              <a:gd name="connsiteY1" fmla="*/ 559559 h 1050878"/>
              <a:gd name="connsiteX2" fmla="*/ 1187355 w 1187355"/>
              <a:gd name="connsiteY2" fmla="*/ 0 h 1050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87355" h="1050878">
                <a:moveTo>
                  <a:pt x="0" y="1050878"/>
                </a:moveTo>
                <a:cubicBezTo>
                  <a:pt x="317310" y="892791"/>
                  <a:pt x="634621" y="734705"/>
                  <a:pt x="832513" y="559559"/>
                </a:cubicBezTo>
                <a:cubicBezTo>
                  <a:pt x="1030405" y="384413"/>
                  <a:pt x="1108880" y="192206"/>
                  <a:pt x="1187355" y="0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Freeform 91"/>
          <p:cNvSpPr/>
          <p:nvPr/>
        </p:nvSpPr>
        <p:spPr>
          <a:xfrm>
            <a:off x="6086901" y="2197290"/>
            <a:ext cx="1787857" cy="1064525"/>
          </a:xfrm>
          <a:custGeom>
            <a:avLst/>
            <a:gdLst>
              <a:gd name="connsiteX0" fmla="*/ 0 w 1787857"/>
              <a:gd name="connsiteY0" fmla="*/ 1064525 h 1064525"/>
              <a:gd name="connsiteX1" fmla="*/ 668741 w 1787857"/>
              <a:gd name="connsiteY1" fmla="*/ 723331 h 1064525"/>
              <a:gd name="connsiteX2" fmla="*/ 1487606 w 1787857"/>
              <a:gd name="connsiteY2" fmla="*/ 682388 h 1064525"/>
              <a:gd name="connsiteX3" fmla="*/ 1787857 w 1787857"/>
              <a:gd name="connsiteY3" fmla="*/ 0 h 1064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87857" h="1064525">
                <a:moveTo>
                  <a:pt x="0" y="1064525"/>
                </a:moveTo>
                <a:cubicBezTo>
                  <a:pt x="210403" y="925773"/>
                  <a:pt x="420807" y="787021"/>
                  <a:pt x="668741" y="723331"/>
                </a:cubicBezTo>
                <a:cubicBezTo>
                  <a:pt x="916675" y="659641"/>
                  <a:pt x="1301087" y="802943"/>
                  <a:pt x="1487606" y="682388"/>
                </a:cubicBezTo>
                <a:cubicBezTo>
                  <a:pt x="1674125" y="561833"/>
                  <a:pt x="1730991" y="280916"/>
                  <a:pt x="1787857" y="0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Freeform 93"/>
          <p:cNvSpPr/>
          <p:nvPr/>
        </p:nvSpPr>
        <p:spPr>
          <a:xfrm>
            <a:off x="6073254" y="2210937"/>
            <a:ext cx="2402006" cy="1050878"/>
          </a:xfrm>
          <a:custGeom>
            <a:avLst/>
            <a:gdLst>
              <a:gd name="connsiteX0" fmla="*/ 0 w 2402006"/>
              <a:gd name="connsiteY0" fmla="*/ 1050878 h 1050878"/>
              <a:gd name="connsiteX1" fmla="*/ 709683 w 2402006"/>
              <a:gd name="connsiteY1" fmla="*/ 750627 h 1050878"/>
              <a:gd name="connsiteX2" fmla="*/ 2074459 w 2402006"/>
              <a:gd name="connsiteY2" fmla="*/ 600502 h 1050878"/>
              <a:gd name="connsiteX3" fmla="*/ 2402006 w 2402006"/>
              <a:gd name="connsiteY3" fmla="*/ 0 h 1050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2006" h="1050878">
                <a:moveTo>
                  <a:pt x="0" y="1050878"/>
                </a:moveTo>
                <a:cubicBezTo>
                  <a:pt x="181970" y="938284"/>
                  <a:pt x="363940" y="825690"/>
                  <a:pt x="709683" y="750627"/>
                </a:cubicBezTo>
                <a:cubicBezTo>
                  <a:pt x="1055426" y="675564"/>
                  <a:pt x="1792405" y="725606"/>
                  <a:pt x="2074459" y="600502"/>
                </a:cubicBezTo>
                <a:cubicBezTo>
                  <a:pt x="2356513" y="475398"/>
                  <a:pt x="2379259" y="237699"/>
                  <a:pt x="2402006" y="0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4" name="Rectangle 1023">
            <a:hlinkClick r:id="rId4" action="ppaction://hlinkfile"/>
          </p:cNvPr>
          <p:cNvSpPr/>
          <p:nvPr/>
        </p:nvSpPr>
        <p:spPr>
          <a:xfrm>
            <a:off x="609600" y="5737180"/>
            <a:ext cx="1981200" cy="4253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Go to program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3771212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6" fill="hold">
                      <p:stCondLst>
                        <p:cond delay="indefinite"/>
                      </p:stCondLst>
                      <p:childTnLst>
                        <p:par>
                          <p:cTn id="297" fill="hold">
                            <p:stCondLst>
                              <p:cond delay="0"/>
                            </p:stCondLst>
                            <p:childTnLst>
                              <p:par>
                                <p:cTn id="29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4" fill="hold">
                      <p:stCondLst>
                        <p:cond delay="indefinite"/>
                      </p:stCondLst>
                      <p:childTnLst>
                        <p:par>
                          <p:cTn id="315" fill="hold">
                            <p:stCondLst>
                              <p:cond delay="0"/>
                            </p:stCondLst>
                            <p:childTnLst>
                              <p:par>
                                <p:cTn id="3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4" fill="hold">
                      <p:stCondLst>
                        <p:cond delay="indefinite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8" dur="500"/>
                                        <p:tgtEl>
                                          <p:spTgt spid="1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81" grpId="0"/>
      <p:bldP spid="82" grpId="0"/>
      <p:bldP spid="83" grpId="0"/>
      <p:bldP spid="84" grpId="0"/>
      <p:bldP spid="85" grpId="0"/>
      <p:bldP spid="86" grpId="0"/>
      <p:bldP spid="40" grpId="0" animBg="1"/>
      <p:bldP spid="40" grpId="1" animBg="1"/>
      <p:bldP spid="41" grpId="0" animBg="1"/>
      <p:bldP spid="41" grpId="1" animBg="1"/>
      <p:bldP spid="88" grpId="0" animBg="1"/>
      <p:bldP spid="88" grpId="1" animBg="1"/>
      <p:bldP spid="90" grpId="0" animBg="1"/>
      <p:bldP spid="90" grpId="1" animBg="1"/>
      <p:bldP spid="92" grpId="0" animBg="1"/>
      <p:bldP spid="92" grpId="1" animBg="1"/>
      <p:bldP spid="94" grpId="0" animBg="1"/>
      <p:bldP spid="10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strcpy( 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function copies the contents of one string into another </a:t>
            </a:r>
            <a:endParaRPr lang="en-US" dirty="0" smtClean="0"/>
          </a:p>
          <a:p>
            <a:r>
              <a:rPr lang="en-US" dirty="0"/>
              <a:t>The base addresses of the source and target strings should be supplied to this function </a:t>
            </a:r>
            <a:endParaRPr lang="en-US" dirty="0" smtClean="0"/>
          </a:p>
          <a:p>
            <a:r>
              <a:rPr lang="en-US" dirty="0" smtClean="0"/>
              <a:t>Prototype</a:t>
            </a:r>
          </a:p>
          <a:p>
            <a:pPr marL="0" indent="0">
              <a:buNone/>
            </a:pPr>
            <a:r>
              <a:rPr lang="en-US" dirty="0" smtClean="0"/>
              <a:t>	  void strcpy (char *t, char *s);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99080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strcpy</a:t>
            </a:r>
            <a:r>
              <a:rPr lang="en-US" dirty="0" smtClean="0"/>
              <a:t>() - program 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399" y="1371599"/>
            <a:ext cx="7467601" cy="2525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>
            <a:hlinkClick r:id="rId3" action="ppaction://hlinkfile"/>
          </p:cNvPr>
          <p:cNvSpPr/>
          <p:nvPr/>
        </p:nvSpPr>
        <p:spPr>
          <a:xfrm>
            <a:off x="6858000" y="4392304"/>
            <a:ext cx="1752600" cy="484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Go to program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4116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mystrcpy</a:t>
            </a:r>
            <a:r>
              <a:rPr lang="en-US" dirty="0" smtClean="0"/>
              <a:t>( )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76400"/>
            <a:ext cx="5623694" cy="2907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4938836" y="1981200"/>
            <a:ext cx="4185568" cy="779634"/>
            <a:chOff x="3153965" y="4410783"/>
            <a:chExt cx="5928455" cy="779634"/>
          </a:xfrm>
        </p:grpSpPr>
        <p:grpSp>
          <p:nvGrpSpPr>
            <p:cNvPr id="6" name="Group 5"/>
            <p:cNvGrpSpPr/>
            <p:nvPr/>
          </p:nvGrpSpPr>
          <p:grpSpPr>
            <a:xfrm>
              <a:off x="3789252" y="4410783"/>
              <a:ext cx="5293168" cy="779634"/>
              <a:chOff x="304800" y="5030342"/>
              <a:chExt cx="5293168" cy="779634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490184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h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1335777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e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2172839" y="5035556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l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30058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l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38440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</a:rPr>
                  <a:t>o</a:t>
                </a: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46822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\0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04800" y="5428976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C00000"/>
                    </a:solidFill>
                  </a:rPr>
                  <a:t>500</a:t>
                </a:r>
                <a:endParaRPr lang="en-US" sz="20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1137884" y="5424990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C00000"/>
                    </a:solidFill>
                  </a:rPr>
                  <a:t>501</a:t>
                </a:r>
                <a:endParaRPr lang="en-US" sz="20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1989732" y="5411342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C00000"/>
                    </a:solidFill>
                  </a:rPr>
                  <a:t>502</a:t>
                </a:r>
                <a:endParaRPr lang="en-US" sz="20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879737" y="5411342"/>
                <a:ext cx="1009363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C00000"/>
                    </a:solidFill>
                  </a:rPr>
                  <a:t>503</a:t>
                </a:r>
                <a:endParaRPr lang="en-US" sz="20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782538" y="5411342"/>
                <a:ext cx="1009363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C00000"/>
                    </a:solidFill>
                  </a:rPr>
                  <a:t>504</a:t>
                </a:r>
                <a:endParaRPr lang="en-US" sz="20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588605" y="5411342"/>
                <a:ext cx="1009363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C00000"/>
                    </a:solidFill>
                  </a:rPr>
                  <a:t>505</a:t>
                </a:r>
                <a:endParaRPr lang="en-US" sz="2000" b="1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7" name="Rectangle 6"/>
            <p:cNvSpPr/>
            <p:nvPr/>
          </p:nvSpPr>
          <p:spPr>
            <a:xfrm>
              <a:off x="3153965" y="4419600"/>
              <a:ext cx="905977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</a:rPr>
                <a:t>a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[6]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475537" y="762000"/>
            <a:ext cx="3602419" cy="819573"/>
            <a:chOff x="475537" y="856827"/>
            <a:chExt cx="3602419" cy="819573"/>
          </a:xfrm>
        </p:grpSpPr>
        <p:sp>
          <p:nvSpPr>
            <p:cNvPr id="21" name="Rectangle 20"/>
            <p:cNvSpPr/>
            <p:nvPr/>
          </p:nvSpPr>
          <p:spPr>
            <a:xfrm>
              <a:off x="478808" y="856827"/>
              <a:ext cx="2997200" cy="81957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. . .</a:t>
              </a:r>
            </a:p>
            <a:p>
              <a:endParaRPr lang="en-US" b="1" dirty="0">
                <a:solidFill>
                  <a:srgbClr val="FF0000"/>
                </a:solidFill>
              </a:endParaRPr>
            </a:p>
            <a:p>
              <a:r>
                <a:rPr lang="en-US" b="1" dirty="0" smtClean="0">
                  <a:solidFill>
                    <a:srgbClr val="FF0000"/>
                  </a:solidFill>
                </a:rPr>
                <a:t>. . .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537" y="1138210"/>
              <a:ext cx="3602419" cy="3829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4" name="Group 23"/>
          <p:cNvGrpSpPr/>
          <p:nvPr/>
        </p:nvGrpSpPr>
        <p:grpSpPr>
          <a:xfrm>
            <a:off x="4958159" y="3581400"/>
            <a:ext cx="4185568" cy="779634"/>
            <a:chOff x="3153965" y="4410783"/>
            <a:chExt cx="5928455" cy="779634"/>
          </a:xfrm>
        </p:grpSpPr>
        <p:grpSp>
          <p:nvGrpSpPr>
            <p:cNvPr id="25" name="Group 24"/>
            <p:cNvGrpSpPr/>
            <p:nvPr/>
          </p:nvGrpSpPr>
          <p:grpSpPr>
            <a:xfrm>
              <a:off x="3789252" y="4410783"/>
              <a:ext cx="5293168" cy="779634"/>
              <a:chOff x="304800" y="5030342"/>
              <a:chExt cx="5293168" cy="779634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490184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1335777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2172839" y="5035556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30058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38440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46822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304800" y="5428976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C00000"/>
                    </a:solidFill>
                  </a:rPr>
                  <a:t>600</a:t>
                </a:r>
                <a:endParaRPr lang="en-US" sz="20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1137884" y="5424990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rgbClr val="C00000"/>
                    </a:solidFill>
                  </a:rPr>
                  <a:t>6</a:t>
                </a:r>
                <a:r>
                  <a:rPr lang="en-US" sz="2000" b="1" dirty="0" smtClean="0">
                    <a:solidFill>
                      <a:srgbClr val="C00000"/>
                    </a:solidFill>
                  </a:rPr>
                  <a:t>01</a:t>
                </a:r>
                <a:endParaRPr lang="en-US" sz="20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1989732" y="5411342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rgbClr val="C00000"/>
                    </a:solidFill>
                  </a:rPr>
                  <a:t>6</a:t>
                </a:r>
                <a:r>
                  <a:rPr lang="en-US" sz="2000" b="1" dirty="0" smtClean="0">
                    <a:solidFill>
                      <a:srgbClr val="C00000"/>
                    </a:solidFill>
                  </a:rPr>
                  <a:t>02</a:t>
                </a:r>
                <a:endParaRPr lang="en-US" sz="20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2879737" y="5411342"/>
                <a:ext cx="1009363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rgbClr val="C00000"/>
                    </a:solidFill>
                  </a:rPr>
                  <a:t>6</a:t>
                </a:r>
                <a:r>
                  <a:rPr lang="en-US" sz="2000" b="1" dirty="0" smtClean="0">
                    <a:solidFill>
                      <a:srgbClr val="C00000"/>
                    </a:solidFill>
                  </a:rPr>
                  <a:t>03</a:t>
                </a:r>
                <a:endParaRPr lang="en-US" sz="20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3782538" y="5411342"/>
                <a:ext cx="1009363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rgbClr val="C00000"/>
                    </a:solidFill>
                  </a:rPr>
                  <a:t>6</a:t>
                </a:r>
                <a:r>
                  <a:rPr lang="en-US" sz="2000" b="1" dirty="0" smtClean="0">
                    <a:solidFill>
                      <a:srgbClr val="C00000"/>
                    </a:solidFill>
                  </a:rPr>
                  <a:t>04</a:t>
                </a:r>
                <a:endParaRPr lang="en-US" sz="20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4588605" y="5411342"/>
                <a:ext cx="1009363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rgbClr val="C00000"/>
                    </a:solidFill>
                  </a:rPr>
                  <a:t>6</a:t>
                </a:r>
                <a:r>
                  <a:rPr lang="en-US" sz="2000" b="1" dirty="0" smtClean="0">
                    <a:solidFill>
                      <a:srgbClr val="C00000"/>
                    </a:solidFill>
                  </a:rPr>
                  <a:t>05</a:t>
                </a:r>
                <a:endParaRPr lang="en-US" sz="2000" b="1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26" name="Rectangle 25"/>
            <p:cNvSpPr/>
            <p:nvPr/>
          </p:nvSpPr>
          <p:spPr>
            <a:xfrm>
              <a:off x="3153965" y="4419600"/>
              <a:ext cx="905977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b[6]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40" name="Straight Arrow Connector 39"/>
          <p:cNvCxnSpPr/>
          <p:nvPr/>
        </p:nvCxnSpPr>
        <p:spPr>
          <a:xfrm>
            <a:off x="105102" y="1219200"/>
            <a:ext cx="3810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-31532" y="1799898"/>
            <a:ext cx="3810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oup 44"/>
          <p:cNvGrpSpPr/>
          <p:nvPr/>
        </p:nvGrpSpPr>
        <p:grpSpPr>
          <a:xfrm>
            <a:off x="6230427" y="2971800"/>
            <a:ext cx="1484169" cy="381000"/>
            <a:chOff x="5410200" y="3124200"/>
            <a:chExt cx="1484169" cy="381000"/>
          </a:xfrm>
        </p:grpSpPr>
        <p:sp>
          <p:nvSpPr>
            <p:cNvPr id="46" name="Rectangle 45"/>
            <p:cNvSpPr/>
            <p:nvPr/>
          </p:nvSpPr>
          <p:spPr>
            <a:xfrm>
              <a:off x="6037687" y="3124200"/>
              <a:ext cx="856682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5410200" y="3124200"/>
              <a:ext cx="722063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*s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48" name="Rectangle 47"/>
          <p:cNvSpPr/>
          <p:nvPr/>
        </p:nvSpPr>
        <p:spPr>
          <a:xfrm>
            <a:off x="6853711" y="2971800"/>
            <a:ext cx="856682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500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6858000" y="2971800"/>
            <a:ext cx="856682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501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858794" y="2971800"/>
            <a:ext cx="856682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502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6853711" y="2958664"/>
            <a:ext cx="856682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503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6853890" y="2956038"/>
            <a:ext cx="856682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504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6853253" y="2974430"/>
            <a:ext cx="856682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505</a:t>
            </a:r>
            <a:endParaRPr lang="en-US" sz="2400" dirty="0">
              <a:solidFill>
                <a:schemeClr val="tx1"/>
              </a:solidFill>
            </a:endParaRPr>
          </a:p>
        </p:txBody>
      </p:sp>
      <p:grpSp>
        <p:nvGrpSpPr>
          <p:cNvPr id="54" name="Group 53"/>
          <p:cNvGrpSpPr/>
          <p:nvPr/>
        </p:nvGrpSpPr>
        <p:grpSpPr>
          <a:xfrm>
            <a:off x="6266796" y="4579729"/>
            <a:ext cx="1484169" cy="381000"/>
            <a:chOff x="5410200" y="3124200"/>
            <a:chExt cx="1484169" cy="381000"/>
          </a:xfrm>
        </p:grpSpPr>
        <p:sp>
          <p:nvSpPr>
            <p:cNvPr id="55" name="Rectangle 54"/>
            <p:cNvSpPr/>
            <p:nvPr/>
          </p:nvSpPr>
          <p:spPr>
            <a:xfrm>
              <a:off x="6037687" y="3124200"/>
              <a:ext cx="856682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5410200" y="3124200"/>
              <a:ext cx="722063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*t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57" name="Rectangle 56"/>
          <p:cNvSpPr/>
          <p:nvPr/>
        </p:nvSpPr>
        <p:spPr>
          <a:xfrm>
            <a:off x="6894283" y="4572000"/>
            <a:ext cx="856682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6</a:t>
            </a:r>
            <a:r>
              <a:rPr lang="en-US" sz="2400" dirty="0" smtClean="0">
                <a:solidFill>
                  <a:schemeClr val="tx1"/>
                </a:solidFill>
              </a:rPr>
              <a:t>00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6905038" y="4577492"/>
            <a:ext cx="856682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6</a:t>
            </a:r>
            <a:r>
              <a:rPr lang="en-US" sz="2400" dirty="0" smtClean="0">
                <a:solidFill>
                  <a:schemeClr val="tx1"/>
                </a:solidFill>
              </a:rPr>
              <a:t>01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6884785" y="4572000"/>
            <a:ext cx="856682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6</a:t>
            </a:r>
            <a:r>
              <a:rPr lang="en-US" sz="2400" dirty="0" smtClean="0">
                <a:solidFill>
                  <a:schemeClr val="tx1"/>
                </a:solidFill>
              </a:rPr>
              <a:t>02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6895928" y="4587766"/>
            <a:ext cx="856682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6</a:t>
            </a:r>
            <a:r>
              <a:rPr lang="en-US" sz="2400" dirty="0" smtClean="0">
                <a:solidFill>
                  <a:schemeClr val="tx1"/>
                </a:solidFill>
              </a:rPr>
              <a:t>03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6886858" y="4574628"/>
            <a:ext cx="856682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6</a:t>
            </a:r>
            <a:r>
              <a:rPr lang="en-US" sz="2400" dirty="0" smtClean="0">
                <a:solidFill>
                  <a:schemeClr val="tx1"/>
                </a:solidFill>
              </a:rPr>
              <a:t>04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6904745" y="4568558"/>
            <a:ext cx="856682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6</a:t>
            </a:r>
            <a:r>
              <a:rPr lang="en-US" sz="2400" dirty="0" smtClean="0">
                <a:solidFill>
                  <a:schemeClr val="tx1"/>
                </a:solidFill>
              </a:rPr>
              <a:t>05</a:t>
            </a:r>
            <a:endParaRPr lang="en-US" sz="2400" dirty="0">
              <a:solidFill>
                <a:schemeClr val="tx1"/>
              </a:solidFill>
            </a:endParaRPr>
          </a:p>
        </p:txBody>
      </p:sp>
      <p:grpSp>
        <p:nvGrpSpPr>
          <p:cNvPr id="63" name="Group 62"/>
          <p:cNvGrpSpPr/>
          <p:nvPr/>
        </p:nvGrpSpPr>
        <p:grpSpPr>
          <a:xfrm>
            <a:off x="739385" y="4492384"/>
            <a:ext cx="4138697" cy="394648"/>
            <a:chOff x="4612944" y="3872552"/>
            <a:chExt cx="4138697" cy="394648"/>
          </a:xfrm>
        </p:grpSpPr>
        <p:sp>
          <p:nvSpPr>
            <p:cNvPr id="64" name="Rectangle 63"/>
            <p:cNvSpPr/>
            <p:nvPr/>
          </p:nvSpPr>
          <p:spPr>
            <a:xfrm>
              <a:off x="4612944" y="3886200"/>
              <a:ext cx="1134669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accent6">
                      <a:lumMod val="75000"/>
                    </a:schemeClr>
                  </a:solidFill>
                </a:rPr>
                <a:t>*s != ‘\0’</a:t>
              </a:r>
              <a:endParaRPr lang="en-US" sz="20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5753390" y="3886200"/>
              <a:ext cx="175515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accent6">
                      <a:lumMod val="75000"/>
                    </a:schemeClr>
                  </a:solidFill>
                </a:rPr>
                <a:t>*(500) != ‘\0’</a:t>
              </a:r>
              <a:endParaRPr lang="en-US" sz="20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7203744" y="3872552"/>
              <a:ext cx="1547897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accent6">
                      <a:lumMod val="75000"/>
                    </a:schemeClr>
                  </a:solidFill>
                </a:rPr>
                <a:t>‘h’ != ‘\0’</a:t>
              </a:r>
              <a:endParaRPr lang="en-US" sz="20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753033" y="4854048"/>
            <a:ext cx="4137847" cy="394648"/>
            <a:chOff x="4640240" y="4288808"/>
            <a:chExt cx="4137847" cy="394648"/>
          </a:xfrm>
        </p:grpSpPr>
        <p:sp>
          <p:nvSpPr>
            <p:cNvPr id="68" name="Rectangle 67"/>
            <p:cNvSpPr/>
            <p:nvPr/>
          </p:nvSpPr>
          <p:spPr>
            <a:xfrm>
              <a:off x="4640240" y="4302456"/>
              <a:ext cx="1134669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accent6">
                      <a:lumMod val="75000"/>
                    </a:schemeClr>
                  </a:solidFill>
                </a:rPr>
                <a:t>*s != ‘\0’</a:t>
              </a:r>
              <a:endParaRPr lang="en-US" sz="20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5780686" y="4302456"/>
              <a:ext cx="175515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accent6">
                      <a:lumMod val="75000"/>
                    </a:schemeClr>
                  </a:solidFill>
                </a:rPr>
                <a:t>*(501) != ‘\0’</a:t>
              </a:r>
              <a:endParaRPr lang="en-US" sz="20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7231040" y="4288808"/>
              <a:ext cx="1547047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accent6">
                      <a:lumMod val="75000"/>
                    </a:schemeClr>
                  </a:solidFill>
                </a:rPr>
                <a:t>‘e’ != ‘\0’</a:t>
              </a:r>
              <a:endParaRPr lang="en-US" sz="20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753033" y="5240736"/>
            <a:ext cx="4138697" cy="394648"/>
            <a:chOff x="4640240" y="4675496"/>
            <a:chExt cx="4138697" cy="394648"/>
          </a:xfrm>
        </p:grpSpPr>
        <p:sp>
          <p:nvSpPr>
            <p:cNvPr id="72" name="Rectangle 71"/>
            <p:cNvSpPr/>
            <p:nvPr/>
          </p:nvSpPr>
          <p:spPr>
            <a:xfrm>
              <a:off x="4640240" y="4689144"/>
              <a:ext cx="1134669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accent6">
                      <a:lumMod val="75000"/>
                    </a:schemeClr>
                  </a:solidFill>
                </a:rPr>
                <a:t>*s != ‘\0’</a:t>
              </a:r>
              <a:endParaRPr lang="en-US" sz="20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5780686" y="4689144"/>
              <a:ext cx="175515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accent6">
                      <a:lumMod val="75000"/>
                    </a:schemeClr>
                  </a:solidFill>
                </a:rPr>
                <a:t>*(502) != ‘\0’</a:t>
              </a:r>
              <a:endParaRPr lang="en-US" sz="20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7231040" y="4675496"/>
              <a:ext cx="1547897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accent6">
                      <a:lumMod val="75000"/>
                    </a:schemeClr>
                  </a:solidFill>
                </a:rPr>
                <a:t>‘l’ != ‘\0’</a:t>
              </a:r>
              <a:endParaRPr lang="en-US" sz="20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753033" y="5662680"/>
            <a:ext cx="4138697" cy="394648"/>
            <a:chOff x="4640240" y="5097440"/>
            <a:chExt cx="4138697" cy="394648"/>
          </a:xfrm>
        </p:grpSpPr>
        <p:sp>
          <p:nvSpPr>
            <p:cNvPr id="76" name="Rectangle 75"/>
            <p:cNvSpPr/>
            <p:nvPr/>
          </p:nvSpPr>
          <p:spPr>
            <a:xfrm>
              <a:off x="4640240" y="5111088"/>
              <a:ext cx="1134669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accent6">
                      <a:lumMod val="75000"/>
                    </a:schemeClr>
                  </a:solidFill>
                </a:rPr>
                <a:t>*s != ‘\0’</a:t>
              </a:r>
              <a:endParaRPr lang="en-US" sz="20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5780686" y="5111088"/>
              <a:ext cx="175515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accent6">
                      <a:lumMod val="75000"/>
                    </a:schemeClr>
                  </a:solidFill>
                </a:rPr>
                <a:t>*(503) != ‘\0’</a:t>
              </a:r>
              <a:endParaRPr lang="en-US" sz="20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7231040" y="5097440"/>
              <a:ext cx="1547897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accent6">
                      <a:lumMod val="75000"/>
                    </a:schemeClr>
                  </a:solidFill>
                </a:rPr>
                <a:t>‘l’ != ‘\0’</a:t>
              </a:r>
              <a:endParaRPr lang="en-US" sz="20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747345" y="6098272"/>
            <a:ext cx="4138697" cy="394648"/>
            <a:chOff x="4634552" y="5533032"/>
            <a:chExt cx="4138697" cy="394648"/>
          </a:xfrm>
        </p:grpSpPr>
        <p:sp>
          <p:nvSpPr>
            <p:cNvPr id="80" name="Rectangle 79"/>
            <p:cNvSpPr/>
            <p:nvPr/>
          </p:nvSpPr>
          <p:spPr>
            <a:xfrm>
              <a:off x="4634552" y="5546680"/>
              <a:ext cx="1134669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accent6">
                      <a:lumMod val="75000"/>
                    </a:schemeClr>
                  </a:solidFill>
                </a:rPr>
                <a:t>*s != ‘\0’</a:t>
              </a:r>
              <a:endParaRPr lang="en-US" sz="20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5774998" y="5546680"/>
              <a:ext cx="175515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accent6">
                      <a:lumMod val="75000"/>
                    </a:schemeClr>
                  </a:solidFill>
                </a:rPr>
                <a:t>*(504) != ‘\0’</a:t>
              </a:r>
              <a:endParaRPr lang="en-US" sz="20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7225352" y="5533032"/>
              <a:ext cx="1547897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accent6">
                      <a:lumMod val="75000"/>
                    </a:schemeClr>
                  </a:solidFill>
                </a:rPr>
                <a:t>‘o’ != ‘\0’</a:t>
              </a:r>
              <a:endParaRPr lang="en-US" sz="20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753033" y="6484960"/>
            <a:ext cx="4138697" cy="394648"/>
            <a:chOff x="4640240" y="5919720"/>
            <a:chExt cx="4138697" cy="394648"/>
          </a:xfrm>
        </p:grpSpPr>
        <p:sp>
          <p:nvSpPr>
            <p:cNvPr id="84" name="Rectangle 83"/>
            <p:cNvSpPr/>
            <p:nvPr/>
          </p:nvSpPr>
          <p:spPr>
            <a:xfrm>
              <a:off x="4640240" y="5933368"/>
              <a:ext cx="1134669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accent6">
                      <a:lumMod val="75000"/>
                    </a:schemeClr>
                  </a:solidFill>
                </a:rPr>
                <a:t>*s != ‘\0’</a:t>
              </a:r>
              <a:endParaRPr lang="en-US" sz="20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5780686" y="5933368"/>
              <a:ext cx="175515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accent6">
                      <a:lumMod val="75000"/>
                    </a:schemeClr>
                  </a:solidFill>
                </a:rPr>
                <a:t>*(505) != ‘\0’</a:t>
              </a:r>
              <a:endParaRPr lang="en-US" sz="20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7231040" y="5919720"/>
              <a:ext cx="1547897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accent6">
                      <a:lumMod val="75000"/>
                    </a:schemeClr>
                  </a:solidFill>
                </a:rPr>
                <a:t>‘\0’ != ‘\0’</a:t>
              </a:r>
              <a:endParaRPr lang="en-US" sz="20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sp>
        <p:nvSpPr>
          <p:cNvPr id="87" name="Rectangle 86"/>
          <p:cNvSpPr/>
          <p:nvPr/>
        </p:nvSpPr>
        <p:spPr>
          <a:xfrm>
            <a:off x="4609709" y="4492384"/>
            <a:ext cx="722063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true</a:t>
            </a:r>
            <a:endParaRPr lang="en-US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4583634" y="4859736"/>
            <a:ext cx="722063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true</a:t>
            </a:r>
            <a:endParaRPr lang="en-US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4570993" y="5254384"/>
            <a:ext cx="722063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true</a:t>
            </a:r>
            <a:endParaRPr lang="en-US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4557345" y="5621736"/>
            <a:ext cx="722063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true</a:t>
            </a:r>
            <a:endParaRPr lang="en-US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4570993" y="6073248"/>
            <a:ext cx="722063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true</a:t>
            </a:r>
            <a:endParaRPr lang="en-US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4598289" y="6481544"/>
            <a:ext cx="722063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false</a:t>
            </a:r>
            <a:endParaRPr lang="en-US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94" name="Straight Arrow Connector 93"/>
          <p:cNvCxnSpPr/>
          <p:nvPr/>
        </p:nvCxnSpPr>
        <p:spPr>
          <a:xfrm>
            <a:off x="215464" y="2362200"/>
            <a:ext cx="3810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/>
          <p:nvPr/>
        </p:nvCxnSpPr>
        <p:spPr>
          <a:xfrm>
            <a:off x="583328" y="2958664"/>
            <a:ext cx="3810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reeform 22"/>
          <p:cNvSpPr/>
          <p:nvPr/>
        </p:nvSpPr>
        <p:spPr>
          <a:xfrm>
            <a:off x="5285900" y="2364828"/>
            <a:ext cx="1701813" cy="725213"/>
          </a:xfrm>
          <a:custGeom>
            <a:avLst/>
            <a:gdLst>
              <a:gd name="connsiteX0" fmla="*/ 1650930 w 1701813"/>
              <a:gd name="connsiteY0" fmla="*/ 725213 h 725213"/>
              <a:gd name="connsiteX1" fmla="*/ 1509041 w 1701813"/>
              <a:gd name="connsiteY1" fmla="*/ 488731 h 725213"/>
              <a:gd name="connsiteX2" fmla="*/ 90144 w 1701813"/>
              <a:gd name="connsiteY2" fmla="*/ 504496 h 725213"/>
              <a:gd name="connsiteX3" fmla="*/ 263565 w 1701813"/>
              <a:gd name="connsiteY3" fmla="*/ 0 h 725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01813" h="725213">
                <a:moveTo>
                  <a:pt x="1650930" y="725213"/>
                </a:moveTo>
                <a:cubicBezTo>
                  <a:pt x="1710051" y="625365"/>
                  <a:pt x="1769172" y="525517"/>
                  <a:pt x="1509041" y="488731"/>
                </a:cubicBezTo>
                <a:cubicBezTo>
                  <a:pt x="1248910" y="451945"/>
                  <a:pt x="297723" y="585951"/>
                  <a:pt x="90144" y="504496"/>
                </a:cubicBezTo>
                <a:cubicBezTo>
                  <a:pt x="-117435" y="423041"/>
                  <a:pt x="73065" y="211520"/>
                  <a:pt x="263565" y="0"/>
                </a:cubicBezTo>
              </a:path>
            </a:pathLst>
          </a:custGeom>
          <a:ln w="317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Freeform 96"/>
          <p:cNvSpPr/>
          <p:nvPr/>
        </p:nvSpPr>
        <p:spPr>
          <a:xfrm>
            <a:off x="5334000" y="3967655"/>
            <a:ext cx="1701813" cy="725213"/>
          </a:xfrm>
          <a:custGeom>
            <a:avLst/>
            <a:gdLst>
              <a:gd name="connsiteX0" fmla="*/ 1650930 w 1701813"/>
              <a:gd name="connsiteY0" fmla="*/ 725213 h 725213"/>
              <a:gd name="connsiteX1" fmla="*/ 1509041 w 1701813"/>
              <a:gd name="connsiteY1" fmla="*/ 488731 h 725213"/>
              <a:gd name="connsiteX2" fmla="*/ 90144 w 1701813"/>
              <a:gd name="connsiteY2" fmla="*/ 504496 h 725213"/>
              <a:gd name="connsiteX3" fmla="*/ 263565 w 1701813"/>
              <a:gd name="connsiteY3" fmla="*/ 0 h 725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01813" h="725213">
                <a:moveTo>
                  <a:pt x="1650930" y="725213"/>
                </a:moveTo>
                <a:cubicBezTo>
                  <a:pt x="1710051" y="625365"/>
                  <a:pt x="1769172" y="525517"/>
                  <a:pt x="1509041" y="488731"/>
                </a:cubicBezTo>
                <a:cubicBezTo>
                  <a:pt x="1248910" y="451945"/>
                  <a:pt x="297723" y="585951"/>
                  <a:pt x="90144" y="504496"/>
                </a:cubicBezTo>
                <a:cubicBezTo>
                  <a:pt x="-117435" y="423041"/>
                  <a:pt x="73065" y="211520"/>
                  <a:pt x="263565" y="0"/>
                </a:cubicBezTo>
              </a:path>
            </a:pathLst>
          </a:custGeom>
          <a:ln w="317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ectangle 97"/>
          <p:cNvSpPr/>
          <p:nvPr/>
        </p:nvSpPr>
        <p:spPr>
          <a:xfrm>
            <a:off x="5528747" y="3581400"/>
            <a:ext cx="59178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h</a:t>
            </a:r>
            <a:endParaRPr lang="en-US" sz="2400" dirty="0">
              <a:solidFill>
                <a:schemeClr val="tx1"/>
              </a:solidFill>
            </a:endParaRPr>
          </a:p>
        </p:txBody>
      </p:sp>
      <p:cxnSp>
        <p:nvCxnSpPr>
          <p:cNvPr id="99" name="Straight Arrow Connector 98"/>
          <p:cNvCxnSpPr/>
          <p:nvPr/>
        </p:nvCxnSpPr>
        <p:spPr>
          <a:xfrm>
            <a:off x="549166" y="3281860"/>
            <a:ext cx="3810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Freeform 38"/>
          <p:cNvSpPr/>
          <p:nvPr/>
        </p:nvSpPr>
        <p:spPr>
          <a:xfrm>
            <a:off x="5885854" y="2364828"/>
            <a:ext cx="1130781" cy="740979"/>
          </a:xfrm>
          <a:custGeom>
            <a:avLst/>
            <a:gdLst>
              <a:gd name="connsiteX0" fmla="*/ 1035208 w 1130781"/>
              <a:gd name="connsiteY0" fmla="*/ 740979 h 740979"/>
              <a:gd name="connsiteX1" fmla="*/ 1035208 w 1130781"/>
              <a:gd name="connsiteY1" fmla="*/ 488731 h 740979"/>
              <a:gd name="connsiteX2" fmla="*/ 41980 w 1130781"/>
              <a:gd name="connsiteY2" fmla="*/ 536027 h 740979"/>
              <a:gd name="connsiteX3" fmla="*/ 278463 w 1130781"/>
              <a:gd name="connsiteY3" fmla="*/ 0 h 740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0781" h="740979">
                <a:moveTo>
                  <a:pt x="1035208" y="740979"/>
                </a:moveTo>
                <a:cubicBezTo>
                  <a:pt x="1117977" y="631934"/>
                  <a:pt x="1200746" y="522890"/>
                  <a:pt x="1035208" y="488731"/>
                </a:cubicBezTo>
                <a:cubicBezTo>
                  <a:pt x="869670" y="454572"/>
                  <a:pt x="168104" y="617482"/>
                  <a:pt x="41980" y="536027"/>
                </a:cubicBezTo>
                <a:cubicBezTo>
                  <a:pt x="-84144" y="454572"/>
                  <a:pt x="97159" y="227286"/>
                  <a:pt x="278463" y="0"/>
                </a:cubicBezTo>
              </a:path>
            </a:pathLst>
          </a:custGeom>
          <a:ln w="317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2" name="Straight Arrow Connector 101"/>
          <p:cNvCxnSpPr/>
          <p:nvPr/>
        </p:nvCxnSpPr>
        <p:spPr>
          <a:xfrm>
            <a:off x="593834" y="3552498"/>
            <a:ext cx="3810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Freeform 102"/>
          <p:cNvSpPr/>
          <p:nvPr/>
        </p:nvSpPr>
        <p:spPr>
          <a:xfrm>
            <a:off x="5940970" y="3962400"/>
            <a:ext cx="1130781" cy="740979"/>
          </a:xfrm>
          <a:custGeom>
            <a:avLst/>
            <a:gdLst>
              <a:gd name="connsiteX0" fmla="*/ 1035208 w 1130781"/>
              <a:gd name="connsiteY0" fmla="*/ 740979 h 740979"/>
              <a:gd name="connsiteX1" fmla="*/ 1035208 w 1130781"/>
              <a:gd name="connsiteY1" fmla="*/ 488731 h 740979"/>
              <a:gd name="connsiteX2" fmla="*/ 41980 w 1130781"/>
              <a:gd name="connsiteY2" fmla="*/ 536027 h 740979"/>
              <a:gd name="connsiteX3" fmla="*/ 278463 w 1130781"/>
              <a:gd name="connsiteY3" fmla="*/ 0 h 740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0781" h="740979">
                <a:moveTo>
                  <a:pt x="1035208" y="740979"/>
                </a:moveTo>
                <a:cubicBezTo>
                  <a:pt x="1117977" y="631934"/>
                  <a:pt x="1200746" y="522890"/>
                  <a:pt x="1035208" y="488731"/>
                </a:cubicBezTo>
                <a:cubicBezTo>
                  <a:pt x="869670" y="454572"/>
                  <a:pt x="168104" y="617482"/>
                  <a:pt x="41980" y="536027"/>
                </a:cubicBezTo>
                <a:cubicBezTo>
                  <a:pt x="-84144" y="454572"/>
                  <a:pt x="97159" y="227286"/>
                  <a:pt x="278463" y="0"/>
                </a:cubicBezTo>
              </a:path>
            </a:pathLst>
          </a:custGeom>
          <a:ln w="317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4" name="Straight Arrow Connector 103"/>
          <p:cNvCxnSpPr/>
          <p:nvPr/>
        </p:nvCxnSpPr>
        <p:spPr>
          <a:xfrm>
            <a:off x="580698" y="2958664"/>
            <a:ext cx="3810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Rectangle 104"/>
          <p:cNvSpPr/>
          <p:nvPr/>
        </p:nvSpPr>
        <p:spPr>
          <a:xfrm>
            <a:off x="6125746" y="3581400"/>
            <a:ext cx="59178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e</a:t>
            </a:r>
            <a:endParaRPr lang="en-US" sz="2400" dirty="0">
              <a:solidFill>
                <a:schemeClr val="tx1"/>
              </a:solidFill>
            </a:endParaRPr>
          </a:p>
        </p:txBody>
      </p:sp>
      <p:cxnSp>
        <p:nvCxnSpPr>
          <p:cNvPr id="106" name="Straight Arrow Connector 105"/>
          <p:cNvCxnSpPr/>
          <p:nvPr/>
        </p:nvCxnSpPr>
        <p:spPr>
          <a:xfrm>
            <a:off x="547048" y="3281863"/>
            <a:ext cx="3810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Freeform 95"/>
          <p:cNvSpPr/>
          <p:nvPr/>
        </p:nvSpPr>
        <p:spPr>
          <a:xfrm>
            <a:off x="6472338" y="2364828"/>
            <a:ext cx="543532" cy="740979"/>
          </a:xfrm>
          <a:custGeom>
            <a:avLst/>
            <a:gdLst>
              <a:gd name="connsiteX0" fmla="*/ 448724 w 543532"/>
              <a:gd name="connsiteY0" fmla="*/ 740979 h 740979"/>
              <a:gd name="connsiteX1" fmla="*/ 511786 w 543532"/>
              <a:gd name="connsiteY1" fmla="*/ 551793 h 740979"/>
              <a:gd name="connsiteX2" fmla="*/ 7290 w 543532"/>
              <a:gd name="connsiteY2" fmla="*/ 520262 h 740979"/>
              <a:gd name="connsiteX3" fmla="*/ 259538 w 543532"/>
              <a:gd name="connsiteY3" fmla="*/ 0 h 740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3532" h="740979">
                <a:moveTo>
                  <a:pt x="448724" y="740979"/>
                </a:moveTo>
                <a:cubicBezTo>
                  <a:pt x="517041" y="664779"/>
                  <a:pt x="585358" y="588579"/>
                  <a:pt x="511786" y="551793"/>
                </a:cubicBezTo>
                <a:cubicBezTo>
                  <a:pt x="438214" y="515007"/>
                  <a:pt x="49331" y="612227"/>
                  <a:pt x="7290" y="520262"/>
                </a:cubicBezTo>
                <a:cubicBezTo>
                  <a:pt x="-34751" y="428296"/>
                  <a:pt x="112393" y="214148"/>
                  <a:pt x="259538" y="0"/>
                </a:cubicBezTo>
              </a:path>
            </a:pathLst>
          </a:custGeom>
          <a:ln w="317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8" name="Straight Arrow Connector 107"/>
          <p:cNvCxnSpPr/>
          <p:nvPr/>
        </p:nvCxnSpPr>
        <p:spPr>
          <a:xfrm>
            <a:off x="593834" y="3552498"/>
            <a:ext cx="3810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Freeform 108"/>
          <p:cNvSpPr/>
          <p:nvPr/>
        </p:nvSpPr>
        <p:spPr>
          <a:xfrm>
            <a:off x="6540064" y="3962400"/>
            <a:ext cx="543532" cy="740979"/>
          </a:xfrm>
          <a:custGeom>
            <a:avLst/>
            <a:gdLst>
              <a:gd name="connsiteX0" fmla="*/ 448724 w 543532"/>
              <a:gd name="connsiteY0" fmla="*/ 740979 h 740979"/>
              <a:gd name="connsiteX1" fmla="*/ 511786 w 543532"/>
              <a:gd name="connsiteY1" fmla="*/ 551793 h 740979"/>
              <a:gd name="connsiteX2" fmla="*/ 7290 w 543532"/>
              <a:gd name="connsiteY2" fmla="*/ 520262 h 740979"/>
              <a:gd name="connsiteX3" fmla="*/ 259538 w 543532"/>
              <a:gd name="connsiteY3" fmla="*/ 0 h 740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3532" h="740979">
                <a:moveTo>
                  <a:pt x="448724" y="740979"/>
                </a:moveTo>
                <a:cubicBezTo>
                  <a:pt x="517041" y="664779"/>
                  <a:pt x="585358" y="588579"/>
                  <a:pt x="511786" y="551793"/>
                </a:cubicBezTo>
                <a:cubicBezTo>
                  <a:pt x="438214" y="515007"/>
                  <a:pt x="49331" y="612227"/>
                  <a:pt x="7290" y="520262"/>
                </a:cubicBezTo>
                <a:cubicBezTo>
                  <a:pt x="-34751" y="428296"/>
                  <a:pt x="112393" y="214148"/>
                  <a:pt x="259538" y="0"/>
                </a:cubicBezTo>
              </a:path>
            </a:pathLst>
          </a:custGeom>
          <a:ln w="317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0" name="Straight Arrow Connector 109"/>
          <p:cNvCxnSpPr/>
          <p:nvPr/>
        </p:nvCxnSpPr>
        <p:spPr>
          <a:xfrm>
            <a:off x="567050" y="2956034"/>
            <a:ext cx="3810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Rectangle 110"/>
          <p:cNvSpPr/>
          <p:nvPr/>
        </p:nvSpPr>
        <p:spPr>
          <a:xfrm>
            <a:off x="6716723" y="3581400"/>
            <a:ext cx="59178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l</a:t>
            </a:r>
            <a:endParaRPr lang="en-US" sz="2400" dirty="0">
              <a:solidFill>
                <a:schemeClr val="tx1"/>
              </a:solidFill>
            </a:endParaRPr>
          </a:p>
        </p:txBody>
      </p:sp>
      <p:cxnSp>
        <p:nvCxnSpPr>
          <p:cNvPr id="112" name="Straight Arrow Connector 111"/>
          <p:cNvCxnSpPr/>
          <p:nvPr/>
        </p:nvCxnSpPr>
        <p:spPr>
          <a:xfrm>
            <a:off x="547048" y="3279231"/>
            <a:ext cx="3810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Freeform 99"/>
          <p:cNvSpPr/>
          <p:nvPr/>
        </p:nvSpPr>
        <p:spPr>
          <a:xfrm>
            <a:off x="6889531" y="2364828"/>
            <a:ext cx="457200" cy="740979"/>
          </a:xfrm>
          <a:custGeom>
            <a:avLst/>
            <a:gdLst>
              <a:gd name="connsiteX0" fmla="*/ 0 w 457200"/>
              <a:gd name="connsiteY0" fmla="*/ 740979 h 740979"/>
              <a:gd name="connsiteX1" fmla="*/ 441435 w 457200"/>
              <a:gd name="connsiteY1" fmla="*/ 441434 h 740979"/>
              <a:gd name="connsiteX2" fmla="*/ 315310 w 457200"/>
              <a:gd name="connsiteY2" fmla="*/ 315310 h 740979"/>
              <a:gd name="connsiteX3" fmla="*/ 457200 w 457200"/>
              <a:gd name="connsiteY3" fmla="*/ 0 h 740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" h="740979">
                <a:moveTo>
                  <a:pt x="0" y="740979"/>
                </a:moveTo>
                <a:cubicBezTo>
                  <a:pt x="194441" y="626679"/>
                  <a:pt x="388883" y="512379"/>
                  <a:pt x="441435" y="441434"/>
                </a:cubicBezTo>
                <a:cubicBezTo>
                  <a:pt x="493987" y="370489"/>
                  <a:pt x="312683" y="388882"/>
                  <a:pt x="315310" y="315310"/>
                </a:cubicBezTo>
                <a:cubicBezTo>
                  <a:pt x="317937" y="241738"/>
                  <a:pt x="387568" y="120869"/>
                  <a:pt x="457200" y="0"/>
                </a:cubicBezTo>
              </a:path>
            </a:pathLst>
          </a:custGeom>
          <a:ln w="317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4" name="Straight Arrow Connector 113"/>
          <p:cNvCxnSpPr/>
          <p:nvPr/>
        </p:nvCxnSpPr>
        <p:spPr>
          <a:xfrm>
            <a:off x="601710" y="3549868"/>
            <a:ext cx="3810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Freeform 114"/>
          <p:cNvSpPr/>
          <p:nvPr/>
        </p:nvSpPr>
        <p:spPr>
          <a:xfrm>
            <a:off x="6947335" y="3951889"/>
            <a:ext cx="457200" cy="740979"/>
          </a:xfrm>
          <a:custGeom>
            <a:avLst/>
            <a:gdLst>
              <a:gd name="connsiteX0" fmla="*/ 0 w 457200"/>
              <a:gd name="connsiteY0" fmla="*/ 740979 h 740979"/>
              <a:gd name="connsiteX1" fmla="*/ 441435 w 457200"/>
              <a:gd name="connsiteY1" fmla="*/ 441434 h 740979"/>
              <a:gd name="connsiteX2" fmla="*/ 315310 w 457200"/>
              <a:gd name="connsiteY2" fmla="*/ 315310 h 740979"/>
              <a:gd name="connsiteX3" fmla="*/ 457200 w 457200"/>
              <a:gd name="connsiteY3" fmla="*/ 0 h 740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" h="740979">
                <a:moveTo>
                  <a:pt x="0" y="740979"/>
                </a:moveTo>
                <a:cubicBezTo>
                  <a:pt x="194441" y="626679"/>
                  <a:pt x="388883" y="512379"/>
                  <a:pt x="441435" y="441434"/>
                </a:cubicBezTo>
                <a:cubicBezTo>
                  <a:pt x="493987" y="370489"/>
                  <a:pt x="312683" y="388882"/>
                  <a:pt x="315310" y="315310"/>
                </a:cubicBezTo>
                <a:cubicBezTo>
                  <a:pt x="317937" y="241738"/>
                  <a:pt x="387568" y="120869"/>
                  <a:pt x="457200" y="0"/>
                </a:cubicBezTo>
              </a:path>
            </a:pathLst>
          </a:custGeom>
          <a:ln w="317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6" name="Straight Arrow Connector 115"/>
          <p:cNvCxnSpPr/>
          <p:nvPr/>
        </p:nvCxnSpPr>
        <p:spPr>
          <a:xfrm>
            <a:off x="565801" y="2956034"/>
            <a:ext cx="3810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Rectangle 116"/>
          <p:cNvSpPr/>
          <p:nvPr/>
        </p:nvSpPr>
        <p:spPr>
          <a:xfrm>
            <a:off x="7315200" y="3581400"/>
            <a:ext cx="59178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l</a:t>
            </a:r>
            <a:endParaRPr lang="en-US" sz="2400" dirty="0">
              <a:solidFill>
                <a:schemeClr val="tx1"/>
              </a:solidFill>
            </a:endParaRPr>
          </a:p>
        </p:txBody>
      </p:sp>
      <p:cxnSp>
        <p:nvCxnSpPr>
          <p:cNvPr id="118" name="Straight Arrow Connector 117"/>
          <p:cNvCxnSpPr/>
          <p:nvPr/>
        </p:nvCxnSpPr>
        <p:spPr>
          <a:xfrm>
            <a:off x="541360" y="3276603"/>
            <a:ext cx="3810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Freeform 106"/>
          <p:cNvSpPr/>
          <p:nvPr/>
        </p:nvSpPr>
        <p:spPr>
          <a:xfrm>
            <a:off x="6921062" y="2364828"/>
            <a:ext cx="1022196" cy="756744"/>
          </a:xfrm>
          <a:custGeom>
            <a:avLst/>
            <a:gdLst>
              <a:gd name="connsiteX0" fmla="*/ 0 w 1022196"/>
              <a:gd name="connsiteY0" fmla="*/ 756744 h 756744"/>
              <a:gd name="connsiteX1" fmla="*/ 425669 w 1022196"/>
              <a:gd name="connsiteY1" fmla="*/ 457200 h 756744"/>
              <a:gd name="connsiteX2" fmla="*/ 945931 w 1022196"/>
              <a:gd name="connsiteY2" fmla="*/ 409903 h 756744"/>
              <a:gd name="connsiteX3" fmla="*/ 1008993 w 1022196"/>
              <a:gd name="connsiteY3" fmla="*/ 0 h 756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2196" h="756744">
                <a:moveTo>
                  <a:pt x="0" y="756744"/>
                </a:moveTo>
                <a:cubicBezTo>
                  <a:pt x="134007" y="635875"/>
                  <a:pt x="268014" y="515007"/>
                  <a:pt x="425669" y="457200"/>
                </a:cubicBezTo>
                <a:cubicBezTo>
                  <a:pt x="583324" y="399393"/>
                  <a:pt x="848711" y="486103"/>
                  <a:pt x="945931" y="409903"/>
                </a:cubicBezTo>
                <a:cubicBezTo>
                  <a:pt x="1043151" y="333703"/>
                  <a:pt x="1026072" y="166851"/>
                  <a:pt x="1008993" y="0"/>
                </a:cubicBezTo>
              </a:path>
            </a:pathLst>
          </a:custGeom>
          <a:ln w="317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0" name="Straight Arrow Connector 119"/>
          <p:cNvCxnSpPr/>
          <p:nvPr/>
        </p:nvCxnSpPr>
        <p:spPr>
          <a:xfrm>
            <a:off x="602579" y="3549868"/>
            <a:ext cx="3810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Freeform 120"/>
          <p:cNvSpPr/>
          <p:nvPr/>
        </p:nvSpPr>
        <p:spPr>
          <a:xfrm>
            <a:off x="6965732" y="3967656"/>
            <a:ext cx="1022196" cy="756744"/>
          </a:xfrm>
          <a:custGeom>
            <a:avLst/>
            <a:gdLst>
              <a:gd name="connsiteX0" fmla="*/ 0 w 1022196"/>
              <a:gd name="connsiteY0" fmla="*/ 756744 h 756744"/>
              <a:gd name="connsiteX1" fmla="*/ 425669 w 1022196"/>
              <a:gd name="connsiteY1" fmla="*/ 457200 h 756744"/>
              <a:gd name="connsiteX2" fmla="*/ 945931 w 1022196"/>
              <a:gd name="connsiteY2" fmla="*/ 409903 h 756744"/>
              <a:gd name="connsiteX3" fmla="*/ 1008993 w 1022196"/>
              <a:gd name="connsiteY3" fmla="*/ 0 h 756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2196" h="756744">
                <a:moveTo>
                  <a:pt x="0" y="756744"/>
                </a:moveTo>
                <a:cubicBezTo>
                  <a:pt x="134007" y="635875"/>
                  <a:pt x="268014" y="515007"/>
                  <a:pt x="425669" y="457200"/>
                </a:cubicBezTo>
                <a:cubicBezTo>
                  <a:pt x="583324" y="399393"/>
                  <a:pt x="848711" y="486103"/>
                  <a:pt x="945931" y="409903"/>
                </a:cubicBezTo>
                <a:cubicBezTo>
                  <a:pt x="1043151" y="333703"/>
                  <a:pt x="1026072" y="166851"/>
                  <a:pt x="1008993" y="0"/>
                </a:cubicBezTo>
              </a:path>
            </a:pathLst>
          </a:custGeom>
          <a:ln w="317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2" name="Straight Arrow Connector 121"/>
          <p:cNvCxnSpPr/>
          <p:nvPr/>
        </p:nvCxnSpPr>
        <p:spPr>
          <a:xfrm>
            <a:off x="564932" y="2958664"/>
            <a:ext cx="3810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Rectangle 122"/>
          <p:cNvSpPr/>
          <p:nvPr/>
        </p:nvSpPr>
        <p:spPr>
          <a:xfrm>
            <a:off x="7909034" y="3581400"/>
            <a:ext cx="59178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o</a:t>
            </a:r>
          </a:p>
        </p:txBody>
      </p:sp>
      <p:cxnSp>
        <p:nvCxnSpPr>
          <p:cNvPr id="124" name="Straight Arrow Connector 123"/>
          <p:cNvCxnSpPr/>
          <p:nvPr/>
        </p:nvCxnSpPr>
        <p:spPr>
          <a:xfrm>
            <a:off x="539088" y="3279231"/>
            <a:ext cx="3810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Freeform 118"/>
          <p:cNvSpPr/>
          <p:nvPr/>
        </p:nvSpPr>
        <p:spPr>
          <a:xfrm>
            <a:off x="6921062" y="2364828"/>
            <a:ext cx="1623848" cy="725213"/>
          </a:xfrm>
          <a:custGeom>
            <a:avLst/>
            <a:gdLst>
              <a:gd name="connsiteX0" fmla="*/ 0 w 1623848"/>
              <a:gd name="connsiteY0" fmla="*/ 725213 h 725213"/>
              <a:gd name="connsiteX1" fmla="*/ 409904 w 1623848"/>
              <a:gd name="connsiteY1" fmla="*/ 472965 h 725213"/>
              <a:gd name="connsiteX2" fmla="*/ 1324304 w 1623848"/>
              <a:gd name="connsiteY2" fmla="*/ 441434 h 725213"/>
              <a:gd name="connsiteX3" fmla="*/ 1623848 w 1623848"/>
              <a:gd name="connsiteY3" fmla="*/ 0 h 725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3848" h="725213">
                <a:moveTo>
                  <a:pt x="0" y="725213"/>
                </a:moveTo>
                <a:cubicBezTo>
                  <a:pt x="94593" y="622737"/>
                  <a:pt x="189187" y="520261"/>
                  <a:pt x="409904" y="472965"/>
                </a:cubicBezTo>
                <a:cubicBezTo>
                  <a:pt x="630621" y="425669"/>
                  <a:pt x="1121980" y="520262"/>
                  <a:pt x="1324304" y="441434"/>
                </a:cubicBezTo>
                <a:cubicBezTo>
                  <a:pt x="1526628" y="362606"/>
                  <a:pt x="1575238" y="181303"/>
                  <a:pt x="1623848" y="0"/>
                </a:cubicBezTo>
              </a:path>
            </a:pathLst>
          </a:custGeom>
          <a:ln w="317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7" name="Straight Arrow Connector 126"/>
          <p:cNvCxnSpPr/>
          <p:nvPr/>
        </p:nvCxnSpPr>
        <p:spPr>
          <a:xfrm>
            <a:off x="617476" y="3549868"/>
            <a:ext cx="3810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Freeform 127"/>
          <p:cNvSpPr/>
          <p:nvPr/>
        </p:nvSpPr>
        <p:spPr>
          <a:xfrm>
            <a:off x="6994632" y="3954519"/>
            <a:ext cx="1623848" cy="725213"/>
          </a:xfrm>
          <a:custGeom>
            <a:avLst/>
            <a:gdLst>
              <a:gd name="connsiteX0" fmla="*/ 0 w 1623848"/>
              <a:gd name="connsiteY0" fmla="*/ 725213 h 725213"/>
              <a:gd name="connsiteX1" fmla="*/ 409904 w 1623848"/>
              <a:gd name="connsiteY1" fmla="*/ 472965 h 725213"/>
              <a:gd name="connsiteX2" fmla="*/ 1324304 w 1623848"/>
              <a:gd name="connsiteY2" fmla="*/ 441434 h 725213"/>
              <a:gd name="connsiteX3" fmla="*/ 1623848 w 1623848"/>
              <a:gd name="connsiteY3" fmla="*/ 0 h 725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3848" h="725213">
                <a:moveTo>
                  <a:pt x="0" y="725213"/>
                </a:moveTo>
                <a:cubicBezTo>
                  <a:pt x="94593" y="622737"/>
                  <a:pt x="189187" y="520261"/>
                  <a:pt x="409904" y="472965"/>
                </a:cubicBezTo>
                <a:cubicBezTo>
                  <a:pt x="630621" y="425669"/>
                  <a:pt x="1121980" y="520262"/>
                  <a:pt x="1324304" y="441434"/>
                </a:cubicBezTo>
                <a:cubicBezTo>
                  <a:pt x="1526628" y="362606"/>
                  <a:pt x="1575238" y="181303"/>
                  <a:pt x="1623848" y="0"/>
                </a:cubicBezTo>
              </a:path>
            </a:pathLst>
          </a:custGeom>
          <a:ln w="317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9" name="Straight Arrow Connector 128"/>
          <p:cNvCxnSpPr/>
          <p:nvPr/>
        </p:nvCxnSpPr>
        <p:spPr>
          <a:xfrm>
            <a:off x="233281" y="4147073"/>
            <a:ext cx="3810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Rectangle 129"/>
          <p:cNvSpPr/>
          <p:nvPr/>
        </p:nvSpPr>
        <p:spPr>
          <a:xfrm>
            <a:off x="8505329" y="3581402"/>
            <a:ext cx="59178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\0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31" name="Rectangle 130">
            <a:hlinkClick r:id="rId4" action="ppaction://hlinkfile"/>
          </p:cNvPr>
          <p:cNvSpPr/>
          <p:nvPr/>
        </p:nvSpPr>
        <p:spPr>
          <a:xfrm>
            <a:off x="6725307" y="5831000"/>
            <a:ext cx="1752600" cy="484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Go to program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575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500"/>
                            </p:stCondLst>
                            <p:childTnLst>
                              <p:par>
                                <p:cTn id="1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500"/>
                            </p:stCondLst>
                            <p:childTnLst>
                              <p:par>
                                <p:cTn id="1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500"/>
                            </p:stCondLst>
                            <p:childTnLst>
                              <p:par>
                                <p:cTn id="2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500"/>
                            </p:stCondLst>
                            <p:childTnLst>
                              <p:par>
                                <p:cTn id="2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0" fill="hold">
                      <p:stCondLst>
                        <p:cond delay="indefinite"/>
                      </p:stCondLst>
                      <p:childTnLst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3" fill="hold">
                            <p:stCondLst>
                              <p:cond delay="500"/>
                            </p:stCondLst>
                            <p:childTnLst>
                              <p:par>
                                <p:cTn id="2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5" fill="hold">
                      <p:stCondLst>
                        <p:cond delay="indefinite"/>
                      </p:stCondLst>
                      <p:childTnLst>
                        <p:par>
                          <p:cTn id="306" fill="hold">
                            <p:stCondLst>
                              <p:cond delay="0"/>
                            </p:stCondLst>
                            <p:childTnLst>
                              <p:par>
                                <p:cTn id="30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3" fill="hold">
                            <p:stCondLst>
                              <p:cond delay="500"/>
                            </p:stCondLst>
                            <p:childTnLst>
                              <p:par>
                                <p:cTn id="3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7" fill="hold">
                      <p:stCondLst>
                        <p:cond delay="indefinite"/>
                      </p:stCondLst>
                      <p:childTnLst>
                        <p:par>
                          <p:cTn id="318" fill="hold">
                            <p:stCondLst>
                              <p:cond delay="0"/>
                            </p:stCondLst>
                            <p:childTnLst>
                              <p:par>
                                <p:cTn id="3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2" fill="hold">
                      <p:stCondLst>
                        <p:cond delay="indefinite"/>
                      </p:stCondLst>
                      <p:childTnLst>
                        <p:par>
                          <p:cTn id="323" fill="hold">
                            <p:stCondLst>
                              <p:cond delay="0"/>
                            </p:stCondLst>
                            <p:childTnLst>
                              <p:par>
                                <p:cTn id="3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0" fill="hold">
                      <p:stCondLst>
                        <p:cond delay="indefinite"/>
                      </p:stCondLst>
                      <p:childTnLst>
                        <p:par>
                          <p:cTn id="341" fill="hold">
                            <p:stCondLst>
                              <p:cond delay="0"/>
                            </p:stCondLst>
                            <p:childTnLst>
                              <p:par>
                                <p:cTn id="3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4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8" fill="hold">
                      <p:stCondLst>
                        <p:cond delay="indefinite"/>
                      </p:stCondLst>
                      <p:childTnLst>
                        <p:par>
                          <p:cTn id="349" fill="hold">
                            <p:stCondLst>
                              <p:cond delay="0"/>
                            </p:stCondLst>
                            <p:childTnLst>
                              <p:par>
                                <p:cTn id="3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6" fill="hold">
                            <p:stCondLst>
                              <p:cond delay="500"/>
                            </p:stCondLst>
                            <p:childTnLst>
                              <p:par>
                                <p:cTn id="3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0" fill="hold">
                      <p:stCondLst>
                        <p:cond delay="indefinite"/>
                      </p:stCondLst>
                      <p:childTnLst>
                        <p:par>
                          <p:cTn id="361" fill="hold">
                            <p:stCondLst>
                              <p:cond delay="0"/>
                            </p:stCondLst>
                            <p:childTnLst>
                              <p:par>
                                <p:cTn id="3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8" fill="hold">
                      <p:stCondLst>
                        <p:cond delay="indefinite"/>
                      </p:stCondLst>
                      <p:childTnLst>
                        <p:par>
                          <p:cTn id="369" fill="hold">
                            <p:stCondLst>
                              <p:cond delay="0"/>
                            </p:stCondLst>
                            <p:childTnLst>
                              <p:par>
                                <p:cTn id="3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6" fill="hold">
                            <p:stCondLst>
                              <p:cond delay="500"/>
                            </p:stCondLst>
                            <p:childTnLst>
                              <p:par>
                                <p:cTn id="3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0" fill="hold">
                      <p:stCondLst>
                        <p:cond delay="indefinite"/>
                      </p:stCondLst>
                      <p:childTnLst>
                        <p:par>
                          <p:cTn id="381" fill="hold">
                            <p:stCondLst>
                              <p:cond delay="0"/>
                            </p:stCondLst>
                            <p:childTnLst>
                              <p:par>
                                <p:cTn id="38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5" fill="hold">
                      <p:stCondLst>
                        <p:cond delay="indefinite"/>
                      </p:stCondLst>
                      <p:childTnLst>
                        <p:par>
                          <p:cTn id="386" fill="hold">
                            <p:stCondLst>
                              <p:cond delay="0"/>
                            </p:stCondLst>
                            <p:childTnLst>
                              <p:par>
                                <p:cTn id="3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0" fill="hold">
                      <p:stCondLst>
                        <p:cond delay="indefinite"/>
                      </p:stCondLst>
                      <p:childTnLst>
                        <p:par>
                          <p:cTn id="391" fill="hold">
                            <p:stCondLst>
                              <p:cond delay="0"/>
                            </p:stCondLst>
                            <p:childTnLst>
                              <p:par>
                                <p:cTn id="3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0" fill="hold">
                      <p:stCondLst>
                        <p:cond delay="indefinite"/>
                      </p:stCondLst>
                      <p:childTnLst>
                        <p:par>
                          <p:cTn id="401" fill="hold">
                            <p:stCondLst>
                              <p:cond delay="0"/>
                            </p:stCondLst>
                            <p:childTnLst>
                              <p:par>
                                <p:cTn id="4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5" fill="hold">
                      <p:stCondLst>
                        <p:cond delay="indefinite"/>
                      </p:stCondLst>
                      <p:childTnLst>
                        <p:par>
                          <p:cTn id="406" fill="hold">
                            <p:stCondLst>
                              <p:cond delay="0"/>
                            </p:stCondLst>
                            <p:childTnLst>
                              <p:par>
                                <p:cTn id="4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87" grpId="0"/>
      <p:bldP spid="88" grpId="0"/>
      <p:bldP spid="89" grpId="0"/>
      <p:bldP spid="90" grpId="0"/>
      <p:bldP spid="91" grpId="0"/>
      <p:bldP spid="92" grpId="0"/>
      <p:bldP spid="23" grpId="0" animBg="1"/>
      <p:bldP spid="23" grpId="1" animBg="1"/>
      <p:bldP spid="97" grpId="0" animBg="1"/>
      <p:bldP spid="97" grpId="1" animBg="1"/>
      <p:bldP spid="98" grpId="0" animBg="1"/>
      <p:bldP spid="39" grpId="0" animBg="1"/>
      <p:bldP spid="39" grpId="1" animBg="1"/>
      <p:bldP spid="103" grpId="0" animBg="1"/>
      <p:bldP spid="103" grpId="1" animBg="1"/>
      <p:bldP spid="105" grpId="0" animBg="1"/>
      <p:bldP spid="96" grpId="0" animBg="1"/>
      <p:bldP spid="96" grpId="1" animBg="1"/>
      <p:bldP spid="109" grpId="0" animBg="1"/>
      <p:bldP spid="109" grpId="1" animBg="1"/>
      <p:bldP spid="111" grpId="0" animBg="1"/>
      <p:bldP spid="100" grpId="0" animBg="1"/>
      <p:bldP spid="100" grpId="1" animBg="1"/>
      <p:bldP spid="115" grpId="0" animBg="1"/>
      <p:bldP spid="115" grpId="1" animBg="1"/>
      <p:bldP spid="117" grpId="0" animBg="1"/>
      <p:bldP spid="107" grpId="0" animBg="1"/>
      <p:bldP spid="107" grpId="1" animBg="1"/>
      <p:bldP spid="121" grpId="0" animBg="1"/>
      <p:bldP spid="121" grpId="1" animBg="1"/>
      <p:bldP spid="123" grpId="0" animBg="1"/>
      <p:bldP spid="119" grpId="0" animBg="1"/>
      <p:bldP spid="128" grpId="0" animBg="1"/>
      <p:bldP spid="130" grpId="0" animBg="1"/>
      <p:bldP spid="13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1733407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The second parameter to strcpy should char </a:t>
            </a:r>
            <a:r>
              <a:rPr lang="en-US" sz="2800" dirty="0" err="1" smtClean="0"/>
              <a:t>const</a:t>
            </a:r>
            <a:r>
              <a:rPr lang="en-US" sz="2800" dirty="0" smtClean="0"/>
              <a:t> *</a:t>
            </a:r>
          </a:p>
          <a:p>
            <a:r>
              <a:rPr lang="en-US" sz="2800" dirty="0"/>
              <a:t>The following code fragment would help you to fix your ideas about </a:t>
            </a:r>
            <a:r>
              <a:rPr lang="en-US" sz="2800" b="1" dirty="0" err="1"/>
              <a:t>const</a:t>
            </a:r>
            <a:r>
              <a:rPr lang="en-US" sz="2800" b="1" dirty="0"/>
              <a:t> </a:t>
            </a:r>
            <a:r>
              <a:rPr lang="en-US" sz="2800" dirty="0"/>
              <a:t>further </a:t>
            </a:r>
            <a:endParaRPr lang="en-US" sz="2800" dirty="0" smtClean="0"/>
          </a:p>
          <a:p>
            <a:endParaRPr lang="en-US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3105007"/>
            <a:ext cx="8458200" cy="810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3352800" y="4450312"/>
            <a:ext cx="1286021" cy="409726"/>
            <a:chOff x="4703173" y="4199817"/>
            <a:chExt cx="1286021" cy="409726"/>
          </a:xfrm>
        </p:grpSpPr>
        <p:sp>
          <p:nvSpPr>
            <p:cNvPr id="5" name="Rectangle 4"/>
            <p:cNvSpPr/>
            <p:nvPr/>
          </p:nvSpPr>
          <p:spPr>
            <a:xfrm>
              <a:off x="5223787" y="4228543"/>
              <a:ext cx="765407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500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4703173" y="4199817"/>
              <a:ext cx="639632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*p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257800" y="4478453"/>
            <a:ext cx="3737047" cy="779634"/>
            <a:chOff x="304800" y="5030342"/>
            <a:chExt cx="5293168" cy="779634"/>
          </a:xfrm>
        </p:grpSpPr>
        <p:sp>
          <p:nvSpPr>
            <p:cNvPr id="11" name="Rectangle 10"/>
            <p:cNvSpPr/>
            <p:nvPr/>
          </p:nvSpPr>
          <p:spPr>
            <a:xfrm>
              <a:off x="490184" y="503034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H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335777" y="503034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e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172838" y="503642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l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005868" y="503034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l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844068" y="503034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o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682268" y="503034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\0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04800" y="5428976"/>
              <a:ext cx="100936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rgbClr val="C00000"/>
                  </a:solidFill>
                </a:rPr>
                <a:t>500</a:t>
              </a:r>
              <a:endParaRPr lang="en-US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137884" y="5424990"/>
              <a:ext cx="100936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rgbClr val="C00000"/>
                  </a:solidFill>
                </a:rPr>
                <a:t>501</a:t>
              </a:r>
              <a:endParaRPr lang="en-US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989732" y="5411342"/>
              <a:ext cx="100936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rgbClr val="C00000"/>
                  </a:solidFill>
                </a:rPr>
                <a:t>502</a:t>
              </a:r>
              <a:endParaRPr lang="en-US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2879737" y="5411342"/>
              <a:ext cx="1009363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rgbClr val="C00000"/>
                  </a:solidFill>
                </a:rPr>
                <a:t>503</a:t>
              </a:r>
              <a:endParaRPr lang="en-US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3782538" y="5411342"/>
              <a:ext cx="1009363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rgbClr val="C00000"/>
                  </a:solidFill>
                </a:rPr>
                <a:t>504</a:t>
              </a:r>
              <a:endParaRPr lang="en-US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4588605" y="5411342"/>
              <a:ext cx="1009363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rgbClr val="C00000"/>
                  </a:solidFill>
                </a:rPr>
                <a:t>505</a:t>
              </a:r>
              <a:endParaRPr lang="en-US" sz="20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5607074" y="5596162"/>
            <a:ext cx="2530563" cy="779634"/>
            <a:chOff x="304800" y="5030342"/>
            <a:chExt cx="3584300" cy="779634"/>
          </a:xfrm>
        </p:grpSpPr>
        <p:sp>
          <p:nvSpPr>
            <p:cNvPr id="25" name="Rectangle 24"/>
            <p:cNvSpPr/>
            <p:nvPr/>
          </p:nvSpPr>
          <p:spPr>
            <a:xfrm>
              <a:off x="490184" y="503034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B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335777" y="503034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y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172839" y="5035556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e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005868" y="503034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\0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04800" y="5428976"/>
              <a:ext cx="100936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rgbClr val="C00000"/>
                  </a:solidFill>
                </a:rPr>
                <a:t>600</a:t>
              </a:r>
              <a:endParaRPr lang="en-US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1137884" y="5424990"/>
              <a:ext cx="100936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rgbClr val="C00000"/>
                  </a:solidFill>
                </a:rPr>
                <a:t>6</a:t>
              </a:r>
              <a:r>
                <a:rPr lang="en-US" sz="2000" b="1" dirty="0" smtClean="0">
                  <a:solidFill>
                    <a:srgbClr val="C00000"/>
                  </a:solidFill>
                </a:rPr>
                <a:t>01</a:t>
              </a:r>
              <a:endParaRPr lang="en-US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989732" y="5411342"/>
              <a:ext cx="100936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rgbClr val="C00000"/>
                  </a:solidFill>
                </a:rPr>
                <a:t>6</a:t>
              </a:r>
              <a:r>
                <a:rPr lang="en-US" sz="2000" b="1" dirty="0" smtClean="0">
                  <a:solidFill>
                    <a:srgbClr val="C00000"/>
                  </a:solidFill>
                </a:rPr>
                <a:t>02</a:t>
              </a:r>
              <a:endParaRPr lang="en-US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879737" y="5411342"/>
              <a:ext cx="1009363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rgbClr val="C00000"/>
                  </a:solidFill>
                </a:rPr>
                <a:t>6</a:t>
              </a:r>
              <a:r>
                <a:rPr lang="en-US" sz="2000" b="1" dirty="0" smtClean="0">
                  <a:solidFill>
                    <a:srgbClr val="C00000"/>
                  </a:solidFill>
                </a:rPr>
                <a:t>03</a:t>
              </a:r>
              <a:endParaRPr lang="en-US" sz="2000" b="1" dirty="0">
                <a:solidFill>
                  <a:srgbClr val="C00000"/>
                </a:solidFill>
              </a:endParaRPr>
            </a:p>
          </p:txBody>
        </p:sp>
      </p:grpSp>
      <p:cxnSp>
        <p:nvCxnSpPr>
          <p:cNvPr id="37" name="Straight Arrow Connector 36"/>
          <p:cNvCxnSpPr/>
          <p:nvPr/>
        </p:nvCxnSpPr>
        <p:spPr>
          <a:xfrm>
            <a:off x="182340" y="3262952"/>
            <a:ext cx="3810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5" idx="3"/>
            <a:endCxn id="11" idx="1"/>
          </p:cNvCxnSpPr>
          <p:nvPr/>
        </p:nvCxnSpPr>
        <p:spPr>
          <a:xfrm flipV="1">
            <a:off x="4638821" y="4668953"/>
            <a:ext cx="749863" cy="585"/>
          </a:xfrm>
          <a:prstGeom prst="straightConnector1">
            <a:avLst/>
          </a:prstGeom>
          <a:ln w="317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187656" y="3497240"/>
            <a:ext cx="3810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5391353" y="4477896"/>
            <a:ext cx="59178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M</a:t>
            </a:r>
            <a:endParaRPr lang="en-US" sz="2400" dirty="0">
              <a:solidFill>
                <a:schemeClr val="tx1"/>
              </a:solidFill>
            </a:endParaRPr>
          </a:p>
        </p:txBody>
      </p:sp>
      <p:cxnSp>
        <p:nvCxnSpPr>
          <p:cNvPr id="43" name="Straight Arrow Connector 42"/>
          <p:cNvCxnSpPr/>
          <p:nvPr/>
        </p:nvCxnSpPr>
        <p:spPr>
          <a:xfrm>
            <a:off x="209264" y="3747448"/>
            <a:ext cx="3810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3871429" y="4482439"/>
            <a:ext cx="765407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6</a:t>
            </a:r>
            <a:r>
              <a:rPr lang="en-US" sz="2400" dirty="0" smtClean="0">
                <a:solidFill>
                  <a:schemeClr val="tx1"/>
                </a:solidFill>
              </a:rPr>
              <a:t>00</a:t>
            </a:r>
            <a:endParaRPr lang="en-US" sz="2400" dirty="0">
              <a:solidFill>
                <a:schemeClr val="tx1"/>
              </a:solidFill>
            </a:endParaRPr>
          </a:p>
        </p:txBody>
      </p:sp>
      <p:cxnSp>
        <p:nvCxnSpPr>
          <p:cNvPr id="46" name="Straight Arrow Connector 45"/>
          <p:cNvCxnSpPr>
            <a:stCxn id="44" idx="3"/>
          </p:cNvCxnSpPr>
          <p:nvPr/>
        </p:nvCxnSpPr>
        <p:spPr>
          <a:xfrm>
            <a:off x="4636836" y="4672939"/>
            <a:ext cx="1101122" cy="928437"/>
          </a:xfrm>
          <a:prstGeom prst="straightConnector1">
            <a:avLst/>
          </a:prstGeom>
          <a:ln w="317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919202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69318"/>
            <a:ext cx="8229600" cy="52148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Cannot change the value of constant</a:t>
            </a:r>
            <a:endParaRPr lang="en-US" sz="28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1" y="1295401"/>
            <a:ext cx="6699560" cy="60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370" y="2688918"/>
            <a:ext cx="8763000" cy="74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5330753" y="3733800"/>
            <a:ext cx="3737047" cy="779634"/>
            <a:chOff x="304800" y="5030342"/>
            <a:chExt cx="5293168" cy="779634"/>
          </a:xfrm>
        </p:grpSpPr>
        <p:sp>
          <p:nvSpPr>
            <p:cNvPr id="8" name="Rectangle 7"/>
            <p:cNvSpPr/>
            <p:nvPr/>
          </p:nvSpPr>
          <p:spPr>
            <a:xfrm>
              <a:off x="490184" y="503034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H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335777" y="503034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e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2172838" y="503134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l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05868" y="503034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l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844068" y="503034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o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682268" y="503034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\0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04800" y="5428976"/>
              <a:ext cx="100936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rgbClr val="C00000"/>
                  </a:solidFill>
                </a:rPr>
                <a:t>500</a:t>
              </a:r>
              <a:endParaRPr lang="en-US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137884" y="5424990"/>
              <a:ext cx="100936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rgbClr val="C00000"/>
                  </a:solidFill>
                </a:rPr>
                <a:t>501</a:t>
              </a:r>
              <a:endParaRPr lang="en-US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989732" y="5411342"/>
              <a:ext cx="100936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rgbClr val="C00000"/>
                  </a:solidFill>
                </a:rPr>
                <a:t>502</a:t>
              </a:r>
              <a:endParaRPr lang="en-US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879737" y="5411342"/>
              <a:ext cx="1009363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rgbClr val="C00000"/>
                  </a:solidFill>
                </a:rPr>
                <a:t>503</a:t>
              </a:r>
              <a:endParaRPr lang="en-US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782538" y="5411342"/>
              <a:ext cx="1009363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rgbClr val="C00000"/>
                  </a:solidFill>
                </a:rPr>
                <a:t>504</a:t>
              </a:r>
              <a:endParaRPr lang="en-US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588605" y="5411342"/>
              <a:ext cx="1009363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rgbClr val="C00000"/>
                  </a:solidFill>
                </a:rPr>
                <a:t>505</a:t>
              </a:r>
              <a:endParaRPr lang="en-US" sz="20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483592" y="3767626"/>
            <a:ext cx="1286021" cy="409726"/>
            <a:chOff x="4703173" y="4199817"/>
            <a:chExt cx="1286021" cy="409726"/>
          </a:xfrm>
        </p:grpSpPr>
        <p:sp>
          <p:nvSpPr>
            <p:cNvPr id="21" name="Rectangle 20"/>
            <p:cNvSpPr/>
            <p:nvPr/>
          </p:nvSpPr>
          <p:spPr>
            <a:xfrm>
              <a:off x="5223787" y="4228543"/>
              <a:ext cx="765407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500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4703173" y="4199817"/>
              <a:ext cx="639632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*q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23" name="Straight Arrow Connector 22"/>
          <p:cNvCxnSpPr/>
          <p:nvPr/>
        </p:nvCxnSpPr>
        <p:spPr>
          <a:xfrm flipV="1">
            <a:off x="4711774" y="3971774"/>
            <a:ext cx="749863" cy="585"/>
          </a:xfrm>
          <a:prstGeom prst="straightConnector1">
            <a:avLst/>
          </a:prstGeom>
          <a:ln w="317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/>
          <p:cNvGrpSpPr/>
          <p:nvPr/>
        </p:nvGrpSpPr>
        <p:grpSpPr>
          <a:xfrm>
            <a:off x="5461636" y="3020704"/>
            <a:ext cx="3551447" cy="713096"/>
            <a:chOff x="5461636" y="3020704"/>
            <a:chExt cx="3551447" cy="713096"/>
          </a:xfrm>
        </p:grpSpPr>
        <p:sp>
          <p:nvSpPr>
            <p:cNvPr id="4" name="Left Brace 3"/>
            <p:cNvSpPr/>
            <p:nvPr/>
          </p:nvSpPr>
          <p:spPr>
            <a:xfrm rot="5400000">
              <a:off x="7033960" y="1754677"/>
              <a:ext cx="406799" cy="3551447"/>
            </a:xfrm>
            <a:prstGeom prst="leftBrac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539552" y="3020704"/>
              <a:ext cx="1442031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constant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5334000" y="4554366"/>
            <a:ext cx="2530563" cy="779634"/>
            <a:chOff x="304800" y="5030342"/>
            <a:chExt cx="3584300" cy="779634"/>
          </a:xfrm>
        </p:grpSpPr>
        <p:sp>
          <p:nvSpPr>
            <p:cNvPr id="33" name="Rectangle 32"/>
            <p:cNvSpPr/>
            <p:nvPr/>
          </p:nvSpPr>
          <p:spPr>
            <a:xfrm>
              <a:off x="490184" y="503034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B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1335777" y="503034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y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2172839" y="503134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e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3005868" y="503034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\0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04800" y="5428976"/>
              <a:ext cx="100936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rgbClr val="C00000"/>
                  </a:solidFill>
                </a:rPr>
                <a:t>600</a:t>
              </a:r>
              <a:endParaRPr lang="en-US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1137884" y="5424990"/>
              <a:ext cx="100936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rgbClr val="C00000"/>
                  </a:solidFill>
                </a:rPr>
                <a:t>6</a:t>
              </a:r>
              <a:r>
                <a:rPr lang="en-US" sz="2000" b="1" dirty="0" smtClean="0">
                  <a:solidFill>
                    <a:srgbClr val="C00000"/>
                  </a:solidFill>
                </a:rPr>
                <a:t>01</a:t>
              </a:r>
              <a:endParaRPr lang="en-US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1989732" y="5411342"/>
              <a:ext cx="100936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rgbClr val="C00000"/>
                  </a:solidFill>
                </a:rPr>
                <a:t>6</a:t>
              </a:r>
              <a:r>
                <a:rPr lang="en-US" sz="2000" b="1" dirty="0" smtClean="0">
                  <a:solidFill>
                    <a:srgbClr val="C00000"/>
                  </a:solidFill>
                </a:rPr>
                <a:t>02</a:t>
              </a:r>
              <a:endParaRPr lang="en-US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879737" y="5411342"/>
              <a:ext cx="1009363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rgbClr val="C00000"/>
                  </a:solidFill>
                </a:rPr>
                <a:t>6</a:t>
              </a:r>
              <a:r>
                <a:rPr lang="en-US" sz="2000" b="1" dirty="0" smtClean="0">
                  <a:solidFill>
                    <a:srgbClr val="C00000"/>
                  </a:solidFill>
                </a:rPr>
                <a:t>03</a:t>
              </a:r>
              <a:endParaRPr lang="en-US" sz="20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41" name="Rectangle 40"/>
          <p:cNvSpPr/>
          <p:nvPr/>
        </p:nvSpPr>
        <p:spPr>
          <a:xfrm>
            <a:off x="3996554" y="3799623"/>
            <a:ext cx="765407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6</a:t>
            </a:r>
            <a:r>
              <a:rPr lang="en-US" sz="2400" dirty="0" smtClean="0">
                <a:solidFill>
                  <a:schemeClr val="tx1"/>
                </a:solidFill>
              </a:rPr>
              <a:t>00</a:t>
            </a:r>
            <a:endParaRPr lang="en-US" sz="2400" dirty="0">
              <a:solidFill>
                <a:schemeClr val="tx1"/>
              </a:solidFill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4120569" y="3136501"/>
            <a:ext cx="1442031" cy="774151"/>
            <a:chOff x="4120569" y="3136501"/>
            <a:chExt cx="1442031" cy="774151"/>
          </a:xfrm>
        </p:grpSpPr>
        <p:sp>
          <p:nvSpPr>
            <p:cNvPr id="26" name="Rectangle 25"/>
            <p:cNvSpPr/>
            <p:nvPr/>
          </p:nvSpPr>
          <p:spPr>
            <a:xfrm>
              <a:off x="4120569" y="3136501"/>
              <a:ext cx="1442031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variable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  <p:cxnSp>
          <p:nvCxnSpPr>
            <p:cNvPr id="6" name="Straight Arrow Connector 5"/>
            <p:cNvCxnSpPr/>
            <p:nvPr/>
          </p:nvCxnSpPr>
          <p:spPr>
            <a:xfrm flipH="1">
              <a:off x="4618632" y="3429000"/>
              <a:ext cx="190500" cy="481652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2" name="Straight Arrow Connector 41"/>
          <p:cNvCxnSpPr>
            <a:endCxn id="33" idx="1"/>
          </p:cNvCxnSpPr>
          <p:nvPr/>
        </p:nvCxnSpPr>
        <p:spPr>
          <a:xfrm>
            <a:off x="4686300" y="4031581"/>
            <a:ext cx="778584" cy="713285"/>
          </a:xfrm>
          <a:prstGeom prst="straightConnector1">
            <a:avLst/>
          </a:prstGeom>
          <a:ln w="317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37200" y="2819400"/>
            <a:ext cx="3810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21774" y="3048000"/>
            <a:ext cx="3810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18144" y="3316512"/>
            <a:ext cx="3810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583080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5199961" y="2694296"/>
            <a:ext cx="3737047" cy="779634"/>
            <a:chOff x="304800" y="5030342"/>
            <a:chExt cx="5293168" cy="779634"/>
          </a:xfrm>
        </p:grpSpPr>
        <p:sp>
          <p:nvSpPr>
            <p:cNvPr id="6" name="Rectangle 5"/>
            <p:cNvSpPr/>
            <p:nvPr/>
          </p:nvSpPr>
          <p:spPr>
            <a:xfrm>
              <a:off x="490184" y="503034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H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1335777" y="503034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e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2172838" y="503134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l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005868" y="503034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l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3844068" y="503034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o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82268" y="503034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\0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04800" y="5428976"/>
              <a:ext cx="100936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rgbClr val="C00000"/>
                  </a:solidFill>
                </a:rPr>
                <a:t>500</a:t>
              </a:r>
              <a:endParaRPr lang="en-US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137884" y="5424990"/>
              <a:ext cx="100936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rgbClr val="C00000"/>
                  </a:solidFill>
                </a:rPr>
                <a:t>501</a:t>
              </a:r>
              <a:endParaRPr lang="en-US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989732" y="5411342"/>
              <a:ext cx="100936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rgbClr val="C00000"/>
                  </a:solidFill>
                </a:rPr>
                <a:t>502</a:t>
              </a:r>
              <a:endParaRPr lang="en-US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879737" y="5411342"/>
              <a:ext cx="1009363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rgbClr val="C00000"/>
                  </a:solidFill>
                </a:rPr>
                <a:t>503</a:t>
              </a:r>
              <a:endParaRPr lang="en-US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782538" y="5411342"/>
              <a:ext cx="1009363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rgbClr val="C00000"/>
                  </a:solidFill>
                </a:rPr>
                <a:t>504</a:t>
              </a:r>
              <a:endParaRPr lang="en-US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588605" y="5411342"/>
              <a:ext cx="1009363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rgbClr val="C00000"/>
                  </a:solidFill>
                </a:rPr>
                <a:t>505</a:t>
              </a:r>
              <a:endParaRPr lang="en-US" sz="20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3352800" y="2728122"/>
            <a:ext cx="1286021" cy="409726"/>
            <a:chOff x="4703173" y="4199817"/>
            <a:chExt cx="1286021" cy="409726"/>
          </a:xfrm>
        </p:grpSpPr>
        <p:sp>
          <p:nvSpPr>
            <p:cNvPr id="19" name="Rectangle 18"/>
            <p:cNvSpPr/>
            <p:nvPr/>
          </p:nvSpPr>
          <p:spPr>
            <a:xfrm>
              <a:off x="5223787" y="4228543"/>
              <a:ext cx="765407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500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703173" y="4199817"/>
              <a:ext cx="639632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*t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21" name="Straight Arrow Connector 20"/>
          <p:cNvCxnSpPr/>
          <p:nvPr/>
        </p:nvCxnSpPr>
        <p:spPr>
          <a:xfrm flipV="1">
            <a:off x="4580982" y="2932270"/>
            <a:ext cx="749863" cy="585"/>
          </a:xfrm>
          <a:prstGeom prst="straightConnector1">
            <a:avLst/>
          </a:prstGeom>
          <a:ln w="317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21"/>
          <p:cNvGrpSpPr/>
          <p:nvPr/>
        </p:nvGrpSpPr>
        <p:grpSpPr>
          <a:xfrm>
            <a:off x="5330844" y="1981200"/>
            <a:ext cx="3551447" cy="713096"/>
            <a:chOff x="5461636" y="3020704"/>
            <a:chExt cx="3551447" cy="713096"/>
          </a:xfrm>
        </p:grpSpPr>
        <p:sp>
          <p:nvSpPr>
            <p:cNvPr id="23" name="Left Brace 22"/>
            <p:cNvSpPr/>
            <p:nvPr/>
          </p:nvSpPr>
          <p:spPr>
            <a:xfrm rot="5400000">
              <a:off x="7033960" y="1754677"/>
              <a:ext cx="406799" cy="3551447"/>
            </a:xfrm>
            <a:prstGeom prst="leftBrac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6539552" y="3020704"/>
              <a:ext cx="1442031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variable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3989777" y="2096997"/>
            <a:ext cx="1442031" cy="774151"/>
            <a:chOff x="4120569" y="3136501"/>
            <a:chExt cx="1442031" cy="774151"/>
          </a:xfrm>
        </p:grpSpPr>
        <p:sp>
          <p:nvSpPr>
            <p:cNvPr id="36" name="Rectangle 35"/>
            <p:cNvSpPr/>
            <p:nvPr/>
          </p:nvSpPr>
          <p:spPr>
            <a:xfrm>
              <a:off x="4120569" y="3136501"/>
              <a:ext cx="1442031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constant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  <p:cxnSp>
          <p:nvCxnSpPr>
            <p:cNvPr id="37" name="Straight Arrow Connector 36"/>
            <p:cNvCxnSpPr/>
            <p:nvPr/>
          </p:nvCxnSpPr>
          <p:spPr>
            <a:xfrm flipH="1">
              <a:off x="4618632" y="3429000"/>
              <a:ext cx="190500" cy="481652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Rectangle 38"/>
          <p:cNvSpPr/>
          <p:nvPr/>
        </p:nvSpPr>
        <p:spPr>
          <a:xfrm>
            <a:off x="5331257" y="2699094"/>
            <a:ext cx="59178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M</a:t>
            </a:r>
            <a:endParaRPr lang="en-US" sz="2400" dirty="0">
              <a:solidFill>
                <a:schemeClr val="tx1"/>
              </a:solidFill>
            </a:endParaRPr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105228" y="1309914"/>
            <a:ext cx="3810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94344" y="1571172"/>
            <a:ext cx="3810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23736"/>
            <a:ext cx="8610600" cy="794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4" name="Straight Arrow Connector 43"/>
          <p:cNvCxnSpPr/>
          <p:nvPr/>
        </p:nvCxnSpPr>
        <p:spPr>
          <a:xfrm>
            <a:off x="119742" y="1814286"/>
            <a:ext cx="3810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5548" y="3771900"/>
            <a:ext cx="8641280" cy="75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7" name="Group 46"/>
          <p:cNvGrpSpPr/>
          <p:nvPr/>
        </p:nvGrpSpPr>
        <p:grpSpPr>
          <a:xfrm>
            <a:off x="5199961" y="5163966"/>
            <a:ext cx="3737047" cy="779634"/>
            <a:chOff x="304800" y="5030342"/>
            <a:chExt cx="5293168" cy="779634"/>
          </a:xfrm>
        </p:grpSpPr>
        <p:sp>
          <p:nvSpPr>
            <p:cNvPr id="48" name="Rectangle 47"/>
            <p:cNvSpPr/>
            <p:nvPr/>
          </p:nvSpPr>
          <p:spPr>
            <a:xfrm>
              <a:off x="490184" y="503034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H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335777" y="503034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e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2172838" y="503134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l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3005868" y="503034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l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3844068" y="503034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o</a:t>
              </a: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682268" y="503034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\0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304800" y="5428976"/>
              <a:ext cx="100936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rgbClr val="C00000"/>
                  </a:solidFill>
                </a:rPr>
                <a:t>500</a:t>
              </a:r>
              <a:endParaRPr lang="en-US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1137884" y="5424990"/>
              <a:ext cx="100936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rgbClr val="C00000"/>
                  </a:solidFill>
                </a:rPr>
                <a:t>501</a:t>
              </a:r>
              <a:endParaRPr lang="en-US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1989732" y="5411342"/>
              <a:ext cx="100936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rgbClr val="C00000"/>
                  </a:solidFill>
                </a:rPr>
                <a:t>502</a:t>
              </a:r>
              <a:endParaRPr lang="en-US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2879737" y="5411342"/>
              <a:ext cx="1009363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rgbClr val="C00000"/>
                  </a:solidFill>
                </a:rPr>
                <a:t>503</a:t>
              </a:r>
              <a:endParaRPr lang="en-US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3782538" y="5411342"/>
              <a:ext cx="1009363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rgbClr val="C00000"/>
                  </a:solidFill>
                </a:rPr>
                <a:t>504</a:t>
              </a:r>
              <a:endParaRPr lang="en-US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588605" y="5411342"/>
              <a:ext cx="1009363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rgbClr val="C00000"/>
                  </a:solidFill>
                </a:rPr>
                <a:t>505</a:t>
              </a:r>
              <a:endParaRPr lang="en-US" sz="20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3352800" y="5197792"/>
            <a:ext cx="1286021" cy="409726"/>
            <a:chOff x="4703173" y="4199817"/>
            <a:chExt cx="1286021" cy="409726"/>
          </a:xfrm>
        </p:grpSpPr>
        <p:sp>
          <p:nvSpPr>
            <p:cNvPr id="61" name="Rectangle 60"/>
            <p:cNvSpPr/>
            <p:nvPr/>
          </p:nvSpPr>
          <p:spPr>
            <a:xfrm>
              <a:off x="5223787" y="4228543"/>
              <a:ext cx="765407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500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4703173" y="4199817"/>
              <a:ext cx="639632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*t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63" name="Straight Arrow Connector 62"/>
          <p:cNvCxnSpPr/>
          <p:nvPr/>
        </p:nvCxnSpPr>
        <p:spPr>
          <a:xfrm flipV="1">
            <a:off x="4580982" y="5401940"/>
            <a:ext cx="749863" cy="585"/>
          </a:xfrm>
          <a:prstGeom prst="straightConnector1">
            <a:avLst/>
          </a:prstGeom>
          <a:ln w="317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Group 63"/>
          <p:cNvGrpSpPr/>
          <p:nvPr/>
        </p:nvGrpSpPr>
        <p:grpSpPr>
          <a:xfrm>
            <a:off x="5330844" y="4450870"/>
            <a:ext cx="3551447" cy="713096"/>
            <a:chOff x="5461636" y="3020704"/>
            <a:chExt cx="3551447" cy="713096"/>
          </a:xfrm>
        </p:grpSpPr>
        <p:sp>
          <p:nvSpPr>
            <p:cNvPr id="65" name="Left Brace 64"/>
            <p:cNvSpPr/>
            <p:nvPr/>
          </p:nvSpPr>
          <p:spPr>
            <a:xfrm rot="5400000">
              <a:off x="7033960" y="1754677"/>
              <a:ext cx="406799" cy="3551447"/>
            </a:xfrm>
            <a:prstGeom prst="leftBrac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6539552" y="3020704"/>
              <a:ext cx="1442031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constant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3989777" y="4566667"/>
            <a:ext cx="1442031" cy="774151"/>
            <a:chOff x="4120569" y="3136501"/>
            <a:chExt cx="1442031" cy="774151"/>
          </a:xfrm>
        </p:grpSpPr>
        <p:sp>
          <p:nvSpPr>
            <p:cNvPr id="68" name="Rectangle 67"/>
            <p:cNvSpPr/>
            <p:nvPr/>
          </p:nvSpPr>
          <p:spPr>
            <a:xfrm>
              <a:off x="4120569" y="3136501"/>
              <a:ext cx="1442031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constant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  <p:cxnSp>
          <p:nvCxnSpPr>
            <p:cNvPr id="69" name="Straight Arrow Connector 68"/>
            <p:cNvCxnSpPr/>
            <p:nvPr/>
          </p:nvCxnSpPr>
          <p:spPr>
            <a:xfrm flipH="1">
              <a:off x="4618632" y="3429000"/>
              <a:ext cx="190500" cy="481652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3514450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strcat</a:t>
            </a:r>
            <a:r>
              <a:rPr lang="en-US" dirty="0"/>
              <a:t>( 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function concatenates the source string at the end of the target </a:t>
            </a:r>
            <a:r>
              <a:rPr lang="en-US" dirty="0" smtClean="0"/>
              <a:t>string</a:t>
            </a:r>
            <a:endParaRPr lang="en-US" dirty="0"/>
          </a:p>
          <a:p>
            <a:r>
              <a:rPr lang="en-US" dirty="0"/>
              <a:t>For example, </a:t>
            </a:r>
            <a:r>
              <a:rPr lang="en-US" dirty="0" smtClean="0"/>
              <a:t>“hello” </a:t>
            </a:r>
            <a:r>
              <a:rPr lang="en-US" dirty="0"/>
              <a:t>and </a:t>
            </a:r>
            <a:r>
              <a:rPr lang="en-US" dirty="0" smtClean="0"/>
              <a:t>“world” </a:t>
            </a:r>
            <a:r>
              <a:rPr lang="en-US" dirty="0"/>
              <a:t>on concatenation would result into a string </a:t>
            </a:r>
            <a:r>
              <a:rPr lang="en-US" dirty="0" smtClean="0"/>
              <a:t>“</a:t>
            </a:r>
            <a:r>
              <a:rPr lang="en-US" dirty="0" err="1" smtClean="0"/>
              <a:t>helloworld</a:t>
            </a:r>
            <a:r>
              <a:rPr lang="en-US" dirty="0" smtClean="0"/>
              <a:t>” </a:t>
            </a:r>
          </a:p>
          <a:p>
            <a:r>
              <a:rPr lang="en-US" dirty="0" smtClean="0"/>
              <a:t>Function prototype</a:t>
            </a:r>
          </a:p>
          <a:p>
            <a:r>
              <a:rPr lang="en-US" dirty="0" smtClean="0"/>
              <a:t>void </a:t>
            </a:r>
            <a:r>
              <a:rPr lang="en-US" dirty="0" err="1" smtClean="0"/>
              <a:t>strcat</a:t>
            </a:r>
            <a:r>
              <a:rPr lang="en-US" dirty="0" smtClean="0"/>
              <a:t>(char *t, char *s);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5189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strcat</a:t>
            </a:r>
            <a:r>
              <a:rPr lang="en-US" dirty="0" smtClean="0"/>
              <a:t>( ) – program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1466850"/>
            <a:ext cx="7763892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>
            <a:hlinkClick r:id="rId3" action="ppaction://hlinkfile"/>
          </p:cNvPr>
          <p:cNvSpPr/>
          <p:nvPr/>
        </p:nvSpPr>
        <p:spPr>
          <a:xfrm>
            <a:off x="6858000" y="4392304"/>
            <a:ext cx="1752600" cy="484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Go to program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3543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9" name="Group 2048"/>
          <p:cNvGrpSpPr/>
          <p:nvPr/>
        </p:nvGrpSpPr>
        <p:grpSpPr>
          <a:xfrm>
            <a:off x="15861" y="5319486"/>
            <a:ext cx="9051939" cy="791518"/>
            <a:chOff x="15861" y="5319486"/>
            <a:chExt cx="9051939" cy="791518"/>
          </a:xfrm>
        </p:grpSpPr>
        <p:grpSp>
          <p:nvGrpSpPr>
            <p:cNvPr id="42" name="Group 41"/>
            <p:cNvGrpSpPr/>
            <p:nvPr/>
          </p:nvGrpSpPr>
          <p:grpSpPr>
            <a:xfrm>
              <a:off x="15861" y="5319486"/>
              <a:ext cx="9023872" cy="791518"/>
              <a:chOff x="15861" y="5319486"/>
              <a:chExt cx="9023872" cy="791518"/>
            </a:xfrm>
          </p:grpSpPr>
          <p:grpSp>
            <p:nvGrpSpPr>
              <p:cNvPr id="5" name="Group 4"/>
              <p:cNvGrpSpPr/>
              <p:nvPr/>
            </p:nvGrpSpPr>
            <p:grpSpPr>
              <a:xfrm>
                <a:off x="15861" y="5331370"/>
                <a:ext cx="4937139" cy="779634"/>
                <a:chOff x="2089437" y="4410783"/>
                <a:chExt cx="6992983" cy="779634"/>
              </a:xfrm>
            </p:grpSpPr>
            <p:grpSp>
              <p:nvGrpSpPr>
                <p:cNvPr id="6" name="Group 5"/>
                <p:cNvGrpSpPr/>
                <p:nvPr/>
              </p:nvGrpSpPr>
              <p:grpSpPr>
                <a:xfrm>
                  <a:off x="3789252" y="4410783"/>
                  <a:ext cx="5293168" cy="779634"/>
                  <a:chOff x="304800" y="5030342"/>
                  <a:chExt cx="5293168" cy="779634"/>
                </a:xfrm>
              </p:grpSpPr>
              <p:sp>
                <p:nvSpPr>
                  <p:cNvPr id="8" name="Rectangle 7"/>
                  <p:cNvSpPr/>
                  <p:nvPr/>
                </p:nvSpPr>
                <p:spPr>
                  <a:xfrm>
                    <a:off x="490184" y="5030342"/>
                    <a:ext cx="838200" cy="381000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dirty="0" smtClean="0">
                        <a:solidFill>
                          <a:schemeClr val="tx1"/>
                        </a:solidFill>
                      </a:rPr>
                      <a:t>h</a:t>
                    </a:r>
                    <a:endParaRPr lang="en-US" sz="24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9" name="Rectangle 8"/>
                  <p:cNvSpPr/>
                  <p:nvPr/>
                </p:nvSpPr>
                <p:spPr>
                  <a:xfrm>
                    <a:off x="1335777" y="5030342"/>
                    <a:ext cx="838200" cy="381000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dirty="0" smtClean="0">
                        <a:solidFill>
                          <a:schemeClr val="tx1"/>
                        </a:solidFill>
                      </a:rPr>
                      <a:t>e</a:t>
                    </a:r>
                    <a:endParaRPr lang="en-US" sz="24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" name="Rectangle 9"/>
                  <p:cNvSpPr/>
                  <p:nvPr/>
                </p:nvSpPr>
                <p:spPr>
                  <a:xfrm>
                    <a:off x="2172839" y="5035556"/>
                    <a:ext cx="838200" cy="381000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dirty="0" smtClean="0">
                        <a:solidFill>
                          <a:schemeClr val="tx1"/>
                        </a:solidFill>
                      </a:rPr>
                      <a:t>l</a:t>
                    </a:r>
                    <a:endParaRPr lang="en-US" sz="24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1" name="Rectangle 10"/>
                  <p:cNvSpPr/>
                  <p:nvPr/>
                </p:nvSpPr>
                <p:spPr>
                  <a:xfrm>
                    <a:off x="3005868" y="5030342"/>
                    <a:ext cx="838200" cy="381000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dirty="0" smtClean="0">
                        <a:solidFill>
                          <a:schemeClr val="tx1"/>
                        </a:solidFill>
                      </a:rPr>
                      <a:t>l</a:t>
                    </a:r>
                    <a:endParaRPr lang="en-US" sz="24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2" name="Rectangle 11"/>
                  <p:cNvSpPr/>
                  <p:nvPr/>
                </p:nvSpPr>
                <p:spPr>
                  <a:xfrm>
                    <a:off x="3844068" y="5030342"/>
                    <a:ext cx="838200" cy="381000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dirty="0">
                        <a:solidFill>
                          <a:schemeClr val="tx1"/>
                        </a:solidFill>
                      </a:rPr>
                      <a:t>o</a:t>
                    </a:r>
                  </a:p>
                </p:txBody>
              </p:sp>
              <p:sp>
                <p:nvSpPr>
                  <p:cNvPr id="13" name="Rectangle 12"/>
                  <p:cNvSpPr/>
                  <p:nvPr/>
                </p:nvSpPr>
                <p:spPr>
                  <a:xfrm>
                    <a:off x="4682268" y="5030342"/>
                    <a:ext cx="838200" cy="381000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dirty="0" smtClean="0">
                        <a:solidFill>
                          <a:schemeClr val="tx1"/>
                        </a:solidFill>
                      </a:rPr>
                      <a:t>\0</a:t>
                    </a:r>
                    <a:endParaRPr lang="en-US" sz="24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4" name="Rectangle 13"/>
                  <p:cNvSpPr/>
                  <p:nvPr/>
                </p:nvSpPr>
                <p:spPr>
                  <a:xfrm>
                    <a:off x="304800" y="5428976"/>
                    <a:ext cx="1009364" cy="3810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000" b="1" dirty="0" smtClean="0">
                        <a:solidFill>
                          <a:srgbClr val="C00000"/>
                        </a:solidFill>
                      </a:rPr>
                      <a:t>500</a:t>
                    </a:r>
                    <a:endParaRPr lang="en-US" sz="2000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15" name="Rectangle 14"/>
                  <p:cNvSpPr/>
                  <p:nvPr/>
                </p:nvSpPr>
                <p:spPr>
                  <a:xfrm>
                    <a:off x="1137884" y="5424990"/>
                    <a:ext cx="1009364" cy="3810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000" b="1" dirty="0" smtClean="0">
                        <a:solidFill>
                          <a:srgbClr val="C00000"/>
                        </a:solidFill>
                      </a:rPr>
                      <a:t>501</a:t>
                    </a:r>
                    <a:endParaRPr lang="en-US" sz="2000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16" name="Rectangle 15"/>
                  <p:cNvSpPr/>
                  <p:nvPr/>
                </p:nvSpPr>
                <p:spPr>
                  <a:xfrm>
                    <a:off x="1989732" y="5411342"/>
                    <a:ext cx="1009364" cy="3810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000" b="1" dirty="0" smtClean="0">
                        <a:solidFill>
                          <a:srgbClr val="C00000"/>
                        </a:solidFill>
                      </a:rPr>
                      <a:t>502</a:t>
                    </a:r>
                    <a:endParaRPr lang="en-US" sz="2000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17" name="Rectangle 16"/>
                  <p:cNvSpPr/>
                  <p:nvPr/>
                </p:nvSpPr>
                <p:spPr>
                  <a:xfrm>
                    <a:off x="2879737" y="5411342"/>
                    <a:ext cx="1009363" cy="3810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000" b="1" dirty="0" smtClean="0">
                        <a:solidFill>
                          <a:srgbClr val="C00000"/>
                        </a:solidFill>
                      </a:rPr>
                      <a:t>503</a:t>
                    </a:r>
                    <a:endParaRPr lang="en-US" sz="2000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18" name="Rectangle 17"/>
                  <p:cNvSpPr/>
                  <p:nvPr/>
                </p:nvSpPr>
                <p:spPr>
                  <a:xfrm>
                    <a:off x="3782538" y="5411342"/>
                    <a:ext cx="1009363" cy="3810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000" b="1" dirty="0" smtClean="0">
                        <a:solidFill>
                          <a:srgbClr val="C00000"/>
                        </a:solidFill>
                      </a:rPr>
                      <a:t>504</a:t>
                    </a:r>
                    <a:endParaRPr lang="en-US" sz="2000" b="1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19" name="Rectangle 18"/>
                  <p:cNvSpPr/>
                  <p:nvPr/>
                </p:nvSpPr>
                <p:spPr>
                  <a:xfrm>
                    <a:off x="4588605" y="5411342"/>
                    <a:ext cx="1009363" cy="3810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000" b="1" dirty="0" smtClean="0">
                        <a:solidFill>
                          <a:srgbClr val="C00000"/>
                        </a:solidFill>
                      </a:rPr>
                      <a:t>505</a:t>
                    </a:r>
                    <a:endParaRPr lang="en-US" sz="2000" b="1" dirty="0">
                      <a:solidFill>
                        <a:srgbClr val="C00000"/>
                      </a:solidFill>
                    </a:endParaRPr>
                  </a:p>
                </p:txBody>
              </p:sp>
            </p:grpSp>
            <p:sp>
              <p:nvSpPr>
                <p:cNvPr id="7" name="Rectangle 6"/>
                <p:cNvSpPr/>
                <p:nvPr/>
              </p:nvSpPr>
              <p:spPr>
                <a:xfrm>
                  <a:off x="2089437" y="4419600"/>
                  <a:ext cx="1970505" cy="381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chemeClr val="tx1"/>
                      </a:solidFill>
                    </a:rPr>
                    <a:t>target[6]</a:t>
                  </a:r>
                  <a:endParaRPr lang="en-US" sz="2000" b="1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2" name="Group 21"/>
              <p:cNvGrpSpPr/>
              <p:nvPr/>
            </p:nvGrpSpPr>
            <p:grpSpPr>
              <a:xfrm>
                <a:off x="4894944" y="5319486"/>
                <a:ext cx="4144789" cy="381000"/>
                <a:chOff x="4894944" y="5319486"/>
                <a:chExt cx="4144789" cy="381000"/>
              </a:xfrm>
            </p:grpSpPr>
            <p:sp>
              <p:nvSpPr>
                <p:cNvPr id="133" name="Rectangle 132"/>
                <p:cNvSpPr/>
                <p:nvPr/>
              </p:nvSpPr>
              <p:spPr>
                <a:xfrm>
                  <a:off x="4894944" y="5319486"/>
                  <a:ext cx="591780" cy="3810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4" name="Rectangle 133"/>
                <p:cNvSpPr/>
                <p:nvPr/>
              </p:nvSpPr>
              <p:spPr>
                <a:xfrm>
                  <a:off x="5486724" y="5319486"/>
                  <a:ext cx="591780" cy="3810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5" name="Rectangle 134"/>
                <p:cNvSpPr/>
                <p:nvPr/>
              </p:nvSpPr>
              <p:spPr>
                <a:xfrm>
                  <a:off x="6078505" y="5319486"/>
                  <a:ext cx="591780" cy="3810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6" name="Rectangle 135"/>
                <p:cNvSpPr/>
                <p:nvPr/>
              </p:nvSpPr>
              <p:spPr>
                <a:xfrm>
                  <a:off x="6676572" y="5319486"/>
                  <a:ext cx="591780" cy="3810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7" name="Rectangle 136"/>
                <p:cNvSpPr/>
                <p:nvPr/>
              </p:nvSpPr>
              <p:spPr>
                <a:xfrm>
                  <a:off x="7268352" y="5319486"/>
                  <a:ext cx="591780" cy="3810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8" name="Rectangle 137"/>
                <p:cNvSpPr/>
                <p:nvPr/>
              </p:nvSpPr>
              <p:spPr>
                <a:xfrm>
                  <a:off x="7860133" y="5319486"/>
                  <a:ext cx="591780" cy="3810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9" name="Rectangle 138"/>
                <p:cNvSpPr/>
                <p:nvPr/>
              </p:nvSpPr>
              <p:spPr>
                <a:xfrm>
                  <a:off x="8447953" y="5319486"/>
                  <a:ext cx="591780" cy="3810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2048" name="Group 2047"/>
            <p:cNvGrpSpPr/>
            <p:nvPr/>
          </p:nvGrpSpPr>
          <p:grpSpPr>
            <a:xfrm>
              <a:off x="4773776" y="5715000"/>
              <a:ext cx="4294024" cy="381000"/>
              <a:chOff x="4773776" y="5715000"/>
              <a:chExt cx="4294024" cy="381000"/>
            </a:xfrm>
          </p:grpSpPr>
          <p:sp>
            <p:nvSpPr>
              <p:cNvPr id="162" name="Rectangle 161"/>
              <p:cNvSpPr/>
              <p:nvPr/>
            </p:nvSpPr>
            <p:spPr>
              <a:xfrm>
                <a:off x="4773776" y="5715000"/>
                <a:ext cx="71262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C00000"/>
                    </a:solidFill>
                  </a:rPr>
                  <a:t>506</a:t>
                </a:r>
                <a:endParaRPr lang="en-US" sz="20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63" name="Rectangle 162"/>
              <p:cNvSpPr/>
              <p:nvPr/>
            </p:nvSpPr>
            <p:spPr>
              <a:xfrm>
                <a:off x="5383376" y="5715000"/>
                <a:ext cx="71262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C00000"/>
                    </a:solidFill>
                  </a:rPr>
                  <a:t>507</a:t>
                </a:r>
                <a:endParaRPr lang="en-US" sz="20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64" name="Rectangle 163"/>
              <p:cNvSpPr/>
              <p:nvPr/>
            </p:nvSpPr>
            <p:spPr>
              <a:xfrm>
                <a:off x="5992976" y="5715000"/>
                <a:ext cx="71262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C00000"/>
                    </a:solidFill>
                  </a:rPr>
                  <a:t>508</a:t>
                </a:r>
                <a:endParaRPr lang="en-US" sz="20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65" name="Rectangle 164"/>
              <p:cNvSpPr/>
              <p:nvPr/>
            </p:nvSpPr>
            <p:spPr>
              <a:xfrm>
                <a:off x="6602576" y="5715000"/>
                <a:ext cx="71262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C00000"/>
                    </a:solidFill>
                  </a:rPr>
                  <a:t>509</a:t>
                </a:r>
                <a:endParaRPr lang="en-US" sz="20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66" name="Rectangle 165"/>
              <p:cNvSpPr/>
              <p:nvPr/>
            </p:nvSpPr>
            <p:spPr>
              <a:xfrm>
                <a:off x="7177314" y="5715000"/>
                <a:ext cx="71262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C00000"/>
                    </a:solidFill>
                  </a:rPr>
                  <a:t>510</a:t>
                </a:r>
                <a:endParaRPr lang="en-US" sz="20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67" name="Rectangle 166"/>
              <p:cNvSpPr/>
              <p:nvPr/>
            </p:nvSpPr>
            <p:spPr>
              <a:xfrm>
                <a:off x="7821776" y="5715000"/>
                <a:ext cx="71262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C00000"/>
                    </a:solidFill>
                  </a:rPr>
                  <a:t>511</a:t>
                </a:r>
                <a:endParaRPr lang="en-US" sz="20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68" name="Rectangle 167"/>
              <p:cNvSpPr/>
              <p:nvPr/>
            </p:nvSpPr>
            <p:spPr>
              <a:xfrm>
                <a:off x="8355176" y="5715000"/>
                <a:ext cx="71262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C00000"/>
                    </a:solidFill>
                  </a:rPr>
                  <a:t>512</a:t>
                </a:r>
                <a:endParaRPr lang="en-US" sz="2000" b="1" dirty="0">
                  <a:solidFill>
                    <a:srgbClr val="C00000"/>
                  </a:solidFill>
                </a:endParaRPr>
              </a:p>
            </p:txBody>
          </p:sp>
        </p:grpSp>
      </p:grp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294" y="1905010"/>
            <a:ext cx="5030689" cy="3428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mystrcat</a:t>
            </a:r>
            <a:r>
              <a:rPr lang="en-US" dirty="0" smtClean="0"/>
              <a:t>( )</a:t>
            </a:r>
            <a:endParaRPr lang="en-US" dirty="0"/>
          </a:p>
        </p:txBody>
      </p:sp>
      <p:grpSp>
        <p:nvGrpSpPr>
          <p:cNvPr id="24" name="Group 23"/>
          <p:cNvGrpSpPr/>
          <p:nvPr/>
        </p:nvGrpSpPr>
        <p:grpSpPr>
          <a:xfrm>
            <a:off x="4290643" y="3581400"/>
            <a:ext cx="4853084" cy="779634"/>
            <a:chOff x="2208493" y="4410783"/>
            <a:chExt cx="6873927" cy="779634"/>
          </a:xfrm>
        </p:grpSpPr>
        <p:grpSp>
          <p:nvGrpSpPr>
            <p:cNvPr id="25" name="Group 24"/>
            <p:cNvGrpSpPr/>
            <p:nvPr/>
          </p:nvGrpSpPr>
          <p:grpSpPr>
            <a:xfrm>
              <a:off x="3789252" y="4410783"/>
              <a:ext cx="5293168" cy="779634"/>
              <a:chOff x="304800" y="5030342"/>
              <a:chExt cx="5293168" cy="779634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490184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w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1335777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o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2172839" y="5035556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r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30058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l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38440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d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46822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\0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304800" y="5428976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C00000"/>
                    </a:solidFill>
                  </a:rPr>
                  <a:t>600</a:t>
                </a:r>
                <a:endParaRPr lang="en-US" sz="20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1137884" y="5424990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rgbClr val="C00000"/>
                    </a:solidFill>
                  </a:rPr>
                  <a:t>6</a:t>
                </a:r>
                <a:r>
                  <a:rPr lang="en-US" sz="2000" b="1" dirty="0" smtClean="0">
                    <a:solidFill>
                      <a:srgbClr val="C00000"/>
                    </a:solidFill>
                  </a:rPr>
                  <a:t>01</a:t>
                </a:r>
                <a:endParaRPr lang="en-US" sz="20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1989732" y="5411342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rgbClr val="C00000"/>
                    </a:solidFill>
                  </a:rPr>
                  <a:t>6</a:t>
                </a:r>
                <a:r>
                  <a:rPr lang="en-US" sz="2000" b="1" dirty="0" smtClean="0">
                    <a:solidFill>
                      <a:srgbClr val="C00000"/>
                    </a:solidFill>
                  </a:rPr>
                  <a:t>02</a:t>
                </a:r>
                <a:endParaRPr lang="en-US" sz="20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2879737" y="5411342"/>
                <a:ext cx="1009363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rgbClr val="C00000"/>
                    </a:solidFill>
                  </a:rPr>
                  <a:t>6</a:t>
                </a:r>
                <a:r>
                  <a:rPr lang="en-US" sz="2000" b="1" dirty="0" smtClean="0">
                    <a:solidFill>
                      <a:srgbClr val="C00000"/>
                    </a:solidFill>
                  </a:rPr>
                  <a:t>03</a:t>
                </a:r>
                <a:endParaRPr lang="en-US" sz="20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3782538" y="5411342"/>
                <a:ext cx="1009363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rgbClr val="C00000"/>
                    </a:solidFill>
                  </a:rPr>
                  <a:t>6</a:t>
                </a:r>
                <a:r>
                  <a:rPr lang="en-US" sz="2000" b="1" dirty="0" smtClean="0">
                    <a:solidFill>
                      <a:srgbClr val="C00000"/>
                    </a:solidFill>
                  </a:rPr>
                  <a:t>04</a:t>
                </a:r>
                <a:endParaRPr lang="en-US" sz="20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4588605" y="5411342"/>
                <a:ext cx="1009363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rgbClr val="C00000"/>
                    </a:solidFill>
                  </a:rPr>
                  <a:t>6</a:t>
                </a:r>
                <a:r>
                  <a:rPr lang="en-US" sz="2000" b="1" dirty="0" smtClean="0">
                    <a:solidFill>
                      <a:srgbClr val="C00000"/>
                    </a:solidFill>
                  </a:rPr>
                  <a:t>05</a:t>
                </a:r>
                <a:endParaRPr lang="en-US" sz="2000" b="1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26" name="Rectangle 25"/>
            <p:cNvSpPr/>
            <p:nvPr/>
          </p:nvSpPr>
          <p:spPr>
            <a:xfrm>
              <a:off x="2208493" y="4419600"/>
              <a:ext cx="185145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source[6]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2059023" y="6321970"/>
            <a:ext cx="1484169" cy="381000"/>
            <a:chOff x="5410200" y="3124200"/>
            <a:chExt cx="1484169" cy="381000"/>
          </a:xfrm>
        </p:grpSpPr>
        <p:sp>
          <p:nvSpPr>
            <p:cNvPr id="46" name="Rectangle 45"/>
            <p:cNvSpPr/>
            <p:nvPr/>
          </p:nvSpPr>
          <p:spPr>
            <a:xfrm>
              <a:off x="6037687" y="3124200"/>
              <a:ext cx="856682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5410200" y="3124200"/>
              <a:ext cx="722063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*t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48" name="Rectangle 47"/>
          <p:cNvSpPr/>
          <p:nvPr/>
        </p:nvSpPr>
        <p:spPr>
          <a:xfrm>
            <a:off x="2686510" y="6332225"/>
            <a:ext cx="856682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500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2682053" y="6332410"/>
            <a:ext cx="856682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501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2682053" y="6332410"/>
            <a:ext cx="856682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502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2698252" y="6332410"/>
            <a:ext cx="856682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503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2694602" y="6332410"/>
            <a:ext cx="856682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504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2682053" y="6332410"/>
            <a:ext cx="856682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505</a:t>
            </a:r>
            <a:endParaRPr lang="en-US" sz="2400" dirty="0">
              <a:solidFill>
                <a:schemeClr val="tx1"/>
              </a:solidFill>
            </a:endParaRPr>
          </a:p>
        </p:txBody>
      </p:sp>
      <p:grpSp>
        <p:nvGrpSpPr>
          <p:cNvPr id="54" name="Group 53"/>
          <p:cNvGrpSpPr/>
          <p:nvPr/>
        </p:nvGrpSpPr>
        <p:grpSpPr>
          <a:xfrm>
            <a:off x="6266796" y="4579729"/>
            <a:ext cx="1484169" cy="381000"/>
            <a:chOff x="5410200" y="3124200"/>
            <a:chExt cx="1484169" cy="381000"/>
          </a:xfrm>
        </p:grpSpPr>
        <p:sp>
          <p:nvSpPr>
            <p:cNvPr id="55" name="Rectangle 54"/>
            <p:cNvSpPr/>
            <p:nvPr/>
          </p:nvSpPr>
          <p:spPr>
            <a:xfrm>
              <a:off x="6037687" y="3124200"/>
              <a:ext cx="856682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5410200" y="3124200"/>
              <a:ext cx="722063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*s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57" name="Rectangle 56"/>
          <p:cNvSpPr/>
          <p:nvPr/>
        </p:nvSpPr>
        <p:spPr>
          <a:xfrm>
            <a:off x="6888979" y="4579729"/>
            <a:ext cx="856682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6</a:t>
            </a:r>
            <a:r>
              <a:rPr lang="en-US" sz="2400" dirty="0" smtClean="0">
                <a:solidFill>
                  <a:schemeClr val="tx1"/>
                </a:solidFill>
              </a:rPr>
              <a:t>00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6894283" y="4586996"/>
            <a:ext cx="856682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6</a:t>
            </a:r>
            <a:r>
              <a:rPr lang="en-US" sz="2400" dirty="0" smtClean="0">
                <a:solidFill>
                  <a:schemeClr val="tx1"/>
                </a:solidFill>
              </a:rPr>
              <a:t>01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6894283" y="4586996"/>
            <a:ext cx="856682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6</a:t>
            </a:r>
            <a:r>
              <a:rPr lang="en-US" sz="2400" dirty="0" smtClean="0">
                <a:solidFill>
                  <a:schemeClr val="tx1"/>
                </a:solidFill>
              </a:rPr>
              <a:t>02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6888979" y="4579729"/>
            <a:ext cx="856682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6</a:t>
            </a:r>
            <a:r>
              <a:rPr lang="en-US" sz="2400" dirty="0" smtClean="0">
                <a:solidFill>
                  <a:schemeClr val="tx1"/>
                </a:solidFill>
              </a:rPr>
              <a:t>03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6889279" y="4586996"/>
            <a:ext cx="856682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6</a:t>
            </a:r>
            <a:r>
              <a:rPr lang="en-US" sz="2400" dirty="0" smtClean="0">
                <a:solidFill>
                  <a:schemeClr val="tx1"/>
                </a:solidFill>
              </a:rPr>
              <a:t>04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6894283" y="4586996"/>
            <a:ext cx="856682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6</a:t>
            </a:r>
            <a:r>
              <a:rPr lang="en-US" sz="2400" dirty="0" smtClean="0">
                <a:solidFill>
                  <a:schemeClr val="tx1"/>
                </a:solidFill>
              </a:rPr>
              <a:t>05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3" name="Freeform 22"/>
          <p:cNvSpPr/>
          <p:nvPr/>
        </p:nvSpPr>
        <p:spPr>
          <a:xfrm>
            <a:off x="1114496" y="5714998"/>
            <a:ext cx="1701813" cy="725213"/>
          </a:xfrm>
          <a:custGeom>
            <a:avLst/>
            <a:gdLst>
              <a:gd name="connsiteX0" fmla="*/ 1650930 w 1701813"/>
              <a:gd name="connsiteY0" fmla="*/ 725213 h 725213"/>
              <a:gd name="connsiteX1" fmla="*/ 1509041 w 1701813"/>
              <a:gd name="connsiteY1" fmla="*/ 488731 h 725213"/>
              <a:gd name="connsiteX2" fmla="*/ 90144 w 1701813"/>
              <a:gd name="connsiteY2" fmla="*/ 504496 h 725213"/>
              <a:gd name="connsiteX3" fmla="*/ 263565 w 1701813"/>
              <a:gd name="connsiteY3" fmla="*/ 0 h 725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01813" h="725213">
                <a:moveTo>
                  <a:pt x="1650930" y="725213"/>
                </a:moveTo>
                <a:cubicBezTo>
                  <a:pt x="1710051" y="625365"/>
                  <a:pt x="1769172" y="525517"/>
                  <a:pt x="1509041" y="488731"/>
                </a:cubicBezTo>
                <a:cubicBezTo>
                  <a:pt x="1248910" y="451945"/>
                  <a:pt x="297723" y="585951"/>
                  <a:pt x="90144" y="504496"/>
                </a:cubicBezTo>
                <a:cubicBezTo>
                  <a:pt x="-117435" y="423041"/>
                  <a:pt x="73065" y="211520"/>
                  <a:pt x="263565" y="0"/>
                </a:cubicBezTo>
              </a:path>
            </a:pathLst>
          </a:custGeom>
          <a:ln w="317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Freeform 96"/>
          <p:cNvSpPr/>
          <p:nvPr/>
        </p:nvSpPr>
        <p:spPr>
          <a:xfrm>
            <a:off x="5334000" y="3967655"/>
            <a:ext cx="1701813" cy="725213"/>
          </a:xfrm>
          <a:custGeom>
            <a:avLst/>
            <a:gdLst>
              <a:gd name="connsiteX0" fmla="*/ 1650930 w 1701813"/>
              <a:gd name="connsiteY0" fmla="*/ 725213 h 725213"/>
              <a:gd name="connsiteX1" fmla="*/ 1509041 w 1701813"/>
              <a:gd name="connsiteY1" fmla="*/ 488731 h 725213"/>
              <a:gd name="connsiteX2" fmla="*/ 90144 w 1701813"/>
              <a:gd name="connsiteY2" fmla="*/ 504496 h 725213"/>
              <a:gd name="connsiteX3" fmla="*/ 263565 w 1701813"/>
              <a:gd name="connsiteY3" fmla="*/ 0 h 725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01813" h="725213">
                <a:moveTo>
                  <a:pt x="1650930" y="725213"/>
                </a:moveTo>
                <a:cubicBezTo>
                  <a:pt x="1710051" y="625365"/>
                  <a:pt x="1769172" y="525517"/>
                  <a:pt x="1509041" y="488731"/>
                </a:cubicBezTo>
                <a:cubicBezTo>
                  <a:pt x="1248910" y="451945"/>
                  <a:pt x="297723" y="585951"/>
                  <a:pt x="90144" y="504496"/>
                </a:cubicBezTo>
                <a:cubicBezTo>
                  <a:pt x="-117435" y="423041"/>
                  <a:pt x="73065" y="211520"/>
                  <a:pt x="263565" y="0"/>
                </a:cubicBezTo>
              </a:path>
            </a:pathLst>
          </a:custGeom>
          <a:ln w="317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 38"/>
          <p:cNvSpPr/>
          <p:nvPr/>
        </p:nvSpPr>
        <p:spPr>
          <a:xfrm>
            <a:off x="1714450" y="5714998"/>
            <a:ext cx="1130781" cy="740979"/>
          </a:xfrm>
          <a:custGeom>
            <a:avLst/>
            <a:gdLst>
              <a:gd name="connsiteX0" fmla="*/ 1035208 w 1130781"/>
              <a:gd name="connsiteY0" fmla="*/ 740979 h 740979"/>
              <a:gd name="connsiteX1" fmla="*/ 1035208 w 1130781"/>
              <a:gd name="connsiteY1" fmla="*/ 488731 h 740979"/>
              <a:gd name="connsiteX2" fmla="*/ 41980 w 1130781"/>
              <a:gd name="connsiteY2" fmla="*/ 536027 h 740979"/>
              <a:gd name="connsiteX3" fmla="*/ 278463 w 1130781"/>
              <a:gd name="connsiteY3" fmla="*/ 0 h 740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0781" h="740979">
                <a:moveTo>
                  <a:pt x="1035208" y="740979"/>
                </a:moveTo>
                <a:cubicBezTo>
                  <a:pt x="1117977" y="631934"/>
                  <a:pt x="1200746" y="522890"/>
                  <a:pt x="1035208" y="488731"/>
                </a:cubicBezTo>
                <a:cubicBezTo>
                  <a:pt x="869670" y="454572"/>
                  <a:pt x="168104" y="617482"/>
                  <a:pt x="41980" y="536027"/>
                </a:cubicBezTo>
                <a:cubicBezTo>
                  <a:pt x="-84144" y="454572"/>
                  <a:pt x="97159" y="227286"/>
                  <a:pt x="278463" y="0"/>
                </a:cubicBezTo>
              </a:path>
            </a:pathLst>
          </a:custGeom>
          <a:ln w="317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Freeform 102"/>
          <p:cNvSpPr/>
          <p:nvPr/>
        </p:nvSpPr>
        <p:spPr>
          <a:xfrm>
            <a:off x="5940970" y="3962400"/>
            <a:ext cx="1130781" cy="740979"/>
          </a:xfrm>
          <a:custGeom>
            <a:avLst/>
            <a:gdLst>
              <a:gd name="connsiteX0" fmla="*/ 1035208 w 1130781"/>
              <a:gd name="connsiteY0" fmla="*/ 740979 h 740979"/>
              <a:gd name="connsiteX1" fmla="*/ 1035208 w 1130781"/>
              <a:gd name="connsiteY1" fmla="*/ 488731 h 740979"/>
              <a:gd name="connsiteX2" fmla="*/ 41980 w 1130781"/>
              <a:gd name="connsiteY2" fmla="*/ 536027 h 740979"/>
              <a:gd name="connsiteX3" fmla="*/ 278463 w 1130781"/>
              <a:gd name="connsiteY3" fmla="*/ 0 h 740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0781" h="740979">
                <a:moveTo>
                  <a:pt x="1035208" y="740979"/>
                </a:moveTo>
                <a:cubicBezTo>
                  <a:pt x="1117977" y="631934"/>
                  <a:pt x="1200746" y="522890"/>
                  <a:pt x="1035208" y="488731"/>
                </a:cubicBezTo>
                <a:cubicBezTo>
                  <a:pt x="869670" y="454572"/>
                  <a:pt x="168104" y="617482"/>
                  <a:pt x="41980" y="536027"/>
                </a:cubicBezTo>
                <a:cubicBezTo>
                  <a:pt x="-84144" y="454572"/>
                  <a:pt x="97159" y="227286"/>
                  <a:pt x="278463" y="0"/>
                </a:cubicBezTo>
              </a:path>
            </a:pathLst>
          </a:custGeom>
          <a:ln w="317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Freeform 95"/>
          <p:cNvSpPr/>
          <p:nvPr/>
        </p:nvSpPr>
        <p:spPr>
          <a:xfrm>
            <a:off x="2300934" y="5714998"/>
            <a:ext cx="543532" cy="740979"/>
          </a:xfrm>
          <a:custGeom>
            <a:avLst/>
            <a:gdLst>
              <a:gd name="connsiteX0" fmla="*/ 448724 w 543532"/>
              <a:gd name="connsiteY0" fmla="*/ 740979 h 740979"/>
              <a:gd name="connsiteX1" fmla="*/ 511786 w 543532"/>
              <a:gd name="connsiteY1" fmla="*/ 551793 h 740979"/>
              <a:gd name="connsiteX2" fmla="*/ 7290 w 543532"/>
              <a:gd name="connsiteY2" fmla="*/ 520262 h 740979"/>
              <a:gd name="connsiteX3" fmla="*/ 259538 w 543532"/>
              <a:gd name="connsiteY3" fmla="*/ 0 h 740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3532" h="740979">
                <a:moveTo>
                  <a:pt x="448724" y="740979"/>
                </a:moveTo>
                <a:cubicBezTo>
                  <a:pt x="517041" y="664779"/>
                  <a:pt x="585358" y="588579"/>
                  <a:pt x="511786" y="551793"/>
                </a:cubicBezTo>
                <a:cubicBezTo>
                  <a:pt x="438214" y="515007"/>
                  <a:pt x="49331" y="612227"/>
                  <a:pt x="7290" y="520262"/>
                </a:cubicBezTo>
                <a:cubicBezTo>
                  <a:pt x="-34751" y="428296"/>
                  <a:pt x="112393" y="214148"/>
                  <a:pt x="259538" y="0"/>
                </a:cubicBezTo>
              </a:path>
            </a:pathLst>
          </a:custGeom>
          <a:ln w="317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Freeform 108"/>
          <p:cNvSpPr/>
          <p:nvPr/>
        </p:nvSpPr>
        <p:spPr>
          <a:xfrm>
            <a:off x="6540064" y="3962400"/>
            <a:ext cx="543532" cy="740979"/>
          </a:xfrm>
          <a:custGeom>
            <a:avLst/>
            <a:gdLst>
              <a:gd name="connsiteX0" fmla="*/ 448724 w 543532"/>
              <a:gd name="connsiteY0" fmla="*/ 740979 h 740979"/>
              <a:gd name="connsiteX1" fmla="*/ 511786 w 543532"/>
              <a:gd name="connsiteY1" fmla="*/ 551793 h 740979"/>
              <a:gd name="connsiteX2" fmla="*/ 7290 w 543532"/>
              <a:gd name="connsiteY2" fmla="*/ 520262 h 740979"/>
              <a:gd name="connsiteX3" fmla="*/ 259538 w 543532"/>
              <a:gd name="connsiteY3" fmla="*/ 0 h 740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3532" h="740979">
                <a:moveTo>
                  <a:pt x="448724" y="740979"/>
                </a:moveTo>
                <a:cubicBezTo>
                  <a:pt x="517041" y="664779"/>
                  <a:pt x="585358" y="588579"/>
                  <a:pt x="511786" y="551793"/>
                </a:cubicBezTo>
                <a:cubicBezTo>
                  <a:pt x="438214" y="515007"/>
                  <a:pt x="49331" y="612227"/>
                  <a:pt x="7290" y="520262"/>
                </a:cubicBezTo>
                <a:cubicBezTo>
                  <a:pt x="-34751" y="428296"/>
                  <a:pt x="112393" y="214148"/>
                  <a:pt x="259538" y="0"/>
                </a:cubicBezTo>
              </a:path>
            </a:pathLst>
          </a:custGeom>
          <a:ln w="317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Freeform 99"/>
          <p:cNvSpPr/>
          <p:nvPr/>
        </p:nvSpPr>
        <p:spPr>
          <a:xfrm>
            <a:off x="2725056" y="5714998"/>
            <a:ext cx="457200" cy="740979"/>
          </a:xfrm>
          <a:custGeom>
            <a:avLst/>
            <a:gdLst>
              <a:gd name="connsiteX0" fmla="*/ 0 w 457200"/>
              <a:gd name="connsiteY0" fmla="*/ 740979 h 740979"/>
              <a:gd name="connsiteX1" fmla="*/ 441435 w 457200"/>
              <a:gd name="connsiteY1" fmla="*/ 441434 h 740979"/>
              <a:gd name="connsiteX2" fmla="*/ 315310 w 457200"/>
              <a:gd name="connsiteY2" fmla="*/ 315310 h 740979"/>
              <a:gd name="connsiteX3" fmla="*/ 457200 w 457200"/>
              <a:gd name="connsiteY3" fmla="*/ 0 h 740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" h="740979">
                <a:moveTo>
                  <a:pt x="0" y="740979"/>
                </a:moveTo>
                <a:cubicBezTo>
                  <a:pt x="194441" y="626679"/>
                  <a:pt x="388883" y="512379"/>
                  <a:pt x="441435" y="441434"/>
                </a:cubicBezTo>
                <a:cubicBezTo>
                  <a:pt x="493987" y="370489"/>
                  <a:pt x="312683" y="388882"/>
                  <a:pt x="315310" y="315310"/>
                </a:cubicBezTo>
                <a:cubicBezTo>
                  <a:pt x="317937" y="241738"/>
                  <a:pt x="387568" y="120869"/>
                  <a:pt x="457200" y="0"/>
                </a:cubicBezTo>
              </a:path>
            </a:pathLst>
          </a:custGeom>
          <a:ln w="317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Freeform 114"/>
          <p:cNvSpPr/>
          <p:nvPr/>
        </p:nvSpPr>
        <p:spPr>
          <a:xfrm>
            <a:off x="6947335" y="3951889"/>
            <a:ext cx="457200" cy="740979"/>
          </a:xfrm>
          <a:custGeom>
            <a:avLst/>
            <a:gdLst>
              <a:gd name="connsiteX0" fmla="*/ 0 w 457200"/>
              <a:gd name="connsiteY0" fmla="*/ 740979 h 740979"/>
              <a:gd name="connsiteX1" fmla="*/ 441435 w 457200"/>
              <a:gd name="connsiteY1" fmla="*/ 441434 h 740979"/>
              <a:gd name="connsiteX2" fmla="*/ 315310 w 457200"/>
              <a:gd name="connsiteY2" fmla="*/ 315310 h 740979"/>
              <a:gd name="connsiteX3" fmla="*/ 457200 w 457200"/>
              <a:gd name="connsiteY3" fmla="*/ 0 h 740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" h="740979">
                <a:moveTo>
                  <a:pt x="0" y="740979"/>
                </a:moveTo>
                <a:cubicBezTo>
                  <a:pt x="194441" y="626679"/>
                  <a:pt x="388883" y="512379"/>
                  <a:pt x="441435" y="441434"/>
                </a:cubicBezTo>
                <a:cubicBezTo>
                  <a:pt x="493987" y="370489"/>
                  <a:pt x="312683" y="388882"/>
                  <a:pt x="315310" y="315310"/>
                </a:cubicBezTo>
                <a:cubicBezTo>
                  <a:pt x="317937" y="241738"/>
                  <a:pt x="387568" y="120869"/>
                  <a:pt x="457200" y="0"/>
                </a:cubicBezTo>
              </a:path>
            </a:pathLst>
          </a:custGeom>
          <a:ln w="317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Freeform 106"/>
          <p:cNvSpPr/>
          <p:nvPr/>
        </p:nvSpPr>
        <p:spPr>
          <a:xfrm>
            <a:off x="2749658" y="5714998"/>
            <a:ext cx="1022196" cy="756744"/>
          </a:xfrm>
          <a:custGeom>
            <a:avLst/>
            <a:gdLst>
              <a:gd name="connsiteX0" fmla="*/ 0 w 1022196"/>
              <a:gd name="connsiteY0" fmla="*/ 756744 h 756744"/>
              <a:gd name="connsiteX1" fmla="*/ 425669 w 1022196"/>
              <a:gd name="connsiteY1" fmla="*/ 457200 h 756744"/>
              <a:gd name="connsiteX2" fmla="*/ 945931 w 1022196"/>
              <a:gd name="connsiteY2" fmla="*/ 409903 h 756744"/>
              <a:gd name="connsiteX3" fmla="*/ 1008993 w 1022196"/>
              <a:gd name="connsiteY3" fmla="*/ 0 h 756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2196" h="756744">
                <a:moveTo>
                  <a:pt x="0" y="756744"/>
                </a:moveTo>
                <a:cubicBezTo>
                  <a:pt x="134007" y="635875"/>
                  <a:pt x="268014" y="515007"/>
                  <a:pt x="425669" y="457200"/>
                </a:cubicBezTo>
                <a:cubicBezTo>
                  <a:pt x="583324" y="399393"/>
                  <a:pt x="848711" y="486103"/>
                  <a:pt x="945931" y="409903"/>
                </a:cubicBezTo>
                <a:cubicBezTo>
                  <a:pt x="1043151" y="333703"/>
                  <a:pt x="1026072" y="166851"/>
                  <a:pt x="1008993" y="0"/>
                </a:cubicBezTo>
              </a:path>
            </a:pathLst>
          </a:custGeom>
          <a:ln w="317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Freeform 120"/>
          <p:cNvSpPr/>
          <p:nvPr/>
        </p:nvSpPr>
        <p:spPr>
          <a:xfrm>
            <a:off x="6965732" y="3967656"/>
            <a:ext cx="1022196" cy="756744"/>
          </a:xfrm>
          <a:custGeom>
            <a:avLst/>
            <a:gdLst>
              <a:gd name="connsiteX0" fmla="*/ 0 w 1022196"/>
              <a:gd name="connsiteY0" fmla="*/ 756744 h 756744"/>
              <a:gd name="connsiteX1" fmla="*/ 425669 w 1022196"/>
              <a:gd name="connsiteY1" fmla="*/ 457200 h 756744"/>
              <a:gd name="connsiteX2" fmla="*/ 945931 w 1022196"/>
              <a:gd name="connsiteY2" fmla="*/ 409903 h 756744"/>
              <a:gd name="connsiteX3" fmla="*/ 1008993 w 1022196"/>
              <a:gd name="connsiteY3" fmla="*/ 0 h 756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2196" h="756744">
                <a:moveTo>
                  <a:pt x="0" y="756744"/>
                </a:moveTo>
                <a:cubicBezTo>
                  <a:pt x="134007" y="635875"/>
                  <a:pt x="268014" y="515007"/>
                  <a:pt x="425669" y="457200"/>
                </a:cubicBezTo>
                <a:cubicBezTo>
                  <a:pt x="583324" y="399393"/>
                  <a:pt x="848711" y="486103"/>
                  <a:pt x="945931" y="409903"/>
                </a:cubicBezTo>
                <a:cubicBezTo>
                  <a:pt x="1043151" y="333703"/>
                  <a:pt x="1026072" y="166851"/>
                  <a:pt x="1008993" y="0"/>
                </a:cubicBezTo>
              </a:path>
            </a:pathLst>
          </a:custGeom>
          <a:ln w="317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Freeform 118"/>
          <p:cNvSpPr/>
          <p:nvPr/>
        </p:nvSpPr>
        <p:spPr>
          <a:xfrm>
            <a:off x="2749658" y="5714998"/>
            <a:ext cx="1623848" cy="725213"/>
          </a:xfrm>
          <a:custGeom>
            <a:avLst/>
            <a:gdLst>
              <a:gd name="connsiteX0" fmla="*/ 0 w 1623848"/>
              <a:gd name="connsiteY0" fmla="*/ 725213 h 725213"/>
              <a:gd name="connsiteX1" fmla="*/ 409904 w 1623848"/>
              <a:gd name="connsiteY1" fmla="*/ 472965 h 725213"/>
              <a:gd name="connsiteX2" fmla="*/ 1324304 w 1623848"/>
              <a:gd name="connsiteY2" fmla="*/ 441434 h 725213"/>
              <a:gd name="connsiteX3" fmla="*/ 1623848 w 1623848"/>
              <a:gd name="connsiteY3" fmla="*/ 0 h 725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3848" h="725213">
                <a:moveTo>
                  <a:pt x="0" y="725213"/>
                </a:moveTo>
                <a:cubicBezTo>
                  <a:pt x="94593" y="622737"/>
                  <a:pt x="189187" y="520261"/>
                  <a:pt x="409904" y="472965"/>
                </a:cubicBezTo>
                <a:cubicBezTo>
                  <a:pt x="630621" y="425669"/>
                  <a:pt x="1121980" y="520262"/>
                  <a:pt x="1324304" y="441434"/>
                </a:cubicBezTo>
                <a:cubicBezTo>
                  <a:pt x="1526628" y="362606"/>
                  <a:pt x="1575238" y="181303"/>
                  <a:pt x="1623848" y="0"/>
                </a:cubicBezTo>
              </a:path>
            </a:pathLst>
          </a:custGeom>
          <a:ln w="317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Freeform 127"/>
          <p:cNvSpPr/>
          <p:nvPr/>
        </p:nvSpPr>
        <p:spPr>
          <a:xfrm>
            <a:off x="6994632" y="3954519"/>
            <a:ext cx="1623848" cy="725213"/>
          </a:xfrm>
          <a:custGeom>
            <a:avLst/>
            <a:gdLst>
              <a:gd name="connsiteX0" fmla="*/ 0 w 1623848"/>
              <a:gd name="connsiteY0" fmla="*/ 725213 h 725213"/>
              <a:gd name="connsiteX1" fmla="*/ 409904 w 1623848"/>
              <a:gd name="connsiteY1" fmla="*/ 472965 h 725213"/>
              <a:gd name="connsiteX2" fmla="*/ 1324304 w 1623848"/>
              <a:gd name="connsiteY2" fmla="*/ 441434 h 725213"/>
              <a:gd name="connsiteX3" fmla="*/ 1623848 w 1623848"/>
              <a:gd name="connsiteY3" fmla="*/ 0 h 725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3848" h="725213">
                <a:moveTo>
                  <a:pt x="0" y="725213"/>
                </a:moveTo>
                <a:cubicBezTo>
                  <a:pt x="94593" y="622737"/>
                  <a:pt x="189187" y="520261"/>
                  <a:pt x="409904" y="472965"/>
                </a:cubicBezTo>
                <a:cubicBezTo>
                  <a:pt x="630621" y="425669"/>
                  <a:pt x="1121980" y="520262"/>
                  <a:pt x="1324304" y="441434"/>
                </a:cubicBezTo>
                <a:cubicBezTo>
                  <a:pt x="1526628" y="362606"/>
                  <a:pt x="1575238" y="181303"/>
                  <a:pt x="1623848" y="0"/>
                </a:cubicBezTo>
              </a:path>
            </a:pathLst>
          </a:custGeom>
          <a:ln w="317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Rectangle 130">
            <a:hlinkClick r:id="rId3" action="ppaction://hlinkfile"/>
          </p:cNvPr>
          <p:cNvSpPr/>
          <p:nvPr/>
        </p:nvSpPr>
        <p:spPr>
          <a:xfrm>
            <a:off x="6771369" y="1581573"/>
            <a:ext cx="1752600" cy="484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Go to program</a:t>
            </a: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78808" y="1009227"/>
            <a:ext cx="4869816" cy="819573"/>
            <a:chOff x="478808" y="762000"/>
            <a:chExt cx="4869816" cy="819573"/>
          </a:xfrm>
        </p:grpSpPr>
        <p:sp>
          <p:nvSpPr>
            <p:cNvPr id="21" name="Rectangle 20"/>
            <p:cNvSpPr/>
            <p:nvPr/>
          </p:nvSpPr>
          <p:spPr>
            <a:xfrm>
              <a:off x="478808" y="762000"/>
              <a:ext cx="2997200" cy="81957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. . .</a:t>
              </a:r>
            </a:p>
            <a:p>
              <a:endParaRPr lang="en-US" b="1" dirty="0">
                <a:solidFill>
                  <a:srgbClr val="FF0000"/>
                </a:solidFill>
              </a:endParaRPr>
            </a:p>
            <a:p>
              <a:r>
                <a:rPr lang="en-US" b="1" dirty="0" smtClean="0">
                  <a:solidFill>
                    <a:srgbClr val="FF0000"/>
                  </a:solidFill>
                </a:rPr>
                <a:t>. . .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875" y="1081525"/>
              <a:ext cx="4841749" cy="2788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3" name="Group 42"/>
          <p:cNvGrpSpPr/>
          <p:nvPr/>
        </p:nvGrpSpPr>
        <p:grpSpPr>
          <a:xfrm>
            <a:off x="3714723" y="2362200"/>
            <a:ext cx="5048277" cy="685800"/>
            <a:chOff x="3714723" y="2362200"/>
            <a:chExt cx="5048277" cy="685800"/>
          </a:xfrm>
        </p:grpSpPr>
        <p:sp>
          <p:nvSpPr>
            <p:cNvPr id="126" name="Rectangle 125"/>
            <p:cNvSpPr/>
            <p:nvPr/>
          </p:nvSpPr>
          <p:spPr>
            <a:xfrm>
              <a:off x="4267200" y="2362200"/>
              <a:ext cx="4495800" cy="6858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accent6">
                      <a:lumMod val="75000"/>
                    </a:schemeClr>
                  </a:solidFill>
                </a:rPr>
                <a:t>Move *t pointer until it points to Null character in target string</a:t>
              </a:r>
              <a:endParaRPr lang="en-US" sz="24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0" name="Right Brace 19"/>
            <p:cNvSpPr/>
            <p:nvPr/>
          </p:nvSpPr>
          <p:spPr>
            <a:xfrm>
              <a:off x="3714723" y="2362200"/>
              <a:ext cx="658783" cy="685800"/>
            </a:xfrm>
            <a:prstGeom prst="rightBrace">
              <a:avLst/>
            </a:prstGeom>
            <a:ln w="4445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1" name="Rectangle 160"/>
          <p:cNvSpPr/>
          <p:nvPr/>
        </p:nvSpPr>
        <p:spPr>
          <a:xfrm>
            <a:off x="4296228" y="5319486"/>
            <a:ext cx="59178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w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69" name="Rectangle 168"/>
          <p:cNvSpPr/>
          <p:nvPr/>
        </p:nvSpPr>
        <p:spPr>
          <a:xfrm>
            <a:off x="2689313" y="6324600"/>
            <a:ext cx="856682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506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4" name="Freeform 43"/>
          <p:cNvSpPr/>
          <p:nvPr/>
        </p:nvSpPr>
        <p:spPr>
          <a:xfrm>
            <a:off x="2815771" y="5704114"/>
            <a:ext cx="2105368" cy="725715"/>
          </a:xfrm>
          <a:custGeom>
            <a:avLst/>
            <a:gdLst>
              <a:gd name="connsiteX0" fmla="*/ 0 w 2105368"/>
              <a:gd name="connsiteY0" fmla="*/ 725715 h 725715"/>
              <a:gd name="connsiteX1" fmla="*/ 319315 w 2105368"/>
              <a:gd name="connsiteY1" fmla="*/ 464457 h 725715"/>
              <a:gd name="connsiteX2" fmla="*/ 1814286 w 2105368"/>
              <a:gd name="connsiteY2" fmla="*/ 449943 h 725715"/>
              <a:gd name="connsiteX3" fmla="*/ 2104572 w 2105368"/>
              <a:gd name="connsiteY3" fmla="*/ 0 h 725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5368" h="725715">
                <a:moveTo>
                  <a:pt x="0" y="725715"/>
                </a:moveTo>
                <a:cubicBezTo>
                  <a:pt x="8467" y="618067"/>
                  <a:pt x="16934" y="510419"/>
                  <a:pt x="319315" y="464457"/>
                </a:cubicBezTo>
                <a:cubicBezTo>
                  <a:pt x="621696" y="418495"/>
                  <a:pt x="1516743" y="527352"/>
                  <a:pt x="1814286" y="449943"/>
                </a:cubicBezTo>
                <a:cubicBezTo>
                  <a:pt x="2111829" y="372534"/>
                  <a:pt x="2108200" y="186267"/>
                  <a:pt x="2104572" y="0"/>
                </a:cubicBezTo>
              </a:path>
            </a:pathLst>
          </a:custGeom>
          <a:ln w="317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Rectangle 169"/>
          <p:cNvSpPr/>
          <p:nvPr/>
        </p:nvSpPr>
        <p:spPr>
          <a:xfrm>
            <a:off x="4903203" y="5319976"/>
            <a:ext cx="59178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o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73" name="Rectangle 172"/>
          <p:cNvSpPr/>
          <p:nvPr/>
        </p:nvSpPr>
        <p:spPr>
          <a:xfrm>
            <a:off x="2682059" y="6324600"/>
            <a:ext cx="856682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507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053" name="Freeform 2052"/>
          <p:cNvSpPr/>
          <p:nvPr/>
        </p:nvSpPr>
        <p:spPr>
          <a:xfrm>
            <a:off x="2801257" y="5704114"/>
            <a:ext cx="2743200" cy="711200"/>
          </a:xfrm>
          <a:custGeom>
            <a:avLst/>
            <a:gdLst>
              <a:gd name="connsiteX0" fmla="*/ 0 w 2743200"/>
              <a:gd name="connsiteY0" fmla="*/ 711200 h 711200"/>
              <a:gd name="connsiteX1" fmla="*/ 435429 w 2743200"/>
              <a:gd name="connsiteY1" fmla="*/ 464457 h 711200"/>
              <a:gd name="connsiteX2" fmla="*/ 2148114 w 2743200"/>
              <a:gd name="connsiteY2" fmla="*/ 493486 h 711200"/>
              <a:gd name="connsiteX3" fmla="*/ 2743200 w 2743200"/>
              <a:gd name="connsiteY3" fmla="*/ 0 h 71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43200" h="711200">
                <a:moveTo>
                  <a:pt x="0" y="711200"/>
                </a:moveTo>
                <a:cubicBezTo>
                  <a:pt x="38705" y="605971"/>
                  <a:pt x="77410" y="500743"/>
                  <a:pt x="435429" y="464457"/>
                </a:cubicBezTo>
                <a:cubicBezTo>
                  <a:pt x="793448" y="428171"/>
                  <a:pt x="1763485" y="570896"/>
                  <a:pt x="2148114" y="493486"/>
                </a:cubicBezTo>
                <a:cubicBezTo>
                  <a:pt x="2532743" y="416076"/>
                  <a:pt x="2637971" y="208038"/>
                  <a:pt x="2743200" y="0"/>
                </a:cubicBezTo>
              </a:path>
            </a:pathLst>
          </a:custGeom>
          <a:ln w="317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Rectangle 175"/>
          <p:cNvSpPr/>
          <p:nvPr/>
        </p:nvSpPr>
        <p:spPr>
          <a:xfrm>
            <a:off x="5486400" y="5330370"/>
            <a:ext cx="59178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r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77" name="Rectangle 176"/>
          <p:cNvSpPr/>
          <p:nvPr/>
        </p:nvSpPr>
        <p:spPr>
          <a:xfrm>
            <a:off x="2703833" y="6324600"/>
            <a:ext cx="856682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508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054" name="Freeform 2053"/>
          <p:cNvSpPr/>
          <p:nvPr/>
        </p:nvSpPr>
        <p:spPr>
          <a:xfrm>
            <a:off x="2766807" y="5704114"/>
            <a:ext cx="3358222" cy="725715"/>
          </a:xfrm>
          <a:custGeom>
            <a:avLst/>
            <a:gdLst>
              <a:gd name="connsiteX0" fmla="*/ 34450 w 3358222"/>
              <a:gd name="connsiteY0" fmla="*/ 725715 h 725715"/>
              <a:gd name="connsiteX1" fmla="*/ 382793 w 3358222"/>
              <a:gd name="connsiteY1" fmla="*/ 464457 h 725715"/>
              <a:gd name="connsiteX2" fmla="*/ 2763136 w 3358222"/>
              <a:gd name="connsiteY2" fmla="*/ 464457 h 725715"/>
              <a:gd name="connsiteX3" fmla="*/ 3358222 w 3358222"/>
              <a:gd name="connsiteY3" fmla="*/ 0 h 725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58222" h="725715">
                <a:moveTo>
                  <a:pt x="34450" y="725715"/>
                </a:moveTo>
                <a:cubicBezTo>
                  <a:pt x="-18769" y="616857"/>
                  <a:pt x="-71988" y="508000"/>
                  <a:pt x="382793" y="464457"/>
                </a:cubicBezTo>
                <a:cubicBezTo>
                  <a:pt x="837574" y="420914"/>
                  <a:pt x="2267231" y="541866"/>
                  <a:pt x="2763136" y="464457"/>
                </a:cubicBezTo>
                <a:cubicBezTo>
                  <a:pt x="3259041" y="387047"/>
                  <a:pt x="3308631" y="193523"/>
                  <a:pt x="3358222" y="0"/>
                </a:cubicBezTo>
              </a:path>
            </a:pathLst>
          </a:custGeom>
          <a:ln w="317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" name="Rectangle 178"/>
          <p:cNvSpPr/>
          <p:nvPr/>
        </p:nvSpPr>
        <p:spPr>
          <a:xfrm>
            <a:off x="6081486" y="5330370"/>
            <a:ext cx="59178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l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80" name="Rectangle 179"/>
          <p:cNvSpPr/>
          <p:nvPr/>
        </p:nvSpPr>
        <p:spPr>
          <a:xfrm>
            <a:off x="2695690" y="6324600"/>
            <a:ext cx="856682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509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057" name="Freeform 2056"/>
          <p:cNvSpPr/>
          <p:nvPr/>
        </p:nvSpPr>
        <p:spPr>
          <a:xfrm>
            <a:off x="2779958" y="5704114"/>
            <a:ext cx="3956998" cy="682172"/>
          </a:xfrm>
          <a:custGeom>
            <a:avLst/>
            <a:gdLst>
              <a:gd name="connsiteX0" fmla="*/ 6785 w 3956998"/>
              <a:gd name="connsiteY0" fmla="*/ 682172 h 682172"/>
              <a:gd name="connsiteX1" fmla="*/ 471242 w 3956998"/>
              <a:gd name="connsiteY1" fmla="*/ 449943 h 682172"/>
              <a:gd name="connsiteX2" fmla="*/ 3011242 w 3956998"/>
              <a:gd name="connsiteY2" fmla="*/ 537029 h 682172"/>
              <a:gd name="connsiteX3" fmla="*/ 3809528 w 3956998"/>
              <a:gd name="connsiteY3" fmla="*/ 333829 h 682172"/>
              <a:gd name="connsiteX4" fmla="*/ 3954671 w 3956998"/>
              <a:gd name="connsiteY4" fmla="*/ 0 h 682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56998" h="682172">
                <a:moveTo>
                  <a:pt x="6785" y="682172"/>
                </a:moveTo>
                <a:cubicBezTo>
                  <a:pt x="-11358" y="578153"/>
                  <a:pt x="-29501" y="474134"/>
                  <a:pt x="471242" y="449943"/>
                </a:cubicBezTo>
                <a:cubicBezTo>
                  <a:pt x="971985" y="425752"/>
                  <a:pt x="2454861" y="556381"/>
                  <a:pt x="3011242" y="537029"/>
                </a:cubicBezTo>
                <a:cubicBezTo>
                  <a:pt x="3567623" y="517677"/>
                  <a:pt x="3652290" y="423334"/>
                  <a:pt x="3809528" y="333829"/>
                </a:cubicBezTo>
                <a:cubicBezTo>
                  <a:pt x="3966766" y="244324"/>
                  <a:pt x="3960718" y="122162"/>
                  <a:pt x="3954671" y="0"/>
                </a:cubicBezTo>
              </a:path>
            </a:pathLst>
          </a:custGeom>
          <a:ln w="317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" name="Rectangle 183"/>
          <p:cNvSpPr/>
          <p:nvPr/>
        </p:nvSpPr>
        <p:spPr>
          <a:xfrm>
            <a:off x="6679878" y="5319486"/>
            <a:ext cx="59178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d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85" name="Rectangle 184"/>
          <p:cNvSpPr/>
          <p:nvPr/>
        </p:nvSpPr>
        <p:spPr>
          <a:xfrm>
            <a:off x="2681514" y="6339114"/>
            <a:ext cx="856682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510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059" name="Freeform 2058"/>
          <p:cNvSpPr/>
          <p:nvPr/>
        </p:nvSpPr>
        <p:spPr>
          <a:xfrm>
            <a:off x="2743200" y="5689600"/>
            <a:ext cx="4587517" cy="740229"/>
          </a:xfrm>
          <a:custGeom>
            <a:avLst/>
            <a:gdLst>
              <a:gd name="connsiteX0" fmla="*/ 0 w 4587517"/>
              <a:gd name="connsiteY0" fmla="*/ 740229 h 740229"/>
              <a:gd name="connsiteX1" fmla="*/ 551543 w 4587517"/>
              <a:gd name="connsiteY1" fmla="*/ 478971 h 740229"/>
              <a:gd name="connsiteX2" fmla="*/ 1915886 w 4587517"/>
              <a:gd name="connsiteY2" fmla="*/ 551543 h 740229"/>
              <a:gd name="connsiteX3" fmla="*/ 4151086 w 4587517"/>
              <a:gd name="connsiteY3" fmla="*/ 566057 h 740229"/>
              <a:gd name="connsiteX4" fmla="*/ 4586514 w 4587517"/>
              <a:gd name="connsiteY4" fmla="*/ 0 h 740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87517" h="740229">
                <a:moveTo>
                  <a:pt x="0" y="740229"/>
                </a:moveTo>
                <a:cubicBezTo>
                  <a:pt x="116114" y="625324"/>
                  <a:pt x="232229" y="510419"/>
                  <a:pt x="551543" y="478971"/>
                </a:cubicBezTo>
                <a:cubicBezTo>
                  <a:pt x="870857" y="447523"/>
                  <a:pt x="1315962" y="537029"/>
                  <a:pt x="1915886" y="551543"/>
                </a:cubicBezTo>
                <a:cubicBezTo>
                  <a:pt x="2515810" y="566057"/>
                  <a:pt x="3705981" y="657981"/>
                  <a:pt x="4151086" y="566057"/>
                </a:cubicBezTo>
                <a:cubicBezTo>
                  <a:pt x="4596191" y="474133"/>
                  <a:pt x="4591352" y="237066"/>
                  <a:pt x="4586514" y="0"/>
                </a:cubicBezTo>
              </a:path>
            </a:pathLst>
          </a:custGeom>
          <a:ln w="317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" name="Rectangle 187"/>
          <p:cNvSpPr/>
          <p:nvPr/>
        </p:nvSpPr>
        <p:spPr>
          <a:xfrm>
            <a:off x="7268028" y="5319486"/>
            <a:ext cx="59178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\0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9580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500"/>
                            </p:stCondLst>
                            <p:childTnLst>
                              <p:par>
                                <p:cTn id="1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500"/>
                            </p:stCondLst>
                            <p:childTnLst>
                              <p:par>
                                <p:cTn id="1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500"/>
                            </p:stCondLst>
                            <p:childTnLst>
                              <p:par>
                                <p:cTn id="1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500"/>
                            </p:stCondLst>
                            <p:childTnLst>
                              <p:par>
                                <p:cTn id="1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500"/>
                            </p:stCondLst>
                            <p:childTnLst>
                              <p:par>
                                <p:cTn id="1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500"/>
                            </p:stCondLst>
                            <p:childTnLst>
                              <p:par>
                                <p:cTn id="2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0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5" fill="hold">
                            <p:stCondLst>
                              <p:cond delay="500"/>
                            </p:stCondLst>
                            <p:childTnLst>
                              <p:par>
                                <p:cTn id="2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7" fill="hold">
                            <p:stCondLst>
                              <p:cond delay="500"/>
                            </p:stCondLst>
                            <p:childTnLst>
                              <p:par>
                                <p:cTn id="2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23" grpId="0" animBg="1"/>
      <p:bldP spid="23" grpId="1" animBg="1"/>
      <p:bldP spid="97" grpId="0" animBg="1"/>
      <p:bldP spid="97" grpId="1" animBg="1"/>
      <p:bldP spid="39" grpId="0" animBg="1"/>
      <p:bldP spid="39" grpId="1" animBg="1"/>
      <p:bldP spid="103" grpId="0" animBg="1"/>
      <p:bldP spid="103" grpId="1" animBg="1"/>
      <p:bldP spid="96" grpId="0" animBg="1"/>
      <p:bldP spid="96" grpId="1" animBg="1"/>
      <p:bldP spid="109" grpId="0" animBg="1"/>
      <p:bldP spid="109" grpId="1" animBg="1"/>
      <p:bldP spid="100" grpId="0" animBg="1"/>
      <p:bldP spid="100" grpId="1" animBg="1"/>
      <p:bldP spid="115" grpId="0" animBg="1"/>
      <p:bldP spid="115" grpId="1" animBg="1"/>
      <p:bldP spid="107" grpId="0" animBg="1"/>
      <p:bldP spid="107" grpId="1" animBg="1"/>
      <p:bldP spid="121" grpId="0" animBg="1"/>
      <p:bldP spid="121" grpId="1" animBg="1"/>
      <p:bldP spid="119" grpId="0" animBg="1"/>
      <p:bldP spid="119" grpId="1" animBg="1"/>
      <p:bldP spid="128" grpId="0" animBg="1"/>
      <p:bldP spid="131" grpId="0" animBg="1"/>
      <p:bldP spid="161" grpId="0" animBg="1"/>
      <p:bldP spid="169" grpId="0" animBg="1"/>
      <p:bldP spid="44" grpId="0" animBg="1"/>
      <p:bldP spid="44" grpId="1" animBg="1"/>
      <p:bldP spid="170" grpId="0" animBg="1"/>
      <p:bldP spid="173" grpId="0" animBg="1"/>
      <p:bldP spid="2053" grpId="0" animBg="1"/>
      <p:bldP spid="2053" grpId="1" animBg="1"/>
      <p:bldP spid="176" grpId="0" animBg="1"/>
      <p:bldP spid="177" grpId="0" animBg="1"/>
      <p:bldP spid="2054" grpId="0" animBg="1"/>
      <p:bldP spid="2054" grpId="1" animBg="1"/>
      <p:bldP spid="179" grpId="0" animBg="1"/>
      <p:bldP spid="180" grpId="0" animBg="1"/>
      <p:bldP spid="2057" grpId="0" animBg="1"/>
      <p:bldP spid="2057" grpId="1" animBg="1"/>
      <p:bldP spid="184" grpId="0" animBg="1"/>
      <p:bldP spid="185" grpId="0" animBg="1"/>
      <p:bldP spid="2059" grpId="0" animBg="1"/>
      <p:bldP spid="18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</a:t>
            </a:r>
            <a:r>
              <a:rPr lang="en-US" dirty="0" err="1" smtClean="0"/>
              <a:t>trcmp</a:t>
            </a:r>
            <a:r>
              <a:rPr lang="en-US" dirty="0" smtClean="0"/>
              <a:t> ( 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It compares </a:t>
            </a:r>
            <a:r>
              <a:rPr lang="en-US" dirty="0"/>
              <a:t>two strings to find out whether they are same or different </a:t>
            </a:r>
            <a:endParaRPr lang="en-US" dirty="0" smtClean="0"/>
          </a:p>
          <a:p>
            <a:r>
              <a:rPr lang="en-US" dirty="0"/>
              <a:t>The two strings are compared character by character until </a:t>
            </a:r>
            <a:endParaRPr lang="en-US" dirty="0" smtClean="0"/>
          </a:p>
          <a:p>
            <a:pPr lvl="1"/>
            <a:r>
              <a:rPr lang="en-US" dirty="0" smtClean="0"/>
              <a:t>there </a:t>
            </a:r>
            <a:r>
              <a:rPr lang="en-US" dirty="0"/>
              <a:t>is a mismatch or </a:t>
            </a:r>
            <a:endParaRPr lang="en-US" dirty="0" smtClean="0"/>
          </a:p>
          <a:p>
            <a:pPr lvl="1"/>
            <a:r>
              <a:rPr lang="en-US" dirty="0" smtClean="0"/>
              <a:t>end </a:t>
            </a:r>
            <a:r>
              <a:rPr lang="en-US" dirty="0"/>
              <a:t>of one of the strings is reached </a:t>
            </a:r>
            <a:endParaRPr lang="en-US" dirty="0" smtClean="0"/>
          </a:p>
          <a:p>
            <a:r>
              <a:rPr lang="en-US" dirty="0"/>
              <a:t>If the two strings are identical, </a:t>
            </a:r>
            <a:r>
              <a:rPr lang="en-US" b="1" dirty="0" err="1"/>
              <a:t>strcmp</a:t>
            </a:r>
            <a:r>
              <a:rPr lang="en-US" b="1" dirty="0"/>
              <a:t>( ) </a:t>
            </a:r>
            <a:r>
              <a:rPr lang="en-US" dirty="0"/>
              <a:t>returns a value zero </a:t>
            </a:r>
            <a:endParaRPr lang="en-US" dirty="0" smtClean="0"/>
          </a:p>
          <a:p>
            <a:r>
              <a:rPr lang="en-US" dirty="0"/>
              <a:t>If </a:t>
            </a:r>
            <a:r>
              <a:rPr lang="en-US" dirty="0" smtClean="0"/>
              <a:t>they are </a:t>
            </a:r>
            <a:r>
              <a:rPr lang="en-US" dirty="0"/>
              <a:t>not, it returns the numeric </a:t>
            </a:r>
            <a:r>
              <a:rPr lang="en-US" dirty="0" smtClean="0"/>
              <a:t>value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05634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s</a:t>
            </a:r>
            <a:r>
              <a:rPr lang="en-US" dirty="0" err="1" smtClean="0"/>
              <a:t>trcmp</a:t>
            </a:r>
            <a:r>
              <a:rPr lang="en-US" dirty="0" smtClean="0"/>
              <a:t>( ) – program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5256" y="1429655"/>
            <a:ext cx="6952344" cy="3108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>
            <a:hlinkClick r:id="rId3" action="ppaction://hlinkfile"/>
          </p:cNvPr>
          <p:cNvSpPr/>
          <p:nvPr/>
        </p:nvSpPr>
        <p:spPr>
          <a:xfrm>
            <a:off x="6582229" y="4953000"/>
            <a:ext cx="1752600" cy="484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Go to program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2199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Write the definition of following function then call it from main to check it works or not</a:t>
            </a:r>
          </a:p>
          <a:p>
            <a:pPr lvl="1"/>
            <a:r>
              <a:rPr lang="en-US" dirty="0" err="1"/>
              <a:t>i</a:t>
            </a:r>
            <a:r>
              <a:rPr lang="en-US" dirty="0" err="1" smtClean="0"/>
              <a:t>nt</a:t>
            </a:r>
            <a:r>
              <a:rPr lang="en-US" dirty="0" smtClean="0"/>
              <a:t> </a:t>
            </a:r>
            <a:r>
              <a:rPr lang="en-US" dirty="0" err="1" smtClean="0"/>
              <a:t>countchar</a:t>
            </a:r>
            <a:r>
              <a:rPr lang="en-US" dirty="0" smtClean="0"/>
              <a:t>(char *</a:t>
            </a:r>
            <a:r>
              <a:rPr lang="en-US" dirty="0" err="1" smtClean="0"/>
              <a:t>str</a:t>
            </a:r>
            <a:r>
              <a:rPr lang="en-US" dirty="0" smtClean="0"/>
              <a:t>, char </a:t>
            </a:r>
            <a:r>
              <a:rPr lang="en-US" dirty="0" err="1" smtClean="0"/>
              <a:t>ch</a:t>
            </a:r>
            <a:r>
              <a:rPr lang="en-US" dirty="0" smtClean="0"/>
              <a:t>);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6553200" y="3581400"/>
            <a:ext cx="1981200" cy="484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write to program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2080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4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y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myPresentation1</Template>
  <TotalTime>7530</TotalTime>
  <Words>964</Words>
  <Application>Microsoft Office PowerPoint</Application>
  <PresentationFormat>On-screen Show (4:3)</PresentationFormat>
  <Paragraphs>351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myPresentation1</vt:lpstr>
      <vt:lpstr>CSC103: Introduction to Computer and Programming</vt:lpstr>
      <vt:lpstr>Previous lecture</vt:lpstr>
      <vt:lpstr>Today’s lecture outline</vt:lpstr>
      <vt:lpstr>Standard Library String Functions </vt:lpstr>
      <vt:lpstr>strlen( ) </vt:lpstr>
      <vt:lpstr>strlen() – program </vt:lpstr>
      <vt:lpstr>mystrlen( )</vt:lpstr>
      <vt:lpstr>strcpy( ) </vt:lpstr>
      <vt:lpstr>strcpy() - program </vt:lpstr>
      <vt:lpstr>mystrcpy( )</vt:lpstr>
      <vt:lpstr>Constants</vt:lpstr>
      <vt:lpstr>Cont.</vt:lpstr>
      <vt:lpstr>Cont.</vt:lpstr>
      <vt:lpstr>strcat( ) </vt:lpstr>
      <vt:lpstr>strcat( ) – program</vt:lpstr>
      <vt:lpstr>mystrcat( )</vt:lpstr>
      <vt:lpstr>strcmp ( )</vt:lpstr>
      <vt:lpstr>strcmp( ) – program</vt:lpstr>
      <vt:lpstr>Exercise program</vt:lpstr>
      <vt:lpstr>Slide 20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Computers &amp; Programming  </dc:title>
  <dc:creator>Najmus Saqib</dc:creator>
  <cp:lastModifiedBy>NTS</cp:lastModifiedBy>
  <cp:revision>372</cp:revision>
  <dcterms:created xsi:type="dcterms:W3CDTF">2006-08-16T00:00:00Z</dcterms:created>
  <dcterms:modified xsi:type="dcterms:W3CDTF">2012-06-19T13:17:30Z</dcterms:modified>
</cp:coreProperties>
</file>