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445" r:id="rId2"/>
    <p:sldId id="720" r:id="rId3"/>
    <p:sldId id="738" r:id="rId4"/>
    <p:sldId id="739" r:id="rId5"/>
    <p:sldId id="740" r:id="rId6"/>
    <p:sldId id="741" r:id="rId7"/>
    <p:sldId id="742" r:id="rId8"/>
    <p:sldId id="743" r:id="rId9"/>
    <p:sldId id="744" r:id="rId10"/>
    <p:sldId id="745" r:id="rId11"/>
    <p:sldId id="746" r:id="rId12"/>
    <p:sldId id="747" r:id="rId13"/>
    <p:sldId id="748" r:id="rId14"/>
    <p:sldId id="749" r:id="rId15"/>
    <p:sldId id="750" r:id="rId16"/>
    <p:sldId id="751" r:id="rId17"/>
    <p:sldId id="752" r:id="rId18"/>
    <p:sldId id="753" r:id="rId19"/>
    <p:sldId id="756" r:id="rId20"/>
    <p:sldId id="754" r:id="rId21"/>
    <p:sldId id="757" r:id="rId22"/>
    <p:sldId id="75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980" autoAdjust="0"/>
  </p:normalViewPr>
  <p:slideViewPr>
    <p:cSldViewPr>
      <p:cViewPr>
        <p:scale>
          <a:sx n="70" d="100"/>
          <a:sy n="70" d="100"/>
        </p:scale>
        <p:origin x="-133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display_string_normal.c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display_string_null.c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display_string_pointer.c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C%20program%20lecture%2021/string_input_character.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string_gets.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string_pointer.c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passing_string_function.c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string_length.c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21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Dimensional a</a:t>
            </a:r>
            <a:r>
              <a:rPr lang="en-US" dirty="0" smtClean="0"/>
              <a:t>rray</a:t>
            </a:r>
          </a:p>
          <a:p>
            <a:r>
              <a:rPr lang="en-US" dirty="0" smtClean="0"/>
              <a:t>Initializing 2 Dimensional array</a:t>
            </a:r>
          </a:p>
          <a:p>
            <a:r>
              <a:rPr lang="en-US" dirty="0" smtClean="0"/>
              <a:t>Memory map of 2-D array</a:t>
            </a:r>
          </a:p>
          <a:p>
            <a:r>
              <a:rPr lang="en-US" dirty="0" smtClean="0"/>
              <a:t>Pointer and 2-D array</a:t>
            </a:r>
          </a:p>
          <a:p>
            <a:r>
              <a:rPr lang="en-US" dirty="0" smtClean="0"/>
              <a:t>Array of pointer</a:t>
            </a:r>
          </a:p>
          <a:p>
            <a:r>
              <a:rPr lang="en-US" dirty="0"/>
              <a:t>Passing 2-D Array to a Function</a:t>
            </a:r>
          </a:p>
        </p:txBody>
      </p:sp>
    </p:spTree>
    <p:extLst>
      <p:ext uri="{BB962C8B-B14F-4D97-AF65-F5344CB8AC3E}">
        <p14:creationId xmlns:p14="http://schemas.microsoft.com/office/powerpoint/2010/main" xmlns="" val="55995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Strings</a:t>
            </a:r>
          </a:p>
          <a:p>
            <a:r>
              <a:rPr lang="en-US" dirty="0" smtClean="0"/>
              <a:t>Null character</a:t>
            </a:r>
          </a:p>
          <a:p>
            <a:r>
              <a:rPr lang="en-US" dirty="0" smtClean="0"/>
              <a:t>Memory map of string</a:t>
            </a:r>
          </a:p>
          <a:p>
            <a:r>
              <a:rPr lang="en-US" dirty="0" smtClean="0"/>
              <a:t>String initialization</a:t>
            </a:r>
          </a:p>
          <a:p>
            <a:r>
              <a:rPr lang="en-US" dirty="0" smtClean="0"/>
              <a:t>Display string content</a:t>
            </a:r>
          </a:p>
          <a:p>
            <a:r>
              <a:rPr lang="en-US" dirty="0" smtClean="0"/>
              <a:t>Input string from user</a:t>
            </a:r>
          </a:p>
          <a:p>
            <a:r>
              <a:rPr lang="en-US" dirty="0" smtClean="0"/>
              <a:t>Passing a string to a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324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 </a:t>
            </a:r>
            <a:r>
              <a:rPr lang="en-US" dirty="0"/>
              <a:t>group of integers can be stored in an integer </a:t>
            </a:r>
            <a:r>
              <a:rPr lang="en-US" dirty="0" smtClean="0"/>
              <a:t>array </a:t>
            </a:r>
          </a:p>
          <a:p>
            <a:r>
              <a:rPr lang="en-US" dirty="0"/>
              <a:t>S</a:t>
            </a:r>
            <a:r>
              <a:rPr lang="en-US" dirty="0" smtClean="0"/>
              <a:t>imilarly </a:t>
            </a:r>
            <a:r>
              <a:rPr lang="en-US" dirty="0"/>
              <a:t>a group of characters can be stored in a character </a:t>
            </a:r>
            <a:r>
              <a:rPr lang="en-US" dirty="0" smtClean="0"/>
              <a:t>array</a:t>
            </a:r>
          </a:p>
          <a:p>
            <a:r>
              <a:rPr lang="en-US" dirty="0"/>
              <a:t>Character arrays are many a time also called strings </a:t>
            </a:r>
            <a:endParaRPr lang="en-US" dirty="0" smtClean="0"/>
          </a:p>
          <a:p>
            <a:r>
              <a:rPr lang="en-US" dirty="0"/>
              <a:t>Character arrays or strings are used by programming languages to manipulate text such as words and sentences 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95698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string </a:t>
            </a:r>
            <a:r>
              <a:rPr lang="en-US" dirty="0" smtClean="0"/>
              <a:t>is </a:t>
            </a:r>
            <a:r>
              <a:rPr lang="en-US" dirty="0"/>
              <a:t>a one-dimensional array of characters terminated by a null ( ‘\0’ 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Each </a:t>
            </a:r>
            <a:r>
              <a:rPr lang="en-US" dirty="0"/>
              <a:t>character in the array occupies one byte of </a:t>
            </a:r>
            <a:r>
              <a:rPr lang="en-US" dirty="0" smtClean="0"/>
              <a:t>memory 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last character is always ‘\0</a:t>
            </a:r>
            <a:r>
              <a:rPr lang="en-US" dirty="0" smtClean="0"/>
              <a:t>’ 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304" y="2528248"/>
            <a:ext cx="8458200" cy="404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008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Null character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Represented by a back slash and a zero 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\0</a:t>
            </a:r>
          </a:p>
          <a:p>
            <a:r>
              <a:rPr lang="en-US" dirty="0"/>
              <a:t>It looks like two characters, but it is actually only one </a:t>
            </a:r>
            <a:r>
              <a:rPr lang="en-US" dirty="0" smtClean="0"/>
              <a:t>character</a:t>
            </a:r>
          </a:p>
          <a:p>
            <a:r>
              <a:rPr lang="en-US" dirty="0"/>
              <a:t>Note that ‘\0’ and ‘0’ are not same. ASCII value of ‘\0’ is 0, whereas ASCII value of ‘0’ is 48 </a:t>
            </a:r>
          </a:p>
        </p:txBody>
      </p:sp>
    </p:spTree>
    <p:extLst>
      <p:ext uri="{BB962C8B-B14F-4D97-AF65-F5344CB8AC3E}">
        <p14:creationId xmlns:p14="http://schemas.microsoft.com/office/powerpoint/2010/main" xmlns="" val="346126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allocation for 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elements of the character array are stored in contiguous memory locations 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terminating null (‘\0’) is important, because it is the only way </a:t>
            </a:r>
            <a:r>
              <a:rPr lang="en-US" sz="2800" dirty="0" smtClean="0"/>
              <a:t>to </a:t>
            </a:r>
            <a:r>
              <a:rPr lang="en-US" sz="2800" dirty="0"/>
              <a:t>know where the string ends </a:t>
            </a:r>
            <a:endParaRPr lang="en-US" sz="2800" dirty="0" smtClean="0"/>
          </a:p>
          <a:p>
            <a:r>
              <a:rPr lang="en-US" sz="2800" dirty="0"/>
              <a:t>A</a:t>
            </a:r>
            <a:r>
              <a:rPr lang="en-US" sz="2800" dirty="0" smtClean="0"/>
              <a:t> </a:t>
            </a:r>
            <a:r>
              <a:rPr lang="en-US" sz="2800" dirty="0"/>
              <a:t>string not terminated by a ‘\0’ is not really a string, but </a:t>
            </a:r>
            <a:r>
              <a:rPr lang="en-US" sz="2800" dirty="0" smtClean="0"/>
              <a:t>just </a:t>
            </a:r>
            <a:r>
              <a:rPr lang="en-US" sz="2800" dirty="0"/>
              <a:t>a collection of characters 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381836" y="2523988"/>
            <a:ext cx="6934200" cy="780776"/>
            <a:chOff x="1396908" y="3057088"/>
            <a:chExt cx="6934200" cy="780776"/>
          </a:xfrm>
        </p:grpSpPr>
        <p:sp>
          <p:nvSpPr>
            <p:cNvPr id="15" name="Rectangle 14"/>
            <p:cNvSpPr/>
            <p:nvPr/>
          </p:nvSpPr>
          <p:spPr>
            <a:xfrm>
              <a:off x="1582292" y="305823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27885" y="305823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264947" y="3061648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097976" y="305823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36176" y="305823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774376" y="305823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632479" y="3057088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470679" y="3057088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396908" y="3439230"/>
              <a:ext cx="6934200" cy="398634"/>
              <a:chOff x="1129352" y="5486400"/>
              <a:chExt cx="6934200" cy="39863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129352" y="5504034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962436" y="5500048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14284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6661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5043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336844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1807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65514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7054188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65515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87185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887" y="2887662"/>
            <a:ext cx="8229600" cy="198913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 will automatically insert \0 character at the end of the string.</a:t>
            </a:r>
          </a:p>
          <a:p>
            <a:r>
              <a:rPr lang="en-US" sz="2800" dirty="0" smtClean="0"/>
              <a:t>Memory allocated for name string is 8 bytes</a:t>
            </a:r>
            <a:endParaRPr lang="en-US" sz="2800" dirty="0"/>
          </a:p>
          <a:p>
            <a:r>
              <a:rPr lang="en-US" sz="2800" dirty="0" smtClean="0"/>
              <a:t>7bytes for actual string and 1 byte for \0 character</a:t>
            </a:r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00302"/>
            <a:ext cx="8458200" cy="404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966" y="2229134"/>
            <a:ext cx="4572000" cy="347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082" y="5105400"/>
            <a:ext cx="468629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8476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string element are displayed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000167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6400800" y="51816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894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798964" y="5229088"/>
            <a:ext cx="7780360" cy="780776"/>
            <a:chOff x="304800" y="5029200"/>
            <a:chExt cx="7780360" cy="780776"/>
          </a:xfrm>
        </p:grpSpPr>
        <p:sp>
          <p:nvSpPr>
            <p:cNvPr id="6" name="Rectangle 5"/>
            <p:cNvSpPr/>
            <p:nvPr/>
          </p:nvSpPr>
          <p:spPr>
            <a:xfrm>
              <a:off x="490184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K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335777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172839" y="503376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058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440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822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m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540371" y="50292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378571" y="50292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4800" y="5428976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65508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37884" y="5424990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65509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98973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65510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841580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65511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679780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65512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1229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65513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356180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65514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229636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65515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24731" y="50292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075796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65515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7450" y="1414236"/>
            <a:ext cx="6357350" cy="3614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>
            <a:hlinkClick r:id="rId3" action="ppaction://hlinkfile"/>
          </p:cNvPr>
          <p:cNvSpPr/>
          <p:nvPr/>
        </p:nvSpPr>
        <p:spPr>
          <a:xfrm>
            <a:off x="6804495" y="43434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066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373" y="1057133"/>
            <a:ext cx="7315790" cy="2829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to string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04800" y="1676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12760" y="1924336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2667000" y="4410783"/>
            <a:ext cx="6339108" cy="779634"/>
            <a:chOff x="2667000" y="4410783"/>
            <a:chExt cx="6339108" cy="779634"/>
          </a:xfrm>
        </p:grpSpPr>
        <p:grpSp>
          <p:nvGrpSpPr>
            <p:cNvPr id="5" name="Group 4"/>
            <p:cNvGrpSpPr/>
            <p:nvPr/>
          </p:nvGrpSpPr>
          <p:grpSpPr>
            <a:xfrm>
              <a:off x="3789252" y="4410783"/>
              <a:ext cx="5216856" cy="779634"/>
              <a:chOff x="304800" y="5030342"/>
              <a:chExt cx="5216856" cy="779634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172839" y="50337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30" name="Rectangle 29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name[6]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91200" y="3309013"/>
            <a:ext cx="1544196" cy="424787"/>
            <a:chOff x="5791200" y="3309013"/>
            <a:chExt cx="1544196" cy="424787"/>
          </a:xfrm>
        </p:grpSpPr>
        <p:sp>
          <p:nvSpPr>
            <p:cNvPr id="26" name="Rectangle 25"/>
            <p:cNvSpPr/>
            <p:nvPr/>
          </p:nvSpPr>
          <p:spPr>
            <a:xfrm>
              <a:off x="6497196" y="3309013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791200" y="3352800"/>
              <a:ext cx="69234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ptr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6498333" y="3300482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solidFill>
                  <a:schemeClr val="tx1"/>
                </a:solidFill>
              </a:rPr>
              <a:t>65508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4800" y="4048836"/>
            <a:ext cx="2362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*</a:t>
            </a:r>
            <a:r>
              <a:rPr lang="en-US" sz="2000" b="1" dirty="0" err="1" smtClean="0">
                <a:solidFill>
                  <a:schemeClr val="tx1"/>
                </a:solidFill>
              </a:rPr>
              <a:t>ptr</a:t>
            </a:r>
            <a:r>
              <a:rPr lang="en-US" sz="2000" b="1" dirty="0" smtClean="0">
                <a:solidFill>
                  <a:schemeClr val="tx1"/>
                </a:solidFill>
              </a:rPr>
              <a:t> = *(65508) = h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32096" y="217227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4159653" y="3603009"/>
            <a:ext cx="2397279" cy="805218"/>
          </a:xfrm>
          <a:custGeom>
            <a:avLst/>
            <a:gdLst>
              <a:gd name="connsiteX0" fmla="*/ 2391272 w 2397279"/>
              <a:gd name="connsiteY0" fmla="*/ 0 h 805218"/>
              <a:gd name="connsiteX1" fmla="*/ 2077374 w 2397279"/>
              <a:gd name="connsiteY1" fmla="*/ 395785 h 805218"/>
              <a:gd name="connsiteX2" fmla="*/ 330460 w 2397279"/>
              <a:gd name="connsiteY2" fmla="*/ 150125 h 805218"/>
              <a:gd name="connsiteX3" fmla="*/ 2914 w 2397279"/>
              <a:gd name="connsiteY3" fmla="*/ 805218 h 80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7279" h="805218">
                <a:moveTo>
                  <a:pt x="2391272" y="0"/>
                </a:moveTo>
                <a:cubicBezTo>
                  <a:pt x="2406057" y="185382"/>
                  <a:pt x="2420843" y="370764"/>
                  <a:pt x="2077374" y="395785"/>
                </a:cubicBezTo>
                <a:cubicBezTo>
                  <a:pt x="1733905" y="420806"/>
                  <a:pt x="676203" y="81886"/>
                  <a:pt x="330460" y="150125"/>
                </a:cubicBezTo>
                <a:cubicBezTo>
                  <a:pt x="-15283" y="218364"/>
                  <a:pt x="-6185" y="511791"/>
                  <a:pt x="2914" y="805218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334368" y="2420208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00416" y="4370696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h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553568" y="4370696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true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662953" y="5372100"/>
            <a:ext cx="216776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Program output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61911" y="5753100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h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714232" y="295815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721056" y="319244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504296" y="3303896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65509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5049214" y="3589361"/>
            <a:ext cx="1509928" cy="818866"/>
          </a:xfrm>
          <a:custGeom>
            <a:avLst/>
            <a:gdLst>
              <a:gd name="connsiteX0" fmla="*/ 1488063 w 1509928"/>
              <a:gd name="connsiteY0" fmla="*/ 0 h 818866"/>
              <a:gd name="connsiteX1" fmla="*/ 1337938 w 1509928"/>
              <a:gd name="connsiteY1" fmla="*/ 395785 h 818866"/>
              <a:gd name="connsiteX2" fmla="*/ 218821 w 1509928"/>
              <a:gd name="connsiteY2" fmla="*/ 272955 h 818866"/>
              <a:gd name="connsiteX3" fmla="*/ 457 w 1509928"/>
              <a:gd name="connsiteY3" fmla="*/ 818866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9928" h="818866">
                <a:moveTo>
                  <a:pt x="1488063" y="0"/>
                </a:moveTo>
                <a:cubicBezTo>
                  <a:pt x="1518770" y="175146"/>
                  <a:pt x="1549478" y="350293"/>
                  <a:pt x="1337938" y="395785"/>
                </a:cubicBezTo>
                <a:cubicBezTo>
                  <a:pt x="1126398" y="441277"/>
                  <a:pt x="441734" y="202442"/>
                  <a:pt x="218821" y="272955"/>
                </a:cubicBezTo>
                <a:cubicBezTo>
                  <a:pt x="-4092" y="343468"/>
                  <a:pt x="-1818" y="581167"/>
                  <a:pt x="457" y="81886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92456" y="471871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e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551296" y="471871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true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953000" y="5763904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e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705136" y="295815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721056" y="319244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6490648" y="3303896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65510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5770065" y="3589361"/>
            <a:ext cx="841163" cy="818866"/>
          </a:xfrm>
          <a:custGeom>
            <a:avLst/>
            <a:gdLst>
              <a:gd name="connsiteX0" fmla="*/ 794508 w 841163"/>
              <a:gd name="connsiteY0" fmla="*/ 0 h 818866"/>
              <a:gd name="connsiteX1" fmla="*/ 767213 w 841163"/>
              <a:gd name="connsiteY1" fmla="*/ 327546 h 818866"/>
              <a:gd name="connsiteX2" fmla="*/ 98472 w 841163"/>
              <a:gd name="connsiteY2" fmla="*/ 341194 h 818866"/>
              <a:gd name="connsiteX3" fmla="*/ 16586 w 841163"/>
              <a:gd name="connsiteY3" fmla="*/ 818866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1163" h="818866">
                <a:moveTo>
                  <a:pt x="794508" y="0"/>
                </a:moveTo>
                <a:cubicBezTo>
                  <a:pt x="838863" y="135340"/>
                  <a:pt x="883219" y="270680"/>
                  <a:pt x="767213" y="327546"/>
                </a:cubicBezTo>
                <a:cubicBezTo>
                  <a:pt x="651207" y="384412"/>
                  <a:pt x="223577" y="259307"/>
                  <a:pt x="98472" y="341194"/>
                </a:cubicBezTo>
                <a:cubicBezTo>
                  <a:pt x="-26633" y="423081"/>
                  <a:pt x="-5024" y="620973"/>
                  <a:pt x="16586" y="81886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494728" y="510767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553568" y="510767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true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715368" y="295815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5119048" y="5763904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726744" y="319244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6497195" y="3309013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6574660" y="3603009"/>
            <a:ext cx="348609" cy="791570"/>
          </a:xfrm>
          <a:custGeom>
            <a:avLst/>
            <a:gdLst>
              <a:gd name="connsiteX0" fmla="*/ 3561 w 348609"/>
              <a:gd name="connsiteY0" fmla="*/ 0 h 791570"/>
              <a:gd name="connsiteX1" fmla="*/ 44504 w 348609"/>
              <a:gd name="connsiteY1" fmla="*/ 259307 h 791570"/>
              <a:gd name="connsiteX2" fmla="*/ 317459 w 348609"/>
              <a:gd name="connsiteY2" fmla="*/ 300251 h 791570"/>
              <a:gd name="connsiteX3" fmla="*/ 331107 w 348609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09" h="791570">
                <a:moveTo>
                  <a:pt x="3561" y="0"/>
                </a:moveTo>
                <a:cubicBezTo>
                  <a:pt x="-2126" y="104632"/>
                  <a:pt x="-7812" y="209265"/>
                  <a:pt x="44504" y="259307"/>
                </a:cubicBezTo>
                <a:cubicBezTo>
                  <a:pt x="96820" y="309349"/>
                  <a:pt x="269692" y="211541"/>
                  <a:pt x="317459" y="300251"/>
                </a:cubicBezTo>
                <a:cubicBezTo>
                  <a:pt x="365226" y="388961"/>
                  <a:pt x="348166" y="590265"/>
                  <a:pt x="331107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98144" y="5502320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556984" y="5502320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true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271448" y="5769592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705136" y="295815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721056" y="3200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6488692" y="3309013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65512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6560262" y="3603009"/>
            <a:ext cx="1135938" cy="791570"/>
          </a:xfrm>
          <a:custGeom>
            <a:avLst/>
            <a:gdLst>
              <a:gd name="connsiteX0" fmla="*/ 53312 w 1135938"/>
              <a:gd name="connsiteY0" fmla="*/ 0 h 791570"/>
              <a:gd name="connsiteX1" fmla="*/ 107903 w 1135938"/>
              <a:gd name="connsiteY1" fmla="*/ 259307 h 791570"/>
              <a:gd name="connsiteX2" fmla="*/ 1022303 w 1135938"/>
              <a:gd name="connsiteY2" fmla="*/ 218364 h 791570"/>
              <a:gd name="connsiteX3" fmla="*/ 1090542 w 1135938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5938" h="791570">
                <a:moveTo>
                  <a:pt x="53312" y="0"/>
                </a:moveTo>
                <a:cubicBezTo>
                  <a:pt x="-142" y="111456"/>
                  <a:pt x="-53595" y="222913"/>
                  <a:pt x="107903" y="259307"/>
                </a:cubicBezTo>
                <a:cubicBezTo>
                  <a:pt x="269401" y="295701"/>
                  <a:pt x="858530" y="129654"/>
                  <a:pt x="1022303" y="218364"/>
                </a:cubicBezTo>
                <a:cubicBezTo>
                  <a:pt x="1186076" y="307075"/>
                  <a:pt x="1138309" y="549322"/>
                  <a:pt x="1090542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94728" y="584579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o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553568" y="584579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true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707408" y="295815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5420405" y="5777552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o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723328" y="3200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6490967" y="3309013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6462135" y="3616657"/>
            <a:ext cx="1979086" cy="791570"/>
          </a:xfrm>
          <a:custGeom>
            <a:avLst/>
            <a:gdLst>
              <a:gd name="connsiteX0" fmla="*/ 102438 w 1979086"/>
              <a:gd name="connsiteY0" fmla="*/ 0 h 791570"/>
              <a:gd name="connsiteX1" fmla="*/ 184325 w 1979086"/>
              <a:gd name="connsiteY1" fmla="*/ 245659 h 791570"/>
              <a:gd name="connsiteX2" fmla="*/ 1794761 w 1979086"/>
              <a:gd name="connsiteY2" fmla="*/ 163773 h 791570"/>
              <a:gd name="connsiteX3" fmla="*/ 1876647 w 1979086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9086" h="791570">
                <a:moveTo>
                  <a:pt x="102438" y="0"/>
                </a:moveTo>
                <a:cubicBezTo>
                  <a:pt x="2354" y="109182"/>
                  <a:pt x="-97729" y="218364"/>
                  <a:pt x="184325" y="245659"/>
                </a:cubicBezTo>
                <a:cubicBezTo>
                  <a:pt x="466379" y="272954"/>
                  <a:pt x="1512707" y="72788"/>
                  <a:pt x="1794761" y="163773"/>
                </a:cubicBezTo>
                <a:cubicBezTo>
                  <a:pt x="2076815" y="254758"/>
                  <a:pt x="1976731" y="523164"/>
                  <a:pt x="1876647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94728" y="6248400"/>
            <a:ext cx="125787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\0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553568" y="6248400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false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69" name="Rectangle 68">
            <a:hlinkClick r:id="rId3" action="ppaction://hlinkfile"/>
          </p:cNvPr>
          <p:cNvSpPr/>
          <p:nvPr/>
        </p:nvSpPr>
        <p:spPr>
          <a:xfrm>
            <a:off x="6923396" y="5794044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199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5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500"/>
                            </p:stCondLst>
                            <p:childTnLst>
                              <p:par>
                                <p:cTn id="2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28" grpId="0" animBg="1"/>
      <p:bldP spid="28" grpId="1" animBg="1"/>
      <p:bldP spid="39" grpId="0"/>
      <p:bldP spid="40" grpId="0"/>
      <p:bldP spid="41" grpId="0"/>
      <p:bldP spid="43" grpId="0"/>
      <p:bldP spid="46" grpId="0" animBg="1"/>
      <p:bldP spid="36" grpId="0" animBg="1"/>
      <p:bldP spid="36" grpId="1" animBg="1"/>
      <p:bldP spid="48" grpId="0"/>
      <p:bldP spid="49" grpId="0"/>
      <p:bldP spid="50" grpId="0"/>
      <p:bldP spid="53" grpId="0" animBg="1"/>
      <p:bldP spid="37" grpId="0" animBg="1"/>
      <p:bldP spid="37" grpId="1" animBg="1"/>
      <p:bldP spid="55" grpId="0"/>
      <p:bldP spid="56" grpId="0"/>
      <p:bldP spid="59" grpId="0"/>
      <p:bldP spid="61" grpId="0" animBg="1"/>
      <p:bldP spid="42" grpId="0" animBg="1"/>
      <p:bldP spid="42" grpId="1" animBg="1"/>
      <p:bldP spid="63" grpId="0"/>
      <p:bldP spid="64" grpId="0"/>
      <p:bldP spid="65" grpId="0"/>
      <p:bldP spid="68" grpId="0" animBg="1"/>
      <p:bldP spid="47" grpId="0" animBg="1"/>
      <p:bldP spid="47" grpId="1" animBg="1"/>
      <p:bldP spid="70" grpId="0"/>
      <p:bldP spid="71" grpId="0"/>
      <p:bldP spid="73" grpId="0"/>
      <p:bldP spid="75" grpId="0" animBg="1"/>
      <p:bldP spid="54" grpId="0" animBg="1"/>
      <p:bldP spid="77" grpId="0"/>
      <p:bldP spid="78" grpId="0"/>
      <p:bldP spid="6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Elements of </a:t>
            </a:r>
            <a:r>
              <a:rPr lang="en-US" sz="2800" dirty="0"/>
              <a:t>character array </a:t>
            </a:r>
            <a:r>
              <a:rPr lang="en-US" sz="2800" dirty="0" smtClean="0"/>
              <a:t>can </a:t>
            </a:r>
            <a:r>
              <a:rPr lang="en-US" sz="2800" dirty="0"/>
              <a:t>be accessed exactly in the same way as the elements of an integer array </a:t>
            </a:r>
            <a:endParaRPr lang="en-US" sz="2800" dirty="0" smtClean="0"/>
          </a:p>
          <a:p>
            <a:r>
              <a:rPr lang="en-US" sz="2800" dirty="0"/>
              <a:t>Thus, all the following notations refer to the same element </a:t>
            </a:r>
            <a:endParaRPr lang="en-US" sz="2800" dirty="0" smtClean="0"/>
          </a:p>
          <a:p>
            <a:pPr lvl="1"/>
            <a:r>
              <a:rPr lang="en-US" sz="2800" dirty="0"/>
              <a:t>name[i] </a:t>
            </a:r>
          </a:p>
          <a:p>
            <a:pPr lvl="1"/>
            <a:r>
              <a:rPr lang="en-US" sz="2800" dirty="0"/>
              <a:t>*( name + i ) </a:t>
            </a:r>
          </a:p>
          <a:p>
            <a:pPr lvl="1"/>
            <a:r>
              <a:rPr lang="en-US" sz="2800" dirty="0"/>
              <a:t>*( i + name )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18573" y="5180187"/>
            <a:ext cx="6339108" cy="789864"/>
            <a:chOff x="2667000" y="4400553"/>
            <a:chExt cx="6339108" cy="789864"/>
          </a:xfrm>
        </p:grpSpPr>
        <p:grpSp>
          <p:nvGrpSpPr>
            <p:cNvPr id="5" name="Group 4"/>
            <p:cNvGrpSpPr/>
            <p:nvPr/>
          </p:nvGrpSpPr>
          <p:grpSpPr>
            <a:xfrm>
              <a:off x="3789252" y="4400553"/>
              <a:ext cx="5216856" cy="789864"/>
              <a:chOff x="304800" y="5020112"/>
              <a:chExt cx="5216856" cy="78986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172839" y="502011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name[6]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255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way to display and input 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30563"/>
          </a:xfrm>
        </p:spPr>
        <p:txBody>
          <a:bodyPr>
            <a:normAutofit/>
          </a:bodyPr>
          <a:lstStyle/>
          <a:p>
            <a:r>
              <a:rPr lang="en-US" sz="2800" dirty="0"/>
              <a:t>The </a:t>
            </a:r>
            <a:r>
              <a:rPr lang="en-US" sz="2800" b="1" dirty="0"/>
              <a:t>%s </a:t>
            </a:r>
            <a:r>
              <a:rPr lang="en-US" sz="2800" dirty="0"/>
              <a:t>used in </a:t>
            </a:r>
            <a:r>
              <a:rPr lang="en-US" sz="2800" b="1" dirty="0" err="1"/>
              <a:t>printf</a:t>
            </a:r>
            <a:r>
              <a:rPr lang="en-US" sz="2800" b="1" dirty="0"/>
              <a:t>( ) </a:t>
            </a:r>
            <a:r>
              <a:rPr lang="en-US" sz="2800" dirty="0"/>
              <a:t>is a format specification for printing out a string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5994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195763"/>
            <a:ext cx="5791200" cy="2095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3733800" y="2438400"/>
            <a:ext cx="381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4517408" y="5347648"/>
            <a:ext cx="838200" cy="304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4" action="ppaction://hlinkfile"/>
          </p:cNvPr>
          <p:cNvSpPr/>
          <p:nvPr/>
        </p:nvSpPr>
        <p:spPr>
          <a:xfrm>
            <a:off x="6858000" y="3953515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813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Caution with </a:t>
            </a:r>
            <a:r>
              <a:rPr lang="en-US" dirty="0" err="1" smtClean="0"/>
              <a:t>scanf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</a:t>
            </a:r>
            <a:r>
              <a:rPr lang="en-US" sz="2800" dirty="0"/>
              <a:t>length of the string should not exceed the dimension of the character </a:t>
            </a:r>
            <a:r>
              <a:rPr lang="en-US" sz="2800" dirty="0" smtClean="0"/>
              <a:t>array</a:t>
            </a:r>
            <a:endParaRPr lang="en-US" sz="2800" dirty="0"/>
          </a:p>
          <a:p>
            <a:r>
              <a:rPr lang="en-US" sz="2800" b="1" dirty="0" err="1"/>
              <a:t>scanf</a:t>
            </a:r>
            <a:r>
              <a:rPr lang="en-US" sz="2800" b="1" dirty="0"/>
              <a:t>( ) </a:t>
            </a:r>
            <a:r>
              <a:rPr lang="en-US" sz="2800" dirty="0"/>
              <a:t>is not capable of receiving multi-word </a:t>
            </a:r>
            <a:r>
              <a:rPr lang="en-US" sz="2800" dirty="0" smtClean="0"/>
              <a:t>strings. E.g. hello world</a:t>
            </a:r>
            <a:endParaRPr lang="en-US" sz="2800" dirty="0"/>
          </a:p>
          <a:p>
            <a:r>
              <a:rPr lang="en-US" sz="2800" dirty="0" smtClean="0"/>
              <a:t> gets( ) function can be used to input multi-word strings</a:t>
            </a:r>
            <a:endParaRPr lang="en-US" sz="2800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759" y="4114800"/>
            <a:ext cx="6171841" cy="233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629400" y="5992504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230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and Strings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89559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Suppose we </a:t>
            </a:r>
            <a:r>
              <a:rPr lang="en-US" sz="2800" dirty="0" smtClean="0"/>
              <a:t>want </a:t>
            </a:r>
            <a:r>
              <a:rPr lang="en-US" sz="2800" dirty="0"/>
              <a:t>to store “Hello”. </a:t>
            </a:r>
            <a:endParaRPr lang="en-US" sz="2800" dirty="0" smtClean="0"/>
          </a:p>
          <a:p>
            <a:r>
              <a:rPr lang="en-US" sz="2800" dirty="0" smtClean="0"/>
              <a:t>There are two ways</a:t>
            </a:r>
          </a:p>
          <a:p>
            <a:pPr lvl="1"/>
            <a:r>
              <a:rPr lang="en-US" sz="2800" dirty="0" smtClean="0"/>
              <a:t>We </a:t>
            </a:r>
            <a:r>
              <a:rPr lang="en-US" sz="2800" dirty="0"/>
              <a:t>may either store it in a string </a:t>
            </a:r>
            <a:endParaRPr lang="en-US" sz="2800" dirty="0" smtClean="0"/>
          </a:p>
          <a:p>
            <a:pPr lvl="1"/>
            <a:r>
              <a:rPr lang="en-US" sz="2800" dirty="0" smtClean="0"/>
              <a:t>we </a:t>
            </a:r>
            <a:r>
              <a:rPr lang="en-US" sz="2800" dirty="0"/>
              <a:t>may ask the C compiler to store it at some location in memory and assign the address of the string in a </a:t>
            </a:r>
            <a:r>
              <a:rPr lang="en-US" sz="2800" b="1" dirty="0"/>
              <a:t>char </a:t>
            </a:r>
            <a:r>
              <a:rPr lang="en-US" sz="2800" dirty="0"/>
              <a:t>pointer 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038600"/>
            <a:ext cx="396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429000" y="4800600"/>
            <a:ext cx="5400421" cy="753382"/>
            <a:chOff x="2667000" y="4410783"/>
            <a:chExt cx="6339108" cy="779634"/>
          </a:xfrm>
        </p:grpSpPr>
        <p:grpSp>
          <p:nvGrpSpPr>
            <p:cNvPr id="6" name="Group 5"/>
            <p:cNvGrpSpPr/>
            <p:nvPr/>
          </p:nvGrpSpPr>
          <p:grpSpPr>
            <a:xfrm>
              <a:off x="3789252" y="4410783"/>
              <a:ext cx="5216856" cy="779634"/>
              <a:chOff x="304800" y="5030342"/>
              <a:chExt cx="5216856" cy="77963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72839" y="50337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65508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65509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65510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65511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65512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65513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 smtClean="0">
                  <a:solidFill>
                    <a:schemeClr val="tx1"/>
                  </a:solidFill>
                </a:rPr>
                <a:t>str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14400" y="5647418"/>
            <a:ext cx="1323680" cy="372382"/>
            <a:chOff x="914400" y="5647418"/>
            <a:chExt cx="1323680" cy="372382"/>
          </a:xfrm>
        </p:grpSpPr>
        <p:sp>
          <p:nvSpPr>
            <p:cNvPr id="20" name="Rectangle 19"/>
            <p:cNvSpPr/>
            <p:nvPr/>
          </p:nvSpPr>
          <p:spPr>
            <a:xfrm>
              <a:off x="914400" y="5647418"/>
              <a:ext cx="685800" cy="3723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*p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524000" y="5647418"/>
              <a:ext cx="714080" cy="3723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388451" y="6217524"/>
            <a:ext cx="3945082" cy="562785"/>
            <a:chOff x="304800" y="5030342"/>
            <a:chExt cx="5216856" cy="779634"/>
          </a:xfrm>
        </p:grpSpPr>
        <p:sp>
          <p:nvSpPr>
            <p:cNvPr id="26" name="Rectangle 25"/>
            <p:cNvSpPr/>
            <p:nvPr/>
          </p:nvSpPr>
          <p:spPr>
            <a:xfrm>
              <a:off x="490184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335777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72839" y="503376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0058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8440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6822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04800" y="5428976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500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37884" y="5424990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501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8973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502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1580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503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679780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504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51229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505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8" name="Freeform 37"/>
          <p:cNvSpPr/>
          <p:nvPr/>
        </p:nvSpPr>
        <p:spPr>
          <a:xfrm>
            <a:off x="2142699" y="5517659"/>
            <a:ext cx="602477" cy="692072"/>
          </a:xfrm>
          <a:custGeom>
            <a:avLst/>
            <a:gdLst>
              <a:gd name="connsiteX0" fmla="*/ 0 w 602477"/>
              <a:gd name="connsiteY0" fmla="*/ 214401 h 692072"/>
              <a:gd name="connsiteX1" fmla="*/ 354841 w 602477"/>
              <a:gd name="connsiteY1" fmla="*/ 23332 h 692072"/>
              <a:gd name="connsiteX2" fmla="*/ 600501 w 602477"/>
              <a:gd name="connsiteY2" fmla="*/ 77923 h 692072"/>
              <a:gd name="connsiteX3" fmla="*/ 450376 w 602477"/>
              <a:gd name="connsiteY3" fmla="*/ 692072 h 6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477" h="692072">
                <a:moveTo>
                  <a:pt x="0" y="214401"/>
                </a:moveTo>
                <a:cubicBezTo>
                  <a:pt x="127379" y="130239"/>
                  <a:pt x="254758" y="46078"/>
                  <a:pt x="354841" y="23332"/>
                </a:cubicBezTo>
                <a:cubicBezTo>
                  <a:pt x="454924" y="586"/>
                  <a:pt x="584579" y="-33534"/>
                  <a:pt x="600501" y="77923"/>
                </a:cubicBezTo>
                <a:cubicBezTo>
                  <a:pt x="616423" y="189380"/>
                  <a:pt x="533399" y="440726"/>
                  <a:pt x="450376" y="692072"/>
                </a:cubicBezTo>
              </a:path>
            </a:pathLst>
          </a:custGeom>
          <a:ln w="3810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931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 </a:t>
            </a:r>
          </a:p>
          <a:p>
            <a:pPr lvl="1"/>
            <a:r>
              <a:rPr lang="en-US" sz="2800" dirty="0" smtClean="0"/>
              <a:t>We cannot assign one string in another string</a:t>
            </a:r>
          </a:p>
          <a:p>
            <a:pPr lvl="1"/>
            <a:r>
              <a:rPr lang="en-US" sz="2800" dirty="0" smtClean="0"/>
              <a:t>But we can assign one char pointer to another char pointer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491552"/>
            <a:ext cx="46609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609600" y="55626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425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string to a function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4114800" cy="348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748888" y="5110231"/>
            <a:ext cx="6339108" cy="779634"/>
            <a:chOff x="2667000" y="4410783"/>
            <a:chExt cx="6339108" cy="779634"/>
          </a:xfrm>
        </p:grpSpPr>
        <p:grpSp>
          <p:nvGrpSpPr>
            <p:cNvPr id="6" name="Group 5"/>
            <p:cNvGrpSpPr/>
            <p:nvPr/>
          </p:nvGrpSpPr>
          <p:grpSpPr>
            <a:xfrm>
              <a:off x="3789252" y="4410783"/>
              <a:ext cx="5216856" cy="779634"/>
              <a:chOff x="304800" y="5030342"/>
              <a:chExt cx="5216856" cy="77963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72839" y="50337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str1[6]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873088" y="4008461"/>
            <a:ext cx="1544196" cy="424787"/>
            <a:chOff x="5791200" y="3309013"/>
            <a:chExt cx="1544196" cy="424787"/>
          </a:xfrm>
        </p:grpSpPr>
        <p:sp>
          <p:nvSpPr>
            <p:cNvPr id="21" name="Rectangle 20"/>
            <p:cNvSpPr/>
            <p:nvPr/>
          </p:nvSpPr>
          <p:spPr>
            <a:xfrm>
              <a:off x="6497196" y="3309013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791200" y="3352800"/>
              <a:ext cx="69234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*q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6580221" y="399993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solidFill>
                  <a:schemeClr val="tx1"/>
                </a:solidFill>
              </a:rPr>
              <a:t>65508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4241541" y="4302457"/>
            <a:ext cx="2397279" cy="805218"/>
          </a:xfrm>
          <a:custGeom>
            <a:avLst/>
            <a:gdLst>
              <a:gd name="connsiteX0" fmla="*/ 2391272 w 2397279"/>
              <a:gd name="connsiteY0" fmla="*/ 0 h 805218"/>
              <a:gd name="connsiteX1" fmla="*/ 2077374 w 2397279"/>
              <a:gd name="connsiteY1" fmla="*/ 395785 h 805218"/>
              <a:gd name="connsiteX2" fmla="*/ 330460 w 2397279"/>
              <a:gd name="connsiteY2" fmla="*/ 150125 h 805218"/>
              <a:gd name="connsiteX3" fmla="*/ 2914 w 2397279"/>
              <a:gd name="connsiteY3" fmla="*/ 805218 h 80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7279" h="805218">
                <a:moveTo>
                  <a:pt x="2391272" y="0"/>
                </a:moveTo>
                <a:cubicBezTo>
                  <a:pt x="2406057" y="185382"/>
                  <a:pt x="2420843" y="370764"/>
                  <a:pt x="2077374" y="395785"/>
                </a:cubicBezTo>
                <a:cubicBezTo>
                  <a:pt x="1733905" y="420806"/>
                  <a:pt x="676203" y="81886"/>
                  <a:pt x="330460" y="150125"/>
                </a:cubicBezTo>
                <a:cubicBezTo>
                  <a:pt x="-15283" y="218364"/>
                  <a:pt x="-6185" y="511791"/>
                  <a:pt x="2914" y="805218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744841" y="6071548"/>
            <a:ext cx="216776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Program output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43799" y="6452548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h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86184" y="4003344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65509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5131102" y="4288809"/>
            <a:ext cx="1509928" cy="818866"/>
          </a:xfrm>
          <a:custGeom>
            <a:avLst/>
            <a:gdLst>
              <a:gd name="connsiteX0" fmla="*/ 1488063 w 1509928"/>
              <a:gd name="connsiteY0" fmla="*/ 0 h 818866"/>
              <a:gd name="connsiteX1" fmla="*/ 1337938 w 1509928"/>
              <a:gd name="connsiteY1" fmla="*/ 395785 h 818866"/>
              <a:gd name="connsiteX2" fmla="*/ 218821 w 1509928"/>
              <a:gd name="connsiteY2" fmla="*/ 272955 h 818866"/>
              <a:gd name="connsiteX3" fmla="*/ 457 w 1509928"/>
              <a:gd name="connsiteY3" fmla="*/ 818866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9928" h="818866">
                <a:moveTo>
                  <a:pt x="1488063" y="0"/>
                </a:moveTo>
                <a:cubicBezTo>
                  <a:pt x="1518770" y="175146"/>
                  <a:pt x="1549478" y="350293"/>
                  <a:pt x="1337938" y="395785"/>
                </a:cubicBezTo>
                <a:cubicBezTo>
                  <a:pt x="1126398" y="441277"/>
                  <a:pt x="441734" y="202442"/>
                  <a:pt x="218821" y="272955"/>
                </a:cubicBezTo>
                <a:cubicBezTo>
                  <a:pt x="-4092" y="343468"/>
                  <a:pt x="-1818" y="581167"/>
                  <a:pt x="457" y="81886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034888" y="6463352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72536" y="4003344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65510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5851953" y="4288809"/>
            <a:ext cx="841163" cy="818866"/>
          </a:xfrm>
          <a:custGeom>
            <a:avLst/>
            <a:gdLst>
              <a:gd name="connsiteX0" fmla="*/ 794508 w 841163"/>
              <a:gd name="connsiteY0" fmla="*/ 0 h 818866"/>
              <a:gd name="connsiteX1" fmla="*/ 767213 w 841163"/>
              <a:gd name="connsiteY1" fmla="*/ 327546 h 818866"/>
              <a:gd name="connsiteX2" fmla="*/ 98472 w 841163"/>
              <a:gd name="connsiteY2" fmla="*/ 341194 h 818866"/>
              <a:gd name="connsiteX3" fmla="*/ 16586 w 841163"/>
              <a:gd name="connsiteY3" fmla="*/ 818866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1163" h="818866">
                <a:moveTo>
                  <a:pt x="794508" y="0"/>
                </a:moveTo>
                <a:cubicBezTo>
                  <a:pt x="838863" y="135340"/>
                  <a:pt x="883219" y="270680"/>
                  <a:pt x="767213" y="327546"/>
                </a:cubicBezTo>
                <a:cubicBezTo>
                  <a:pt x="651207" y="384412"/>
                  <a:pt x="223577" y="259307"/>
                  <a:pt x="98472" y="341194"/>
                </a:cubicBezTo>
                <a:cubicBezTo>
                  <a:pt x="-26633" y="423081"/>
                  <a:pt x="-5024" y="620973"/>
                  <a:pt x="16586" y="81886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200936" y="6463352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579083" y="4008461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6656548" y="4302457"/>
            <a:ext cx="348609" cy="791570"/>
          </a:xfrm>
          <a:custGeom>
            <a:avLst/>
            <a:gdLst>
              <a:gd name="connsiteX0" fmla="*/ 3561 w 348609"/>
              <a:gd name="connsiteY0" fmla="*/ 0 h 791570"/>
              <a:gd name="connsiteX1" fmla="*/ 44504 w 348609"/>
              <a:gd name="connsiteY1" fmla="*/ 259307 h 791570"/>
              <a:gd name="connsiteX2" fmla="*/ 317459 w 348609"/>
              <a:gd name="connsiteY2" fmla="*/ 300251 h 791570"/>
              <a:gd name="connsiteX3" fmla="*/ 331107 w 348609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09" h="791570">
                <a:moveTo>
                  <a:pt x="3561" y="0"/>
                </a:moveTo>
                <a:cubicBezTo>
                  <a:pt x="-2126" y="104632"/>
                  <a:pt x="-7812" y="209265"/>
                  <a:pt x="44504" y="259307"/>
                </a:cubicBezTo>
                <a:cubicBezTo>
                  <a:pt x="96820" y="309349"/>
                  <a:pt x="269692" y="211541"/>
                  <a:pt x="317459" y="300251"/>
                </a:cubicBezTo>
                <a:cubicBezTo>
                  <a:pt x="365226" y="388961"/>
                  <a:pt x="348166" y="590265"/>
                  <a:pt x="331107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353336" y="6469040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70580" y="4008461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65512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6642150" y="4302457"/>
            <a:ext cx="1135938" cy="791570"/>
          </a:xfrm>
          <a:custGeom>
            <a:avLst/>
            <a:gdLst>
              <a:gd name="connsiteX0" fmla="*/ 53312 w 1135938"/>
              <a:gd name="connsiteY0" fmla="*/ 0 h 791570"/>
              <a:gd name="connsiteX1" fmla="*/ 107903 w 1135938"/>
              <a:gd name="connsiteY1" fmla="*/ 259307 h 791570"/>
              <a:gd name="connsiteX2" fmla="*/ 1022303 w 1135938"/>
              <a:gd name="connsiteY2" fmla="*/ 218364 h 791570"/>
              <a:gd name="connsiteX3" fmla="*/ 1090542 w 1135938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5938" h="791570">
                <a:moveTo>
                  <a:pt x="53312" y="0"/>
                </a:moveTo>
                <a:cubicBezTo>
                  <a:pt x="-142" y="111456"/>
                  <a:pt x="-53595" y="222913"/>
                  <a:pt x="107903" y="259307"/>
                </a:cubicBezTo>
                <a:cubicBezTo>
                  <a:pt x="269401" y="295701"/>
                  <a:pt x="858530" y="129654"/>
                  <a:pt x="1022303" y="218364"/>
                </a:cubicBezTo>
                <a:cubicBezTo>
                  <a:pt x="1186076" y="307075"/>
                  <a:pt x="1138309" y="549322"/>
                  <a:pt x="1090542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502293" y="6477000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o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572855" y="4008461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6544023" y="4316105"/>
            <a:ext cx="1979086" cy="791570"/>
          </a:xfrm>
          <a:custGeom>
            <a:avLst/>
            <a:gdLst>
              <a:gd name="connsiteX0" fmla="*/ 102438 w 1979086"/>
              <a:gd name="connsiteY0" fmla="*/ 0 h 791570"/>
              <a:gd name="connsiteX1" fmla="*/ 184325 w 1979086"/>
              <a:gd name="connsiteY1" fmla="*/ 245659 h 791570"/>
              <a:gd name="connsiteX2" fmla="*/ 1794761 w 1979086"/>
              <a:gd name="connsiteY2" fmla="*/ 163773 h 791570"/>
              <a:gd name="connsiteX3" fmla="*/ 1876647 w 1979086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9086" h="791570">
                <a:moveTo>
                  <a:pt x="102438" y="0"/>
                </a:moveTo>
                <a:cubicBezTo>
                  <a:pt x="2354" y="109182"/>
                  <a:pt x="-97729" y="218364"/>
                  <a:pt x="184325" y="245659"/>
                </a:cubicBezTo>
                <a:cubicBezTo>
                  <a:pt x="466379" y="272954"/>
                  <a:pt x="1512707" y="72788"/>
                  <a:pt x="1794761" y="163773"/>
                </a:cubicBezTo>
                <a:cubicBezTo>
                  <a:pt x="2076815" y="254758"/>
                  <a:pt x="1976731" y="523164"/>
                  <a:pt x="1876647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hlinkClick r:id="rId3" action="ppaction://hlinkfile"/>
          </p:cNvPr>
          <p:cNvSpPr/>
          <p:nvPr/>
        </p:nvSpPr>
        <p:spPr>
          <a:xfrm>
            <a:off x="7100091" y="16764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4" grpId="1" animBg="1"/>
      <p:bldP spid="25" grpId="0"/>
      <p:bldP spid="26" grpId="0"/>
      <p:bldP spid="27" grpId="0" animBg="1"/>
      <p:bldP spid="28" grpId="0" animBg="1"/>
      <p:bldP spid="28" grpId="1" animBg="1"/>
      <p:bldP spid="29" grpId="0"/>
      <p:bldP spid="30" grpId="0" animBg="1"/>
      <p:bldP spid="31" grpId="0" animBg="1"/>
      <p:bldP spid="31" grpId="1" animBg="1"/>
      <p:bldP spid="32" grpId="0"/>
      <p:bldP spid="33" grpId="0" animBg="1"/>
      <p:bldP spid="34" grpId="0" animBg="1"/>
      <p:bldP spid="34" grpId="1" animBg="1"/>
      <p:bldP spid="35" grpId="0"/>
      <p:bldP spid="36" grpId="0" animBg="1"/>
      <p:bldP spid="37" grpId="0" animBg="1"/>
      <p:bldP spid="37" grpId="1" animBg="1"/>
      <p:bldP spid="38" grpId="0"/>
      <p:bldP spid="39" grpId="0" animBg="1"/>
      <p:bldP spid="40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Library String Functions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every C compiler a large set of useful string handling library functions are </a:t>
            </a:r>
            <a:r>
              <a:rPr lang="en-US" dirty="0" smtClean="0"/>
              <a:t>provided</a:t>
            </a:r>
          </a:p>
          <a:p>
            <a:r>
              <a:rPr lang="en-US" b="1" dirty="0" err="1"/>
              <a:t>strlen</a:t>
            </a:r>
            <a:r>
              <a:rPr lang="en-US" b="1" dirty="0"/>
              <a:t>( )</a:t>
            </a:r>
            <a:r>
              <a:rPr lang="en-US" dirty="0"/>
              <a:t>, </a:t>
            </a:r>
            <a:r>
              <a:rPr lang="en-US" dirty="0" smtClean="0"/>
              <a:t> </a:t>
            </a:r>
            <a:r>
              <a:rPr lang="en-US" sz="2800" dirty="0" smtClean="0"/>
              <a:t>to find length of string</a:t>
            </a:r>
          </a:p>
          <a:p>
            <a:r>
              <a:rPr lang="en-US" b="1" dirty="0" err="1" smtClean="0"/>
              <a:t>strcpy</a:t>
            </a:r>
            <a:r>
              <a:rPr lang="en-US" b="1" dirty="0"/>
              <a:t>( )</a:t>
            </a:r>
            <a:r>
              <a:rPr lang="en-US" dirty="0"/>
              <a:t>, </a:t>
            </a:r>
            <a:r>
              <a:rPr lang="en-US" dirty="0" smtClean="0"/>
              <a:t> </a:t>
            </a:r>
            <a:r>
              <a:rPr lang="en-US" sz="2800" dirty="0" smtClean="0"/>
              <a:t>to copy content of one string in another</a:t>
            </a:r>
          </a:p>
          <a:p>
            <a:r>
              <a:rPr lang="en-US" b="1" dirty="0" err="1" smtClean="0"/>
              <a:t>strcat</a:t>
            </a:r>
            <a:r>
              <a:rPr lang="en-US" b="1" dirty="0"/>
              <a:t>( </a:t>
            </a:r>
            <a:r>
              <a:rPr lang="en-US" sz="2800" b="1" dirty="0"/>
              <a:t>) </a:t>
            </a:r>
            <a:r>
              <a:rPr lang="en-US" sz="2800" dirty="0" smtClean="0"/>
              <a:t>  to append content of one string after the content of other string</a:t>
            </a:r>
          </a:p>
          <a:p>
            <a:r>
              <a:rPr lang="en-US" b="1" dirty="0" err="1" smtClean="0"/>
              <a:t>strcmp</a:t>
            </a:r>
            <a:r>
              <a:rPr lang="en-US" b="1" dirty="0"/>
              <a:t>( ) </a:t>
            </a:r>
            <a:r>
              <a:rPr lang="en-US" dirty="0" smtClean="0"/>
              <a:t> </a:t>
            </a:r>
            <a:r>
              <a:rPr lang="en-US" sz="2800" dirty="0" smtClean="0"/>
              <a:t>to compare on string with another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86179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strlen</a:t>
            </a:r>
            <a:r>
              <a:rPr lang="en-US" dirty="0"/>
              <a:t>( 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Short for string length</a:t>
            </a:r>
          </a:p>
          <a:p>
            <a:r>
              <a:rPr lang="en-US" sz="2800" dirty="0"/>
              <a:t>This function counts the number of characters present in a string </a:t>
            </a:r>
            <a:endParaRPr lang="en-US" sz="2800" dirty="0" smtClean="0"/>
          </a:p>
          <a:p>
            <a:r>
              <a:rPr lang="en-US" sz="2800" dirty="0" smtClean="0"/>
              <a:t>The base address of the string must be pass when calling </a:t>
            </a:r>
            <a:r>
              <a:rPr lang="en-US" sz="2800" dirty="0" err="1" smtClean="0"/>
              <a:t>strlen</a:t>
            </a:r>
            <a:r>
              <a:rPr lang="en-US" sz="2800" dirty="0" smtClean="0"/>
              <a:t> function</a:t>
            </a:r>
          </a:p>
          <a:p>
            <a:r>
              <a:rPr lang="en-US" sz="2800" dirty="0" smtClean="0"/>
              <a:t>char str1[ ] = “hello”; </a:t>
            </a:r>
          </a:p>
          <a:p>
            <a:r>
              <a:rPr lang="en-US" sz="2800" dirty="0" err="1" smtClean="0"/>
              <a:t>strlen</a:t>
            </a:r>
            <a:r>
              <a:rPr lang="en-US" sz="2800" dirty="0" smtClean="0"/>
              <a:t>(str1) </a:t>
            </a:r>
            <a:r>
              <a:rPr lang="en-US" sz="2800" dirty="0" smtClean="0">
                <a:sym typeface="Wingdings" pitchFamily="2" charset="2"/>
              </a:rPr>
              <a:t> 5 not 6</a:t>
            </a:r>
          </a:p>
          <a:p>
            <a:r>
              <a:rPr lang="en-US" sz="2800" dirty="0" smtClean="0">
                <a:sym typeface="Wingdings" pitchFamily="2" charset="2"/>
              </a:rPr>
              <a:t>\0 is not the part of string it is just character that tells where this string terminates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2151663" y="5621166"/>
            <a:ext cx="6339108" cy="779634"/>
            <a:chOff x="2667000" y="4410783"/>
            <a:chExt cx="6339108" cy="779634"/>
          </a:xfrm>
        </p:grpSpPr>
        <p:grpSp>
          <p:nvGrpSpPr>
            <p:cNvPr id="6" name="Group 5"/>
            <p:cNvGrpSpPr/>
            <p:nvPr/>
          </p:nvGrpSpPr>
          <p:grpSpPr>
            <a:xfrm>
              <a:off x="3789252" y="4410783"/>
              <a:ext cx="5216856" cy="779634"/>
              <a:chOff x="304800" y="5030342"/>
              <a:chExt cx="5216856" cy="77963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72839" y="50337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str1[6]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7972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strlen</a:t>
            </a:r>
            <a:r>
              <a:rPr lang="en-US" dirty="0" smtClean="0"/>
              <a:t> – program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08759"/>
            <a:ext cx="8763000" cy="247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858000" y="41148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281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793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strcpy</a:t>
            </a:r>
            <a:r>
              <a:rPr lang="en-US" dirty="0"/>
              <a:t>( 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function copies the contents of one string into another </a:t>
            </a:r>
            <a:endParaRPr lang="en-US" dirty="0" smtClean="0"/>
          </a:p>
          <a:p>
            <a:r>
              <a:rPr lang="en-US" dirty="0"/>
              <a:t>The base addresses of the source and target strings should be supplied to this function </a:t>
            </a:r>
          </a:p>
        </p:txBody>
      </p:sp>
    </p:spTree>
    <p:extLst>
      <p:ext uri="{BB962C8B-B14F-4D97-AF65-F5344CB8AC3E}">
        <p14:creationId xmlns:p14="http://schemas.microsoft.com/office/powerpoint/2010/main" xmlns="" val="298131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7186</TotalTime>
  <Words>877</Words>
  <Application>Microsoft Office PowerPoint</Application>
  <PresentationFormat>On-screen Show (4:3)</PresentationFormat>
  <Paragraphs>244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myPresentation1</vt:lpstr>
      <vt:lpstr>CSC103: Introduction to Computer and Programming</vt:lpstr>
      <vt:lpstr>Previous lecture</vt:lpstr>
      <vt:lpstr>Today’s lecture outline</vt:lpstr>
      <vt:lpstr>String</vt:lpstr>
      <vt:lpstr>Cont.</vt:lpstr>
      <vt:lpstr>Null character </vt:lpstr>
      <vt:lpstr>Memory allocation for string</vt:lpstr>
      <vt:lpstr>String initialization</vt:lpstr>
      <vt:lpstr>How string element are displayed</vt:lpstr>
      <vt:lpstr>Cont.</vt:lpstr>
      <vt:lpstr>Pointer to string</vt:lpstr>
      <vt:lpstr>Cont.</vt:lpstr>
      <vt:lpstr>Simple way to display and input string</vt:lpstr>
      <vt:lpstr>Caution with scanf</vt:lpstr>
      <vt:lpstr>Pointers and Strings </vt:lpstr>
      <vt:lpstr>Cont.</vt:lpstr>
      <vt:lpstr>Passing string to a function</vt:lpstr>
      <vt:lpstr>Standard Library String Functions </vt:lpstr>
      <vt:lpstr>strlen( ) </vt:lpstr>
      <vt:lpstr>strlen – program </vt:lpstr>
      <vt:lpstr>Slide 21</vt:lpstr>
      <vt:lpstr>strcpy( )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</dc:title>
  <dc:creator>Najmus Saqib</dc:creator>
  <cp:lastModifiedBy>NTS</cp:lastModifiedBy>
  <cp:revision>343</cp:revision>
  <dcterms:created xsi:type="dcterms:W3CDTF">2006-08-16T00:00:00Z</dcterms:created>
  <dcterms:modified xsi:type="dcterms:W3CDTF">2012-06-18T05:50:49Z</dcterms:modified>
</cp:coreProperties>
</file>