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2"/>
  </p:notesMasterIdLst>
  <p:sldIdLst>
    <p:sldId id="445" r:id="rId2"/>
    <p:sldId id="699" r:id="rId3"/>
    <p:sldId id="720" r:id="rId4"/>
    <p:sldId id="724" r:id="rId5"/>
    <p:sldId id="725" r:id="rId6"/>
    <p:sldId id="726" r:id="rId7"/>
    <p:sldId id="727" r:id="rId8"/>
    <p:sldId id="721" r:id="rId9"/>
    <p:sldId id="722" r:id="rId10"/>
    <p:sldId id="723" r:id="rId11"/>
    <p:sldId id="728" r:id="rId12"/>
    <p:sldId id="729" r:id="rId13"/>
    <p:sldId id="730" r:id="rId14"/>
    <p:sldId id="731" r:id="rId15"/>
    <p:sldId id="732" r:id="rId16"/>
    <p:sldId id="733" r:id="rId17"/>
    <p:sldId id="734" r:id="rId18"/>
    <p:sldId id="735" r:id="rId19"/>
    <p:sldId id="736" r:id="rId20"/>
    <p:sldId id="737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6980" autoAdjust="0"/>
  </p:normalViewPr>
  <p:slideViewPr>
    <p:cSldViewPr>
      <p:cViewPr>
        <p:scale>
          <a:sx n="70" d="100"/>
          <a:sy n="70" d="100"/>
        </p:scale>
        <p:origin x="-13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6AA9C-C781-4F26-B6CB-D244D58BD789}" type="datetimeFigureOut">
              <a:rPr lang="en-US" smtClean="0"/>
              <a:pPr/>
              <a:t>6/16/2012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16EE2-1D9B-4258-A1AD-BBDE1A15A8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419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2" y="6477000"/>
            <a:ext cx="60959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fld id="{1E32015C-E597-49C4-B278-585ED5F3176A}" type="slidenum">
              <a:rPr lang="en-US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/>
              <a:t>‹#›</a:t>
            </a:fld>
            <a:endParaRPr lang="en-US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20/2D_simple_program.c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C%20program%20lecture%2020/matrics_addition.c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C%20program%20lecture%2020/2D_array_accessing_pointer.c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20/2D_array_pass_to_function.c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20/Array_of_pointer.c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20/Array_of_pointer_to_array.c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CSC103: Introduction to Computer and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No 20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356"/>
    </mc:Choice>
    <mc:Fallback>
      <p:transition spd="slow" advTm="135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</a:t>
            </a:r>
            <a:r>
              <a:rPr lang="en-US" dirty="0"/>
              <a:t>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495800"/>
          </a:xfrm>
        </p:spPr>
        <p:txBody>
          <a:bodyPr>
            <a:normAutofit/>
          </a:bodyPr>
          <a:lstStyle/>
          <a:p>
            <a:r>
              <a:rPr lang="en-US" dirty="0" smtClean="0"/>
              <a:t>Pointer arithmetic – a program</a:t>
            </a:r>
          </a:p>
          <a:p>
            <a:r>
              <a:rPr lang="en-US" dirty="0" smtClean="0"/>
              <a:t>Sorting techniques – a program</a:t>
            </a:r>
          </a:p>
          <a:p>
            <a:r>
              <a:rPr lang="en-US" dirty="0" smtClean="0"/>
              <a:t>Passing </a:t>
            </a:r>
            <a:r>
              <a:rPr lang="en-US" dirty="0"/>
              <a:t>an Entire Array to a Function </a:t>
            </a:r>
            <a:endParaRPr lang="en-US" dirty="0" smtClean="0"/>
          </a:p>
          <a:p>
            <a:r>
              <a:rPr lang="en-US" dirty="0" smtClean="0"/>
              <a:t>Array and pointer</a:t>
            </a:r>
          </a:p>
        </p:txBody>
      </p:sp>
    </p:spTree>
    <p:extLst>
      <p:ext uri="{BB962C8B-B14F-4D97-AF65-F5344CB8AC3E}">
        <p14:creationId xmlns:p14="http://schemas.microsoft.com/office/powerpoint/2010/main" xmlns="" val="1242807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lecture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 Dimensional a</a:t>
            </a:r>
            <a:r>
              <a:rPr lang="en-US" dirty="0" smtClean="0"/>
              <a:t>rray</a:t>
            </a:r>
          </a:p>
          <a:p>
            <a:r>
              <a:rPr lang="en-US" dirty="0" smtClean="0"/>
              <a:t>Initializing 2 Dimensional array</a:t>
            </a:r>
          </a:p>
          <a:p>
            <a:r>
              <a:rPr lang="en-US" dirty="0" smtClean="0"/>
              <a:t>Memory map of 2-D array</a:t>
            </a:r>
          </a:p>
          <a:p>
            <a:r>
              <a:rPr lang="en-US" dirty="0" smtClean="0"/>
              <a:t>Pointer and 2-D array</a:t>
            </a:r>
          </a:p>
          <a:p>
            <a:r>
              <a:rPr lang="en-US" dirty="0" smtClean="0"/>
              <a:t>Array of pointer</a:t>
            </a:r>
          </a:p>
          <a:p>
            <a:r>
              <a:rPr lang="en-US" dirty="0"/>
              <a:t>Passing 2-D Array to a Function</a:t>
            </a:r>
          </a:p>
        </p:txBody>
      </p:sp>
    </p:spTree>
    <p:extLst>
      <p:ext uri="{BB962C8B-B14F-4D97-AF65-F5344CB8AC3E}">
        <p14:creationId xmlns:p14="http://schemas.microsoft.com/office/powerpoint/2010/main" xmlns="" val="559957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Dimensional Arrays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It is also possible for arrays to have two or more dimensions </a:t>
            </a:r>
            <a:endParaRPr lang="en-US" dirty="0" smtClean="0"/>
          </a:p>
          <a:p>
            <a:r>
              <a:rPr lang="en-US" dirty="0" smtClean="0"/>
              <a:t>For example you want to input roll no and mark of </a:t>
            </a:r>
            <a:r>
              <a:rPr lang="en-US" dirty="0"/>
              <a:t>4</a:t>
            </a:r>
            <a:r>
              <a:rPr lang="en-US" dirty="0" smtClean="0"/>
              <a:t> students.</a:t>
            </a:r>
          </a:p>
          <a:p>
            <a:r>
              <a:rPr lang="en-US" dirty="0" smtClean="0"/>
              <a:t>Since we know 1-D array, so for this problem we can have two 1-D array</a:t>
            </a:r>
          </a:p>
          <a:p>
            <a:pPr lvl="1"/>
            <a:r>
              <a:rPr lang="en-US" dirty="0" smtClean="0"/>
              <a:t>One for roll number</a:t>
            </a:r>
          </a:p>
          <a:p>
            <a:pPr lvl="1"/>
            <a:r>
              <a:rPr lang="en-US" dirty="0" smtClean="0"/>
              <a:t>Second for marks</a:t>
            </a:r>
          </a:p>
          <a:p>
            <a:r>
              <a:rPr lang="en-US" dirty="0" smtClean="0"/>
              <a:t>One 2-D array can be used to store these values 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575159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program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19200"/>
            <a:ext cx="8153400" cy="3732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>
            <a:off x="304800" y="1905000"/>
            <a:ext cx="5334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Left Brace 5"/>
          <p:cNvSpPr/>
          <p:nvPr/>
        </p:nvSpPr>
        <p:spPr>
          <a:xfrm>
            <a:off x="381000" y="2514600"/>
            <a:ext cx="533400" cy="1371600"/>
          </a:xfrm>
          <a:prstGeom prst="leftBrace">
            <a:avLst>
              <a:gd name="adj1" fmla="val 28802"/>
              <a:gd name="adj2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Brace 6"/>
          <p:cNvSpPr/>
          <p:nvPr/>
        </p:nvSpPr>
        <p:spPr>
          <a:xfrm>
            <a:off x="381000" y="3962400"/>
            <a:ext cx="533400" cy="685800"/>
          </a:xfrm>
          <a:prstGeom prst="leftBrace">
            <a:avLst>
              <a:gd name="adj1" fmla="val 28802"/>
              <a:gd name="adj2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3" name="Group 42"/>
          <p:cNvGrpSpPr/>
          <p:nvPr/>
        </p:nvGrpSpPr>
        <p:grpSpPr>
          <a:xfrm>
            <a:off x="5791200" y="4419600"/>
            <a:ext cx="845593" cy="1912960"/>
            <a:chOff x="5791200" y="4419600"/>
            <a:chExt cx="845593" cy="1912960"/>
          </a:xfrm>
        </p:grpSpPr>
        <p:grpSp>
          <p:nvGrpSpPr>
            <p:cNvPr id="41" name="Group 40"/>
            <p:cNvGrpSpPr/>
            <p:nvPr/>
          </p:nvGrpSpPr>
          <p:grpSpPr>
            <a:xfrm>
              <a:off x="5791200" y="4815380"/>
              <a:ext cx="845593" cy="1517180"/>
              <a:chOff x="5791200" y="4815380"/>
              <a:chExt cx="845593" cy="1517180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5791200" y="4815380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5791200" y="519979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5798593" y="558079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5791200" y="5951560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" name="Rectangle 16"/>
            <p:cNvSpPr/>
            <p:nvPr/>
          </p:nvSpPr>
          <p:spPr>
            <a:xfrm>
              <a:off x="5791200" y="4419600"/>
              <a:ext cx="83820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accent3">
                      <a:lumMod val="75000"/>
                    </a:schemeClr>
                  </a:solidFill>
                </a:rPr>
                <a:t>1</a:t>
              </a: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4108545" y="4419600"/>
            <a:ext cx="1690048" cy="1912960"/>
            <a:chOff x="4108545" y="4419600"/>
            <a:chExt cx="1690048" cy="1912960"/>
          </a:xfrm>
        </p:grpSpPr>
        <p:grpSp>
          <p:nvGrpSpPr>
            <p:cNvPr id="40" name="Group 39"/>
            <p:cNvGrpSpPr/>
            <p:nvPr/>
          </p:nvGrpSpPr>
          <p:grpSpPr>
            <a:xfrm>
              <a:off x="4953000" y="4815380"/>
              <a:ext cx="845593" cy="1517180"/>
              <a:chOff x="4953000" y="4815380"/>
              <a:chExt cx="845593" cy="1517180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4953000" y="4815380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4953000" y="519979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4960393" y="558079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4953000" y="5951560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6" name="Rectangle 15"/>
            <p:cNvSpPr/>
            <p:nvPr/>
          </p:nvSpPr>
          <p:spPr>
            <a:xfrm>
              <a:off x="4953000" y="4419600"/>
              <a:ext cx="83820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chemeClr val="accent3">
                      <a:lumMod val="75000"/>
                    </a:schemeClr>
                  </a:solidFill>
                </a:rPr>
                <a:t>0</a:t>
              </a:r>
              <a:endParaRPr lang="en-US" sz="2800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grpSp>
          <p:nvGrpSpPr>
            <p:cNvPr id="39" name="Group 38"/>
            <p:cNvGrpSpPr/>
            <p:nvPr/>
          </p:nvGrpSpPr>
          <p:grpSpPr>
            <a:xfrm>
              <a:off x="4108545" y="4790365"/>
              <a:ext cx="844455" cy="1542195"/>
              <a:chOff x="4108545" y="4790365"/>
              <a:chExt cx="844455" cy="1542195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4108545" y="4790365"/>
                <a:ext cx="8382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smtClean="0">
                    <a:solidFill>
                      <a:srgbClr val="FF0000"/>
                    </a:solidFill>
                  </a:rPr>
                  <a:t>0</a:t>
                </a:r>
                <a:endParaRPr lang="en-US" sz="28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114800" y="5189560"/>
                <a:ext cx="8382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>
                    <a:solidFill>
                      <a:srgbClr val="FF0000"/>
                    </a:solidFill>
                  </a:rPr>
                  <a:t>1</a:t>
                </a: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4108545" y="5552365"/>
                <a:ext cx="8382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>
                    <a:solidFill>
                      <a:srgbClr val="FF0000"/>
                    </a:solidFill>
                  </a:rPr>
                  <a:t>2</a:t>
                </a: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4114800" y="5951560"/>
                <a:ext cx="8382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>
                    <a:solidFill>
                      <a:srgbClr val="FF0000"/>
                    </a:solidFill>
                  </a:rPr>
                  <a:t>3</a:t>
                </a:r>
              </a:p>
            </p:txBody>
          </p:sp>
        </p:grpSp>
      </p:grpSp>
      <p:grpSp>
        <p:nvGrpSpPr>
          <p:cNvPr id="29" name="Group 28"/>
          <p:cNvGrpSpPr/>
          <p:nvPr/>
        </p:nvGrpSpPr>
        <p:grpSpPr>
          <a:xfrm>
            <a:off x="2057400" y="1028700"/>
            <a:ext cx="838200" cy="723900"/>
            <a:chOff x="2057400" y="1028700"/>
            <a:chExt cx="838200" cy="723900"/>
          </a:xfrm>
        </p:grpSpPr>
        <p:sp>
          <p:nvSpPr>
            <p:cNvPr id="22" name="Rectangle 21"/>
            <p:cNvSpPr/>
            <p:nvPr/>
          </p:nvSpPr>
          <p:spPr>
            <a:xfrm>
              <a:off x="2057400" y="1028700"/>
              <a:ext cx="83820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rgbClr val="FF0000"/>
                  </a:solidFill>
                </a:rPr>
                <a:t>row</a:t>
              </a:r>
              <a:endParaRPr lang="en-US" sz="2800" dirty="0">
                <a:solidFill>
                  <a:srgbClr val="FF0000"/>
                </a:solidFill>
              </a:endParaRPr>
            </a:p>
          </p:txBody>
        </p:sp>
        <p:cxnSp>
          <p:nvCxnSpPr>
            <p:cNvPr id="26" name="Straight Arrow Connector 25"/>
            <p:cNvCxnSpPr>
              <a:stCxn id="22" idx="2"/>
            </p:cNvCxnSpPr>
            <p:nvPr/>
          </p:nvCxnSpPr>
          <p:spPr>
            <a:xfrm>
              <a:off x="2476500" y="1409700"/>
              <a:ext cx="0" cy="3429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2878540" y="1028700"/>
            <a:ext cx="1464860" cy="723900"/>
            <a:chOff x="2878540" y="1028700"/>
            <a:chExt cx="1464860" cy="723900"/>
          </a:xfrm>
        </p:grpSpPr>
        <p:sp>
          <p:nvSpPr>
            <p:cNvPr id="23" name="Rectangle 22"/>
            <p:cNvSpPr/>
            <p:nvPr/>
          </p:nvSpPr>
          <p:spPr>
            <a:xfrm>
              <a:off x="2878540" y="1028700"/>
              <a:ext cx="146486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chemeClr val="accent3">
                      <a:lumMod val="75000"/>
                    </a:schemeClr>
                  </a:solidFill>
                </a:rPr>
                <a:t>column</a:t>
              </a:r>
              <a:endParaRPr lang="en-US" sz="2800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cxnSp>
          <p:nvCxnSpPr>
            <p:cNvPr id="28" name="Straight Arrow Connector 27"/>
            <p:cNvCxnSpPr/>
            <p:nvPr/>
          </p:nvCxnSpPr>
          <p:spPr>
            <a:xfrm flipH="1">
              <a:off x="2895600" y="1409700"/>
              <a:ext cx="357685" cy="342900"/>
            </a:xfrm>
            <a:prstGeom prst="straightConnector1">
              <a:avLst/>
            </a:prstGeom>
            <a:ln w="38100">
              <a:solidFill>
                <a:schemeClr val="accent3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/>
          <p:cNvGrpSpPr/>
          <p:nvPr/>
        </p:nvGrpSpPr>
        <p:grpSpPr>
          <a:xfrm>
            <a:off x="3004214" y="6332561"/>
            <a:ext cx="2454890" cy="449239"/>
            <a:chOff x="3004214" y="6332561"/>
            <a:chExt cx="2454890" cy="449239"/>
          </a:xfrm>
        </p:grpSpPr>
        <p:sp>
          <p:nvSpPr>
            <p:cNvPr id="33" name="Rectangle 32"/>
            <p:cNvSpPr/>
            <p:nvPr/>
          </p:nvSpPr>
          <p:spPr>
            <a:xfrm>
              <a:off x="3004214" y="6400800"/>
              <a:ext cx="1948786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Roll Number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5" name="Freeform 34"/>
            <p:cNvSpPr/>
            <p:nvPr/>
          </p:nvSpPr>
          <p:spPr>
            <a:xfrm>
              <a:off x="4763069" y="6332561"/>
              <a:ext cx="696035" cy="357574"/>
            </a:xfrm>
            <a:custGeom>
              <a:avLst/>
              <a:gdLst>
                <a:gd name="connsiteX0" fmla="*/ 0 w 696035"/>
                <a:gd name="connsiteY0" fmla="*/ 313899 h 357574"/>
                <a:gd name="connsiteX1" fmla="*/ 382137 w 696035"/>
                <a:gd name="connsiteY1" fmla="*/ 354842 h 357574"/>
                <a:gd name="connsiteX2" fmla="*/ 627797 w 696035"/>
                <a:gd name="connsiteY2" fmla="*/ 245660 h 357574"/>
                <a:gd name="connsiteX3" fmla="*/ 696035 w 696035"/>
                <a:gd name="connsiteY3" fmla="*/ 0 h 357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6035" h="357574">
                  <a:moveTo>
                    <a:pt x="0" y="313899"/>
                  </a:moveTo>
                  <a:cubicBezTo>
                    <a:pt x="138752" y="340057"/>
                    <a:pt x="277504" y="366215"/>
                    <a:pt x="382137" y="354842"/>
                  </a:cubicBezTo>
                  <a:cubicBezTo>
                    <a:pt x="486770" y="343469"/>
                    <a:pt x="575481" y="304800"/>
                    <a:pt x="627797" y="245660"/>
                  </a:cubicBezTo>
                  <a:cubicBezTo>
                    <a:pt x="680113" y="186520"/>
                    <a:pt x="688074" y="93260"/>
                    <a:pt x="696035" y="0"/>
                  </a:cubicBezTo>
                </a:path>
              </a:pathLst>
            </a:custGeom>
            <a:ln w="381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210247" y="6332561"/>
            <a:ext cx="1485953" cy="484495"/>
            <a:chOff x="6210247" y="6332561"/>
            <a:chExt cx="1485953" cy="484495"/>
          </a:xfrm>
        </p:grpSpPr>
        <p:sp>
          <p:nvSpPr>
            <p:cNvPr id="34" name="Rectangle 33"/>
            <p:cNvSpPr/>
            <p:nvPr/>
          </p:nvSpPr>
          <p:spPr>
            <a:xfrm>
              <a:off x="6721807" y="6436056"/>
              <a:ext cx="974393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Marks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6" name="Freeform 35"/>
            <p:cNvSpPr/>
            <p:nvPr/>
          </p:nvSpPr>
          <p:spPr>
            <a:xfrm>
              <a:off x="6210247" y="6332561"/>
              <a:ext cx="572690" cy="384815"/>
            </a:xfrm>
            <a:custGeom>
              <a:avLst/>
              <a:gdLst>
                <a:gd name="connsiteX0" fmla="*/ 572690 w 572690"/>
                <a:gd name="connsiteY0" fmla="*/ 313899 h 384815"/>
                <a:gd name="connsiteX1" fmla="*/ 149610 w 572690"/>
                <a:gd name="connsiteY1" fmla="*/ 382138 h 384815"/>
                <a:gd name="connsiteX2" fmla="*/ 13132 w 572690"/>
                <a:gd name="connsiteY2" fmla="*/ 232012 h 384815"/>
                <a:gd name="connsiteX3" fmla="*/ 13132 w 572690"/>
                <a:gd name="connsiteY3" fmla="*/ 0 h 38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2690" h="384815">
                  <a:moveTo>
                    <a:pt x="572690" y="313899"/>
                  </a:moveTo>
                  <a:cubicBezTo>
                    <a:pt x="407780" y="354842"/>
                    <a:pt x="242870" y="395786"/>
                    <a:pt x="149610" y="382138"/>
                  </a:cubicBezTo>
                  <a:cubicBezTo>
                    <a:pt x="56350" y="368490"/>
                    <a:pt x="35878" y="295702"/>
                    <a:pt x="13132" y="232012"/>
                  </a:cubicBezTo>
                  <a:cubicBezTo>
                    <a:pt x="-9614" y="168322"/>
                    <a:pt x="1759" y="84161"/>
                    <a:pt x="13132" y="0"/>
                  </a:cubicBezTo>
                </a:path>
              </a:pathLst>
            </a:custGeom>
            <a:ln w="381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1752600" y="5005880"/>
            <a:ext cx="3200400" cy="785320"/>
            <a:chOff x="1752600" y="5005880"/>
            <a:chExt cx="3200400" cy="785320"/>
          </a:xfrm>
        </p:grpSpPr>
        <p:sp>
          <p:nvSpPr>
            <p:cNvPr id="46" name="Rectangle 45"/>
            <p:cNvSpPr/>
            <p:nvPr/>
          </p:nvSpPr>
          <p:spPr>
            <a:xfrm>
              <a:off x="1752600" y="5410200"/>
              <a:ext cx="1676400" cy="381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stud[0][0]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cxnSp>
          <p:nvCxnSpPr>
            <p:cNvPr id="54" name="Straight Arrow Connector 53"/>
            <p:cNvCxnSpPr>
              <a:endCxn id="8" idx="1"/>
            </p:cNvCxnSpPr>
            <p:nvPr/>
          </p:nvCxnSpPr>
          <p:spPr>
            <a:xfrm flipV="1">
              <a:off x="3253285" y="5005880"/>
              <a:ext cx="1699715" cy="546485"/>
            </a:xfrm>
            <a:prstGeom prst="straightConnector1">
              <a:avLst/>
            </a:prstGeom>
            <a:ln w="2540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oup 69"/>
          <p:cNvGrpSpPr/>
          <p:nvPr/>
        </p:nvGrpSpPr>
        <p:grpSpPr>
          <a:xfrm>
            <a:off x="6629400" y="5005880"/>
            <a:ext cx="2256003" cy="655370"/>
            <a:chOff x="6629400" y="5005880"/>
            <a:chExt cx="2256003" cy="655370"/>
          </a:xfrm>
        </p:grpSpPr>
        <p:sp>
          <p:nvSpPr>
            <p:cNvPr id="45" name="Rectangle 44"/>
            <p:cNvSpPr/>
            <p:nvPr/>
          </p:nvSpPr>
          <p:spPr>
            <a:xfrm>
              <a:off x="7209003" y="5280250"/>
              <a:ext cx="1676400" cy="381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stud[0][1]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cxnSp>
          <p:nvCxnSpPr>
            <p:cNvPr id="56" name="Straight Arrow Connector 55"/>
            <p:cNvCxnSpPr>
              <a:endCxn id="9" idx="3"/>
            </p:cNvCxnSpPr>
            <p:nvPr/>
          </p:nvCxnSpPr>
          <p:spPr>
            <a:xfrm flipH="1" flipV="1">
              <a:off x="6629400" y="5005880"/>
              <a:ext cx="731576" cy="464870"/>
            </a:xfrm>
            <a:prstGeom prst="straightConnector1">
              <a:avLst/>
            </a:prstGeom>
            <a:ln w="2540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up 70"/>
          <p:cNvGrpSpPr/>
          <p:nvPr/>
        </p:nvGrpSpPr>
        <p:grpSpPr>
          <a:xfrm>
            <a:off x="1752600" y="5380060"/>
            <a:ext cx="3200400" cy="411140"/>
            <a:chOff x="1752600" y="5380060"/>
            <a:chExt cx="3200400" cy="411140"/>
          </a:xfrm>
        </p:grpSpPr>
        <p:sp>
          <p:nvSpPr>
            <p:cNvPr id="47" name="Rectangle 46"/>
            <p:cNvSpPr/>
            <p:nvPr/>
          </p:nvSpPr>
          <p:spPr>
            <a:xfrm>
              <a:off x="1752600" y="5410200"/>
              <a:ext cx="1676400" cy="381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stud[1][0]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cxnSp>
          <p:nvCxnSpPr>
            <p:cNvPr id="58" name="Straight Arrow Connector 57"/>
            <p:cNvCxnSpPr>
              <a:endCxn id="19" idx="3"/>
            </p:cNvCxnSpPr>
            <p:nvPr/>
          </p:nvCxnSpPr>
          <p:spPr>
            <a:xfrm flipV="1">
              <a:off x="3253285" y="5380060"/>
              <a:ext cx="1699715" cy="190500"/>
            </a:xfrm>
            <a:prstGeom prst="straightConnector1">
              <a:avLst/>
            </a:prstGeom>
            <a:ln w="2540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Group 71"/>
          <p:cNvGrpSpPr/>
          <p:nvPr/>
        </p:nvGrpSpPr>
        <p:grpSpPr>
          <a:xfrm>
            <a:off x="6629400" y="5298744"/>
            <a:ext cx="2282160" cy="381000"/>
            <a:chOff x="6629400" y="5298744"/>
            <a:chExt cx="2282160" cy="381000"/>
          </a:xfrm>
        </p:grpSpPr>
        <p:sp>
          <p:nvSpPr>
            <p:cNvPr id="50" name="Rectangle 49"/>
            <p:cNvSpPr/>
            <p:nvPr/>
          </p:nvSpPr>
          <p:spPr>
            <a:xfrm>
              <a:off x="7235160" y="5298744"/>
              <a:ext cx="1676400" cy="381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stud[1][1]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cxnSp>
          <p:nvCxnSpPr>
            <p:cNvPr id="64" name="Straight Arrow Connector 63"/>
            <p:cNvCxnSpPr>
              <a:endCxn id="11" idx="3"/>
            </p:cNvCxnSpPr>
            <p:nvPr/>
          </p:nvCxnSpPr>
          <p:spPr>
            <a:xfrm flipH="1" flipV="1">
              <a:off x="6629400" y="5390292"/>
              <a:ext cx="731576" cy="85018"/>
            </a:xfrm>
            <a:prstGeom prst="straightConnector1">
              <a:avLst/>
            </a:prstGeom>
            <a:ln w="2540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oup 72"/>
          <p:cNvGrpSpPr/>
          <p:nvPr/>
        </p:nvGrpSpPr>
        <p:grpSpPr>
          <a:xfrm>
            <a:off x="1752600" y="5382904"/>
            <a:ext cx="3207793" cy="388388"/>
            <a:chOff x="1752600" y="5382904"/>
            <a:chExt cx="3207793" cy="388388"/>
          </a:xfrm>
        </p:grpSpPr>
        <p:sp>
          <p:nvSpPr>
            <p:cNvPr id="48" name="Rectangle 47"/>
            <p:cNvSpPr/>
            <p:nvPr/>
          </p:nvSpPr>
          <p:spPr>
            <a:xfrm>
              <a:off x="1752600" y="5382904"/>
              <a:ext cx="1676400" cy="381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stud[2][0]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cxnSp>
          <p:nvCxnSpPr>
            <p:cNvPr id="60" name="Straight Arrow Connector 59"/>
            <p:cNvCxnSpPr>
              <a:endCxn id="12" idx="1"/>
            </p:cNvCxnSpPr>
            <p:nvPr/>
          </p:nvCxnSpPr>
          <p:spPr>
            <a:xfrm>
              <a:off x="3253285" y="5570560"/>
              <a:ext cx="1707108" cy="200732"/>
            </a:xfrm>
            <a:prstGeom prst="straightConnector1">
              <a:avLst/>
            </a:prstGeom>
            <a:ln w="2540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Group 73"/>
          <p:cNvGrpSpPr/>
          <p:nvPr/>
        </p:nvGrpSpPr>
        <p:grpSpPr>
          <a:xfrm>
            <a:off x="6629400" y="5279408"/>
            <a:ext cx="2251311" cy="491884"/>
            <a:chOff x="6636793" y="5279408"/>
            <a:chExt cx="2251311" cy="491884"/>
          </a:xfrm>
        </p:grpSpPr>
        <p:sp>
          <p:nvSpPr>
            <p:cNvPr id="51" name="Rectangle 50"/>
            <p:cNvSpPr/>
            <p:nvPr/>
          </p:nvSpPr>
          <p:spPr>
            <a:xfrm>
              <a:off x="7211704" y="5279408"/>
              <a:ext cx="1676400" cy="381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stud[2][1]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cxnSp>
          <p:nvCxnSpPr>
            <p:cNvPr id="66" name="Straight Arrow Connector 65"/>
            <p:cNvCxnSpPr>
              <a:endCxn id="13" idx="3"/>
            </p:cNvCxnSpPr>
            <p:nvPr/>
          </p:nvCxnSpPr>
          <p:spPr>
            <a:xfrm flipH="1">
              <a:off x="6636793" y="5470750"/>
              <a:ext cx="724183" cy="300542"/>
            </a:xfrm>
            <a:prstGeom prst="straightConnector1">
              <a:avLst/>
            </a:prstGeom>
            <a:ln w="2540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 74"/>
          <p:cNvGrpSpPr/>
          <p:nvPr/>
        </p:nvGrpSpPr>
        <p:grpSpPr>
          <a:xfrm>
            <a:off x="1766248" y="5396552"/>
            <a:ext cx="3186752" cy="745508"/>
            <a:chOff x="1766248" y="5396552"/>
            <a:chExt cx="3186752" cy="745508"/>
          </a:xfrm>
        </p:grpSpPr>
        <p:sp>
          <p:nvSpPr>
            <p:cNvPr id="49" name="Rectangle 48"/>
            <p:cNvSpPr/>
            <p:nvPr/>
          </p:nvSpPr>
          <p:spPr>
            <a:xfrm>
              <a:off x="1766248" y="5396552"/>
              <a:ext cx="1676400" cy="381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stud[3][0]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cxnSp>
          <p:nvCxnSpPr>
            <p:cNvPr id="62" name="Straight Arrow Connector 61"/>
            <p:cNvCxnSpPr>
              <a:endCxn id="14" idx="1"/>
            </p:cNvCxnSpPr>
            <p:nvPr/>
          </p:nvCxnSpPr>
          <p:spPr>
            <a:xfrm>
              <a:off x="3253285" y="5580792"/>
              <a:ext cx="1699715" cy="561268"/>
            </a:xfrm>
            <a:prstGeom prst="straightConnector1">
              <a:avLst/>
            </a:prstGeom>
            <a:ln w="2540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/>
          <p:cNvGrpSpPr/>
          <p:nvPr/>
        </p:nvGrpSpPr>
        <p:grpSpPr>
          <a:xfrm>
            <a:off x="6629400" y="5257800"/>
            <a:ext cx="2209800" cy="884260"/>
            <a:chOff x="6629400" y="5257800"/>
            <a:chExt cx="2209800" cy="884260"/>
          </a:xfrm>
        </p:grpSpPr>
        <p:sp>
          <p:nvSpPr>
            <p:cNvPr id="52" name="Rectangle 51"/>
            <p:cNvSpPr/>
            <p:nvPr/>
          </p:nvSpPr>
          <p:spPr>
            <a:xfrm>
              <a:off x="7162800" y="5257800"/>
              <a:ext cx="1676400" cy="381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stud[3][1]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cxnSp>
          <p:nvCxnSpPr>
            <p:cNvPr id="68" name="Straight Arrow Connector 67"/>
            <p:cNvCxnSpPr>
              <a:endCxn id="15" idx="3"/>
            </p:cNvCxnSpPr>
            <p:nvPr/>
          </p:nvCxnSpPr>
          <p:spPr>
            <a:xfrm flipH="1">
              <a:off x="6629400" y="5470750"/>
              <a:ext cx="731576" cy="671310"/>
            </a:xfrm>
            <a:prstGeom prst="straightConnector1">
              <a:avLst/>
            </a:prstGeom>
            <a:ln w="2540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" name="Rectangle 76"/>
          <p:cNvSpPr/>
          <p:nvPr/>
        </p:nvSpPr>
        <p:spPr>
          <a:xfrm>
            <a:off x="4953000" y="4815380"/>
            <a:ext cx="838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10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5798593" y="4815380"/>
            <a:ext cx="838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85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4958118" y="5198661"/>
            <a:ext cx="838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12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5791147" y="5195243"/>
            <a:ext cx="838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6</a:t>
            </a:r>
            <a:r>
              <a:rPr lang="en-US" sz="2400" dirty="0" smtClean="0">
                <a:solidFill>
                  <a:schemeClr val="tx1"/>
                </a:solidFill>
              </a:rPr>
              <a:t>5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4960393" y="5580792"/>
            <a:ext cx="838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13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5798593" y="5580792"/>
            <a:ext cx="838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89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4960393" y="5961792"/>
            <a:ext cx="838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14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5798593" y="5961792"/>
            <a:ext cx="838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92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85" name="Rectangle 84">
            <a:hlinkClick r:id="rId3" action="ppaction://hlinkfile"/>
          </p:cNvPr>
          <p:cNvSpPr/>
          <p:nvPr/>
        </p:nvSpPr>
        <p:spPr>
          <a:xfrm>
            <a:off x="304800" y="6142060"/>
            <a:ext cx="1752600" cy="484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Go to program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21576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Initializing </a:t>
            </a:r>
            <a:r>
              <a:rPr lang="en-US" dirty="0"/>
              <a:t>a 2-Dimensional Array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2360" y="1219200"/>
            <a:ext cx="509884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3048000"/>
            <a:ext cx="8153400" cy="361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9921" y="3886200"/>
            <a:ext cx="7769679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0050" y="4419600"/>
            <a:ext cx="790575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8382000" y="3847865"/>
            <a:ext cx="457200" cy="324371"/>
            <a:chOff x="7467600" y="3409429"/>
            <a:chExt cx="457200" cy="324371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7467600" y="3581400"/>
              <a:ext cx="76200" cy="152400"/>
            </a:xfrm>
            <a:prstGeom prst="line">
              <a:avLst/>
            </a:prstGeom>
            <a:ln w="349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V="1">
              <a:off x="7543800" y="3409429"/>
              <a:ext cx="381000" cy="324371"/>
            </a:xfrm>
            <a:prstGeom prst="line">
              <a:avLst/>
            </a:prstGeom>
            <a:ln w="349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8382000" y="4400029"/>
            <a:ext cx="457200" cy="324371"/>
            <a:chOff x="7467600" y="3409429"/>
            <a:chExt cx="457200" cy="324371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7467600" y="3581400"/>
              <a:ext cx="76200" cy="152400"/>
            </a:xfrm>
            <a:prstGeom prst="line">
              <a:avLst/>
            </a:prstGeom>
            <a:ln w="349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V="1">
              <a:off x="7543800" y="3409429"/>
              <a:ext cx="381000" cy="324371"/>
            </a:xfrm>
            <a:prstGeom prst="line">
              <a:avLst/>
            </a:prstGeom>
            <a:ln w="349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0587" y="5181599"/>
            <a:ext cx="7789013" cy="379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9921" y="5791200"/>
            <a:ext cx="7769679" cy="284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7" name="Group 16"/>
          <p:cNvGrpSpPr/>
          <p:nvPr/>
        </p:nvGrpSpPr>
        <p:grpSpPr>
          <a:xfrm>
            <a:off x="8305800" y="5105400"/>
            <a:ext cx="533400" cy="457201"/>
            <a:chOff x="8305800" y="5105400"/>
            <a:chExt cx="533400" cy="457201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8305800" y="5105400"/>
              <a:ext cx="533400" cy="457201"/>
            </a:xfrm>
            <a:prstGeom prst="line">
              <a:avLst/>
            </a:prstGeom>
            <a:ln w="349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H="1">
              <a:off x="8305800" y="5105400"/>
              <a:ext cx="533400" cy="457201"/>
            </a:xfrm>
            <a:prstGeom prst="line">
              <a:avLst/>
            </a:prstGeom>
            <a:ln w="349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8305800" y="5714999"/>
            <a:ext cx="533400" cy="457201"/>
            <a:chOff x="8305800" y="5105400"/>
            <a:chExt cx="533400" cy="457201"/>
          </a:xfrm>
        </p:grpSpPr>
        <p:cxnSp>
          <p:nvCxnSpPr>
            <p:cNvPr id="25" name="Straight Connector 24"/>
            <p:cNvCxnSpPr/>
            <p:nvPr/>
          </p:nvCxnSpPr>
          <p:spPr>
            <a:xfrm>
              <a:off x="8305800" y="5105400"/>
              <a:ext cx="533400" cy="457201"/>
            </a:xfrm>
            <a:prstGeom prst="line">
              <a:avLst/>
            </a:prstGeom>
            <a:ln w="349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H="1">
              <a:off x="8305800" y="5105400"/>
              <a:ext cx="533400" cy="457201"/>
            </a:xfrm>
            <a:prstGeom prst="line">
              <a:avLst/>
            </a:prstGeom>
            <a:ln w="349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3108054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program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762000"/>
          </a:xfrm>
        </p:spPr>
        <p:txBody>
          <a:bodyPr/>
          <a:lstStyle/>
          <a:p>
            <a:r>
              <a:rPr lang="en-US" dirty="0" smtClean="0"/>
              <a:t>Write a program that adds two 4 x 4 matrices.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7788670"/>
              </p:ext>
            </p:extLst>
          </p:nvPr>
        </p:nvGraphicFramePr>
        <p:xfrm>
          <a:off x="381000" y="2743200"/>
          <a:ext cx="21336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533400"/>
                <a:gridCol w="533400"/>
                <a:gridCol w="533400"/>
              </a:tblGrid>
              <a:tr h="41275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-3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-9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57138705"/>
              </p:ext>
            </p:extLst>
          </p:nvPr>
        </p:nvGraphicFramePr>
        <p:xfrm>
          <a:off x="3124200" y="2743200"/>
          <a:ext cx="21336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533400"/>
                <a:gridCol w="533400"/>
                <a:gridCol w="533400"/>
              </a:tblGrid>
              <a:tr h="41275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-7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-1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-2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2590800" y="3456296"/>
            <a:ext cx="3810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+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9" name="Left Bracket 8"/>
          <p:cNvSpPr/>
          <p:nvPr/>
        </p:nvSpPr>
        <p:spPr>
          <a:xfrm>
            <a:off x="381000" y="2743200"/>
            <a:ext cx="228600" cy="1828800"/>
          </a:xfrm>
          <a:prstGeom prst="leftBracket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 Bracket 9"/>
          <p:cNvSpPr/>
          <p:nvPr/>
        </p:nvSpPr>
        <p:spPr>
          <a:xfrm>
            <a:off x="3048000" y="2770496"/>
            <a:ext cx="228600" cy="1828800"/>
          </a:xfrm>
          <a:prstGeom prst="leftBracket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Bracket 10"/>
          <p:cNvSpPr/>
          <p:nvPr/>
        </p:nvSpPr>
        <p:spPr>
          <a:xfrm>
            <a:off x="2286000" y="2715904"/>
            <a:ext cx="190500" cy="1828800"/>
          </a:xfrm>
          <a:prstGeom prst="rightBracket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Bracket 11"/>
          <p:cNvSpPr/>
          <p:nvPr/>
        </p:nvSpPr>
        <p:spPr>
          <a:xfrm>
            <a:off x="4999060" y="2743200"/>
            <a:ext cx="190500" cy="1828800"/>
          </a:xfrm>
          <a:prstGeom prst="rightBracket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36734866"/>
              </p:ext>
            </p:extLst>
          </p:nvPr>
        </p:nvGraphicFramePr>
        <p:xfrm>
          <a:off x="5951560" y="2743200"/>
          <a:ext cx="21336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533400"/>
                <a:gridCol w="533400"/>
                <a:gridCol w="533400"/>
              </a:tblGrid>
              <a:tr h="41275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-1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-4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-6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14" name="Left Bracket 13"/>
          <p:cNvSpPr/>
          <p:nvPr/>
        </p:nvSpPr>
        <p:spPr>
          <a:xfrm>
            <a:off x="5943600" y="2770496"/>
            <a:ext cx="228600" cy="1828800"/>
          </a:xfrm>
          <a:prstGeom prst="leftBracket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Bracket 14"/>
          <p:cNvSpPr/>
          <p:nvPr/>
        </p:nvSpPr>
        <p:spPr>
          <a:xfrm>
            <a:off x="7894660" y="2743200"/>
            <a:ext cx="190500" cy="1828800"/>
          </a:xfrm>
          <a:prstGeom prst="rightBracket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334000" y="3429000"/>
            <a:ext cx="3810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=</a:t>
            </a:r>
          </a:p>
        </p:txBody>
      </p:sp>
      <p:sp>
        <p:nvSpPr>
          <p:cNvPr id="18" name="Rectangle 17">
            <a:hlinkClick r:id="rId2" action="ppaction://hlinkfile"/>
          </p:cNvPr>
          <p:cNvSpPr/>
          <p:nvPr/>
        </p:nvSpPr>
        <p:spPr>
          <a:xfrm>
            <a:off x="6202340" y="5410200"/>
            <a:ext cx="195106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Go to program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2865202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6" grpId="0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map of 2D array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748" y="1392347"/>
            <a:ext cx="8229600" cy="3255854"/>
          </a:xfrm>
        </p:spPr>
        <p:txBody>
          <a:bodyPr>
            <a:normAutofit/>
          </a:bodyPr>
          <a:lstStyle/>
          <a:p>
            <a:r>
              <a:rPr lang="en-US" sz="2800" dirty="0" smtClean="0"/>
              <a:t>Remember student array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s[4][2];</a:t>
            </a:r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But actually memory allocated is continuous </a:t>
            </a:r>
            <a:endParaRPr lang="en-US" sz="2800" dirty="0"/>
          </a:p>
        </p:txBody>
      </p:sp>
      <p:grpSp>
        <p:nvGrpSpPr>
          <p:cNvPr id="31" name="Group 30"/>
          <p:cNvGrpSpPr/>
          <p:nvPr/>
        </p:nvGrpSpPr>
        <p:grpSpPr>
          <a:xfrm>
            <a:off x="3276600" y="1886808"/>
            <a:ext cx="2528248" cy="1923192"/>
            <a:chOff x="4108545" y="4419600"/>
            <a:chExt cx="2528248" cy="1923192"/>
          </a:xfrm>
        </p:grpSpPr>
        <p:grpSp>
          <p:nvGrpSpPr>
            <p:cNvPr id="4" name="Group 3"/>
            <p:cNvGrpSpPr/>
            <p:nvPr/>
          </p:nvGrpSpPr>
          <p:grpSpPr>
            <a:xfrm>
              <a:off x="5791200" y="4419600"/>
              <a:ext cx="845593" cy="1912960"/>
              <a:chOff x="5791200" y="4419600"/>
              <a:chExt cx="845593" cy="1912960"/>
            </a:xfrm>
          </p:grpSpPr>
          <p:grpSp>
            <p:nvGrpSpPr>
              <p:cNvPr id="5" name="Group 4"/>
              <p:cNvGrpSpPr/>
              <p:nvPr/>
            </p:nvGrpSpPr>
            <p:grpSpPr>
              <a:xfrm>
                <a:off x="5791200" y="4815380"/>
                <a:ext cx="845593" cy="1517180"/>
                <a:chOff x="5791200" y="4815380"/>
                <a:chExt cx="845593" cy="1517180"/>
              </a:xfrm>
            </p:grpSpPr>
            <p:sp>
              <p:nvSpPr>
                <p:cNvPr id="7" name="Rectangle 6"/>
                <p:cNvSpPr/>
                <p:nvPr/>
              </p:nvSpPr>
              <p:spPr>
                <a:xfrm>
                  <a:off x="5791200" y="4815380"/>
                  <a:ext cx="838200" cy="3810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" name="Rectangle 7"/>
                <p:cNvSpPr/>
                <p:nvPr/>
              </p:nvSpPr>
              <p:spPr>
                <a:xfrm>
                  <a:off x="5791200" y="5199792"/>
                  <a:ext cx="838200" cy="3810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" name="Rectangle 8"/>
                <p:cNvSpPr/>
                <p:nvPr/>
              </p:nvSpPr>
              <p:spPr>
                <a:xfrm>
                  <a:off x="5798593" y="5580792"/>
                  <a:ext cx="838200" cy="3810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" name="Rectangle 9"/>
                <p:cNvSpPr/>
                <p:nvPr/>
              </p:nvSpPr>
              <p:spPr>
                <a:xfrm>
                  <a:off x="5791200" y="5951560"/>
                  <a:ext cx="838200" cy="3810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6" name="Rectangle 5"/>
              <p:cNvSpPr/>
              <p:nvPr/>
            </p:nvSpPr>
            <p:spPr>
              <a:xfrm>
                <a:off x="5791200" y="4419600"/>
                <a:ext cx="8382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>
                    <a:solidFill>
                      <a:schemeClr val="accent3">
                        <a:lumMod val="75000"/>
                      </a:schemeClr>
                    </a:solidFill>
                  </a:rPr>
                  <a:t>1</a:t>
                </a:r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4108545" y="4419600"/>
              <a:ext cx="1690048" cy="1912960"/>
              <a:chOff x="4108545" y="4419600"/>
              <a:chExt cx="1690048" cy="1912960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4953000" y="4815380"/>
                <a:ext cx="845593" cy="1517180"/>
                <a:chOff x="4953000" y="4815380"/>
                <a:chExt cx="845593" cy="1517180"/>
              </a:xfrm>
            </p:grpSpPr>
            <p:sp>
              <p:nvSpPr>
                <p:cNvPr id="19" name="Rectangle 18"/>
                <p:cNvSpPr/>
                <p:nvPr/>
              </p:nvSpPr>
              <p:spPr>
                <a:xfrm>
                  <a:off x="4953000" y="4815380"/>
                  <a:ext cx="838200" cy="3810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" name="Rectangle 19"/>
                <p:cNvSpPr/>
                <p:nvPr/>
              </p:nvSpPr>
              <p:spPr>
                <a:xfrm>
                  <a:off x="4953000" y="5199792"/>
                  <a:ext cx="838200" cy="3810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" name="Rectangle 20"/>
                <p:cNvSpPr/>
                <p:nvPr/>
              </p:nvSpPr>
              <p:spPr>
                <a:xfrm>
                  <a:off x="4960393" y="5580792"/>
                  <a:ext cx="838200" cy="3810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" name="Rectangle 21"/>
                <p:cNvSpPr/>
                <p:nvPr/>
              </p:nvSpPr>
              <p:spPr>
                <a:xfrm>
                  <a:off x="4953000" y="5951560"/>
                  <a:ext cx="838200" cy="3810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3" name="Rectangle 12"/>
              <p:cNvSpPr/>
              <p:nvPr/>
            </p:nvSpPr>
            <p:spPr>
              <a:xfrm>
                <a:off x="4953000" y="4419600"/>
                <a:ext cx="8382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smtClean="0">
                    <a:solidFill>
                      <a:schemeClr val="accent3">
                        <a:lumMod val="75000"/>
                      </a:schemeClr>
                    </a:solidFill>
                  </a:rPr>
                  <a:t>0</a:t>
                </a:r>
                <a:endParaRPr lang="en-US" sz="2800" dirty="0">
                  <a:solidFill>
                    <a:schemeClr val="accent3">
                      <a:lumMod val="75000"/>
                    </a:schemeClr>
                  </a:solidFill>
                </a:endParaRPr>
              </a:p>
            </p:txBody>
          </p:sp>
          <p:grpSp>
            <p:nvGrpSpPr>
              <p:cNvPr id="14" name="Group 13"/>
              <p:cNvGrpSpPr/>
              <p:nvPr/>
            </p:nvGrpSpPr>
            <p:grpSpPr>
              <a:xfrm>
                <a:off x="4108545" y="4790365"/>
                <a:ext cx="844455" cy="1542195"/>
                <a:chOff x="4108545" y="4790365"/>
                <a:chExt cx="844455" cy="1542195"/>
              </a:xfrm>
            </p:grpSpPr>
            <p:sp>
              <p:nvSpPr>
                <p:cNvPr id="15" name="Rectangle 14"/>
                <p:cNvSpPr/>
                <p:nvPr/>
              </p:nvSpPr>
              <p:spPr>
                <a:xfrm>
                  <a:off x="4108545" y="4790365"/>
                  <a:ext cx="838200" cy="381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dirty="0" smtClean="0">
                      <a:solidFill>
                        <a:srgbClr val="FF0000"/>
                      </a:solidFill>
                    </a:rPr>
                    <a:t>0</a:t>
                  </a:r>
                  <a:endParaRPr lang="en-US" sz="2800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6" name="Rectangle 15"/>
                <p:cNvSpPr/>
                <p:nvPr/>
              </p:nvSpPr>
              <p:spPr>
                <a:xfrm>
                  <a:off x="4114800" y="5189560"/>
                  <a:ext cx="838200" cy="381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dirty="0">
                      <a:solidFill>
                        <a:srgbClr val="FF0000"/>
                      </a:solidFill>
                    </a:rPr>
                    <a:t>1</a:t>
                  </a:r>
                </a:p>
              </p:txBody>
            </p:sp>
            <p:sp>
              <p:nvSpPr>
                <p:cNvPr id="17" name="Rectangle 16"/>
                <p:cNvSpPr/>
                <p:nvPr/>
              </p:nvSpPr>
              <p:spPr>
                <a:xfrm>
                  <a:off x="4108545" y="5552365"/>
                  <a:ext cx="838200" cy="381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dirty="0">
                      <a:solidFill>
                        <a:srgbClr val="FF0000"/>
                      </a:solidFill>
                    </a:rPr>
                    <a:t>2</a:t>
                  </a:r>
                </a:p>
              </p:txBody>
            </p:sp>
            <p:sp>
              <p:nvSpPr>
                <p:cNvPr id="18" name="Rectangle 17"/>
                <p:cNvSpPr/>
                <p:nvPr/>
              </p:nvSpPr>
              <p:spPr>
                <a:xfrm>
                  <a:off x="4114800" y="5951560"/>
                  <a:ext cx="838200" cy="381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dirty="0">
                      <a:solidFill>
                        <a:srgbClr val="FF0000"/>
                      </a:solidFill>
                    </a:rPr>
                    <a:t>3</a:t>
                  </a:r>
                </a:p>
              </p:txBody>
            </p:sp>
          </p:grpSp>
        </p:grpSp>
        <p:sp>
          <p:nvSpPr>
            <p:cNvPr id="23" name="Rectangle 22"/>
            <p:cNvSpPr/>
            <p:nvPr/>
          </p:nvSpPr>
          <p:spPr>
            <a:xfrm>
              <a:off x="4953000" y="4815380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>10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5798593" y="4815380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85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958118" y="5198661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>12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5791147" y="5195243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6</a:t>
              </a:r>
              <a:r>
                <a:rPr lang="en-US" sz="2400" dirty="0" smtClean="0">
                  <a:solidFill>
                    <a:schemeClr val="tx1"/>
                  </a:solidFill>
                </a:rPr>
                <a:t>5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4960393" y="558079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>13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5798593" y="558079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89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960393" y="596179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>14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5798593" y="596179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92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1143000" y="4648200"/>
            <a:ext cx="6926240" cy="762000"/>
            <a:chOff x="1143000" y="4800600"/>
            <a:chExt cx="6926240" cy="762000"/>
          </a:xfrm>
        </p:grpSpPr>
        <p:sp>
          <p:nvSpPr>
            <p:cNvPr id="35" name="Rectangle 34"/>
            <p:cNvSpPr/>
            <p:nvPr/>
          </p:nvSpPr>
          <p:spPr>
            <a:xfrm>
              <a:off x="1314736" y="517818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>10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2160329" y="517818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85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2997391" y="5181600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>12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3830420" y="517818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6</a:t>
              </a:r>
              <a:r>
                <a:rPr lang="en-US" sz="2400" dirty="0" smtClean="0">
                  <a:solidFill>
                    <a:schemeClr val="tx1"/>
                  </a:solidFill>
                </a:rPr>
                <a:t>5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4668620" y="517818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>13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5506820" y="517818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89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6364923" y="5177040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>14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7203123" y="5177040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92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1143000" y="4834726"/>
              <a:ext cx="106680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s[0][0]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1984616" y="4833584"/>
              <a:ext cx="106680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s[0][1]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2811440" y="4835856"/>
              <a:ext cx="106680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s[1][0]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3630304" y="4814248"/>
              <a:ext cx="106680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s[1][</a:t>
              </a:r>
              <a:r>
                <a:rPr lang="en-US" sz="2000" dirty="0">
                  <a:solidFill>
                    <a:srgbClr val="FF0000"/>
                  </a:solidFill>
                </a:rPr>
                <a:t>1</a:t>
              </a:r>
              <a:r>
                <a:rPr lang="en-US" sz="2000" dirty="0" smtClean="0">
                  <a:solidFill>
                    <a:srgbClr val="FF0000"/>
                  </a:solidFill>
                </a:rPr>
                <a:t>]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4487840" y="4814248"/>
              <a:ext cx="106680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s[2][0]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5298744" y="4800600"/>
              <a:ext cx="106680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s[2][</a:t>
              </a:r>
              <a:r>
                <a:rPr lang="en-US" sz="2000" dirty="0">
                  <a:solidFill>
                    <a:srgbClr val="FF0000"/>
                  </a:solidFill>
                </a:rPr>
                <a:t>1</a:t>
              </a:r>
              <a:r>
                <a:rPr lang="en-US" sz="2000" dirty="0" smtClean="0">
                  <a:solidFill>
                    <a:srgbClr val="FF0000"/>
                  </a:solidFill>
                </a:rPr>
                <a:t>]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6164240" y="4800600"/>
              <a:ext cx="106680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s[3][0]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7002440" y="4800600"/>
              <a:ext cx="106680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s[3][</a:t>
              </a:r>
              <a:r>
                <a:rPr lang="en-US" sz="2000" dirty="0">
                  <a:solidFill>
                    <a:srgbClr val="FF0000"/>
                  </a:solidFill>
                </a:rPr>
                <a:t>1</a:t>
              </a:r>
              <a:r>
                <a:rPr lang="en-US" sz="2000" dirty="0" smtClean="0">
                  <a:solidFill>
                    <a:srgbClr val="FF0000"/>
                  </a:solidFill>
                </a:rPr>
                <a:t>]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050516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</a:t>
            </a:r>
            <a:r>
              <a:rPr lang="en-US" dirty="0" smtClean="0"/>
              <a:t>ach </a:t>
            </a:r>
            <a:r>
              <a:rPr lang="en-US" dirty="0"/>
              <a:t>row of a two-dimensional array can be thought of as a one-dimensional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   a[4][2]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This is important to know if you want to access 2-D array elements using pointer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Pointers and 2-Dimensional Arrays 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276600" y="2482184"/>
            <a:ext cx="2528248" cy="1923192"/>
            <a:chOff x="4108545" y="4419600"/>
            <a:chExt cx="2528248" cy="1923192"/>
          </a:xfrm>
        </p:grpSpPr>
        <p:grpSp>
          <p:nvGrpSpPr>
            <p:cNvPr id="6" name="Group 5"/>
            <p:cNvGrpSpPr/>
            <p:nvPr/>
          </p:nvGrpSpPr>
          <p:grpSpPr>
            <a:xfrm>
              <a:off x="5791200" y="4419600"/>
              <a:ext cx="845593" cy="1912960"/>
              <a:chOff x="5791200" y="4419600"/>
              <a:chExt cx="845593" cy="1912960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5791200" y="4815380"/>
                <a:ext cx="845593" cy="1517180"/>
                <a:chOff x="5791200" y="4815380"/>
                <a:chExt cx="845593" cy="1517180"/>
              </a:xfrm>
            </p:grpSpPr>
            <p:sp>
              <p:nvSpPr>
                <p:cNvPr id="29" name="Rectangle 28"/>
                <p:cNvSpPr/>
                <p:nvPr/>
              </p:nvSpPr>
              <p:spPr>
                <a:xfrm>
                  <a:off x="5791200" y="4815380"/>
                  <a:ext cx="838200" cy="3810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" name="Rectangle 29"/>
                <p:cNvSpPr/>
                <p:nvPr/>
              </p:nvSpPr>
              <p:spPr>
                <a:xfrm>
                  <a:off x="5791200" y="5199792"/>
                  <a:ext cx="838200" cy="3810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Rectangle 30"/>
                <p:cNvSpPr/>
                <p:nvPr/>
              </p:nvSpPr>
              <p:spPr>
                <a:xfrm>
                  <a:off x="5798593" y="5580792"/>
                  <a:ext cx="838200" cy="3810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Rectangle 31"/>
                <p:cNvSpPr/>
                <p:nvPr/>
              </p:nvSpPr>
              <p:spPr>
                <a:xfrm>
                  <a:off x="5791200" y="5951560"/>
                  <a:ext cx="838200" cy="3810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8" name="Rectangle 27"/>
              <p:cNvSpPr/>
              <p:nvPr/>
            </p:nvSpPr>
            <p:spPr>
              <a:xfrm>
                <a:off x="5791200" y="4419600"/>
                <a:ext cx="8382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>
                    <a:solidFill>
                      <a:schemeClr val="accent3">
                        <a:lumMod val="75000"/>
                      </a:schemeClr>
                    </a:solidFill>
                  </a:rPr>
                  <a:t>1</a:t>
                </a: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4108545" y="4419600"/>
              <a:ext cx="1690048" cy="1912960"/>
              <a:chOff x="4108545" y="4419600"/>
              <a:chExt cx="1690048" cy="1912960"/>
            </a:xfrm>
          </p:grpSpPr>
          <p:grpSp>
            <p:nvGrpSpPr>
              <p:cNvPr id="16" name="Group 15"/>
              <p:cNvGrpSpPr/>
              <p:nvPr/>
            </p:nvGrpSpPr>
            <p:grpSpPr>
              <a:xfrm>
                <a:off x="4953000" y="4815380"/>
                <a:ext cx="845593" cy="1517180"/>
                <a:chOff x="4953000" y="4815380"/>
                <a:chExt cx="845593" cy="1517180"/>
              </a:xfrm>
            </p:grpSpPr>
            <p:sp>
              <p:nvSpPr>
                <p:cNvPr id="23" name="Rectangle 22"/>
                <p:cNvSpPr/>
                <p:nvPr/>
              </p:nvSpPr>
              <p:spPr>
                <a:xfrm>
                  <a:off x="4953000" y="4815380"/>
                  <a:ext cx="838200" cy="3810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" name="Rectangle 23"/>
                <p:cNvSpPr/>
                <p:nvPr/>
              </p:nvSpPr>
              <p:spPr>
                <a:xfrm>
                  <a:off x="4953000" y="5199792"/>
                  <a:ext cx="838200" cy="3810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Rectangle 24"/>
                <p:cNvSpPr/>
                <p:nvPr/>
              </p:nvSpPr>
              <p:spPr>
                <a:xfrm>
                  <a:off x="4960393" y="5580792"/>
                  <a:ext cx="838200" cy="3810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" name="Rectangle 25"/>
                <p:cNvSpPr/>
                <p:nvPr/>
              </p:nvSpPr>
              <p:spPr>
                <a:xfrm>
                  <a:off x="4953000" y="5951560"/>
                  <a:ext cx="838200" cy="3810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7" name="Rectangle 16"/>
              <p:cNvSpPr/>
              <p:nvPr/>
            </p:nvSpPr>
            <p:spPr>
              <a:xfrm>
                <a:off x="4953000" y="4419600"/>
                <a:ext cx="8382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smtClean="0">
                    <a:solidFill>
                      <a:schemeClr val="accent3">
                        <a:lumMod val="75000"/>
                      </a:schemeClr>
                    </a:solidFill>
                  </a:rPr>
                  <a:t>0</a:t>
                </a:r>
                <a:endParaRPr lang="en-US" sz="2800" dirty="0">
                  <a:solidFill>
                    <a:schemeClr val="accent3">
                      <a:lumMod val="75000"/>
                    </a:schemeClr>
                  </a:solidFill>
                </a:endParaRPr>
              </a:p>
            </p:txBody>
          </p:sp>
          <p:grpSp>
            <p:nvGrpSpPr>
              <p:cNvPr id="18" name="Group 17"/>
              <p:cNvGrpSpPr/>
              <p:nvPr/>
            </p:nvGrpSpPr>
            <p:grpSpPr>
              <a:xfrm>
                <a:off x="4108545" y="4790365"/>
                <a:ext cx="844455" cy="1542195"/>
                <a:chOff x="4108545" y="4790365"/>
                <a:chExt cx="844455" cy="1542195"/>
              </a:xfrm>
            </p:grpSpPr>
            <p:sp>
              <p:nvSpPr>
                <p:cNvPr id="19" name="Rectangle 18"/>
                <p:cNvSpPr/>
                <p:nvPr/>
              </p:nvSpPr>
              <p:spPr>
                <a:xfrm>
                  <a:off x="4108545" y="4790365"/>
                  <a:ext cx="838200" cy="381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dirty="0" smtClean="0">
                      <a:solidFill>
                        <a:srgbClr val="FF0000"/>
                      </a:solidFill>
                    </a:rPr>
                    <a:t>0</a:t>
                  </a:r>
                  <a:endParaRPr lang="en-US" sz="2800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20" name="Rectangle 19"/>
                <p:cNvSpPr/>
                <p:nvPr/>
              </p:nvSpPr>
              <p:spPr>
                <a:xfrm>
                  <a:off x="4114800" y="5189560"/>
                  <a:ext cx="838200" cy="381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dirty="0">
                      <a:solidFill>
                        <a:srgbClr val="FF0000"/>
                      </a:solidFill>
                    </a:rPr>
                    <a:t>1</a:t>
                  </a:r>
                </a:p>
              </p:txBody>
            </p:sp>
            <p:sp>
              <p:nvSpPr>
                <p:cNvPr id="21" name="Rectangle 20"/>
                <p:cNvSpPr/>
                <p:nvPr/>
              </p:nvSpPr>
              <p:spPr>
                <a:xfrm>
                  <a:off x="4108545" y="5552365"/>
                  <a:ext cx="838200" cy="381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dirty="0">
                      <a:solidFill>
                        <a:srgbClr val="FF0000"/>
                      </a:solidFill>
                    </a:rPr>
                    <a:t>2</a:t>
                  </a:r>
                </a:p>
              </p:txBody>
            </p:sp>
            <p:sp>
              <p:nvSpPr>
                <p:cNvPr id="22" name="Rectangle 21"/>
                <p:cNvSpPr/>
                <p:nvPr/>
              </p:nvSpPr>
              <p:spPr>
                <a:xfrm>
                  <a:off x="4114800" y="5951560"/>
                  <a:ext cx="838200" cy="381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dirty="0">
                      <a:solidFill>
                        <a:srgbClr val="FF0000"/>
                      </a:solidFill>
                    </a:rPr>
                    <a:t>3</a:t>
                  </a:r>
                </a:p>
              </p:txBody>
            </p:sp>
          </p:grpSp>
        </p:grpSp>
        <p:sp>
          <p:nvSpPr>
            <p:cNvPr id="8" name="Rectangle 7"/>
            <p:cNvSpPr/>
            <p:nvPr/>
          </p:nvSpPr>
          <p:spPr>
            <a:xfrm>
              <a:off x="4953000" y="4815380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>10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798593" y="4815380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85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958118" y="5198661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>12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791147" y="5195243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6</a:t>
              </a:r>
              <a:r>
                <a:rPr lang="en-US" sz="2400" dirty="0" smtClean="0">
                  <a:solidFill>
                    <a:schemeClr val="tx1"/>
                  </a:solidFill>
                </a:rPr>
                <a:t>5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960393" y="558079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>13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798593" y="558079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89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960393" y="596179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>14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798593" y="596179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92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36" name="Rectangle 35"/>
          <p:cNvSpPr/>
          <p:nvPr/>
        </p:nvSpPr>
        <p:spPr>
          <a:xfrm>
            <a:off x="5823044" y="2881376"/>
            <a:ext cx="1568355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800" dirty="0" smtClean="0">
                <a:solidFill>
                  <a:srgbClr val="00B050"/>
                </a:solidFill>
              </a:rPr>
              <a:t>Array 1</a:t>
            </a:r>
            <a:endParaRPr lang="en-US" sz="2800" dirty="0">
              <a:solidFill>
                <a:srgbClr val="00B05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5823045" y="3276600"/>
            <a:ext cx="1568355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800" dirty="0" smtClean="0">
                <a:solidFill>
                  <a:srgbClr val="00B050"/>
                </a:solidFill>
              </a:rPr>
              <a:t>Array 2</a:t>
            </a:r>
            <a:endParaRPr lang="en-US" sz="2800" dirty="0">
              <a:solidFill>
                <a:srgbClr val="00B05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818496" y="3657600"/>
            <a:ext cx="1568355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800" dirty="0" smtClean="0">
                <a:solidFill>
                  <a:srgbClr val="00B050"/>
                </a:solidFill>
              </a:rPr>
              <a:t>Array 3</a:t>
            </a:r>
            <a:endParaRPr lang="en-US" sz="2800" dirty="0">
              <a:solidFill>
                <a:srgbClr val="00B050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5818496" y="4016992"/>
            <a:ext cx="1568355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800" dirty="0" smtClean="0">
                <a:solidFill>
                  <a:srgbClr val="00B050"/>
                </a:solidFill>
              </a:rPr>
              <a:t>Array 4</a:t>
            </a:r>
            <a:endParaRPr lang="en-US" sz="2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0086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3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1005" y="914400"/>
            <a:ext cx="8684395" cy="3374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1129352" y="4419600"/>
            <a:ext cx="6939888" cy="1157216"/>
            <a:chOff x="1129352" y="4727818"/>
            <a:chExt cx="6939888" cy="1157216"/>
          </a:xfrm>
        </p:grpSpPr>
        <p:grpSp>
          <p:nvGrpSpPr>
            <p:cNvPr id="7" name="Group 6"/>
            <p:cNvGrpSpPr/>
            <p:nvPr/>
          </p:nvGrpSpPr>
          <p:grpSpPr>
            <a:xfrm>
              <a:off x="1143000" y="4727818"/>
              <a:ext cx="6926240" cy="762000"/>
              <a:chOff x="1143000" y="4800600"/>
              <a:chExt cx="6926240" cy="762000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1314736" y="517818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1234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160329" y="517818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56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2997391" y="5181600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1212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3830420" y="517818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33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4668620" y="517818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1434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5506820" y="517818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80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6364923" y="5177040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1312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7203123" y="5177040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78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1143000" y="4834726"/>
                <a:ext cx="10668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rgbClr val="FF0000"/>
                    </a:solidFill>
                  </a:rPr>
                  <a:t>s[0][0]</a:t>
                </a:r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1984616" y="4833584"/>
                <a:ext cx="10668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rgbClr val="FF0000"/>
                    </a:solidFill>
                  </a:rPr>
                  <a:t>s[0][1]</a:t>
                </a:r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2811440" y="4835856"/>
                <a:ext cx="10668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rgbClr val="FF0000"/>
                    </a:solidFill>
                  </a:rPr>
                  <a:t>s[1][0]</a:t>
                </a:r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630304" y="4814248"/>
                <a:ext cx="10668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rgbClr val="FF0000"/>
                    </a:solidFill>
                  </a:rPr>
                  <a:t>s[1][</a:t>
                </a:r>
                <a:r>
                  <a:rPr lang="en-US" sz="2000" dirty="0">
                    <a:solidFill>
                      <a:srgbClr val="FF0000"/>
                    </a:solidFill>
                  </a:rPr>
                  <a:t>1</a:t>
                </a:r>
                <a:r>
                  <a:rPr lang="en-US" sz="2000" dirty="0" smtClean="0">
                    <a:solidFill>
                      <a:srgbClr val="FF0000"/>
                    </a:solidFill>
                  </a:rPr>
                  <a:t>]</a:t>
                </a:r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4487840" y="4814248"/>
                <a:ext cx="10668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rgbClr val="FF0000"/>
                    </a:solidFill>
                  </a:rPr>
                  <a:t>s[2][0]</a:t>
                </a:r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5298744" y="4800600"/>
                <a:ext cx="10668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rgbClr val="FF0000"/>
                    </a:solidFill>
                  </a:rPr>
                  <a:t>s[2][</a:t>
                </a:r>
                <a:r>
                  <a:rPr lang="en-US" sz="2000" dirty="0">
                    <a:solidFill>
                      <a:srgbClr val="FF0000"/>
                    </a:solidFill>
                  </a:rPr>
                  <a:t>1</a:t>
                </a:r>
                <a:r>
                  <a:rPr lang="en-US" sz="2000" dirty="0" smtClean="0">
                    <a:solidFill>
                      <a:srgbClr val="FF0000"/>
                    </a:solidFill>
                  </a:rPr>
                  <a:t>]</a:t>
                </a:r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6164240" y="4800600"/>
                <a:ext cx="10668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rgbClr val="FF0000"/>
                    </a:solidFill>
                  </a:rPr>
                  <a:t>s[3][0]</a:t>
                </a:r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7002440" y="4800600"/>
                <a:ext cx="10668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rgbClr val="FF0000"/>
                    </a:solidFill>
                  </a:rPr>
                  <a:t>s[3][</a:t>
                </a:r>
                <a:r>
                  <a:rPr lang="en-US" sz="2000" dirty="0">
                    <a:solidFill>
                      <a:srgbClr val="FF0000"/>
                    </a:solidFill>
                  </a:rPr>
                  <a:t>1</a:t>
                </a:r>
                <a:r>
                  <a:rPr lang="en-US" sz="2000" dirty="0" smtClean="0">
                    <a:solidFill>
                      <a:srgbClr val="FF0000"/>
                    </a:solidFill>
                  </a:rPr>
                  <a:t>]</a:t>
                </a:r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5" name="Group 4"/>
            <p:cNvGrpSpPr/>
            <p:nvPr/>
          </p:nvGrpSpPr>
          <p:grpSpPr>
            <a:xfrm>
              <a:off x="1129352" y="5486400"/>
              <a:ext cx="6934200" cy="398634"/>
              <a:chOff x="1129352" y="5486400"/>
              <a:chExt cx="6934200" cy="398634"/>
            </a:xfrm>
          </p:grpSpPr>
          <p:sp>
            <p:nvSpPr>
              <p:cNvPr id="24" name="Rectangle 23"/>
              <p:cNvSpPr/>
              <p:nvPr/>
            </p:nvSpPr>
            <p:spPr>
              <a:xfrm>
                <a:off x="1129352" y="5504034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00B050"/>
                    </a:solidFill>
                  </a:rPr>
                  <a:t>65508</a:t>
                </a:r>
                <a:endParaRPr lang="en-US" sz="20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962436" y="5500048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00B050"/>
                    </a:solidFill>
                  </a:rPr>
                  <a:t>65512</a:t>
                </a:r>
                <a:endParaRPr lang="en-US" sz="20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2814284" y="5486400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00B050"/>
                    </a:solidFill>
                  </a:rPr>
                  <a:t>65516</a:t>
                </a:r>
                <a:endParaRPr lang="en-US" sz="20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3666132" y="5486400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00B050"/>
                    </a:solidFill>
                  </a:rPr>
                  <a:t>65520</a:t>
                </a:r>
                <a:endParaRPr lang="en-US" sz="20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4504332" y="5486400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00B050"/>
                    </a:solidFill>
                  </a:rPr>
                  <a:t>65524</a:t>
                </a:r>
                <a:endParaRPr lang="en-US" sz="20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5336844" y="5486400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00B050"/>
                    </a:solidFill>
                  </a:rPr>
                  <a:t>65528</a:t>
                </a:r>
                <a:endParaRPr lang="en-US" sz="20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6180732" y="5486400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00B050"/>
                    </a:solidFill>
                  </a:rPr>
                  <a:t>65532</a:t>
                </a:r>
                <a:endParaRPr lang="en-US" sz="20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7054188" y="5486400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00B050"/>
                    </a:solidFill>
                  </a:rPr>
                  <a:t>65536</a:t>
                </a:r>
                <a:endParaRPr lang="en-US" sz="2000" b="1" dirty="0">
                  <a:solidFill>
                    <a:srgbClr val="00B050"/>
                  </a:solidFill>
                </a:endParaRPr>
              </a:p>
            </p:txBody>
          </p:sp>
        </p:grpSp>
      </p:grpSp>
      <p:sp>
        <p:nvSpPr>
          <p:cNvPr id="33" name="Rectangle 32"/>
          <p:cNvSpPr/>
          <p:nvPr/>
        </p:nvSpPr>
        <p:spPr>
          <a:xfrm>
            <a:off x="762000" y="5867400"/>
            <a:ext cx="1009364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FF0000"/>
                </a:solidFill>
              </a:rPr>
              <a:t>s[0]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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177388" y="6172200"/>
            <a:ext cx="1080448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FF0000"/>
                </a:solidFill>
              </a:rPr>
              <a:t>s[1] </a:t>
            </a:r>
            <a:r>
              <a:rPr lang="en-US" sz="2000" dirty="0">
                <a:solidFill>
                  <a:srgbClr val="FF0000"/>
                </a:solidFill>
                <a:sym typeface="Wingdings" pitchFamily="2" charset="2"/>
              </a:rPr>
              <a:t>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460546" y="5867400"/>
            <a:ext cx="1100917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FF0000"/>
                </a:solidFill>
              </a:rPr>
              <a:t>s[2] </a:t>
            </a:r>
            <a:r>
              <a:rPr lang="en-US" sz="2000" dirty="0">
                <a:solidFill>
                  <a:srgbClr val="FF0000"/>
                </a:solidFill>
                <a:sym typeface="Wingdings" pitchFamily="2" charset="2"/>
              </a:rPr>
              <a:t>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167084" y="6248400"/>
            <a:ext cx="1102056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FF0000"/>
                </a:solidFill>
              </a:rPr>
              <a:t>s[3] </a:t>
            </a:r>
            <a:r>
              <a:rPr lang="en-US" sz="2000" dirty="0">
                <a:solidFill>
                  <a:srgbClr val="FF0000"/>
                </a:solidFill>
                <a:sym typeface="Wingdings" pitchFamily="2" charset="2"/>
              </a:rPr>
              <a:t>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518884" y="5867400"/>
            <a:ext cx="1009364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00B050"/>
                </a:solidFill>
              </a:rPr>
              <a:t>65508</a:t>
            </a:r>
            <a:endParaRPr lang="en-US" sz="2000" b="1" dirty="0">
              <a:solidFill>
                <a:srgbClr val="00B050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2953036" y="6158552"/>
            <a:ext cx="1009364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00B050"/>
                </a:solidFill>
              </a:rPr>
              <a:t>65516</a:t>
            </a:r>
            <a:endParaRPr lang="en-US" sz="2000" b="1" dirty="0">
              <a:solidFill>
                <a:srgbClr val="00B050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5315236" y="5870244"/>
            <a:ext cx="1009364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00B050"/>
                </a:solidFill>
              </a:rPr>
              <a:t>65524</a:t>
            </a:r>
            <a:endParaRPr lang="en-US" sz="2000" b="1" dirty="0">
              <a:solidFill>
                <a:srgbClr val="00B050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6991636" y="6248400"/>
            <a:ext cx="1009364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00B050"/>
                </a:solidFill>
              </a:rPr>
              <a:t>65532</a:t>
            </a:r>
            <a:endParaRPr lang="en-US" sz="2000" b="1" dirty="0">
              <a:solidFill>
                <a:srgbClr val="00B050"/>
              </a:solidFill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1012875" y="5178056"/>
            <a:ext cx="337460" cy="723014"/>
          </a:xfrm>
          <a:custGeom>
            <a:avLst/>
            <a:gdLst>
              <a:gd name="connsiteX0" fmla="*/ 135441 w 337460"/>
              <a:gd name="connsiteY0" fmla="*/ 723014 h 723014"/>
              <a:gd name="connsiteX1" fmla="*/ 7851 w 337460"/>
              <a:gd name="connsiteY1" fmla="*/ 467832 h 723014"/>
              <a:gd name="connsiteX2" fmla="*/ 337460 w 337460"/>
              <a:gd name="connsiteY2" fmla="*/ 0 h 723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7460" h="723014">
                <a:moveTo>
                  <a:pt x="135441" y="723014"/>
                </a:moveTo>
                <a:cubicBezTo>
                  <a:pt x="54811" y="655674"/>
                  <a:pt x="-25819" y="588334"/>
                  <a:pt x="7851" y="467832"/>
                </a:cubicBezTo>
                <a:cubicBezTo>
                  <a:pt x="41521" y="347330"/>
                  <a:pt x="189490" y="173665"/>
                  <a:pt x="337460" y="0"/>
                </a:cubicBezTo>
              </a:path>
            </a:pathLst>
          </a:custGeom>
          <a:ln w="31750">
            <a:solidFill>
              <a:srgbClr val="C0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2413591" y="5178056"/>
            <a:ext cx="616688" cy="1084521"/>
          </a:xfrm>
          <a:custGeom>
            <a:avLst/>
            <a:gdLst>
              <a:gd name="connsiteX0" fmla="*/ 0 w 616688"/>
              <a:gd name="connsiteY0" fmla="*/ 1084521 h 1084521"/>
              <a:gd name="connsiteX1" fmla="*/ 489097 w 616688"/>
              <a:gd name="connsiteY1" fmla="*/ 797442 h 1084521"/>
              <a:gd name="connsiteX2" fmla="*/ 202018 w 616688"/>
              <a:gd name="connsiteY2" fmla="*/ 648586 h 1084521"/>
              <a:gd name="connsiteX3" fmla="*/ 287079 w 616688"/>
              <a:gd name="connsiteY3" fmla="*/ 435935 h 1084521"/>
              <a:gd name="connsiteX4" fmla="*/ 616688 w 616688"/>
              <a:gd name="connsiteY4" fmla="*/ 0 h 108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6688" h="1084521">
                <a:moveTo>
                  <a:pt x="0" y="1084521"/>
                </a:moveTo>
                <a:cubicBezTo>
                  <a:pt x="227713" y="977309"/>
                  <a:pt x="455427" y="870098"/>
                  <a:pt x="489097" y="797442"/>
                </a:cubicBezTo>
                <a:cubicBezTo>
                  <a:pt x="522767" y="724786"/>
                  <a:pt x="235688" y="708837"/>
                  <a:pt x="202018" y="648586"/>
                </a:cubicBezTo>
                <a:cubicBezTo>
                  <a:pt x="168348" y="588335"/>
                  <a:pt x="217967" y="544033"/>
                  <a:pt x="287079" y="435935"/>
                </a:cubicBezTo>
                <a:cubicBezTo>
                  <a:pt x="356191" y="327837"/>
                  <a:pt x="486439" y="163918"/>
                  <a:pt x="616688" y="0"/>
                </a:cubicBezTo>
              </a:path>
            </a:pathLst>
          </a:custGeom>
          <a:ln w="31750">
            <a:solidFill>
              <a:srgbClr val="C0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 41"/>
          <p:cNvSpPr/>
          <p:nvPr/>
        </p:nvSpPr>
        <p:spPr>
          <a:xfrm>
            <a:off x="4463369" y="5178056"/>
            <a:ext cx="427608" cy="723014"/>
          </a:xfrm>
          <a:custGeom>
            <a:avLst/>
            <a:gdLst>
              <a:gd name="connsiteX0" fmla="*/ 427608 w 427608"/>
              <a:gd name="connsiteY0" fmla="*/ 723014 h 723014"/>
              <a:gd name="connsiteX1" fmla="*/ 363812 w 427608"/>
              <a:gd name="connsiteY1" fmla="*/ 542260 h 723014"/>
              <a:gd name="connsiteX2" fmla="*/ 268119 w 427608"/>
              <a:gd name="connsiteY2" fmla="*/ 510363 h 723014"/>
              <a:gd name="connsiteX3" fmla="*/ 34203 w 427608"/>
              <a:gd name="connsiteY3" fmla="*/ 627321 h 723014"/>
              <a:gd name="connsiteX4" fmla="*/ 23571 w 427608"/>
              <a:gd name="connsiteY4" fmla="*/ 446567 h 723014"/>
              <a:gd name="connsiteX5" fmla="*/ 246854 w 427608"/>
              <a:gd name="connsiteY5" fmla="*/ 0 h 723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7608" h="723014">
                <a:moveTo>
                  <a:pt x="427608" y="723014"/>
                </a:moveTo>
                <a:cubicBezTo>
                  <a:pt x="409001" y="650358"/>
                  <a:pt x="390394" y="577702"/>
                  <a:pt x="363812" y="542260"/>
                </a:cubicBezTo>
                <a:cubicBezTo>
                  <a:pt x="337230" y="506818"/>
                  <a:pt x="323054" y="496186"/>
                  <a:pt x="268119" y="510363"/>
                </a:cubicBezTo>
                <a:cubicBezTo>
                  <a:pt x="213184" y="524540"/>
                  <a:pt x="74961" y="637954"/>
                  <a:pt x="34203" y="627321"/>
                </a:cubicBezTo>
                <a:cubicBezTo>
                  <a:pt x="-6555" y="616688"/>
                  <a:pt x="-11871" y="551120"/>
                  <a:pt x="23571" y="446567"/>
                </a:cubicBezTo>
                <a:cubicBezTo>
                  <a:pt x="59013" y="342013"/>
                  <a:pt x="152933" y="171006"/>
                  <a:pt x="246854" y="0"/>
                </a:cubicBezTo>
              </a:path>
            </a:pathLst>
          </a:custGeom>
          <a:ln w="34925">
            <a:solidFill>
              <a:srgbClr val="C0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 42"/>
          <p:cNvSpPr/>
          <p:nvPr/>
        </p:nvSpPr>
        <p:spPr>
          <a:xfrm>
            <a:off x="6181399" y="5178056"/>
            <a:ext cx="563959" cy="1116418"/>
          </a:xfrm>
          <a:custGeom>
            <a:avLst/>
            <a:gdLst>
              <a:gd name="connsiteX0" fmla="*/ 325727 w 563959"/>
              <a:gd name="connsiteY0" fmla="*/ 1116418 h 1116418"/>
              <a:gd name="connsiteX1" fmla="*/ 559643 w 563959"/>
              <a:gd name="connsiteY1" fmla="*/ 818707 h 1116418"/>
              <a:gd name="connsiteX2" fmla="*/ 442685 w 563959"/>
              <a:gd name="connsiteY2" fmla="*/ 637953 h 1116418"/>
              <a:gd name="connsiteX3" fmla="*/ 28015 w 563959"/>
              <a:gd name="connsiteY3" fmla="*/ 531628 h 1116418"/>
              <a:gd name="connsiteX4" fmla="*/ 59913 w 563959"/>
              <a:gd name="connsiteY4" fmla="*/ 233916 h 1116418"/>
              <a:gd name="connsiteX5" fmla="*/ 240666 w 563959"/>
              <a:gd name="connsiteY5" fmla="*/ 0 h 1116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3959" h="1116418">
                <a:moveTo>
                  <a:pt x="325727" y="1116418"/>
                </a:moveTo>
                <a:cubicBezTo>
                  <a:pt x="432938" y="1007434"/>
                  <a:pt x="540150" y="898451"/>
                  <a:pt x="559643" y="818707"/>
                </a:cubicBezTo>
                <a:cubicBezTo>
                  <a:pt x="579136" y="738963"/>
                  <a:pt x="531290" y="685799"/>
                  <a:pt x="442685" y="637953"/>
                </a:cubicBezTo>
                <a:cubicBezTo>
                  <a:pt x="354080" y="590107"/>
                  <a:pt x="91810" y="598967"/>
                  <a:pt x="28015" y="531628"/>
                </a:cubicBezTo>
                <a:cubicBezTo>
                  <a:pt x="-35780" y="464289"/>
                  <a:pt x="24471" y="322521"/>
                  <a:pt x="59913" y="233916"/>
                </a:cubicBezTo>
                <a:cubicBezTo>
                  <a:pt x="95355" y="145311"/>
                  <a:pt x="168010" y="72655"/>
                  <a:pt x="240666" y="0"/>
                </a:cubicBezTo>
              </a:path>
            </a:pathLst>
          </a:custGeom>
          <a:ln w="34925">
            <a:solidFill>
              <a:srgbClr val="C0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/>
          <p:cNvGrpSpPr/>
          <p:nvPr/>
        </p:nvGrpSpPr>
        <p:grpSpPr>
          <a:xfrm>
            <a:off x="1353746" y="4239904"/>
            <a:ext cx="6633606" cy="334708"/>
            <a:chOff x="1353746" y="4239904"/>
            <a:chExt cx="6633606" cy="334708"/>
          </a:xfrm>
        </p:grpSpPr>
        <p:sp>
          <p:nvSpPr>
            <p:cNvPr id="32" name="Left Brace 31"/>
            <p:cNvSpPr/>
            <p:nvPr/>
          </p:nvSpPr>
          <p:spPr>
            <a:xfrm rot="5400000">
              <a:off x="1988881" y="3607845"/>
              <a:ext cx="329020" cy="1599290"/>
            </a:xfrm>
            <a:prstGeom prst="leftBrace">
              <a:avLst>
                <a:gd name="adj1" fmla="val 13991"/>
                <a:gd name="adj2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Left Brace 43"/>
            <p:cNvSpPr/>
            <p:nvPr/>
          </p:nvSpPr>
          <p:spPr>
            <a:xfrm rot="5400000">
              <a:off x="3643101" y="3607845"/>
              <a:ext cx="329020" cy="1599290"/>
            </a:xfrm>
            <a:prstGeom prst="leftBrace">
              <a:avLst>
                <a:gd name="adj1" fmla="val 13991"/>
                <a:gd name="adj2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Left Brace 44"/>
            <p:cNvSpPr/>
            <p:nvPr/>
          </p:nvSpPr>
          <p:spPr>
            <a:xfrm rot="5400000">
              <a:off x="5333149" y="3604769"/>
              <a:ext cx="329020" cy="1599290"/>
            </a:xfrm>
            <a:prstGeom prst="leftBrace">
              <a:avLst>
                <a:gd name="adj1" fmla="val 13991"/>
                <a:gd name="adj2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Left Brace 45"/>
            <p:cNvSpPr/>
            <p:nvPr/>
          </p:nvSpPr>
          <p:spPr>
            <a:xfrm rot="5400000">
              <a:off x="7023197" y="3610457"/>
              <a:ext cx="329020" cy="1599290"/>
            </a:xfrm>
            <a:prstGeom prst="leftBrace">
              <a:avLst>
                <a:gd name="adj1" fmla="val 13991"/>
                <a:gd name="adj2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512307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3" grpId="0" animBg="1"/>
      <p:bldP spid="4" grpId="0" animBg="1"/>
      <p:bldP spid="42" grpId="0" animBg="1"/>
      <p:bldP spid="4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Now we know each 1-D array </a:t>
            </a:r>
          </a:p>
          <a:p>
            <a:r>
              <a:rPr lang="en-US" sz="2800" dirty="0" smtClean="0"/>
              <a:t>Next thing is to access elements of a 1-D array</a:t>
            </a:r>
          </a:p>
          <a:p>
            <a:r>
              <a:rPr lang="en-US" sz="2800" dirty="0"/>
              <a:t>Suppose we want to refer to the element s[2][1] using pointers </a:t>
            </a:r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r>
              <a:rPr lang="en-US" sz="2800" dirty="0"/>
              <a:t>s</a:t>
            </a:r>
            <a:r>
              <a:rPr lang="en-US" sz="2800" dirty="0" smtClean="0"/>
              <a:t>[2] </a:t>
            </a:r>
            <a:r>
              <a:rPr lang="en-US" sz="2800" dirty="0" smtClean="0">
                <a:sym typeface="Wingdings" pitchFamily="2" charset="2"/>
              </a:rPr>
              <a:t> 65524 that is that address of third 1-D array</a:t>
            </a:r>
          </a:p>
          <a:p>
            <a:r>
              <a:rPr lang="en-US" sz="2800" dirty="0" smtClean="0"/>
              <a:t>65524 + 1 </a:t>
            </a:r>
            <a:r>
              <a:rPr lang="en-US" sz="2800" dirty="0" smtClean="0">
                <a:sym typeface="Wingdings" pitchFamily="2" charset="2"/>
              </a:rPr>
              <a:t> 65528</a:t>
            </a:r>
          </a:p>
          <a:p>
            <a:r>
              <a:rPr lang="en-US" sz="2800" dirty="0" smtClean="0">
                <a:sym typeface="Wingdings" pitchFamily="2" charset="2"/>
              </a:rPr>
              <a:t>*(s[2]+1)  *(65524 + 1)  *(65528)  80 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211524" y="3540456"/>
            <a:ext cx="6939888" cy="1157216"/>
            <a:chOff x="1129352" y="4727818"/>
            <a:chExt cx="6939888" cy="1157216"/>
          </a:xfrm>
        </p:grpSpPr>
        <p:grpSp>
          <p:nvGrpSpPr>
            <p:cNvPr id="5" name="Group 4"/>
            <p:cNvGrpSpPr/>
            <p:nvPr/>
          </p:nvGrpSpPr>
          <p:grpSpPr>
            <a:xfrm>
              <a:off x="1143000" y="4727818"/>
              <a:ext cx="6926240" cy="762000"/>
              <a:chOff x="1143000" y="4800600"/>
              <a:chExt cx="6926240" cy="762000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1314736" y="517818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1234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2160329" y="517818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56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997391" y="5181600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1212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830420" y="517818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33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668620" y="517818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1434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5506820" y="517818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80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6364923" y="5177040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1312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7203123" y="5177040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78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1143000" y="4834726"/>
                <a:ext cx="10668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rgbClr val="FF0000"/>
                    </a:solidFill>
                  </a:rPr>
                  <a:t>s[0][0]</a:t>
                </a:r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984616" y="4833584"/>
                <a:ext cx="10668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rgbClr val="FF0000"/>
                    </a:solidFill>
                  </a:rPr>
                  <a:t>s[0][1]</a:t>
                </a:r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2811440" y="4835856"/>
                <a:ext cx="10668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rgbClr val="FF0000"/>
                    </a:solidFill>
                  </a:rPr>
                  <a:t>s[1][0]</a:t>
                </a:r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3630304" y="4814248"/>
                <a:ext cx="10668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rgbClr val="FF0000"/>
                    </a:solidFill>
                  </a:rPr>
                  <a:t>s[1][</a:t>
                </a:r>
                <a:r>
                  <a:rPr lang="en-US" sz="2000" dirty="0">
                    <a:solidFill>
                      <a:srgbClr val="FF0000"/>
                    </a:solidFill>
                  </a:rPr>
                  <a:t>1</a:t>
                </a:r>
                <a:r>
                  <a:rPr lang="en-US" sz="2000" dirty="0" smtClean="0">
                    <a:solidFill>
                      <a:srgbClr val="FF0000"/>
                    </a:solidFill>
                  </a:rPr>
                  <a:t>]</a:t>
                </a:r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4487840" y="4814248"/>
                <a:ext cx="10668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rgbClr val="FF0000"/>
                    </a:solidFill>
                  </a:rPr>
                  <a:t>s[2][0]</a:t>
                </a:r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5298744" y="4800600"/>
                <a:ext cx="10668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rgbClr val="FF0000"/>
                    </a:solidFill>
                  </a:rPr>
                  <a:t>s[2][</a:t>
                </a:r>
                <a:r>
                  <a:rPr lang="en-US" sz="2000" dirty="0">
                    <a:solidFill>
                      <a:srgbClr val="FF0000"/>
                    </a:solidFill>
                  </a:rPr>
                  <a:t>1</a:t>
                </a:r>
                <a:r>
                  <a:rPr lang="en-US" sz="2000" dirty="0" smtClean="0">
                    <a:solidFill>
                      <a:srgbClr val="FF0000"/>
                    </a:solidFill>
                  </a:rPr>
                  <a:t>]</a:t>
                </a:r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6164240" y="4800600"/>
                <a:ext cx="10668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rgbClr val="FF0000"/>
                    </a:solidFill>
                  </a:rPr>
                  <a:t>s[3][0]</a:t>
                </a:r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7002440" y="4800600"/>
                <a:ext cx="10668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rgbClr val="FF0000"/>
                    </a:solidFill>
                  </a:rPr>
                  <a:t>s[3][</a:t>
                </a:r>
                <a:r>
                  <a:rPr lang="en-US" sz="2000" dirty="0">
                    <a:solidFill>
                      <a:srgbClr val="FF0000"/>
                    </a:solidFill>
                  </a:rPr>
                  <a:t>1</a:t>
                </a:r>
                <a:r>
                  <a:rPr lang="en-US" sz="2000" dirty="0" smtClean="0">
                    <a:solidFill>
                      <a:srgbClr val="FF0000"/>
                    </a:solidFill>
                  </a:rPr>
                  <a:t>]</a:t>
                </a:r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>
              <a:off x="1129352" y="5486400"/>
              <a:ext cx="6934200" cy="398634"/>
              <a:chOff x="1129352" y="5486400"/>
              <a:chExt cx="6934200" cy="398634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129352" y="5504034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00B050"/>
                    </a:solidFill>
                  </a:rPr>
                  <a:t>65508</a:t>
                </a:r>
                <a:endParaRPr lang="en-US" sz="20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1962436" y="5500048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00B050"/>
                    </a:solidFill>
                  </a:rPr>
                  <a:t>65512</a:t>
                </a:r>
                <a:endParaRPr lang="en-US" sz="20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814284" y="5486400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00B050"/>
                    </a:solidFill>
                  </a:rPr>
                  <a:t>65516</a:t>
                </a:r>
                <a:endParaRPr lang="en-US" sz="20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3666132" y="5486400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00B050"/>
                    </a:solidFill>
                  </a:rPr>
                  <a:t>65520</a:t>
                </a:r>
                <a:endParaRPr lang="en-US" sz="20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4504332" y="5486400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00B050"/>
                    </a:solidFill>
                  </a:rPr>
                  <a:t>65524</a:t>
                </a:r>
                <a:endParaRPr lang="en-US" sz="20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5336844" y="5486400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00B050"/>
                    </a:solidFill>
                  </a:rPr>
                  <a:t>65528</a:t>
                </a:r>
                <a:endParaRPr lang="en-US" sz="20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6180732" y="5486400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00B050"/>
                    </a:solidFill>
                  </a:rPr>
                  <a:t>65532</a:t>
                </a:r>
                <a:endParaRPr lang="en-US" sz="20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7054188" y="5486400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00B050"/>
                    </a:solidFill>
                  </a:rPr>
                  <a:t>65536</a:t>
                </a:r>
                <a:endParaRPr lang="en-US" sz="2000" b="1" dirty="0">
                  <a:solidFill>
                    <a:srgbClr val="00B050"/>
                  </a:solidFill>
                </a:endParaRPr>
              </a:p>
            </p:txBody>
          </p:sp>
        </p:grpSp>
      </p:grpSp>
      <p:sp>
        <p:nvSpPr>
          <p:cNvPr id="32" name="Freeform 31"/>
          <p:cNvSpPr/>
          <p:nvPr/>
        </p:nvSpPr>
        <p:spPr>
          <a:xfrm>
            <a:off x="5622241" y="2797791"/>
            <a:ext cx="1310822" cy="832513"/>
          </a:xfrm>
          <a:custGeom>
            <a:avLst/>
            <a:gdLst>
              <a:gd name="connsiteX0" fmla="*/ 1310822 w 1310822"/>
              <a:gd name="connsiteY0" fmla="*/ 0 h 832513"/>
              <a:gd name="connsiteX1" fmla="*/ 683025 w 1310822"/>
              <a:gd name="connsiteY1" fmla="*/ 136478 h 832513"/>
              <a:gd name="connsiteX2" fmla="*/ 109819 w 1310822"/>
              <a:gd name="connsiteY2" fmla="*/ 368490 h 832513"/>
              <a:gd name="connsiteX3" fmla="*/ 637 w 1310822"/>
              <a:gd name="connsiteY3" fmla="*/ 832513 h 832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0822" h="832513">
                <a:moveTo>
                  <a:pt x="1310822" y="0"/>
                </a:moveTo>
                <a:cubicBezTo>
                  <a:pt x="1097007" y="37531"/>
                  <a:pt x="883192" y="75063"/>
                  <a:pt x="683025" y="136478"/>
                </a:cubicBezTo>
                <a:cubicBezTo>
                  <a:pt x="482858" y="197893"/>
                  <a:pt x="223550" y="252484"/>
                  <a:pt x="109819" y="368490"/>
                </a:cubicBezTo>
                <a:cubicBezTo>
                  <a:pt x="-3912" y="484496"/>
                  <a:pt x="-1638" y="658504"/>
                  <a:pt x="637" y="832513"/>
                </a:cubicBezTo>
              </a:path>
            </a:pathLst>
          </a:cu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4058220" y="5369256"/>
            <a:ext cx="4399980" cy="457200"/>
          </a:xfrm>
          <a:prstGeom prst="rect">
            <a:avLst/>
          </a:prstGeom>
          <a:noFill/>
          <a:ln w="317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tx1"/>
                </a:solidFill>
                <a:sym typeface="Wingdings" pitchFamily="2" charset="2"/>
              </a:rPr>
              <a:t>s[2]+1  65524 +1  65528</a:t>
            </a:r>
            <a:endParaRPr lang="en-US" sz="2800" dirty="0">
              <a:solidFill>
                <a:schemeClr val="tx1"/>
              </a:solidFill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1353746" y="3276600"/>
            <a:ext cx="6633606" cy="334708"/>
            <a:chOff x="1353746" y="4239904"/>
            <a:chExt cx="6633606" cy="334708"/>
          </a:xfrm>
        </p:grpSpPr>
        <p:sp>
          <p:nvSpPr>
            <p:cNvPr id="35" name="Left Brace 34"/>
            <p:cNvSpPr/>
            <p:nvPr/>
          </p:nvSpPr>
          <p:spPr>
            <a:xfrm rot="5400000">
              <a:off x="1988881" y="3607845"/>
              <a:ext cx="329020" cy="1599290"/>
            </a:xfrm>
            <a:prstGeom prst="leftBrace">
              <a:avLst>
                <a:gd name="adj1" fmla="val 13991"/>
                <a:gd name="adj2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Left Brace 35"/>
            <p:cNvSpPr/>
            <p:nvPr/>
          </p:nvSpPr>
          <p:spPr>
            <a:xfrm rot="5400000">
              <a:off x="3643101" y="3607845"/>
              <a:ext cx="329020" cy="1599290"/>
            </a:xfrm>
            <a:prstGeom prst="leftBrace">
              <a:avLst>
                <a:gd name="adj1" fmla="val 13991"/>
                <a:gd name="adj2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Left Brace 36"/>
            <p:cNvSpPr/>
            <p:nvPr/>
          </p:nvSpPr>
          <p:spPr>
            <a:xfrm rot="5400000">
              <a:off x="5333149" y="3604769"/>
              <a:ext cx="329020" cy="1599290"/>
            </a:xfrm>
            <a:prstGeom prst="leftBrace">
              <a:avLst>
                <a:gd name="adj1" fmla="val 13991"/>
                <a:gd name="adj2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Left Brace 37"/>
            <p:cNvSpPr/>
            <p:nvPr/>
          </p:nvSpPr>
          <p:spPr>
            <a:xfrm rot="5400000">
              <a:off x="7023197" y="3610457"/>
              <a:ext cx="329020" cy="1599290"/>
            </a:xfrm>
            <a:prstGeom prst="leftBrace">
              <a:avLst>
                <a:gd name="adj1" fmla="val 13991"/>
                <a:gd name="adj2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3830354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We already know how to access 1-D array using pointer</a:t>
            </a:r>
          </a:p>
          <a:p>
            <a:r>
              <a:rPr lang="en-US" sz="2800" dirty="0" smtClean="0"/>
              <a:t> Similarly, </a:t>
            </a:r>
            <a:r>
              <a:rPr lang="en-US" sz="2800" dirty="0">
                <a:sym typeface="Wingdings" pitchFamily="2" charset="2"/>
              </a:rPr>
              <a:t>*(</a:t>
            </a:r>
            <a:r>
              <a:rPr lang="en-US" sz="2800" dirty="0" smtClean="0">
                <a:sym typeface="Wingdings" pitchFamily="2" charset="2"/>
              </a:rPr>
              <a:t>s[2</a:t>
            </a:r>
            <a:r>
              <a:rPr lang="en-US" sz="2800" dirty="0">
                <a:sym typeface="Wingdings" pitchFamily="2" charset="2"/>
              </a:rPr>
              <a:t>]+1) </a:t>
            </a:r>
            <a:r>
              <a:rPr lang="en-US" sz="2800" dirty="0" smtClean="0">
                <a:sym typeface="Wingdings" pitchFamily="2" charset="2"/>
              </a:rPr>
              <a:t> *( *(s + 2) + 1)</a:t>
            </a:r>
          </a:p>
          <a:p>
            <a:r>
              <a:rPr lang="en-US" sz="2800" dirty="0" smtClean="0"/>
              <a:t>Following expression refer to the same element</a:t>
            </a:r>
          </a:p>
          <a:p>
            <a:pPr lvl="1"/>
            <a:r>
              <a:rPr lang="en-US" sz="2800" dirty="0"/>
              <a:t>s[2][1] </a:t>
            </a:r>
            <a:endParaRPr lang="en-US" sz="2800" dirty="0" smtClean="0"/>
          </a:p>
          <a:p>
            <a:pPr lvl="1"/>
            <a:r>
              <a:rPr lang="en-US" sz="2800" dirty="0" smtClean="0"/>
              <a:t>* </a:t>
            </a:r>
            <a:r>
              <a:rPr lang="en-US" sz="2800" dirty="0"/>
              <a:t>( s[2] + 1 ) </a:t>
            </a:r>
            <a:endParaRPr lang="en-US" sz="2800" dirty="0" smtClean="0"/>
          </a:p>
          <a:p>
            <a:pPr lvl="1"/>
            <a:r>
              <a:rPr lang="en-US" sz="2800" dirty="0" smtClean="0"/>
              <a:t>* </a:t>
            </a:r>
            <a:r>
              <a:rPr lang="en-US" sz="2800" dirty="0"/>
              <a:t>( * ( s + 2 ) + 1 )</a:t>
            </a:r>
          </a:p>
        </p:txBody>
      </p:sp>
      <p:sp>
        <p:nvSpPr>
          <p:cNvPr id="4" name="Rectangle 3"/>
          <p:cNvSpPr/>
          <p:nvPr/>
        </p:nvSpPr>
        <p:spPr>
          <a:xfrm>
            <a:off x="2057400" y="1828800"/>
            <a:ext cx="4191000" cy="457200"/>
          </a:xfrm>
          <a:prstGeom prst="rect">
            <a:avLst/>
          </a:prstGeom>
          <a:noFill/>
          <a:ln w="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tx1"/>
                </a:solidFill>
                <a:sym typeface="Wingdings" pitchFamily="2" charset="2"/>
              </a:rPr>
              <a:t>t</a:t>
            </a:r>
            <a:r>
              <a:rPr lang="en-US" sz="2800" dirty="0" smtClean="0">
                <a:solidFill>
                  <a:schemeClr val="tx1"/>
                </a:solidFill>
                <a:sym typeface="Wingdings" pitchFamily="2" charset="2"/>
              </a:rPr>
              <a:t>hat is </a:t>
            </a:r>
            <a:r>
              <a:rPr lang="en-US" sz="2800" dirty="0" err="1" smtClean="0">
                <a:solidFill>
                  <a:schemeClr val="tx1"/>
                </a:solidFill>
                <a:sym typeface="Wingdings" pitchFamily="2" charset="2"/>
              </a:rPr>
              <a:t>num</a:t>
            </a:r>
            <a:r>
              <a:rPr lang="en-US" sz="2800" dirty="0" smtClean="0">
                <a:solidFill>
                  <a:schemeClr val="tx1"/>
                </a:solidFill>
                <a:sym typeface="Wingdings" pitchFamily="2" charset="2"/>
              </a:rPr>
              <a:t>[i]   *(</a:t>
            </a:r>
            <a:r>
              <a:rPr lang="en-US" sz="2800" dirty="0" err="1" smtClean="0">
                <a:solidFill>
                  <a:schemeClr val="tx1"/>
                </a:solidFill>
                <a:sym typeface="Wingdings" pitchFamily="2" charset="2"/>
              </a:rPr>
              <a:t>num+i</a:t>
            </a:r>
            <a:r>
              <a:rPr lang="en-US" sz="2800" dirty="0" smtClean="0">
                <a:solidFill>
                  <a:schemeClr val="tx1"/>
                </a:solidFill>
                <a:sym typeface="Wingdings" pitchFamily="2" charset="2"/>
              </a:rPr>
              <a:t>)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6" name="Rectangle 5">
            <a:hlinkClick r:id="rId2" action="ppaction://hlinkfile"/>
          </p:cNvPr>
          <p:cNvSpPr/>
          <p:nvPr/>
        </p:nvSpPr>
        <p:spPr>
          <a:xfrm>
            <a:off x="6202340" y="5410200"/>
            <a:ext cx="195106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Go to program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289747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 to an Array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We have pointer to integer, pointer to float</a:t>
            </a:r>
          </a:p>
          <a:p>
            <a:r>
              <a:rPr lang="en-US" sz="2800" dirty="0" smtClean="0"/>
              <a:t>We can have a pointer that points to an array</a:t>
            </a:r>
          </a:p>
          <a:p>
            <a:pPr marL="0" indent="0">
              <a:buNone/>
            </a:pPr>
            <a:r>
              <a:rPr lang="en-US" sz="2800" dirty="0" smtClean="0"/>
              <a:t>	</a:t>
            </a:r>
            <a:r>
              <a:rPr lang="en-US" sz="2800" dirty="0" err="1" smtClean="0"/>
              <a:t>int</a:t>
            </a:r>
            <a:r>
              <a:rPr lang="en-US" sz="2800" dirty="0" smtClean="0"/>
              <a:t> s[5] = {12, 17, 57, 33, 21};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err="1" smtClean="0"/>
              <a:t>int</a:t>
            </a:r>
            <a:r>
              <a:rPr lang="en-US" sz="2800" dirty="0" smtClean="0"/>
              <a:t> *j;</a:t>
            </a:r>
          </a:p>
          <a:p>
            <a:pPr marL="0" indent="0">
              <a:buNone/>
            </a:pPr>
            <a:r>
              <a:rPr lang="en-US" sz="2800" dirty="0" smtClean="0"/>
              <a:t>	j = &amp;s[0];</a:t>
            </a:r>
          </a:p>
          <a:p>
            <a:endParaRPr lang="en-US" sz="2800" dirty="0"/>
          </a:p>
        </p:txBody>
      </p:sp>
      <p:grpSp>
        <p:nvGrpSpPr>
          <p:cNvPr id="4" name="Group 3"/>
          <p:cNvGrpSpPr/>
          <p:nvPr/>
        </p:nvGrpSpPr>
        <p:grpSpPr>
          <a:xfrm>
            <a:off x="4148252" y="3792366"/>
            <a:ext cx="4912393" cy="779634"/>
            <a:chOff x="1129352" y="5105400"/>
            <a:chExt cx="4384344" cy="779634"/>
          </a:xfrm>
        </p:grpSpPr>
        <p:grpSp>
          <p:nvGrpSpPr>
            <p:cNvPr id="5" name="Group 4"/>
            <p:cNvGrpSpPr/>
            <p:nvPr/>
          </p:nvGrpSpPr>
          <p:grpSpPr>
            <a:xfrm>
              <a:off x="1314736" y="5105400"/>
              <a:ext cx="4192084" cy="384418"/>
              <a:chOff x="1314736" y="5178182"/>
              <a:chExt cx="4192084" cy="384418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1314736" y="517818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12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2160329" y="517818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17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997391" y="5181600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57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830420" y="517818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33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668620" y="517818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21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>
              <a:off x="1129352" y="5486400"/>
              <a:ext cx="4384344" cy="398634"/>
              <a:chOff x="1129352" y="5486400"/>
              <a:chExt cx="4384344" cy="398634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129352" y="5504034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rgbClr val="00B050"/>
                    </a:solidFill>
                  </a:rPr>
                  <a:t>65508</a:t>
                </a:r>
                <a:endParaRPr lang="en-US" sz="24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1962436" y="5500048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rgbClr val="00B050"/>
                    </a:solidFill>
                  </a:rPr>
                  <a:t>65512</a:t>
                </a:r>
                <a:endParaRPr lang="en-US" sz="24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814284" y="5486400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rgbClr val="00B050"/>
                    </a:solidFill>
                  </a:rPr>
                  <a:t>65516</a:t>
                </a:r>
                <a:endParaRPr lang="en-US" sz="24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3666132" y="5486400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rgbClr val="00B050"/>
                    </a:solidFill>
                  </a:rPr>
                  <a:t>65520</a:t>
                </a:r>
                <a:endParaRPr lang="en-US" sz="24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4504332" y="5486400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rgbClr val="00B050"/>
                    </a:solidFill>
                  </a:rPr>
                  <a:t>65524</a:t>
                </a:r>
                <a:endParaRPr lang="en-US" sz="2400" b="1" dirty="0">
                  <a:solidFill>
                    <a:srgbClr val="00B050"/>
                  </a:solidFill>
                </a:endParaRPr>
              </a:p>
            </p:txBody>
          </p:sp>
        </p:grpSp>
      </p:grpSp>
      <p:grpSp>
        <p:nvGrpSpPr>
          <p:cNvPr id="34" name="Group 33"/>
          <p:cNvGrpSpPr/>
          <p:nvPr/>
        </p:nvGrpSpPr>
        <p:grpSpPr>
          <a:xfrm>
            <a:off x="6096000" y="2819400"/>
            <a:ext cx="1487449" cy="381000"/>
            <a:chOff x="6934200" y="3276600"/>
            <a:chExt cx="1487449" cy="381000"/>
          </a:xfrm>
        </p:grpSpPr>
        <p:sp>
          <p:nvSpPr>
            <p:cNvPr id="31" name="Rectangle 30"/>
            <p:cNvSpPr/>
            <p:nvPr/>
          </p:nvSpPr>
          <p:spPr>
            <a:xfrm>
              <a:off x="7482497" y="3276600"/>
              <a:ext cx="939152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6934200" y="3276600"/>
              <a:ext cx="565466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*j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33" name="Rectangle 32"/>
          <p:cNvSpPr/>
          <p:nvPr/>
        </p:nvSpPr>
        <p:spPr>
          <a:xfrm>
            <a:off x="6644297" y="2818832"/>
            <a:ext cx="939152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65508</a:t>
            </a:r>
          </a:p>
        </p:txBody>
      </p:sp>
      <p:sp>
        <p:nvSpPr>
          <p:cNvPr id="40" name="Freeform 39"/>
          <p:cNvSpPr/>
          <p:nvPr/>
        </p:nvSpPr>
        <p:spPr>
          <a:xfrm>
            <a:off x="4421875" y="3125337"/>
            <a:ext cx="2333767" cy="668741"/>
          </a:xfrm>
          <a:custGeom>
            <a:avLst/>
            <a:gdLst>
              <a:gd name="connsiteX0" fmla="*/ 2333767 w 2333767"/>
              <a:gd name="connsiteY0" fmla="*/ 0 h 668741"/>
              <a:gd name="connsiteX1" fmla="*/ 2265528 w 2333767"/>
              <a:gd name="connsiteY1" fmla="*/ 286603 h 668741"/>
              <a:gd name="connsiteX2" fmla="*/ 1924334 w 2333767"/>
              <a:gd name="connsiteY2" fmla="*/ 368490 h 668741"/>
              <a:gd name="connsiteX3" fmla="*/ 409432 w 2333767"/>
              <a:gd name="connsiteY3" fmla="*/ 259308 h 668741"/>
              <a:gd name="connsiteX4" fmla="*/ 0 w 2333767"/>
              <a:gd name="connsiteY4" fmla="*/ 668741 h 668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33767" h="668741">
                <a:moveTo>
                  <a:pt x="2333767" y="0"/>
                </a:moveTo>
                <a:cubicBezTo>
                  <a:pt x="2333767" y="112594"/>
                  <a:pt x="2333767" y="225188"/>
                  <a:pt x="2265528" y="286603"/>
                </a:cubicBezTo>
                <a:cubicBezTo>
                  <a:pt x="2197289" y="348018"/>
                  <a:pt x="2233683" y="373039"/>
                  <a:pt x="1924334" y="368490"/>
                </a:cubicBezTo>
                <a:cubicBezTo>
                  <a:pt x="1614985" y="363941"/>
                  <a:pt x="730154" y="209266"/>
                  <a:pt x="409432" y="259308"/>
                </a:cubicBezTo>
                <a:cubicBezTo>
                  <a:pt x="88710" y="309350"/>
                  <a:pt x="44355" y="489045"/>
                  <a:pt x="0" y="668741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4831343"/>
            <a:ext cx="6264089" cy="1493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01806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4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15962"/>
          </a:xfrm>
        </p:spPr>
        <p:txBody>
          <a:bodyPr/>
          <a:lstStyle/>
          <a:p>
            <a:r>
              <a:rPr lang="en-US" dirty="0"/>
              <a:t>Passing 2-D Array to a Function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66800"/>
            <a:ext cx="6282282" cy="2707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>
            <a:hlinkClick r:id="rId3" action="ppaction://hlinkfile"/>
          </p:cNvPr>
          <p:cNvSpPr/>
          <p:nvPr/>
        </p:nvSpPr>
        <p:spPr>
          <a:xfrm>
            <a:off x="6863678" y="1066800"/>
            <a:ext cx="195106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Go to program</a:t>
            </a:r>
            <a:endParaRPr lang="en-US" sz="2000" dirty="0"/>
          </a:p>
        </p:txBody>
      </p:sp>
      <p:grpSp>
        <p:nvGrpSpPr>
          <p:cNvPr id="43" name="Group 42"/>
          <p:cNvGrpSpPr/>
          <p:nvPr/>
        </p:nvGrpSpPr>
        <p:grpSpPr>
          <a:xfrm>
            <a:off x="2747386" y="3587088"/>
            <a:ext cx="6335852" cy="765164"/>
            <a:chOff x="2743200" y="3978000"/>
            <a:chExt cx="6335852" cy="765164"/>
          </a:xfrm>
        </p:grpSpPr>
        <p:grpSp>
          <p:nvGrpSpPr>
            <p:cNvPr id="6" name="Group 5"/>
            <p:cNvGrpSpPr/>
            <p:nvPr/>
          </p:nvGrpSpPr>
          <p:grpSpPr>
            <a:xfrm>
              <a:off x="2851983" y="3978000"/>
              <a:ext cx="6227069" cy="389522"/>
              <a:chOff x="3589083" y="3913496"/>
              <a:chExt cx="6942014" cy="389522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3589083" y="3918600"/>
                <a:ext cx="578426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172611" y="3918600"/>
                <a:ext cx="578426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2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4750250" y="3922018"/>
                <a:ext cx="578426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3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5325108" y="3918600"/>
                <a:ext cx="578426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4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5903534" y="3918600"/>
                <a:ext cx="578426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5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6481960" y="3918600"/>
                <a:ext cx="578426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6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7074120" y="3917458"/>
                <a:ext cx="578426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7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7652546" y="3917458"/>
                <a:ext cx="578426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8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8228034" y="3913496"/>
                <a:ext cx="578426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9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8803262" y="3917458"/>
                <a:ext cx="578426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0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9378750" y="3913496"/>
                <a:ext cx="578426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1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9952671" y="3921456"/>
                <a:ext cx="578426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6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8" name="Group 37"/>
            <p:cNvGrpSpPr/>
            <p:nvPr/>
          </p:nvGrpSpPr>
          <p:grpSpPr>
            <a:xfrm>
              <a:off x="2743200" y="4343400"/>
              <a:ext cx="6324600" cy="399764"/>
              <a:chOff x="3014557" y="4697104"/>
              <a:chExt cx="7022235" cy="399764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3014557" y="4715868"/>
                <a:ext cx="68973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3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500</a:t>
                </a:r>
                <a:endParaRPr lang="en-US" sz="2000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3583829" y="4711882"/>
                <a:ext cx="68973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3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504</a:t>
                </a:r>
                <a:endParaRPr lang="en-US" sz="2000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4165924" y="4698234"/>
                <a:ext cx="68973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3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508</a:t>
                </a:r>
                <a:endParaRPr lang="en-US" sz="2000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4748018" y="4698234"/>
                <a:ext cx="68973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3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512</a:t>
                </a:r>
                <a:endParaRPr lang="en-US" sz="2000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5320787" y="4698234"/>
                <a:ext cx="68973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3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516</a:t>
                </a:r>
                <a:endParaRPr lang="en-US" sz="2000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5889668" y="4698234"/>
                <a:ext cx="68973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3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520</a:t>
                </a:r>
                <a:endParaRPr lang="en-US" sz="2000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6466323" y="4698234"/>
                <a:ext cx="68973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3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524</a:t>
                </a:r>
                <a:endParaRPr lang="en-US" sz="2000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7063183" y="4698234"/>
                <a:ext cx="68973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3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528</a:t>
                </a:r>
                <a:endParaRPr lang="en-US" sz="2000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7604666" y="4697104"/>
                <a:ext cx="68973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3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532</a:t>
                </a:r>
                <a:endParaRPr lang="en-US" sz="2000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8173547" y="4697104"/>
                <a:ext cx="68973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3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536</a:t>
                </a:r>
                <a:endParaRPr lang="en-US" sz="2000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8750202" y="4697104"/>
                <a:ext cx="68973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3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540</a:t>
                </a:r>
                <a:endParaRPr lang="en-US" sz="2000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9347062" y="4697104"/>
                <a:ext cx="68973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3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544</a:t>
                </a:r>
                <a:endParaRPr lang="en-US" sz="2000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48" name="Rectangle 47"/>
          <p:cNvSpPr/>
          <p:nvPr/>
        </p:nvSpPr>
        <p:spPr>
          <a:xfrm>
            <a:off x="117670" y="4481838"/>
            <a:ext cx="8382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u="sng" dirty="0">
                <a:solidFill>
                  <a:schemeClr val="tx1"/>
                </a:solidFill>
              </a:rPr>
              <a:t>i</a:t>
            </a:r>
            <a:r>
              <a:rPr lang="en-US" sz="2400" u="sng" dirty="0" smtClean="0">
                <a:solidFill>
                  <a:schemeClr val="tx1"/>
                </a:solidFill>
              </a:rPr>
              <a:t> = 0</a:t>
            </a:r>
            <a:endParaRPr lang="en-US" sz="2400" u="sng" dirty="0">
              <a:solidFill>
                <a:schemeClr val="tx1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333759" y="4800600"/>
            <a:ext cx="8382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j = 0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651070" y="5105400"/>
            <a:ext cx="1752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*(</a:t>
            </a:r>
            <a:r>
              <a:rPr lang="en-US" sz="2400" dirty="0" err="1"/>
              <a:t>p+i</a:t>
            </a:r>
            <a:r>
              <a:rPr lang="en-US" sz="2400" dirty="0"/>
              <a:t> *</a:t>
            </a:r>
            <a:r>
              <a:rPr lang="en-US" sz="2400" dirty="0" err="1"/>
              <a:t>col+j</a:t>
            </a:r>
            <a:r>
              <a:rPr lang="en-US" sz="2400" dirty="0" smtClean="0"/>
              <a:t>) 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6639203" y="1550074"/>
            <a:ext cx="23622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/>
              <a:t>int</a:t>
            </a:r>
            <a:r>
              <a:rPr lang="en-US" sz="2000" dirty="0"/>
              <a:t> </a:t>
            </a:r>
            <a:r>
              <a:rPr lang="en-US" sz="2000" dirty="0" smtClean="0"/>
              <a:t>a[3][4] </a:t>
            </a:r>
            <a:r>
              <a:rPr lang="en-US" sz="2000" dirty="0"/>
              <a:t>= {</a:t>
            </a:r>
          </a:p>
          <a:p>
            <a:r>
              <a:rPr lang="en-US" sz="2000" dirty="0"/>
              <a:t>                  1, 2, 3, 4,</a:t>
            </a:r>
          </a:p>
          <a:p>
            <a:r>
              <a:rPr lang="en-US" sz="2000" dirty="0"/>
              <a:t>                  5, 6, 7, 8,</a:t>
            </a:r>
          </a:p>
          <a:p>
            <a:r>
              <a:rPr lang="en-US" sz="2000" dirty="0"/>
              <a:t>                  9, 0, 1, 6</a:t>
            </a:r>
          </a:p>
          <a:p>
            <a:r>
              <a:rPr lang="en-US" sz="2000" dirty="0"/>
              <a:t>                 };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629400" y="3181290"/>
            <a:ext cx="21468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 display ( a, 3, 4 ) ;</a:t>
            </a:r>
          </a:p>
        </p:txBody>
      </p:sp>
      <p:grpSp>
        <p:nvGrpSpPr>
          <p:cNvPr id="53" name="Group 52"/>
          <p:cNvGrpSpPr/>
          <p:nvPr/>
        </p:nvGrpSpPr>
        <p:grpSpPr>
          <a:xfrm>
            <a:off x="5304425" y="4611599"/>
            <a:ext cx="1324975" cy="381209"/>
            <a:chOff x="5351698" y="4228891"/>
            <a:chExt cx="1324975" cy="381209"/>
          </a:xfrm>
        </p:grpSpPr>
        <p:sp>
          <p:nvSpPr>
            <p:cNvPr id="54" name="Rectangle 53"/>
            <p:cNvSpPr/>
            <p:nvPr/>
          </p:nvSpPr>
          <p:spPr>
            <a:xfrm>
              <a:off x="5964903" y="4229100"/>
              <a:ext cx="71177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>3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5351698" y="4228891"/>
              <a:ext cx="621208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row</a:t>
              </a:r>
              <a:endPara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6889766" y="4607724"/>
            <a:ext cx="1324975" cy="381209"/>
            <a:chOff x="5351698" y="4228891"/>
            <a:chExt cx="1324975" cy="381209"/>
          </a:xfrm>
        </p:grpSpPr>
        <p:sp>
          <p:nvSpPr>
            <p:cNvPr id="57" name="Rectangle 56"/>
            <p:cNvSpPr/>
            <p:nvPr/>
          </p:nvSpPr>
          <p:spPr>
            <a:xfrm>
              <a:off x="5964903" y="4229100"/>
              <a:ext cx="71177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>4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5351698" y="4228891"/>
              <a:ext cx="621208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col</a:t>
              </a:r>
              <a:endPara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59" name="Rectangle 58"/>
          <p:cNvSpPr/>
          <p:nvPr/>
        </p:nvSpPr>
        <p:spPr>
          <a:xfrm>
            <a:off x="2364923" y="5149839"/>
            <a:ext cx="21222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=*(500+0*4+0) </a:t>
            </a:r>
            <a:endParaRPr lang="en-US" sz="2400" dirty="0"/>
          </a:p>
        </p:txBody>
      </p:sp>
      <p:sp>
        <p:nvSpPr>
          <p:cNvPr id="52" name="Rectangle 51"/>
          <p:cNvSpPr/>
          <p:nvPr/>
        </p:nvSpPr>
        <p:spPr>
          <a:xfrm>
            <a:off x="4339647" y="5154304"/>
            <a:ext cx="18325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= *(500+0+0)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523980" y="3969691"/>
            <a:ext cx="2319066" cy="1019242"/>
            <a:chOff x="2523980" y="3969691"/>
            <a:chExt cx="2319066" cy="1019242"/>
          </a:xfrm>
        </p:grpSpPr>
        <p:grpSp>
          <p:nvGrpSpPr>
            <p:cNvPr id="44" name="Group 43"/>
            <p:cNvGrpSpPr/>
            <p:nvPr/>
          </p:nvGrpSpPr>
          <p:grpSpPr>
            <a:xfrm>
              <a:off x="3601915" y="4607724"/>
              <a:ext cx="1241131" cy="381209"/>
              <a:chOff x="5435542" y="4228891"/>
              <a:chExt cx="1241131" cy="381209"/>
            </a:xfrm>
          </p:grpSpPr>
          <p:sp>
            <p:nvSpPr>
              <p:cNvPr id="45" name="Rectangle 44"/>
              <p:cNvSpPr/>
              <p:nvPr/>
            </p:nvSpPr>
            <p:spPr>
              <a:xfrm>
                <a:off x="5964903" y="4229100"/>
                <a:ext cx="71177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500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Rectangle 45"/>
              <p:cNvSpPr/>
              <p:nvPr/>
            </p:nvSpPr>
            <p:spPr>
              <a:xfrm>
                <a:off x="5435542" y="4228891"/>
                <a:ext cx="621208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*p</a:t>
                </a:r>
                <a:endParaRPr lang="en-US" sz="20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60" name="Freeform 59"/>
            <p:cNvSpPr/>
            <p:nvPr/>
          </p:nvSpPr>
          <p:spPr>
            <a:xfrm>
              <a:off x="2523980" y="3969691"/>
              <a:ext cx="1679530" cy="749857"/>
            </a:xfrm>
            <a:custGeom>
              <a:avLst/>
              <a:gdLst>
                <a:gd name="connsiteX0" fmla="*/ 1679530 w 1679530"/>
                <a:gd name="connsiteY0" fmla="*/ 696036 h 749857"/>
                <a:gd name="connsiteX1" fmla="*/ 642301 w 1679530"/>
                <a:gd name="connsiteY1" fmla="*/ 668740 h 749857"/>
                <a:gd name="connsiteX2" fmla="*/ 69095 w 1679530"/>
                <a:gd name="connsiteY2" fmla="*/ 736979 h 749857"/>
                <a:gd name="connsiteX3" fmla="*/ 41799 w 1679530"/>
                <a:gd name="connsiteY3" fmla="*/ 368490 h 749857"/>
                <a:gd name="connsiteX4" fmla="*/ 355698 w 1679530"/>
                <a:gd name="connsiteY4" fmla="*/ 0 h 749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9530" h="749857">
                  <a:moveTo>
                    <a:pt x="1679530" y="696036"/>
                  </a:moveTo>
                  <a:cubicBezTo>
                    <a:pt x="1295118" y="678976"/>
                    <a:pt x="910707" y="661916"/>
                    <a:pt x="642301" y="668740"/>
                  </a:cubicBezTo>
                  <a:cubicBezTo>
                    <a:pt x="373895" y="675564"/>
                    <a:pt x="169179" y="787021"/>
                    <a:pt x="69095" y="736979"/>
                  </a:cubicBezTo>
                  <a:cubicBezTo>
                    <a:pt x="-30989" y="686937"/>
                    <a:pt x="-5968" y="491320"/>
                    <a:pt x="41799" y="368490"/>
                  </a:cubicBezTo>
                  <a:cubicBezTo>
                    <a:pt x="89566" y="245660"/>
                    <a:pt x="222632" y="122830"/>
                    <a:pt x="355698" y="0"/>
                  </a:cubicBezTo>
                </a:path>
              </a:pathLst>
            </a:custGeom>
            <a:ln w="31750">
              <a:solidFill>
                <a:srgbClr val="FF0000"/>
              </a:solidFill>
              <a:headEnd type="oval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2" name="Rectangle 61"/>
          <p:cNvSpPr/>
          <p:nvPr/>
        </p:nvSpPr>
        <p:spPr>
          <a:xfrm>
            <a:off x="6092247" y="5154304"/>
            <a:ext cx="12137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= *(</a:t>
            </a:r>
            <a:r>
              <a:rPr lang="en-US" sz="2400" dirty="0" smtClean="0"/>
              <a:t>500)</a:t>
            </a:r>
            <a:endParaRPr lang="en-US" sz="2400" dirty="0"/>
          </a:p>
        </p:txBody>
      </p:sp>
      <p:sp>
        <p:nvSpPr>
          <p:cNvPr id="63" name="Rectangle 62"/>
          <p:cNvSpPr/>
          <p:nvPr/>
        </p:nvSpPr>
        <p:spPr>
          <a:xfrm>
            <a:off x="7168206" y="5154304"/>
            <a:ext cx="5629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= 1</a:t>
            </a:r>
          </a:p>
        </p:txBody>
      </p:sp>
      <p:sp>
        <p:nvSpPr>
          <p:cNvPr id="64" name="Rectangle 63"/>
          <p:cNvSpPr/>
          <p:nvPr/>
        </p:nvSpPr>
        <p:spPr>
          <a:xfrm>
            <a:off x="318448" y="5459104"/>
            <a:ext cx="8382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j = 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651345" y="5710535"/>
            <a:ext cx="1752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*(</a:t>
            </a:r>
            <a:r>
              <a:rPr lang="en-US" sz="2400" dirty="0" err="1"/>
              <a:t>p+i</a:t>
            </a:r>
            <a:r>
              <a:rPr lang="en-US" sz="2400" dirty="0"/>
              <a:t> *</a:t>
            </a:r>
            <a:r>
              <a:rPr lang="en-US" sz="2400" dirty="0" err="1"/>
              <a:t>col+j</a:t>
            </a:r>
            <a:r>
              <a:rPr lang="en-US" sz="2400" dirty="0" smtClean="0"/>
              <a:t>) </a:t>
            </a:r>
            <a:endParaRPr lang="en-US" sz="2400" dirty="0"/>
          </a:p>
        </p:txBody>
      </p:sp>
      <p:sp>
        <p:nvSpPr>
          <p:cNvPr id="68" name="Rectangle 67"/>
          <p:cNvSpPr/>
          <p:nvPr/>
        </p:nvSpPr>
        <p:spPr>
          <a:xfrm>
            <a:off x="2365198" y="5754974"/>
            <a:ext cx="21222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=*(500+0*4+1) </a:t>
            </a:r>
            <a:endParaRPr lang="en-US" sz="2400" dirty="0"/>
          </a:p>
        </p:txBody>
      </p:sp>
      <p:sp>
        <p:nvSpPr>
          <p:cNvPr id="69" name="Rectangle 68"/>
          <p:cNvSpPr/>
          <p:nvPr/>
        </p:nvSpPr>
        <p:spPr>
          <a:xfrm>
            <a:off x="4339922" y="5759439"/>
            <a:ext cx="18325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= *(</a:t>
            </a:r>
            <a:r>
              <a:rPr lang="en-US" sz="2400" dirty="0" smtClean="0"/>
              <a:t>500+0+1)</a:t>
            </a:r>
            <a:endParaRPr lang="en-US" sz="2400" dirty="0"/>
          </a:p>
        </p:txBody>
      </p:sp>
      <p:sp>
        <p:nvSpPr>
          <p:cNvPr id="70" name="Rectangle 69"/>
          <p:cNvSpPr/>
          <p:nvPr/>
        </p:nvSpPr>
        <p:spPr>
          <a:xfrm>
            <a:off x="6092522" y="5759439"/>
            <a:ext cx="12137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= *(</a:t>
            </a:r>
            <a:r>
              <a:rPr lang="en-US" sz="2400" dirty="0" smtClean="0"/>
              <a:t>504)</a:t>
            </a:r>
            <a:endParaRPr lang="en-US" sz="2400" dirty="0"/>
          </a:p>
        </p:txBody>
      </p:sp>
      <p:sp>
        <p:nvSpPr>
          <p:cNvPr id="71" name="Rectangle 70"/>
          <p:cNvSpPr/>
          <p:nvPr/>
        </p:nvSpPr>
        <p:spPr>
          <a:xfrm>
            <a:off x="7168481" y="5759439"/>
            <a:ext cx="5629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= </a:t>
            </a:r>
            <a:r>
              <a:rPr lang="en-US" sz="2400" dirty="0" smtClean="0"/>
              <a:t>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4080967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8" grpId="0"/>
      <p:bldP spid="49" grpId="0"/>
      <p:bldP spid="47" grpId="0"/>
      <p:bldP spid="4" grpId="0"/>
      <p:bldP spid="50" grpId="0"/>
      <p:bldP spid="59" grpId="0"/>
      <p:bldP spid="52" grpId="0"/>
      <p:bldP spid="62" grpId="0"/>
      <p:bldP spid="63" grpId="0"/>
      <p:bldP spid="64" grpId="0"/>
      <p:bldP spid="67" grpId="0"/>
      <p:bldP spid="68" grpId="0"/>
      <p:bldP spid="69" grpId="0"/>
      <p:bldP spid="70" grpId="0"/>
      <p:bldP spid="7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759089" y="1717344"/>
            <a:ext cx="1752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*(</a:t>
            </a:r>
            <a:r>
              <a:rPr lang="en-US" sz="2400" dirty="0" err="1"/>
              <a:t>p+i</a:t>
            </a:r>
            <a:r>
              <a:rPr lang="en-US" sz="2400" dirty="0"/>
              <a:t> *</a:t>
            </a:r>
            <a:r>
              <a:rPr lang="en-US" sz="2400" dirty="0" err="1"/>
              <a:t>col+j</a:t>
            </a:r>
            <a:r>
              <a:rPr lang="en-US" sz="2400" dirty="0" smtClean="0"/>
              <a:t>) 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3472942" y="1748135"/>
            <a:ext cx="21222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=*(500+0*4+2) 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5447666" y="1752600"/>
            <a:ext cx="18325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= *(</a:t>
            </a:r>
            <a:r>
              <a:rPr lang="en-US" sz="2400" dirty="0" smtClean="0"/>
              <a:t>500+0+2)</a:t>
            </a: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7200266" y="1752600"/>
            <a:ext cx="12137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= *(</a:t>
            </a:r>
            <a:r>
              <a:rPr lang="en-US" sz="2400" dirty="0" smtClean="0"/>
              <a:t>508)</a:t>
            </a:r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8276225" y="1752600"/>
            <a:ext cx="5629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= </a:t>
            </a:r>
            <a:r>
              <a:rPr lang="en-US" sz="2400" dirty="0" smtClean="0"/>
              <a:t>3</a:t>
            </a:r>
            <a:endParaRPr lang="en-US" sz="2400" dirty="0"/>
          </a:p>
        </p:txBody>
      </p:sp>
      <p:sp>
        <p:nvSpPr>
          <p:cNvPr id="12" name="Rectangle 11"/>
          <p:cNvSpPr/>
          <p:nvPr/>
        </p:nvSpPr>
        <p:spPr>
          <a:xfrm>
            <a:off x="915453" y="1785582"/>
            <a:ext cx="8382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j = 2</a:t>
            </a:r>
            <a:endParaRPr lang="en-US" sz="2400" dirty="0">
              <a:solidFill>
                <a:schemeClr val="tx1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914927" y="2246279"/>
            <a:ext cx="7923747" cy="496921"/>
            <a:chOff x="914927" y="2246279"/>
            <a:chExt cx="7923747" cy="496921"/>
          </a:xfrm>
        </p:grpSpPr>
        <p:sp>
          <p:nvSpPr>
            <p:cNvPr id="13" name="Rectangle 12"/>
            <p:cNvSpPr/>
            <p:nvPr/>
          </p:nvSpPr>
          <p:spPr>
            <a:xfrm>
              <a:off x="1758563" y="2246279"/>
              <a:ext cx="17526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/>
                <a:t>*(</a:t>
              </a:r>
              <a:r>
                <a:rPr lang="en-US" sz="2400" dirty="0" err="1"/>
                <a:t>p+i</a:t>
              </a:r>
              <a:r>
                <a:rPr lang="en-US" sz="2400" dirty="0"/>
                <a:t> *</a:t>
              </a:r>
              <a:r>
                <a:rPr lang="en-US" sz="2400" dirty="0" err="1"/>
                <a:t>col+j</a:t>
              </a:r>
              <a:r>
                <a:rPr lang="en-US" sz="2400" dirty="0" smtClean="0"/>
                <a:t>) </a:t>
              </a:r>
              <a:endParaRPr lang="en-US" sz="2400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472416" y="2277070"/>
              <a:ext cx="212223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/>
                <a:t>=*(500+0*4+3) </a:t>
              </a:r>
              <a:endParaRPr lang="en-US" sz="2400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447140" y="2281535"/>
              <a:ext cx="183255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/>
                <a:t>= *(</a:t>
              </a:r>
              <a:r>
                <a:rPr lang="en-US" sz="2400" dirty="0" smtClean="0"/>
                <a:t>500+0+3)</a:t>
              </a:r>
              <a:endParaRPr lang="en-US" sz="2400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199740" y="2281535"/>
              <a:ext cx="121379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/>
                <a:t>= *(</a:t>
              </a:r>
              <a:r>
                <a:rPr lang="en-US" sz="2400" dirty="0" smtClean="0"/>
                <a:t>512)</a:t>
              </a:r>
              <a:endParaRPr lang="en-US" sz="2400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8275699" y="2281535"/>
              <a:ext cx="56297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/>
                <a:t>= </a:t>
              </a:r>
              <a:r>
                <a:rPr lang="en-US" sz="2400" dirty="0" smtClean="0"/>
                <a:t>4</a:t>
              </a:r>
              <a:endParaRPr lang="en-US" sz="2400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914927" y="2314517"/>
              <a:ext cx="83820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j = 3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20" name="Rectangle 19"/>
          <p:cNvSpPr/>
          <p:nvPr/>
        </p:nvSpPr>
        <p:spPr>
          <a:xfrm>
            <a:off x="1758563" y="2779679"/>
            <a:ext cx="1752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*(</a:t>
            </a:r>
            <a:r>
              <a:rPr lang="en-US" sz="2400" dirty="0" err="1"/>
              <a:t>p+i</a:t>
            </a:r>
            <a:r>
              <a:rPr lang="en-US" sz="2400" dirty="0"/>
              <a:t> *</a:t>
            </a:r>
            <a:r>
              <a:rPr lang="en-US" sz="2400" dirty="0" err="1"/>
              <a:t>col+j</a:t>
            </a:r>
            <a:r>
              <a:rPr lang="en-US" sz="2400" dirty="0" smtClean="0"/>
              <a:t>) </a:t>
            </a:r>
            <a:endParaRPr lang="en-US" sz="2400" dirty="0"/>
          </a:p>
        </p:txBody>
      </p:sp>
      <p:sp>
        <p:nvSpPr>
          <p:cNvPr id="21" name="Rectangle 20"/>
          <p:cNvSpPr/>
          <p:nvPr/>
        </p:nvSpPr>
        <p:spPr>
          <a:xfrm>
            <a:off x="3472416" y="2810470"/>
            <a:ext cx="21222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=*(500+1*4+0) </a:t>
            </a:r>
            <a:endParaRPr lang="en-US" sz="2400" dirty="0"/>
          </a:p>
        </p:txBody>
      </p:sp>
      <p:sp>
        <p:nvSpPr>
          <p:cNvPr id="22" name="Rectangle 21"/>
          <p:cNvSpPr/>
          <p:nvPr/>
        </p:nvSpPr>
        <p:spPr>
          <a:xfrm>
            <a:off x="5447140" y="2814935"/>
            <a:ext cx="18325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= *(</a:t>
            </a:r>
            <a:r>
              <a:rPr lang="en-US" sz="2400" dirty="0" smtClean="0"/>
              <a:t>500+4+0)</a:t>
            </a:r>
            <a:endParaRPr lang="en-US" sz="2400" dirty="0"/>
          </a:p>
        </p:txBody>
      </p:sp>
      <p:sp>
        <p:nvSpPr>
          <p:cNvPr id="23" name="Rectangle 22"/>
          <p:cNvSpPr/>
          <p:nvPr/>
        </p:nvSpPr>
        <p:spPr>
          <a:xfrm>
            <a:off x="7199740" y="2814935"/>
            <a:ext cx="12137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= *(</a:t>
            </a:r>
            <a:r>
              <a:rPr lang="en-US" sz="2400" dirty="0" smtClean="0"/>
              <a:t>516)</a:t>
            </a:r>
            <a:endParaRPr lang="en-US" sz="2400" dirty="0"/>
          </a:p>
        </p:txBody>
      </p:sp>
      <p:sp>
        <p:nvSpPr>
          <p:cNvPr id="24" name="Rectangle 23"/>
          <p:cNvSpPr/>
          <p:nvPr/>
        </p:nvSpPr>
        <p:spPr>
          <a:xfrm>
            <a:off x="8275699" y="2814935"/>
            <a:ext cx="5629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= </a:t>
            </a:r>
            <a:r>
              <a:rPr lang="en-US" sz="2400" dirty="0" smtClean="0"/>
              <a:t>5</a:t>
            </a:r>
            <a:endParaRPr lang="en-US" sz="2400" dirty="0"/>
          </a:p>
        </p:txBody>
      </p:sp>
      <p:sp>
        <p:nvSpPr>
          <p:cNvPr id="25" name="Rectangle 24"/>
          <p:cNvSpPr/>
          <p:nvPr/>
        </p:nvSpPr>
        <p:spPr>
          <a:xfrm>
            <a:off x="117144" y="2855267"/>
            <a:ext cx="8382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u="sng" dirty="0">
                <a:solidFill>
                  <a:schemeClr val="tx1"/>
                </a:solidFill>
              </a:rPr>
              <a:t>i</a:t>
            </a:r>
            <a:r>
              <a:rPr lang="en-US" sz="2400" u="sng" dirty="0" smtClean="0">
                <a:solidFill>
                  <a:schemeClr val="tx1"/>
                </a:solidFill>
              </a:rPr>
              <a:t> = 1</a:t>
            </a:r>
            <a:endParaRPr lang="en-US" sz="2400" u="sng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914927" y="2847917"/>
            <a:ext cx="8382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j = 0</a:t>
            </a:r>
            <a:endParaRPr lang="en-US" sz="2400" dirty="0">
              <a:solidFill>
                <a:schemeClr val="tx1"/>
              </a:solidFill>
            </a:endParaRPr>
          </a:p>
        </p:txBody>
      </p:sp>
      <p:grpSp>
        <p:nvGrpSpPr>
          <p:cNvPr id="82" name="Group 81"/>
          <p:cNvGrpSpPr/>
          <p:nvPr/>
        </p:nvGrpSpPr>
        <p:grpSpPr>
          <a:xfrm>
            <a:off x="914400" y="3313079"/>
            <a:ext cx="7923747" cy="496921"/>
            <a:chOff x="914927" y="3313079"/>
            <a:chExt cx="7923747" cy="496921"/>
          </a:xfrm>
        </p:grpSpPr>
        <p:sp>
          <p:nvSpPr>
            <p:cNvPr id="27" name="Rectangle 26"/>
            <p:cNvSpPr/>
            <p:nvPr/>
          </p:nvSpPr>
          <p:spPr>
            <a:xfrm>
              <a:off x="1758563" y="3313079"/>
              <a:ext cx="17526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/>
                <a:t>*(</a:t>
              </a:r>
              <a:r>
                <a:rPr lang="en-US" sz="2400" dirty="0" err="1"/>
                <a:t>p+i</a:t>
              </a:r>
              <a:r>
                <a:rPr lang="en-US" sz="2400" dirty="0"/>
                <a:t> *</a:t>
              </a:r>
              <a:r>
                <a:rPr lang="en-US" sz="2400" dirty="0" err="1"/>
                <a:t>col+j</a:t>
              </a:r>
              <a:r>
                <a:rPr lang="en-US" sz="2400" dirty="0" smtClean="0"/>
                <a:t>) </a:t>
              </a:r>
              <a:endParaRPr lang="en-US" sz="2400" dirty="0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472416" y="3343870"/>
              <a:ext cx="212223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/>
                <a:t>=*(500+1*4+1) </a:t>
              </a:r>
              <a:endParaRPr lang="en-US" sz="2400" dirty="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5447140" y="3348335"/>
              <a:ext cx="183255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/>
                <a:t>= *(</a:t>
              </a:r>
              <a:r>
                <a:rPr lang="en-US" sz="2400" dirty="0" smtClean="0"/>
                <a:t>500+4+1)</a:t>
              </a:r>
              <a:endParaRPr lang="en-US" sz="2400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199740" y="3348335"/>
              <a:ext cx="121379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/>
                <a:t>= *(</a:t>
              </a:r>
              <a:r>
                <a:rPr lang="en-US" sz="2400" dirty="0" smtClean="0"/>
                <a:t>520)</a:t>
              </a:r>
              <a:endParaRPr lang="en-US" sz="2400" dirty="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8275699" y="3348335"/>
              <a:ext cx="56297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/>
                <a:t>= </a:t>
              </a:r>
              <a:r>
                <a:rPr lang="en-US" sz="2400" dirty="0" smtClean="0"/>
                <a:t>6</a:t>
              </a:r>
              <a:endParaRPr lang="en-US" sz="2400" dirty="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914927" y="3381317"/>
              <a:ext cx="83820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j = 1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915453" y="3846479"/>
            <a:ext cx="7923747" cy="496921"/>
            <a:chOff x="915453" y="3846479"/>
            <a:chExt cx="7923747" cy="496921"/>
          </a:xfrm>
        </p:grpSpPr>
        <p:sp>
          <p:nvSpPr>
            <p:cNvPr id="34" name="Rectangle 33"/>
            <p:cNvSpPr/>
            <p:nvPr/>
          </p:nvSpPr>
          <p:spPr>
            <a:xfrm>
              <a:off x="1759089" y="3846479"/>
              <a:ext cx="17526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/>
                <a:t>*(</a:t>
              </a:r>
              <a:r>
                <a:rPr lang="en-US" sz="2400" dirty="0" err="1"/>
                <a:t>p+i</a:t>
              </a:r>
              <a:r>
                <a:rPr lang="en-US" sz="2400" dirty="0"/>
                <a:t> *</a:t>
              </a:r>
              <a:r>
                <a:rPr lang="en-US" sz="2400" dirty="0" err="1"/>
                <a:t>col+j</a:t>
              </a:r>
              <a:r>
                <a:rPr lang="en-US" sz="2400" dirty="0" smtClean="0"/>
                <a:t>) </a:t>
              </a:r>
              <a:endParaRPr lang="en-US" sz="2400" dirty="0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3472942" y="3877270"/>
              <a:ext cx="212223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/>
                <a:t>=*(500+1*4+2) </a:t>
              </a:r>
              <a:endParaRPr lang="en-US" sz="2400" dirty="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5447666" y="3881735"/>
              <a:ext cx="183255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/>
                <a:t>= *(</a:t>
              </a:r>
              <a:r>
                <a:rPr lang="en-US" sz="2400" dirty="0" smtClean="0"/>
                <a:t>500+4+2)</a:t>
              </a:r>
              <a:endParaRPr lang="en-US" sz="2400" dirty="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7200266" y="3881735"/>
              <a:ext cx="121379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/>
                <a:t>= *(</a:t>
              </a:r>
              <a:r>
                <a:rPr lang="en-US" sz="2400" dirty="0" smtClean="0"/>
                <a:t>524)</a:t>
              </a:r>
              <a:endParaRPr lang="en-US" sz="2400" dirty="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8276225" y="3881735"/>
              <a:ext cx="56297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/>
                <a:t>= </a:t>
              </a:r>
              <a:r>
                <a:rPr lang="en-US" sz="2400" dirty="0" smtClean="0"/>
                <a:t>7</a:t>
              </a:r>
              <a:endParaRPr lang="en-US" sz="2400" dirty="0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915453" y="3914717"/>
              <a:ext cx="83820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j = 2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914927" y="4379879"/>
            <a:ext cx="7923747" cy="496921"/>
            <a:chOff x="914927" y="4379879"/>
            <a:chExt cx="7923747" cy="496921"/>
          </a:xfrm>
        </p:grpSpPr>
        <p:sp>
          <p:nvSpPr>
            <p:cNvPr id="41" name="Rectangle 40"/>
            <p:cNvSpPr/>
            <p:nvPr/>
          </p:nvSpPr>
          <p:spPr>
            <a:xfrm>
              <a:off x="1758563" y="4379879"/>
              <a:ext cx="17526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/>
                <a:t>*(</a:t>
              </a:r>
              <a:r>
                <a:rPr lang="en-US" sz="2400" dirty="0" err="1"/>
                <a:t>p+i</a:t>
              </a:r>
              <a:r>
                <a:rPr lang="en-US" sz="2400" dirty="0"/>
                <a:t> *</a:t>
              </a:r>
              <a:r>
                <a:rPr lang="en-US" sz="2400" dirty="0" err="1"/>
                <a:t>col+j</a:t>
              </a:r>
              <a:r>
                <a:rPr lang="en-US" sz="2400" dirty="0" smtClean="0"/>
                <a:t>) </a:t>
              </a:r>
              <a:endParaRPr lang="en-US" sz="2400" dirty="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3472416" y="4410670"/>
              <a:ext cx="212223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/>
                <a:t>=*(500+1*4+3) </a:t>
              </a:r>
              <a:endParaRPr lang="en-US" sz="2400" dirty="0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5447140" y="4415135"/>
              <a:ext cx="183255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/>
                <a:t>= *(</a:t>
              </a:r>
              <a:r>
                <a:rPr lang="en-US" sz="2400" dirty="0" smtClean="0"/>
                <a:t>500+4+3)</a:t>
              </a:r>
              <a:endParaRPr lang="en-US" sz="2400" dirty="0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7199740" y="4415135"/>
              <a:ext cx="121379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/>
                <a:t>= *(</a:t>
              </a:r>
              <a:r>
                <a:rPr lang="en-US" sz="2400" dirty="0" smtClean="0"/>
                <a:t>528)</a:t>
              </a:r>
              <a:endParaRPr lang="en-US" sz="2400" dirty="0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8275699" y="4415135"/>
              <a:ext cx="56297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/>
                <a:t>= </a:t>
              </a:r>
              <a:r>
                <a:rPr lang="en-US" sz="2400" dirty="0" smtClean="0"/>
                <a:t>8</a:t>
              </a:r>
              <a:endParaRPr lang="en-US" sz="2400" dirty="0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914927" y="4448117"/>
              <a:ext cx="83820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j = 3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117144" y="4913279"/>
            <a:ext cx="8721530" cy="496921"/>
            <a:chOff x="117144" y="4913279"/>
            <a:chExt cx="8721530" cy="496921"/>
          </a:xfrm>
        </p:grpSpPr>
        <p:sp>
          <p:nvSpPr>
            <p:cNvPr id="48" name="Rectangle 47"/>
            <p:cNvSpPr/>
            <p:nvPr/>
          </p:nvSpPr>
          <p:spPr>
            <a:xfrm>
              <a:off x="1758563" y="4913279"/>
              <a:ext cx="17526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/>
                <a:t>*(</a:t>
              </a:r>
              <a:r>
                <a:rPr lang="en-US" sz="2400" dirty="0" err="1"/>
                <a:t>p+i</a:t>
              </a:r>
              <a:r>
                <a:rPr lang="en-US" sz="2400" dirty="0"/>
                <a:t> *</a:t>
              </a:r>
              <a:r>
                <a:rPr lang="en-US" sz="2400" dirty="0" err="1"/>
                <a:t>col+j</a:t>
              </a:r>
              <a:r>
                <a:rPr lang="en-US" sz="2400" dirty="0" smtClean="0"/>
                <a:t>) </a:t>
              </a:r>
              <a:endParaRPr lang="en-US" sz="2400" dirty="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3472416" y="4944070"/>
              <a:ext cx="212223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/>
                <a:t>=*(500+2*4+0) </a:t>
              </a:r>
              <a:endParaRPr lang="en-US" sz="2400" dirty="0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5447140" y="4948535"/>
              <a:ext cx="183255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/>
                <a:t>= *(</a:t>
              </a:r>
              <a:r>
                <a:rPr lang="en-US" sz="2400" dirty="0" smtClean="0"/>
                <a:t>500+8+0)</a:t>
              </a:r>
              <a:endParaRPr lang="en-US" sz="2400" dirty="0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7199740" y="4948535"/>
              <a:ext cx="121379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/>
                <a:t>= *(</a:t>
              </a:r>
              <a:r>
                <a:rPr lang="en-US" sz="2400" dirty="0" smtClean="0"/>
                <a:t>532)</a:t>
              </a:r>
              <a:endParaRPr lang="en-US" sz="2400" dirty="0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8275699" y="4948535"/>
              <a:ext cx="56297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/>
                <a:t>= </a:t>
              </a:r>
              <a:r>
                <a:rPr lang="en-US" sz="2400" dirty="0" smtClean="0"/>
                <a:t>9</a:t>
              </a:r>
              <a:endParaRPr lang="en-US" sz="2400" dirty="0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117144" y="4988867"/>
              <a:ext cx="83820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u="sng" dirty="0">
                  <a:solidFill>
                    <a:schemeClr val="tx1"/>
                  </a:solidFill>
                </a:rPr>
                <a:t>i</a:t>
              </a:r>
              <a:r>
                <a:rPr lang="en-US" sz="2400" u="sng" dirty="0" smtClean="0">
                  <a:solidFill>
                    <a:schemeClr val="tx1"/>
                  </a:solidFill>
                </a:rPr>
                <a:t> = 2</a:t>
              </a:r>
              <a:endParaRPr lang="en-US" sz="2400" u="sng" dirty="0">
                <a:solidFill>
                  <a:schemeClr val="tx1"/>
                </a:solidFill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914927" y="4981517"/>
              <a:ext cx="83820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j = 0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1900101" y="5715000"/>
            <a:ext cx="6335852" cy="770852"/>
            <a:chOff x="2743200" y="3972312"/>
            <a:chExt cx="6335852" cy="770852"/>
          </a:xfrm>
        </p:grpSpPr>
        <p:grpSp>
          <p:nvGrpSpPr>
            <p:cNvPr id="56" name="Group 55"/>
            <p:cNvGrpSpPr/>
            <p:nvPr/>
          </p:nvGrpSpPr>
          <p:grpSpPr>
            <a:xfrm>
              <a:off x="2851983" y="3972312"/>
              <a:ext cx="6227069" cy="391792"/>
              <a:chOff x="3589083" y="3907808"/>
              <a:chExt cx="6942014" cy="391792"/>
            </a:xfrm>
          </p:grpSpPr>
          <p:sp>
            <p:nvSpPr>
              <p:cNvPr id="70" name="Rectangle 69"/>
              <p:cNvSpPr/>
              <p:nvPr/>
            </p:nvSpPr>
            <p:spPr>
              <a:xfrm>
                <a:off x="3589083" y="3918600"/>
                <a:ext cx="578426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71" name="Rectangle 70"/>
              <p:cNvSpPr/>
              <p:nvPr/>
            </p:nvSpPr>
            <p:spPr>
              <a:xfrm>
                <a:off x="4172611" y="3918600"/>
                <a:ext cx="578426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2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4750250" y="3908370"/>
                <a:ext cx="578426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3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3" name="Rectangle 72"/>
              <p:cNvSpPr/>
              <p:nvPr/>
            </p:nvSpPr>
            <p:spPr>
              <a:xfrm>
                <a:off x="5325108" y="3918600"/>
                <a:ext cx="578426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4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4" name="Rectangle 73"/>
              <p:cNvSpPr/>
              <p:nvPr/>
            </p:nvSpPr>
            <p:spPr>
              <a:xfrm>
                <a:off x="5903534" y="3918600"/>
                <a:ext cx="578426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5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5" name="Rectangle 74"/>
              <p:cNvSpPr/>
              <p:nvPr/>
            </p:nvSpPr>
            <p:spPr>
              <a:xfrm>
                <a:off x="6481960" y="3918600"/>
                <a:ext cx="578426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6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7074120" y="3917458"/>
                <a:ext cx="578426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7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7652546" y="3917458"/>
                <a:ext cx="578426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8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8" name="Rectangle 77"/>
              <p:cNvSpPr/>
              <p:nvPr/>
            </p:nvSpPr>
            <p:spPr>
              <a:xfrm>
                <a:off x="8228034" y="3913496"/>
                <a:ext cx="578426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9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8803262" y="3917458"/>
                <a:ext cx="578426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0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9378750" y="3913496"/>
                <a:ext cx="578426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1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1" name="Rectangle 80"/>
              <p:cNvSpPr/>
              <p:nvPr/>
            </p:nvSpPr>
            <p:spPr>
              <a:xfrm>
                <a:off x="9952671" y="3907808"/>
                <a:ext cx="578426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6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7" name="Group 56"/>
            <p:cNvGrpSpPr/>
            <p:nvPr/>
          </p:nvGrpSpPr>
          <p:grpSpPr>
            <a:xfrm>
              <a:off x="2743200" y="4343400"/>
              <a:ext cx="6324600" cy="399764"/>
              <a:chOff x="3014557" y="4697104"/>
              <a:chExt cx="7022235" cy="399764"/>
            </a:xfrm>
          </p:grpSpPr>
          <p:sp>
            <p:nvSpPr>
              <p:cNvPr id="58" name="Rectangle 57"/>
              <p:cNvSpPr/>
              <p:nvPr/>
            </p:nvSpPr>
            <p:spPr>
              <a:xfrm>
                <a:off x="3014557" y="4715868"/>
                <a:ext cx="68973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3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500</a:t>
                </a:r>
                <a:endParaRPr lang="en-US" sz="2000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3583829" y="4711882"/>
                <a:ext cx="68973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3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504</a:t>
                </a:r>
                <a:endParaRPr lang="en-US" sz="2000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4165924" y="4698234"/>
                <a:ext cx="68973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3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508</a:t>
                </a:r>
                <a:endParaRPr lang="en-US" sz="2000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4748018" y="4698234"/>
                <a:ext cx="68973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3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512</a:t>
                </a:r>
                <a:endParaRPr lang="en-US" sz="2000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5320787" y="4698234"/>
                <a:ext cx="68973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3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516</a:t>
                </a:r>
                <a:endParaRPr lang="en-US" sz="2000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5889668" y="4698234"/>
                <a:ext cx="68973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3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520</a:t>
                </a:r>
                <a:endParaRPr lang="en-US" sz="2000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6466323" y="4698234"/>
                <a:ext cx="68973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3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524</a:t>
                </a:r>
                <a:endParaRPr lang="en-US" sz="2000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7063183" y="4698234"/>
                <a:ext cx="68973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3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528</a:t>
                </a:r>
                <a:endParaRPr lang="en-US" sz="2000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6" name="Rectangle 65"/>
              <p:cNvSpPr/>
              <p:nvPr/>
            </p:nvSpPr>
            <p:spPr>
              <a:xfrm>
                <a:off x="7604666" y="4697104"/>
                <a:ext cx="68973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3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532</a:t>
                </a:r>
                <a:endParaRPr lang="en-US" sz="2000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7" name="Rectangle 66"/>
              <p:cNvSpPr/>
              <p:nvPr/>
            </p:nvSpPr>
            <p:spPr>
              <a:xfrm>
                <a:off x="8173547" y="4697104"/>
                <a:ext cx="68973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3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536</a:t>
                </a:r>
                <a:endParaRPr lang="en-US" sz="2000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8" name="Rectangle 67"/>
              <p:cNvSpPr/>
              <p:nvPr/>
            </p:nvSpPr>
            <p:spPr>
              <a:xfrm>
                <a:off x="8750202" y="4697104"/>
                <a:ext cx="68973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3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540</a:t>
                </a:r>
                <a:endParaRPr lang="en-US" sz="2000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9" name="Rectangle 68"/>
              <p:cNvSpPr/>
              <p:nvPr/>
            </p:nvSpPr>
            <p:spPr>
              <a:xfrm>
                <a:off x="9347062" y="4697104"/>
                <a:ext cx="68973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3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544</a:t>
                </a:r>
                <a:endParaRPr lang="en-US" sz="2000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86" name="Rectangle 85"/>
          <p:cNvSpPr/>
          <p:nvPr/>
        </p:nvSpPr>
        <p:spPr>
          <a:xfrm>
            <a:off x="304800" y="915241"/>
            <a:ext cx="86314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( base address + row no. * no. of columns + column no. ) </a:t>
            </a:r>
          </a:p>
        </p:txBody>
      </p:sp>
    </p:spTree>
    <p:extLst>
      <p:ext uri="{BB962C8B-B14F-4D97-AF65-F5344CB8AC3E}">
        <p14:creationId xmlns:p14="http://schemas.microsoft.com/office/powerpoint/2010/main" xmlns="" val="3469306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2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8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Array of Pointers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The way there can be an array of </a:t>
            </a:r>
            <a:r>
              <a:rPr lang="en-US" b="1" dirty="0" err="1"/>
              <a:t>int</a:t>
            </a:r>
            <a:r>
              <a:rPr lang="en-US" dirty="0" err="1"/>
              <a:t>s</a:t>
            </a:r>
            <a:r>
              <a:rPr lang="en-US" dirty="0"/>
              <a:t> or an array of </a:t>
            </a:r>
            <a:r>
              <a:rPr lang="en-US" b="1" dirty="0"/>
              <a:t>float</a:t>
            </a:r>
            <a:r>
              <a:rPr lang="en-US" dirty="0"/>
              <a:t>s, similarly there can be an array of pointers </a:t>
            </a:r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/>
              <a:t>pointer variable </a:t>
            </a:r>
            <a:r>
              <a:rPr lang="en-US" dirty="0" smtClean="0"/>
              <a:t>contains </a:t>
            </a:r>
            <a:r>
              <a:rPr lang="en-US" dirty="0"/>
              <a:t>an address, an array of pointers </a:t>
            </a:r>
            <a:r>
              <a:rPr lang="en-US" dirty="0" smtClean="0"/>
              <a:t>is a </a:t>
            </a:r>
            <a:r>
              <a:rPr lang="en-US" dirty="0"/>
              <a:t>collection of </a:t>
            </a:r>
            <a:r>
              <a:rPr lang="en-US" dirty="0" smtClean="0"/>
              <a:t>addresses</a:t>
            </a:r>
          </a:p>
          <a:p>
            <a:r>
              <a:rPr lang="en-US" dirty="0"/>
              <a:t>The addresses present in the array of pointers can be addresses of </a:t>
            </a:r>
            <a:endParaRPr lang="en-US" dirty="0" smtClean="0"/>
          </a:p>
          <a:p>
            <a:pPr lvl="2"/>
            <a:r>
              <a:rPr lang="en-US" dirty="0" smtClean="0"/>
              <a:t>variables </a:t>
            </a:r>
            <a:r>
              <a:rPr lang="en-US" dirty="0"/>
              <a:t>or </a:t>
            </a:r>
            <a:endParaRPr lang="en-US" dirty="0" smtClean="0"/>
          </a:p>
          <a:p>
            <a:pPr lvl="2"/>
            <a:r>
              <a:rPr lang="en-US" dirty="0" smtClean="0"/>
              <a:t>array </a:t>
            </a:r>
            <a:r>
              <a:rPr lang="en-US" dirty="0"/>
              <a:t>elements or </a:t>
            </a:r>
            <a:endParaRPr lang="en-US" dirty="0" smtClean="0"/>
          </a:p>
          <a:p>
            <a:pPr lvl="2"/>
            <a:r>
              <a:rPr lang="en-US" dirty="0" smtClean="0"/>
              <a:t>any </a:t>
            </a:r>
            <a:r>
              <a:rPr lang="en-US" dirty="0"/>
              <a:t>other addresses </a:t>
            </a:r>
            <a:r>
              <a:rPr lang="en-US" dirty="0" smtClean="0"/>
              <a:t> </a:t>
            </a:r>
          </a:p>
          <a:p>
            <a:r>
              <a:rPr lang="en-US" dirty="0"/>
              <a:t>All rules that apply to an ordinary array apply to the array of pointers </a:t>
            </a:r>
          </a:p>
        </p:txBody>
      </p:sp>
    </p:spTree>
    <p:extLst>
      <p:ext uri="{BB962C8B-B14F-4D97-AF65-F5344CB8AC3E}">
        <p14:creationId xmlns:p14="http://schemas.microsoft.com/office/powerpoint/2010/main" xmlns="" val="555311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/>
          <p:cNvGrpSpPr/>
          <p:nvPr/>
        </p:nvGrpSpPr>
        <p:grpSpPr>
          <a:xfrm>
            <a:off x="3317544" y="5686567"/>
            <a:ext cx="5334000" cy="942833"/>
            <a:chOff x="3124200" y="5686567"/>
            <a:chExt cx="5334000" cy="942833"/>
          </a:xfrm>
        </p:grpSpPr>
        <p:grpSp>
          <p:nvGrpSpPr>
            <p:cNvPr id="5" name="Group 4"/>
            <p:cNvGrpSpPr/>
            <p:nvPr/>
          </p:nvGrpSpPr>
          <p:grpSpPr>
            <a:xfrm>
              <a:off x="4038600" y="5693392"/>
              <a:ext cx="4419600" cy="936008"/>
              <a:chOff x="4038600" y="5693392"/>
              <a:chExt cx="4419600" cy="936008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4191000" y="5693392"/>
                <a:ext cx="1066800" cy="4572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5257800" y="5693392"/>
                <a:ext cx="1066800" cy="4572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6324600" y="5693392"/>
                <a:ext cx="1066800" cy="4572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7391400" y="5693392"/>
                <a:ext cx="1066800" cy="4572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4038600" y="6172200"/>
                <a:ext cx="1066800" cy="4572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65518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5181600" y="6172200"/>
                <a:ext cx="1066800" cy="4572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65524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6248400" y="6172200"/>
                <a:ext cx="1066800" cy="4572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65528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7315200" y="6172200"/>
                <a:ext cx="1066800" cy="4572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65532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8" name="Rectangle 37"/>
            <p:cNvSpPr/>
            <p:nvPr/>
          </p:nvSpPr>
          <p:spPr>
            <a:xfrm>
              <a:off x="3124200" y="5686567"/>
              <a:ext cx="10668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*</a:t>
              </a:r>
              <a:r>
                <a:rPr lang="en-US" sz="2400" dirty="0" err="1" smtClean="0">
                  <a:solidFill>
                    <a:schemeClr val="tx1"/>
                  </a:solidFill>
                </a:rPr>
                <a:t>arr</a:t>
              </a:r>
              <a:r>
                <a:rPr lang="en-US" sz="2400" dirty="0" smtClean="0">
                  <a:solidFill>
                    <a:schemeClr val="tx1"/>
                  </a:solidFill>
                </a:rPr>
                <a:t>[4]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program 1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7672" y="1066800"/>
            <a:ext cx="6667955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4386619" y="5691117"/>
            <a:ext cx="10668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3</a:t>
            </a:r>
            <a:r>
              <a:rPr lang="en-US" sz="2400" dirty="0" smtClean="0">
                <a:solidFill>
                  <a:schemeClr val="tx1"/>
                </a:solidFill>
              </a:rPr>
              <a:t>5500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453419" y="5693392"/>
            <a:ext cx="10668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75690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517944" y="5688842"/>
            <a:ext cx="10668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85430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594980" y="5693392"/>
            <a:ext cx="10668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95340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7" name="Freeform 26"/>
          <p:cNvSpPr/>
          <p:nvPr/>
        </p:nvSpPr>
        <p:spPr>
          <a:xfrm>
            <a:off x="3657534" y="4817660"/>
            <a:ext cx="821207" cy="955343"/>
          </a:xfrm>
          <a:custGeom>
            <a:avLst/>
            <a:gdLst>
              <a:gd name="connsiteX0" fmla="*/ 821207 w 821207"/>
              <a:gd name="connsiteY0" fmla="*/ 955343 h 955343"/>
              <a:gd name="connsiteX1" fmla="*/ 643786 w 821207"/>
              <a:gd name="connsiteY1" fmla="*/ 586853 h 955343"/>
              <a:gd name="connsiteX2" fmla="*/ 234353 w 821207"/>
              <a:gd name="connsiteY2" fmla="*/ 614149 h 955343"/>
              <a:gd name="connsiteX3" fmla="*/ 2341 w 821207"/>
              <a:gd name="connsiteY3" fmla="*/ 504967 h 955343"/>
              <a:gd name="connsiteX4" fmla="*/ 370831 w 821207"/>
              <a:gd name="connsiteY4" fmla="*/ 0 h 955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1207" h="955343">
                <a:moveTo>
                  <a:pt x="821207" y="955343"/>
                </a:moveTo>
                <a:cubicBezTo>
                  <a:pt x="781401" y="799531"/>
                  <a:pt x="741595" y="643719"/>
                  <a:pt x="643786" y="586853"/>
                </a:cubicBezTo>
                <a:cubicBezTo>
                  <a:pt x="545977" y="529987"/>
                  <a:pt x="341260" y="627797"/>
                  <a:pt x="234353" y="614149"/>
                </a:cubicBezTo>
                <a:cubicBezTo>
                  <a:pt x="127445" y="600501"/>
                  <a:pt x="-20405" y="607325"/>
                  <a:pt x="2341" y="504967"/>
                </a:cubicBezTo>
                <a:cubicBezTo>
                  <a:pt x="25087" y="402609"/>
                  <a:pt x="197959" y="201304"/>
                  <a:pt x="370831" y="0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5052797" y="4804012"/>
            <a:ext cx="533296" cy="941695"/>
          </a:xfrm>
          <a:custGeom>
            <a:avLst/>
            <a:gdLst>
              <a:gd name="connsiteX0" fmla="*/ 504117 w 533296"/>
              <a:gd name="connsiteY0" fmla="*/ 941695 h 941695"/>
              <a:gd name="connsiteX1" fmla="*/ 490469 w 533296"/>
              <a:gd name="connsiteY1" fmla="*/ 532263 h 941695"/>
              <a:gd name="connsiteX2" fmla="*/ 94684 w 533296"/>
              <a:gd name="connsiteY2" fmla="*/ 655092 h 941695"/>
              <a:gd name="connsiteX3" fmla="*/ 12798 w 533296"/>
              <a:gd name="connsiteY3" fmla="*/ 464024 h 941695"/>
              <a:gd name="connsiteX4" fmla="*/ 299401 w 533296"/>
              <a:gd name="connsiteY4" fmla="*/ 0 h 941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3296" h="941695">
                <a:moveTo>
                  <a:pt x="504117" y="941695"/>
                </a:moveTo>
                <a:cubicBezTo>
                  <a:pt x="531412" y="760862"/>
                  <a:pt x="558708" y="580030"/>
                  <a:pt x="490469" y="532263"/>
                </a:cubicBezTo>
                <a:cubicBezTo>
                  <a:pt x="422230" y="484496"/>
                  <a:pt x="174296" y="666465"/>
                  <a:pt x="94684" y="655092"/>
                </a:cubicBezTo>
                <a:cubicBezTo>
                  <a:pt x="15072" y="643719"/>
                  <a:pt x="-21321" y="573206"/>
                  <a:pt x="12798" y="464024"/>
                </a:cubicBezTo>
                <a:cubicBezTo>
                  <a:pt x="46917" y="354842"/>
                  <a:pt x="173159" y="177421"/>
                  <a:pt x="299401" y="0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/>
          <p:cNvSpPr/>
          <p:nvPr/>
        </p:nvSpPr>
        <p:spPr>
          <a:xfrm>
            <a:off x="6439594" y="4804012"/>
            <a:ext cx="458531" cy="982639"/>
          </a:xfrm>
          <a:custGeom>
            <a:avLst/>
            <a:gdLst>
              <a:gd name="connsiteX0" fmla="*/ 181845 w 458531"/>
              <a:gd name="connsiteY0" fmla="*/ 982639 h 982639"/>
              <a:gd name="connsiteX1" fmla="*/ 454800 w 458531"/>
              <a:gd name="connsiteY1" fmla="*/ 586853 h 982639"/>
              <a:gd name="connsiteX2" fmla="*/ 4424 w 458531"/>
              <a:gd name="connsiteY2" fmla="*/ 641444 h 982639"/>
              <a:gd name="connsiteX3" fmla="*/ 263732 w 458531"/>
              <a:gd name="connsiteY3" fmla="*/ 0 h 982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531" h="982639">
                <a:moveTo>
                  <a:pt x="181845" y="982639"/>
                </a:moveTo>
                <a:cubicBezTo>
                  <a:pt x="333107" y="813179"/>
                  <a:pt x="484370" y="643719"/>
                  <a:pt x="454800" y="586853"/>
                </a:cubicBezTo>
                <a:cubicBezTo>
                  <a:pt x="425230" y="529987"/>
                  <a:pt x="36269" y="739253"/>
                  <a:pt x="4424" y="641444"/>
                </a:cubicBezTo>
                <a:cubicBezTo>
                  <a:pt x="-27421" y="543635"/>
                  <a:pt x="118155" y="271817"/>
                  <a:pt x="263732" y="0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7726908" y="4804012"/>
            <a:ext cx="518622" cy="982639"/>
          </a:xfrm>
          <a:custGeom>
            <a:avLst/>
            <a:gdLst>
              <a:gd name="connsiteX0" fmla="*/ 0 w 518622"/>
              <a:gd name="connsiteY0" fmla="*/ 982639 h 982639"/>
              <a:gd name="connsiteX1" fmla="*/ 518615 w 518622"/>
              <a:gd name="connsiteY1" fmla="*/ 614149 h 982639"/>
              <a:gd name="connsiteX2" fmla="*/ 13648 w 518622"/>
              <a:gd name="connsiteY2" fmla="*/ 532263 h 982639"/>
              <a:gd name="connsiteX3" fmla="*/ 382137 w 518622"/>
              <a:gd name="connsiteY3" fmla="*/ 0 h 982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8622" h="982639">
                <a:moveTo>
                  <a:pt x="0" y="982639"/>
                </a:moveTo>
                <a:cubicBezTo>
                  <a:pt x="258170" y="835925"/>
                  <a:pt x="516340" y="689212"/>
                  <a:pt x="518615" y="614149"/>
                </a:cubicBezTo>
                <a:cubicBezTo>
                  <a:pt x="520890" y="539086"/>
                  <a:pt x="36394" y="634621"/>
                  <a:pt x="13648" y="532263"/>
                </a:cubicBezTo>
                <a:cubicBezTo>
                  <a:pt x="-9098" y="429905"/>
                  <a:pt x="186519" y="214952"/>
                  <a:pt x="382137" y="0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/>
          <p:cNvGrpSpPr/>
          <p:nvPr/>
        </p:nvGrpSpPr>
        <p:grpSpPr>
          <a:xfrm>
            <a:off x="3927144" y="3886200"/>
            <a:ext cx="5181600" cy="1317008"/>
            <a:chOff x="3733800" y="3886200"/>
            <a:chExt cx="5181600" cy="1317008"/>
          </a:xfrm>
        </p:grpSpPr>
        <p:grpSp>
          <p:nvGrpSpPr>
            <p:cNvPr id="6" name="Group 5"/>
            <p:cNvGrpSpPr/>
            <p:nvPr/>
          </p:nvGrpSpPr>
          <p:grpSpPr>
            <a:xfrm>
              <a:off x="3733800" y="4343400"/>
              <a:ext cx="5181600" cy="859808"/>
              <a:chOff x="3429000" y="4343400"/>
              <a:chExt cx="5181600" cy="859808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3505200" y="4343400"/>
                <a:ext cx="1066800" cy="4572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smtClean="0"/>
                  <a:t>31</a:t>
                </a:r>
                <a:endParaRPr lang="en-US" sz="2800" dirty="0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4800600" y="4343400"/>
                <a:ext cx="1066800" cy="4572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smtClean="0"/>
                  <a:t>5</a:t>
                </a:r>
                <a:endParaRPr lang="en-US" sz="2800" dirty="0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6172200" y="4343400"/>
                <a:ext cx="1066800" cy="4572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smtClean="0"/>
                  <a:t>19</a:t>
                </a:r>
                <a:endParaRPr lang="en-US" sz="2800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7543800" y="4343400"/>
                <a:ext cx="1066800" cy="4572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smtClean="0"/>
                  <a:t>71</a:t>
                </a:r>
                <a:endParaRPr lang="en-US" sz="2800" dirty="0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3429000" y="4746008"/>
                <a:ext cx="1066800" cy="4572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</a:rPr>
                  <a:t>3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5500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4724400" y="4724400"/>
                <a:ext cx="1066800" cy="4572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75690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6096000" y="4738048"/>
                <a:ext cx="1066800" cy="4572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85430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7502856" y="4724400"/>
                <a:ext cx="1066800" cy="4572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95340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3" name="Rectangle 32"/>
            <p:cNvSpPr/>
            <p:nvPr/>
          </p:nvSpPr>
          <p:spPr>
            <a:xfrm>
              <a:off x="3792653" y="3886200"/>
              <a:ext cx="10668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i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5105400" y="3886200"/>
              <a:ext cx="10668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j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6477000" y="3886200"/>
              <a:ext cx="10668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k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7848600" y="3886200"/>
              <a:ext cx="10668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l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40" name="Rectangle 39"/>
          <p:cNvSpPr/>
          <p:nvPr/>
        </p:nvSpPr>
        <p:spPr>
          <a:xfrm>
            <a:off x="76200" y="4239904"/>
            <a:ext cx="12954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*(</a:t>
            </a:r>
            <a:r>
              <a:rPr lang="en-US" sz="2400" dirty="0" err="1" smtClean="0">
                <a:solidFill>
                  <a:schemeClr val="tx1"/>
                </a:solidFill>
              </a:rPr>
              <a:t>arr</a:t>
            </a:r>
            <a:r>
              <a:rPr lang="en-US" sz="2400" dirty="0" smtClean="0">
                <a:solidFill>
                  <a:schemeClr val="tx1"/>
                </a:solidFill>
              </a:rPr>
              <a:t>[0])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219200" y="4267200"/>
            <a:ext cx="14478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=*(35500)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552700" y="4267200"/>
            <a:ext cx="7239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= 31</a:t>
            </a:r>
            <a:endParaRPr lang="en-US" sz="2400" dirty="0">
              <a:solidFill>
                <a:schemeClr val="tx1"/>
              </a:solidFill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76200" y="4773304"/>
            <a:ext cx="3200400" cy="484496"/>
            <a:chOff x="76200" y="4773304"/>
            <a:chExt cx="3200400" cy="484496"/>
          </a:xfrm>
        </p:grpSpPr>
        <p:sp>
          <p:nvSpPr>
            <p:cNvPr id="43" name="Rectangle 42"/>
            <p:cNvSpPr/>
            <p:nvPr/>
          </p:nvSpPr>
          <p:spPr>
            <a:xfrm>
              <a:off x="76200" y="4773304"/>
              <a:ext cx="12954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*(</a:t>
              </a:r>
              <a:r>
                <a:rPr lang="en-US" sz="2400" dirty="0" err="1" smtClean="0">
                  <a:solidFill>
                    <a:schemeClr val="tx1"/>
                  </a:solidFill>
                </a:rPr>
                <a:t>arr</a:t>
              </a:r>
              <a:r>
                <a:rPr lang="en-US" sz="2400" dirty="0" smtClean="0">
                  <a:solidFill>
                    <a:schemeClr val="tx1"/>
                  </a:solidFill>
                </a:rPr>
                <a:t>[1])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1219200" y="4800600"/>
              <a:ext cx="14478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=*(75690)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2552700" y="4800600"/>
              <a:ext cx="7239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= 5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76200" y="5306704"/>
            <a:ext cx="3200400" cy="484496"/>
            <a:chOff x="76200" y="5306704"/>
            <a:chExt cx="3200400" cy="484496"/>
          </a:xfrm>
        </p:grpSpPr>
        <p:sp>
          <p:nvSpPr>
            <p:cNvPr id="46" name="Rectangle 45"/>
            <p:cNvSpPr/>
            <p:nvPr/>
          </p:nvSpPr>
          <p:spPr>
            <a:xfrm>
              <a:off x="76200" y="5306704"/>
              <a:ext cx="12954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*(</a:t>
              </a:r>
              <a:r>
                <a:rPr lang="en-US" sz="2400" dirty="0" err="1" smtClean="0">
                  <a:solidFill>
                    <a:schemeClr val="tx1"/>
                  </a:solidFill>
                </a:rPr>
                <a:t>arr</a:t>
              </a:r>
              <a:r>
                <a:rPr lang="en-US" sz="2400" dirty="0" smtClean="0">
                  <a:solidFill>
                    <a:schemeClr val="tx1"/>
                  </a:solidFill>
                </a:rPr>
                <a:t>[2])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1219200" y="5334000"/>
              <a:ext cx="14478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=*(85430)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2552700" y="5334000"/>
              <a:ext cx="7239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= 19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76200" y="5916304"/>
            <a:ext cx="3200400" cy="484496"/>
            <a:chOff x="76200" y="5916304"/>
            <a:chExt cx="3200400" cy="484496"/>
          </a:xfrm>
        </p:grpSpPr>
        <p:sp>
          <p:nvSpPr>
            <p:cNvPr id="49" name="Rectangle 48"/>
            <p:cNvSpPr/>
            <p:nvPr/>
          </p:nvSpPr>
          <p:spPr>
            <a:xfrm>
              <a:off x="76200" y="5916304"/>
              <a:ext cx="12954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*(</a:t>
              </a:r>
              <a:r>
                <a:rPr lang="en-US" sz="2400" dirty="0" err="1" smtClean="0">
                  <a:solidFill>
                    <a:schemeClr val="tx1"/>
                  </a:solidFill>
                </a:rPr>
                <a:t>arr</a:t>
              </a:r>
              <a:r>
                <a:rPr lang="en-US" sz="2400" dirty="0" smtClean="0">
                  <a:solidFill>
                    <a:schemeClr val="tx1"/>
                  </a:solidFill>
                </a:rPr>
                <a:t>[3])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1219200" y="5943600"/>
              <a:ext cx="14478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=*(95340)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2552700" y="5943600"/>
              <a:ext cx="7239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= 71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55" name="Rectangle 54">
            <a:hlinkClick r:id="rId3" action="ppaction://hlinkfile"/>
          </p:cNvPr>
          <p:cNvSpPr/>
          <p:nvPr/>
        </p:nvSpPr>
        <p:spPr>
          <a:xfrm>
            <a:off x="6761614" y="2286000"/>
            <a:ext cx="195106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Go to program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1313732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7" grpId="0" animBg="1"/>
      <p:bldP spid="28" grpId="0" animBg="1"/>
      <p:bldP spid="29" grpId="0" animBg="1"/>
      <p:bldP spid="30" grpId="0" animBg="1"/>
      <p:bldP spid="40" grpId="0"/>
      <p:bldP spid="41" grpId="0"/>
      <p:bldP spid="42" grpId="0"/>
      <p:bldP spid="5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program 2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43000"/>
            <a:ext cx="6553200" cy="265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3799764" y="5686567"/>
            <a:ext cx="5181600" cy="942833"/>
            <a:chOff x="3276600" y="5686567"/>
            <a:chExt cx="5181600" cy="942833"/>
          </a:xfrm>
        </p:grpSpPr>
        <p:grpSp>
          <p:nvGrpSpPr>
            <p:cNvPr id="6" name="Group 5"/>
            <p:cNvGrpSpPr/>
            <p:nvPr/>
          </p:nvGrpSpPr>
          <p:grpSpPr>
            <a:xfrm>
              <a:off x="4038600" y="5693392"/>
              <a:ext cx="4419600" cy="936008"/>
              <a:chOff x="4038600" y="5693392"/>
              <a:chExt cx="4419600" cy="936008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4191000" y="5693392"/>
                <a:ext cx="1066800" cy="4572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5257800" y="5693392"/>
                <a:ext cx="1066800" cy="4572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6324600" y="5693392"/>
                <a:ext cx="1066800" cy="4572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7391400" y="5693392"/>
                <a:ext cx="1066800" cy="4572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4038600" y="6172200"/>
                <a:ext cx="1066800" cy="4572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65518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5181600" y="6172200"/>
                <a:ext cx="1066800" cy="4572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65524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6248400" y="6172200"/>
                <a:ext cx="1066800" cy="4572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65528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7315200" y="6172200"/>
                <a:ext cx="1066800" cy="4572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65532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" name="Rectangle 6"/>
            <p:cNvSpPr/>
            <p:nvPr/>
          </p:nvSpPr>
          <p:spPr>
            <a:xfrm>
              <a:off x="3276600" y="5686567"/>
              <a:ext cx="9144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*p[ ]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16" name="Rectangle 15"/>
          <p:cNvSpPr/>
          <p:nvPr/>
        </p:nvSpPr>
        <p:spPr>
          <a:xfrm>
            <a:off x="4716439" y="5691117"/>
            <a:ext cx="10668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3</a:t>
            </a:r>
            <a:r>
              <a:rPr lang="en-US" sz="2400" dirty="0" smtClean="0">
                <a:solidFill>
                  <a:schemeClr val="tx1"/>
                </a:solidFill>
              </a:rPr>
              <a:t>5500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783239" y="5693392"/>
            <a:ext cx="10668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35554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847764" y="5688842"/>
            <a:ext cx="10668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35558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924800" y="5693392"/>
            <a:ext cx="10668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35562</a:t>
            </a:r>
            <a:endParaRPr lang="en-US" sz="2400" dirty="0">
              <a:solidFill>
                <a:schemeClr val="tx1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989696" y="4343400"/>
            <a:ext cx="5001904" cy="859808"/>
            <a:chOff x="3810000" y="4343400"/>
            <a:chExt cx="5001904" cy="859808"/>
          </a:xfrm>
        </p:grpSpPr>
        <p:grpSp>
          <p:nvGrpSpPr>
            <p:cNvPr id="25" name="Group 24"/>
            <p:cNvGrpSpPr/>
            <p:nvPr/>
          </p:nvGrpSpPr>
          <p:grpSpPr>
            <a:xfrm>
              <a:off x="4459416" y="4343400"/>
              <a:ext cx="4352488" cy="859808"/>
              <a:chOff x="3961272" y="4343400"/>
              <a:chExt cx="4352488" cy="859808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4037472" y="4343400"/>
                <a:ext cx="1066800" cy="4572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smtClean="0"/>
                  <a:t>10</a:t>
                </a:r>
                <a:endParaRPr lang="en-US" sz="2800" dirty="0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5114504" y="4343400"/>
                <a:ext cx="1066800" cy="4572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smtClean="0"/>
                  <a:t>11</a:t>
                </a:r>
                <a:endParaRPr lang="en-US" sz="2800" dirty="0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6172200" y="4343400"/>
                <a:ext cx="1066800" cy="4572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smtClean="0"/>
                  <a:t>12</a:t>
                </a:r>
                <a:endParaRPr lang="en-US" sz="2800" dirty="0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7246960" y="4343400"/>
                <a:ext cx="1066800" cy="4572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smtClean="0"/>
                  <a:t>13</a:t>
                </a:r>
                <a:endParaRPr lang="en-US" sz="2800" dirty="0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3961272" y="4746008"/>
                <a:ext cx="1066800" cy="4572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</a:rPr>
                  <a:t>3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5500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5038304" y="4724400"/>
                <a:ext cx="1066800" cy="4572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35554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6096000" y="4738048"/>
                <a:ext cx="1066800" cy="4572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35558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7206016" y="4724400"/>
                <a:ext cx="1066800" cy="4572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35562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8" name="Rectangle 37"/>
            <p:cNvSpPr/>
            <p:nvPr/>
          </p:nvSpPr>
          <p:spPr>
            <a:xfrm>
              <a:off x="3810000" y="4343400"/>
              <a:ext cx="773376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a</a:t>
              </a:r>
              <a:r>
                <a:rPr lang="en-US" sz="2400" dirty="0" smtClean="0">
                  <a:solidFill>
                    <a:schemeClr val="tx1"/>
                  </a:solidFill>
                </a:rPr>
                <a:t>[ ]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053" name="Group 2052"/>
          <p:cNvGrpSpPr/>
          <p:nvPr/>
        </p:nvGrpSpPr>
        <p:grpSpPr>
          <a:xfrm>
            <a:off x="4571964" y="4790364"/>
            <a:ext cx="3466567" cy="1009935"/>
            <a:chOff x="4571964" y="4790364"/>
            <a:chExt cx="3466567" cy="1009935"/>
          </a:xfrm>
        </p:grpSpPr>
        <p:sp>
          <p:nvSpPr>
            <p:cNvPr id="2048" name="Freeform 2047"/>
            <p:cNvSpPr/>
            <p:nvPr/>
          </p:nvSpPr>
          <p:spPr>
            <a:xfrm>
              <a:off x="4571964" y="4804012"/>
              <a:ext cx="218400" cy="996287"/>
            </a:xfrm>
            <a:custGeom>
              <a:avLst/>
              <a:gdLst>
                <a:gd name="connsiteX0" fmla="*/ 218400 w 218400"/>
                <a:gd name="connsiteY0" fmla="*/ 996287 h 996287"/>
                <a:gd name="connsiteX1" fmla="*/ 36 w 218400"/>
                <a:gd name="connsiteY1" fmla="*/ 436728 h 996287"/>
                <a:gd name="connsiteX2" fmla="*/ 204752 w 218400"/>
                <a:gd name="connsiteY2" fmla="*/ 0 h 99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8400" h="996287">
                  <a:moveTo>
                    <a:pt x="218400" y="996287"/>
                  </a:moveTo>
                  <a:cubicBezTo>
                    <a:pt x="110355" y="799531"/>
                    <a:pt x="2311" y="602776"/>
                    <a:pt x="36" y="436728"/>
                  </a:cubicBezTo>
                  <a:cubicBezTo>
                    <a:pt x="-2239" y="270680"/>
                    <a:pt x="101256" y="135340"/>
                    <a:pt x="204752" y="0"/>
                  </a:cubicBezTo>
                </a:path>
              </a:pathLst>
            </a:custGeom>
            <a:ln w="38100">
              <a:solidFill>
                <a:srgbClr val="FF0000"/>
              </a:solidFill>
              <a:headEnd type="oval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49" name="Freeform 2048"/>
            <p:cNvSpPr/>
            <p:nvPr/>
          </p:nvSpPr>
          <p:spPr>
            <a:xfrm>
              <a:off x="5662821" y="4790364"/>
              <a:ext cx="233012" cy="968991"/>
            </a:xfrm>
            <a:custGeom>
              <a:avLst/>
              <a:gdLst>
                <a:gd name="connsiteX0" fmla="*/ 233012 w 233012"/>
                <a:gd name="connsiteY0" fmla="*/ 968991 h 968991"/>
                <a:gd name="connsiteX1" fmla="*/ 1000 w 233012"/>
                <a:gd name="connsiteY1" fmla="*/ 614149 h 968991"/>
                <a:gd name="connsiteX2" fmla="*/ 164773 w 233012"/>
                <a:gd name="connsiteY2" fmla="*/ 0 h 96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3012" h="968991">
                  <a:moveTo>
                    <a:pt x="233012" y="968991"/>
                  </a:moveTo>
                  <a:cubicBezTo>
                    <a:pt x="122692" y="872319"/>
                    <a:pt x="12373" y="775647"/>
                    <a:pt x="1000" y="614149"/>
                  </a:cubicBezTo>
                  <a:cubicBezTo>
                    <a:pt x="-10373" y="452650"/>
                    <a:pt x="77200" y="226325"/>
                    <a:pt x="164773" y="0"/>
                  </a:cubicBezTo>
                </a:path>
              </a:pathLst>
            </a:custGeom>
            <a:ln w="38100">
              <a:solidFill>
                <a:srgbClr val="FF0000"/>
              </a:solidFill>
              <a:headEnd type="oval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1" name="Freeform 2050"/>
            <p:cNvSpPr/>
            <p:nvPr/>
          </p:nvSpPr>
          <p:spPr>
            <a:xfrm>
              <a:off x="6604904" y="4804012"/>
              <a:ext cx="355454" cy="996287"/>
            </a:xfrm>
            <a:custGeom>
              <a:avLst/>
              <a:gdLst>
                <a:gd name="connsiteX0" fmla="*/ 355454 w 355454"/>
                <a:gd name="connsiteY0" fmla="*/ 996287 h 996287"/>
                <a:gd name="connsiteX1" fmla="*/ 612 w 355454"/>
                <a:gd name="connsiteY1" fmla="*/ 518615 h 996287"/>
                <a:gd name="connsiteX2" fmla="*/ 287215 w 355454"/>
                <a:gd name="connsiteY2" fmla="*/ 0 h 99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454" h="996287">
                  <a:moveTo>
                    <a:pt x="355454" y="996287"/>
                  </a:moveTo>
                  <a:cubicBezTo>
                    <a:pt x="183719" y="840475"/>
                    <a:pt x="11985" y="684663"/>
                    <a:pt x="612" y="518615"/>
                  </a:cubicBezTo>
                  <a:cubicBezTo>
                    <a:pt x="-10761" y="352567"/>
                    <a:pt x="138227" y="176283"/>
                    <a:pt x="287215" y="0"/>
                  </a:cubicBezTo>
                </a:path>
              </a:pathLst>
            </a:custGeom>
            <a:ln w="38100">
              <a:solidFill>
                <a:srgbClr val="FF0000"/>
              </a:solidFill>
              <a:headEnd type="oval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2" name="Freeform 2051"/>
            <p:cNvSpPr/>
            <p:nvPr/>
          </p:nvSpPr>
          <p:spPr>
            <a:xfrm>
              <a:off x="7911620" y="4790364"/>
              <a:ext cx="126911" cy="982639"/>
            </a:xfrm>
            <a:custGeom>
              <a:avLst/>
              <a:gdLst>
                <a:gd name="connsiteX0" fmla="*/ 126911 w 126911"/>
                <a:gd name="connsiteY0" fmla="*/ 982639 h 982639"/>
                <a:gd name="connsiteX1" fmla="*/ 17729 w 126911"/>
                <a:gd name="connsiteY1" fmla="*/ 614149 h 982639"/>
                <a:gd name="connsiteX2" fmla="*/ 4081 w 126911"/>
                <a:gd name="connsiteY2" fmla="*/ 313899 h 982639"/>
                <a:gd name="connsiteX3" fmla="*/ 58673 w 126911"/>
                <a:gd name="connsiteY3" fmla="*/ 0 h 982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911" h="982639">
                  <a:moveTo>
                    <a:pt x="126911" y="982639"/>
                  </a:moveTo>
                  <a:cubicBezTo>
                    <a:pt x="82556" y="854122"/>
                    <a:pt x="38201" y="725606"/>
                    <a:pt x="17729" y="614149"/>
                  </a:cubicBezTo>
                  <a:cubicBezTo>
                    <a:pt x="-2743" y="502692"/>
                    <a:pt x="-2743" y="416257"/>
                    <a:pt x="4081" y="313899"/>
                  </a:cubicBezTo>
                  <a:cubicBezTo>
                    <a:pt x="10905" y="211541"/>
                    <a:pt x="34789" y="105770"/>
                    <a:pt x="58673" y="0"/>
                  </a:cubicBezTo>
                </a:path>
              </a:pathLst>
            </a:custGeom>
            <a:ln w="38100">
              <a:solidFill>
                <a:srgbClr val="FF0000"/>
              </a:solidFill>
              <a:headEnd type="oval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5" name="Rectangle 44"/>
          <p:cNvSpPr/>
          <p:nvPr/>
        </p:nvSpPr>
        <p:spPr>
          <a:xfrm>
            <a:off x="6859144" y="2472543"/>
            <a:ext cx="183676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p[i] = *(p + i)</a:t>
            </a:r>
            <a:endParaRPr lang="en-US" sz="2400" dirty="0">
              <a:solidFill>
                <a:schemeClr val="tx1"/>
              </a:solidFill>
            </a:endParaRPr>
          </a:p>
        </p:txBody>
      </p:sp>
      <p:grpSp>
        <p:nvGrpSpPr>
          <p:cNvPr id="2056" name="Group 2055"/>
          <p:cNvGrpSpPr/>
          <p:nvPr/>
        </p:nvGrpSpPr>
        <p:grpSpPr>
          <a:xfrm>
            <a:off x="3989696" y="2819400"/>
            <a:ext cx="4087504" cy="681819"/>
            <a:chOff x="3989696" y="2819400"/>
            <a:chExt cx="4087504" cy="681819"/>
          </a:xfrm>
        </p:grpSpPr>
        <p:sp>
          <p:nvSpPr>
            <p:cNvPr id="2054" name="Rounded Rectangle 2053"/>
            <p:cNvSpPr/>
            <p:nvPr/>
          </p:nvSpPr>
          <p:spPr>
            <a:xfrm>
              <a:off x="3989696" y="2819400"/>
              <a:ext cx="887104" cy="3810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ounded Rectangle 46"/>
            <p:cNvSpPr/>
            <p:nvPr/>
          </p:nvSpPr>
          <p:spPr>
            <a:xfrm>
              <a:off x="6557137" y="3012174"/>
              <a:ext cx="1520063" cy="48904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*(*(p + i) )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055" name="Freeform 2054"/>
            <p:cNvSpPr/>
            <p:nvPr/>
          </p:nvSpPr>
          <p:spPr>
            <a:xfrm>
              <a:off x="4462818" y="3207224"/>
              <a:ext cx="2251881" cy="260969"/>
            </a:xfrm>
            <a:custGeom>
              <a:avLst/>
              <a:gdLst>
                <a:gd name="connsiteX0" fmla="*/ 0 w 2251881"/>
                <a:gd name="connsiteY0" fmla="*/ 0 h 260969"/>
                <a:gd name="connsiteX1" fmla="*/ 477672 w 2251881"/>
                <a:gd name="connsiteY1" fmla="*/ 259307 h 260969"/>
                <a:gd name="connsiteX2" fmla="*/ 1173707 w 2251881"/>
                <a:gd name="connsiteY2" fmla="*/ 109182 h 260969"/>
                <a:gd name="connsiteX3" fmla="*/ 2251881 w 2251881"/>
                <a:gd name="connsiteY3" fmla="*/ 68239 h 260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51881" h="260969">
                  <a:moveTo>
                    <a:pt x="0" y="0"/>
                  </a:moveTo>
                  <a:cubicBezTo>
                    <a:pt x="141027" y="120555"/>
                    <a:pt x="282054" y="241110"/>
                    <a:pt x="477672" y="259307"/>
                  </a:cubicBezTo>
                  <a:cubicBezTo>
                    <a:pt x="673290" y="277504"/>
                    <a:pt x="878006" y="141027"/>
                    <a:pt x="1173707" y="109182"/>
                  </a:cubicBezTo>
                  <a:cubicBezTo>
                    <a:pt x="1469408" y="77337"/>
                    <a:pt x="1860644" y="72788"/>
                    <a:pt x="2251881" y="68239"/>
                  </a:cubicBezTo>
                </a:path>
              </a:pathLst>
            </a:custGeom>
            <a:ln w="3492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0" name="Rectangle 49"/>
          <p:cNvSpPr/>
          <p:nvPr/>
        </p:nvSpPr>
        <p:spPr>
          <a:xfrm>
            <a:off x="167185" y="4132997"/>
            <a:ext cx="9144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*p[0 ]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998564" y="4148920"/>
            <a:ext cx="1592236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=*(35500)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2130188" y="4142096"/>
            <a:ext cx="1375012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= 10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152400" y="4648200"/>
            <a:ext cx="1590267" cy="43274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*(*(p + 0) )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1533933" y="4648200"/>
            <a:ext cx="1283761" cy="43274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=*(*(p))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1426192" y="5053652"/>
            <a:ext cx="2123667" cy="43274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=*(*(65518))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1260144" y="5489244"/>
            <a:ext cx="2123667" cy="43274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=*(35500)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1268104" y="5891852"/>
            <a:ext cx="1446094" cy="43274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= 10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8" name="Rectangle 57">
            <a:hlinkClick r:id="rId3" action="ppaction://hlinkfile"/>
          </p:cNvPr>
          <p:cNvSpPr/>
          <p:nvPr/>
        </p:nvSpPr>
        <p:spPr>
          <a:xfrm>
            <a:off x="6908326" y="1295400"/>
            <a:ext cx="195106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Go to program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4051957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45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An </a:t>
            </a:r>
            <a:r>
              <a:rPr lang="en-US" dirty="0"/>
              <a:t>array is similar to an ordinary variable except that it can store multiple elements of similar </a:t>
            </a:r>
            <a:r>
              <a:rPr lang="en-US" dirty="0" smtClean="0"/>
              <a:t>type</a:t>
            </a:r>
            <a:endParaRPr lang="en-US" dirty="0"/>
          </a:p>
          <a:p>
            <a:r>
              <a:rPr lang="en-US" dirty="0"/>
              <a:t>Compiler doesn’t perform bounds checking on an </a:t>
            </a:r>
            <a:r>
              <a:rPr lang="en-US" dirty="0" smtClean="0"/>
              <a:t>array</a:t>
            </a:r>
            <a:endParaRPr lang="en-US" dirty="0"/>
          </a:p>
          <a:p>
            <a:r>
              <a:rPr lang="en-US" dirty="0"/>
              <a:t>The array variable acts as a pointer to the </a:t>
            </a:r>
            <a:r>
              <a:rPr lang="en-US" dirty="0" err="1"/>
              <a:t>zeroth</a:t>
            </a:r>
            <a:r>
              <a:rPr lang="en-US" dirty="0"/>
              <a:t> element of the array. In a 1-D array, </a:t>
            </a:r>
            <a:r>
              <a:rPr lang="en-US" dirty="0" err="1"/>
              <a:t>zeroth</a:t>
            </a:r>
            <a:r>
              <a:rPr lang="en-US" dirty="0"/>
              <a:t> element is a single value, whereas, in a 2-D array this element is a 1-D </a:t>
            </a:r>
            <a:r>
              <a:rPr lang="en-US" dirty="0" smtClean="0"/>
              <a:t>array</a:t>
            </a:r>
            <a:endParaRPr lang="en-US" dirty="0"/>
          </a:p>
          <a:p>
            <a:r>
              <a:rPr lang="en-US" dirty="0"/>
              <a:t>On incrementing a pointer it points to the next location of its </a:t>
            </a:r>
            <a:r>
              <a:rPr lang="en-US" dirty="0" smtClean="0"/>
              <a:t>type</a:t>
            </a:r>
            <a:endParaRPr lang="en-US" dirty="0"/>
          </a:p>
          <a:p>
            <a:r>
              <a:rPr lang="en-US" dirty="0"/>
              <a:t>Array elements are stored in contiguous memory locations and so they can be accessed using pointers. </a:t>
            </a:r>
          </a:p>
          <a:p>
            <a:r>
              <a:rPr lang="en-US" dirty="0"/>
              <a:t>Only limited arithmetic can be done on pointers. </a:t>
            </a:r>
            <a:r>
              <a:rPr lang="en-US" dirty="0" smtClean="0"/>
              <a:t> 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35613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48495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y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myPresentation1</Template>
  <TotalTime>6795</TotalTime>
  <Words>1320</Words>
  <Application>Microsoft Office PowerPoint</Application>
  <PresentationFormat>On-screen Show (4:3)</PresentationFormat>
  <Paragraphs>462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myPresentation1</vt:lpstr>
      <vt:lpstr>CSC103: Introduction to Computer and Programming</vt:lpstr>
      <vt:lpstr>Previous lecture</vt:lpstr>
      <vt:lpstr>Today’s lecture outline</vt:lpstr>
      <vt:lpstr>Two Dimensional Arrays </vt:lpstr>
      <vt:lpstr>Example program</vt:lpstr>
      <vt:lpstr>Initializing a 2-Dimensional Array </vt:lpstr>
      <vt:lpstr>Example program </vt:lpstr>
      <vt:lpstr>Memory map of 2D array</vt:lpstr>
      <vt:lpstr>Pointers and 2-Dimensional Arrays </vt:lpstr>
      <vt:lpstr>Cont.</vt:lpstr>
      <vt:lpstr>Cont..</vt:lpstr>
      <vt:lpstr>Cont…</vt:lpstr>
      <vt:lpstr>Pointer to an Array </vt:lpstr>
      <vt:lpstr>Passing 2-D Array to a Function</vt:lpstr>
      <vt:lpstr>Cont.</vt:lpstr>
      <vt:lpstr>Array of Pointers </vt:lpstr>
      <vt:lpstr>Example program 1</vt:lpstr>
      <vt:lpstr>Example program 2</vt:lpstr>
      <vt:lpstr>Summary</vt:lpstr>
      <vt:lpstr>Slide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 &amp; Programming  </dc:title>
  <dc:creator>Najmus Saqib</dc:creator>
  <cp:lastModifiedBy>NTS</cp:lastModifiedBy>
  <cp:revision>318</cp:revision>
  <dcterms:created xsi:type="dcterms:W3CDTF">2006-08-16T00:00:00Z</dcterms:created>
  <dcterms:modified xsi:type="dcterms:W3CDTF">2012-06-16T05:46:25Z</dcterms:modified>
</cp:coreProperties>
</file>