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4"/>
  </p:notesMasterIdLst>
  <p:sldIdLst>
    <p:sldId id="445" r:id="rId2"/>
    <p:sldId id="461" r:id="rId3"/>
    <p:sldId id="446" r:id="rId4"/>
    <p:sldId id="447" r:id="rId5"/>
    <p:sldId id="448" r:id="rId6"/>
    <p:sldId id="449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457" r:id="rId15"/>
    <p:sldId id="458" r:id="rId16"/>
    <p:sldId id="459" r:id="rId17"/>
    <p:sldId id="356" r:id="rId18"/>
    <p:sldId id="408" r:id="rId19"/>
    <p:sldId id="409" r:id="rId20"/>
    <p:sldId id="410" r:id="rId21"/>
    <p:sldId id="363" r:id="rId22"/>
    <p:sldId id="411" r:id="rId23"/>
    <p:sldId id="412" r:id="rId24"/>
    <p:sldId id="413" r:id="rId25"/>
    <p:sldId id="414" r:id="rId26"/>
    <p:sldId id="415" r:id="rId27"/>
    <p:sldId id="416" r:id="rId28"/>
    <p:sldId id="417" r:id="rId29"/>
    <p:sldId id="428" r:id="rId30"/>
    <p:sldId id="429" r:id="rId31"/>
    <p:sldId id="418" r:id="rId32"/>
    <p:sldId id="473" r:id="rId33"/>
    <p:sldId id="419" r:id="rId34"/>
    <p:sldId id="420" r:id="rId35"/>
    <p:sldId id="421" r:id="rId36"/>
    <p:sldId id="424" r:id="rId37"/>
    <p:sldId id="425" r:id="rId38"/>
    <p:sldId id="426" r:id="rId39"/>
    <p:sldId id="474" r:id="rId40"/>
    <p:sldId id="475" r:id="rId41"/>
    <p:sldId id="476" r:id="rId42"/>
    <p:sldId id="462" r:id="rId43"/>
    <p:sldId id="463" r:id="rId44"/>
    <p:sldId id="464" r:id="rId45"/>
    <p:sldId id="465" r:id="rId46"/>
    <p:sldId id="466" r:id="rId47"/>
    <p:sldId id="467" r:id="rId48"/>
    <p:sldId id="468" r:id="rId49"/>
    <p:sldId id="469" r:id="rId50"/>
    <p:sldId id="470" r:id="rId51"/>
    <p:sldId id="471" r:id="rId52"/>
    <p:sldId id="472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6EE2-1D9B-4258-A1AD-BBDE1A15A8F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827CCA-DCC6-4FA0-983E-2F2B4A9F8503}" type="slidenum">
              <a:rPr lang="en-US"/>
              <a:pPr/>
              <a:t>13</a:t>
            </a:fld>
            <a:endParaRPr 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97E7B5-520D-43CC-A490-E9B5F8D7E520}" type="slidenum">
              <a:rPr lang="en-US"/>
              <a:pPr/>
              <a:t>14</a:t>
            </a:fld>
            <a:endParaRPr lang="en-US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908F16-DD3C-46B9-B09E-07D07523303C}" type="slidenum">
              <a:rPr lang="en-US"/>
              <a:pPr/>
              <a:t>17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AC4A4A-07F4-42A1-8F75-F62D548B4FE6}" type="slidenum">
              <a:rPr lang="en-US"/>
              <a:pPr/>
              <a:t>21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D7FA4-AF3F-48D6-90F0-683AEE621046}" type="slidenum">
              <a:rPr lang="en-US"/>
              <a:pPr/>
              <a:t>24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010ED-F814-42DA-9810-906BDB4786A3}" type="slidenum">
              <a:rPr lang="en-US"/>
              <a:pPr/>
              <a:t>29</a:t>
            </a:fld>
            <a:endParaRPr lang="en-US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F415E2-965F-40F2-98CA-9B535169E506}" type="slidenum">
              <a:rPr lang="en-US"/>
              <a:pPr/>
              <a:t>30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Computer software</a:t>
            </a:r>
          </a:p>
          <a:p>
            <a:pPr lvl="1"/>
            <a:r>
              <a:rPr lang="en-US" dirty="0" smtClean="0"/>
              <a:t>Operating system software</a:t>
            </a:r>
          </a:p>
          <a:p>
            <a:pPr lvl="1"/>
            <a:r>
              <a:rPr lang="en-US" dirty="0" smtClean="0"/>
              <a:t>Application software</a:t>
            </a:r>
          </a:p>
          <a:p>
            <a:r>
              <a:rPr lang="en-US" dirty="0" smtClean="0"/>
              <a:t>Understanding computer operation</a:t>
            </a:r>
          </a:p>
          <a:p>
            <a:r>
              <a:rPr lang="en-US" dirty="0" smtClean="0"/>
              <a:t>To become familiar with number system used by the microprocessors - binary numbers</a:t>
            </a:r>
          </a:p>
          <a:p>
            <a:r>
              <a:rPr lang="en-US" dirty="0" smtClean="0"/>
              <a:t>To become able to perform decimal-to-binary conversions</a:t>
            </a:r>
          </a:p>
          <a:p>
            <a:r>
              <a:rPr lang="en-US" dirty="0" smtClean="0"/>
              <a:t>Logic operations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software is the key to use computer productively. Software can be categorized into two types: </a:t>
            </a:r>
          </a:p>
          <a:p>
            <a:pPr lvl="1"/>
            <a:r>
              <a:rPr lang="en-US" dirty="0" smtClean="0"/>
              <a:t>Operating system software</a:t>
            </a:r>
          </a:p>
          <a:p>
            <a:pPr lvl="1"/>
            <a:r>
              <a:rPr lang="en-US" dirty="0" smtClean="0"/>
              <a:t>Application software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04799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Operating system software tells the computer </a:t>
            </a:r>
          </a:p>
          <a:p>
            <a:pPr lvl="1" algn="just"/>
            <a:r>
              <a:rPr lang="en-US" dirty="0" smtClean="0"/>
              <a:t>how to perform the functions of loading, storing and executing an application and </a:t>
            </a:r>
          </a:p>
          <a:p>
            <a:pPr lvl="1" algn="just"/>
            <a:r>
              <a:rPr lang="en-US" dirty="0" smtClean="0"/>
              <a:t>how to transfer data </a:t>
            </a:r>
          </a:p>
          <a:p>
            <a:pPr algn="just"/>
            <a:r>
              <a:rPr lang="en-US" dirty="0" smtClean="0"/>
              <a:t>Nowadays, computers use an operating system that has a graphical user interface (GUI) </a:t>
            </a:r>
          </a:p>
        </p:txBody>
      </p:sp>
      <p:pic>
        <p:nvPicPr>
          <p:cNvPr id="221186" name="Picture 2" descr="https://encrypted-tbn0.google.com/images?q=tbn:ANd9GcQIxFSydm-doeaOpOWr3O0zVFsI89OrtIR29tqO3bxvm6uTTF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3625" y="4314700"/>
            <a:ext cx="3276600" cy="2053645"/>
          </a:xfrm>
          <a:prstGeom prst="rect">
            <a:avLst/>
          </a:prstGeom>
          <a:noFill/>
        </p:spPr>
      </p:pic>
      <p:pic>
        <p:nvPicPr>
          <p:cNvPr id="221190" name="Picture 6" descr="https://encrypted-tbn3.google.com/images?q=tbn:ANd9GcRZJtHgyZ241jk5xt7VpN5bOMJtFvRuEVBOEweSe0GATd2AMlh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267200"/>
            <a:ext cx="2743200" cy="205475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905000" y="6324600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0" y="6331525"/>
            <a:ext cx="14478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2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GUI provides visual clues such as icon symbols to help the user. </a:t>
            </a:r>
          </a:p>
          <a:p>
            <a:r>
              <a:rPr lang="en-US" dirty="0" smtClean="0"/>
              <a:t>Microsoft </a:t>
            </a:r>
            <a:r>
              <a:rPr lang="en-US" b="1" dirty="0" smtClean="0"/>
              <a:t>Windows XP, Vista </a:t>
            </a:r>
            <a:r>
              <a:rPr lang="en-US" dirty="0" smtClean="0"/>
              <a:t>and</a:t>
            </a:r>
            <a:r>
              <a:rPr lang="en-US" b="1" dirty="0" smtClean="0"/>
              <a:t> 7</a:t>
            </a:r>
            <a:r>
              <a:rPr lang="en-US" dirty="0" smtClean="0"/>
              <a:t> are widely used graphical operating system. </a:t>
            </a:r>
          </a:p>
          <a:p>
            <a:r>
              <a:rPr lang="en-US" b="1" dirty="0" smtClean="0"/>
              <a:t>DOS</a:t>
            </a:r>
            <a:r>
              <a:rPr lang="en-US" dirty="0" smtClean="0"/>
              <a:t> (Disk Operating System) is an older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Software consists of programs that tell a computer how to produce information.</a:t>
            </a:r>
          </a:p>
          <a:p>
            <a:r>
              <a:rPr lang="en-US" dirty="0" smtClean="0"/>
              <a:t>Some of the more commonly used packages are:</a:t>
            </a:r>
          </a:p>
          <a:p>
            <a:pPr lvl="1"/>
            <a:r>
              <a:rPr lang="en-US" dirty="0" smtClean="0"/>
              <a:t>Word processing</a:t>
            </a:r>
          </a:p>
          <a:p>
            <a:pPr lvl="1"/>
            <a:r>
              <a:rPr lang="en-US" dirty="0" smtClean="0"/>
              <a:t>Electronic spreadsheet</a:t>
            </a:r>
          </a:p>
          <a:p>
            <a:pPr lvl="1"/>
            <a:r>
              <a:rPr lang="en-US" dirty="0" smtClean="0"/>
              <a:t>Database </a:t>
            </a:r>
          </a:p>
          <a:p>
            <a:pPr lvl="1"/>
            <a:r>
              <a:rPr lang="en-US" dirty="0" smtClean="0"/>
              <a:t>Presentation graphics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Processing software is used to create and print documents. </a:t>
            </a:r>
          </a:p>
          <a:p>
            <a:r>
              <a:rPr lang="en-US" dirty="0" smtClean="0"/>
              <a:t>A key advantage of word processing software is that users easily can make changes in documents.</a:t>
            </a:r>
          </a:p>
          <a:p>
            <a:endParaRPr lang="en-US" dirty="0"/>
          </a:p>
        </p:txBody>
      </p:sp>
      <p:pic>
        <p:nvPicPr>
          <p:cNvPr id="23655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3679481"/>
            <a:ext cx="3817520" cy="272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6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Spreadsheets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Electronic spreadsheet software allows the user to add, subtract, and perform user-defined calculations on rows and columns of numbers. </a:t>
            </a:r>
          </a:p>
          <a:p>
            <a:endParaRPr lang="en-US" dirty="0"/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200400"/>
            <a:ext cx="4181475" cy="2981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the user to enter, retrieve, and update data in an organized and efficient manner, with flexible inquiry and reporting capabilities.</a:t>
            </a:r>
          </a:p>
          <a:p>
            <a:endParaRPr lang="en-US" dirty="0"/>
          </a:p>
        </p:txBody>
      </p:sp>
      <p:pic>
        <p:nvPicPr>
          <p:cNvPr id="4" name="Picture 4" descr="http://www.geekpedia.com/gallery/fullsize/Microsoft%20Access%202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2971800"/>
            <a:ext cx="43688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 graphic software allows the user to create documents called slides to be used in making the presentations. </a:t>
            </a:r>
          </a:p>
          <a:p>
            <a:r>
              <a:rPr lang="en-US" dirty="0" smtClean="0"/>
              <a:t>Using special projection devices, the slides display as they appear on the computer screen.</a:t>
            </a:r>
          </a:p>
          <a:p>
            <a:endParaRPr lang="en-US" dirty="0"/>
          </a:p>
        </p:txBody>
      </p:sp>
      <p:pic>
        <p:nvPicPr>
          <p:cNvPr id="2385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3985926"/>
            <a:ext cx="3276600" cy="233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4582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Computer Components and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Input devices</a:t>
            </a:r>
            <a:r>
              <a:rPr lang="en-US" dirty="0" smtClean="0"/>
              <a:t>: allow data to enter in computer</a:t>
            </a:r>
          </a:p>
          <a:p>
            <a:pPr lvl="1"/>
            <a:r>
              <a:rPr lang="en-US" dirty="0" smtClean="0"/>
              <a:t>Mouse, keyboard, scanner</a:t>
            </a:r>
          </a:p>
          <a:p>
            <a:r>
              <a:rPr lang="en-US" b="1" dirty="0" smtClean="0"/>
              <a:t>Processing</a:t>
            </a:r>
            <a:r>
              <a:rPr lang="en-US" dirty="0" smtClean="0"/>
              <a:t>: working on the data; such as:</a:t>
            </a:r>
          </a:p>
          <a:p>
            <a:pPr lvl="1"/>
            <a:r>
              <a:rPr lang="en-US" dirty="0" smtClean="0"/>
              <a:t>Organizing data </a:t>
            </a:r>
          </a:p>
          <a:p>
            <a:pPr lvl="1"/>
            <a:r>
              <a:rPr lang="en-US" dirty="0" smtClean="0"/>
              <a:t>Checking data for accuracy </a:t>
            </a:r>
          </a:p>
          <a:p>
            <a:pPr lvl="1"/>
            <a:r>
              <a:rPr lang="en-US" dirty="0" smtClean="0"/>
              <a:t>Mathematical or other manipulations on data</a:t>
            </a:r>
          </a:p>
          <a:p>
            <a:r>
              <a:rPr lang="en-US" b="1" dirty="0" smtClean="0"/>
              <a:t>Central Processing Unit (CPU)</a:t>
            </a:r>
            <a:r>
              <a:rPr lang="en-US" dirty="0" smtClean="0"/>
              <a:t>: hardware that performs the tasks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Output devices</a:t>
            </a:r>
            <a:r>
              <a:rPr lang="en-US" dirty="0" smtClean="0"/>
              <a:t>: provide data to the user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Printer, monitor, speakers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Programming language</a:t>
            </a:r>
            <a:r>
              <a:rPr lang="en-US" dirty="0" smtClean="0"/>
              <a:t>: special language containing instructions for the computer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Visual Basic, Java, C , C#, C++, COBOL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Syntax</a:t>
            </a:r>
            <a:r>
              <a:rPr lang="en-US" dirty="0" smtClean="0"/>
              <a:t>: the rules governing word usage and punctuation in the language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Machine language</a:t>
            </a:r>
            <a:r>
              <a:rPr lang="en-US" dirty="0" smtClean="0"/>
              <a:t>: a language that controls the computer’s on/off circuitry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Compiler</a:t>
            </a:r>
            <a:r>
              <a:rPr lang="en-US" dirty="0" smtClean="0"/>
              <a:t> or </a:t>
            </a:r>
            <a:r>
              <a:rPr lang="en-US" b="1" dirty="0" smtClean="0"/>
              <a:t>interpreter</a:t>
            </a:r>
            <a:r>
              <a:rPr lang="en-US" dirty="0" smtClean="0"/>
              <a:t>: software that translates programming languages to machine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Computer </a:t>
            </a:r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251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program must be free of syntax errors to be run, or </a:t>
            </a:r>
            <a:r>
              <a:rPr lang="en-US" b="1" dirty="0"/>
              <a:t>executed</a:t>
            </a:r>
            <a:r>
              <a:rPr lang="en-US" dirty="0"/>
              <a:t>, on a computer</a:t>
            </a:r>
          </a:p>
          <a:p>
            <a:pPr>
              <a:lnSpc>
                <a:spcPct val="90000"/>
              </a:lnSpc>
            </a:pPr>
            <a:r>
              <a:rPr lang="en-US" dirty="0"/>
              <a:t>To function properly, the </a:t>
            </a:r>
            <a:r>
              <a:rPr lang="en-US" b="1" dirty="0"/>
              <a:t>logic</a:t>
            </a:r>
            <a:r>
              <a:rPr lang="en-US" dirty="0"/>
              <a:t> must be correct</a:t>
            </a:r>
          </a:p>
          <a:p>
            <a:pPr>
              <a:lnSpc>
                <a:spcPct val="90000"/>
              </a:lnSpc>
            </a:pPr>
            <a:r>
              <a:rPr lang="en-US" dirty="0"/>
              <a:t>What’s wrong with this logic for making a cake?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905000" y="3810000"/>
            <a:ext cx="4495800" cy="2209800"/>
            <a:chOff x="1905000" y="3810000"/>
            <a:chExt cx="4495800" cy="2209800"/>
          </a:xfrm>
        </p:grpSpPr>
        <p:sp>
          <p:nvSpPr>
            <p:cNvPr id="5" name="Rectangle 4"/>
            <p:cNvSpPr/>
            <p:nvPr/>
          </p:nvSpPr>
          <p:spPr>
            <a:xfrm>
              <a:off x="1905000" y="3810000"/>
              <a:ext cx="3124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Stir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905000" y="4191000"/>
              <a:ext cx="31242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Add two eggs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905000" y="4648200"/>
              <a:ext cx="31242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Add a gallon of petrol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905000" y="5105400"/>
              <a:ext cx="4495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Bake at 250 degree for 45 minutes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905000" y="5562600"/>
              <a:ext cx="31242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Add three cup of flour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1981200" y="5029200"/>
            <a:ext cx="289560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8" idx="3"/>
          </p:cNvCxnSpPr>
          <p:nvPr/>
        </p:nvCxnSpPr>
        <p:spPr>
          <a:xfrm rot="10800000">
            <a:off x="6400800" y="5334000"/>
            <a:ext cx="1295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>
            <a:off x="4800600" y="5808025"/>
            <a:ext cx="10668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2514600" y="4038600"/>
            <a:ext cx="10668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Computer </a:t>
            </a:r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1"/>
            <a:ext cx="8229600" cy="205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Logic errors</a:t>
            </a:r>
            <a:r>
              <a:rPr lang="en-US" dirty="0"/>
              <a:t>, or </a:t>
            </a:r>
            <a:r>
              <a:rPr lang="en-US" b="1" dirty="0"/>
              <a:t>semantic errors</a:t>
            </a:r>
            <a:r>
              <a:rPr lang="en-US" dirty="0"/>
              <a:t>, are more difficult to locate than syntax errors</a:t>
            </a:r>
          </a:p>
          <a:p>
            <a:pPr>
              <a:lnSpc>
                <a:spcPct val="90000"/>
              </a:lnSpc>
            </a:pPr>
            <a:r>
              <a:rPr lang="en-US" dirty="0"/>
              <a:t>Logic for multiplying a number by 2 (includes input, processing and output statements)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752600" y="3962400"/>
            <a:ext cx="4572000" cy="1295400"/>
            <a:chOff x="1752600" y="3962400"/>
            <a:chExt cx="4572000" cy="1295400"/>
          </a:xfrm>
        </p:grpSpPr>
        <p:sp>
          <p:nvSpPr>
            <p:cNvPr id="6" name="Rectangle 5"/>
            <p:cNvSpPr/>
            <p:nvPr/>
          </p:nvSpPr>
          <p:spPr>
            <a:xfrm>
              <a:off x="1752600" y="3962400"/>
              <a:ext cx="3124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Get input a number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752600" y="4343400"/>
              <a:ext cx="4572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Calculate input number times 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752600" y="4800600"/>
              <a:ext cx="4038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Print the calculated answer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Logic Building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Logic is very important in programming</a:t>
            </a:r>
          </a:p>
          <a:p>
            <a:r>
              <a:rPr lang="en-US" dirty="0" smtClean="0"/>
              <a:t>Consider the following procedure of washing clothes using a washing machine</a:t>
            </a:r>
          </a:p>
          <a:p>
            <a:pPr lvl="1"/>
            <a:r>
              <a:rPr lang="en-US" sz="2800" dirty="0" smtClean="0"/>
              <a:t>Put the clothes in the washtub</a:t>
            </a:r>
          </a:p>
          <a:p>
            <a:pPr lvl="1"/>
            <a:r>
              <a:rPr lang="en-US" sz="2800" dirty="0" smtClean="0"/>
              <a:t>Pour water.</a:t>
            </a:r>
          </a:p>
          <a:p>
            <a:pPr lvl="1"/>
            <a:r>
              <a:rPr lang="en-US" sz="2800" dirty="0" smtClean="0"/>
              <a:t>Pour detergent powder.</a:t>
            </a:r>
          </a:p>
          <a:p>
            <a:pPr lvl="1"/>
            <a:r>
              <a:rPr lang="en-US" sz="2800" dirty="0" smtClean="0"/>
              <a:t>Switch on the washing machine.</a:t>
            </a:r>
          </a:p>
          <a:p>
            <a:pPr lvl="1"/>
            <a:r>
              <a:rPr lang="en-US" sz="2800" dirty="0" smtClean="0"/>
              <a:t>Set the timer and wait for a few minutes.</a:t>
            </a:r>
          </a:p>
          <a:p>
            <a:pPr lvl="1"/>
            <a:r>
              <a:rPr lang="en-US" sz="2800" dirty="0" smtClean="0"/>
              <a:t>Drain the water out.</a:t>
            </a:r>
          </a:p>
          <a:p>
            <a:pPr lvl="1"/>
            <a:r>
              <a:rPr lang="en-US" sz="2800" dirty="0" smtClean="0"/>
              <a:t>End.</a:t>
            </a:r>
          </a:p>
          <a:p>
            <a:r>
              <a:rPr lang="en-US" dirty="0" smtClean="0"/>
              <a:t>This procedure gets the work done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Now, suppose the same steps are performed in a slightly different order</a:t>
            </a:r>
          </a:p>
          <a:p>
            <a:pPr lvl="1"/>
            <a:r>
              <a:rPr lang="en-US" sz="2800" dirty="0" smtClean="0"/>
              <a:t>Put the clothes in the washtub.</a:t>
            </a:r>
          </a:p>
          <a:p>
            <a:pPr lvl="1"/>
            <a:r>
              <a:rPr lang="en-US" sz="2800" dirty="0" smtClean="0"/>
              <a:t>Switch on the washing machine.</a:t>
            </a:r>
          </a:p>
          <a:p>
            <a:pPr lvl="1"/>
            <a:r>
              <a:rPr lang="en-US" sz="2800" dirty="0" smtClean="0"/>
              <a:t>Set the timer and wait for a few minutes.</a:t>
            </a:r>
          </a:p>
          <a:p>
            <a:pPr lvl="1"/>
            <a:r>
              <a:rPr lang="en-US" sz="2800" dirty="0" smtClean="0"/>
              <a:t>Pour water.</a:t>
            </a:r>
          </a:p>
          <a:p>
            <a:pPr lvl="1"/>
            <a:r>
              <a:rPr lang="en-US" sz="2800" dirty="0" smtClean="0"/>
              <a:t>Pour detergent powder.</a:t>
            </a:r>
          </a:p>
          <a:p>
            <a:pPr lvl="1"/>
            <a:r>
              <a:rPr lang="en-US" sz="2800" dirty="0" smtClean="0"/>
              <a:t>Drain the water out.</a:t>
            </a:r>
          </a:p>
          <a:p>
            <a:pPr lvl="1"/>
            <a:r>
              <a:rPr lang="en-US" sz="2800" dirty="0" smtClean="0"/>
              <a:t>End. </a:t>
            </a:r>
          </a:p>
          <a:p>
            <a:r>
              <a:rPr lang="en-US" dirty="0" smtClean="0"/>
              <a:t>In this case, your clothes may tear off, since you have switched on the washing machine before pouring water into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905000"/>
            <a:ext cx="7391400" cy="29718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Binary </a:t>
            </a:r>
            <a:r>
              <a:rPr lang="en-US" sz="4800" dirty="0">
                <a:solidFill>
                  <a:schemeClr val="tx1"/>
                </a:solidFill>
              </a:rPr>
              <a:t>Numbers </a:t>
            </a:r>
            <a:r>
              <a:rPr lang="en-US" sz="4800" dirty="0" smtClean="0">
                <a:solidFill>
                  <a:schemeClr val="tx1"/>
                </a:solidFill>
              </a:rPr>
              <a:t/>
            </a:r>
            <a:br>
              <a:rPr lang="en-US" sz="4800" dirty="0" smtClean="0">
                <a:solidFill>
                  <a:schemeClr val="tx1"/>
                </a:solidFill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computer think</a:t>
            </a:r>
          </a:p>
        </p:txBody>
      </p:sp>
      <p:sp>
        <p:nvSpPr>
          <p:cNvPr id="8195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Computers handle two types of information:</a:t>
            </a:r>
          </a:p>
          <a:p>
            <a:pPr lvl="1" eaLnBrk="1" hangingPunct="1"/>
            <a:r>
              <a:rPr lang="en-US" sz="2400" dirty="0" smtClean="0"/>
              <a:t>Instructions</a:t>
            </a:r>
          </a:p>
          <a:p>
            <a:pPr lvl="1" eaLnBrk="1" hangingPunct="1"/>
            <a:r>
              <a:rPr lang="en-US" sz="2400" dirty="0" smtClean="0"/>
              <a:t>Data</a:t>
            </a:r>
          </a:p>
          <a:p>
            <a:pPr eaLnBrk="1" hangingPunct="1"/>
            <a:r>
              <a:rPr lang="en-US" sz="2800" dirty="0" smtClean="0"/>
              <a:t>The "words" of a machine language are called instructions; each of these gives a  command to the CPU</a:t>
            </a:r>
          </a:p>
          <a:p>
            <a:pPr eaLnBrk="1" hangingPunct="1"/>
            <a:r>
              <a:rPr lang="en-US" sz="2800" dirty="0" smtClean="0"/>
              <a:t>A computer program (software) is a list of instructions that are executed by the CPU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Off and 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Computers only recognize off and on, like a light switch</a:t>
            </a:r>
          </a:p>
          <a:p>
            <a:pPr eaLnBrk="1" hangingPunct="1"/>
            <a:r>
              <a:rPr lang="en-US" dirty="0" smtClean="0"/>
              <a:t>These switches are represented as binary digits or… </a:t>
            </a:r>
            <a:r>
              <a:rPr lang="en-US" b="1" dirty="0" smtClean="0"/>
              <a:t>bits</a:t>
            </a:r>
            <a:endParaRPr lang="en-US" dirty="0" smtClean="0"/>
          </a:p>
          <a:p>
            <a:pPr eaLnBrk="1" hangingPunct="1"/>
            <a:r>
              <a:rPr lang="en-US" dirty="0" smtClean="0"/>
              <a:t>Instructions and data are composed only of a series of bits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Binary Numbers (Bits)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Bits can be represented as:</a:t>
            </a:r>
          </a:p>
          <a:p>
            <a:pPr lvl="1" eaLnBrk="1" hangingPunct="1"/>
            <a:r>
              <a:rPr lang="en-US" sz="2400" smtClean="0"/>
              <a:t>1 or 0</a:t>
            </a:r>
          </a:p>
          <a:p>
            <a:pPr lvl="1" eaLnBrk="1" hangingPunct="1"/>
            <a:r>
              <a:rPr lang="en-US" sz="2400" smtClean="0"/>
              <a:t>On or Off</a:t>
            </a:r>
          </a:p>
          <a:p>
            <a:pPr lvl="1" eaLnBrk="1" hangingPunct="1"/>
            <a:r>
              <a:rPr lang="en-US" sz="2400" smtClean="0"/>
              <a:t>Up or Down</a:t>
            </a:r>
          </a:p>
          <a:p>
            <a:pPr lvl="1" eaLnBrk="1" hangingPunct="1"/>
            <a:r>
              <a:rPr lang="en-US" sz="2400" smtClean="0"/>
              <a:t>Open or Closed</a:t>
            </a:r>
          </a:p>
          <a:p>
            <a:pPr lvl="1" eaLnBrk="1" hangingPunct="1"/>
            <a:r>
              <a:rPr lang="en-US" sz="2400" smtClean="0"/>
              <a:t>Yes or No</a:t>
            </a:r>
          </a:p>
          <a:p>
            <a:pPr lvl="1" eaLnBrk="1" hangingPunct="1"/>
            <a:r>
              <a:rPr lang="en-US" sz="2400" smtClean="0"/>
              <a:t>Black or White</a:t>
            </a:r>
          </a:p>
          <a:p>
            <a:pPr lvl="1" eaLnBrk="1" hangingPunct="1"/>
            <a:r>
              <a:rPr lang="en-US" sz="2400" smtClean="0"/>
              <a:t>Thick or Thin</a:t>
            </a:r>
          </a:p>
          <a:p>
            <a:pPr lvl="1" eaLnBrk="1" hangingPunct="1"/>
            <a:r>
              <a:rPr lang="en-US" sz="2400" smtClean="0"/>
              <a:t>Long or Short</a:t>
            </a:r>
          </a:p>
        </p:txBody>
      </p:sp>
      <p:pic>
        <p:nvPicPr>
          <p:cNvPr id="112644" name="Picture 4" descr="bin1"/>
          <p:cNvPicPr>
            <a:picLocks noChangeAspect="1" noChangeArrowheads="1"/>
          </p:cNvPicPr>
          <p:nvPr/>
        </p:nvPicPr>
        <p:blipFill>
          <a:blip r:embed="rId2"/>
          <a:srcRect l="33405" r="33333" b="10507"/>
          <a:stretch>
            <a:fillRect/>
          </a:stretch>
        </p:blipFill>
        <p:spPr bwMode="auto">
          <a:xfrm>
            <a:off x="6691313" y="1600200"/>
            <a:ext cx="1843087" cy="162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5" name="Picture 5" descr="bin1"/>
          <p:cNvPicPr>
            <a:picLocks noChangeAspect="1" noChangeArrowheads="1"/>
          </p:cNvPicPr>
          <p:nvPr/>
        </p:nvPicPr>
        <p:blipFill>
          <a:blip r:embed="rId2"/>
          <a:srcRect l="66786" b="8623"/>
          <a:stretch>
            <a:fillRect/>
          </a:stretch>
        </p:blipFill>
        <p:spPr bwMode="auto">
          <a:xfrm>
            <a:off x="6694488" y="3581400"/>
            <a:ext cx="1839912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7" name="Picture 7" descr="http://www.seeingwithsound.com/ocr.ht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886200"/>
            <a:ext cx="1565275" cy="117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12649" name="Picture 9" descr="Postnet"/>
          <p:cNvPicPr>
            <a:picLocks noChangeAspect="1" noChangeArrowheads="1"/>
          </p:cNvPicPr>
          <p:nvPr/>
        </p:nvPicPr>
        <p:blipFill>
          <a:blip r:embed="rId4"/>
          <a:srcRect r="15857" b="78357"/>
          <a:stretch>
            <a:fillRect/>
          </a:stretch>
        </p:blipFill>
        <p:spPr bwMode="auto">
          <a:xfrm>
            <a:off x="4495800" y="5486400"/>
            <a:ext cx="4038600" cy="558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53400" cy="1143000"/>
          </a:xfrm>
        </p:spPr>
        <p:txBody>
          <a:bodyPr/>
          <a:lstStyle/>
          <a:p>
            <a:r>
              <a:rPr lang="en-US" dirty="0" smtClean="0"/>
              <a:t>Number </a:t>
            </a:r>
            <a:r>
              <a:rPr lang="en-US" dirty="0"/>
              <a:t>systems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467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Binary</a:t>
            </a:r>
          </a:p>
          <a:p>
            <a:pPr lvl="1"/>
            <a:r>
              <a:rPr lang="en-US" dirty="0" smtClean="0"/>
              <a:t>Base 2</a:t>
            </a:r>
          </a:p>
          <a:p>
            <a:pPr lvl="1"/>
            <a:r>
              <a:rPr lang="en-US" dirty="0" smtClean="0"/>
              <a:t>2 symbols (0, 1)</a:t>
            </a:r>
          </a:p>
          <a:p>
            <a:r>
              <a:rPr lang="en-US" dirty="0" smtClean="0">
                <a:solidFill>
                  <a:srgbClr val="00FF00"/>
                </a:solidFill>
              </a:rPr>
              <a:t>Decimal</a:t>
            </a:r>
          </a:p>
          <a:p>
            <a:pPr lvl="1"/>
            <a:r>
              <a:rPr lang="en-US" dirty="0" smtClean="0"/>
              <a:t>Base 10</a:t>
            </a:r>
          </a:p>
          <a:p>
            <a:pPr lvl="1"/>
            <a:r>
              <a:rPr lang="en-US" dirty="0" smtClean="0"/>
              <a:t>10 symbols ((0,1,2,3,4,5,6,7,8,9)</a:t>
            </a:r>
          </a:p>
          <a:p>
            <a:r>
              <a:rPr lang="en-US" dirty="0" smtClean="0">
                <a:solidFill>
                  <a:srgbClr val="00FF00"/>
                </a:solidFill>
              </a:rPr>
              <a:t>Octal</a:t>
            </a:r>
            <a:endParaRPr lang="en-US" dirty="0"/>
          </a:p>
          <a:p>
            <a:pPr lvl="1"/>
            <a:r>
              <a:rPr lang="en-US" dirty="0"/>
              <a:t>base = 8</a:t>
            </a:r>
          </a:p>
          <a:p>
            <a:pPr lvl="1"/>
            <a:r>
              <a:rPr lang="en-US" dirty="0"/>
              <a:t>8 symbols (0,1,2,3,4,5,6,7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>
                <a:solidFill>
                  <a:srgbClr val="00FF00"/>
                </a:solidFill>
              </a:rPr>
              <a:t>Hexadecimal</a:t>
            </a:r>
            <a:endParaRPr lang="en-US" dirty="0"/>
          </a:p>
          <a:p>
            <a:pPr lvl="1"/>
            <a:r>
              <a:rPr lang="en-US" dirty="0"/>
              <a:t>base = 16</a:t>
            </a:r>
          </a:p>
          <a:p>
            <a:pPr lvl="1"/>
            <a:r>
              <a:rPr lang="en-US" dirty="0"/>
              <a:t>16 symbols (0,1,2,3,4,5,6,7,8,9,A,B,C,D,E,F)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0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00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0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0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007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 count in Base 10 (Decimal) </a:t>
            </a: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0</a:t>
            </a:r>
          </a:p>
        </p:txBody>
      </p:sp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1</a:t>
            </a:r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2</a:t>
            </a:r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3</a:t>
            </a: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4</a:t>
            </a:r>
          </a:p>
        </p:txBody>
      </p:sp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5</a:t>
            </a: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6</a:t>
            </a:r>
          </a:p>
        </p:txBody>
      </p:sp>
      <p:sp>
        <p:nvSpPr>
          <p:cNvPr id="115724" name="Text Box 12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7</a:t>
            </a:r>
          </a:p>
        </p:txBody>
      </p:sp>
      <p:sp>
        <p:nvSpPr>
          <p:cNvPr id="115725" name="Text Box 13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8</a:t>
            </a:r>
          </a:p>
        </p:txBody>
      </p:sp>
      <p:sp>
        <p:nvSpPr>
          <p:cNvPr id="115726" name="Text Box 14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9</a:t>
            </a:r>
          </a:p>
        </p:txBody>
      </p:sp>
      <p:sp>
        <p:nvSpPr>
          <p:cNvPr id="115727" name="Text Box 15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10</a:t>
            </a:r>
          </a:p>
        </p:txBody>
      </p:sp>
      <p:sp>
        <p:nvSpPr>
          <p:cNvPr id="115728" name="Text Box 16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11</a:t>
            </a:r>
          </a:p>
        </p:txBody>
      </p:sp>
      <p:sp>
        <p:nvSpPr>
          <p:cNvPr id="115729" name="Text Box 17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12</a:t>
            </a:r>
          </a:p>
        </p:txBody>
      </p:sp>
      <p:sp>
        <p:nvSpPr>
          <p:cNvPr id="115730" name="Text Box 18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13</a:t>
            </a:r>
          </a:p>
        </p:txBody>
      </p:sp>
      <p:sp>
        <p:nvSpPr>
          <p:cNvPr id="115731" name="Text Box 19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14</a:t>
            </a:r>
          </a:p>
        </p:txBody>
      </p:sp>
      <p:sp>
        <p:nvSpPr>
          <p:cNvPr id="115732" name="Text Box 20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95</a:t>
            </a:r>
          </a:p>
        </p:txBody>
      </p:sp>
      <p:sp>
        <p:nvSpPr>
          <p:cNvPr id="115733" name="Text Box 21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96</a:t>
            </a:r>
          </a:p>
        </p:txBody>
      </p:sp>
      <p:sp>
        <p:nvSpPr>
          <p:cNvPr id="115734" name="Text Box 22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97</a:t>
            </a:r>
          </a:p>
        </p:txBody>
      </p:sp>
      <p:sp>
        <p:nvSpPr>
          <p:cNvPr id="115735" name="Text Box 23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98</a:t>
            </a:r>
          </a:p>
        </p:txBody>
      </p:sp>
      <p:sp>
        <p:nvSpPr>
          <p:cNvPr id="115736" name="Text Box 24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99</a:t>
            </a:r>
          </a:p>
        </p:txBody>
      </p:sp>
      <p:sp>
        <p:nvSpPr>
          <p:cNvPr id="115737" name="Text Box 25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100</a:t>
            </a:r>
          </a:p>
        </p:txBody>
      </p:sp>
      <p:sp>
        <p:nvSpPr>
          <p:cNvPr id="115738" name="Text Box 26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101</a:t>
            </a:r>
          </a:p>
        </p:txBody>
      </p:sp>
      <p:sp>
        <p:nvSpPr>
          <p:cNvPr id="115757" name="Text Box 45"/>
          <p:cNvSpPr txBox="1">
            <a:spLocks noChangeArrowheads="1"/>
          </p:cNvSpPr>
          <p:nvPr/>
        </p:nvSpPr>
        <p:spPr bwMode="auto">
          <a:xfrm>
            <a:off x="2971800" y="2803525"/>
            <a:ext cx="27416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15</a:t>
            </a:r>
          </a:p>
        </p:txBody>
      </p:sp>
      <p:sp>
        <p:nvSpPr>
          <p:cNvPr id="115758" name="Text Box 46"/>
          <p:cNvSpPr txBox="1">
            <a:spLocks noChangeArrowheads="1"/>
          </p:cNvSpPr>
          <p:nvPr/>
        </p:nvSpPr>
        <p:spPr bwMode="auto">
          <a:xfrm>
            <a:off x="2971800" y="2803525"/>
            <a:ext cx="27416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16</a:t>
            </a:r>
          </a:p>
        </p:txBody>
      </p:sp>
      <p:sp>
        <p:nvSpPr>
          <p:cNvPr id="115759" name="Text Box 47"/>
          <p:cNvSpPr txBox="1">
            <a:spLocks noChangeArrowheads="1"/>
          </p:cNvSpPr>
          <p:nvPr/>
        </p:nvSpPr>
        <p:spPr bwMode="auto">
          <a:xfrm>
            <a:off x="2971800" y="2803525"/>
            <a:ext cx="27416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17</a:t>
            </a:r>
          </a:p>
        </p:txBody>
      </p:sp>
      <p:sp>
        <p:nvSpPr>
          <p:cNvPr id="115760" name="Text Box 48"/>
          <p:cNvSpPr txBox="1">
            <a:spLocks noChangeArrowheads="1"/>
          </p:cNvSpPr>
          <p:nvPr/>
        </p:nvSpPr>
        <p:spPr bwMode="auto">
          <a:xfrm>
            <a:off x="2971800" y="2803525"/>
            <a:ext cx="27416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18</a:t>
            </a:r>
          </a:p>
        </p:txBody>
      </p:sp>
      <p:sp>
        <p:nvSpPr>
          <p:cNvPr id="115761" name="Text Box 49"/>
          <p:cNvSpPr txBox="1">
            <a:spLocks noChangeArrowheads="1"/>
          </p:cNvSpPr>
          <p:nvPr/>
        </p:nvSpPr>
        <p:spPr bwMode="auto">
          <a:xfrm>
            <a:off x="2971800" y="2803525"/>
            <a:ext cx="2741613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sz="8000" b="1">
                <a:latin typeface="Trebuchet MS" pitchFamily="34" charset="0"/>
              </a:rPr>
              <a:t>19</a:t>
            </a:r>
          </a:p>
        </p:txBody>
      </p:sp>
      <p:sp>
        <p:nvSpPr>
          <p:cNvPr id="115762" name="Text Box 50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20</a:t>
            </a:r>
          </a:p>
        </p:txBody>
      </p:sp>
      <p:sp>
        <p:nvSpPr>
          <p:cNvPr id="115763" name="Text Box 51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21</a:t>
            </a:r>
          </a:p>
        </p:txBody>
      </p:sp>
      <p:sp>
        <p:nvSpPr>
          <p:cNvPr id="115764" name="Text Box 52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22</a:t>
            </a:r>
          </a:p>
        </p:txBody>
      </p:sp>
      <p:sp>
        <p:nvSpPr>
          <p:cNvPr id="115765" name="Text Box 53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23</a:t>
            </a:r>
          </a:p>
        </p:txBody>
      </p:sp>
      <p:sp>
        <p:nvSpPr>
          <p:cNvPr id="115766" name="Text Box 54"/>
          <p:cNvSpPr txBox="1">
            <a:spLocks noChangeArrowheads="1"/>
          </p:cNvSpPr>
          <p:nvPr/>
        </p:nvSpPr>
        <p:spPr bwMode="auto">
          <a:xfrm>
            <a:off x="2973388" y="2803525"/>
            <a:ext cx="27416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8000" b="1">
                <a:latin typeface="Trebuchet MS" pitchFamily="34" charset="0"/>
              </a:rPr>
              <a:t>24</a:t>
            </a:r>
          </a:p>
        </p:txBody>
      </p:sp>
      <p:sp>
        <p:nvSpPr>
          <p:cNvPr id="115767" name="Text Box 55"/>
          <p:cNvSpPr txBox="1">
            <a:spLocks noChangeArrowheads="1"/>
          </p:cNvSpPr>
          <p:nvPr/>
        </p:nvSpPr>
        <p:spPr bwMode="auto">
          <a:xfrm>
            <a:off x="381000" y="4876800"/>
            <a:ext cx="729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Ran out of symbols (0-9), so increment the digit on the left by one unit.</a:t>
            </a:r>
          </a:p>
        </p:txBody>
      </p:sp>
      <p:sp>
        <p:nvSpPr>
          <p:cNvPr id="115768" name="Line 56"/>
          <p:cNvSpPr>
            <a:spLocks noChangeShapeType="1"/>
          </p:cNvSpPr>
          <p:nvPr/>
        </p:nvSpPr>
        <p:spPr bwMode="auto">
          <a:xfrm flipV="1">
            <a:off x="3581400" y="4038600"/>
            <a:ext cx="304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/>
      <p:bldP spid="115718" grpId="0"/>
      <p:bldP spid="115719" grpId="0"/>
      <p:bldP spid="115720" grpId="0"/>
      <p:bldP spid="115721" grpId="0"/>
      <p:bldP spid="115722" grpId="0"/>
      <p:bldP spid="115723" grpId="0"/>
      <p:bldP spid="115724" grpId="0"/>
      <p:bldP spid="115725" grpId="0"/>
      <p:bldP spid="115726" grpId="0"/>
      <p:bldP spid="115727" grpId="0"/>
      <p:bldP spid="115728" grpId="0"/>
      <p:bldP spid="115729" grpId="0"/>
      <p:bldP spid="115730" grpId="0"/>
      <p:bldP spid="115731" grpId="0"/>
      <p:bldP spid="115732" grpId="0"/>
      <p:bldP spid="115733" grpId="0"/>
      <p:bldP spid="115734" grpId="0"/>
      <p:bldP spid="115735" grpId="0"/>
      <p:bldP spid="115736" grpId="0"/>
      <p:bldP spid="115737" grpId="0"/>
      <p:bldP spid="115738" grpId="0"/>
      <p:bldP spid="115757" grpId="0"/>
      <p:bldP spid="115758" grpId="0"/>
      <p:bldP spid="115759" grpId="0"/>
      <p:bldP spid="115760" grpId="0"/>
      <p:bldP spid="115761" grpId="0"/>
      <p:bldP spid="115762" grpId="0"/>
      <p:bldP spid="115763" grpId="0"/>
      <p:bldP spid="115764" grpId="0"/>
      <p:bldP spid="115765" grpId="0"/>
      <p:bldP spid="115766" grpId="0"/>
      <p:bldP spid="115767" grpId="0"/>
      <p:bldP spid="115767" grpId="1"/>
      <p:bldP spid="115767" grpId="2"/>
      <p:bldP spid="115768" grpId="0" animBg="1"/>
      <p:bldP spid="115768" grpId="1" animBg="1"/>
      <p:bldP spid="115768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Computers count in Base 2 (Binary)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Counting in Binary is the same, but with only two symbols</a:t>
            </a:r>
          </a:p>
          <a:p>
            <a:pPr lvl="1" eaLnBrk="1" hangingPunct="1"/>
            <a:r>
              <a:rPr lang="en-US" smtClean="0"/>
              <a:t>On (1)</a:t>
            </a:r>
          </a:p>
          <a:p>
            <a:pPr lvl="1" eaLnBrk="1" hangingPunct="1"/>
            <a:r>
              <a:rPr lang="en-US" smtClean="0"/>
              <a:t>Off (0)</a:t>
            </a: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0</a:t>
            </a:r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</a:t>
            </a:r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</a:t>
            </a:r>
          </a:p>
        </p:txBody>
      </p:sp>
      <p:sp>
        <p:nvSpPr>
          <p:cNvPr id="116744" name="Text Box 8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11</a:t>
            </a:r>
          </a:p>
        </p:txBody>
      </p:sp>
      <p:sp>
        <p:nvSpPr>
          <p:cNvPr id="116745" name="Text Box 9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100</a:t>
            </a:r>
          </a:p>
        </p:txBody>
      </p:sp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101</a:t>
            </a:r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111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1000</a:t>
            </a:r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1001</a:t>
            </a:r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1010</a:t>
            </a:r>
          </a:p>
        </p:txBody>
      </p:sp>
      <p:sp>
        <p:nvSpPr>
          <p:cNvPr id="116751" name="Text Box 15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1011</a:t>
            </a:r>
          </a:p>
        </p:txBody>
      </p:sp>
      <p:sp>
        <p:nvSpPr>
          <p:cNvPr id="116752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1100</a:t>
            </a:r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1101</a:t>
            </a:r>
          </a:p>
        </p:txBody>
      </p:sp>
      <p:sp>
        <p:nvSpPr>
          <p:cNvPr id="116754" name="Text Box 18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1110</a:t>
            </a:r>
          </a:p>
        </p:txBody>
      </p:sp>
      <p:sp>
        <p:nvSpPr>
          <p:cNvPr id="116755" name="Text Box 19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1111</a:t>
            </a:r>
          </a:p>
        </p:txBody>
      </p:sp>
      <p:sp>
        <p:nvSpPr>
          <p:cNvPr id="116756" name="Text Box 20"/>
          <p:cNvSpPr txBox="1">
            <a:spLocks noChangeArrowheads="1"/>
          </p:cNvSpPr>
          <p:nvPr/>
        </p:nvSpPr>
        <p:spPr bwMode="auto">
          <a:xfrm>
            <a:off x="1752600" y="3657600"/>
            <a:ext cx="51022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10000</a:t>
            </a:r>
          </a:p>
        </p:txBody>
      </p:sp>
      <p:sp>
        <p:nvSpPr>
          <p:cNvPr id="116757" name="Text Box 21"/>
          <p:cNvSpPr txBox="1">
            <a:spLocks noChangeArrowheads="1"/>
          </p:cNvSpPr>
          <p:nvPr/>
        </p:nvSpPr>
        <p:spPr bwMode="auto">
          <a:xfrm>
            <a:off x="4343400" y="3657600"/>
            <a:ext cx="25114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0" b="1">
                <a:latin typeface="Trebuchet MS" pitchFamily="34" charset="0"/>
              </a:rPr>
              <a:t>110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/>
      <p:bldP spid="116742" grpId="0"/>
      <p:bldP spid="116743" grpId="0"/>
      <p:bldP spid="116744" grpId="0"/>
      <p:bldP spid="116745" grpId="0"/>
      <p:bldP spid="116746" grpId="0"/>
      <p:bldP spid="116747" grpId="0"/>
      <p:bldP spid="116748" grpId="0"/>
      <p:bldP spid="116749" grpId="0"/>
      <p:bldP spid="116750" grpId="0"/>
      <p:bldP spid="116751" grpId="0"/>
      <p:bldP spid="116752" grpId="0"/>
      <p:bldP spid="116753" grpId="0"/>
      <p:bldP spid="116754" grpId="0"/>
      <p:bldP spid="116755" grpId="0"/>
      <p:bldP spid="116756" grpId="0"/>
      <p:bldP spid="1167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60" name="Rectangle 16"/>
          <p:cNvSpPr>
            <a:spLocks noChangeArrowheads="1"/>
          </p:cNvSpPr>
          <p:nvPr/>
        </p:nvSpPr>
        <p:spPr bwMode="auto">
          <a:xfrm>
            <a:off x="0" y="0"/>
            <a:ext cx="3200400" cy="6858000"/>
          </a:xfrm>
          <a:prstGeom prst="rect">
            <a:avLst/>
          </a:prstGeom>
          <a:noFill/>
          <a:ln w="9525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759" name="Rectangle 15"/>
          <p:cNvSpPr>
            <a:spLocks noChangeArrowheads="1"/>
          </p:cNvSpPr>
          <p:nvPr/>
        </p:nvSpPr>
        <p:spPr bwMode="auto">
          <a:xfrm>
            <a:off x="3200400" y="0"/>
            <a:ext cx="5943600" cy="6172200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2819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Counting in Decimal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457200" cy="41148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0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1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2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3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4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5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6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7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8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9</a:t>
            </a:r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685800" y="1524000"/>
            <a:ext cx="68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10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11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12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13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14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15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16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17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18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1371600" y="1524000"/>
            <a:ext cx="68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20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21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22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23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24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25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26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27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28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29</a:t>
            </a:r>
          </a:p>
        </p:txBody>
      </p:sp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2057400" y="1524000"/>
            <a:ext cx="68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30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31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32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33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34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35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36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.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.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.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800">
              <a:solidFill>
                <a:schemeClr val="tx2"/>
              </a:solidFill>
            </a:endParaRP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3505200" y="1447800"/>
            <a:ext cx="106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1001</a:t>
            </a:r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4495800" y="1447800"/>
            <a:ext cx="1447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1010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1011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1100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1101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1110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1111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10000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10001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10010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</a:rPr>
              <a:t>10011</a:t>
            </a:r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5867400" y="1447800"/>
            <a:ext cx="1447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10100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10101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10110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10111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11000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11001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11010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11011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11100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11101</a:t>
            </a:r>
          </a:p>
        </p:txBody>
      </p:sp>
      <p:sp>
        <p:nvSpPr>
          <p:cNvPr id="159757" name="Rectangle 13"/>
          <p:cNvSpPr>
            <a:spLocks noChangeArrowheads="1"/>
          </p:cNvSpPr>
          <p:nvPr/>
        </p:nvSpPr>
        <p:spPr bwMode="auto">
          <a:xfrm>
            <a:off x="7467600" y="1447800"/>
            <a:ext cx="1447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11110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11111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100000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100001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100010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100011</a:t>
            </a: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100100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.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.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59758" name="Rectangle 14"/>
          <p:cNvSpPr>
            <a:spLocks noChangeArrowheads="1"/>
          </p:cNvSpPr>
          <p:nvPr/>
        </p:nvSpPr>
        <p:spPr bwMode="auto">
          <a:xfrm>
            <a:off x="4876800" y="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Counting in Binary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9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9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9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59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59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9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59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597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597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597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597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59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59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59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59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59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59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59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59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59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59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59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59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59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59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59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59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159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59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59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159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59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159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159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159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159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59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1597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159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159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6500"/>
                            </p:stCondLst>
                            <p:childTnLst>
                              <p:par>
                                <p:cTn id="2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159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7000"/>
                            </p:stCondLst>
                            <p:childTnLst>
                              <p:par>
                                <p:cTn id="2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159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500"/>
                                        <p:tgtEl>
                                          <p:spTgt spid="159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159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8500"/>
                            </p:stCondLst>
                            <p:childTnLst>
                              <p:par>
                                <p:cTn id="2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1597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9" dur="500"/>
                                        <p:tgtEl>
                                          <p:spTgt spid="1597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9500"/>
                            </p:stCondLst>
                            <p:childTnLst>
                              <p:par>
                                <p:cTn id="2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500"/>
                                        <p:tgtEl>
                                          <p:spTgt spid="1597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500"/>
                                        <p:tgtEl>
                                          <p:spTgt spid="1597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0500"/>
                            </p:stCondLst>
                            <p:childTnLst>
                              <p:par>
                                <p:cTn id="2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500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1000"/>
                            </p:stCondLst>
                            <p:childTnLst>
                              <p:par>
                                <p:cTn id="2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1597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1500"/>
                            </p:stCondLst>
                            <p:childTnLst>
                              <p:par>
                                <p:cTn id="2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1597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2000"/>
                            </p:stCondLst>
                            <p:childTnLst>
                              <p:par>
                                <p:cTn id="2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500"/>
                                        <p:tgtEl>
                                          <p:spTgt spid="1597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2500"/>
                            </p:stCondLst>
                            <p:childTnLst>
                              <p:par>
                                <p:cTn id="2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500"/>
                                        <p:tgtEl>
                                          <p:spTgt spid="1597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33000"/>
                            </p:stCondLst>
                            <p:childTnLst>
                              <p:par>
                                <p:cTn id="2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500"/>
                                        <p:tgtEl>
                                          <p:spTgt spid="1597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33500"/>
                            </p:stCondLst>
                            <p:childTnLst>
                              <p:par>
                                <p:cTn id="2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5" dur="500"/>
                                        <p:tgtEl>
                                          <p:spTgt spid="1597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34000"/>
                            </p:stCondLst>
                            <p:childTnLst>
                              <p:par>
                                <p:cTn id="2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500"/>
                                        <p:tgtEl>
                                          <p:spTgt spid="1597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4500"/>
                            </p:stCondLst>
                            <p:childTnLst>
                              <p:par>
                                <p:cTn id="2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500"/>
                                        <p:tgtEl>
                                          <p:spTgt spid="1597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35000"/>
                            </p:stCondLst>
                            <p:childTnLst>
                              <p:par>
                                <p:cTn id="2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7" dur="500"/>
                                        <p:tgtEl>
                                          <p:spTgt spid="1597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35500"/>
                            </p:stCondLst>
                            <p:childTnLst>
                              <p:par>
                                <p:cTn id="2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500"/>
                                        <p:tgtEl>
                                          <p:spTgt spid="159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36000"/>
                            </p:stCondLst>
                            <p:childTnLst>
                              <p:par>
                                <p:cTn id="2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159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36500"/>
                            </p:stCondLst>
                            <p:childTnLst>
                              <p:par>
                                <p:cTn id="2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9" dur="500"/>
                                        <p:tgtEl>
                                          <p:spTgt spid="159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37000"/>
                            </p:stCondLst>
                            <p:childTnLst>
                              <p:par>
                                <p:cTn id="3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500"/>
                                        <p:tgtEl>
                                          <p:spTgt spid="159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3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7" dur="500"/>
                                        <p:tgtEl>
                                          <p:spTgt spid="159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8000"/>
                            </p:stCondLst>
                            <p:childTnLst>
                              <p:par>
                                <p:cTn id="3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1" dur="500"/>
                                        <p:tgtEl>
                                          <p:spTgt spid="159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38500"/>
                            </p:stCondLst>
                            <p:childTnLst>
                              <p:par>
                                <p:cTn id="3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5" dur="500"/>
                                        <p:tgtEl>
                                          <p:spTgt spid="159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39000"/>
                            </p:stCondLst>
                            <p:childTnLst>
                              <p:par>
                                <p:cTn id="3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9" dur="500"/>
                                        <p:tgtEl>
                                          <p:spTgt spid="159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39500"/>
                            </p:stCondLst>
                            <p:childTnLst>
                              <p:par>
                                <p:cTn id="3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3" dur="500"/>
                                        <p:tgtEl>
                                          <p:spTgt spid="159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40000"/>
                            </p:stCondLst>
                            <p:childTnLst>
                              <p:par>
                                <p:cTn id="3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500"/>
                                        <p:tgtEl>
                                          <p:spTgt spid="159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autoUpdateAnimBg="0" advAuto="0"/>
      <p:bldP spid="159748" grpId="0" build="p" autoUpdateAnimBg="0" advAuto="0"/>
      <p:bldP spid="159749" grpId="0" build="p" autoUpdateAnimBg="0" advAuto="0"/>
      <p:bldP spid="159750" grpId="0" build="p" autoUpdateAnimBg="0" advAuto="0"/>
      <p:bldP spid="159751" grpId="0" build="p" autoUpdateAnimBg="0" advAuto="0"/>
      <p:bldP spid="159755" grpId="0" build="p" autoUpdateAnimBg="0" advAuto="0"/>
      <p:bldP spid="159756" grpId="0" uiExpand="1" build="p" autoUpdateAnimBg="0" advAuto="0"/>
      <p:bldP spid="159757" grpId="0" build="p" autoUpdateAnimBg="0" advAuto="0"/>
      <p:bldP spid="159758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Converting Binary to Decimal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228600" y="1828800"/>
            <a:ext cx="868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7200" b="1">
                <a:latin typeface="Trebuchet MS" pitchFamily="34" charset="0"/>
              </a:rPr>
              <a:t>1  0  1  0  1  1  0  0</a:t>
            </a:r>
          </a:p>
        </p:txBody>
      </p:sp>
      <p:sp>
        <p:nvSpPr>
          <p:cNvPr id="117773" name="Text Box 13"/>
          <p:cNvSpPr txBox="1">
            <a:spLocks noChangeArrowheads="1"/>
          </p:cNvSpPr>
          <p:nvPr/>
        </p:nvSpPr>
        <p:spPr bwMode="auto">
          <a:xfrm>
            <a:off x="79248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</a:t>
            </a:r>
          </a:p>
        </p:txBody>
      </p:sp>
      <p:sp>
        <p:nvSpPr>
          <p:cNvPr id="117774" name="Text Box 14"/>
          <p:cNvSpPr txBox="1">
            <a:spLocks noChangeArrowheads="1"/>
          </p:cNvSpPr>
          <p:nvPr/>
        </p:nvSpPr>
        <p:spPr bwMode="auto">
          <a:xfrm>
            <a:off x="68580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2</a:t>
            </a:r>
          </a:p>
        </p:txBody>
      </p:sp>
      <p:sp>
        <p:nvSpPr>
          <p:cNvPr id="117775" name="Text Box 15"/>
          <p:cNvSpPr txBox="1">
            <a:spLocks noChangeArrowheads="1"/>
          </p:cNvSpPr>
          <p:nvPr/>
        </p:nvSpPr>
        <p:spPr bwMode="auto">
          <a:xfrm>
            <a:off x="57912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4</a:t>
            </a:r>
          </a:p>
        </p:txBody>
      </p:sp>
      <p:sp>
        <p:nvSpPr>
          <p:cNvPr id="117776" name="Text Box 16"/>
          <p:cNvSpPr txBox="1">
            <a:spLocks noChangeArrowheads="1"/>
          </p:cNvSpPr>
          <p:nvPr/>
        </p:nvSpPr>
        <p:spPr bwMode="auto">
          <a:xfrm>
            <a:off x="46482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8</a:t>
            </a:r>
          </a:p>
        </p:txBody>
      </p:sp>
      <p:sp>
        <p:nvSpPr>
          <p:cNvPr id="117777" name="Text Box 17"/>
          <p:cNvSpPr txBox="1">
            <a:spLocks noChangeArrowheads="1"/>
          </p:cNvSpPr>
          <p:nvPr/>
        </p:nvSpPr>
        <p:spPr bwMode="auto">
          <a:xfrm>
            <a:off x="35814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</a:t>
            </a:r>
          </a:p>
        </p:txBody>
      </p:sp>
      <p:sp>
        <p:nvSpPr>
          <p:cNvPr id="117778" name="Text Box 18"/>
          <p:cNvSpPr txBox="1">
            <a:spLocks noChangeArrowheads="1"/>
          </p:cNvSpPr>
          <p:nvPr/>
        </p:nvSpPr>
        <p:spPr bwMode="auto">
          <a:xfrm>
            <a:off x="25146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32</a:t>
            </a:r>
          </a:p>
        </p:txBody>
      </p:sp>
      <p:sp>
        <p:nvSpPr>
          <p:cNvPr id="117779" name="Text Box 19"/>
          <p:cNvSpPr txBox="1">
            <a:spLocks noChangeArrowheads="1"/>
          </p:cNvSpPr>
          <p:nvPr/>
        </p:nvSpPr>
        <p:spPr bwMode="auto">
          <a:xfrm>
            <a:off x="13716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64</a:t>
            </a:r>
          </a:p>
        </p:txBody>
      </p:sp>
      <p:sp>
        <p:nvSpPr>
          <p:cNvPr id="117780" name="Text Box 20"/>
          <p:cNvSpPr txBox="1">
            <a:spLocks noChangeArrowheads="1"/>
          </p:cNvSpPr>
          <p:nvPr/>
        </p:nvSpPr>
        <p:spPr bwMode="auto">
          <a:xfrm>
            <a:off x="304800" y="38100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</a:t>
            </a:r>
          </a:p>
        </p:txBody>
      </p:sp>
      <p:sp>
        <p:nvSpPr>
          <p:cNvPr id="117781" name="Text Box 21"/>
          <p:cNvSpPr txBox="1">
            <a:spLocks noChangeArrowheads="1"/>
          </p:cNvSpPr>
          <p:nvPr/>
        </p:nvSpPr>
        <p:spPr bwMode="auto">
          <a:xfrm>
            <a:off x="79248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7782" name="Text Box 22"/>
          <p:cNvSpPr txBox="1">
            <a:spLocks noChangeArrowheads="1"/>
          </p:cNvSpPr>
          <p:nvPr/>
        </p:nvSpPr>
        <p:spPr bwMode="auto">
          <a:xfrm>
            <a:off x="68580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7783" name="Text Box 23"/>
          <p:cNvSpPr txBox="1">
            <a:spLocks noChangeArrowheads="1"/>
          </p:cNvSpPr>
          <p:nvPr/>
        </p:nvSpPr>
        <p:spPr bwMode="auto">
          <a:xfrm>
            <a:off x="57912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4</a:t>
            </a:r>
          </a:p>
        </p:txBody>
      </p:sp>
      <p:sp>
        <p:nvSpPr>
          <p:cNvPr id="117784" name="Text Box 24"/>
          <p:cNvSpPr txBox="1">
            <a:spLocks noChangeArrowheads="1"/>
          </p:cNvSpPr>
          <p:nvPr/>
        </p:nvSpPr>
        <p:spPr bwMode="auto">
          <a:xfrm>
            <a:off x="46482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8</a:t>
            </a:r>
          </a:p>
        </p:txBody>
      </p:sp>
      <p:sp>
        <p:nvSpPr>
          <p:cNvPr id="117785" name="Text Box 25"/>
          <p:cNvSpPr txBox="1">
            <a:spLocks noChangeArrowheads="1"/>
          </p:cNvSpPr>
          <p:nvPr/>
        </p:nvSpPr>
        <p:spPr bwMode="auto">
          <a:xfrm>
            <a:off x="35814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7786" name="Text Box 26"/>
          <p:cNvSpPr txBox="1">
            <a:spLocks noChangeArrowheads="1"/>
          </p:cNvSpPr>
          <p:nvPr/>
        </p:nvSpPr>
        <p:spPr bwMode="auto">
          <a:xfrm>
            <a:off x="25146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32</a:t>
            </a:r>
          </a:p>
        </p:txBody>
      </p:sp>
      <p:sp>
        <p:nvSpPr>
          <p:cNvPr id="117787" name="Text Box 27"/>
          <p:cNvSpPr txBox="1">
            <a:spLocks noChangeArrowheads="1"/>
          </p:cNvSpPr>
          <p:nvPr/>
        </p:nvSpPr>
        <p:spPr bwMode="auto">
          <a:xfrm>
            <a:off x="13716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7788" name="Text Box 28"/>
          <p:cNvSpPr txBox="1">
            <a:spLocks noChangeArrowheads="1"/>
          </p:cNvSpPr>
          <p:nvPr/>
        </p:nvSpPr>
        <p:spPr bwMode="auto">
          <a:xfrm>
            <a:off x="3048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</a:t>
            </a:r>
          </a:p>
        </p:txBody>
      </p:sp>
      <p:sp>
        <p:nvSpPr>
          <p:cNvPr id="117789" name="Text Box 29"/>
          <p:cNvSpPr txBox="1">
            <a:spLocks noChangeArrowheads="1"/>
          </p:cNvSpPr>
          <p:nvPr/>
        </p:nvSpPr>
        <p:spPr bwMode="auto">
          <a:xfrm>
            <a:off x="898525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7795" name="Text Box 35"/>
          <p:cNvSpPr txBox="1">
            <a:spLocks noChangeArrowheads="1"/>
          </p:cNvSpPr>
          <p:nvPr/>
        </p:nvSpPr>
        <p:spPr bwMode="auto">
          <a:xfrm>
            <a:off x="19812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7796" name="Text Box 36"/>
          <p:cNvSpPr txBox="1">
            <a:spLocks noChangeArrowheads="1"/>
          </p:cNvSpPr>
          <p:nvPr/>
        </p:nvSpPr>
        <p:spPr bwMode="auto">
          <a:xfrm>
            <a:off x="30480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7797" name="Text Box 37"/>
          <p:cNvSpPr txBox="1">
            <a:spLocks noChangeArrowheads="1"/>
          </p:cNvSpPr>
          <p:nvPr/>
        </p:nvSpPr>
        <p:spPr bwMode="auto">
          <a:xfrm>
            <a:off x="41910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7798" name="Text Box 38"/>
          <p:cNvSpPr txBox="1">
            <a:spLocks noChangeArrowheads="1"/>
          </p:cNvSpPr>
          <p:nvPr/>
        </p:nvSpPr>
        <p:spPr bwMode="auto">
          <a:xfrm>
            <a:off x="53340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7799" name="Text Box 39"/>
          <p:cNvSpPr txBox="1">
            <a:spLocks noChangeArrowheads="1"/>
          </p:cNvSpPr>
          <p:nvPr/>
        </p:nvSpPr>
        <p:spPr bwMode="auto">
          <a:xfrm>
            <a:off x="63246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7800" name="Text Box 40"/>
          <p:cNvSpPr txBox="1">
            <a:spLocks noChangeArrowheads="1"/>
          </p:cNvSpPr>
          <p:nvPr/>
        </p:nvSpPr>
        <p:spPr bwMode="auto">
          <a:xfrm>
            <a:off x="7391400" y="46482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7801" name="Text Box 41"/>
          <p:cNvSpPr txBox="1">
            <a:spLocks noChangeArrowheads="1"/>
          </p:cNvSpPr>
          <p:nvPr/>
        </p:nvSpPr>
        <p:spPr bwMode="auto">
          <a:xfrm>
            <a:off x="228600" y="54356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 + 32 + 8 + 4 = 172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77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7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77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77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77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77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77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7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7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7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77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7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7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7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7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77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7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3" grpId="0"/>
      <p:bldP spid="117774" grpId="0"/>
      <p:bldP spid="117775" grpId="0"/>
      <p:bldP spid="117776" grpId="0"/>
      <p:bldP spid="117777" grpId="0"/>
      <p:bldP spid="117778" grpId="0"/>
      <p:bldP spid="117779" grpId="0"/>
      <p:bldP spid="117780" grpId="0"/>
      <p:bldP spid="117781" grpId="0"/>
      <p:bldP spid="117782" grpId="0"/>
      <p:bldP spid="117783" grpId="0"/>
      <p:bldP spid="117784" grpId="0"/>
      <p:bldP spid="117785" grpId="0"/>
      <p:bldP spid="117786" grpId="0"/>
      <p:bldP spid="117787" grpId="0"/>
      <p:bldP spid="117788" grpId="0"/>
      <p:bldP spid="117789" grpId="0"/>
      <p:bldP spid="117795" grpId="0"/>
      <p:bldP spid="117796" grpId="0"/>
      <p:bldP spid="117797" grpId="0"/>
      <p:bldP spid="117798" grpId="0"/>
      <p:bldP spid="117799" grpId="0"/>
      <p:bldP spid="117800" grpId="0"/>
      <p:bldP spid="11780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Converting Binary to Decimal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868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7200" b="1">
                <a:latin typeface="Trebuchet MS" pitchFamily="34" charset="0"/>
              </a:rPr>
              <a:t>0  1  0  1  0  0  0  1</a:t>
            </a:r>
          </a:p>
        </p:txBody>
      </p:sp>
      <p:sp>
        <p:nvSpPr>
          <p:cNvPr id="118796" name="Text Box 12"/>
          <p:cNvSpPr txBox="1">
            <a:spLocks noChangeArrowheads="1"/>
          </p:cNvSpPr>
          <p:nvPr/>
        </p:nvSpPr>
        <p:spPr bwMode="auto">
          <a:xfrm>
            <a:off x="79248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</a:t>
            </a:r>
          </a:p>
        </p:txBody>
      </p:sp>
      <p:sp>
        <p:nvSpPr>
          <p:cNvPr id="118797" name="Text Box 13"/>
          <p:cNvSpPr txBox="1">
            <a:spLocks noChangeArrowheads="1"/>
          </p:cNvSpPr>
          <p:nvPr/>
        </p:nvSpPr>
        <p:spPr bwMode="auto">
          <a:xfrm>
            <a:off x="68580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2</a:t>
            </a:r>
          </a:p>
        </p:txBody>
      </p:sp>
      <p:sp>
        <p:nvSpPr>
          <p:cNvPr id="118798" name="Text Box 14"/>
          <p:cNvSpPr txBox="1">
            <a:spLocks noChangeArrowheads="1"/>
          </p:cNvSpPr>
          <p:nvPr/>
        </p:nvSpPr>
        <p:spPr bwMode="auto">
          <a:xfrm>
            <a:off x="57912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4</a:t>
            </a:r>
          </a:p>
        </p:txBody>
      </p:sp>
      <p:sp>
        <p:nvSpPr>
          <p:cNvPr id="118799" name="Text Box 15"/>
          <p:cNvSpPr txBox="1">
            <a:spLocks noChangeArrowheads="1"/>
          </p:cNvSpPr>
          <p:nvPr/>
        </p:nvSpPr>
        <p:spPr bwMode="auto">
          <a:xfrm>
            <a:off x="46482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8</a:t>
            </a:r>
          </a:p>
        </p:txBody>
      </p:sp>
      <p:sp>
        <p:nvSpPr>
          <p:cNvPr id="118800" name="Text Box 16"/>
          <p:cNvSpPr txBox="1">
            <a:spLocks noChangeArrowheads="1"/>
          </p:cNvSpPr>
          <p:nvPr/>
        </p:nvSpPr>
        <p:spPr bwMode="auto">
          <a:xfrm>
            <a:off x="35814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</a:t>
            </a:r>
          </a:p>
        </p:txBody>
      </p:sp>
      <p:sp>
        <p:nvSpPr>
          <p:cNvPr id="118801" name="Text Box 17"/>
          <p:cNvSpPr txBox="1">
            <a:spLocks noChangeArrowheads="1"/>
          </p:cNvSpPr>
          <p:nvPr/>
        </p:nvSpPr>
        <p:spPr bwMode="auto">
          <a:xfrm>
            <a:off x="25146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32</a:t>
            </a:r>
          </a:p>
        </p:txBody>
      </p:sp>
      <p:sp>
        <p:nvSpPr>
          <p:cNvPr id="118802" name="Text Box 18"/>
          <p:cNvSpPr txBox="1">
            <a:spLocks noChangeArrowheads="1"/>
          </p:cNvSpPr>
          <p:nvPr/>
        </p:nvSpPr>
        <p:spPr bwMode="auto">
          <a:xfrm>
            <a:off x="13716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64</a:t>
            </a:r>
          </a:p>
        </p:txBody>
      </p:sp>
      <p:sp>
        <p:nvSpPr>
          <p:cNvPr id="118803" name="Text Box 19"/>
          <p:cNvSpPr txBox="1">
            <a:spLocks noChangeArrowheads="1"/>
          </p:cNvSpPr>
          <p:nvPr/>
        </p:nvSpPr>
        <p:spPr bwMode="auto">
          <a:xfrm>
            <a:off x="3048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</a:t>
            </a:r>
          </a:p>
        </p:txBody>
      </p:sp>
      <p:sp>
        <p:nvSpPr>
          <p:cNvPr id="118804" name="Text Box 20"/>
          <p:cNvSpPr txBox="1">
            <a:spLocks noChangeArrowheads="1"/>
          </p:cNvSpPr>
          <p:nvPr/>
        </p:nvSpPr>
        <p:spPr bwMode="auto">
          <a:xfrm>
            <a:off x="79248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</a:t>
            </a:r>
          </a:p>
        </p:txBody>
      </p:sp>
      <p:sp>
        <p:nvSpPr>
          <p:cNvPr id="118805" name="Text Box 21"/>
          <p:cNvSpPr txBox="1">
            <a:spLocks noChangeArrowheads="1"/>
          </p:cNvSpPr>
          <p:nvPr/>
        </p:nvSpPr>
        <p:spPr bwMode="auto">
          <a:xfrm>
            <a:off x="6858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8806" name="Text Box 22"/>
          <p:cNvSpPr txBox="1">
            <a:spLocks noChangeArrowheads="1"/>
          </p:cNvSpPr>
          <p:nvPr/>
        </p:nvSpPr>
        <p:spPr bwMode="auto">
          <a:xfrm>
            <a:off x="5791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8807" name="Text Box 23"/>
          <p:cNvSpPr txBox="1">
            <a:spLocks noChangeArrowheads="1"/>
          </p:cNvSpPr>
          <p:nvPr/>
        </p:nvSpPr>
        <p:spPr bwMode="auto">
          <a:xfrm>
            <a:off x="4648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8808" name="Text Box 24"/>
          <p:cNvSpPr txBox="1">
            <a:spLocks noChangeArrowheads="1"/>
          </p:cNvSpPr>
          <p:nvPr/>
        </p:nvSpPr>
        <p:spPr bwMode="auto">
          <a:xfrm>
            <a:off x="35814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</a:t>
            </a:r>
          </a:p>
        </p:txBody>
      </p:sp>
      <p:sp>
        <p:nvSpPr>
          <p:cNvPr id="118809" name="Text Box 25"/>
          <p:cNvSpPr txBox="1">
            <a:spLocks noChangeArrowheads="1"/>
          </p:cNvSpPr>
          <p:nvPr/>
        </p:nvSpPr>
        <p:spPr bwMode="auto">
          <a:xfrm>
            <a:off x="2514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8810" name="Text Box 26"/>
          <p:cNvSpPr txBox="1">
            <a:spLocks noChangeArrowheads="1"/>
          </p:cNvSpPr>
          <p:nvPr/>
        </p:nvSpPr>
        <p:spPr bwMode="auto">
          <a:xfrm>
            <a:off x="1371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64</a:t>
            </a:r>
          </a:p>
        </p:txBody>
      </p:sp>
      <p:sp>
        <p:nvSpPr>
          <p:cNvPr id="118811" name="Text Box 27"/>
          <p:cNvSpPr txBox="1">
            <a:spLocks noChangeArrowheads="1"/>
          </p:cNvSpPr>
          <p:nvPr/>
        </p:nvSpPr>
        <p:spPr bwMode="auto">
          <a:xfrm>
            <a:off x="3048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8812" name="Text Box 28"/>
          <p:cNvSpPr txBox="1">
            <a:spLocks noChangeArrowheads="1"/>
          </p:cNvSpPr>
          <p:nvPr/>
        </p:nvSpPr>
        <p:spPr bwMode="auto">
          <a:xfrm>
            <a:off x="898525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8813" name="Text Box 29"/>
          <p:cNvSpPr txBox="1">
            <a:spLocks noChangeArrowheads="1"/>
          </p:cNvSpPr>
          <p:nvPr/>
        </p:nvSpPr>
        <p:spPr bwMode="auto">
          <a:xfrm>
            <a:off x="1981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8814" name="Text Box 30"/>
          <p:cNvSpPr txBox="1">
            <a:spLocks noChangeArrowheads="1"/>
          </p:cNvSpPr>
          <p:nvPr/>
        </p:nvSpPr>
        <p:spPr bwMode="auto">
          <a:xfrm>
            <a:off x="3048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8815" name="Text Box 31"/>
          <p:cNvSpPr txBox="1">
            <a:spLocks noChangeArrowheads="1"/>
          </p:cNvSpPr>
          <p:nvPr/>
        </p:nvSpPr>
        <p:spPr bwMode="auto">
          <a:xfrm>
            <a:off x="4191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8816" name="Text Box 32"/>
          <p:cNvSpPr txBox="1">
            <a:spLocks noChangeArrowheads="1"/>
          </p:cNvSpPr>
          <p:nvPr/>
        </p:nvSpPr>
        <p:spPr bwMode="auto">
          <a:xfrm>
            <a:off x="5334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8817" name="Text Box 33"/>
          <p:cNvSpPr txBox="1">
            <a:spLocks noChangeArrowheads="1"/>
          </p:cNvSpPr>
          <p:nvPr/>
        </p:nvSpPr>
        <p:spPr bwMode="auto">
          <a:xfrm>
            <a:off x="6324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8818" name="Text Box 34"/>
          <p:cNvSpPr txBox="1">
            <a:spLocks noChangeArrowheads="1"/>
          </p:cNvSpPr>
          <p:nvPr/>
        </p:nvSpPr>
        <p:spPr bwMode="auto">
          <a:xfrm>
            <a:off x="73914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8819" name="Text Box 35"/>
          <p:cNvSpPr txBox="1">
            <a:spLocks noChangeArrowheads="1"/>
          </p:cNvSpPr>
          <p:nvPr/>
        </p:nvSpPr>
        <p:spPr bwMode="auto">
          <a:xfrm>
            <a:off x="228600" y="54356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64 + 16 + 1 = 81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88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8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8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8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88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88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8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88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88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8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88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8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6" grpId="0"/>
      <p:bldP spid="118797" grpId="0"/>
      <p:bldP spid="118798" grpId="0"/>
      <p:bldP spid="118799" grpId="0"/>
      <p:bldP spid="118800" grpId="0"/>
      <p:bldP spid="118801" grpId="0"/>
      <p:bldP spid="118802" grpId="0"/>
      <p:bldP spid="118803" grpId="0"/>
      <p:bldP spid="118804" grpId="0"/>
      <p:bldP spid="118805" grpId="0"/>
      <p:bldP spid="118806" grpId="0"/>
      <p:bldP spid="118807" grpId="0"/>
      <p:bldP spid="118808" grpId="0"/>
      <p:bldP spid="118809" grpId="0"/>
      <p:bldP spid="118810" grpId="0"/>
      <p:bldP spid="118811" grpId="0"/>
      <p:bldP spid="118812" grpId="0"/>
      <p:bldP spid="118813" grpId="0"/>
      <p:bldP spid="118814" grpId="0"/>
      <p:bldP spid="118815" grpId="0"/>
      <p:bldP spid="118816" grpId="0"/>
      <p:bldP spid="118817" grpId="0"/>
      <p:bldP spid="118818" grpId="0"/>
      <p:bldP spid="1188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Converting Binary to Decimal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868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6000" b="1">
                <a:latin typeface="Trebuchet MS" pitchFamily="34" charset="0"/>
                <a:sym typeface="Wingdings" pitchFamily="2" charset="2"/>
              </a:rPr>
              <a:t> -   -    -      -   </a:t>
            </a:r>
            <a:r>
              <a:rPr lang="en-US" sz="6000" b="1">
                <a:sym typeface="Wingdings" pitchFamily="2" charset="2"/>
              </a:rPr>
              <a:t></a:t>
            </a:r>
            <a:r>
              <a:rPr lang="en-US" sz="6000">
                <a:sym typeface="Wingdings" pitchFamily="2" charset="2"/>
              </a:rPr>
              <a:t>  </a:t>
            </a:r>
            <a:r>
              <a:rPr lang="en-US" sz="6000" b="1">
                <a:sym typeface="Wingdings" pitchFamily="2" charset="2"/>
              </a:rPr>
              <a:t></a:t>
            </a:r>
            <a:r>
              <a:rPr lang="en-US" sz="6000">
                <a:sym typeface="Wingdings" pitchFamily="2" charset="2"/>
              </a:rPr>
              <a:t>  </a:t>
            </a:r>
            <a:r>
              <a:rPr lang="en-US" sz="6000" b="1">
                <a:sym typeface="Wingdings" pitchFamily="2" charset="2"/>
              </a:rPr>
              <a:t></a:t>
            </a:r>
            <a:r>
              <a:rPr lang="en-US" sz="6000">
                <a:sym typeface="Wingdings" pitchFamily="2" charset="2"/>
              </a:rPr>
              <a:t> </a:t>
            </a:r>
          </a:p>
        </p:txBody>
      </p:sp>
      <p:sp>
        <p:nvSpPr>
          <p:cNvPr id="120844" name="Text Box 12"/>
          <p:cNvSpPr txBox="1">
            <a:spLocks noChangeArrowheads="1"/>
          </p:cNvSpPr>
          <p:nvPr/>
        </p:nvSpPr>
        <p:spPr bwMode="auto">
          <a:xfrm>
            <a:off x="79248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</a:t>
            </a:r>
          </a:p>
        </p:txBody>
      </p:sp>
      <p:sp>
        <p:nvSpPr>
          <p:cNvPr id="120845" name="Text Box 13"/>
          <p:cNvSpPr txBox="1">
            <a:spLocks noChangeArrowheads="1"/>
          </p:cNvSpPr>
          <p:nvPr/>
        </p:nvSpPr>
        <p:spPr bwMode="auto">
          <a:xfrm>
            <a:off x="68580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2</a:t>
            </a:r>
          </a:p>
        </p:txBody>
      </p:sp>
      <p:sp>
        <p:nvSpPr>
          <p:cNvPr id="120846" name="Text Box 14"/>
          <p:cNvSpPr txBox="1">
            <a:spLocks noChangeArrowheads="1"/>
          </p:cNvSpPr>
          <p:nvPr/>
        </p:nvSpPr>
        <p:spPr bwMode="auto">
          <a:xfrm>
            <a:off x="57912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4</a:t>
            </a:r>
          </a:p>
        </p:txBody>
      </p:sp>
      <p:sp>
        <p:nvSpPr>
          <p:cNvPr id="120847" name="Text Box 15"/>
          <p:cNvSpPr txBox="1">
            <a:spLocks noChangeArrowheads="1"/>
          </p:cNvSpPr>
          <p:nvPr/>
        </p:nvSpPr>
        <p:spPr bwMode="auto">
          <a:xfrm>
            <a:off x="46482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8</a:t>
            </a:r>
          </a:p>
        </p:txBody>
      </p:sp>
      <p:sp>
        <p:nvSpPr>
          <p:cNvPr id="120848" name="Text Box 16"/>
          <p:cNvSpPr txBox="1">
            <a:spLocks noChangeArrowheads="1"/>
          </p:cNvSpPr>
          <p:nvPr/>
        </p:nvSpPr>
        <p:spPr bwMode="auto">
          <a:xfrm>
            <a:off x="35814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</a:t>
            </a:r>
          </a:p>
        </p:txBody>
      </p:sp>
      <p:sp>
        <p:nvSpPr>
          <p:cNvPr id="120849" name="Text Box 17"/>
          <p:cNvSpPr txBox="1">
            <a:spLocks noChangeArrowheads="1"/>
          </p:cNvSpPr>
          <p:nvPr/>
        </p:nvSpPr>
        <p:spPr bwMode="auto">
          <a:xfrm>
            <a:off x="25146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32</a:t>
            </a:r>
          </a:p>
        </p:txBody>
      </p:sp>
      <p:sp>
        <p:nvSpPr>
          <p:cNvPr id="120850" name="Text Box 18"/>
          <p:cNvSpPr txBox="1">
            <a:spLocks noChangeArrowheads="1"/>
          </p:cNvSpPr>
          <p:nvPr/>
        </p:nvSpPr>
        <p:spPr bwMode="auto">
          <a:xfrm>
            <a:off x="13716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64</a:t>
            </a:r>
          </a:p>
        </p:txBody>
      </p:sp>
      <p:sp>
        <p:nvSpPr>
          <p:cNvPr id="120851" name="Text Box 19"/>
          <p:cNvSpPr txBox="1">
            <a:spLocks noChangeArrowheads="1"/>
          </p:cNvSpPr>
          <p:nvPr/>
        </p:nvSpPr>
        <p:spPr bwMode="auto">
          <a:xfrm>
            <a:off x="3048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</a:t>
            </a:r>
          </a:p>
        </p:txBody>
      </p:sp>
      <p:sp>
        <p:nvSpPr>
          <p:cNvPr id="120852" name="Text Box 20"/>
          <p:cNvSpPr txBox="1">
            <a:spLocks noChangeArrowheads="1"/>
          </p:cNvSpPr>
          <p:nvPr/>
        </p:nvSpPr>
        <p:spPr bwMode="auto">
          <a:xfrm>
            <a:off x="79248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	</a:t>
            </a:r>
          </a:p>
        </p:txBody>
      </p:sp>
      <p:sp>
        <p:nvSpPr>
          <p:cNvPr id="120853" name="Text Box 21"/>
          <p:cNvSpPr txBox="1">
            <a:spLocks noChangeArrowheads="1"/>
          </p:cNvSpPr>
          <p:nvPr/>
        </p:nvSpPr>
        <p:spPr bwMode="auto">
          <a:xfrm>
            <a:off x="6858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2</a:t>
            </a:r>
          </a:p>
        </p:txBody>
      </p:sp>
      <p:sp>
        <p:nvSpPr>
          <p:cNvPr id="120854" name="Text Box 22"/>
          <p:cNvSpPr txBox="1">
            <a:spLocks noChangeArrowheads="1"/>
          </p:cNvSpPr>
          <p:nvPr/>
        </p:nvSpPr>
        <p:spPr bwMode="auto">
          <a:xfrm>
            <a:off x="5791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4</a:t>
            </a:r>
          </a:p>
        </p:txBody>
      </p:sp>
      <p:sp>
        <p:nvSpPr>
          <p:cNvPr id="120855" name="Text Box 23"/>
          <p:cNvSpPr txBox="1">
            <a:spLocks noChangeArrowheads="1"/>
          </p:cNvSpPr>
          <p:nvPr/>
        </p:nvSpPr>
        <p:spPr bwMode="auto">
          <a:xfrm>
            <a:off x="4648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20856" name="Text Box 24"/>
          <p:cNvSpPr txBox="1">
            <a:spLocks noChangeArrowheads="1"/>
          </p:cNvSpPr>
          <p:nvPr/>
        </p:nvSpPr>
        <p:spPr bwMode="auto">
          <a:xfrm>
            <a:off x="35814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</a:t>
            </a:r>
          </a:p>
        </p:txBody>
      </p:sp>
      <p:sp>
        <p:nvSpPr>
          <p:cNvPr id="120857" name="Text Box 25"/>
          <p:cNvSpPr txBox="1">
            <a:spLocks noChangeArrowheads="1"/>
          </p:cNvSpPr>
          <p:nvPr/>
        </p:nvSpPr>
        <p:spPr bwMode="auto">
          <a:xfrm>
            <a:off x="2514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20858" name="Text Box 26"/>
          <p:cNvSpPr txBox="1">
            <a:spLocks noChangeArrowheads="1"/>
          </p:cNvSpPr>
          <p:nvPr/>
        </p:nvSpPr>
        <p:spPr bwMode="auto">
          <a:xfrm>
            <a:off x="1371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20859" name="Text Box 27"/>
          <p:cNvSpPr txBox="1">
            <a:spLocks noChangeArrowheads="1"/>
          </p:cNvSpPr>
          <p:nvPr/>
        </p:nvSpPr>
        <p:spPr bwMode="auto">
          <a:xfrm>
            <a:off x="3048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20860" name="Text Box 28"/>
          <p:cNvSpPr txBox="1">
            <a:spLocks noChangeArrowheads="1"/>
          </p:cNvSpPr>
          <p:nvPr/>
        </p:nvSpPr>
        <p:spPr bwMode="auto">
          <a:xfrm>
            <a:off x="898525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20861" name="Text Box 29"/>
          <p:cNvSpPr txBox="1">
            <a:spLocks noChangeArrowheads="1"/>
          </p:cNvSpPr>
          <p:nvPr/>
        </p:nvSpPr>
        <p:spPr bwMode="auto">
          <a:xfrm>
            <a:off x="1981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20862" name="Text Box 30"/>
          <p:cNvSpPr txBox="1">
            <a:spLocks noChangeArrowheads="1"/>
          </p:cNvSpPr>
          <p:nvPr/>
        </p:nvSpPr>
        <p:spPr bwMode="auto">
          <a:xfrm>
            <a:off x="3048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20863" name="Text Box 31"/>
          <p:cNvSpPr txBox="1">
            <a:spLocks noChangeArrowheads="1"/>
          </p:cNvSpPr>
          <p:nvPr/>
        </p:nvSpPr>
        <p:spPr bwMode="auto">
          <a:xfrm>
            <a:off x="4191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20864" name="Text Box 32"/>
          <p:cNvSpPr txBox="1">
            <a:spLocks noChangeArrowheads="1"/>
          </p:cNvSpPr>
          <p:nvPr/>
        </p:nvSpPr>
        <p:spPr bwMode="auto">
          <a:xfrm>
            <a:off x="5334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20865" name="Text Box 33"/>
          <p:cNvSpPr txBox="1">
            <a:spLocks noChangeArrowheads="1"/>
          </p:cNvSpPr>
          <p:nvPr/>
        </p:nvSpPr>
        <p:spPr bwMode="auto">
          <a:xfrm>
            <a:off x="6324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20866" name="Text Box 34"/>
          <p:cNvSpPr txBox="1">
            <a:spLocks noChangeArrowheads="1"/>
          </p:cNvSpPr>
          <p:nvPr/>
        </p:nvSpPr>
        <p:spPr bwMode="auto">
          <a:xfrm>
            <a:off x="73914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20867" name="Text Box 35"/>
          <p:cNvSpPr txBox="1">
            <a:spLocks noChangeArrowheads="1"/>
          </p:cNvSpPr>
          <p:nvPr/>
        </p:nvSpPr>
        <p:spPr bwMode="auto">
          <a:xfrm>
            <a:off x="228600" y="54356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 + 4 + 2 + 1 = 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0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0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08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0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0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0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0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08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08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0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08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0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08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08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08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0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4" grpId="0"/>
      <p:bldP spid="120845" grpId="0"/>
      <p:bldP spid="120846" grpId="0"/>
      <p:bldP spid="120847" grpId="0"/>
      <p:bldP spid="120848" grpId="0"/>
      <p:bldP spid="120849" grpId="0"/>
      <p:bldP spid="120850" grpId="0"/>
      <p:bldP spid="120851" grpId="0"/>
      <p:bldP spid="120852" grpId="0"/>
      <p:bldP spid="120853" grpId="0"/>
      <p:bldP spid="120854" grpId="0"/>
      <p:bldP spid="120855" grpId="0"/>
      <p:bldP spid="120856" grpId="0"/>
      <p:bldP spid="120857" grpId="0"/>
      <p:bldP spid="120858" grpId="0"/>
      <p:bldP spid="120859" grpId="0"/>
      <p:bldP spid="120860" grpId="0"/>
      <p:bldP spid="120861" grpId="0"/>
      <p:bldP spid="120862" grpId="0"/>
      <p:bldP spid="120863" grpId="0"/>
      <p:bldP spid="120864" grpId="0"/>
      <p:bldP spid="120865" grpId="0"/>
      <p:bldP spid="120866" grpId="0"/>
      <p:bldP spid="1208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Converting Binary to Decimal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868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6000" b="1">
                <a:latin typeface="Trebuchet MS" pitchFamily="34" charset="0"/>
                <a:sym typeface="Wingdings" pitchFamily="2" charset="2"/>
              </a:rPr>
              <a:t>            </a:t>
            </a:r>
            <a:r>
              <a:rPr lang="en-US" sz="6000" b="1">
                <a:sym typeface="Wingdings" pitchFamily="2" charset="2"/>
              </a:rPr>
              <a:t>  </a:t>
            </a:r>
          </a:p>
        </p:txBody>
      </p:sp>
      <p:sp>
        <p:nvSpPr>
          <p:cNvPr id="119820" name="Text Box 12"/>
          <p:cNvSpPr txBox="1">
            <a:spLocks noChangeArrowheads="1"/>
          </p:cNvSpPr>
          <p:nvPr/>
        </p:nvSpPr>
        <p:spPr bwMode="auto">
          <a:xfrm>
            <a:off x="79248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</a:t>
            </a:r>
          </a:p>
        </p:txBody>
      </p:sp>
      <p:sp>
        <p:nvSpPr>
          <p:cNvPr id="119821" name="Text Box 13"/>
          <p:cNvSpPr txBox="1">
            <a:spLocks noChangeArrowheads="1"/>
          </p:cNvSpPr>
          <p:nvPr/>
        </p:nvSpPr>
        <p:spPr bwMode="auto">
          <a:xfrm>
            <a:off x="68580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2</a:t>
            </a:r>
          </a:p>
        </p:txBody>
      </p:sp>
      <p:sp>
        <p:nvSpPr>
          <p:cNvPr id="119822" name="Text Box 14"/>
          <p:cNvSpPr txBox="1">
            <a:spLocks noChangeArrowheads="1"/>
          </p:cNvSpPr>
          <p:nvPr/>
        </p:nvSpPr>
        <p:spPr bwMode="auto">
          <a:xfrm>
            <a:off x="57912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4</a:t>
            </a:r>
          </a:p>
        </p:txBody>
      </p:sp>
      <p:sp>
        <p:nvSpPr>
          <p:cNvPr id="119823" name="Text Box 15"/>
          <p:cNvSpPr txBox="1">
            <a:spLocks noChangeArrowheads="1"/>
          </p:cNvSpPr>
          <p:nvPr/>
        </p:nvSpPr>
        <p:spPr bwMode="auto">
          <a:xfrm>
            <a:off x="46482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8</a:t>
            </a:r>
          </a:p>
        </p:txBody>
      </p:sp>
      <p:sp>
        <p:nvSpPr>
          <p:cNvPr id="119824" name="Text Box 16"/>
          <p:cNvSpPr txBox="1">
            <a:spLocks noChangeArrowheads="1"/>
          </p:cNvSpPr>
          <p:nvPr/>
        </p:nvSpPr>
        <p:spPr bwMode="auto">
          <a:xfrm>
            <a:off x="35814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</a:t>
            </a:r>
          </a:p>
        </p:txBody>
      </p:sp>
      <p:sp>
        <p:nvSpPr>
          <p:cNvPr id="119825" name="Text Box 17"/>
          <p:cNvSpPr txBox="1">
            <a:spLocks noChangeArrowheads="1"/>
          </p:cNvSpPr>
          <p:nvPr/>
        </p:nvSpPr>
        <p:spPr bwMode="auto">
          <a:xfrm>
            <a:off x="25146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32</a:t>
            </a:r>
          </a:p>
        </p:txBody>
      </p:sp>
      <p:sp>
        <p:nvSpPr>
          <p:cNvPr id="119826" name="Text Box 18"/>
          <p:cNvSpPr txBox="1">
            <a:spLocks noChangeArrowheads="1"/>
          </p:cNvSpPr>
          <p:nvPr/>
        </p:nvSpPr>
        <p:spPr bwMode="auto">
          <a:xfrm>
            <a:off x="13716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64</a:t>
            </a:r>
          </a:p>
        </p:txBody>
      </p:sp>
      <p:sp>
        <p:nvSpPr>
          <p:cNvPr id="119827" name="Text Box 19"/>
          <p:cNvSpPr txBox="1">
            <a:spLocks noChangeArrowheads="1"/>
          </p:cNvSpPr>
          <p:nvPr/>
        </p:nvSpPr>
        <p:spPr bwMode="auto">
          <a:xfrm>
            <a:off x="304800" y="3200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</a:t>
            </a:r>
          </a:p>
        </p:txBody>
      </p:sp>
      <p:sp>
        <p:nvSpPr>
          <p:cNvPr id="119828" name="Text Box 20"/>
          <p:cNvSpPr txBox="1">
            <a:spLocks noChangeArrowheads="1"/>
          </p:cNvSpPr>
          <p:nvPr/>
        </p:nvSpPr>
        <p:spPr bwMode="auto">
          <a:xfrm>
            <a:off x="79248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</a:t>
            </a:r>
          </a:p>
        </p:txBody>
      </p:sp>
      <p:sp>
        <p:nvSpPr>
          <p:cNvPr id="119829" name="Text Box 21"/>
          <p:cNvSpPr txBox="1">
            <a:spLocks noChangeArrowheads="1"/>
          </p:cNvSpPr>
          <p:nvPr/>
        </p:nvSpPr>
        <p:spPr bwMode="auto">
          <a:xfrm>
            <a:off x="6858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2</a:t>
            </a:r>
          </a:p>
        </p:txBody>
      </p:sp>
      <p:sp>
        <p:nvSpPr>
          <p:cNvPr id="119830" name="Text Box 22"/>
          <p:cNvSpPr txBox="1">
            <a:spLocks noChangeArrowheads="1"/>
          </p:cNvSpPr>
          <p:nvPr/>
        </p:nvSpPr>
        <p:spPr bwMode="auto">
          <a:xfrm>
            <a:off x="5791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4</a:t>
            </a:r>
          </a:p>
        </p:txBody>
      </p:sp>
      <p:sp>
        <p:nvSpPr>
          <p:cNvPr id="119831" name="Text Box 23"/>
          <p:cNvSpPr txBox="1">
            <a:spLocks noChangeArrowheads="1"/>
          </p:cNvSpPr>
          <p:nvPr/>
        </p:nvSpPr>
        <p:spPr bwMode="auto">
          <a:xfrm>
            <a:off x="4648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9832" name="Text Box 24"/>
          <p:cNvSpPr txBox="1">
            <a:spLocks noChangeArrowheads="1"/>
          </p:cNvSpPr>
          <p:nvPr/>
        </p:nvSpPr>
        <p:spPr bwMode="auto">
          <a:xfrm>
            <a:off x="35814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16</a:t>
            </a:r>
          </a:p>
        </p:txBody>
      </p:sp>
      <p:sp>
        <p:nvSpPr>
          <p:cNvPr id="119833" name="Text Box 25"/>
          <p:cNvSpPr txBox="1">
            <a:spLocks noChangeArrowheads="1"/>
          </p:cNvSpPr>
          <p:nvPr/>
        </p:nvSpPr>
        <p:spPr bwMode="auto">
          <a:xfrm>
            <a:off x="2514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32</a:t>
            </a:r>
          </a:p>
        </p:txBody>
      </p:sp>
      <p:sp>
        <p:nvSpPr>
          <p:cNvPr id="119834" name="Text Box 26"/>
          <p:cNvSpPr txBox="1">
            <a:spLocks noChangeArrowheads="1"/>
          </p:cNvSpPr>
          <p:nvPr/>
        </p:nvSpPr>
        <p:spPr bwMode="auto">
          <a:xfrm>
            <a:off x="1371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0</a:t>
            </a:r>
          </a:p>
        </p:txBody>
      </p:sp>
      <p:sp>
        <p:nvSpPr>
          <p:cNvPr id="119835" name="Text Box 27"/>
          <p:cNvSpPr txBox="1">
            <a:spLocks noChangeArrowheads="1"/>
          </p:cNvSpPr>
          <p:nvPr/>
        </p:nvSpPr>
        <p:spPr bwMode="auto">
          <a:xfrm>
            <a:off x="3048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</a:t>
            </a:r>
          </a:p>
        </p:txBody>
      </p:sp>
      <p:sp>
        <p:nvSpPr>
          <p:cNvPr id="119836" name="Text Box 28"/>
          <p:cNvSpPr txBox="1">
            <a:spLocks noChangeArrowheads="1"/>
          </p:cNvSpPr>
          <p:nvPr/>
        </p:nvSpPr>
        <p:spPr bwMode="auto">
          <a:xfrm>
            <a:off x="898525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9837" name="Text Box 29"/>
          <p:cNvSpPr txBox="1">
            <a:spLocks noChangeArrowheads="1"/>
          </p:cNvSpPr>
          <p:nvPr/>
        </p:nvSpPr>
        <p:spPr bwMode="auto">
          <a:xfrm>
            <a:off x="19812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9838" name="Text Box 30"/>
          <p:cNvSpPr txBox="1">
            <a:spLocks noChangeArrowheads="1"/>
          </p:cNvSpPr>
          <p:nvPr/>
        </p:nvSpPr>
        <p:spPr bwMode="auto">
          <a:xfrm>
            <a:off x="3048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9839" name="Text Box 31"/>
          <p:cNvSpPr txBox="1">
            <a:spLocks noChangeArrowheads="1"/>
          </p:cNvSpPr>
          <p:nvPr/>
        </p:nvSpPr>
        <p:spPr bwMode="auto">
          <a:xfrm>
            <a:off x="4191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9840" name="Text Box 32"/>
          <p:cNvSpPr txBox="1">
            <a:spLocks noChangeArrowheads="1"/>
          </p:cNvSpPr>
          <p:nvPr/>
        </p:nvSpPr>
        <p:spPr bwMode="auto">
          <a:xfrm>
            <a:off x="53340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9841" name="Text Box 33"/>
          <p:cNvSpPr txBox="1">
            <a:spLocks noChangeArrowheads="1"/>
          </p:cNvSpPr>
          <p:nvPr/>
        </p:nvSpPr>
        <p:spPr bwMode="auto">
          <a:xfrm>
            <a:off x="63246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9842" name="Text Box 34"/>
          <p:cNvSpPr txBox="1">
            <a:spLocks noChangeArrowheads="1"/>
          </p:cNvSpPr>
          <p:nvPr/>
        </p:nvSpPr>
        <p:spPr bwMode="auto">
          <a:xfrm>
            <a:off x="7391400" y="43434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solidFill>
                  <a:srgbClr val="FF990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119843" name="Text Box 35"/>
          <p:cNvSpPr txBox="1">
            <a:spLocks noChangeArrowheads="1"/>
          </p:cNvSpPr>
          <p:nvPr/>
        </p:nvSpPr>
        <p:spPr bwMode="auto">
          <a:xfrm>
            <a:off x="228600" y="5435600"/>
            <a:ext cx="861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b="1">
                <a:latin typeface="Trebuchet MS" pitchFamily="34" charset="0"/>
              </a:rPr>
              <a:t>128 + 32 + 16 + 4 + 2 + 1 = 183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9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9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9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9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9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9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9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9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98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9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9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9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98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9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9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9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9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9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9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9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9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9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9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9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9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9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0" grpId="0"/>
      <p:bldP spid="119821" grpId="0"/>
      <p:bldP spid="119822" grpId="0"/>
      <p:bldP spid="119823" grpId="0"/>
      <p:bldP spid="119824" grpId="0"/>
      <p:bldP spid="119825" grpId="0"/>
      <p:bldP spid="119826" grpId="0"/>
      <p:bldP spid="119827" grpId="0"/>
      <p:bldP spid="119828" grpId="0"/>
      <p:bldP spid="119829" grpId="0"/>
      <p:bldP spid="119830" grpId="0"/>
      <p:bldP spid="119831" grpId="0"/>
      <p:bldP spid="119832" grpId="0"/>
      <p:bldP spid="119833" grpId="0"/>
      <p:bldP spid="119834" grpId="0"/>
      <p:bldP spid="119835" grpId="0"/>
      <p:bldP spid="119836" grpId="0"/>
      <p:bldP spid="119837" grpId="0"/>
      <p:bldP spid="119838" grpId="0"/>
      <p:bldP spid="119839" grpId="0"/>
      <p:bldP spid="119840" grpId="0"/>
      <p:bldP spid="119841" grpId="0"/>
      <p:bldP spid="119842" grpId="0"/>
      <p:bldP spid="1198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Convert </a:t>
            </a:r>
            <a:r>
              <a:rPr lang="en-US" dirty="0" smtClean="0"/>
              <a:t>Decimal </a:t>
            </a:r>
            <a:r>
              <a:rPr lang="en-US" dirty="0"/>
              <a:t>to Binary</a:t>
            </a:r>
          </a:p>
        </p:txBody>
      </p:sp>
      <p:sp>
        <p:nvSpPr>
          <p:cNvPr id="161795" name="Rectangle 3"/>
          <p:cNvSpPr>
            <a:spLocks noChangeArrowheads="1"/>
          </p:cNvSpPr>
          <p:nvPr/>
        </p:nvSpPr>
        <p:spPr bwMode="auto">
          <a:xfrm>
            <a:off x="3657600" y="1143000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75</a:t>
            </a: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1981200" y="1143000"/>
            <a:ext cx="1524000" cy="381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61797" name="Rectangle 5"/>
          <p:cNvSpPr>
            <a:spLocks noChangeArrowheads="1"/>
          </p:cNvSpPr>
          <p:nvPr/>
        </p:nvSpPr>
        <p:spPr bwMode="auto">
          <a:xfrm>
            <a:off x="3657600" y="1676400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37</a:t>
            </a:r>
          </a:p>
        </p:txBody>
      </p:sp>
      <p:sp>
        <p:nvSpPr>
          <p:cNvPr id="161798" name="Rectangle 6"/>
          <p:cNvSpPr>
            <a:spLocks noChangeArrowheads="1"/>
          </p:cNvSpPr>
          <p:nvPr/>
        </p:nvSpPr>
        <p:spPr bwMode="auto">
          <a:xfrm>
            <a:off x="5334000" y="1676400"/>
            <a:ext cx="1524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1</a:t>
            </a:r>
          </a:p>
        </p:txBody>
      </p:sp>
      <p:sp>
        <p:nvSpPr>
          <p:cNvPr id="161799" name="Rectangle 7"/>
          <p:cNvSpPr>
            <a:spLocks noChangeArrowheads="1"/>
          </p:cNvSpPr>
          <p:nvPr/>
        </p:nvSpPr>
        <p:spPr bwMode="auto">
          <a:xfrm>
            <a:off x="1981200" y="1676400"/>
            <a:ext cx="1524000" cy="381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61800" name="Rectangle 8"/>
          <p:cNvSpPr>
            <a:spLocks noChangeArrowheads="1"/>
          </p:cNvSpPr>
          <p:nvPr/>
        </p:nvSpPr>
        <p:spPr bwMode="auto">
          <a:xfrm>
            <a:off x="3657600" y="2209800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18</a:t>
            </a:r>
          </a:p>
        </p:txBody>
      </p:sp>
      <p:sp>
        <p:nvSpPr>
          <p:cNvPr id="161801" name="Rectangle 9"/>
          <p:cNvSpPr>
            <a:spLocks noChangeArrowheads="1"/>
          </p:cNvSpPr>
          <p:nvPr/>
        </p:nvSpPr>
        <p:spPr bwMode="auto">
          <a:xfrm>
            <a:off x="5334000" y="2209800"/>
            <a:ext cx="1524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1</a:t>
            </a:r>
          </a:p>
        </p:txBody>
      </p:sp>
      <p:sp>
        <p:nvSpPr>
          <p:cNvPr id="161802" name="Rectangle 10"/>
          <p:cNvSpPr>
            <a:spLocks noChangeArrowheads="1"/>
          </p:cNvSpPr>
          <p:nvPr/>
        </p:nvSpPr>
        <p:spPr bwMode="auto">
          <a:xfrm>
            <a:off x="1981200" y="2209800"/>
            <a:ext cx="1524000" cy="381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61803" name="Rectangle 11"/>
          <p:cNvSpPr>
            <a:spLocks noChangeArrowheads="1"/>
          </p:cNvSpPr>
          <p:nvPr/>
        </p:nvSpPr>
        <p:spPr bwMode="auto">
          <a:xfrm>
            <a:off x="3657600" y="2743200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9</a:t>
            </a:r>
          </a:p>
        </p:txBody>
      </p:sp>
      <p:sp>
        <p:nvSpPr>
          <p:cNvPr id="161804" name="Rectangle 12"/>
          <p:cNvSpPr>
            <a:spLocks noChangeArrowheads="1"/>
          </p:cNvSpPr>
          <p:nvPr/>
        </p:nvSpPr>
        <p:spPr bwMode="auto">
          <a:xfrm>
            <a:off x="5334000" y="2743200"/>
            <a:ext cx="1524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0</a:t>
            </a:r>
          </a:p>
        </p:txBody>
      </p:sp>
      <p:sp>
        <p:nvSpPr>
          <p:cNvPr id="161805" name="Rectangle 13"/>
          <p:cNvSpPr>
            <a:spLocks noChangeArrowheads="1"/>
          </p:cNvSpPr>
          <p:nvPr/>
        </p:nvSpPr>
        <p:spPr bwMode="auto">
          <a:xfrm>
            <a:off x="1981200" y="2743200"/>
            <a:ext cx="1524000" cy="381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61806" name="Rectangle 14"/>
          <p:cNvSpPr>
            <a:spLocks noChangeArrowheads="1"/>
          </p:cNvSpPr>
          <p:nvPr/>
        </p:nvSpPr>
        <p:spPr bwMode="auto">
          <a:xfrm>
            <a:off x="3657600" y="3276600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161807" name="Rectangle 15"/>
          <p:cNvSpPr>
            <a:spLocks noChangeArrowheads="1"/>
          </p:cNvSpPr>
          <p:nvPr/>
        </p:nvSpPr>
        <p:spPr bwMode="auto">
          <a:xfrm>
            <a:off x="5334000" y="3276600"/>
            <a:ext cx="1524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1</a:t>
            </a:r>
          </a:p>
        </p:txBody>
      </p:sp>
      <p:sp>
        <p:nvSpPr>
          <p:cNvPr id="161808" name="Rectangle 16"/>
          <p:cNvSpPr>
            <a:spLocks noChangeArrowheads="1"/>
          </p:cNvSpPr>
          <p:nvPr/>
        </p:nvSpPr>
        <p:spPr bwMode="auto">
          <a:xfrm>
            <a:off x="1981200" y="3276600"/>
            <a:ext cx="1524000" cy="381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61809" name="Rectangle 17"/>
          <p:cNvSpPr>
            <a:spLocks noChangeArrowheads="1"/>
          </p:cNvSpPr>
          <p:nvPr/>
        </p:nvSpPr>
        <p:spPr bwMode="auto">
          <a:xfrm>
            <a:off x="3657600" y="3810000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61810" name="Rectangle 18"/>
          <p:cNvSpPr>
            <a:spLocks noChangeArrowheads="1"/>
          </p:cNvSpPr>
          <p:nvPr/>
        </p:nvSpPr>
        <p:spPr bwMode="auto">
          <a:xfrm>
            <a:off x="5334000" y="3810000"/>
            <a:ext cx="1524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0</a:t>
            </a:r>
          </a:p>
        </p:txBody>
      </p:sp>
      <p:sp>
        <p:nvSpPr>
          <p:cNvPr id="161811" name="Rectangle 19"/>
          <p:cNvSpPr>
            <a:spLocks noChangeArrowheads="1"/>
          </p:cNvSpPr>
          <p:nvPr/>
        </p:nvSpPr>
        <p:spPr bwMode="auto">
          <a:xfrm>
            <a:off x="1981200" y="3810000"/>
            <a:ext cx="1524000" cy="381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61812" name="Rectangle 20"/>
          <p:cNvSpPr>
            <a:spLocks noChangeArrowheads="1"/>
          </p:cNvSpPr>
          <p:nvPr/>
        </p:nvSpPr>
        <p:spPr bwMode="auto">
          <a:xfrm>
            <a:off x="3657600" y="4343400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1</a:t>
            </a:r>
          </a:p>
        </p:txBody>
      </p:sp>
      <p:sp>
        <p:nvSpPr>
          <p:cNvPr id="161813" name="Rectangle 21"/>
          <p:cNvSpPr>
            <a:spLocks noChangeArrowheads="1"/>
          </p:cNvSpPr>
          <p:nvPr/>
        </p:nvSpPr>
        <p:spPr bwMode="auto">
          <a:xfrm>
            <a:off x="5334000" y="4343400"/>
            <a:ext cx="1524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/>
              <a:t>0</a:t>
            </a:r>
          </a:p>
        </p:txBody>
      </p:sp>
      <p:sp>
        <p:nvSpPr>
          <p:cNvPr id="161817" name="Rectangle 25"/>
          <p:cNvSpPr>
            <a:spLocks noChangeArrowheads="1"/>
          </p:cNvSpPr>
          <p:nvPr/>
        </p:nvSpPr>
        <p:spPr bwMode="auto">
          <a:xfrm>
            <a:off x="3200400" y="5334000"/>
            <a:ext cx="3581400" cy="914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7200" dirty="0"/>
              <a:t>1001011</a:t>
            </a:r>
            <a:endParaRPr lang="en-US" sz="4000" dirty="0"/>
          </a:p>
        </p:txBody>
      </p:sp>
      <p:sp>
        <p:nvSpPr>
          <p:cNvPr id="161818" name="Line 26"/>
          <p:cNvSpPr>
            <a:spLocks noChangeShapeType="1"/>
          </p:cNvSpPr>
          <p:nvPr/>
        </p:nvSpPr>
        <p:spPr bwMode="auto">
          <a:xfrm rot="5400000" flipV="1">
            <a:off x="5295900" y="3314700"/>
            <a:ext cx="0" cy="3581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19" name="Line 27"/>
          <p:cNvSpPr>
            <a:spLocks noChangeShapeType="1"/>
          </p:cNvSpPr>
          <p:nvPr/>
        </p:nvSpPr>
        <p:spPr bwMode="auto">
          <a:xfrm flipV="1">
            <a:off x="7162800" y="1676400"/>
            <a:ext cx="0" cy="3581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20" name="Text Box 28"/>
          <p:cNvSpPr txBox="1">
            <a:spLocks noChangeArrowheads="1"/>
          </p:cNvSpPr>
          <p:nvPr/>
        </p:nvSpPr>
        <p:spPr bwMode="auto">
          <a:xfrm>
            <a:off x="1600200" y="1107281"/>
            <a:ext cx="3200400" cy="3139321"/>
          </a:xfrm>
          <a:prstGeom prst="rect">
            <a:avLst/>
          </a:prstGeom>
          <a:solidFill>
            <a:schemeClr val="bg2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61821" name="Text Box 29"/>
          <p:cNvSpPr txBox="1">
            <a:spLocks noChangeArrowheads="1"/>
          </p:cNvSpPr>
          <p:nvPr/>
        </p:nvSpPr>
        <p:spPr bwMode="auto">
          <a:xfrm>
            <a:off x="5227638" y="1155700"/>
            <a:ext cx="17272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700">
                <a:solidFill>
                  <a:schemeClr val="hlink"/>
                </a:solidFill>
              </a:rPr>
              <a:t>remainder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61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1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1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1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1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1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6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61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1" dur="1000"/>
                                        <p:tgtEl>
                                          <p:spTgt spid="161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animBg="1" autoUpdateAnimBg="0"/>
      <p:bldP spid="161796" grpId="0" animBg="1" autoUpdateAnimBg="0"/>
      <p:bldP spid="161797" grpId="0" animBg="1" autoUpdateAnimBg="0"/>
      <p:bldP spid="161798" grpId="0" animBg="1" autoUpdateAnimBg="0"/>
      <p:bldP spid="161799" grpId="0" animBg="1" autoUpdateAnimBg="0"/>
      <p:bldP spid="161800" grpId="0" animBg="1" autoUpdateAnimBg="0"/>
      <p:bldP spid="161801" grpId="0" animBg="1" autoUpdateAnimBg="0"/>
      <p:bldP spid="161802" grpId="0" animBg="1" autoUpdateAnimBg="0"/>
      <p:bldP spid="161803" grpId="0" animBg="1" autoUpdateAnimBg="0"/>
      <p:bldP spid="161804" grpId="0" animBg="1" autoUpdateAnimBg="0"/>
      <p:bldP spid="161805" grpId="0" animBg="1" autoUpdateAnimBg="0"/>
      <p:bldP spid="161806" grpId="0" animBg="1" autoUpdateAnimBg="0"/>
      <p:bldP spid="161807" grpId="0" animBg="1" autoUpdateAnimBg="0"/>
      <p:bldP spid="161808" grpId="0" animBg="1" autoUpdateAnimBg="0"/>
      <p:bldP spid="161809" grpId="0" animBg="1" autoUpdateAnimBg="0"/>
      <p:bldP spid="161810" grpId="0" animBg="1" autoUpdateAnimBg="0"/>
      <p:bldP spid="161811" grpId="0" animBg="1" autoUpdateAnimBg="0"/>
      <p:bldP spid="161812" grpId="0" animBg="1" autoUpdateAnimBg="0"/>
      <p:bldP spid="161813" grpId="0" animBg="1" autoUpdateAnimBg="0"/>
      <p:bldP spid="161817" grpId="0" animBg="1" autoUpdateAnimBg="0"/>
      <p:bldP spid="161818" grpId="0" animBg="1"/>
      <p:bldP spid="161819" grpId="0" animBg="1"/>
      <p:bldP spid="161820" grpId="0" animBg="1" autoUpdateAnimBg="0"/>
      <p:bldP spid="16182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400" dirty="0"/>
              <a:t>Check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915400" cy="4114800"/>
          </a:xfrm>
        </p:spPr>
        <p:txBody>
          <a:bodyPr/>
          <a:lstStyle/>
          <a:p>
            <a:pPr defTabSz="911225">
              <a:buFontTx/>
              <a:buNone/>
              <a:tabLst>
                <a:tab pos="2055813" algn="l"/>
                <a:tab pos="2455863" algn="l"/>
              </a:tabLst>
            </a:pPr>
            <a:r>
              <a:rPr lang="en-US" sz="4000" b="1" dirty="0">
                <a:solidFill>
                  <a:srgbClr val="00B0F0"/>
                </a:solidFill>
              </a:rPr>
              <a:t>1</a:t>
            </a:r>
            <a:r>
              <a:rPr lang="en-US" sz="4000" b="1" dirty="0">
                <a:solidFill>
                  <a:srgbClr val="00B050"/>
                </a:solidFill>
              </a:rPr>
              <a:t>0</a:t>
            </a:r>
            <a:r>
              <a:rPr lang="en-US" sz="4000" b="1" dirty="0">
                <a:solidFill>
                  <a:srgbClr val="92D050"/>
                </a:solidFill>
              </a:rPr>
              <a:t>0</a:t>
            </a:r>
            <a:r>
              <a:rPr lang="en-US" sz="4000" b="1" dirty="0">
                <a:solidFill>
                  <a:srgbClr val="FFFF00"/>
                </a:solidFill>
              </a:rPr>
              <a:t>1</a:t>
            </a:r>
            <a:r>
              <a:rPr lang="en-US" sz="4000" b="1" dirty="0">
                <a:solidFill>
                  <a:srgbClr val="FFC000"/>
                </a:solidFill>
              </a:rPr>
              <a:t>0</a:t>
            </a:r>
            <a:r>
              <a:rPr lang="en-US" sz="4000" b="1" dirty="0">
                <a:solidFill>
                  <a:srgbClr val="FF0000"/>
                </a:solidFill>
              </a:rPr>
              <a:t>1</a:t>
            </a:r>
            <a:r>
              <a:rPr lang="en-US" sz="4000" b="1" dirty="0">
                <a:solidFill>
                  <a:srgbClr val="C00000"/>
                </a:solidFill>
              </a:rPr>
              <a:t>1</a:t>
            </a:r>
            <a:r>
              <a:rPr lang="en-US" sz="4000" b="1" dirty="0"/>
              <a:t>	=	</a:t>
            </a:r>
            <a:r>
              <a:rPr lang="en-US" sz="4000" b="1" dirty="0">
                <a:solidFill>
                  <a:srgbClr val="C00000"/>
                </a:solidFill>
              </a:rPr>
              <a:t>1</a:t>
            </a:r>
            <a:r>
              <a:rPr lang="en-US" sz="4000" b="1" dirty="0"/>
              <a:t>x2</a:t>
            </a:r>
            <a:r>
              <a:rPr lang="en-US" sz="4000" b="1" baseline="30000" dirty="0"/>
              <a:t>0</a:t>
            </a:r>
            <a:r>
              <a:rPr lang="en-US" sz="2000" b="1" dirty="0"/>
              <a:t> </a:t>
            </a:r>
            <a:r>
              <a:rPr lang="en-US" sz="4000" b="1" dirty="0"/>
              <a:t>+</a:t>
            </a:r>
            <a:r>
              <a:rPr lang="en-US" sz="2000" b="1" dirty="0"/>
              <a:t> </a:t>
            </a:r>
            <a:r>
              <a:rPr lang="en-US" sz="4000" b="1" dirty="0">
                <a:solidFill>
                  <a:srgbClr val="FF0000"/>
                </a:solidFill>
              </a:rPr>
              <a:t>1</a:t>
            </a:r>
            <a:r>
              <a:rPr lang="en-US" sz="4000" b="1" dirty="0"/>
              <a:t>x2</a:t>
            </a:r>
            <a:r>
              <a:rPr lang="en-US" sz="4000" b="1" baseline="30000" dirty="0"/>
              <a:t>1</a:t>
            </a:r>
            <a:r>
              <a:rPr lang="en-US" sz="2000" b="1" dirty="0"/>
              <a:t> </a:t>
            </a:r>
            <a:r>
              <a:rPr lang="en-US" sz="4000" b="1" dirty="0"/>
              <a:t>+</a:t>
            </a:r>
            <a:r>
              <a:rPr lang="en-US" sz="2000" b="1" dirty="0"/>
              <a:t> </a:t>
            </a:r>
            <a:r>
              <a:rPr lang="en-US" sz="4000" b="1" dirty="0">
                <a:solidFill>
                  <a:srgbClr val="FFC000"/>
                </a:solidFill>
              </a:rPr>
              <a:t>0</a:t>
            </a:r>
            <a:r>
              <a:rPr lang="en-US" sz="4000" b="1" dirty="0"/>
              <a:t>x2</a:t>
            </a:r>
            <a:r>
              <a:rPr lang="en-US" sz="4000" b="1" baseline="30000" dirty="0"/>
              <a:t>2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4000" b="1" dirty="0"/>
              <a:t>+</a:t>
            </a:r>
            <a:r>
              <a:rPr lang="en-US" sz="2000" b="1" dirty="0"/>
              <a:t> </a:t>
            </a:r>
            <a:r>
              <a:rPr lang="en-US" sz="4000" b="1" dirty="0">
                <a:solidFill>
                  <a:srgbClr val="FFFF00"/>
                </a:solidFill>
              </a:rPr>
              <a:t>1</a:t>
            </a:r>
            <a:r>
              <a:rPr lang="en-US" sz="4000" b="1" dirty="0"/>
              <a:t>x2</a:t>
            </a:r>
            <a:r>
              <a:rPr lang="en-US" sz="4000" b="1" baseline="30000" dirty="0"/>
              <a:t>3</a:t>
            </a:r>
            <a:r>
              <a:rPr lang="en-US" sz="2000" b="1" dirty="0"/>
              <a:t> </a:t>
            </a:r>
            <a:r>
              <a:rPr lang="en-US" sz="4000" b="1" dirty="0"/>
              <a:t>+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4000" b="1" dirty="0" smtClean="0">
                <a:solidFill>
                  <a:srgbClr val="92D050"/>
                </a:solidFill>
              </a:rPr>
              <a:t>0</a:t>
            </a:r>
            <a:r>
              <a:rPr lang="en-US" sz="4000" b="1" dirty="0" smtClean="0"/>
              <a:t>x2</a:t>
            </a:r>
            <a:r>
              <a:rPr lang="en-US" sz="4000" b="1" baseline="30000" dirty="0" smtClean="0"/>
              <a:t>4</a:t>
            </a:r>
            <a:r>
              <a:rPr lang="en-US" sz="2000" b="1" dirty="0" smtClean="0"/>
              <a:t>       		</a:t>
            </a:r>
            <a:r>
              <a:rPr lang="en-US" sz="4000" b="1" dirty="0" smtClean="0"/>
              <a:t>+</a:t>
            </a:r>
            <a:r>
              <a:rPr lang="en-US" sz="2000" b="1" dirty="0" smtClean="0"/>
              <a:t> </a:t>
            </a:r>
            <a:r>
              <a:rPr lang="en-US" sz="4000" b="1" dirty="0">
                <a:solidFill>
                  <a:srgbClr val="00B050"/>
                </a:solidFill>
              </a:rPr>
              <a:t>0</a:t>
            </a:r>
            <a:r>
              <a:rPr lang="en-US" sz="4000" b="1" dirty="0"/>
              <a:t>x2</a:t>
            </a:r>
            <a:r>
              <a:rPr lang="en-US" sz="4000" b="1" baseline="30000" dirty="0"/>
              <a:t>5</a:t>
            </a:r>
            <a:r>
              <a:rPr lang="en-US" sz="2000" b="1" dirty="0"/>
              <a:t> </a:t>
            </a:r>
            <a:r>
              <a:rPr lang="en-US" sz="4000" b="1" dirty="0"/>
              <a:t>+</a:t>
            </a:r>
            <a:r>
              <a:rPr lang="en-US" sz="2000" b="1" dirty="0"/>
              <a:t> </a:t>
            </a:r>
            <a:r>
              <a:rPr lang="en-US" sz="4000" b="1" dirty="0">
                <a:solidFill>
                  <a:srgbClr val="00B0F0"/>
                </a:solidFill>
              </a:rPr>
              <a:t>1</a:t>
            </a:r>
            <a:r>
              <a:rPr lang="en-US" sz="4000" b="1" dirty="0"/>
              <a:t>x2</a:t>
            </a:r>
            <a:r>
              <a:rPr lang="en-US" sz="4000" b="1" baseline="30000" dirty="0"/>
              <a:t>6</a:t>
            </a:r>
          </a:p>
          <a:p>
            <a:pPr defTabSz="911225">
              <a:buFontTx/>
              <a:buNone/>
              <a:tabLst>
                <a:tab pos="2055813" algn="l"/>
                <a:tab pos="2455863" algn="l"/>
              </a:tabLst>
            </a:pPr>
            <a:r>
              <a:rPr lang="en-US" sz="1600" b="1" dirty="0"/>
              <a:t>	</a:t>
            </a:r>
          </a:p>
          <a:p>
            <a:pPr defTabSz="911225">
              <a:buFontTx/>
              <a:buNone/>
              <a:tabLst>
                <a:tab pos="2055813" algn="l"/>
                <a:tab pos="2455863" algn="l"/>
              </a:tabLst>
            </a:pPr>
            <a:r>
              <a:rPr lang="en-US" sz="4000" b="1" dirty="0"/>
              <a:t>		=	1 + 2 + 0</a:t>
            </a:r>
            <a:r>
              <a:rPr lang="en-US" sz="4000" b="1" dirty="0">
                <a:solidFill>
                  <a:schemeClr val="accent2"/>
                </a:solidFill>
              </a:rPr>
              <a:t> </a:t>
            </a:r>
            <a:r>
              <a:rPr lang="en-US" sz="4000" b="1" dirty="0"/>
              <a:t>+ 8 +</a:t>
            </a:r>
            <a:r>
              <a:rPr lang="en-US" sz="4000" b="1" dirty="0">
                <a:solidFill>
                  <a:schemeClr val="accent2"/>
                </a:solidFill>
              </a:rPr>
              <a:t> </a:t>
            </a:r>
            <a:r>
              <a:rPr lang="en-US" sz="4000" b="1" dirty="0"/>
              <a:t>0 + 0 + 64</a:t>
            </a:r>
          </a:p>
          <a:p>
            <a:pPr defTabSz="911225">
              <a:buFontTx/>
              <a:buNone/>
              <a:tabLst>
                <a:tab pos="2055813" algn="l"/>
                <a:tab pos="2455863" algn="l"/>
              </a:tabLst>
            </a:pPr>
            <a:r>
              <a:rPr lang="en-US" sz="1600" b="1" dirty="0"/>
              <a:t>	</a:t>
            </a:r>
          </a:p>
          <a:p>
            <a:pPr defTabSz="911225">
              <a:buFontTx/>
              <a:buNone/>
              <a:tabLst>
                <a:tab pos="2055813" algn="l"/>
                <a:tab pos="2455863" algn="l"/>
              </a:tabLst>
            </a:pPr>
            <a:r>
              <a:rPr lang="en-US" sz="4000" b="1" dirty="0"/>
              <a:t>		=	75</a:t>
            </a:r>
            <a:endParaRPr lang="en-US" sz="4000" b="1" baseline="30000" dirty="0"/>
          </a:p>
          <a:p>
            <a:pPr defTabSz="911225">
              <a:buFontTx/>
              <a:buNone/>
              <a:tabLst>
                <a:tab pos="2055813" algn="l"/>
                <a:tab pos="2455863" algn="l"/>
              </a:tabLst>
            </a:pPr>
            <a:endParaRPr lang="en-US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Bytes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Eight bits form a single byte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“00110011” is One Byte of Information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Byte Values: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00000000 = 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11111111 = 255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As a result, binary numbers almost always written as a full byte (00000001).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981200" y="1752600"/>
            <a:ext cx="381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45</a:t>
            </a:r>
          </a:p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6</a:t>
            </a:r>
          </a:p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7</a:t>
            </a:r>
          </a:p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8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2200" y="16002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3276600" y="16002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2362200" y="1981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3276600" y="1981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2362200" y="2362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3276600" y="2362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2362200" y="2743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76600" y="2743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362200" y="3124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3276600" y="3124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4191000" y="16002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4191000" y="1981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4191000" y="2362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4191000" y="2743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4191000" y="3124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>
          <a:xfrm>
            <a:off x="2362200" y="3505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3276600" y="3505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>
          <a:xfrm>
            <a:off x="2362200" y="3886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3276600" y="3886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>
          <a:xfrm>
            <a:off x="2362200" y="4267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5" name="Rectangle 24"/>
          <p:cNvSpPr/>
          <p:nvPr/>
        </p:nvSpPr>
        <p:spPr>
          <a:xfrm>
            <a:off x="3276600" y="4267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>
          <a:xfrm>
            <a:off x="2362200" y="4648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3276600" y="4648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>
          <a:xfrm>
            <a:off x="4191000" y="3505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>
          <a:xfrm>
            <a:off x="4191000" y="3886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>
          <a:xfrm>
            <a:off x="4191000" y="4267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31" name="Rectangle 30"/>
          <p:cNvSpPr/>
          <p:nvPr/>
        </p:nvSpPr>
        <p:spPr>
          <a:xfrm>
            <a:off x="4191000" y="4648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32" name="Rectangle 31"/>
          <p:cNvSpPr/>
          <p:nvPr/>
        </p:nvSpPr>
        <p:spPr>
          <a:xfrm>
            <a:off x="5334000" y="1600200"/>
            <a:ext cx="1066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Decimal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5334000" y="1981200"/>
            <a:ext cx="10668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34" name="Rectangle 33"/>
          <p:cNvSpPr/>
          <p:nvPr/>
        </p:nvSpPr>
        <p:spPr>
          <a:xfrm>
            <a:off x="5334000" y="2362200"/>
            <a:ext cx="10668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35" name="Rectangle 34"/>
          <p:cNvSpPr/>
          <p:nvPr/>
        </p:nvSpPr>
        <p:spPr>
          <a:xfrm>
            <a:off x="5334000" y="2743200"/>
            <a:ext cx="10668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36" name="Rectangle 35"/>
          <p:cNvSpPr/>
          <p:nvPr/>
        </p:nvSpPr>
        <p:spPr>
          <a:xfrm>
            <a:off x="5334000" y="3124200"/>
            <a:ext cx="10668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en-US" sz="2400" b="1" dirty="0"/>
          </a:p>
        </p:txBody>
      </p:sp>
      <p:sp>
        <p:nvSpPr>
          <p:cNvPr id="37" name="Rectangle 36"/>
          <p:cNvSpPr/>
          <p:nvPr/>
        </p:nvSpPr>
        <p:spPr>
          <a:xfrm>
            <a:off x="5334000" y="3505200"/>
            <a:ext cx="10668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en-US" sz="2400" b="1" dirty="0"/>
          </a:p>
        </p:txBody>
      </p:sp>
      <p:sp>
        <p:nvSpPr>
          <p:cNvPr id="38" name="Rectangle 37"/>
          <p:cNvSpPr/>
          <p:nvPr/>
        </p:nvSpPr>
        <p:spPr>
          <a:xfrm>
            <a:off x="5334000" y="3886200"/>
            <a:ext cx="10668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5</a:t>
            </a:r>
            <a:endParaRPr lang="en-US" sz="2400" b="1" dirty="0"/>
          </a:p>
        </p:txBody>
      </p:sp>
      <p:sp>
        <p:nvSpPr>
          <p:cNvPr id="39" name="Rectangle 38"/>
          <p:cNvSpPr/>
          <p:nvPr/>
        </p:nvSpPr>
        <p:spPr>
          <a:xfrm>
            <a:off x="5334000" y="4267200"/>
            <a:ext cx="10668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6</a:t>
            </a:r>
            <a:endParaRPr lang="en-US" sz="2400" b="1" dirty="0"/>
          </a:p>
        </p:txBody>
      </p:sp>
      <p:sp>
        <p:nvSpPr>
          <p:cNvPr id="40" name="Rectangle 39"/>
          <p:cNvSpPr/>
          <p:nvPr/>
        </p:nvSpPr>
        <p:spPr>
          <a:xfrm>
            <a:off x="5334000" y="4648200"/>
            <a:ext cx="10668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7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ASCII (Character Set)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696200" cy="3886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Acronym for the American Standard Code for Information Interchange</a:t>
            </a:r>
          </a:p>
          <a:p>
            <a:pPr eaLnBrk="1" hangingPunct="1"/>
            <a:r>
              <a:rPr lang="en-US" dirty="0" smtClean="0"/>
              <a:t>Provides a means for a byte to represent a number</a:t>
            </a:r>
          </a:p>
          <a:p>
            <a:pPr lvl="1" eaLnBrk="1" hangingPunct="1"/>
            <a:r>
              <a:rPr lang="en-US" dirty="0" smtClean="0"/>
              <a:t>0100 0001 (41 Hex) (65 Decimal) = A</a:t>
            </a:r>
          </a:p>
          <a:p>
            <a:pPr lvl="1" eaLnBrk="1" hangingPunct="1"/>
            <a:r>
              <a:rPr lang="en-US" dirty="0" smtClean="0"/>
              <a:t>0100 0010 (42 Hex) (66 Decimal) = B</a:t>
            </a:r>
          </a:p>
          <a:p>
            <a:pPr eaLnBrk="1" hangingPunct="1"/>
            <a:r>
              <a:rPr lang="en-US" dirty="0" smtClean="0"/>
              <a:t>Upper-case and lower-case have separate values.</a:t>
            </a:r>
          </a:p>
          <a:p>
            <a:pPr eaLnBrk="1" hangingPunct="1"/>
            <a:r>
              <a:rPr lang="en-US" dirty="0" smtClean="0"/>
              <a:t>Numbers and symbols are there too.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ASCII Table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1"/>
            <a:ext cx="8229600" cy="4191000"/>
          </a:xfrm>
        </p:spPr>
        <p:txBody>
          <a:bodyPr/>
          <a:lstStyle/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1-31	Control Codes</a:t>
            </a:r>
          </a:p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32-64	Symbols</a:t>
            </a:r>
          </a:p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65-90	Uppercase</a:t>
            </a:r>
          </a:p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91-96	More Symbols</a:t>
            </a:r>
          </a:p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97-122	Lowercase</a:t>
            </a:r>
          </a:p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123-126	More Symbols</a:t>
            </a:r>
          </a:p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127	Delete</a:t>
            </a:r>
          </a:p>
          <a:p>
            <a:pPr eaLnBrk="1" hangingPunct="1">
              <a:tabLst>
                <a:tab pos="2057400" algn="l"/>
              </a:tabLst>
            </a:pPr>
            <a:r>
              <a:rPr lang="en-US" sz="2800" dirty="0" smtClean="0"/>
              <a:t>128-255	International Symbols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ASCII Table</a:t>
            </a:r>
          </a:p>
        </p:txBody>
      </p:sp>
      <p:graphicFrame>
        <p:nvGraphicFramePr>
          <p:cNvPr id="4098" name="Object 512"/>
          <p:cNvGraphicFramePr>
            <a:graphicFrameLocks noChangeAspect="1"/>
          </p:cNvGraphicFramePr>
          <p:nvPr/>
        </p:nvGraphicFramePr>
        <p:xfrm>
          <a:off x="1219200" y="1305131"/>
          <a:ext cx="6553200" cy="4943269"/>
        </p:xfrm>
        <a:graphic>
          <a:graphicData uri="http://schemas.openxmlformats.org/presentationml/2006/ole">
            <p:oleObj spid="_x0000_s88066" name="Bitmap Image" r:id="rId3" imgW="3877216" imgH="3067478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Windows Calculator for Binary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3600"/>
            <a:ext cx="45720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429000"/>
            <a:ext cx="45720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4" name="Oval 6"/>
          <p:cNvSpPr>
            <a:spLocks noChangeArrowheads="1"/>
          </p:cNvSpPr>
          <p:nvPr/>
        </p:nvSpPr>
        <p:spPr bwMode="auto">
          <a:xfrm>
            <a:off x="4572000" y="2438400"/>
            <a:ext cx="6858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4935" name="Oval 7"/>
          <p:cNvSpPr>
            <a:spLocks noChangeArrowheads="1"/>
          </p:cNvSpPr>
          <p:nvPr/>
        </p:nvSpPr>
        <p:spPr bwMode="auto">
          <a:xfrm>
            <a:off x="1905000" y="2743200"/>
            <a:ext cx="6858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4936" name="Oval 8"/>
          <p:cNvSpPr>
            <a:spLocks noChangeArrowheads="1"/>
          </p:cNvSpPr>
          <p:nvPr/>
        </p:nvSpPr>
        <p:spPr bwMode="auto">
          <a:xfrm>
            <a:off x="7772400" y="3733800"/>
            <a:ext cx="6858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4937" name="Text Box 9"/>
          <p:cNvSpPr txBox="1">
            <a:spLocks noChangeArrowheads="1"/>
          </p:cNvSpPr>
          <p:nvPr/>
        </p:nvSpPr>
        <p:spPr bwMode="auto">
          <a:xfrm>
            <a:off x="5486400" y="2057400"/>
            <a:ext cx="241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1.  Type your number.</a:t>
            </a:r>
          </a:p>
        </p:txBody>
      </p:sp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381000" y="5486400"/>
            <a:ext cx="222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2.  Choose notation.</a:t>
            </a:r>
          </a:p>
        </p:txBody>
      </p:sp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6629400" y="2895600"/>
            <a:ext cx="2063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3.  See new value.</a:t>
            </a:r>
          </a:p>
        </p:txBody>
      </p:sp>
      <p:sp>
        <p:nvSpPr>
          <p:cNvPr id="124940" name="Line 12"/>
          <p:cNvSpPr>
            <a:spLocks noChangeShapeType="1"/>
          </p:cNvSpPr>
          <p:nvPr/>
        </p:nvSpPr>
        <p:spPr bwMode="auto">
          <a:xfrm flipH="1">
            <a:off x="5105400" y="23622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4941" name="Line 13"/>
          <p:cNvSpPr>
            <a:spLocks noChangeShapeType="1"/>
          </p:cNvSpPr>
          <p:nvPr/>
        </p:nvSpPr>
        <p:spPr bwMode="auto">
          <a:xfrm flipV="1">
            <a:off x="1600200" y="3124200"/>
            <a:ext cx="6096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4942" name="Line 14"/>
          <p:cNvSpPr>
            <a:spLocks noChangeShapeType="1"/>
          </p:cNvSpPr>
          <p:nvPr/>
        </p:nvSpPr>
        <p:spPr bwMode="auto">
          <a:xfrm>
            <a:off x="8153400" y="3276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4" grpId="0" animBg="1"/>
      <p:bldP spid="124935" grpId="0" animBg="1"/>
      <p:bldP spid="124936" grpId="0" animBg="1"/>
      <p:bldP spid="124937" grpId="0"/>
      <p:bldP spid="124938" grpId="0"/>
      <p:bldP spid="124939" grpId="0"/>
      <p:bldP spid="124940" grpId="0" animBg="1"/>
      <p:bldP spid="124941" grpId="0" animBg="1"/>
      <p:bldP spid="1249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276600"/>
            <a:ext cx="45720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905000"/>
            <a:ext cx="45720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Windows Calculator for Hex</a:t>
            </a:r>
          </a:p>
        </p:txBody>
      </p:sp>
      <p:sp>
        <p:nvSpPr>
          <p:cNvPr id="142341" name="Oval 5"/>
          <p:cNvSpPr>
            <a:spLocks noChangeArrowheads="1"/>
          </p:cNvSpPr>
          <p:nvPr/>
        </p:nvSpPr>
        <p:spPr bwMode="auto">
          <a:xfrm>
            <a:off x="4648200" y="2251075"/>
            <a:ext cx="7620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2342" name="Oval 6"/>
          <p:cNvSpPr>
            <a:spLocks noChangeArrowheads="1"/>
          </p:cNvSpPr>
          <p:nvPr/>
        </p:nvSpPr>
        <p:spPr bwMode="auto">
          <a:xfrm>
            <a:off x="762000" y="2514600"/>
            <a:ext cx="5334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2343" name="Oval 7"/>
          <p:cNvSpPr>
            <a:spLocks noChangeArrowheads="1"/>
          </p:cNvSpPr>
          <p:nvPr/>
        </p:nvSpPr>
        <p:spPr bwMode="auto">
          <a:xfrm>
            <a:off x="8267700" y="3581400"/>
            <a:ext cx="6858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2344" name="Text Box 8"/>
          <p:cNvSpPr txBox="1">
            <a:spLocks noChangeArrowheads="1"/>
          </p:cNvSpPr>
          <p:nvPr/>
        </p:nvSpPr>
        <p:spPr bwMode="auto">
          <a:xfrm>
            <a:off x="5715000" y="1981200"/>
            <a:ext cx="241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1.  Type your number.</a:t>
            </a:r>
          </a:p>
        </p:txBody>
      </p:sp>
      <p:sp>
        <p:nvSpPr>
          <p:cNvPr id="142345" name="Text Box 9"/>
          <p:cNvSpPr txBox="1">
            <a:spLocks noChangeArrowheads="1"/>
          </p:cNvSpPr>
          <p:nvPr/>
        </p:nvSpPr>
        <p:spPr bwMode="auto">
          <a:xfrm>
            <a:off x="381000" y="5486400"/>
            <a:ext cx="222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2.  Choose notation.</a:t>
            </a:r>
          </a:p>
        </p:txBody>
      </p:sp>
      <p:sp>
        <p:nvSpPr>
          <p:cNvPr id="142346" name="Text Box 10"/>
          <p:cNvSpPr txBox="1">
            <a:spLocks noChangeArrowheads="1"/>
          </p:cNvSpPr>
          <p:nvPr/>
        </p:nvSpPr>
        <p:spPr bwMode="auto">
          <a:xfrm>
            <a:off x="6858000" y="2514600"/>
            <a:ext cx="2063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3.  See new value.</a:t>
            </a:r>
          </a:p>
        </p:txBody>
      </p:sp>
      <p:sp>
        <p:nvSpPr>
          <p:cNvPr id="142347" name="Line 11"/>
          <p:cNvSpPr>
            <a:spLocks noChangeShapeType="1"/>
          </p:cNvSpPr>
          <p:nvPr/>
        </p:nvSpPr>
        <p:spPr bwMode="auto">
          <a:xfrm flipH="1">
            <a:off x="5334000" y="22098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2348" name="Line 12"/>
          <p:cNvSpPr>
            <a:spLocks noChangeShapeType="1"/>
          </p:cNvSpPr>
          <p:nvPr/>
        </p:nvSpPr>
        <p:spPr bwMode="auto">
          <a:xfrm flipH="1" flipV="1">
            <a:off x="1066800" y="2971800"/>
            <a:ext cx="53340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2349" name="Line 13"/>
          <p:cNvSpPr>
            <a:spLocks noChangeShapeType="1"/>
          </p:cNvSpPr>
          <p:nvPr/>
        </p:nvSpPr>
        <p:spPr bwMode="auto">
          <a:xfrm>
            <a:off x="7315200" y="2895600"/>
            <a:ext cx="990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1" grpId="0" animBg="1"/>
      <p:bldP spid="142342" grpId="0" animBg="1"/>
      <p:bldP spid="142343" grpId="0" animBg="1"/>
      <p:bldP spid="142344" grpId="0"/>
      <p:bldP spid="142345" grpId="0"/>
      <p:bldP spid="142346" grpId="0"/>
      <p:bldP spid="142347" grpId="0" animBg="1"/>
      <p:bldP spid="142348" grpId="0" animBg="1"/>
      <p:bldP spid="14234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04800" y="1676400"/>
            <a:ext cx="8534400" cy="3429000"/>
          </a:xfrm>
        </p:spPr>
        <p:txBody>
          <a:bodyPr/>
          <a:lstStyle/>
          <a:p>
            <a:pPr eaLnBrk="1" hangingPunct="1"/>
            <a:r>
              <a:rPr lang="en-US" dirty="0" smtClean="0"/>
              <a:t>There are 10 types of people in the world... Those who understand binary, and those who don’t.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today comes in different forms including numbers, text, audio, image and video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computer industry uses the term “multimedia” to define data that contains numbers, text, images, audio and video.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514600"/>
            <a:ext cx="69008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inside the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data types are transformed into a uniform representation when they are stored in a computer and transformed back to their original form when retrieved. </a:t>
            </a:r>
          </a:p>
          <a:p>
            <a:r>
              <a:rPr lang="en-US" dirty="0" smtClean="0"/>
              <a:t>This universal representation is called a </a:t>
            </a:r>
            <a:r>
              <a:rPr lang="en-US" b="1" dirty="0" smtClean="0"/>
              <a:t>bit pattern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of different data types</a:t>
            </a:r>
            <a:endParaRPr lang="en-US" dirty="0"/>
          </a:p>
        </p:txBody>
      </p:sp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38" y="1371600"/>
            <a:ext cx="74771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438" y="2286000"/>
            <a:ext cx="74771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3438" y="3352800"/>
            <a:ext cx="74771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69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3438" y="4343400"/>
            <a:ext cx="74771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691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5410200"/>
            <a:ext cx="74676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Logic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dirty="0" smtClean="0"/>
              <a:t>Data inside a computer is stored as patterns of bits. </a:t>
            </a:r>
          </a:p>
          <a:p>
            <a:r>
              <a:rPr lang="en-US" sz="3000" dirty="0" smtClean="0"/>
              <a:t>Logic operations refer to those operations that apply the same basic operation on individual bits of a pattern or on two corresponding bits in two patterns. </a:t>
            </a:r>
          </a:p>
          <a:p>
            <a:r>
              <a:rPr lang="en-US" sz="3000" dirty="0" smtClean="0"/>
              <a:t>This means that we can define logic operations at the bit level and at the pattern level.</a:t>
            </a:r>
          </a:p>
          <a:p>
            <a:r>
              <a:rPr lang="en-US" sz="3000" dirty="0" smtClean="0"/>
              <a:t>A logic operation at the pattern level is n logic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 at bit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A bit can take one of the two values: 0 or 1</a:t>
            </a:r>
          </a:p>
          <a:p>
            <a:r>
              <a:rPr lang="en-US" sz="3000" dirty="0" smtClean="0"/>
              <a:t>If we interpret 0 as the value false and 1 as the value true, we can apply the operations defined in Boolean algebra to manipulate bits</a:t>
            </a:r>
          </a:p>
          <a:p>
            <a:r>
              <a:rPr lang="en-US" sz="3000" dirty="0" smtClean="0"/>
              <a:t>Boolean algebra, named in honor of George Boole, belongs to a special field of mathematics called logic</a:t>
            </a:r>
          </a:p>
          <a:p>
            <a:r>
              <a:rPr lang="en-US" sz="3000" dirty="0" smtClean="0"/>
              <a:t>Today we discuss four bit-level operations that are used to manipulate bits: </a:t>
            </a:r>
          </a:p>
          <a:p>
            <a:pPr>
              <a:buNone/>
            </a:pPr>
            <a:r>
              <a:rPr lang="en-US" sz="3000" dirty="0" smtClean="0"/>
              <a:t>		NOT, AND, OR, and XOR.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077200" cy="4754563"/>
          </a:xfrm>
        </p:spPr>
        <p:txBody>
          <a:bodyPr/>
          <a:lstStyle/>
          <a:p>
            <a:r>
              <a:rPr lang="en-US" dirty="0" smtClean="0"/>
              <a:t>The NOT operator is a unary operator</a:t>
            </a:r>
          </a:p>
          <a:p>
            <a:r>
              <a:rPr lang="en-US" dirty="0" smtClean="0"/>
              <a:t>It takes only one input bit </a:t>
            </a:r>
          </a:p>
          <a:p>
            <a:r>
              <a:rPr lang="en-US" dirty="0" smtClean="0"/>
              <a:t>The output bit is the complement of the input</a:t>
            </a:r>
          </a:p>
          <a:p>
            <a:endParaRPr lang="en-US" dirty="0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733800"/>
            <a:ext cx="3276600" cy="2214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209800"/>
          </a:xfrm>
        </p:spPr>
        <p:txBody>
          <a:bodyPr/>
          <a:lstStyle/>
          <a:p>
            <a:r>
              <a:rPr lang="en-US" dirty="0" smtClean="0"/>
              <a:t>The AND operator is a binary operator: it takes two inputs </a:t>
            </a:r>
          </a:p>
          <a:p>
            <a:r>
              <a:rPr lang="en-US" dirty="0" smtClean="0"/>
              <a:t>The output bit is 1 if both inputs are 1s and the output is 0 in the other three cases</a:t>
            </a:r>
          </a:p>
          <a:p>
            <a:endParaRPr lang="en-US" dirty="0"/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6576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581400"/>
            <a:ext cx="42672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For x = 0 or 1   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 smtClean="0"/>
              <a:t>	x AND 0 → 0           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 smtClean="0"/>
              <a:t>	0 AND x →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754563"/>
          </a:xfrm>
        </p:spPr>
        <p:txBody>
          <a:bodyPr/>
          <a:lstStyle/>
          <a:p>
            <a:r>
              <a:rPr lang="en-US" dirty="0" smtClean="0"/>
              <a:t>The OR operator is a binary operator: it takes two inputs </a:t>
            </a:r>
          </a:p>
          <a:p>
            <a:r>
              <a:rPr lang="en-US" dirty="0" smtClean="0"/>
              <a:t>The output bit is 0 if both inputs are 0s and the output is 1 in other three cases</a:t>
            </a:r>
          </a:p>
          <a:p>
            <a:endParaRPr lang="en-US" dirty="0"/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648075"/>
            <a:ext cx="3438142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581400"/>
            <a:ext cx="42672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For x = 0 or 1   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 smtClean="0"/>
              <a:t>	x OR 1 → 1           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 smtClean="0"/>
              <a:t>	1 OR x → 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XOR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XOR operator is a binary operator like the OR operator, with only one difference: the output is 0 if both inputs are 1s </a:t>
            </a:r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3124199"/>
            <a:ext cx="3505200" cy="279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048000"/>
            <a:ext cx="42672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For </a:t>
            </a:r>
            <a:r>
              <a:rPr lang="en-US" sz="3200" i="1" dirty="0" smtClean="0"/>
              <a:t>x</a:t>
            </a:r>
            <a:r>
              <a:rPr lang="en-US" sz="3200" dirty="0" smtClean="0"/>
              <a:t> = 0 or 1                           </a:t>
            </a:r>
            <a:br>
              <a:rPr lang="en-US" sz="3200" dirty="0" smtClean="0"/>
            </a:br>
            <a:r>
              <a:rPr lang="en-US" sz="3200" dirty="0" smtClean="0"/>
              <a:t>1 XOR </a:t>
            </a:r>
            <a:r>
              <a:rPr lang="en-US" sz="3200" i="1" dirty="0" smtClean="0"/>
              <a:t>x</a:t>
            </a:r>
            <a:r>
              <a:rPr lang="en-US" sz="3200" dirty="0" smtClean="0"/>
              <a:t> → NOT x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i="1" dirty="0" smtClean="0"/>
              <a:t>	x</a:t>
            </a:r>
            <a:r>
              <a:rPr lang="en-US" sz="3200" dirty="0" smtClean="0"/>
              <a:t> XOR 1 → NOT </a:t>
            </a:r>
            <a:r>
              <a:rPr lang="en-US" sz="3200" i="1" dirty="0" smtClean="0"/>
              <a:t>x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Logic operations at pattern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048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same four operators (NOT, AND, OR, and XOR) can be applied to an n-bit pattern </a:t>
            </a:r>
          </a:p>
          <a:p>
            <a:r>
              <a:rPr lang="en-US" dirty="0" smtClean="0"/>
              <a:t>The effect is the same as applying each operator to each individual bit for NOT and to each corresponding pair of bits for the other three operators </a:t>
            </a:r>
          </a:p>
          <a:p>
            <a:endParaRPr 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495800"/>
            <a:ext cx="784383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NOT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Use the NOT operator on the bit pattern 10011000</a:t>
            </a:r>
          </a:p>
          <a:p>
            <a:pPr algn="just"/>
            <a:r>
              <a:rPr lang="en-US" dirty="0" smtClean="0">
                <a:solidFill>
                  <a:schemeClr val="folHlink"/>
                </a:solidFill>
              </a:rPr>
              <a:t>Solution</a:t>
            </a:r>
          </a:p>
          <a:p>
            <a:pPr algn="just">
              <a:buNone/>
            </a:pPr>
            <a:r>
              <a:rPr lang="en-US" dirty="0" smtClean="0"/>
              <a:t>	The solution is shown below.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Note that the NOT operator changes every 0 to 1 and every 1 to 0.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751262"/>
            <a:ext cx="72263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AND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Use the AND operator on the bit patterns 10011000 and 00101010.</a:t>
            </a:r>
          </a:p>
          <a:p>
            <a:pPr algn="just"/>
            <a:r>
              <a:rPr lang="en-US" dirty="0" smtClean="0">
                <a:solidFill>
                  <a:schemeClr val="folHlink"/>
                </a:solidFill>
              </a:rPr>
              <a:t>Solution</a:t>
            </a:r>
          </a:p>
          <a:p>
            <a:pPr algn="just">
              <a:buNone/>
            </a:pPr>
            <a:r>
              <a:rPr lang="en-US" dirty="0" smtClean="0"/>
              <a:t>	The solution is shown below.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Note that only one bit in the output is 1, where both corresponding inputs are 1s.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505200"/>
            <a:ext cx="76231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reeform 5"/>
          <p:cNvSpPr/>
          <p:nvPr/>
        </p:nvSpPr>
        <p:spPr>
          <a:xfrm>
            <a:off x="4279075" y="3324102"/>
            <a:ext cx="674914" cy="374073"/>
          </a:xfrm>
          <a:custGeom>
            <a:avLst/>
            <a:gdLst>
              <a:gd name="connsiteX0" fmla="*/ 674914 w 674914"/>
              <a:gd name="connsiteY0" fmla="*/ 100941 h 374073"/>
              <a:gd name="connsiteX1" fmla="*/ 294903 w 674914"/>
              <a:gd name="connsiteY1" fmla="*/ 53439 h 374073"/>
              <a:gd name="connsiteX2" fmla="*/ 45522 w 674914"/>
              <a:gd name="connsiteY2" fmla="*/ 53439 h 374073"/>
              <a:gd name="connsiteX3" fmla="*/ 21771 w 674914"/>
              <a:gd name="connsiteY3" fmla="*/ 374073 h 37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4914" h="374073">
                <a:moveTo>
                  <a:pt x="674914" y="100941"/>
                </a:moveTo>
                <a:cubicBezTo>
                  <a:pt x="537358" y="81148"/>
                  <a:pt x="399802" y="61356"/>
                  <a:pt x="294903" y="53439"/>
                </a:cubicBezTo>
                <a:cubicBezTo>
                  <a:pt x="190004" y="45522"/>
                  <a:pt x="91044" y="0"/>
                  <a:pt x="45522" y="53439"/>
                </a:cubicBezTo>
                <a:cubicBezTo>
                  <a:pt x="0" y="106878"/>
                  <a:pt x="10885" y="240475"/>
                  <a:pt x="21771" y="374073"/>
                </a:cubicBezTo>
              </a:path>
            </a:pathLst>
          </a:cu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– OR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Use the OR operator on the bit patterns 10011001 and 00101110.</a:t>
            </a:r>
          </a:p>
          <a:p>
            <a:pPr algn="just"/>
            <a:r>
              <a:rPr lang="en-US" dirty="0" smtClean="0">
                <a:solidFill>
                  <a:schemeClr val="folHlink"/>
                </a:solidFill>
              </a:rPr>
              <a:t>Solution</a:t>
            </a:r>
          </a:p>
          <a:p>
            <a:pPr algn="just">
              <a:buNone/>
            </a:pPr>
            <a:r>
              <a:rPr lang="en-US" dirty="0" smtClean="0"/>
              <a:t>	The solution is shown below.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Note that only one bit in the output is 0, where both corresponding inputs are 0s.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611563"/>
            <a:ext cx="7334250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reeform 4"/>
          <p:cNvSpPr/>
          <p:nvPr/>
        </p:nvSpPr>
        <p:spPr>
          <a:xfrm>
            <a:off x="2743200" y="3347852"/>
            <a:ext cx="674914" cy="374073"/>
          </a:xfrm>
          <a:custGeom>
            <a:avLst/>
            <a:gdLst>
              <a:gd name="connsiteX0" fmla="*/ 674914 w 674914"/>
              <a:gd name="connsiteY0" fmla="*/ 100941 h 374073"/>
              <a:gd name="connsiteX1" fmla="*/ 294903 w 674914"/>
              <a:gd name="connsiteY1" fmla="*/ 53439 h 374073"/>
              <a:gd name="connsiteX2" fmla="*/ 45522 w 674914"/>
              <a:gd name="connsiteY2" fmla="*/ 53439 h 374073"/>
              <a:gd name="connsiteX3" fmla="*/ 21771 w 674914"/>
              <a:gd name="connsiteY3" fmla="*/ 374073 h 37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4914" h="374073">
                <a:moveTo>
                  <a:pt x="674914" y="100941"/>
                </a:moveTo>
                <a:cubicBezTo>
                  <a:pt x="537358" y="81148"/>
                  <a:pt x="399802" y="61356"/>
                  <a:pt x="294903" y="53439"/>
                </a:cubicBezTo>
                <a:cubicBezTo>
                  <a:pt x="190004" y="45522"/>
                  <a:pt x="91044" y="0"/>
                  <a:pt x="45522" y="53439"/>
                </a:cubicBezTo>
                <a:cubicBezTo>
                  <a:pt x="0" y="106878"/>
                  <a:pt x="10885" y="240475"/>
                  <a:pt x="21771" y="374073"/>
                </a:cubicBezTo>
              </a:path>
            </a:pathLst>
          </a:cu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XOR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Use the XOR operator on the bit patterns 10011001 and 00101110.</a:t>
            </a:r>
          </a:p>
          <a:p>
            <a:pPr algn="just"/>
            <a:r>
              <a:rPr lang="en-US" dirty="0" smtClean="0">
                <a:solidFill>
                  <a:schemeClr val="folHlink"/>
                </a:solidFill>
              </a:rPr>
              <a:t>Solution</a:t>
            </a:r>
          </a:p>
          <a:p>
            <a:pPr algn="just">
              <a:buNone/>
            </a:pPr>
            <a:r>
              <a:rPr lang="en-US" dirty="0" smtClean="0"/>
              <a:t>	The solution is shown below.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When the two inputs are 1s, the result is 0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575" y="3733800"/>
            <a:ext cx="79470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reeform 4"/>
          <p:cNvSpPr/>
          <p:nvPr/>
        </p:nvSpPr>
        <p:spPr>
          <a:xfrm>
            <a:off x="4226625" y="3452750"/>
            <a:ext cx="674914" cy="374073"/>
          </a:xfrm>
          <a:custGeom>
            <a:avLst/>
            <a:gdLst>
              <a:gd name="connsiteX0" fmla="*/ 674914 w 674914"/>
              <a:gd name="connsiteY0" fmla="*/ 100941 h 374073"/>
              <a:gd name="connsiteX1" fmla="*/ 294903 w 674914"/>
              <a:gd name="connsiteY1" fmla="*/ 53439 h 374073"/>
              <a:gd name="connsiteX2" fmla="*/ 45522 w 674914"/>
              <a:gd name="connsiteY2" fmla="*/ 53439 h 374073"/>
              <a:gd name="connsiteX3" fmla="*/ 21771 w 674914"/>
              <a:gd name="connsiteY3" fmla="*/ 374073 h 37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4914" h="374073">
                <a:moveTo>
                  <a:pt x="674914" y="100941"/>
                </a:moveTo>
                <a:cubicBezTo>
                  <a:pt x="537358" y="81148"/>
                  <a:pt x="399802" y="61356"/>
                  <a:pt x="294903" y="53439"/>
                </a:cubicBezTo>
                <a:cubicBezTo>
                  <a:pt x="190004" y="45522"/>
                  <a:pt x="91044" y="0"/>
                  <a:pt x="45522" y="53439"/>
                </a:cubicBezTo>
                <a:cubicBezTo>
                  <a:pt x="0" y="106878"/>
                  <a:pt x="10885" y="240475"/>
                  <a:pt x="21771" y="374073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1758</TotalTime>
  <Words>1909</Words>
  <Application>Microsoft Office PowerPoint</Application>
  <PresentationFormat>On-screen Show (4:3)</PresentationFormat>
  <Paragraphs>573</Paragraphs>
  <Slides>52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myPresentation1</vt:lpstr>
      <vt:lpstr>Bitmap Image</vt:lpstr>
      <vt:lpstr>CSC103: Introduction to Computer and Programming</vt:lpstr>
      <vt:lpstr>Today’s lecture outline</vt:lpstr>
      <vt:lpstr>Computer Software</vt:lpstr>
      <vt:lpstr>Operating System Software</vt:lpstr>
      <vt:lpstr>Cont.</vt:lpstr>
      <vt:lpstr>Application software</vt:lpstr>
      <vt:lpstr>Word Processing</vt:lpstr>
      <vt:lpstr>Electronic Spreadsheets</vt:lpstr>
      <vt:lpstr>Database Software</vt:lpstr>
      <vt:lpstr>Presentation software</vt:lpstr>
      <vt:lpstr>Computer Components and Operations</vt:lpstr>
      <vt:lpstr>Cont.</vt:lpstr>
      <vt:lpstr>Understanding Computer Operations</vt:lpstr>
      <vt:lpstr>Understanding Computer Operations</vt:lpstr>
      <vt:lpstr>Logic Building</vt:lpstr>
      <vt:lpstr>Cont.</vt:lpstr>
      <vt:lpstr>Binary Numbers  </vt:lpstr>
      <vt:lpstr>How computer think</vt:lpstr>
      <vt:lpstr>Off and On</vt:lpstr>
      <vt:lpstr>Binary Numbers (Bits)</vt:lpstr>
      <vt:lpstr>Number systems</vt:lpstr>
      <vt:lpstr>We count in Base 10 (Decimal) </vt:lpstr>
      <vt:lpstr>Computers count in Base 2 (Binary)</vt:lpstr>
      <vt:lpstr>Counting in Decimal</vt:lpstr>
      <vt:lpstr>Converting Binary to Decimal</vt:lpstr>
      <vt:lpstr>Converting Binary to Decimal</vt:lpstr>
      <vt:lpstr>Converting Binary to Decimal</vt:lpstr>
      <vt:lpstr>Converting Binary to Decimal</vt:lpstr>
      <vt:lpstr>Convert Decimal to Binary</vt:lpstr>
      <vt:lpstr>Check</vt:lpstr>
      <vt:lpstr>Bytes</vt:lpstr>
      <vt:lpstr>Example</vt:lpstr>
      <vt:lpstr>ASCII (Character Set)</vt:lpstr>
      <vt:lpstr>ASCII Table</vt:lpstr>
      <vt:lpstr>ASCII Table</vt:lpstr>
      <vt:lpstr>Windows Calculator for Binary</vt:lpstr>
      <vt:lpstr>Windows Calculator for Hex</vt:lpstr>
      <vt:lpstr>There are 10 types of people in the world... Those who understand binary, and those who don’t.</vt:lpstr>
      <vt:lpstr>Data</vt:lpstr>
      <vt:lpstr>Data inside the computer</vt:lpstr>
      <vt:lpstr>Storage of different data types</vt:lpstr>
      <vt:lpstr>Logic Operations</vt:lpstr>
      <vt:lpstr>Logical operation at bit level</vt:lpstr>
      <vt:lpstr>NOT operation</vt:lpstr>
      <vt:lpstr>AND operation</vt:lpstr>
      <vt:lpstr>OR operation</vt:lpstr>
      <vt:lpstr>XOR operation</vt:lpstr>
      <vt:lpstr>Logic operations at pattern level</vt:lpstr>
      <vt:lpstr>Example – NOT operation</vt:lpstr>
      <vt:lpstr>Example – AND operation</vt:lpstr>
      <vt:lpstr>Example – OR operation</vt:lpstr>
      <vt:lpstr>XOR operation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106</cp:revision>
  <dcterms:created xsi:type="dcterms:W3CDTF">2006-08-16T00:00:00Z</dcterms:created>
  <dcterms:modified xsi:type="dcterms:W3CDTF">2012-05-15T14:41:28Z</dcterms:modified>
</cp:coreProperties>
</file>