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683" r:id="rId3"/>
    <p:sldId id="699" r:id="rId4"/>
    <p:sldId id="701" r:id="rId5"/>
    <p:sldId id="707" r:id="rId6"/>
    <p:sldId id="708" r:id="rId7"/>
    <p:sldId id="709" r:id="rId8"/>
    <p:sldId id="710" r:id="rId9"/>
    <p:sldId id="714" r:id="rId10"/>
    <p:sldId id="715" r:id="rId11"/>
    <p:sldId id="716" r:id="rId12"/>
    <p:sldId id="712" r:id="rId13"/>
    <p:sldId id="719" r:id="rId14"/>
    <p:sldId id="700" r:id="rId15"/>
    <p:sldId id="717" r:id="rId16"/>
    <p:sldId id="702" r:id="rId17"/>
    <p:sldId id="703" r:id="rId18"/>
    <p:sldId id="704" r:id="rId19"/>
    <p:sldId id="705" r:id="rId20"/>
    <p:sldId id="706" r:id="rId21"/>
    <p:sldId id="682" r:id="rId22"/>
    <p:sldId id="7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980" autoAdjust="0"/>
  </p:normalViewPr>
  <p:slideViewPr>
    <p:cSldViewPr>
      <p:cViewPr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9/pointer_arithmetic_program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9/selection_sort.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9/passingArraytoFunction.c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9/passingArraytoFunction.c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9/2D_simple_program.c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9/selection_sort.c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19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program to calculate percentage marks</a:t>
            </a:r>
          </a:p>
          <a:p>
            <a:r>
              <a:rPr lang="en-US" dirty="0" smtClean="0"/>
              <a:t>Array initialization</a:t>
            </a:r>
          </a:p>
          <a:p>
            <a:r>
              <a:rPr lang="en-US" dirty="0" smtClean="0"/>
              <a:t>Bound checking</a:t>
            </a:r>
          </a:p>
          <a:p>
            <a:r>
              <a:rPr lang="en-US" dirty="0" smtClean="0"/>
              <a:t>Passing array elements to function</a:t>
            </a:r>
          </a:p>
          <a:p>
            <a:pPr lvl="1"/>
            <a:r>
              <a:rPr lang="en-US" dirty="0" smtClean="0"/>
              <a:t>By value</a:t>
            </a:r>
          </a:p>
          <a:p>
            <a:pPr lvl="1"/>
            <a:r>
              <a:rPr lang="en-US" dirty="0" smtClean="0"/>
              <a:t>By address</a:t>
            </a:r>
          </a:p>
          <a:p>
            <a:r>
              <a:rPr lang="en-US" dirty="0" smtClean="0"/>
              <a:t>Pointer arithmetic </a:t>
            </a:r>
          </a:p>
          <a:p>
            <a:r>
              <a:rPr lang="en-US" dirty="0" smtClean="0"/>
              <a:t>Printing value of array elements using pointer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56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Pointer arithmetic – a program</a:t>
            </a:r>
          </a:p>
          <a:p>
            <a:r>
              <a:rPr lang="en-US" dirty="0" smtClean="0"/>
              <a:t>Sorting techniques – a program</a:t>
            </a:r>
          </a:p>
          <a:p>
            <a:r>
              <a:rPr lang="en-US" dirty="0" smtClean="0"/>
              <a:t>Passing </a:t>
            </a:r>
            <a:r>
              <a:rPr lang="en-US" dirty="0"/>
              <a:t>an Entire Array to a Function </a:t>
            </a:r>
            <a:endParaRPr lang="en-US" dirty="0" smtClean="0"/>
          </a:p>
          <a:p>
            <a:r>
              <a:rPr lang="en-US" dirty="0" smtClean="0"/>
              <a:t>Array and pointer</a:t>
            </a:r>
          </a:p>
          <a:p>
            <a:r>
              <a:rPr lang="en-US" dirty="0" smtClean="0"/>
              <a:t>2 Dimensional Array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280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15962"/>
          </a:xfrm>
        </p:spPr>
        <p:txBody>
          <a:bodyPr/>
          <a:lstStyle/>
          <a:p>
            <a:r>
              <a:rPr lang="en-US" dirty="0" smtClean="0"/>
              <a:t>Pointer arithmetic - program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7162800" cy="5323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6324600" y="1143000"/>
            <a:ext cx="2264392" cy="4870622"/>
            <a:chOff x="6407676" y="1143000"/>
            <a:chExt cx="2264392" cy="4870622"/>
          </a:xfrm>
        </p:grpSpPr>
        <p:grpSp>
          <p:nvGrpSpPr>
            <p:cNvPr id="14" name="Group 13"/>
            <p:cNvGrpSpPr/>
            <p:nvPr/>
          </p:nvGrpSpPr>
          <p:grpSpPr>
            <a:xfrm>
              <a:off x="7391400" y="1752600"/>
              <a:ext cx="1082155" cy="762000"/>
              <a:chOff x="5795748" y="1143000"/>
              <a:chExt cx="1082155" cy="7620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6172200" y="1164609"/>
                <a:ext cx="705703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3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795748" y="1143000"/>
                <a:ext cx="352852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i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951560" y="1578591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560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6407676" y="1143000"/>
              <a:ext cx="1241946" cy="457200"/>
              <a:chOff x="6407676" y="1143000"/>
              <a:chExt cx="1241946" cy="4572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960979" y="1143000"/>
                <a:ext cx="688643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407676" y="1143000"/>
                <a:ext cx="553303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*x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7467600" y="3200400"/>
              <a:ext cx="1082155" cy="762000"/>
              <a:chOff x="5795748" y="1143000"/>
              <a:chExt cx="1082155" cy="76200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172200" y="1143000"/>
                <a:ext cx="705703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1.5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795748" y="1143000"/>
                <a:ext cx="352852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j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5951560" y="1578591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7</a:t>
                </a:r>
                <a:r>
                  <a:rPr lang="en-US" sz="2400" dirty="0">
                    <a:solidFill>
                      <a:srgbClr val="C00000"/>
                    </a:solidFill>
                  </a:rPr>
                  <a:t>9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0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7850306" y="5251622"/>
              <a:ext cx="821762" cy="762000"/>
              <a:chOff x="5795748" y="1143000"/>
              <a:chExt cx="821762" cy="7620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6172200" y="1143000"/>
                <a:ext cx="374549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c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795748" y="1143000"/>
                <a:ext cx="352852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k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855510" y="1578591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C00000"/>
                    </a:solidFill>
                  </a:rPr>
                  <a:t>320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6407676" y="2604168"/>
              <a:ext cx="1241946" cy="462887"/>
              <a:chOff x="6407676" y="2604168"/>
              <a:chExt cx="1241946" cy="46288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960979" y="2604168"/>
                <a:ext cx="688643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407676" y="2609855"/>
                <a:ext cx="553303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*y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6512542" y="4794422"/>
              <a:ext cx="1241946" cy="457200"/>
              <a:chOff x="6512542" y="4794422"/>
              <a:chExt cx="1241946" cy="457200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065845" y="4794422"/>
                <a:ext cx="688643" cy="457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512542" y="4794422"/>
                <a:ext cx="553303" cy="4572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/>
                    </a:solidFill>
                  </a:rPr>
                  <a:t>*z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6" name="Rectangle 35"/>
          <p:cNvSpPr/>
          <p:nvPr/>
        </p:nvSpPr>
        <p:spPr>
          <a:xfrm>
            <a:off x="6874208" y="1135607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560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858000" y="2596207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790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970738" y="4794422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320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5" name="Left Brace 34"/>
          <p:cNvSpPr/>
          <p:nvPr/>
        </p:nvSpPr>
        <p:spPr>
          <a:xfrm>
            <a:off x="152400" y="1143000"/>
            <a:ext cx="228600" cy="8382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eft Brace 41"/>
          <p:cNvSpPr/>
          <p:nvPr/>
        </p:nvSpPr>
        <p:spPr>
          <a:xfrm>
            <a:off x="152400" y="2106304"/>
            <a:ext cx="228600" cy="8382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0" y="3061368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7397798" y="1095598"/>
            <a:ext cx="529324" cy="678611"/>
          </a:xfrm>
          <a:custGeom>
            <a:avLst/>
            <a:gdLst>
              <a:gd name="connsiteX0" fmla="*/ 0 w 529324"/>
              <a:gd name="connsiteY0" fmla="*/ 132701 h 678611"/>
              <a:gd name="connsiteX1" fmla="*/ 518615 w 529324"/>
              <a:gd name="connsiteY1" fmla="*/ 37166 h 678611"/>
              <a:gd name="connsiteX2" fmla="*/ 300250 w 529324"/>
              <a:gd name="connsiteY2" fmla="*/ 678611 h 678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9324" h="678611">
                <a:moveTo>
                  <a:pt x="0" y="132701"/>
                </a:moveTo>
                <a:cubicBezTo>
                  <a:pt x="234286" y="39441"/>
                  <a:pt x="468573" y="-53819"/>
                  <a:pt x="518615" y="37166"/>
                </a:cubicBezTo>
                <a:cubicBezTo>
                  <a:pt x="568657" y="128151"/>
                  <a:pt x="434453" y="403381"/>
                  <a:pt x="300250" y="67861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0" y="3352800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7425093" y="2608988"/>
            <a:ext cx="486041" cy="598236"/>
          </a:xfrm>
          <a:custGeom>
            <a:avLst/>
            <a:gdLst>
              <a:gd name="connsiteX0" fmla="*/ 0 w 486041"/>
              <a:gd name="connsiteY0" fmla="*/ 93269 h 598236"/>
              <a:gd name="connsiteX1" fmla="*/ 464024 w 486041"/>
              <a:gd name="connsiteY1" fmla="*/ 38678 h 598236"/>
              <a:gd name="connsiteX2" fmla="*/ 368490 w 486041"/>
              <a:gd name="connsiteY2" fmla="*/ 598236 h 598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6041" h="598236">
                <a:moveTo>
                  <a:pt x="0" y="93269"/>
                </a:moveTo>
                <a:cubicBezTo>
                  <a:pt x="201304" y="23893"/>
                  <a:pt x="402609" y="-45483"/>
                  <a:pt x="464024" y="38678"/>
                </a:cubicBezTo>
                <a:cubicBezTo>
                  <a:pt x="525439" y="122839"/>
                  <a:pt x="446964" y="360537"/>
                  <a:pt x="368490" y="59823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0" y="3657600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7520628" y="4677890"/>
            <a:ext cx="748070" cy="590146"/>
          </a:xfrm>
          <a:custGeom>
            <a:avLst/>
            <a:gdLst>
              <a:gd name="connsiteX0" fmla="*/ 0 w 748070"/>
              <a:gd name="connsiteY0" fmla="*/ 208009 h 590146"/>
              <a:gd name="connsiteX1" fmla="*/ 668740 w 748070"/>
              <a:gd name="connsiteY1" fmla="*/ 16940 h 590146"/>
              <a:gd name="connsiteX2" fmla="*/ 709683 w 748070"/>
              <a:gd name="connsiteY2" fmla="*/ 590146 h 59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8070" h="590146">
                <a:moveTo>
                  <a:pt x="0" y="208009"/>
                </a:moveTo>
                <a:cubicBezTo>
                  <a:pt x="275230" y="80630"/>
                  <a:pt x="550460" y="-46749"/>
                  <a:pt x="668740" y="16940"/>
                </a:cubicBezTo>
                <a:cubicBezTo>
                  <a:pt x="787020" y="80629"/>
                  <a:pt x="748351" y="335387"/>
                  <a:pt x="709683" y="59014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8215952" y="1752600"/>
            <a:ext cx="919466" cy="4261022"/>
            <a:chOff x="8215952" y="1752600"/>
            <a:chExt cx="919466" cy="4261022"/>
          </a:xfrm>
        </p:grpSpPr>
        <p:grpSp>
          <p:nvGrpSpPr>
            <p:cNvPr id="53" name="Group 52"/>
            <p:cNvGrpSpPr/>
            <p:nvPr/>
          </p:nvGrpSpPr>
          <p:grpSpPr>
            <a:xfrm>
              <a:off x="8215952" y="1752600"/>
              <a:ext cx="810905" cy="775648"/>
              <a:chOff x="8292152" y="1752600"/>
              <a:chExt cx="810905" cy="775648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8476772" y="1774209"/>
                <a:ext cx="626285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2" name="Straight Connector 51"/>
              <p:cNvCxnSpPr/>
              <p:nvPr/>
            </p:nvCxnSpPr>
            <p:spPr>
              <a:xfrm>
                <a:off x="9103057" y="1752600"/>
                <a:ext cx="0" cy="478809"/>
              </a:xfrm>
              <a:prstGeom prst="line">
                <a:avLst/>
              </a:prstGeom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Rectangle 53"/>
              <p:cNvSpPr/>
              <p:nvPr/>
            </p:nvSpPr>
            <p:spPr>
              <a:xfrm>
                <a:off x="8292152" y="2201839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564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8316032" y="5237974"/>
              <a:ext cx="819386" cy="775648"/>
              <a:chOff x="8283671" y="1752600"/>
              <a:chExt cx="819386" cy="775648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8476772" y="1774209"/>
                <a:ext cx="626285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" name="Straight Connector 57"/>
              <p:cNvCxnSpPr/>
              <p:nvPr/>
            </p:nvCxnSpPr>
            <p:spPr>
              <a:xfrm>
                <a:off x="9103057" y="1752600"/>
                <a:ext cx="0" cy="478809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/>
              <p:cNvSpPr/>
              <p:nvPr/>
            </p:nvSpPr>
            <p:spPr>
              <a:xfrm>
                <a:off x="8283671" y="2201839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rgbClr val="C00000"/>
                    </a:solidFill>
                  </a:rPr>
                  <a:t>321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248935" y="3186752"/>
              <a:ext cx="832513" cy="775648"/>
              <a:chOff x="8270544" y="1752600"/>
              <a:chExt cx="832513" cy="775648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8476772" y="1774209"/>
                <a:ext cx="626285" cy="4572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9103057" y="1752600"/>
                <a:ext cx="0" cy="478809"/>
              </a:xfrm>
              <a:prstGeom prst="line">
                <a:avLst/>
              </a:prstGeom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ctangle 62"/>
              <p:cNvSpPr/>
              <p:nvPr/>
            </p:nvSpPr>
            <p:spPr>
              <a:xfrm>
                <a:off x="8270544" y="2201839"/>
                <a:ext cx="762000" cy="32640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794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</p:grpSp>
      <p:sp>
        <p:nvSpPr>
          <p:cNvPr id="64" name="Left Brace 63"/>
          <p:cNvSpPr/>
          <p:nvPr/>
        </p:nvSpPr>
        <p:spPr>
          <a:xfrm>
            <a:off x="172872" y="3839859"/>
            <a:ext cx="228600" cy="8382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0" y="4801246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6871648" y="1135607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564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7478973" y="891996"/>
            <a:ext cx="1165573" cy="882213"/>
          </a:xfrm>
          <a:custGeom>
            <a:avLst/>
            <a:gdLst>
              <a:gd name="connsiteX0" fmla="*/ 0 w 1165573"/>
              <a:gd name="connsiteY0" fmla="*/ 336303 h 882213"/>
              <a:gd name="connsiteX1" fmla="*/ 1078173 w 1165573"/>
              <a:gd name="connsiteY1" fmla="*/ 22404 h 882213"/>
              <a:gd name="connsiteX2" fmla="*/ 1023582 w 1165573"/>
              <a:gd name="connsiteY2" fmla="*/ 882213 h 88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5573" h="882213">
                <a:moveTo>
                  <a:pt x="0" y="336303"/>
                </a:moveTo>
                <a:cubicBezTo>
                  <a:pt x="453788" y="133861"/>
                  <a:pt x="907576" y="-68581"/>
                  <a:pt x="1078173" y="22404"/>
                </a:cubicBezTo>
                <a:cubicBezTo>
                  <a:pt x="1248770" y="113389"/>
                  <a:pt x="1136176" y="497801"/>
                  <a:pt x="1023582" y="882213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6877902" y="2590800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794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7960" y="5127009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67"/>
          <p:cNvSpPr/>
          <p:nvPr/>
        </p:nvSpPr>
        <p:spPr>
          <a:xfrm>
            <a:off x="7465325" y="2578879"/>
            <a:ext cx="1169033" cy="628345"/>
          </a:xfrm>
          <a:custGeom>
            <a:avLst/>
            <a:gdLst>
              <a:gd name="connsiteX0" fmla="*/ 0 w 1169033"/>
              <a:gd name="connsiteY0" fmla="*/ 109730 h 628345"/>
              <a:gd name="connsiteX1" fmla="*/ 914400 w 1169033"/>
              <a:gd name="connsiteY1" fmla="*/ 548 h 628345"/>
              <a:gd name="connsiteX2" fmla="*/ 1160060 w 1169033"/>
              <a:gd name="connsiteY2" fmla="*/ 150673 h 628345"/>
              <a:gd name="connsiteX3" fmla="*/ 1091821 w 1169033"/>
              <a:gd name="connsiteY3" fmla="*/ 628345 h 62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9033" h="628345">
                <a:moveTo>
                  <a:pt x="0" y="109730"/>
                </a:moveTo>
                <a:cubicBezTo>
                  <a:pt x="360528" y="51727"/>
                  <a:pt x="721057" y="-6276"/>
                  <a:pt x="914400" y="548"/>
                </a:cubicBezTo>
                <a:cubicBezTo>
                  <a:pt x="1107743" y="7372"/>
                  <a:pt x="1130490" y="46040"/>
                  <a:pt x="1160060" y="150673"/>
                </a:cubicBezTo>
                <a:cubicBezTo>
                  <a:pt x="1189630" y="255306"/>
                  <a:pt x="1140725" y="441825"/>
                  <a:pt x="1091821" y="628345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0" y="5404513"/>
            <a:ext cx="381000" cy="56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973010" y="4792640"/>
            <a:ext cx="688643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321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7550740" y="4592387"/>
            <a:ext cx="1194457" cy="662001"/>
          </a:xfrm>
          <a:custGeom>
            <a:avLst/>
            <a:gdLst>
              <a:gd name="connsiteX0" fmla="*/ 10120 w 1194457"/>
              <a:gd name="connsiteY0" fmla="*/ 307159 h 662001"/>
              <a:gd name="connsiteX1" fmla="*/ 92006 w 1194457"/>
              <a:gd name="connsiteY1" fmla="*/ 266216 h 662001"/>
              <a:gd name="connsiteX2" fmla="*/ 678860 w 1194457"/>
              <a:gd name="connsiteY2" fmla="*/ 102443 h 662001"/>
              <a:gd name="connsiteX3" fmla="*/ 1170179 w 1194457"/>
              <a:gd name="connsiteY3" fmla="*/ 34204 h 662001"/>
              <a:gd name="connsiteX4" fmla="*/ 1074645 w 1194457"/>
              <a:gd name="connsiteY4" fmla="*/ 662001 h 66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457" h="662001">
                <a:moveTo>
                  <a:pt x="10120" y="307159"/>
                </a:moveTo>
                <a:cubicBezTo>
                  <a:pt x="-4666" y="303747"/>
                  <a:pt x="-19451" y="300335"/>
                  <a:pt x="92006" y="266216"/>
                </a:cubicBezTo>
                <a:cubicBezTo>
                  <a:pt x="203463" y="232097"/>
                  <a:pt x="499165" y="141112"/>
                  <a:pt x="678860" y="102443"/>
                </a:cubicBezTo>
                <a:cubicBezTo>
                  <a:pt x="858555" y="63774"/>
                  <a:pt x="1104215" y="-59056"/>
                  <a:pt x="1170179" y="34204"/>
                </a:cubicBezTo>
                <a:cubicBezTo>
                  <a:pt x="1236143" y="127464"/>
                  <a:pt x="1155394" y="394732"/>
                  <a:pt x="1074645" y="66200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eft Brace 74"/>
          <p:cNvSpPr/>
          <p:nvPr/>
        </p:nvSpPr>
        <p:spPr>
          <a:xfrm>
            <a:off x="141596" y="5627840"/>
            <a:ext cx="228600" cy="83820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698944" y="1798940"/>
            <a:ext cx="677366" cy="459764"/>
            <a:chOff x="6189260" y="2816836"/>
            <a:chExt cx="677366" cy="459764"/>
          </a:xfrm>
        </p:grpSpPr>
        <p:sp>
          <p:nvSpPr>
            <p:cNvPr id="9" name="Rectangle 8"/>
            <p:cNvSpPr/>
            <p:nvPr/>
          </p:nvSpPr>
          <p:spPr>
            <a:xfrm>
              <a:off x="6189260" y="2816836"/>
              <a:ext cx="1524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365845" y="2819195"/>
              <a:ext cx="1524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14226" y="2819400"/>
              <a:ext cx="1524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42038" y="2819400"/>
              <a:ext cx="152400" cy="4572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Rectangle 73">
            <a:hlinkClick r:id="rId3" action="ppaction://hlinkfile"/>
          </p:cNvPr>
          <p:cNvSpPr/>
          <p:nvPr/>
        </p:nvSpPr>
        <p:spPr>
          <a:xfrm>
            <a:off x="6982769" y="6046940"/>
            <a:ext cx="2028166" cy="41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32959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9" grpId="0" animBg="1"/>
      <p:bldP spid="35" grpId="0" animBg="1"/>
      <p:bldP spid="42" grpId="0" animBg="1"/>
      <p:bldP spid="45" grpId="0" animBg="1"/>
      <p:bldP spid="45" grpId="1" animBg="1"/>
      <p:bldP spid="46" grpId="0" animBg="1"/>
      <p:bldP spid="46" grpId="1" animBg="1"/>
      <p:bldP spid="48" grpId="0" animBg="1"/>
      <p:bldP spid="48" grpId="1" animBg="1"/>
      <p:bldP spid="64" grpId="0" animBg="1"/>
      <p:bldP spid="67" grpId="0" animBg="1"/>
      <p:bldP spid="66" grpId="0" animBg="1"/>
      <p:bldP spid="69" grpId="0" animBg="1"/>
      <p:bldP spid="68" grpId="0" animBg="1"/>
      <p:bldP spid="73" grpId="0" animBg="1"/>
      <p:bldP spid="71" grpId="0" animBg="1"/>
      <p:bldP spid="75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Sorting means arranging element of array in ascending or descending order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After arranging </a:t>
            </a:r>
            <a:r>
              <a:rPr lang="en-US" sz="2800" dirty="0"/>
              <a:t>array elements </a:t>
            </a:r>
            <a:r>
              <a:rPr lang="en-US" sz="2800" dirty="0" smtClean="0"/>
              <a:t>in ascending order 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After arranging array elements in descending order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758715" y="2209800"/>
            <a:ext cx="4193221" cy="1091252"/>
            <a:chOff x="1156929" y="4841544"/>
            <a:chExt cx="4644103" cy="1357952"/>
          </a:xfrm>
        </p:grpSpPr>
        <p:sp>
          <p:nvSpPr>
            <p:cNvPr id="5" name="Rectangle 4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24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34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12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44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56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17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56929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52599" y="5666096"/>
              <a:ext cx="95193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60405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9947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948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39031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718274" y="3810000"/>
            <a:ext cx="4193221" cy="1091252"/>
            <a:chOff x="1156929" y="4841544"/>
            <a:chExt cx="4644103" cy="1357952"/>
          </a:xfrm>
        </p:grpSpPr>
        <p:sp>
          <p:nvSpPr>
            <p:cNvPr id="24" name="Rectangle 23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12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17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24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</a:rPr>
                <a:t>3</a:t>
              </a:r>
              <a:r>
                <a:rPr lang="en-US" sz="2400" dirty="0" smtClean="0">
                  <a:solidFill>
                    <a:srgbClr val="FF0000"/>
                  </a:solidFill>
                </a:rPr>
                <a:t>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44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56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56929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752599" y="5666096"/>
              <a:ext cx="95193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760405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519947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27948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039031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810322" y="5334000"/>
            <a:ext cx="4193221" cy="1091252"/>
            <a:chOff x="1156929" y="4841544"/>
            <a:chExt cx="4644103" cy="1357952"/>
          </a:xfrm>
        </p:grpSpPr>
        <p:sp>
          <p:nvSpPr>
            <p:cNvPr id="43" name="Rectangle 42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56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44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34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24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17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12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156929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752599" y="5666096"/>
              <a:ext cx="95193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760405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3519947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27948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039031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220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Selection sort</a:t>
            </a:r>
          </a:p>
          <a:p>
            <a:r>
              <a:rPr lang="en-US" dirty="0" smtClean="0"/>
              <a:t>Bubble sort</a:t>
            </a:r>
          </a:p>
          <a:p>
            <a:r>
              <a:rPr lang="en-US" dirty="0" smtClean="0"/>
              <a:t>Insertion sort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995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 smtClean="0"/>
              <a:t>Selection sort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082" y="838200"/>
            <a:ext cx="3798343" cy="301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8027" y="970130"/>
            <a:ext cx="3595281" cy="293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756" y="3918045"/>
            <a:ext cx="3551491" cy="2787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0073" y="3886099"/>
            <a:ext cx="3483235" cy="2895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4634552" y="1752600"/>
            <a:ext cx="6096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626901" y="5029199"/>
            <a:ext cx="506699" cy="30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13130" y="5372100"/>
            <a:ext cx="512537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781800" y="5753100"/>
            <a:ext cx="512537" cy="345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60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program – Selection sort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770189" y="1234111"/>
            <a:ext cx="3221411" cy="670889"/>
            <a:chOff x="1180531" y="4841544"/>
            <a:chExt cx="3839286" cy="949656"/>
          </a:xfrm>
        </p:grpSpPr>
        <p:sp>
          <p:nvSpPr>
            <p:cNvPr id="7" name="Rectangle 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32" y="1448431"/>
            <a:ext cx="4612868" cy="396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4267200" y="2021013"/>
            <a:ext cx="106680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i = 0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52749" y="2392156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26193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( 44 &gt; 33)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770189" y="2895600"/>
            <a:ext cx="3221411" cy="670889"/>
            <a:chOff x="1180531" y="4841544"/>
            <a:chExt cx="3839286" cy="949656"/>
          </a:xfrm>
        </p:grpSpPr>
        <p:sp>
          <p:nvSpPr>
            <p:cNvPr id="31" name="Rectangle 30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4693693" y="3429000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83270" y="3748457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( 33 &gt; 55)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16328" y="2606476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409557" y="3748457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false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02792" y="4052502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192369" y="43719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( 33 &gt; 22)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18656" y="4371959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5750865" y="4800600"/>
            <a:ext cx="3221411" cy="670889"/>
            <a:chOff x="1180531" y="4841544"/>
            <a:chExt cx="3839286" cy="949656"/>
          </a:xfrm>
        </p:grpSpPr>
        <p:sp>
          <p:nvSpPr>
            <p:cNvPr id="49" name="Rectangle 48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9" name="Rectangle 58"/>
          <p:cNvSpPr/>
          <p:nvPr/>
        </p:nvSpPr>
        <p:spPr>
          <a:xfrm>
            <a:off x="4702023" y="5271702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191600" y="55911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( 22 &gt; 11)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417887" y="5591159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5731541" y="5867400"/>
            <a:ext cx="3221411" cy="670889"/>
            <a:chOff x="1180531" y="4841544"/>
            <a:chExt cx="3839286" cy="949656"/>
          </a:xfrm>
        </p:grpSpPr>
        <p:sp>
          <p:nvSpPr>
            <p:cNvPr id="63" name="Rectangle 62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3222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32" y="1448431"/>
            <a:ext cx="4612868" cy="396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4267200" y="2021013"/>
            <a:ext cx="106680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i = 1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93693" y="2392156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26193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( 44 &gt; 55)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93693" y="2895600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3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83270" y="3215057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( 44 &gt; 33)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16328" y="2606476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false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409557" y="3215057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02792" y="4052502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j = 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192369" y="43719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( 33 &gt; 22)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18656" y="4371959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5771092" y="1295400"/>
            <a:ext cx="3221411" cy="670889"/>
            <a:chOff x="1180531" y="4841544"/>
            <a:chExt cx="3839286" cy="949656"/>
          </a:xfrm>
        </p:grpSpPr>
        <p:sp>
          <p:nvSpPr>
            <p:cNvPr id="74" name="Rectangle 73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77552" y="3510888"/>
            <a:ext cx="3221411" cy="670889"/>
            <a:chOff x="1180531" y="4841544"/>
            <a:chExt cx="3839286" cy="949656"/>
          </a:xfrm>
        </p:grpSpPr>
        <p:sp>
          <p:nvSpPr>
            <p:cNvPr id="85" name="Rectangle 84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760500" y="4698367"/>
            <a:ext cx="3221411" cy="670889"/>
            <a:chOff x="1180531" y="4841544"/>
            <a:chExt cx="3839286" cy="949656"/>
          </a:xfrm>
        </p:grpSpPr>
        <p:sp>
          <p:nvSpPr>
            <p:cNvPr id="96" name="Rectangle 95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2818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32" y="1448431"/>
            <a:ext cx="4612868" cy="396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4267200" y="2021013"/>
            <a:ext cx="106680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i = 2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52749" y="2392156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 =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26193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( 55&gt; 44)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93693" y="3429000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 =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83270" y="3748457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( 44 &gt; 33)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16328" y="2606476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409557" y="3748457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5760500" y="1219200"/>
            <a:ext cx="3221411" cy="670889"/>
            <a:chOff x="1180531" y="4841544"/>
            <a:chExt cx="3839286" cy="949656"/>
          </a:xfrm>
        </p:grpSpPr>
        <p:sp>
          <p:nvSpPr>
            <p:cNvPr id="74" name="Rectangle 73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55944" y="2819400"/>
            <a:ext cx="3221411" cy="670889"/>
            <a:chOff x="1180531" y="4841544"/>
            <a:chExt cx="3839286" cy="949656"/>
          </a:xfrm>
        </p:grpSpPr>
        <p:sp>
          <p:nvSpPr>
            <p:cNvPr id="85" name="Rectangle 84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715163" y="4177098"/>
            <a:ext cx="3221411" cy="670889"/>
            <a:chOff x="1180531" y="4841544"/>
            <a:chExt cx="3839286" cy="949656"/>
          </a:xfrm>
        </p:grpSpPr>
        <p:sp>
          <p:nvSpPr>
            <p:cNvPr id="96" name="Rectangle 95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2818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41" grpId="0"/>
      <p:bldP spid="42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32" y="1448431"/>
            <a:ext cx="4612868" cy="3961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4267200" y="2021013"/>
            <a:ext cx="106680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>
                <a:solidFill>
                  <a:schemeClr val="tx1"/>
                </a:solidFill>
              </a:rPr>
              <a:t>i = 3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52749" y="2392156"/>
            <a:ext cx="688020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j = 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181600" y="2619359"/>
            <a:ext cx="123961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if ( 55 &gt; 44)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16328" y="2606476"/>
            <a:ext cx="619809" cy="428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5810777" y="1066800"/>
            <a:ext cx="3221411" cy="670889"/>
            <a:chOff x="1180531" y="4841544"/>
            <a:chExt cx="3839286" cy="949656"/>
          </a:xfrm>
        </p:grpSpPr>
        <p:sp>
          <p:nvSpPr>
            <p:cNvPr id="74" name="Rectangle 73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818496" y="3062911"/>
            <a:ext cx="3221411" cy="670889"/>
            <a:chOff x="1180531" y="4841544"/>
            <a:chExt cx="3839286" cy="949656"/>
          </a:xfrm>
        </p:grpSpPr>
        <p:sp>
          <p:nvSpPr>
            <p:cNvPr id="85" name="Rectangle 84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11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22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33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44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rgbClr val="FF0000"/>
                  </a:solidFill>
                </a:rPr>
                <a:t>55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>
            <a:hlinkClick r:id="rId3" action="ppaction://hlinkfile"/>
          </p:cNvPr>
          <p:cNvSpPr/>
          <p:nvPr/>
        </p:nvSpPr>
        <p:spPr>
          <a:xfrm>
            <a:off x="6316096" y="5410200"/>
            <a:ext cx="205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12818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43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dirty="0" smtClean="0"/>
              <a:t>Bubble sort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1" y="838200"/>
            <a:ext cx="3886199" cy="3100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0191" y="838200"/>
            <a:ext cx="3760409" cy="3090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81450"/>
            <a:ext cx="25908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2550" y="3928702"/>
            <a:ext cx="276225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5230504" y="3124200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725304" y="5992504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437496" y="5554640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60608" y="5191125"/>
            <a:ext cx="6096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40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20012"/>
            <a:ext cx="1678365" cy="31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4432" y="1647308"/>
            <a:ext cx="1635982" cy="31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47308"/>
            <a:ext cx="1619029" cy="315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47308"/>
            <a:ext cx="1627506" cy="315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655785"/>
            <a:ext cx="1322348" cy="31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568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7007892" y="4324318"/>
            <a:ext cx="1158868" cy="447723"/>
            <a:chOff x="7391400" y="4324318"/>
            <a:chExt cx="1158868" cy="447723"/>
          </a:xfrm>
        </p:grpSpPr>
        <p:sp>
          <p:nvSpPr>
            <p:cNvPr id="33" name="Rectangle 32"/>
            <p:cNvSpPr/>
            <p:nvPr/>
          </p:nvSpPr>
          <p:spPr>
            <a:xfrm>
              <a:off x="7391400" y="4324318"/>
              <a:ext cx="4594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*j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862248" y="4343400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array to a function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6477000" cy="438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491073" y="2571213"/>
            <a:ext cx="4193221" cy="1091252"/>
            <a:chOff x="1156929" y="4841544"/>
            <a:chExt cx="4644103" cy="1357952"/>
          </a:xfrm>
        </p:grpSpPr>
        <p:sp>
          <p:nvSpPr>
            <p:cNvPr id="6" name="Rectangle 5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24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34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12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44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56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17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56929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752599" y="5666096"/>
              <a:ext cx="95193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760405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19947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27948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39031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>
            <a:off x="304800" y="23622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04800" y="25908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63204" y="3434496"/>
            <a:ext cx="2667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483421" y="4343400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7035037" y="4905359"/>
            <a:ext cx="1122756" cy="428641"/>
            <a:chOff x="7404897" y="4905359"/>
            <a:chExt cx="1122756" cy="428641"/>
          </a:xfrm>
        </p:grpSpPr>
        <p:sp>
          <p:nvSpPr>
            <p:cNvPr id="34" name="Rectangle 33"/>
            <p:cNvSpPr/>
            <p:nvPr/>
          </p:nvSpPr>
          <p:spPr>
            <a:xfrm>
              <a:off x="7839633" y="4905359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404897" y="4905359"/>
              <a:ext cx="4594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i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296554" y="39624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7467161" y="4903084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671248" y="5285096"/>
            <a:ext cx="210343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24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4191000" y="3330054"/>
            <a:ext cx="3368489" cy="1091821"/>
          </a:xfrm>
          <a:custGeom>
            <a:avLst/>
            <a:gdLst>
              <a:gd name="connsiteX0" fmla="*/ 3368489 w 3368489"/>
              <a:gd name="connsiteY0" fmla="*/ 1091821 h 1091821"/>
              <a:gd name="connsiteX1" fmla="*/ 2877170 w 3368489"/>
              <a:gd name="connsiteY1" fmla="*/ 750627 h 1091821"/>
              <a:gd name="connsiteX2" fmla="*/ 1375916 w 3368489"/>
              <a:gd name="connsiteY2" fmla="*/ 641445 h 1091821"/>
              <a:gd name="connsiteX3" fmla="*/ 52083 w 3368489"/>
              <a:gd name="connsiteY3" fmla="*/ 559558 h 1091821"/>
              <a:gd name="connsiteX4" fmla="*/ 393277 w 3368489"/>
              <a:gd name="connsiteY4" fmla="*/ 0 h 1091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8489" h="1091821">
                <a:moveTo>
                  <a:pt x="3368489" y="1091821"/>
                </a:moveTo>
                <a:cubicBezTo>
                  <a:pt x="3288877" y="958755"/>
                  <a:pt x="3209266" y="825690"/>
                  <a:pt x="2877170" y="750627"/>
                </a:cubicBezTo>
                <a:cubicBezTo>
                  <a:pt x="2545074" y="675564"/>
                  <a:pt x="1375916" y="641445"/>
                  <a:pt x="1375916" y="641445"/>
                </a:cubicBezTo>
                <a:cubicBezTo>
                  <a:pt x="905068" y="609600"/>
                  <a:pt x="215856" y="666465"/>
                  <a:pt x="52083" y="559558"/>
                </a:cubicBezTo>
                <a:cubicBezTo>
                  <a:pt x="-111690" y="452650"/>
                  <a:pt x="140793" y="226325"/>
                  <a:pt x="393277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04800" y="4218296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3683123" y="5001904"/>
            <a:ext cx="2382915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u="sng" dirty="0" smtClean="0">
                <a:solidFill>
                  <a:schemeClr val="tx1"/>
                </a:solidFill>
              </a:rPr>
              <a:t>Program output</a:t>
            </a:r>
            <a:endParaRPr lang="en-US" sz="2000" u="sng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914400" y="48006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936008" y="506218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7478740" y="4337966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483421" y="4358311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4998095" y="3330054"/>
            <a:ext cx="2561394" cy="1105468"/>
          </a:xfrm>
          <a:custGeom>
            <a:avLst/>
            <a:gdLst>
              <a:gd name="connsiteX0" fmla="*/ 2561394 w 2561394"/>
              <a:gd name="connsiteY0" fmla="*/ 1105468 h 1105468"/>
              <a:gd name="connsiteX1" fmla="*/ 2151961 w 2561394"/>
              <a:gd name="connsiteY1" fmla="*/ 777922 h 1105468"/>
              <a:gd name="connsiteX2" fmla="*/ 582469 w 2561394"/>
              <a:gd name="connsiteY2" fmla="*/ 655092 h 1105468"/>
              <a:gd name="connsiteX3" fmla="*/ 9263 w 2561394"/>
              <a:gd name="connsiteY3" fmla="*/ 573206 h 1105468"/>
              <a:gd name="connsiteX4" fmla="*/ 282218 w 2561394"/>
              <a:gd name="connsiteY4" fmla="*/ 0 h 1105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394" h="1105468">
                <a:moveTo>
                  <a:pt x="2561394" y="1105468"/>
                </a:moveTo>
                <a:cubicBezTo>
                  <a:pt x="2521588" y="979226"/>
                  <a:pt x="2481782" y="852985"/>
                  <a:pt x="2151961" y="777922"/>
                </a:cubicBezTo>
                <a:cubicBezTo>
                  <a:pt x="1822140" y="702859"/>
                  <a:pt x="939585" y="689211"/>
                  <a:pt x="582469" y="655092"/>
                </a:cubicBezTo>
                <a:cubicBezTo>
                  <a:pt x="225353" y="620973"/>
                  <a:pt x="59305" y="682388"/>
                  <a:pt x="9263" y="573206"/>
                </a:cubicBezTo>
                <a:cubicBezTo>
                  <a:pt x="-40779" y="464024"/>
                  <a:pt x="120719" y="232012"/>
                  <a:pt x="282218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7467161" y="4899797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674323" y="5542505"/>
            <a:ext cx="2103434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34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5832193" y="3330054"/>
            <a:ext cx="1740944" cy="1119116"/>
          </a:xfrm>
          <a:custGeom>
            <a:avLst/>
            <a:gdLst>
              <a:gd name="connsiteX0" fmla="*/ 1740944 w 1740944"/>
              <a:gd name="connsiteY0" fmla="*/ 1119116 h 1119116"/>
              <a:gd name="connsiteX1" fmla="*/ 1413398 w 1740944"/>
              <a:gd name="connsiteY1" fmla="*/ 805218 h 1119116"/>
              <a:gd name="connsiteX2" fmla="*/ 144156 w 1740944"/>
              <a:gd name="connsiteY2" fmla="*/ 682388 h 1119116"/>
              <a:gd name="connsiteX3" fmla="*/ 34974 w 1740944"/>
              <a:gd name="connsiteY3" fmla="*/ 354842 h 1119116"/>
              <a:gd name="connsiteX4" fmla="*/ 198747 w 1740944"/>
              <a:gd name="connsiteY4" fmla="*/ 0 h 111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0944" h="1119116">
                <a:moveTo>
                  <a:pt x="1740944" y="1119116"/>
                </a:moveTo>
                <a:cubicBezTo>
                  <a:pt x="1710236" y="998561"/>
                  <a:pt x="1679529" y="878006"/>
                  <a:pt x="1413398" y="805218"/>
                </a:cubicBezTo>
                <a:cubicBezTo>
                  <a:pt x="1147267" y="732430"/>
                  <a:pt x="373893" y="757451"/>
                  <a:pt x="144156" y="682388"/>
                </a:cubicBezTo>
                <a:cubicBezTo>
                  <a:pt x="-85581" y="607325"/>
                  <a:pt x="25876" y="468573"/>
                  <a:pt x="34974" y="354842"/>
                </a:cubicBezTo>
                <a:cubicBezTo>
                  <a:pt x="44072" y="241111"/>
                  <a:pt x="121409" y="120555"/>
                  <a:pt x="198747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671248" y="5828341"/>
            <a:ext cx="2103434" cy="229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12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467161" y="4905358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486647" y="4351613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512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6424530" y="3330054"/>
            <a:ext cx="1148607" cy="1105468"/>
          </a:xfrm>
          <a:custGeom>
            <a:avLst/>
            <a:gdLst>
              <a:gd name="connsiteX0" fmla="*/ 1148607 w 1148607"/>
              <a:gd name="connsiteY0" fmla="*/ 1105468 h 1105468"/>
              <a:gd name="connsiteX1" fmla="*/ 875652 w 1148607"/>
              <a:gd name="connsiteY1" fmla="*/ 846161 h 1105468"/>
              <a:gd name="connsiteX2" fmla="*/ 29490 w 1148607"/>
              <a:gd name="connsiteY2" fmla="*/ 723331 h 1105468"/>
              <a:gd name="connsiteX3" fmla="*/ 275150 w 1148607"/>
              <a:gd name="connsiteY3" fmla="*/ 0 h 1105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8607" h="1105468">
                <a:moveTo>
                  <a:pt x="1148607" y="1105468"/>
                </a:moveTo>
                <a:cubicBezTo>
                  <a:pt x="1105389" y="1007659"/>
                  <a:pt x="1062171" y="909850"/>
                  <a:pt x="875652" y="846161"/>
                </a:cubicBezTo>
                <a:cubicBezTo>
                  <a:pt x="689132" y="782471"/>
                  <a:pt x="129574" y="864358"/>
                  <a:pt x="29490" y="723331"/>
                </a:cubicBezTo>
                <a:cubicBezTo>
                  <a:pt x="-70594" y="582304"/>
                  <a:pt x="102278" y="291152"/>
                  <a:pt x="275150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480809" y="4904144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671248" y="6103573"/>
            <a:ext cx="2103434" cy="229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44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478740" y="4354637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516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6999071" y="3330054"/>
            <a:ext cx="560418" cy="1105468"/>
          </a:xfrm>
          <a:custGeom>
            <a:avLst/>
            <a:gdLst>
              <a:gd name="connsiteX0" fmla="*/ 560418 w 560418"/>
              <a:gd name="connsiteY0" fmla="*/ 1105468 h 1105468"/>
              <a:gd name="connsiteX1" fmla="*/ 287463 w 560418"/>
              <a:gd name="connsiteY1" fmla="*/ 805218 h 1105468"/>
              <a:gd name="connsiteX2" fmla="*/ 860 w 560418"/>
              <a:gd name="connsiteY2" fmla="*/ 736979 h 1105468"/>
              <a:gd name="connsiteX3" fmla="*/ 382997 w 560418"/>
              <a:gd name="connsiteY3" fmla="*/ 0 h 1105468"/>
              <a:gd name="connsiteX4" fmla="*/ 382997 w 560418"/>
              <a:gd name="connsiteY4" fmla="*/ 0 h 1105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418" h="1105468">
                <a:moveTo>
                  <a:pt x="560418" y="1105468"/>
                </a:moveTo>
                <a:cubicBezTo>
                  <a:pt x="470570" y="986050"/>
                  <a:pt x="380723" y="866633"/>
                  <a:pt x="287463" y="805218"/>
                </a:cubicBezTo>
                <a:cubicBezTo>
                  <a:pt x="194203" y="743803"/>
                  <a:pt x="-15062" y="871182"/>
                  <a:pt x="860" y="736979"/>
                </a:cubicBezTo>
                <a:cubicBezTo>
                  <a:pt x="16782" y="602776"/>
                  <a:pt x="382997" y="0"/>
                  <a:pt x="382997" y="0"/>
                </a:cubicBezTo>
                <a:lnTo>
                  <a:pt x="382997" y="0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7491885" y="4905359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671248" y="6337861"/>
            <a:ext cx="2103434" cy="229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56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476411" y="4353890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520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5" name="Freeform 74"/>
          <p:cNvSpPr/>
          <p:nvPr/>
        </p:nvSpPr>
        <p:spPr>
          <a:xfrm>
            <a:off x="7373764" y="3316406"/>
            <a:ext cx="690692" cy="1119116"/>
          </a:xfrm>
          <a:custGeom>
            <a:avLst/>
            <a:gdLst>
              <a:gd name="connsiteX0" fmla="*/ 226668 w 690692"/>
              <a:gd name="connsiteY0" fmla="*/ 1119116 h 1119116"/>
              <a:gd name="connsiteX1" fmla="*/ 21952 w 690692"/>
              <a:gd name="connsiteY1" fmla="*/ 873456 h 1119116"/>
              <a:gd name="connsiteX2" fmla="*/ 690692 w 690692"/>
              <a:gd name="connsiteY2" fmla="*/ 0 h 111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692" h="1119116">
                <a:moveTo>
                  <a:pt x="226668" y="1119116"/>
                </a:moveTo>
                <a:cubicBezTo>
                  <a:pt x="85641" y="1089545"/>
                  <a:pt x="-55385" y="1059975"/>
                  <a:pt x="21952" y="873456"/>
                </a:cubicBezTo>
                <a:cubicBezTo>
                  <a:pt x="99289" y="686937"/>
                  <a:pt x="394990" y="343468"/>
                  <a:pt x="690692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3657600" y="6585783"/>
            <a:ext cx="2103434" cy="229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</a:rPr>
              <a:t>element = 17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469773" y="4894491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480809" y="4351613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524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8670646" y="2905717"/>
            <a:ext cx="473354" cy="428641"/>
            <a:chOff x="8670646" y="2905717"/>
            <a:chExt cx="473354" cy="428641"/>
          </a:xfrm>
        </p:grpSpPr>
        <p:sp>
          <p:nvSpPr>
            <p:cNvPr id="78" name="Rectangle 77"/>
            <p:cNvSpPr/>
            <p:nvPr/>
          </p:nvSpPr>
          <p:spPr>
            <a:xfrm>
              <a:off x="8670646" y="2905717"/>
              <a:ext cx="473354" cy="42864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9144000" y="2905717"/>
              <a:ext cx="0" cy="4243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Freeform 82"/>
          <p:cNvSpPr/>
          <p:nvPr/>
        </p:nvSpPr>
        <p:spPr>
          <a:xfrm>
            <a:off x="7334059" y="3330054"/>
            <a:ext cx="1509690" cy="1095791"/>
          </a:xfrm>
          <a:custGeom>
            <a:avLst/>
            <a:gdLst>
              <a:gd name="connsiteX0" fmla="*/ 213153 w 1509690"/>
              <a:gd name="connsiteY0" fmla="*/ 1091821 h 1095791"/>
              <a:gd name="connsiteX1" fmla="*/ 103971 w 1509690"/>
              <a:gd name="connsiteY1" fmla="*/ 928047 h 1095791"/>
              <a:gd name="connsiteX2" fmla="*/ 1509690 w 1509690"/>
              <a:gd name="connsiteY2" fmla="*/ 0 h 109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9690" h="1095791">
                <a:moveTo>
                  <a:pt x="213153" y="1091821"/>
                </a:moveTo>
                <a:cubicBezTo>
                  <a:pt x="50517" y="1100919"/>
                  <a:pt x="-112119" y="1110017"/>
                  <a:pt x="103971" y="928047"/>
                </a:cubicBezTo>
                <a:cubicBezTo>
                  <a:pt x="320061" y="746077"/>
                  <a:pt x="914875" y="373038"/>
                  <a:pt x="1509690" y="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7467161" y="4903083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4" name="Rectangle 83">
            <a:hlinkClick r:id="rId3" action="ppaction://hlinkfile"/>
          </p:cNvPr>
          <p:cNvSpPr/>
          <p:nvPr/>
        </p:nvSpPr>
        <p:spPr>
          <a:xfrm>
            <a:off x="381000" y="6103573"/>
            <a:ext cx="2057400" cy="482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71637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9" grpId="0" animBg="1"/>
      <p:bldP spid="50" grpId="0"/>
      <p:bldP spid="52" grpId="0" animBg="1"/>
      <p:bldP spid="52" grpId="1" animBg="1"/>
      <p:bldP spid="56" grpId="0"/>
      <p:bldP spid="59" grpId="0" animBg="1"/>
      <p:bldP spid="63" grpId="0" animBg="1"/>
      <p:bldP spid="55" grpId="0" animBg="1"/>
      <p:bldP spid="55" grpId="1" animBg="1"/>
      <p:bldP spid="48" grpId="0" animBg="1"/>
      <p:bldP spid="69" grpId="0"/>
      <p:bldP spid="64" grpId="0" animBg="1"/>
      <p:bldP spid="64" grpId="1" animBg="1"/>
      <p:bldP spid="71" grpId="0"/>
      <p:bldP spid="68" grpId="0" animBg="1"/>
      <p:bldP spid="60" grpId="0" animBg="1"/>
      <p:bldP spid="72" grpId="0" animBg="1"/>
      <p:bldP spid="72" grpId="1" animBg="1"/>
      <p:bldP spid="65" grpId="0" animBg="1"/>
      <p:bldP spid="74" grpId="0"/>
      <p:bldP spid="61" grpId="0" animBg="1"/>
      <p:bldP spid="73" grpId="0" animBg="1"/>
      <p:bldP spid="73" grpId="1" animBg="1"/>
      <p:bldP spid="66" grpId="0" animBg="1"/>
      <p:bldP spid="76" grpId="0"/>
      <p:bldP spid="62" grpId="0" animBg="1"/>
      <p:bldP spid="75" grpId="0" animBg="1"/>
      <p:bldP spid="75" grpId="1" animBg="1"/>
      <p:bldP spid="80" grpId="0"/>
      <p:bldP spid="67" grpId="0" animBg="1"/>
      <p:bldP spid="79" grpId="0" animBg="1"/>
      <p:bldP spid="83" grpId="0" animBg="1"/>
      <p:bldP spid="85" grpId="0" animBg="1"/>
      <p:bldP spid="8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void display(</a:t>
            </a:r>
            <a:r>
              <a:rPr lang="en-US" dirty="0" err="1" smtClean="0"/>
              <a:t>int</a:t>
            </a:r>
            <a:r>
              <a:rPr lang="en-US" dirty="0" smtClean="0"/>
              <a:t> *p, </a:t>
            </a:r>
            <a:r>
              <a:rPr lang="en-US" dirty="0" err="1" smtClean="0"/>
              <a:t>int</a:t>
            </a:r>
            <a:r>
              <a:rPr lang="en-US" dirty="0" smtClean="0"/>
              <a:t> size);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 smtClean="0"/>
              <a:t>void </a:t>
            </a:r>
            <a:r>
              <a:rPr lang="en-US" dirty="0" err="1" smtClean="0"/>
              <a:t>sort_ascending</a:t>
            </a:r>
            <a:r>
              <a:rPr lang="en-US" dirty="0" smtClean="0"/>
              <a:t> (</a:t>
            </a:r>
            <a:r>
              <a:rPr lang="en-US" dirty="0" err="1" smtClean="0"/>
              <a:t>int</a:t>
            </a:r>
            <a:r>
              <a:rPr lang="en-US" dirty="0" smtClean="0"/>
              <a:t> *p, </a:t>
            </a:r>
            <a:r>
              <a:rPr lang="en-US" dirty="0" err="1" smtClean="0"/>
              <a:t>int</a:t>
            </a:r>
            <a:r>
              <a:rPr lang="en-US" dirty="0" smtClean="0"/>
              <a:t> size); </a:t>
            </a:r>
          </a:p>
          <a:p>
            <a:pPr marL="0" indent="0">
              <a:buNone/>
            </a:pPr>
            <a:endParaRPr lang="en-US" sz="1000" dirty="0" smtClean="0"/>
          </a:p>
          <a:p>
            <a:r>
              <a:rPr lang="en-US" dirty="0"/>
              <a:t>void </a:t>
            </a:r>
            <a:r>
              <a:rPr lang="en-US" dirty="0" err="1" smtClean="0"/>
              <a:t>sort_descending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*p, </a:t>
            </a:r>
            <a:r>
              <a:rPr lang="en-US" dirty="0" err="1"/>
              <a:t>int</a:t>
            </a:r>
            <a:r>
              <a:rPr lang="en-US" dirty="0"/>
              <a:t> size</a:t>
            </a:r>
            <a:r>
              <a:rPr lang="en-US" dirty="0" smtClean="0"/>
              <a:t>);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07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and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	int </a:t>
            </a:r>
            <a:r>
              <a:rPr lang="pt-BR" dirty="0"/>
              <a:t>num[ ] = { 24, 34, 12, 44, 56, 17 } ; </a:t>
            </a:r>
            <a:endParaRPr lang="pt-BR" dirty="0" smtClean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Mentioning </a:t>
            </a:r>
            <a:r>
              <a:rPr lang="en-US" sz="2800" dirty="0"/>
              <a:t>the name of the array we get its base </a:t>
            </a:r>
            <a:r>
              <a:rPr lang="en-US" sz="2800" dirty="0" smtClean="0"/>
              <a:t>address</a:t>
            </a:r>
          </a:p>
          <a:p>
            <a:r>
              <a:rPr lang="en-US" sz="2800" dirty="0"/>
              <a:t>by saying </a:t>
            </a:r>
            <a:r>
              <a:rPr lang="en-US" sz="2800" b="1" dirty="0"/>
              <a:t>*</a:t>
            </a:r>
            <a:r>
              <a:rPr lang="en-US" sz="2800" b="1" dirty="0" err="1"/>
              <a:t>num</a:t>
            </a:r>
            <a:r>
              <a:rPr lang="en-US" sz="2800" b="1" dirty="0"/>
              <a:t> </a:t>
            </a:r>
            <a:r>
              <a:rPr lang="en-US" sz="2800" dirty="0"/>
              <a:t>we would be able to refer to the </a:t>
            </a:r>
            <a:r>
              <a:rPr lang="en-US" sz="2800" dirty="0" err="1"/>
              <a:t>zeroth</a:t>
            </a:r>
            <a:r>
              <a:rPr lang="en-US" sz="2800" dirty="0"/>
              <a:t> element of the array, </a:t>
            </a:r>
            <a:endParaRPr lang="en-US" sz="2800" dirty="0" smtClean="0"/>
          </a:p>
          <a:p>
            <a:r>
              <a:rPr lang="en-US" sz="2800" dirty="0"/>
              <a:t>*</a:t>
            </a:r>
            <a:r>
              <a:rPr lang="en-US" sz="2800" dirty="0" err="1"/>
              <a:t>num</a:t>
            </a:r>
            <a:r>
              <a:rPr lang="en-US" sz="2800" dirty="0"/>
              <a:t> and *( </a:t>
            </a:r>
            <a:r>
              <a:rPr lang="en-US" sz="2800" dirty="0" err="1"/>
              <a:t>num</a:t>
            </a:r>
            <a:r>
              <a:rPr lang="en-US" sz="2800" dirty="0"/>
              <a:t> + 0 ) both refer to 24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590800" y="2211261"/>
            <a:ext cx="4193221" cy="1091252"/>
            <a:chOff x="1156929" y="4841544"/>
            <a:chExt cx="4644103" cy="1357952"/>
          </a:xfrm>
        </p:grpSpPr>
        <p:sp>
          <p:nvSpPr>
            <p:cNvPr id="5" name="Rectangle 4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24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34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12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44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56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17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56929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52599" y="5666096"/>
              <a:ext cx="95193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60405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519947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7948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39031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093237" y="3970360"/>
            <a:ext cx="293259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that is </a:t>
            </a:r>
            <a:r>
              <a:rPr lang="en-US" sz="2800" dirty="0" err="1">
                <a:solidFill>
                  <a:schemeClr val="tx1"/>
                </a:solidFill>
              </a:rPr>
              <a:t>num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2800" dirty="0">
                <a:solidFill>
                  <a:schemeClr val="tx1"/>
                </a:solidFill>
                <a:sym typeface="Wingdings" pitchFamily="2" charset="2"/>
              </a:rPr>
              <a:t>500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39423" y="4953000"/>
            <a:ext cx="293259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that is, *(500) = 24</a:t>
            </a:r>
          </a:p>
        </p:txBody>
      </p:sp>
    </p:spTree>
    <p:extLst>
      <p:ext uri="{BB962C8B-B14F-4D97-AF65-F5344CB8AC3E}">
        <p14:creationId xmlns:p14="http://schemas.microsoft.com/office/powerpoint/2010/main" xmlns="" val="245181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*( </a:t>
            </a:r>
            <a:r>
              <a:rPr lang="en-US" sz="2800" dirty="0" err="1"/>
              <a:t>num</a:t>
            </a:r>
            <a:r>
              <a:rPr lang="en-US" sz="2800" dirty="0"/>
              <a:t> + 1 ) </a:t>
            </a:r>
            <a:r>
              <a:rPr lang="en-US" sz="2800" dirty="0" smtClean="0"/>
              <a:t>refer </a:t>
            </a:r>
            <a:r>
              <a:rPr lang="en-US" sz="2800" dirty="0"/>
              <a:t>the first element of the </a:t>
            </a:r>
            <a:r>
              <a:rPr lang="en-US" sz="2800" dirty="0" smtClean="0"/>
              <a:t>array</a:t>
            </a:r>
          </a:p>
          <a:p>
            <a:r>
              <a:rPr lang="en-US" sz="2800" dirty="0"/>
              <a:t>This means that all the following notations are </a:t>
            </a:r>
            <a:r>
              <a:rPr lang="en-US" sz="2800" dirty="0" smtClean="0"/>
              <a:t>same</a:t>
            </a:r>
          </a:p>
          <a:p>
            <a:pPr lvl="2"/>
            <a:r>
              <a:rPr lang="pt-BR" sz="2400" dirty="0"/>
              <a:t>num[i] </a:t>
            </a:r>
            <a:endParaRPr lang="pt-BR" sz="2400" dirty="0" smtClean="0"/>
          </a:p>
          <a:p>
            <a:pPr lvl="2"/>
            <a:r>
              <a:rPr lang="pt-BR" sz="2400" dirty="0" smtClean="0"/>
              <a:t>*( </a:t>
            </a:r>
            <a:r>
              <a:rPr lang="pt-BR" sz="2400" dirty="0"/>
              <a:t>num + i ) </a:t>
            </a:r>
            <a:endParaRPr lang="pt-BR" sz="2400" dirty="0" smtClean="0"/>
          </a:p>
          <a:p>
            <a:pPr lvl="2"/>
            <a:r>
              <a:rPr lang="pt-BR" sz="2400" dirty="0" smtClean="0"/>
              <a:t>*( </a:t>
            </a:r>
            <a:r>
              <a:rPr lang="pt-BR" sz="2400" dirty="0"/>
              <a:t>i + num </a:t>
            </a:r>
            <a:r>
              <a:rPr lang="pt-BR" sz="2400" dirty="0" smtClean="0"/>
              <a:t>)</a:t>
            </a:r>
          </a:p>
          <a:p>
            <a:endParaRPr lang="en-US" sz="2800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172200" y="3903243"/>
            <a:ext cx="2057400" cy="4822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Go to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14081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Dimensional Arrays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is also possible for arrays to have two or more dimensions </a:t>
            </a:r>
            <a:endParaRPr lang="en-US" dirty="0" smtClean="0"/>
          </a:p>
          <a:p>
            <a:r>
              <a:rPr lang="en-US" dirty="0" smtClean="0"/>
              <a:t>For example you want to input roll no and mark of </a:t>
            </a:r>
            <a:r>
              <a:rPr lang="en-US" dirty="0"/>
              <a:t>4</a:t>
            </a:r>
            <a:r>
              <a:rPr lang="en-US" dirty="0" smtClean="0"/>
              <a:t> students.</a:t>
            </a:r>
          </a:p>
          <a:p>
            <a:r>
              <a:rPr lang="en-US" dirty="0" smtClean="0"/>
              <a:t>Since we know 1D array, so for this problem we can have two 1D array</a:t>
            </a:r>
          </a:p>
          <a:p>
            <a:pPr lvl="1"/>
            <a:r>
              <a:rPr lang="en-US" dirty="0" smtClean="0"/>
              <a:t>One for roll number</a:t>
            </a:r>
          </a:p>
          <a:p>
            <a:pPr lvl="1"/>
            <a:r>
              <a:rPr lang="en-US" dirty="0" smtClean="0"/>
              <a:t>Second for marks</a:t>
            </a:r>
          </a:p>
          <a:p>
            <a:r>
              <a:rPr lang="en-US" dirty="0" smtClean="0"/>
              <a:t>One 2D array can be used to store these values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4558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153400" cy="373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04800" y="1905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Brace 5"/>
          <p:cNvSpPr/>
          <p:nvPr/>
        </p:nvSpPr>
        <p:spPr>
          <a:xfrm>
            <a:off x="381000" y="2514600"/>
            <a:ext cx="533400" cy="1371600"/>
          </a:xfrm>
          <a:prstGeom prst="leftBrace">
            <a:avLst>
              <a:gd name="adj1" fmla="val 2880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>
            <a:off x="381000" y="3962400"/>
            <a:ext cx="533400" cy="685800"/>
          </a:xfrm>
          <a:prstGeom prst="leftBrace">
            <a:avLst>
              <a:gd name="adj1" fmla="val 28802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5791200" y="4419600"/>
            <a:ext cx="845593" cy="1912960"/>
            <a:chOff x="5791200" y="4419600"/>
            <a:chExt cx="845593" cy="1912960"/>
          </a:xfrm>
        </p:grpSpPr>
        <p:grpSp>
          <p:nvGrpSpPr>
            <p:cNvPr id="41" name="Group 40"/>
            <p:cNvGrpSpPr/>
            <p:nvPr/>
          </p:nvGrpSpPr>
          <p:grpSpPr>
            <a:xfrm>
              <a:off x="5791200" y="4815380"/>
              <a:ext cx="845593" cy="1517180"/>
              <a:chOff x="5791200" y="4815380"/>
              <a:chExt cx="845593" cy="151718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5791200" y="481538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791200" y="5199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798593" y="5580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791200" y="59515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5791200" y="44196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accent3">
                      <a:lumMod val="75000"/>
                    </a:schemeClr>
                  </a:solidFill>
                </a:rPr>
                <a:t>1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108545" y="4419600"/>
            <a:ext cx="1690048" cy="1912960"/>
            <a:chOff x="4108545" y="4419600"/>
            <a:chExt cx="1690048" cy="1912960"/>
          </a:xfrm>
        </p:grpSpPr>
        <p:grpSp>
          <p:nvGrpSpPr>
            <p:cNvPr id="40" name="Group 39"/>
            <p:cNvGrpSpPr/>
            <p:nvPr/>
          </p:nvGrpSpPr>
          <p:grpSpPr>
            <a:xfrm>
              <a:off x="4953000" y="4815380"/>
              <a:ext cx="845593" cy="1517180"/>
              <a:chOff x="4953000" y="4815380"/>
              <a:chExt cx="845593" cy="151718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53000" y="481538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953000" y="5199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960393" y="558079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953000" y="59515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4953000" y="44196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accent3">
                      <a:lumMod val="75000"/>
                    </a:schemeClr>
                  </a:solidFill>
                </a:rPr>
                <a:t>0</a:t>
              </a:r>
              <a:endParaRPr lang="en-US" sz="28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4108545" y="4790365"/>
              <a:ext cx="844455" cy="1542195"/>
              <a:chOff x="4108545" y="4790365"/>
              <a:chExt cx="844455" cy="15421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4108545" y="4790365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rgbClr val="FF0000"/>
                    </a:solidFill>
                  </a:rPr>
                  <a:t>0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114800" y="518956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108545" y="5552365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114800" y="5951560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057400" y="1028700"/>
            <a:ext cx="838200" cy="723900"/>
            <a:chOff x="2057400" y="1028700"/>
            <a:chExt cx="838200" cy="723900"/>
          </a:xfrm>
        </p:grpSpPr>
        <p:sp>
          <p:nvSpPr>
            <p:cNvPr id="22" name="Rectangle 21"/>
            <p:cNvSpPr/>
            <p:nvPr/>
          </p:nvSpPr>
          <p:spPr>
            <a:xfrm>
              <a:off x="2057400" y="10287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rgbClr val="FF0000"/>
                  </a:solidFill>
                </a:rPr>
                <a:t>row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/>
            <p:cNvCxnSpPr>
              <a:stCxn id="22" idx="2"/>
            </p:cNvCxnSpPr>
            <p:nvPr/>
          </p:nvCxnSpPr>
          <p:spPr>
            <a:xfrm>
              <a:off x="2476500" y="1409700"/>
              <a:ext cx="0" cy="3429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878540" y="1028700"/>
            <a:ext cx="1464860" cy="723900"/>
            <a:chOff x="2878540" y="1028700"/>
            <a:chExt cx="1464860" cy="723900"/>
          </a:xfrm>
        </p:grpSpPr>
        <p:sp>
          <p:nvSpPr>
            <p:cNvPr id="23" name="Rectangle 22"/>
            <p:cNvSpPr/>
            <p:nvPr/>
          </p:nvSpPr>
          <p:spPr>
            <a:xfrm>
              <a:off x="2878540" y="1028700"/>
              <a:ext cx="146486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accent3">
                      <a:lumMod val="75000"/>
                    </a:schemeClr>
                  </a:solidFill>
                </a:rPr>
                <a:t>column</a:t>
              </a:r>
              <a:endParaRPr lang="en-US" sz="28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2895600" y="1409700"/>
              <a:ext cx="357685" cy="342900"/>
            </a:xfrm>
            <a:prstGeom prst="straightConnector1">
              <a:avLst/>
            </a:prstGeom>
            <a:ln w="3810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3004214" y="6332561"/>
            <a:ext cx="2454890" cy="449239"/>
            <a:chOff x="3004214" y="6332561"/>
            <a:chExt cx="2454890" cy="449239"/>
          </a:xfrm>
        </p:grpSpPr>
        <p:sp>
          <p:nvSpPr>
            <p:cNvPr id="33" name="Rectangle 32"/>
            <p:cNvSpPr/>
            <p:nvPr/>
          </p:nvSpPr>
          <p:spPr>
            <a:xfrm>
              <a:off x="3004214" y="6400800"/>
              <a:ext cx="1948786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Roll Number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63069" y="6332561"/>
              <a:ext cx="696035" cy="357574"/>
            </a:xfrm>
            <a:custGeom>
              <a:avLst/>
              <a:gdLst>
                <a:gd name="connsiteX0" fmla="*/ 0 w 696035"/>
                <a:gd name="connsiteY0" fmla="*/ 313899 h 357574"/>
                <a:gd name="connsiteX1" fmla="*/ 382137 w 696035"/>
                <a:gd name="connsiteY1" fmla="*/ 354842 h 357574"/>
                <a:gd name="connsiteX2" fmla="*/ 627797 w 696035"/>
                <a:gd name="connsiteY2" fmla="*/ 245660 h 357574"/>
                <a:gd name="connsiteX3" fmla="*/ 696035 w 696035"/>
                <a:gd name="connsiteY3" fmla="*/ 0 h 35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6035" h="357574">
                  <a:moveTo>
                    <a:pt x="0" y="313899"/>
                  </a:moveTo>
                  <a:cubicBezTo>
                    <a:pt x="138752" y="340057"/>
                    <a:pt x="277504" y="366215"/>
                    <a:pt x="382137" y="354842"/>
                  </a:cubicBezTo>
                  <a:cubicBezTo>
                    <a:pt x="486770" y="343469"/>
                    <a:pt x="575481" y="304800"/>
                    <a:pt x="627797" y="245660"/>
                  </a:cubicBezTo>
                  <a:cubicBezTo>
                    <a:pt x="680113" y="186520"/>
                    <a:pt x="688074" y="93260"/>
                    <a:pt x="696035" y="0"/>
                  </a:cubicBezTo>
                </a:path>
              </a:pathLst>
            </a:cu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10247" y="6332561"/>
            <a:ext cx="1485953" cy="484495"/>
            <a:chOff x="6210247" y="6332561"/>
            <a:chExt cx="1485953" cy="484495"/>
          </a:xfrm>
        </p:grpSpPr>
        <p:sp>
          <p:nvSpPr>
            <p:cNvPr id="34" name="Rectangle 33"/>
            <p:cNvSpPr/>
            <p:nvPr/>
          </p:nvSpPr>
          <p:spPr>
            <a:xfrm>
              <a:off x="6721807" y="6436056"/>
              <a:ext cx="97439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Marks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6210247" y="6332561"/>
              <a:ext cx="572690" cy="384815"/>
            </a:xfrm>
            <a:custGeom>
              <a:avLst/>
              <a:gdLst>
                <a:gd name="connsiteX0" fmla="*/ 572690 w 572690"/>
                <a:gd name="connsiteY0" fmla="*/ 313899 h 384815"/>
                <a:gd name="connsiteX1" fmla="*/ 149610 w 572690"/>
                <a:gd name="connsiteY1" fmla="*/ 382138 h 384815"/>
                <a:gd name="connsiteX2" fmla="*/ 13132 w 572690"/>
                <a:gd name="connsiteY2" fmla="*/ 232012 h 384815"/>
                <a:gd name="connsiteX3" fmla="*/ 13132 w 572690"/>
                <a:gd name="connsiteY3" fmla="*/ 0 h 384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690" h="384815">
                  <a:moveTo>
                    <a:pt x="572690" y="313899"/>
                  </a:moveTo>
                  <a:cubicBezTo>
                    <a:pt x="407780" y="354842"/>
                    <a:pt x="242870" y="395786"/>
                    <a:pt x="149610" y="382138"/>
                  </a:cubicBezTo>
                  <a:cubicBezTo>
                    <a:pt x="56350" y="368490"/>
                    <a:pt x="35878" y="295702"/>
                    <a:pt x="13132" y="232012"/>
                  </a:cubicBezTo>
                  <a:cubicBezTo>
                    <a:pt x="-9614" y="168322"/>
                    <a:pt x="1759" y="84161"/>
                    <a:pt x="13132" y="0"/>
                  </a:cubicBezTo>
                </a:path>
              </a:pathLst>
            </a:custGeom>
            <a:ln w="381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752600" y="5005880"/>
            <a:ext cx="3200400" cy="785320"/>
            <a:chOff x="1752600" y="5005880"/>
            <a:chExt cx="3200400" cy="785320"/>
          </a:xfrm>
        </p:grpSpPr>
        <p:sp>
          <p:nvSpPr>
            <p:cNvPr id="46" name="Rectangle 45"/>
            <p:cNvSpPr/>
            <p:nvPr/>
          </p:nvSpPr>
          <p:spPr>
            <a:xfrm>
              <a:off x="1752600" y="54102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stud[0][0]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Straight Arrow Connector 53"/>
            <p:cNvCxnSpPr>
              <a:endCxn id="8" idx="1"/>
            </p:cNvCxnSpPr>
            <p:nvPr/>
          </p:nvCxnSpPr>
          <p:spPr>
            <a:xfrm flipV="1">
              <a:off x="3253285" y="5005880"/>
              <a:ext cx="1699715" cy="546485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6629400" y="5005880"/>
            <a:ext cx="2256003" cy="655370"/>
            <a:chOff x="6629400" y="5005880"/>
            <a:chExt cx="2256003" cy="655370"/>
          </a:xfrm>
        </p:grpSpPr>
        <p:sp>
          <p:nvSpPr>
            <p:cNvPr id="45" name="Rectangle 44"/>
            <p:cNvSpPr/>
            <p:nvPr/>
          </p:nvSpPr>
          <p:spPr>
            <a:xfrm>
              <a:off x="7209003" y="528025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stud[0][1]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Arrow Connector 55"/>
            <p:cNvCxnSpPr>
              <a:endCxn id="9" idx="3"/>
            </p:cNvCxnSpPr>
            <p:nvPr/>
          </p:nvCxnSpPr>
          <p:spPr>
            <a:xfrm flipH="1" flipV="1">
              <a:off x="6629400" y="5005880"/>
              <a:ext cx="731576" cy="46487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1752600" y="5380060"/>
            <a:ext cx="3200400" cy="411140"/>
            <a:chOff x="1752600" y="5380060"/>
            <a:chExt cx="3200400" cy="411140"/>
          </a:xfrm>
        </p:grpSpPr>
        <p:sp>
          <p:nvSpPr>
            <p:cNvPr id="47" name="Rectangle 46"/>
            <p:cNvSpPr/>
            <p:nvPr/>
          </p:nvSpPr>
          <p:spPr>
            <a:xfrm>
              <a:off x="1752600" y="54102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stud[1][0]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58" name="Straight Arrow Connector 57"/>
            <p:cNvCxnSpPr>
              <a:endCxn id="19" idx="3"/>
            </p:cNvCxnSpPr>
            <p:nvPr/>
          </p:nvCxnSpPr>
          <p:spPr>
            <a:xfrm flipV="1">
              <a:off x="3253285" y="5380060"/>
              <a:ext cx="1699715" cy="19050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6629400" y="5298744"/>
            <a:ext cx="2282160" cy="381000"/>
            <a:chOff x="6629400" y="5298744"/>
            <a:chExt cx="2282160" cy="381000"/>
          </a:xfrm>
        </p:grpSpPr>
        <p:sp>
          <p:nvSpPr>
            <p:cNvPr id="50" name="Rectangle 49"/>
            <p:cNvSpPr/>
            <p:nvPr/>
          </p:nvSpPr>
          <p:spPr>
            <a:xfrm>
              <a:off x="7235160" y="5298744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stud[1][1]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/>
            <p:cNvCxnSpPr>
              <a:endCxn id="11" idx="3"/>
            </p:cNvCxnSpPr>
            <p:nvPr/>
          </p:nvCxnSpPr>
          <p:spPr>
            <a:xfrm flipH="1" flipV="1">
              <a:off x="6629400" y="5390292"/>
              <a:ext cx="731576" cy="8501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1752600" y="5382904"/>
            <a:ext cx="3207793" cy="388388"/>
            <a:chOff x="1752600" y="5382904"/>
            <a:chExt cx="3207793" cy="388388"/>
          </a:xfrm>
        </p:grpSpPr>
        <p:sp>
          <p:nvSpPr>
            <p:cNvPr id="48" name="Rectangle 47"/>
            <p:cNvSpPr/>
            <p:nvPr/>
          </p:nvSpPr>
          <p:spPr>
            <a:xfrm>
              <a:off x="1752600" y="5382904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stud[2][0]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0" name="Straight Arrow Connector 59"/>
            <p:cNvCxnSpPr>
              <a:endCxn id="12" idx="1"/>
            </p:cNvCxnSpPr>
            <p:nvPr/>
          </p:nvCxnSpPr>
          <p:spPr>
            <a:xfrm>
              <a:off x="3253285" y="5570560"/>
              <a:ext cx="1707108" cy="200732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6629400" y="5279408"/>
            <a:ext cx="2251311" cy="491884"/>
            <a:chOff x="6636793" y="5279408"/>
            <a:chExt cx="2251311" cy="491884"/>
          </a:xfrm>
        </p:grpSpPr>
        <p:sp>
          <p:nvSpPr>
            <p:cNvPr id="51" name="Rectangle 50"/>
            <p:cNvSpPr/>
            <p:nvPr/>
          </p:nvSpPr>
          <p:spPr>
            <a:xfrm>
              <a:off x="7211704" y="5279408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stud[2][1]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Arrow Connector 65"/>
            <p:cNvCxnSpPr>
              <a:endCxn id="13" idx="3"/>
            </p:cNvCxnSpPr>
            <p:nvPr/>
          </p:nvCxnSpPr>
          <p:spPr>
            <a:xfrm flipH="1">
              <a:off x="6636793" y="5470750"/>
              <a:ext cx="724183" cy="300542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766248" y="5396552"/>
            <a:ext cx="3186752" cy="745508"/>
            <a:chOff x="1766248" y="5396552"/>
            <a:chExt cx="3186752" cy="745508"/>
          </a:xfrm>
        </p:grpSpPr>
        <p:sp>
          <p:nvSpPr>
            <p:cNvPr id="49" name="Rectangle 48"/>
            <p:cNvSpPr/>
            <p:nvPr/>
          </p:nvSpPr>
          <p:spPr>
            <a:xfrm>
              <a:off x="1766248" y="5396552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stud[3][0]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/>
            <p:cNvCxnSpPr>
              <a:endCxn id="14" idx="1"/>
            </p:cNvCxnSpPr>
            <p:nvPr/>
          </p:nvCxnSpPr>
          <p:spPr>
            <a:xfrm>
              <a:off x="3253285" y="5580792"/>
              <a:ext cx="1699715" cy="561268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6629400" y="5257800"/>
            <a:ext cx="2209800" cy="884260"/>
            <a:chOff x="6629400" y="5257800"/>
            <a:chExt cx="2209800" cy="884260"/>
          </a:xfrm>
        </p:grpSpPr>
        <p:sp>
          <p:nvSpPr>
            <p:cNvPr id="52" name="Rectangle 51"/>
            <p:cNvSpPr/>
            <p:nvPr/>
          </p:nvSpPr>
          <p:spPr>
            <a:xfrm>
              <a:off x="7162800" y="5257800"/>
              <a:ext cx="16764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stud[3][1]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68" name="Straight Arrow Connector 67"/>
            <p:cNvCxnSpPr>
              <a:endCxn id="15" idx="3"/>
            </p:cNvCxnSpPr>
            <p:nvPr/>
          </p:nvCxnSpPr>
          <p:spPr>
            <a:xfrm flipH="1">
              <a:off x="6629400" y="5470750"/>
              <a:ext cx="731576" cy="671310"/>
            </a:xfrm>
            <a:prstGeom prst="straightConnector1">
              <a:avLst/>
            </a:prstGeom>
            <a:ln w="2540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Rectangle 76"/>
          <p:cNvSpPr/>
          <p:nvPr/>
        </p:nvSpPr>
        <p:spPr>
          <a:xfrm>
            <a:off x="4953000" y="481538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798593" y="481538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958118" y="51986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791147" y="519524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6</a:t>
            </a:r>
            <a:r>
              <a:rPr lang="en-US" sz="2400" dirty="0" smtClean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960393" y="5580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798593" y="5580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89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960393" y="5961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14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798593" y="596179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5" name="Rectangle 84">
            <a:hlinkClick r:id="rId3" action="ppaction://hlinkfile"/>
          </p:cNvPr>
          <p:cNvSpPr/>
          <p:nvPr/>
        </p:nvSpPr>
        <p:spPr>
          <a:xfrm>
            <a:off x="304800" y="614206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16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Initializing </a:t>
            </a:r>
            <a:r>
              <a:rPr lang="en-US" dirty="0"/>
              <a:t>a 2-Dimensional Array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360" y="1219200"/>
            <a:ext cx="509884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0"/>
            <a:ext cx="8153400" cy="361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21" y="3886200"/>
            <a:ext cx="776967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0050" y="4419600"/>
            <a:ext cx="79057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382000" y="3847865"/>
            <a:ext cx="457200" cy="324371"/>
            <a:chOff x="7467600" y="3409429"/>
            <a:chExt cx="457200" cy="324371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67600" y="3581400"/>
              <a:ext cx="76200" cy="15240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7543800" y="3409429"/>
              <a:ext cx="381000" cy="32437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8382000" y="4400029"/>
            <a:ext cx="457200" cy="324371"/>
            <a:chOff x="7467600" y="3409429"/>
            <a:chExt cx="457200" cy="324371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467600" y="3581400"/>
              <a:ext cx="76200" cy="15240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543800" y="3409429"/>
              <a:ext cx="381000" cy="32437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587" y="5181599"/>
            <a:ext cx="7789013" cy="37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21" y="5791200"/>
            <a:ext cx="7769679" cy="284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8305800" y="5105400"/>
            <a:ext cx="533400" cy="457201"/>
            <a:chOff x="8305800" y="5105400"/>
            <a:chExt cx="533400" cy="45720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8305800" y="5714999"/>
            <a:ext cx="533400" cy="457201"/>
            <a:chOff x="8305800" y="5105400"/>
            <a:chExt cx="533400" cy="457201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8305800" y="5105400"/>
              <a:ext cx="533400" cy="457201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5497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762000"/>
          </a:xfrm>
        </p:spPr>
        <p:txBody>
          <a:bodyPr/>
          <a:lstStyle/>
          <a:p>
            <a:r>
              <a:rPr lang="en-US" dirty="0" smtClean="0"/>
              <a:t>Write a program that adds two 4 x 4 matrices.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4067519"/>
              </p:ext>
            </p:extLst>
          </p:nvPr>
        </p:nvGraphicFramePr>
        <p:xfrm>
          <a:off x="38100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3784188"/>
              </p:ext>
            </p:extLst>
          </p:nvPr>
        </p:nvGraphicFramePr>
        <p:xfrm>
          <a:off x="312420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590800" y="3456296"/>
            <a:ext cx="381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+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9" name="Left Bracket 8"/>
          <p:cNvSpPr/>
          <p:nvPr/>
        </p:nvSpPr>
        <p:spPr>
          <a:xfrm>
            <a:off x="381000" y="2743200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>
            <a:off x="3048000" y="2770496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2286000" y="2715904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/>
          <p:cNvSpPr/>
          <p:nvPr/>
        </p:nvSpPr>
        <p:spPr>
          <a:xfrm>
            <a:off x="4999060" y="2743200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6250752"/>
              </p:ext>
            </p:extLst>
          </p:nvPr>
        </p:nvGraphicFramePr>
        <p:xfrm>
          <a:off x="5951560" y="2743200"/>
          <a:ext cx="21336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</a:tblGrid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4" name="Left Bracket 13"/>
          <p:cNvSpPr/>
          <p:nvPr/>
        </p:nvSpPr>
        <p:spPr>
          <a:xfrm>
            <a:off x="5943600" y="2770496"/>
            <a:ext cx="228600" cy="18288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ket 14"/>
          <p:cNvSpPr/>
          <p:nvPr/>
        </p:nvSpPr>
        <p:spPr>
          <a:xfrm>
            <a:off x="7894660" y="2743200"/>
            <a:ext cx="190500" cy="1828800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334000" y="3429000"/>
            <a:ext cx="3810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18" name="Rectangle 17">
            <a:hlinkClick r:id="rId2" action="ppaction://hlinkfile"/>
          </p:cNvPr>
          <p:cNvSpPr/>
          <p:nvPr/>
        </p:nvSpPr>
        <p:spPr>
          <a:xfrm>
            <a:off x="6202340" y="5410200"/>
            <a:ext cx="195106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Write a program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2772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05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6195</TotalTime>
  <Words>809</Words>
  <Application>Microsoft Office PowerPoint</Application>
  <PresentationFormat>On-screen Show (4:3)</PresentationFormat>
  <Paragraphs>441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CSC103: Introduction to Computer and Programming</vt:lpstr>
      <vt:lpstr>Previous lecture</vt:lpstr>
      <vt:lpstr>Today’s lecture outline</vt:lpstr>
      <vt:lpstr>Pointer arithmetic - program</vt:lpstr>
      <vt:lpstr>Sorting program</vt:lpstr>
      <vt:lpstr>Sorting techniques</vt:lpstr>
      <vt:lpstr>Selection sort</vt:lpstr>
      <vt:lpstr>C program – Selection sort</vt:lpstr>
      <vt:lpstr>Cont.</vt:lpstr>
      <vt:lpstr>Cont..</vt:lpstr>
      <vt:lpstr>Cont…</vt:lpstr>
      <vt:lpstr>Bubble sort</vt:lpstr>
      <vt:lpstr>Insertion sort</vt:lpstr>
      <vt:lpstr>Passing array to a function</vt:lpstr>
      <vt:lpstr>Example functions</vt:lpstr>
      <vt:lpstr>Array and pointer</vt:lpstr>
      <vt:lpstr>Cont.</vt:lpstr>
      <vt:lpstr>Two Dimensional Arrays </vt:lpstr>
      <vt:lpstr>Example program</vt:lpstr>
      <vt:lpstr>Initializing a 2-Dimensional Array </vt:lpstr>
      <vt:lpstr>Example program 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286</cp:revision>
  <dcterms:created xsi:type="dcterms:W3CDTF">2006-08-16T00:00:00Z</dcterms:created>
  <dcterms:modified xsi:type="dcterms:W3CDTF">2012-06-14T12:21:19Z</dcterms:modified>
</cp:coreProperties>
</file>