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445" r:id="rId2"/>
    <p:sldId id="674" r:id="rId3"/>
    <p:sldId id="683" r:id="rId4"/>
    <p:sldId id="690" r:id="rId5"/>
    <p:sldId id="691" r:id="rId6"/>
    <p:sldId id="684" r:id="rId7"/>
    <p:sldId id="685" r:id="rId8"/>
    <p:sldId id="686" r:id="rId9"/>
    <p:sldId id="687" r:id="rId10"/>
    <p:sldId id="688" r:id="rId11"/>
    <p:sldId id="689" r:id="rId12"/>
    <p:sldId id="692" r:id="rId13"/>
    <p:sldId id="693" r:id="rId14"/>
    <p:sldId id="694" r:id="rId15"/>
    <p:sldId id="695" r:id="rId16"/>
    <p:sldId id="696" r:id="rId17"/>
    <p:sldId id="697" r:id="rId18"/>
    <p:sldId id="698" r:id="rId19"/>
    <p:sldId id="68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6980" autoAdjust="0"/>
  </p:normalViewPr>
  <p:slideViewPr>
    <p:cSldViewPr>
      <p:cViewPr>
        <p:scale>
          <a:sx n="70" d="100"/>
          <a:sy n="70" d="100"/>
        </p:scale>
        <p:origin x="-133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8/array_simple_program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8/ValueAndAddress.c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18/pointer_sub_pointer.c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8/pointerComparison.c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18/ValueAndAddress.c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18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smtClean="0"/>
              <a:t>functions</a:t>
            </a:r>
          </a:p>
          <a:p>
            <a:r>
              <a:rPr lang="en-US" dirty="0" smtClean="0"/>
              <a:t>Introduction to Array</a:t>
            </a:r>
          </a:p>
          <a:p>
            <a:r>
              <a:rPr lang="en-US" dirty="0" smtClean="0"/>
              <a:t>Accessing elements of array</a:t>
            </a:r>
          </a:p>
          <a:p>
            <a:r>
              <a:rPr lang="en-US" dirty="0" smtClean="0"/>
              <a:t>A simple array program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58733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program to calculate percentage marks</a:t>
            </a:r>
          </a:p>
          <a:p>
            <a:r>
              <a:rPr lang="en-US" dirty="0" smtClean="0"/>
              <a:t>Array </a:t>
            </a:r>
            <a:r>
              <a:rPr lang="en-US" dirty="0" smtClean="0"/>
              <a:t>initialization</a:t>
            </a:r>
          </a:p>
          <a:p>
            <a:r>
              <a:rPr lang="en-US" dirty="0" smtClean="0"/>
              <a:t>Bound checking</a:t>
            </a:r>
          </a:p>
          <a:p>
            <a:r>
              <a:rPr lang="en-US" dirty="0" smtClean="0"/>
              <a:t>Passing array element to a function</a:t>
            </a:r>
          </a:p>
          <a:p>
            <a:r>
              <a:rPr lang="en-US" dirty="0" smtClean="0"/>
              <a:t>Pointer arithmetic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256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Marks program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143000"/>
            <a:ext cx="7431326" cy="487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5791200" y="5867400"/>
            <a:ext cx="2209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Go to program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393083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V</a:t>
            </a:r>
            <a:r>
              <a:rPr lang="en-US" dirty="0" smtClean="0"/>
              <a:t>alue and address of array </a:t>
            </a:r>
            <a:r>
              <a:rPr lang="en-US" dirty="0" smtClean="0"/>
              <a:t>elements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248400" y="2514600"/>
            <a:ext cx="2209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Write a program</a:t>
            </a:r>
            <a:endParaRPr lang="en-US" sz="2000" b="1" dirty="0"/>
          </a:p>
        </p:txBody>
      </p:sp>
    </p:spTree>
    <p:extLst>
      <p:ext uri="{BB962C8B-B14F-4D97-AF65-F5344CB8AC3E}">
        <p14:creationId xmlns="" xmlns:p14="http://schemas.microsoft.com/office/powerpoint/2010/main" val="63239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initialization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28800"/>
            <a:ext cx="616974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97" y="2524835"/>
            <a:ext cx="583790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76600"/>
            <a:ext cx="769374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1440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Bounds Checking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682" y="1317616"/>
            <a:ext cx="8229600" cy="5311784"/>
          </a:xfrm>
        </p:spPr>
        <p:txBody>
          <a:bodyPr>
            <a:noAutofit/>
          </a:bodyPr>
          <a:lstStyle/>
          <a:p>
            <a:r>
              <a:rPr lang="en-US" sz="2600" dirty="0"/>
              <a:t>In C there is no check to see if the subscript used for an array exceeds the size of the </a:t>
            </a:r>
            <a:r>
              <a:rPr lang="en-US" sz="2600" dirty="0" smtClean="0"/>
              <a:t>array</a:t>
            </a:r>
            <a:endParaRPr lang="en-US" sz="2600" dirty="0"/>
          </a:p>
          <a:p>
            <a:r>
              <a:rPr lang="en-US" sz="2600" dirty="0"/>
              <a:t>Data entered with a subscript exceeding the array size will simply be placed in memory outside the array </a:t>
            </a:r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r>
              <a:rPr lang="en-US" sz="2600" dirty="0" smtClean="0"/>
              <a:t>To </a:t>
            </a:r>
            <a:r>
              <a:rPr lang="en-US" sz="2600" dirty="0"/>
              <a:t>see to it that we do not reach beyond the array size is entirely the programmer’s botheration and not the compiler’s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890" y="3347682"/>
            <a:ext cx="2275114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990600" y="4166548"/>
            <a:ext cx="7086600" cy="1091252"/>
            <a:chOff x="990600" y="4841544"/>
            <a:chExt cx="7848600" cy="1357952"/>
          </a:xfrm>
        </p:grpSpPr>
        <p:sp>
          <p:nvSpPr>
            <p:cNvPr id="7" name="Rectangle 6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86935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548935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315200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077200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763904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525904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292169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054169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9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90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752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51886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282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044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81112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573973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335973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102238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532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864238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530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8077200" y="4501051"/>
            <a:ext cx="688019" cy="4286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182886" y="4501051"/>
            <a:ext cx="6894314" cy="428642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5800299" y="3788459"/>
            <a:ext cx="2620370" cy="715302"/>
          </a:xfrm>
          <a:custGeom>
            <a:avLst/>
            <a:gdLst>
              <a:gd name="connsiteX0" fmla="*/ 0 w 2620370"/>
              <a:gd name="connsiteY0" fmla="*/ 210335 h 715302"/>
              <a:gd name="connsiteX1" fmla="*/ 1405719 w 2620370"/>
              <a:gd name="connsiteY1" fmla="*/ 73857 h 715302"/>
              <a:gd name="connsiteX2" fmla="*/ 2142698 w 2620370"/>
              <a:gd name="connsiteY2" fmla="*/ 46562 h 715302"/>
              <a:gd name="connsiteX3" fmla="*/ 2620370 w 2620370"/>
              <a:gd name="connsiteY3" fmla="*/ 715302 h 71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0370" h="715302">
                <a:moveTo>
                  <a:pt x="0" y="210335"/>
                </a:moveTo>
                <a:lnTo>
                  <a:pt x="1405719" y="73857"/>
                </a:lnTo>
                <a:cubicBezTo>
                  <a:pt x="1762835" y="46562"/>
                  <a:pt x="1940256" y="-60345"/>
                  <a:pt x="2142698" y="46562"/>
                </a:cubicBezTo>
                <a:cubicBezTo>
                  <a:pt x="2345140" y="153469"/>
                  <a:pt x="2482755" y="434385"/>
                  <a:pt x="2620370" y="715302"/>
                </a:cubicBez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111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Passing Array Elements to a Function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Array elements can be passed to a function by calling the function by value, or by </a:t>
            </a:r>
            <a:r>
              <a:rPr lang="en-US" dirty="0" smtClean="0"/>
              <a:t>address</a:t>
            </a:r>
          </a:p>
          <a:p>
            <a:r>
              <a:rPr lang="en-US" dirty="0"/>
              <a:t>In the call by value we pass values of array elements to the function 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 </a:t>
            </a:r>
            <a:r>
              <a:rPr lang="en-US" dirty="0"/>
              <a:t>the call by reference we pass addresses of array elements to the function </a:t>
            </a:r>
          </a:p>
        </p:txBody>
      </p:sp>
    </p:spTree>
    <p:extLst>
      <p:ext uri="{BB962C8B-B14F-4D97-AF65-F5344CB8AC3E}">
        <p14:creationId xmlns="" xmlns:p14="http://schemas.microsoft.com/office/powerpoint/2010/main" val="281498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Value of array element pass to a function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216094" cy="4060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793179" y="1295400"/>
            <a:ext cx="5018692" cy="1091252"/>
            <a:chOff x="990600" y="4841544"/>
            <a:chExt cx="5558335" cy="1357952"/>
          </a:xfrm>
        </p:grpSpPr>
        <p:sp>
          <p:nvSpPr>
            <p:cNvPr id="7" name="Rectangle 6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55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65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75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56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78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78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86935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90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763904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990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752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51886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282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044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481112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573973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6742575" y="2971800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747451" y="2971800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722458" y="3459500"/>
            <a:ext cx="2398680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display(marks[o])</a:t>
            </a:r>
          </a:p>
          <a:p>
            <a:r>
              <a:rPr lang="en-US" sz="2400" dirty="0">
                <a:solidFill>
                  <a:schemeClr val="tx1"/>
                </a:solidFill>
              </a:rPr>
              <a:t>d</a:t>
            </a:r>
            <a:r>
              <a:rPr lang="en-US" sz="2400" dirty="0" smtClean="0">
                <a:solidFill>
                  <a:schemeClr val="tx1"/>
                </a:solidFill>
              </a:rPr>
              <a:t>isplay(55)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4502269" y="3962400"/>
            <a:ext cx="215002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Program output</a:t>
            </a:r>
          </a:p>
        </p:txBody>
      </p:sp>
      <p:sp>
        <p:nvSpPr>
          <p:cNvPr id="77" name="Rectangle 76"/>
          <p:cNvSpPr/>
          <p:nvPr/>
        </p:nvSpPr>
        <p:spPr>
          <a:xfrm>
            <a:off x="4495801" y="4315276"/>
            <a:ext cx="214284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55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745320" y="3459500"/>
            <a:ext cx="2398680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display(marks[1])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display(65)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4503630" y="4667846"/>
            <a:ext cx="214284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746544" y="2971800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732896" y="3456296"/>
            <a:ext cx="2398680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display(marks[2])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display(75)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4495800" y="5003665"/>
            <a:ext cx="214284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746544" y="2971800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746544" y="2980329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747451" y="2980329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745320" y="2981622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735168" y="3456296"/>
            <a:ext cx="2385970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display(marks[3])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display(56)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4503630" y="5360785"/>
            <a:ext cx="214284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56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737440" y="3456296"/>
            <a:ext cx="2385970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display(marks[4])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display(78)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495800" y="5717905"/>
            <a:ext cx="214284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732896" y="3456296"/>
            <a:ext cx="2385970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display(marks[5])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display(78)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4495800" y="6068394"/>
            <a:ext cx="214284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747451" y="2981622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7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746544" y="3445131"/>
            <a:ext cx="2385970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display(marks[6])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display(90)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4494847" y="6397801"/>
            <a:ext cx="214284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90</a:t>
            </a:r>
          </a:p>
        </p:txBody>
      </p:sp>
    </p:spTree>
    <p:extLst>
      <p:ext uri="{BB962C8B-B14F-4D97-AF65-F5344CB8AC3E}">
        <p14:creationId xmlns="" xmlns:p14="http://schemas.microsoft.com/office/powerpoint/2010/main" val="415463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73" grpId="0" animBg="1"/>
      <p:bldP spid="80" grpId="0" animBg="1"/>
      <p:bldP spid="81" grpId="0" animBg="1"/>
      <p:bldP spid="72" grpId="0" animBg="1"/>
      <p:bldP spid="71" grpId="0" animBg="1"/>
      <p:bldP spid="70" grpId="0" animBg="1"/>
      <p:bldP spid="69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50838"/>
            <a:ext cx="8394214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Address </a:t>
            </a:r>
            <a:r>
              <a:rPr lang="en-US" dirty="0"/>
              <a:t>of array element pass to a function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8086861" cy="3852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793179" y="1295400"/>
            <a:ext cx="5018692" cy="1091252"/>
            <a:chOff x="990600" y="4841544"/>
            <a:chExt cx="5558335" cy="1357952"/>
          </a:xfrm>
        </p:grpSpPr>
        <p:sp>
          <p:nvSpPr>
            <p:cNvPr id="7" name="Rectangle 6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55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65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75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56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78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78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86935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90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763904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90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752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51886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282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044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81112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573973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6742575" y="2971800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747451" y="2971800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550905" y="3459500"/>
            <a:ext cx="2570233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display(&amp;marks[o])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display(500)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191000" y="3962400"/>
            <a:ext cx="215002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Program output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649154" y="4315276"/>
            <a:ext cx="1557741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55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560070" y="3456296"/>
            <a:ext cx="2561068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display(&amp;marks[1])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display(504)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656983" y="4667846"/>
            <a:ext cx="1398189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65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746544" y="2971800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2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544893" y="3456296"/>
            <a:ext cx="2585459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display(&amp;marks[2])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display(508)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4649153" y="5003665"/>
            <a:ext cx="214284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75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746544" y="2971800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746544" y="2980329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747451" y="2980329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745320" y="2981622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558540" y="3456296"/>
            <a:ext cx="2576245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display(&amp;marks[3])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display(512)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656984" y="5360785"/>
            <a:ext cx="860096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56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544892" y="3456296"/>
            <a:ext cx="2576245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display(&amp;marks[4])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display(516)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660565" y="5714380"/>
            <a:ext cx="767459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564553" y="3456296"/>
            <a:ext cx="2570232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display(&amp;marks[5])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display(520)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649153" y="6068394"/>
            <a:ext cx="695407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78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746544" y="2981622"/>
            <a:ext cx="921087" cy="354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</a:t>
            </a:r>
            <a:r>
              <a:rPr lang="en-US" sz="2400" dirty="0" smtClean="0">
                <a:solidFill>
                  <a:schemeClr val="tx1"/>
                </a:solidFill>
              </a:rPr>
              <a:t> = 7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567755" y="3456296"/>
            <a:ext cx="2576245" cy="8839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display(&amp;marks[6])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display(524)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648200" y="6397801"/>
            <a:ext cx="2142843" cy="3540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90</a:t>
            </a:r>
          </a:p>
        </p:txBody>
      </p:sp>
      <p:grpSp>
        <p:nvGrpSpPr>
          <p:cNvPr id="4099" name="Group 4098"/>
          <p:cNvGrpSpPr/>
          <p:nvPr/>
        </p:nvGrpSpPr>
        <p:grpSpPr>
          <a:xfrm>
            <a:off x="6594331" y="4572000"/>
            <a:ext cx="1787669" cy="795090"/>
            <a:chOff x="7786769" y="4648200"/>
            <a:chExt cx="1787669" cy="795090"/>
          </a:xfrm>
        </p:grpSpPr>
        <p:sp>
          <p:nvSpPr>
            <p:cNvPr id="67" name="Rectangle 66"/>
            <p:cNvSpPr/>
            <p:nvPr/>
          </p:nvSpPr>
          <p:spPr>
            <a:xfrm>
              <a:off x="7786769" y="4648200"/>
              <a:ext cx="542874" cy="354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4096" name="Group 4095"/>
            <p:cNvGrpSpPr/>
            <p:nvPr/>
          </p:nvGrpSpPr>
          <p:grpSpPr>
            <a:xfrm>
              <a:off x="7849769" y="4665786"/>
              <a:ext cx="1724669" cy="777504"/>
              <a:chOff x="6391557" y="4649383"/>
              <a:chExt cx="1724669" cy="777504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6831290" y="4649383"/>
                <a:ext cx="921087" cy="3540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500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6391557" y="5072873"/>
                <a:ext cx="1724669" cy="3540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*(500) = 55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097" name="Group 4096"/>
          <p:cNvGrpSpPr/>
          <p:nvPr/>
        </p:nvGrpSpPr>
        <p:grpSpPr>
          <a:xfrm>
            <a:off x="6606207" y="4558635"/>
            <a:ext cx="1781607" cy="805256"/>
            <a:chOff x="7030264" y="5652448"/>
            <a:chExt cx="1781607" cy="805256"/>
          </a:xfrm>
        </p:grpSpPr>
        <p:sp>
          <p:nvSpPr>
            <p:cNvPr id="97" name="Rectangle 96"/>
            <p:cNvSpPr/>
            <p:nvPr/>
          </p:nvSpPr>
          <p:spPr>
            <a:xfrm>
              <a:off x="7030264" y="5652448"/>
              <a:ext cx="542874" cy="354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7087202" y="5680200"/>
              <a:ext cx="1724669" cy="777504"/>
              <a:chOff x="6558540" y="5892265"/>
              <a:chExt cx="1724669" cy="777504"/>
            </a:xfrm>
          </p:grpSpPr>
          <p:sp>
            <p:nvSpPr>
              <p:cNvPr id="70" name="Rectangle 69"/>
              <p:cNvSpPr/>
              <p:nvPr/>
            </p:nvSpPr>
            <p:spPr>
              <a:xfrm>
                <a:off x="6558540" y="6315755"/>
                <a:ext cx="1724669" cy="3540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*(504) = 65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6998273" y="5892265"/>
                <a:ext cx="921087" cy="3540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504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100" name="Group 4099"/>
          <p:cNvGrpSpPr/>
          <p:nvPr/>
        </p:nvGrpSpPr>
        <p:grpSpPr>
          <a:xfrm>
            <a:off x="6641262" y="4575938"/>
            <a:ext cx="1746987" cy="788463"/>
            <a:chOff x="7139312" y="5595596"/>
            <a:chExt cx="1746987" cy="788463"/>
          </a:xfrm>
        </p:grpSpPr>
        <p:sp>
          <p:nvSpPr>
            <p:cNvPr id="96" name="Rectangle 95"/>
            <p:cNvSpPr/>
            <p:nvPr/>
          </p:nvSpPr>
          <p:spPr>
            <a:xfrm>
              <a:off x="7139312" y="5595596"/>
              <a:ext cx="542874" cy="354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7161630" y="5606555"/>
              <a:ext cx="1724669" cy="777504"/>
              <a:chOff x="6558540" y="5892265"/>
              <a:chExt cx="1724669" cy="777504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6558540" y="6315755"/>
                <a:ext cx="1724669" cy="3540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*(508) = 75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6998273" y="5892265"/>
                <a:ext cx="921087" cy="3540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508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101" name="Group 4100"/>
          <p:cNvGrpSpPr/>
          <p:nvPr/>
        </p:nvGrpSpPr>
        <p:grpSpPr>
          <a:xfrm>
            <a:off x="6592559" y="4570560"/>
            <a:ext cx="1788878" cy="786305"/>
            <a:chOff x="7178567" y="5715416"/>
            <a:chExt cx="1788878" cy="786305"/>
          </a:xfrm>
        </p:grpSpPr>
        <p:sp>
          <p:nvSpPr>
            <p:cNvPr id="95" name="Rectangle 94"/>
            <p:cNvSpPr/>
            <p:nvPr/>
          </p:nvSpPr>
          <p:spPr>
            <a:xfrm>
              <a:off x="7178567" y="5715416"/>
              <a:ext cx="542874" cy="354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7242776" y="5724217"/>
              <a:ext cx="1724669" cy="777504"/>
              <a:chOff x="6558540" y="5892265"/>
              <a:chExt cx="1724669" cy="777504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6998273" y="5892265"/>
                <a:ext cx="921087" cy="3540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512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6558540" y="6315755"/>
                <a:ext cx="1724669" cy="3540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*(512) = 56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102" name="Group 4101"/>
          <p:cNvGrpSpPr/>
          <p:nvPr/>
        </p:nvGrpSpPr>
        <p:grpSpPr>
          <a:xfrm>
            <a:off x="6586932" y="4558054"/>
            <a:ext cx="1794271" cy="802731"/>
            <a:chOff x="7079550" y="5689773"/>
            <a:chExt cx="1794271" cy="802731"/>
          </a:xfrm>
        </p:grpSpPr>
        <p:sp>
          <p:nvSpPr>
            <p:cNvPr id="94" name="Rectangle 93"/>
            <p:cNvSpPr/>
            <p:nvPr/>
          </p:nvSpPr>
          <p:spPr>
            <a:xfrm>
              <a:off x="7079550" y="5689773"/>
              <a:ext cx="542874" cy="354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7149152" y="5715000"/>
              <a:ext cx="1724669" cy="777504"/>
              <a:chOff x="6558540" y="5892265"/>
              <a:chExt cx="1724669" cy="777504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6998273" y="5892265"/>
                <a:ext cx="921087" cy="3540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516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Rectangle 81"/>
              <p:cNvSpPr/>
              <p:nvPr/>
            </p:nvSpPr>
            <p:spPr>
              <a:xfrm>
                <a:off x="6558540" y="6315755"/>
                <a:ext cx="1724669" cy="3540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*(516) = 78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104" name="Group 4103"/>
          <p:cNvGrpSpPr/>
          <p:nvPr/>
        </p:nvGrpSpPr>
        <p:grpSpPr>
          <a:xfrm>
            <a:off x="6622969" y="4581202"/>
            <a:ext cx="1764502" cy="777504"/>
            <a:chOff x="6868317" y="5714380"/>
            <a:chExt cx="1764502" cy="777504"/>
          </a:xfrm>
        </p:grpSpPr>
        <p:sp>
          <p:nvSpPr>
            <p:cNvPr id="93" name="Rectangle 92"/>
            <p:cNvSpPr/>
            <p:nvPr/>
          </p:nvSpPr>
          <p:spPr>
            <a:xfrm>
              <a:off x="6868317" y="5714799"/>
              <a:ext cx="542874" cy="354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6908150" y="5714380"/>
              <a:ext cx="1724669" cy="777504"/>
              <a:chOff x="6558540" y="5892265"/>
              <a:chExt cx="1724669" cy="777504"/>
            </a:xfrm>
          </p:grpSpPr>
          <p:sp>
            <p:nvSpPr>
              <p:cNvPr id="84" name="Rectangle 83"/>
              <p:cNvSpPr/>
              <p:nvPr/>
            </p:nvSpPr>
            <p:spPr>
              <a:xfrm>
                <a:off x="6998273" y="5892265"/>
                <a:ext cx="921087" cy="3540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520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6558540" y="6315755"/>
                <a:ext cx="1724669" cy="3540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*(520) = 78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4105" name="Group 4104"/>
          <p:cNvGrpSpPr/>
          <p:nvPr/>
        </p:nvGrpSpPr>
        <p:grpSpPr>
          <a:xfrm>
            <a:off x="6600138" y="4581899"/>
            <a:ext cx="1778458" cy="777504"/>
            <a:chOff x="6804580" y="5714799"/>
            <a:chExt cx="1778458" cy="777504"/>
          </a:xfrm>
        </p:grpSpPr>
        <p:sp>
          <p:nvSpPr>
            <p:cNvPr id="98" name="Rectangle 97"/>
            <p:cNvSpPr/>
            <p:nvPr/>
          </p:nvSpPr>
          <p:spPr>
            <a:xfrm>
              <a:off x="6804580" y="5715000"/>
              <a:ext cx="542874" cy="3540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6858369" y="5714799"/>
              <a:ext cx="1724669" cy="777504"/>
              <a:chOff x="6558540" y="5892265"/>
              <a:chExt cx="1724669" cy="777504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6998273" y="5892265"/>
                <a:ext cx="921087" cy="354014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524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6558540" y="6315755"/>
                <a:ext cx="1724669" cy="3540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*(524) = 90 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483977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0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685" y="1270153"/>
            <a:ext cx="8229600" cy="711047"/>
          </a:xfrm>
        </p:spPr>
        <p:txBody>
          <a:bodyPr/>
          <a:lstStyle/>
          <a:p>
            <a:r>
              <a:rPr lang="en-US" dirty="0" smtClean="0"/>
              <a:t>Addition </a:t>
            </a:r>
            <a:r>
              <a:rPr lang="en-US" dirty="0"/>
              <a:t>of a number to a pointer </a:t>
            </a:r>
          </a:p>
          <a:p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13" y="2119952"/>
            <a:ext cx="6741596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343400" y="4343400"/>
            <a:ext cx="4329903" cy="1091252"/>
            <a:chOff x="990599" y="4841544"/>
            <a:chExt cx="4795483" cy="1357952"/>
          </a:xfrm>
        </p:grpSpPr>
        <p:sp>
          <p:nvSpPr>
            <p:cNvPr id="6" name="Rectangle 5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10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20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30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40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50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60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90599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892422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51886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282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044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81112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800600" y="3525799"/>
            <a:ext cx="1206535" cy="436601"/>
            <a:chOff x="5152084" y="4716440"/>
            <a:chExt cx="1206535" cy="436601"/>
          </a:xfrm>
        </p:grpSpPr>
        <p:sp>
          <p:nvSpPr>
            <p:cNvPr id="29" name="Rectangle 28"/>
            <p:cNvSpPr/>
            <p:nvPr/>
          </p:nvSpPr>
          <p:spPr>
            <a:xfrm>
              <a:off x="5670599" y="4724400"/>
              <a:ext cx="688020" cy="42864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152084" y="4716440"/>
              <a:ext cx="688020" cy="428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*j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5309961" y="3533759"/>
            <a:ext cx="688020" cy="4286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618199" y="3512150"/>
            <a:ext cx="1265657" cy="436602"/>
            <a:chOff x="6934200" y="4716439"/>
            <a:chExt cx="1265657" cy="436602"/>
          </a:xfrm>
        </p:grpSpPr>
        <p:sp>
          <p:nvSpPr>
            <p:cNvPr id="30" name="Rectangle 29"/>
            <p:cNvSpPr/>
            <p:nvPr/>
          </p:nvSpPr>
          <p:spPr>
            <a:xfrm>
              <a:off x="7511837" y="4716439"/>
              <a:ext cx="688020" cy="42864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934200" y="4724400"/>
              <a:ext cx="688020" cy="428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*k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27" name="Straight Arrow Connector 26"/>
          <p:cNvCxnSpPr/>
          <p:nvPr/>
        </p:nvCxnSpPr>
        <p:spPr>
          <a:xfrm>
            <a:off x="595952" y="2286000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09599" y="2653352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95952" y="2996252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37"/>
          <p:cNvSpPr/>
          <p:nvPr/>
        </p:nvSpPr>
        <p:spPr>
          <a:xfrm>
            <a:off x="4599296" y="3862316"/>
            <a:ext cx="791570" cy="818866"/>
          </a:xfrm>
          <a:custGeom>
            <a:avLst/>
            <a:gdLst>
              <a:gd name="connsiteX0" fmla="*/ 791570 w 791570"/>
              <a:gd name="connsiteY0" fmla="*/ 0 h 818866"/>
              <a:gd name="connsiteX1" fmla="*/ 477671 w 791570"/>
              <a:gd name="connsiteY1" fmla="*/ 232012 h 818866"/>
              <a:gd name="connsiteX2" fmla="*/ 122829 w 791570"/>
              <a:gd name="connsiteY2" fmla="*/ 245660 h 818866"/>
              <a:gd name="connsiteX3" fmla="*/ 0 w 791570"/>
              <a:gd name="connsiteY3" fmla="*/ 818866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570" h="818866">
                <a:moveTo>
                  <a:pt x="791570" y="0"/>
                </a:moveTo>
                <a:cubicBezTo>
                  <a:pt x="690349" y="95534"/>
                  <a:pt x="589128" y="191069"/>
                  <a:pt x="477671" y="232012"/>
                </a:cubicBezTo>
                <a:cubicBezTo>
                  <a:pt x="366214" y="272955"/>
                  <a:pt x="202441" y="147851"/>
                  <a:pt x="122829" y="245660"/>
                </a:cubicBezTo>
                <a:cubicBezTo>
                  <a:pt x="43217" y="343469"/>
                  <a:pt x="21608" y="581167"/>
                  <a:pt x="0" y="818866"/>
                </a:cubicBez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03912" y="3352800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5315702" y="3525797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5212178" y="3848669"/>
            <a:ext cx="192335" cy="832513"/>
          </a:xfrm>
          <a:custGeom>
            <a:avLst/>
            <a:gdLst>
              <a:gd name="connsiteX0" fmla="*/ 192335 w 192335"/>
              <a:gd name="connsiteY0" fmla="*/ 0 h 832513"/>
              <a:gd name="connsiteX1" fmla="*/ 1267 w 192335"/>
              <a:gd name="connsiteY1" fmla="*/ 341194 h 832513"/>
              <a:gd name="connsiteX2" fmla="*/ 124097 w 192335"/>
              <a:gd name="connsiteY2" fmla="*/ 832513 h 83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2335" h="832513">
                <a:moveTo>
                  <a:pt x="192335" y="0"/>
                </a:moveTo>
                <a:cubicBezTo>
                  <a:pt x="102487" y="101221"/>
                  <a:pt x="12640" y="202442"/>
                  <a:pt x="1267" y="341194"/>
                </a:cubicBezTo>
                <a:cubicBezTo>
                  <a:pt x="-10106" y="479946"/>
                  <a:pt x="56995" y="656229"/>
                  <a:pt x="124097" y="832513"/>
                </a:cubicBez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195836" y="3512151"/>
            <a:ext cx="688020" cy="4286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516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1" name="Freeform 40"/>
          <p:cNvSpPr/>
          <p:nvPr/>
        </p:nvSpPr>
        <p:spPr>
          <a:xfrm>
            <a:off x="7062628" y="3848669"/>
            <a:ext cx="431931" cy="832513"/>
          </a:xfrm>
          <a:custGeom>
            <a:avLst/>
            <a:gdLst>
              <a:gd name="connsiteX0" fmla="*/ 197981 w 431931"/>
              <a:gd name="connsiteY0" fmla="*/ 0 h 832513"/>
              <a:gd name="connsiteX1" fmla="*/ 6912 w 431931"/>
              <a:gd name="connsiteY1" fmla="*/ 327546 h 832513"/>
              <a:gd name="connsiteX2" fmla="*/ 416345 w 431931"/>
              <a:gd name="connsiteY2" fmla="*/ 341194 h 832513"/>
              <a:gd name="connsiteX3" fmla="*/ 307163 w 431931"/>
              <a:gd name="connsiteY3" fmla="*/ 832513 h 832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31" h="832513">
                <a:moveTo>
                  <a:pt x="197981" y="0"/>
                </a:moveTo>
                <a:cubicBezTo>
                  <a:pt x="84249" y="135340"/>
                  <a:pt x="-29482" y="270680"/>
                  <a:pt x="6912" y="327546"/>
                </a:cubicBezTo>
                <a:cubicBezTo>
                  <a:pt x="43306" y="384412"/>
                  <a:pt x="366303" y="257033"/>
                  <a:pt x="416345" y="341194"/>
                </a:cubicBezTo>
                <a:cubicBezTo>
                  <a:pt x="466387" y="425355"/>
                  <a:pt x="386775" y="628934"/>
                  <a:pt x="307163" y="832513"/>
                </a:cubicBez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609600" y="3684896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640307" y="4436658"/>
            <a:ext cx="1676400" cy="790559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*j </a:t>
            </a:r>
            <a:r>
              <a:rPr lang="en-US" sz="2400" dirty="0" smtClean="0">
                <a:solidFill>
                  <a:schemeClr val="tx1"/>
                </a:solidFill>
                <a:sym typeface="Wingdings" pitchFamily="2" charset="2"/>
              </a:rPr>
              <a:t> 10</a:t>
            </a:r>
          </a:p>
          <a:p>
            <a:r>
              <a:rPr lang="en-US" sz="2400" dirty="0" smtClean="0">
                <a:solidFill>
                  <a:schemeClr val="tx1"/>
                </a:solidFill>
                <a:sym typeface="Wingdings" pitchFamily="2" charset="2"/>
              </a:rPr>
              <a:t>j  500 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3551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8" grpId="0" animBg="1"/>
      <p:bldP spid="38" grpId="1" animBg="1"/>
      <p:bldP spid="44" grpId="0" animBg="1"/>
      <p:bldP spid="39" grpId="0" animBg="1"/>
      <p:bldP spid="46" grpId="0" animBg="1"/>
      <p:bldP spid="41" grpId="0" animBg="1"/>
      <p:bldP spid="49" grpId="0" animBg="1"/>
      <p:bldP spid="4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397" y="2057400"/>
            <a:ext cx="7605203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Subtraction </a:t>
            </a:r>
            <a:r>
              <a:rPr lang="en-US" dirty="0"/>
              <a:t>of a number from a pointer 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4395027" y="4343400"/>
            <a:ext cx="4329903" cy="1091252"/>
            <a:chOff x="990599" y="4841544"/>
            <a:chExt cx="4795483" cy="1357952"/>
          </a:xfrm>
        </p:grpSpPr>
        <p:sp>
          <p:nvSpPr>
            <p:cNvPr id="6" name="Rectangle 5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10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20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30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40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50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60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90599" y="5666096"/>
              <a:ext cx="762001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92422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51886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282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044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81112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734435" y="3589428"/>
            <a:ext cx="1206535" cy="436601"/>
            <a:chOff x="5152084" y="4716440"/>
            <a:chExt cx="1206535" cy="436601"/>
          </a:xfrm>
        </p:grpSpPr>
        <p:sp>
          <p:nvSpPr>
            <p:cNvPr id="25" name="Rectangle 24"/>
            <p:cNvSpPr/>
            <p:nvPr/>
          </p:nvSpPr>
          <p:spPr>
            <a:xfrm>
              <a:off x="5670599" y="4724400"/>
              <a:ext cx="688020" cy="42864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152084" y="4716440"/>
              <a:ext cx="688020" cy="428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*j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7252950" y="3597388"/>
            <a:ext cx="688020" cy="4286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520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4876094" y="3635998"/>
            <a:ext cx="1265657" cy="436602"/>
            <a:chOff x="6934200" y="4716439"/>
            <a:chExt cx="1265657" cy="436602"/>
          </a:xfrm>
        </p:grpSpPr>
        <p:sp>
          <p:nvSpPr>
            <p:cNvPr id="29" name="Rectangle 28"/>
            <p:cNvSpPr/>
            <p:nvPr/>
          </p:nvSpPr>
          <p:spPr>
            <a:xfrm>
              <a:off x="7511837" y="4716439"/>
              <a:ext cx="688020" cy="42864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934200" y="4724400"/>
              <a:ext cx="688020" cy="428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*k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7234753" y="3599095"/>
            <a:ext cx="688020" cy="428641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516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72110" y="3644286"/>
            <a:ext cx="688020" cy="4286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504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81969" y="2272352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52400" y="2645392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52400" y="3048000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152400" y="3429000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152400" y="3827064"/>
            <a:ext cx="84866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7150330" y="3957851"/>
            <a:ext cx="1016909" cy="736979"/>
          </a:xfrm>
          <a:custGeom>
            <a:avLst/>
            <a:gdLst>
              <a:gd name="connsiteX0" fmla="*/ 159859 w 1016909"/>
              <a:gd name="connsiteY0" fmla="*/ 0 h 736979"/>
              <a:gd name="connsiteX1" fmla="*/ 9734 w 1016909"/>
              <a:gd name="connsiteY1" fmla="*/ 232012 h 736979"/>
              <a:gd name="connsiteX2" fmla="*/ 405519 w 1016909"/>
              <a:gd name="connsiteY2" fmla="*/ 245660 h 736979"/>
              <a:gd name="connsiteX3" fmla="*/ 978725 w 1016909"/>
              <a:gd name="connsiteY3" fmla="*/ 245660 h 736979"/>
              <a:gd name="connsiteX4" fmla="*/ 965077 w 1016909"/>
              <a:gd name="connsiteY4" fmla="*/ 736979 h 736979"/>
              <a:gd name="connsiteX5" fmla="*/ 965077 w 1016909"/>
              <a:gd name="connsiteY5" fmla="*/ 736979 h 73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6909" h="736979">
                <a:moveTo>
                  <a:pt x="159859" y="0"/>
                </a:moveTo>
                <a:cubicBezTo>
                  <a:pt x="64325" y="95534"/>
                  <a:pt x="-31209" y="191069"/>
                  <a:pt x="9734" y="232012"/>
                </a:cubicBezTo>
                <a:cubicBezTo>
                  <a:pt x="50677" y="272955"/>
                  <a:pt x="244021" y="243385"/>
                  <a:pt x="405519" y="245660"/>
                </a:cubicBezTo>
                <a:cubicBezTo>
                  <a:pt x="567017" y="247935"/>
                  <a:pt x="885465" y="163774"/>
                  <a:pt x="978725" y="245660"/>
                </a:cubicBezTo>
                <a:cubicBezTo>
                  <a:pt x="1071985" y="327547"/>
                  <a:pt x="965077" y="736979"/>
                  <a:pt x="965077" y="736979"/>
                </a:cubicBezTo>
                <a:lnTo>
                  <a:pt x="965077" y="736979"/>
                </a:ln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>
            <a:off x="7150330" y="3971499"/>
            <a:ext cx="446625" cy="709683"/>
          </a:xfrm>
          <a:custGeom>
            <a:avLst/>
            <a:gdLst>
              <a:gd name="connsiteX0" fmla="*/ 137574 w 446625"/>
              <a:gd name="connsiteY0" fmla="*/ 0 h 709683"/>
              <a:gd name="connsiteX1" fmla="*/ 14745 w 446625"/>
              <a:gd name="connsiteY1" fmla="*/ 191068 h 709683"/>
              <a:gd name="connsiteX2" fmla="*/ 437825 w 446625"/>
              <a:gd name="connsiteY2" fmla="*/ 232011 h 709683"/>
              <a:gd name="connsiteX3" fmla="*/ 260404 w 446625"/>
              <a:gd name="connsiteY3" fmla="*/ 709683 h 70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625" h="709683">
                <a:moveTo>
                  <a:pt x="137574" y="0"/>
                </a:moveTo>
                <a:cubicBezTo>
                  <a:pt x="51138" y="76200"/>
                  <a:pt x="-35297" y="152400"/>
                  <a:pt x="14745" y="191068"/>
                </a:cubicBezTo>
                <a:cubicBezTo>
                  <a:pt x="64787" y="229736"/>
                  <a:pt x="396882" y="145575"/>
                  <a:pt x="437825" y="232011"/>
                </a:cubicBezTo>
                <a:cubicBezTo>
                  <a:pt x="478768" y="318447"/>
                  <a:pt x="369586" y="514065"/>
                  <a:pt x="260404" y="709683"/>
                </a:cubicBez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 42"/>
          <p:cNvSpPr/>
          <p:nvPr/>
        </p:nvSpPr>
        <p:spPr>
          <a:xfrm>
            <a:off x="5237858" y="3985146"/>
            <a:ext cx="289485" cy="709684"/>
          </a:xfrm>
          <a:custGeom>
            <a:avLst/>
            <a:gdLst>
              <a:gd name="connsiteX0" fmla="*/ 289485 w 289485"/>
              <a:gd name="connsiteY0" fmla="*/ 0 h 709684"/>
              <a:gd name="connsiteX1" fmla="*/ 2882 w 289485"/>
              <a:gd name="connsiteY1" fmla="*/ 300251 h 709684"/>
              <a:gd name="connsiteX2" fmla="*/ 166655 w 289485"/>
              <a:gd name="connsiteY2" fmla="*/ 709684 h 70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485" h="709684">
                <a:moveTo>
                  <a:pt x="289485" y="0"/>
                </a:moveTo>
                <a:cubicBezTo>
                  <a:pt x="156419" y="90985"/>
                  <a:pt x="23354" y="181970"/>
                  <a:pt x="2882" y="300251"/>
                </a:cubicBezTo>
                <a:cubicBezTo>
                  <a:pt x="-17590" y="418532"/>
                  <a:pt x="74532" y="564108"/>
                  <a:pt x="166655" y="709684"/>
                </a:cubicBez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311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2" grpId="0" animBg="1"/>
      <p:bldP spid="34" grpId="0" animBg="1"/>
      <p:bldP spid="41" grpId="0" animBg="1"/>
      <p:bldP spid="41" grpId="1" animBg="1"/>
      <p:bldP spid="42" grpId="0" animBg="1"/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648199"/>
          </a:xfrm>
        </p:spPr>
        <p:txBody>
          <a:bodyPr>
            <a:normAutofit/>
          </a:bodyPr>
          <a:lstStyle/>
          <a:p>
            <a:r>
              <a:rPr lang="en-US" dirty="0" smtClean="0"/>
              <a:t>Subtraction </a:t>
            </a:r>
            <a:r>
              <a:rPr lang="en-US" dirty="0"/>
              <a:t>of one pointer from another </a:t>
            </a:r>
          </a:p>
          <a:p>
            <a:pPr marL="911225" lvl="2"/>
            <a:r>
              <a:rPr lang="en-US" dirty="0" smtClean="0"/>
              <a:t>One </a:t>
            </a:r>
            <a:r>
              <a:rPr lang="en-US" dirty="0"/>
              <a:t>pointer variable can be subtracted from another provided both variables point to elements of the same array </a:t>
            </a:r>
            <a:endParaRPr lang="en-US" dirty="0" smtClean="0"/>
          </a:p>
          <a:p>
            <a:pPr marL="911225" lvl="2"/>
            <a:r>
              <a:rPr lang="en-US" dirty="0" smtClean="0"/>
              <a:t>The </a:t>
            </a:r>
            <a:r>
              <a:rPr lang="en-US" dirty="0"/>
              <a:t>resulting value indicates the number of bytes separating the corresponding array elements </a:t>
            </a:r>
          </a:p>
          <a:p>
            <a:pPr marL="911225"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1691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70" y="1529342"/>
            <a:ext cx="7762875" cy="280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477000" y="1143000"/>
            <a:ext cx="2133600" cy="400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Go to program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789355" y="5203880"/>
            <a:ext cx="5018692" cy="1091252"/>
            <a:chOff x="990600" y="4841544"/>
            <a:chExt cx="5558335" cy="1357952"/>
          </a:xfrm>
        </p:grpSpPr>
        <p:sp>
          <p:nvSpPr>
            <p:cNvPr id="7" name="Rectangle 6"/>
            <p:cNvSpPr/>
            <p:nvPr/>
          </p:nvSpPr>
          <p:spPr>
            <a:xfrm>
              <a:off x="1203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10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96556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20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73182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30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95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45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57817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67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24082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56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86935" y="5257800"/>
              <a:ext cx="762000" cy="5334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74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80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94253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70879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472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234786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001051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763904" y="4841544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990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75260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504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51886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508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282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044855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516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811120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573973" y="5666096"/>
              <a:ext cx="7620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524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855779" y="4249826"/>
            <a:ext cx="1206535" cy="436601"/>
            <a:chOff x="5152084" y="4716440"/>
            <a:chExt cx="1206535" cy="436601"/>
          </a:xfrm>
        </p:grpSpPr>
        <p:sp>
          <p:nvSpPr>
            <p:cNvPr id="29" name="Rectangle 28"/>
            <p:cNvSpPr/>
            <p:nvPr/>
          </p:nvSpPr>
          <p:spPr>
            <a:xfrm>
              <a:off x="5670599" y="4724400"/>
              <a:ext cx="688020" cy="42864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152084" y="4716440"/>
              <a:ext cx="688020" cy="428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*j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7372388" y="4249825"/>
            <a:ext cx="688020" cy="4286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520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813764" y="4240159"/>
            <a:ext cx="1265657" cy="436602"/>
            <a:chOff x="6934200" y="4716439"/>
            <a:chExt cx="1265657" cy="436602"/>
          </a:xfrm>
        </p:grpSpPr>
        <p:sp>
          <p:nvSpPr>
            <p:cNvPr id="33" name="Rectangle 32"/>
            <p:cNvSpPr/>
            <p:nvPr/>
          </p:nvSpPr>
          <p:spPr>
            <a:xfrm>
              <a:off x="7511837" y="4716439"/>
              <a:ext cx="688020" cy="42864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934200" y="4724400"/>
              <a:ext cx="688020" cy="4286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5391401" y="4247804"/>
            <a:ext cx="688020" cy="42864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504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4647237" y="4585648"/>
            <a:ext cx="811867" cy="955343"/>
          </a:xfrm>
          <a:custGeom>
            <a:avLst/>
            <a:gdLst>
              <a:gd name="connsiteX0" fmla="*/ 811867 w 811867"/>
              <a:gd name="connsiteY0" fmla="*/ 0 h 955343"/>
              <a:gd name="connsiteX1" fmla="*/ 20297 w 811867"/>
              <a:gd name="connsiteY1" fmla="*/ 259307 h 955343"/>
              <a:gd name="connsiteX2" fmla="*/ 225014 w 811867"/>
              <a:gd name="connsiteY2" fmla="*/ 436728 h 955343"/>
              <a:gd name="connsiteX3" fmla="*/ 115832 w 811867"/>
              <a:gd name="connsiteY3" fmla="*/ 955343 h 955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1867" h="955343">
                <a:moveTo>
                  <a:pt x="811867" y="0"/>
                </a:moveTo>
                <a:cubicBezTo>
                  <a:pt x="464986" y="93259"/>
                  <a:pt x="118106" y="186519"/>
                  <a:pt x="20297" y="259307"/>
                </a:cubicBezTo>
                <a:cubicBezTo>
                  <a:pt x="-77512" y="332095"/>
                  <a:pt x="209092" y="320722"/>
                  <a:pt x="225014" y="436728"/>
                </a:cubicBezTo>
                <a:cubicBezTo>
                  <a:pt x="240936" y="552734"/>
                  <a:pt x="178384" y="754038"/>
                  <a:pt x="115832" y="955343"/>
                </a:cubicBez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7"/>
          <p:cNvSpPr/>
          <p:nvPr/>
        </p:nvSpPr>
        <p:spPr>
          <a:xfrm>
            <a:off x="7052960" y="4626591"/>
            <a:ext cx="580357" cy="914400"/>
          </a:xfrm>
          <a:custGeom>
            <a:avLst/>
            <a:gdLst>
              <a:gd name="connsiteX0" fmla="*/ 371422 w 580357"/>
              <a:gd name="connsiteY0" fmla="*/ 0 h 914400"/>
              <a:gd name="connsiteX1" fmla="*/ 2933 w 580357"/>
              <a:gd name="connsiteY1" fmla="*/ 313899 h 914400"/>
              <a:gd name="connsiteX2" fmla="*/ 548843 w 580357"/>
              <a:gd name="connsiteY2" fmla="*/ 327546 h 914400"/>
              <a:gd name="connsiteX3" fmla="*/ 466956 w 580357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0357" h="914400">
                <a:moveTo>
                  <a:pt x="371422" y="0"/>
                </a:moveTo>
                <a:cubicBezTo>
                  <a:pt x="172392" y="129654"/>
                  <a:pt x="-26637" y="259308"/>
                  <a:pt x="2933" y="313899"/>
                </a:cubicBezTo>
                <a:cubicBezTo>
                  <a:pt x="32503" y="368490"/>
                  <a:pt x="471506" y="227463"/>
                  <a:pt x="548843" y="327546"/>
                </a:cubicBezTo>
                <a:cubicBezTo>
                  <a:pt x="626180" y="427629"/>
                  <a:pt x="546568" y="671014"/>
                  <a:pt x="466956" y="914400"/>
                </a:cubicBez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52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1" grpId="0" animBg="1"/>
      <p:bldP spid="36" grpId="0" animBg="1"/>
      <p:bldP spid="37" grpId="0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Comparison </a:t>
            </a:r>
            <a:r>
              <a:rPr lang="en-US" dirty="0"/>
              <a:t>of two pointer variables </a:t>
            </a:r>
          </a:p>
          <a:p>
            <a:pPr lvl="2"/>
            <a:r>
              <a:rPr lang="en-US" dirty="0" smtClean="0"/>
              <a:t>Pointer </a:t>
            </a:r>
            <a:r>
              <a:rPr lang="en-US" dirty="0"/>
              <a:t>variables can be compared provided both variables point to </a:t>
            </a:r>
            <a:r>
              <a:rPr lang="en-US" dirty="0" smtClean="0"/>
              <a:t>elements </a:t>
            </a:r>
            <a:r>
              <a:rPr lang="en-US" dirty="0"/>
              <a:t>of the same data type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324600" y="3962400"/>
            <a:ext cx="2133600" cy="4000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Go to program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3324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Following would not work</a:t>
            </a:r>
            <a:endParaRPr lang="en-US" dirty="0"/>
          </a:p>
          <a:p>
            <a:pPr lvl="1"/>
            <a:r>
              <a:rPr lang="en-US" dirty="0"/>
              <a:t>Addition of two pointers </a:t>
            </a:r>
          </a:p>
          <a:p>
            <a:pPr lvl="1"/>
            <a:r>
              <a:rPr lang="en-US" dirty="0" smtClean="0"/>
              <a:t>Multiplication </a:t>
            </a:r>
            <a:r>
              <a:rPr lang="en-US" dirty="0"/>
              <a:t>of a pointer with a constant </a:t>
            </a:r>
          </a:p>
          <a:p>
            <a:pPr lvl="1"/>
            <a:r>
              <a:rPr lang="en-US" dirty="0" smtClean="0"/>
              <a:t>Division </a:t>
            </a:r>
            <a:r>
              <a:rPr lang="en-US" dirty="0"/>
              <a:t>of a pointer with a constant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31917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Array </a:t>
            </a:r>
            <a:r>
              <a:rPr lang="en-US" dirty="0"/>
              <a:t>elements are always stored in contiguous memory locations. </a:t>
            </a:r>
          </a:p>
          <a:p>
            <a:r>
              <a:rPr lang="en-US" dirty="0" smtClean="0"/>
              <a:t>A </a:t>
            </a:r>
            <a:r>
              <a:rPr lang="en-US" dirty="0"/>
              <a:t>pointer when incremented always points to an immediately next location of its </a:t>
            </a:r>
            <a:r>
              <a:rPr lang="en-US" dirty="0" smtClean="0"/>
              <a:t>type</a:t>
            </a:r>
          </a:p>
          <a:p>
            <a:r>
              <a:rPr lang="en-US" dirty="0" smtClean="0"/>
              <a:t>A pointer when decremented always points to the immediate previous location of its type</a:t>
            </a:r>
          </a:p>
          <a:p>
            <a:r>
              <a:rPr lang="en-US" dirty="0" smtClean="0"/>
              <a:t> </a:t>
            </a:r>
            <a:r>
              <a:rPr lang="en-US" dirty="0"/>
              <a:t>C</a:t>
            </a:r>
            <a:r>
              <a:rPr lang="en-US" dirty="0" smtClean="0"/>
              <a:t>omparison between pointers </a:t>
            </a:r>
            <a:r>
              <a:rPr lang="en-US" dirty="0"/>
              <a:t>can test for either equality or inequality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2960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array value using pointer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ethod </a:t>
            </a:r>
            <a:r>
              <a:rPr lang="en-US" dirty="0"/>
              <a:t>of accessing array elements by using subscripted variables is already known to </a:t>
            </a:r>
            <a:r>
              <a:rPr lang="en-US" dirty="0" smtClean="0"/>
              <a:t>us</a:t>
            </a:r>
          </a:p>
          <a:p>
            <a:r>
              <a:rPr lang="en-US" dirty="0" smtClean="0"/>
              <a:t>Now let see how we can access the array elements using a pointer. 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09564" y="4191000"/>
            <a:ext cx="2590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Write a program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77709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725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5680</TotalTime>
  <Words>731</Words>
  <Application>Microsoft Office PowerPoint</Application>
  <PresentationFormat>On-screen Show (4:3)</PresentationFormat>
  <Paragraphs>277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myPresentation1</vt:lpstr>
      <vt:lpstr>CSC103: Introduction to Computer and Programming</vt:lpstr>
      <vt:lpstr>Previous lecture</vt:lpstr>
      <vt:lpstr>Today’s lecture outline</vt:lpstr>
      <vt:lpstr>Marks program</vt:lpstr>
      <vt:lpstr> Value and address of array elements </vt:lpstr>
      <vt:lpstr>Array initialization</vt:lpstr>
      <vt:lpstr>Bounds Checking </vt:lpstr>
      <vt:lpstr>Passing Array Elements to a Function </vt:lpstr>
      <vt:lpstr>Value of array element pass to a function</vt:lpstr>
      <vt:lpstr>Address of array element pass to a function</vt:lpstr>
      <vt:lpstr>Pointer arithmetic</vt:lpstr>
      <vt:lpstr>Cont.</vt:lpstr>
      <vt:lpstr>Cont.</vt:lpstr>
      <vt:lpstr>Cont.</vt:lpstr>
      <vt:lpstr>Cont.</vt:lpstr>
      <vt:lpstr>Caution</vt:lpstr>
      <vt:lpstr>Points to remember</vt:lpstr>
      <vt:lpstr>Display array value using pointer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251</cp:revision>
  <dcterms:created xsi:type="dcterms:W3CDTF">2006-08-16T00:00:00Z</dcterms:created>
  <dcterms:modified xsi:type="dcterms:W3CDTF">2012-06-11T07:38:26Z</dcterms:modified>
</cp:coreProperties>
</file>