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445" r:id="rId2"/>
    <p:sldId id="656" r:id="rId3"/>
    <p:sldId id="674" r:id="rId4"/>
    <p:sldId id="665" r:id="rId5"/>
    <p:sldId id="666" r:id="rId6"/>
    <p:sldId id="667" r:id="rId7"/>
    <p:sldId id="673" r:id="rId8"/>
    <p:sldId id="668" r:id="rId9"/>
    <p:sldId id="669" r:id="rId10"/>
    <p:sldId id="675" r:id="rId11"/>
    <p:sldId id="670" r:id="rId12"/>
    <p:sldId id="676" r:id="rId13"/>
    <p:sldId id="677" r:id="rId14"/>
    <p:sldId id="679" r:id="rId15"/>
    <p:sldId id="678" r:id="rId16"/>
    <p:sldId id="680" r:id="rId17"/>
    <p:sldId id="681" r:id="rId18"/>
    <p:sldId id="68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3529" autoAdjust="0"/>
    <p:restoredTop sz="96980" autoAdjust="0"/>
  </p:normalViewPr>
  <p:slideViewPr>
    <p:cSldViewPr>
      <p:cViewPr>
        <p:scale>
          <a:sx n="50" d="100"/>
          <a:sy n="50" d="100"/>
        </p:scale>
        <p:origin x="-1008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7/Untitled1.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7/factorial_function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7/factorial_function_rec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7/factorial_function_rec.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7/sum_num.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7/tenInput_display.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7/array_simple_program.c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 call by address or pointer</a:t>
            </a:r>
          </a:p>
          <a:p>
            <a:r>
              <a:rPr lang="en-US" dirty="0" smtClean="0"/>
              <a:t>Function return value</a:t>
            </a:r>
          </a:p>
          <a:p>
            <a:r>
              <a:rPr lang="en-US" dirty="0" smtClean="0"/>
              <a:t>Use pointers to get results in calling function from called function  </a:t>
            </a:r>
          </a:p>
        </p:txBody>
      </p:sp>
    </p:spTree>
    <p:extLst>
      <p:ext uri="{BB962C8B-B14F-4D97-AF65-F5344CB8AC3E}">
        <p14:creationId xmlns:p14="http://schemas.microsoft.com/office/powerpoint/2010/main" xmlns="" val="50610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Introduction to Array</a:t>
            </a:r>
          </a:p>
          <a:p>
            <a:r>
              <a:rPr lang="en-US" dirty="0" smtClean="0"/>
              <a:t>Accessing elements of array</a:t>
            </a:r>
          </a:p>
          <a:p>
            <a:r>
              <a:rPr lang="en-US" dirty="0" smtClean="0"/>
              <a:t>A simple array program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791200" y="48006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Write a program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8587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C, it is possible for the functions to call themselves </a:t>
            </a:r>
            <a:endParaRPr lang="en-US" dirty="0" smtClean="0"/>
          </a:p>
          <a:p>
            <a:r>
              <a:rPr lang="en-US" dirty="0"/>
              <a:t>A function is called ‘recursive’ if a statement within the body of a function calls the same function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22946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- factorial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239000" cy="465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248400" y="4696935"/>
            <a:ext cx="1828800" cy="505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7424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program </a:t>
            </a:r>
            <a:r>
              <a:rPr lang="en-US" dirty="0" smtClean="0"/>
              <a:t>– factorial using recursion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7162800" cy="513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248400" y="4696935"/>
            <a:ext cx="1828800" cy="505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453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" y="1143000"/>
            <a:ext cx="8724900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930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ont.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838200"/>
            <a:ext cx="2514600" cy="274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sz="2000" dirty="0">
                <a:solidFill>
                  <a:schemeClr val="tx1"/>
                </a:solidFill>
              </a:rPr>
              <a:t>m</a:t>
            </a:r>
            <a:r>
              <a:rPr lang="en-US" sz="2000" dirty="0" smtClean="0">
                <a:solidFill>
                  <a:schemeClr val="tx1"/>
                </a:solidFill>
              </a:rPr>
              <a:t>ain()</a:t>
            </a:r>
          </a:p>
          <a:p>
            <a:pPr marL="231775"/>
            <a:r>
              <a:rPr lang="en-US" sz="2000" dirty="0" smtClean="0">
                <a:solidFill>
                  <a:schemeClr val="tx1"/>
                </a:solidFill>
              </a:rPr>
              <a:t>{</a:t>
            </a:r>
          </a:p>
          <a:p>
            <a:pPr marL="231775"/>
            <a:r>
              <a:rPr lang="en-US" sz="2000" dirty="0" smtClean="0">
                <a:solidFill>
                  <a:schemeClr val="tx1"/>
                </a:solidFill>
              </a:rPr>
              <a:t>….</a:t>
            </a:r>
          </a:p>
          <a:p>
            <a:pPr marL="231775"/>
            <a:r>
              <a:rPr lang="en-US" sz="2000" dirty="0" smtClean="0">
                <a:solidFill>
                  <a:schemeClr val="tx1"/>
                </a:solidFill>
              </a:rPr>
              <a:t>….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f</a:t>
            </a:r>
            <a:r>
              <a:rPr lang="en-US" sz="2000" dirty="0" smtClean="0">
                <a:solidFill>
                  <a:schemeClr val="tx1"/>
                </a:solidFill>
              </a:rPr>
              <a:t>act = rec(3);  </a:t>
            </a:r>
          </a:p>
          <a:p>
            <a:pPr marL="231775"/>
            <a:endParaRPr lang="en-US" sz="800" dirty="0" smtClean="0">
              <a:solidFill>
                <a:schemeClr val="tx1"/>
              </a:solidFill>
            </a:endParaRPr>
          </a:p>
          <a:p>
            <a:pPr marL="231775"/>
            <a:r>
              <a:rPr lang="en-US" sz="2000" dirty="0" err="1">
                <a:solidFill>
                  <a:schemeClr val="tx1"/>
                </a:solidFill>
              </a:rPr>
              <a:t>printf</a:t>
            </a:r>
            <a:r>
              <a:rPr lang="en-US" sz="2000" dirty="0">
                <a:solidFill>
                  <a:schemeClr val="tx1"/>
                </a:solidFill>
              </a:rPr>
              <a:t> ( </a:t>
            </a:r>
            <a:r>
              <a:rPr lang="en-US" sz="2000" dirty="0" smtClean="0">
                <a:solidFill>
                  <a:schemeClr val="tx1"/>
                </a:solidFill>
              </a:rPr>
              <a:t>"%</a:t>
            </a:r>
            <a:r>
              <a:rPr lang="en-US" sz="2000" dirty="0">
                <a:solidFill>
                  <a:schemeClr val="tx1"/>
                </a:solidFill>
              </a:rPr>
              <a:t>d </a:t>
            </a:r>
            <a:r>
              <a:rPr lang="en-US" sz="2000" dirty="0" smtClean="0">
                <a:solidFill>
                  <a:schemeClr val="tx1"/>
                </a:solidFill>
              </a:rPr>
              <a:t>", fact);</a:t>
            </a:r>
            <a:endParaRPr lang="en-US" sz="2000" dirty="0">
              <a:solidFill>
                <a:schemeClr val="tx1"/>
              </a:solidFill>
            </a:endParaRPr>
          </a:p>
          <a:p>
            <a:pPr marL="231775"/>
            <a:r>
              <a:rPr lang="en-US" sz="2000" dirty="0" smtClean="0">
                <a:solidFill>
                  <a:schemeClr val="tx1"/>
                </a:solidFill>
              </a:rPr>
              <a:t>}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1800" y="838200"/>
            <a:ext cx="2819400" cy="274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sz="2000" dirty="0">
                <a:solidFill>
                  <a:schemeClr val="tx1"/>
                </a:solidFill>
              </a:rPr>
              <a:t>rec ( </a:t>
            </a:r>
            <a:r>
              <a:rPr lang="en-US" sz="2000" dirty="0" smtClean="0">
                <a:solidFill>
                  <a:schemeClr val="tx1"/>
                </a:solidFill>
              </a:rPr>
              <a:t>3 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{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int</a:t>
            </a:r>
            <a:r>
              <a:rPr lang="en-US" sz="2000" dirty="0">
                <a:solidFill>
                  <a:schemeClr val="tx1"/>
                </a:solidFill>
              </a:rPr>
              <a:t> f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if ( </a:t>
            </a:r>
            <a:r>
              <a:rPr lang="en-US" sz="2000" dirty="0" smtClean="0">
                <a:solidFill>
                  <a:schemeClr val="tx1"/>
                </a:solidFill>
              </a:rPr>
              <a:t>3 </a:t>
            </a:r>
            <a:r>
              <a:rPr lang="en-US" sz="2000" dirty="0">
                <a:solidFill>
                  <a:schemeClr val="tx1"/>
                </a:solidFill>
              </a:rPr>
              <a:t>== 1 </a:t>
            </a:r>
            <a:r>
              <a:rPr lang="en-US" sz="2000" dirty="0" smtClean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   return ( 1 )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else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    f = </a:t>
            </a:r>
            <a:r>
              <a:rPr lang="en-US" sz="2000" dirty="0" smtClean="0">
                <a:solidFill>
                  <a:schemeClr val="tx1"/>
                </a:solidFill>
              </a:rPr>
              <a:t>3 </a:t>
            </a:r>
            <a:r>
              <a:rPr lang="en-US" sz="2000" dirty="0">
                <a:solidFill>
                  <a:schemeClr val="tx1"/>
                </a:solidFill>
              </a:rPr>
              <a:t>* rec ( </a:t>
            </a:r>
            <a:r>
              <a:rPr lang="en-US" sz="2000" dirty="0" smtClean="0">
                <a:solidFill>
                  <a:schemeClr val="tx1"/>
                </a:solidFill>
              </a:rPr>
              <a:t>3 </a:t>
            </a:r>
            <a:r>
              <a:rPr lang="en-US" sz="2000" dirty="0">
                <a:solidFill>
                  <a:schemeClr val="tx1"/>
                </a:solidFill>
              </a:rPr>
              <a:t>- 1 ) </a:t>
            </a:r>
            <a:r>
              <a:rPr lang="en-US" sz="2000" dirty="0" smtClean="0">
                <a:solidFill>
                  <a:schemeClr val="tx1"/>
                </a:solidFill>
              </a:rPr>
              <a:t>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return </a:t>
            </a:r>
            <a:r>
              <a:rPr lang="en-US" sz="2000" dirty="0">
                <a:solidFill>
                  <a:schemeClr val="tx1"/>
                </a:solidFill>
              </a:rPr>
              <a:t>( f )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}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4800" y="1603044"/>
            <a:ext cx="0" cy="9115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02056" y="2621791"/>
            <a:ext cx="609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295400" y="955344"/>
            <a:ext cx="1866900" cy="1295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415352" y="1524000"/>
            <a:ext cx="0" cy="12544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697104" y="1773071"/>
            <a:ext cx="685800" cy="308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false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424716" y="2936544"/>
            <a:ext cx="10940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096000" y="762000"/>
            <a:ext cx="2819400" cy="28012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sz="2000" dirty="0">
                <a:solidFill>
                  <a:schemeClr val="tx1"/>
                </a:solidFill>
              </a:rPr>
              <a:t>rec ( </a:t>
            </a:r>
            <a:r>
              <a:rPr lang="en-US" sz="2000" dirty="0" smtClean="0">
                <a:solidFill>
                  <a:schemeClr val="tx1"/>
                </a:solidFill>
              </a:rPr>
              <a:t>2 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{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int</a:t>
            </a:r>
            <a:r>
              <a:rPr lang="en-US" sz="2000" dirty="0">
                <a:solidFill>
                  <a:schemeClr val="tx1"/>
                </a:solidFill>
              </a:rPr>
              <a:t> f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if ( </a:t>
            </a:r>
            <a:r>
              <a:rPr lang="en-US" sz="2000" dirty="0" smtClean="0">
                <a:solidFill>
                  <a:schemeClr val="tx1"/>
                </a:solidFill>
              </a:rPr>
              <a:t>2 </a:t>
            </a:r>
            <a:r>
              <a:rPr lang="en-US" sz="2000" dirty="0">
                <a:solidFill>
                  <a:schemeClr val="tx1"/>
                </a:solidFill>
              </a:rPr>
              <a:t>== 1 </a:t>
            </a:r>
            <a:r>
              <a:rPr lang="en-US" sz="2000" dirty="0" smtClean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   return ( 1 )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else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    f = </a:t>
            </a:r>
            <a:r>
              <a:rPr lang="en-US" sz="2000" dirty="0" smtClean="0">
                <a:solidFill>
                  <a:schemeClr val="tx1"/>
                </a:solidFill>
              </a:rPr>
              <a:t>2 </a:t>
            </a:r>
            <a:r>
              <a:rPr lang="en-US" sz="2000" dirty="0">
                <a:solidFill>
                  <a:schemeClr val="tx1"/>
                </a:solidFill>
              </a:rPr>
              <a:t>* rec ( </a:t>
            </a:r>
            <a:r>
              <a:rPr lang="en-US" sz="2000" dirty="0" smtClean="0">
                <a:solidFill>
                  <a:schemeClr val="tx1"/>
                </a:solidFill>
              </a:rPr>
              <a:t>2 </a:t>
            </a:r>
            <a:r>
              <a:rPr lang="en-US" sz="2000" dirty="0">
                <a:solidFill>
                  <a:schemeClr val="tx1"/>
                </a:solidFill>
              </a:rPr>
              <a:t>- 1 ) </a:t>
            </a:r>
            <a:r>
              <a:rPr lang="en-US" sz="2000" dirty="0" smtClean="0">
                <a:solidFill>
                  <a:schemeClr val="tx1"/>
                </a:solidFill>
              </a:rPr>
              <a:t>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return </a:t>
            </a:r>
            <a:r>
              <a:rPr lang="en-US" sz="2000" dirty="0">
                <a:solidFill>
                  <a:schemeClr val="tx1"/>
                </a:solidFill>
              </a:rPr>
              <a:t>( f )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27427" y="3989696"/>
            <a:ext cx="2819400" cy="28012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sz="2000" dirty="0">
                <a:solidFill>
                  <a:schemeClr val="tx1"/>
                </a:solidFill>
              </a:rPr>
              <a:t>rec ( </a:t>
            </a:r>
            <a:r>
              <a:rPr lang="en-US" sz="2000" dirty="0" smtClean="0">
                <a:solidFill>
                  <a:schemeClr val="tx1"/>
                </a:solidFill>
              </a:rPr>
              <a:t>1 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{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int</a:t>
            </a:r>
            <a:r>
              <a:rPr lang="en-US" sz="2000" dirty="0">
                <a:solidFill>
                  <a:schemeClr val="tx1"/>
                </a:solidFill>
              </a:rPr>
              <a:t> f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if ( </a:t>
            </a:r>
            <a:r>
              <a:rPr lang="en-US" sz="2000" dirty="0" smtClean="0">
                <a:solidFill>
                  <a:schemeClr val="tx1"/>
                </a:solidFill>
              </a:rPr>
              <a:t>1 </a:t>
            </a:r>
            <a:r>
              <a:rPr lang="en-US" sz="2000" dirty="0">
                <a:solidFill>
                  <a:schemeClr val="tx1"/>
                </a:solidFill>
              </a:rPr>
              <a:t>== 1 </a:t>
            </a:r>
            <a:r>
              <a:rPr lang="en-US" sz="2000" dirty="0" smtClean="0">
                <a:solidFill>
                  <a:schemeClr val="tx1"/>
                </a:solidFill>
              </a:rPr>
              <a:t>)  </a:t>
            </a:r>
            <a:endParaRPr lang="en-US" sz="2000" dirty="0">
              <a:solidFill>
                <a:schemeClr val="tx1"/>
              </a:solidFill>
            </a:endParaRP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   return ( 1 )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else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       f = </a:t>
            </a:r>
            <a:r>
              <a:rPr lang="en-US" sz="2000" dirty="0" smtClean="0">
                <a:solidFill>
                  <a:schemeClr val="tx1"/>
                </a:solidFill>
              </a:rPr>
              <a:t>2 </a:t>
            </a:r>
            <a:r>
              <a:rPr lang="en-US" sz="2000" dirty="0">
                <a:solidFill>
                  <a:schemeClr val="tx1"/>
                </a:solidFill>
              </a:rPr>
              <a:t>* rec ( </a:t>
            </a:r>
            <a:r>
              <a:rPr lang="en-US" sz="2000" dirty="0" smtClean="0">
                <a:solidFill>
                  <a:schemeClr val="tx1"/>
                </a:solidFill>
              </a:rPr>
              <a:t>2 </a:t>
            </a:r>
            <a:r>
              <a:rPr lang="en-US" sz="2000" dirty="0">
                <a:solidFill>
                  <a:schemeClr val="tx1"/>
                </a:solidFill>
              </a:rPr>
              <a:t>- 1 ) </a:t>
            </a:r>
            <a:r>
              <a:rPr lang="en-US" sz="2000" dirty="0" smtClean="0">
                <a:solidFill>
                  <a:schemeClr val="tx1"/>
                </a:solidFill>
              </a:rPr>
              <a:t>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return </a:t>
            </a:r>
            <a:r>
              <a:rPr lang="en-US" sz="2000" dirty="0">
                <a:solidFill>
                  <a:schemeClr val="tx1"/>
                </a:solidFill>
              </a:rPr>
              <a:t>( f ) ;</a:t>
            </a:r>
          </a:p>
          <a:p>
            <a:pPr marL="231775"/>
            <a:r>
              <a:rPr lang="en-US" sz="2000" dirty="0">
                <a:solidFill>
                  <a:schemeClr val="tx1"/>
                </a:solidFill>
              </a:rPr>
              <a:t>}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971764" y="955344"/>
            <a:ext cx="1429036" cy="1714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53200" y="1535373"/>
            <a:ext cx="0" cy="12544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78486" y="2936544"/>
            <a:ext cx="10940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075528" y="4763069"/>
            <a:ext cx="20472" cy="7233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781800" y="2917209"/>
            <a:ext cx="1524000" cy="12544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782634" y="1658203"/>
            <a:ext cx="685800" cy="308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false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90829" y="4876800"/>
            <a:ext cx="685800" cy="308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true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7615451" y="2221250"/>
            <a:ext cx="1362604" cy="3223175"/>
          </a:xfrm>
          <a:custGeom>
            <a:avLst/>
            <a:gdLst>
              <a:gd name="connsiteX0" fmla="*/ 0 w 1362604"/>
              <a:gd name="connsiteY0" fmla="*/ 3196911 h 3223175"/>
              <a:gd name="connsiteX1" fmla="*/ 928048 w 1362604"/>
              <a:gd name="connsiteY1" fmla="*/ 2787478 h 3223175"/>
              <a:gd name="connsiteX2" fmla="*/ 1351128 w 1362604"/>
              <a:gd name="connsiteY2" fmla="*/ 194404 h 3223175"/>
              <a:gd name="connsiteX3" fmla="*/ 504967 w 1362604"/>
              <a:gd name="connsiteY3" fmla="*/ 385472 h 322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604" h="3223175">
                <a:moveTo>
                  <a:pt x="0" y="3196911"/>
                </a:moveTo>
                <a:cubicBezTo>
                  <a:pt x="351430" y="3242403"/>
                  <a:pt x="702860" y="3287896"/>
                  <a:pt x="928048" y="2787478"/>
                </a:cubicBezTo>
                <a:cubicBezTo>
                  <a:pt x="1153236" y="2287060"/>
                  <a:pt x="1421642" y="594738"/>
                  <a:pt x="1351128" y="194404"/>
                </a:cubicBezTo>
                <a:cubicBezTo>
                  <a:pt x="1280615" y="-205930"/>
                  <a:pt x="892791" y="89771"/>
                  <a:pt x="504967" y="385472"/>
                </a:cubicBez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5090615" y="2947916"/>
            <a:ext cx="1583140" cy="485957"/>
          </a:xfrm>
          <a:custGeom>
            <a:avLst/>
            <a:gdLst>
              <a:gd name="connsiteX0" fmla="*/ 1583140 w 1583140"/>
              <a:gd name="connsiteY0" fmla="*/ 150126 h 485957"/>
              <a:gd name="connsiteX1" fmla="*/ 900752 w 1583140"/>
              <a:gd name="connsiteY1" fmla="*/ 423081 h 485957"/>
              <a:gd name="connsiteX2" fmla="*/ 150125 w 1583140"/>
              <a:gd name="connsiteY2" fmla="*/ 450377 h 485957"/>
              <a:gd name="connsiteX3" fmla="*/ 0 w 1583140"/>
              <a:gd name="connsiteY3" fmla="*/ 0 h 485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140" h="485957">
                <a:moveTo>
                  <a:pt x="1583140" y="150126"/>
                </a:moveTo>
                <a:cubicBezTo>
                  <a:pt x="1361364" y="261582"/>
                  <a:pt x="1139588" y="373039"/>
                  <a:pt x="900752" y="423081"/>
                </a:cubicBezTo>
                <a:cubicBezTo>
                  <a:pt x="661916" y="473123"/>
                  <a:pt x="300250" y="520890"/>
                  <a:pt x="150125" y="450377"/>
                </a:cubicBezTo>
                <a:cubicBezTo>
                  <a:pt x="0" y="379864"/>
                  <a:pt x="0" y="189932"/>
                  <a:pt x="0" y="0"/>
                </a:cubicBez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1760561" y="2620370"/>
            <a:ext cx="1774209" cy="518615"/>
          </a:xfrm>
          <a:custGeom>
            <a:avLst/>
            <a:gdLst>
              <a:gd name="connsiteX0" fmla="*/ 1774209 w 1774209"/>
              <a:gd name="connsiteY0" fmla="*/ 518615 h 518615"/>
              <a:gd name="connsiteX1" fmla="*/ 1023582 w 1774209"/>
              <a:gd name="connsiteY1" fmla="*/ 150126 h 518615"/>
              <a:gd name="connsiteX2" fmla="*/ 0 w 1774209"/>
              <a:gd name="connsiteY2" fmla="*/ 0 h 51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4209" h="518615">
                <a:moveTo>
                  <a:pt x="1774209" y="518615"/>
                </a:moveTo>
                <a:cubicBezTo>
                  <a:pt x="1546746" y="377588"/>
                  <a:pt x="1319283" y="236562"/>
                  <a:pt x="1023582" y="150126"/>
                </a:cubicBezTo>
                <a:cubicBezTo>
                  <a:pt x="727881" y="63690"/>
                  <a:pt x="363940" y="31845"/>
                  <a:pt x="0" y="0"/>
                </a:cubicBez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3804311" y="2638850"/>
            <a:ext cx="5038870" cy="2378691"/>
            <a:chOff x="3800330" y="2620370"/>
            <a:chExt cx="5038870" cy="2378691"/>
          </a:xfrm>
        </p:grpSpPr>
        <p:sp>
          <p:nvSpPr>
            <p:cNvPr id="19" name="Rectangle 18"/>
            <p:cNvSpPr/>
            <p:nvPr/>
          </p:nvSpPr>
          <p:spPr>
            <a:xfrm>
              <a:off x="3800330" y="4416756"/>
              <a:ext cx="1162339" cy="5823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f = 2 * 1;</a:t>
              </a:r>
            </a:p>
            <a:p>
              <a:r>
                <a:rPr lang="en-US" sz="2000" dirty="0">
                  <a:solidFill>
                    <a:schemeClr val="tx1"/>
                  </a:solidFill>
                </a:rPr>
                <a:t>f</a:t>
              </a:r>
              <a:r>
                <a:rPr lang="en-US" sz="2000" dirty="0" smtClean="0">
                  <a:solidFill>
                    <a:schemeClr val="tx1"/>
                  </a:solidFill>
                </a:rPr>
                <a:t> = 2 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6781800" y="2620370"/>
              <a:ext cx="2057400" cy="327546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>
              <a:stCxn id="40" idx="1"/>
              <a:endCxn id="19" idx="0"/>
            </p:cNvCxnSpPr>
            <p:nvPr/>
          </p:nvCxnSpPr>
          <p:spPr>
            <a:xfrm flipH="1">
              <a:off x="4381500" y="2784143"/>
              <a:ext cx="2400300" cy="163261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702002" y="2645105"/>
            <a:ext cx="5038870" cy="2378691"/>
            <a:chOff x="3800330" y="2620370"/>
            <a:chExt cx="5038870" cy="2378691"/>
          </a:xfrm>
        </p:grpSpPr>
        <p:sp>
          <p:nvSpPr>
            <p:cNvPr id="45" name="Rectangle 44"/>
            <p:cNvSpPr/>
            <p:nvPr/>
          </p:nvSpPr>
          <p:spPr>
            <a:xfrm>
              <a:off x="3800330" y="4416756"/>
              <a:ext cx="1162339" cy="5823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f = 3 * 2;</a:t>
              </a:r>
            </a:p>
            <a:p>
              <a:r>
                <a:rPr lang="en-US" sz="2000" dirty="0">
                  <a:solidFill>
                    <a:schemeClr val="tx1"/>
                  </a:solidFill>
                </a:rPr>
                <a:t>f</a:t>
              </a:r>
              <a:r>
                <a:rPr lang="en-US" sz="2000" dirty="0" smtClean="0">
                  <a:solidFill>
                    <a:schemeClr val="tx1"/>
                  </a:solidFill>
                </a:rPr>
                <a:t> = 6 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6781800" y="2620370"/>
              <a:ext cx="2057400" cy="327546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46" idx="1"/>
              <a:endCxn id="45" idx="0"/>
            </p:cNvCxnSpPr>
            <p:nvPr/>
          </p:nvCxnSpPr>
          <p:spPr>
            <a:xfrm flipH="1">
              <a:off x="4381500" y="2784143"/>
              <a:ext cx="2400300" cy="163261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447246" y="2306754"/>
            <a:ext cx="2968105" cy="3370145"/>
            <a:chOff x="4816522" y="755459"/>
            <a:chExt cx="2968105" cy="3370145"/>
          </a:xfrm>
        </p:grpSpPr>
        <p:sp>
          <p:nvSpPr>
            <p:cNvPr id="49" name="Rectangle 48"/>
            <p:cNvSpPr/>
            <p:nvPr/>
          </p:nvSpPr>
          <p:spPr>
            <a:xfrm>
              <a:off x="6575380" y="3893130"/>
              <a:ext cx="1209247" cy="2324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fact = 6 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4816522" y="755459"/>
              <a:ext cx="1417095" cy="327546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/>
            <p:cNvCxnSpPr>
              <a:endCxn id="49" idx="0"/>
            </p:cNvCxnSpPr>
            <p:nvPr/>
          </p:nvCxnSpPr>
          <p:spPr>
            <a:xfrm>
              <a:off x="6233617" y="919232"/>
              <a:ext cx="946387" cy="297389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hlinkClick r:id="rId2" action="ppaction://hlinkfile"/>
          </p:cNvPr>
          <p:cNvSpPr/>
          <p:nvPr/>
        </p:nvSpPr>
        <p:spPr>
          <a:xfrm>
            <a:off x="659921" y="5791200"/>
            <a:ext cx="1828800" cy="505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5483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/>
      <p:bldP spid="17" grpId="0" animBg="1"/>
      <p:bldP spid="18" grpId="0" animBg="1"/>
      <p:bldP spid="28" grpId="0"/>
      <p:bldP spid="29" grpId="0"/>
      <p:bldP spid="31" grpId="0" animBg="1"/>
      <p:bldP spid="37" grpId="0" animBg="1"/>
      <p:bldP spid="38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a definition of a function that adds n integers using recursion and then return the sum</a:t>
            </a:r>
            <a:r>
              <a:rPr lang="en-US" dirty="0" smtClean="0"/>
              <a:t>. Prototype of the function is below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sum_number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324600" y="4572000"/>
            <a:ext cx="1828800" cy="505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0694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Offers </a:t>
            </a:r>
            <a:r>
              <a:rPr lang="en-US" dirty="0"/>
              <a:t>a </a:t>
            </a:r>
            <a:r>
              <a:rPr lang="en-US" dirty="0" smtClean="0"/>
              <a:t>simple way </a:t>
            </a:r>
            <a:r>
              <a:rPr lang="en-US" dirty="0"/>
              <a:t>of grouping like variables for easy </a:t>
            </a:r>
            <a:r>
              <a:rPr lang="en-US" dirty="0" smtClean="0"/>
              <a:t>access</a:t>
            </a:r>
          </a:p>
          <a:p>
            <a:r>
              <a:rPr lang="en-US" dirty="0" smtClean="0"/>
              <a:t>It is a group of elements having same data type</a:t>
            </a:r>
          </a:p>
          <a:p>
            <a:r>
              <a:rPr lang="en-US" dirty="0" smtClean="0"/>
              <a:t>An </a:t>
            </a:r>
            <a:r>
              <a:rPr lang="en-US" dirty="0"/>
              <a:t>array is a collective name given to a group of </a:t>
            </a:r>
            <a:r>
              <a:rPr lang="en-US" dirty="0" smtClean="0"/>
              <a:t>‘similar </a:t>
            </a:r>
            <a:r>
              <a:rPr lang="en-US" dirty="0"/>
              <a:t>quantities’ </a:t>
            </a:r>
            <a:endParaRPr lang="en-US" dirty="0" smtClean="0"/>
          </a:p>
          <a:p>
            <a:r>
              <a:rPr lang="en-US" dirty="0" smtClean="0"/>
              <a:t>Arrays </a:t>
            </a:r>
            <a:r>
              <a:rPr lang="en-US" dirty="0"/>
              <a:t>in C share a few </a:t>
            </a:r>
            <a:r>
              <a:rPr lang="en-US" dirty="0" smtClean="0"/>
              <a:t>common attributes</a:t>
            </a:r>
          </a:p>
          <a:p>
            <a:pPr lvl="2"/>
            <a:r>
              <a:rPr lang="en-US" dirty="0"/>
              <a:t>Variables in an array share the same </a:t>
            </a:r>
            <a:r>
              <a:rPr lang="en-US" dirty="0" smtClean="0"/>
              <a:t>name</a:t>
            </a:r>
          </a:p>
          <a:p>
            <a:pPr lvl="2"/>
            <a:r>
              <a:rPr lang="en-US" dirty="0" smtClean="0"/>
              <a:t>Variables </a:t>
            </a:r>
            <a:r>
              <a:rPr lang="en-US" dirty="0"/>
              <a:t>in an array share the same data </a:t>
            </a:r>
            <a:r>
              <a:rPr lang="en-US" dirty="0" smtClean="0"/>
              <a:t>type</a:t>
            </a:r>
          </a:p>
          <a:p>
            <a:pPr lvl="2"/>
            <a:r>
              <a:rPr lang="en-US" dirty="0" smtClean="0"/>
              <a:t>Individual </a:t>
            </a:r>
            <a:r>
              <a:rPr lang="en-US" dirty="0"/>
              <a:t>variables in an array are called </a:t>
            </a:r>
            <a:r>
              <a:rPr lang="en-US" i="1" dirty="0" smtClean="0"/>
              <a:t>elements</a:t>
            </a:r>
          </a:p>
          <a:p>
            <a:pPr lvl="2"/>
            <a:r>
              <a:rPr lang="en-US" dirty="0" smtClean="0"/>
              <a:t>Elements </a:t>
            </a:r>
            <a:r>
              <a:rPr lang="en-US" dirty="0"/>
              <a:t>in an array are accessed with an index number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52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</a:t>
            </a:r>
            <a:r>
              <a:rPr lang="en-US" dirty="0" smtClean="0"/>
              <a:t>rdinary </a:t>
            </a:r>
            <a:r>
              <a:rPr lang="en-US" dirty="0"/>
              <a:t>variables </a:t>
            </a:r>
            <a:r>
              <a:rPr lang="en-US" dirty="0" smtClean="0"/>
              <a:t>are </a:t>
            </a:r>
            <a:r>
              <a:rPr lang="en-US" dirty="0"/>
              <a:t>capable of holding only one value at a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There </a:t>
            </a:r>
            <a:r>
              <a:rPr lang="en-US" dirty="0"/>
              <a:t>are situations in which we would want to store more than one value at a time in a single variable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286" y="1371600"/>
            <a:ext cx="459591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919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example, suppose we </a:t>
            </a:r>
            <a:r>
              <a:rPr lang="en-US" dirty="0" smtClean="0"/>
              <a:t>want </a:t>
            </a:r>
            <a:r>
              <a:rPr lang="en-US" dirty="0"/>
              <a:t>to arrange the percentage marks obtained by 100 students in ascending order </a:t>
            </a:r>
            <a:endParaRPr lang="en-US" dirty="0" smtClean="0"/>
          </a:p>
          <a:p>
            <a:r>
              <a:rPr lang="en-US" dirty="0"/>
              <a:t>In such a case we have two options to store these marks in memory: </a:t>
            </a:r>
          </a:p>
          <a:p>
            <a:pPr lvl="2"/>
            <a:r>
              <a:rPr lang="en-US" dirty="0" smtClean="0"/>
              <a:t>Declare </a:t>
            </a:r>
            <a:r>
              <a:rPr lang="en-US" dirty="0"/>
              <a:t>100 variables to store percentage marks obtained by 100 different students, i.e. each variable containing </a:t>
            </a:r>
            <a:r>
              <a:rPr lang="en-US" dirty="0" smtClean="0"/>
              <a:t>marks of single student  </a:t>
            </a:r>
          </a:p>
          <a:p>
            <a:pPr marL="914400" lvl="2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m1, m2, m3 ……… m100;</a:t>
            </a:r>
          </a:p>
          <a:p>
            <a:pPr lvl="2"/>
            <a:r>
              <a:rPr lang="en-US" dirty="0" smtClean="0"/>
              <a:t>Declare one </a:t>
            </a:r>
            <a:r>
              <a:rPr lang="en-US" dirty="0"/>
              <a:t>variable (called array or subscripted variable) capable of storing or holding all the hundred </a:t>
            </a:r>
            <a:r>
              <a:rPr lang="en-US" dirty="0" smtClean="0"/>
              <a:t>values 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542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declaration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505200"/>
            <a:ext cx="8229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Like </a:t>
            </a:r>
            <a:r>
              <a:rPr lang="en-US" sz="2800" dirty="0"/>
              <a:t>any other variable, arrays occupy memory space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43033" y="1295400"/>
            <a:ext cx="4173940" cy="914400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marks[10];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181633" y="1905000"/>
            <a:ext cx="2457167" cy="1600200"/>
            <a:chOff x="3181633" y="1905000"/>
            <a:chExt cx="2457167" cy="1600200"/>
          </a:xfrm>
        </p:grpSpPr>
        <p:sp>
          <p:nvSpPr>
            <p:cNvPr id="5" name="Rectangle 4"/>
            <p:cNvSpPr/>
            <p:nvPr/>
          </p:nvSpPr>
          <p:spPr>
            <a:xfrm>
              <a:off x="3181633" y="2895600"/>
              <a:ext cx="245716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Array name</a:t>
              </a:r>
              <a:endPara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779008" y="1905000"/>
              <a:ext cx="1371600" cy="1138451"/>
              <a:chOff x="3779008" y="2209800"/>
              <a:chExt cx="1371600" cy="1138451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4462816" y="2817125"/>
                <a:ext cx="0" cy="53112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Left Brace 8"/>
              <p:cNvSpPr/>
              <p:nvPr/>
            </p:nvSpPr>
            <p:spPr>
              <a:xfrm rot="16200000">
                <a:off x="4160008" y="1828800"/>
                <a:ext cx="609600" cy="1371600"/>
              </a:xfrm>
              <a:prstGeom prst="leftBrace">
                <a:avLst>
                  <a:gd name="adj1" fmla="val 44154"/>
                  <a:gd name="adj2" fmla="val 50000"/>
                </a:avLst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1273506" y="1981200"/>
            <a:ext cx="2003094" cy="1367051"/>
            <a:chOff x="1273506" y="1981200"/>
            <a:chExt cx="2003094" cy="1367051"/>
          </a:xfrm>
        </p:grpSpPr>
        <p:sp>
          <p:nvSpPr>
            <p:cNvPr id="11" name="Rectangle 10"/>
            <p:cNvSpPr/>
            <p:nvPr/>
          </p:nvSpPr>
          <p:spPr>
            <a:xfrm>
              <a:off x="1273506" y="2738651"/>
              <a:ext cx="122858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  <a:endPara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2209800" y="1981200"/>
              <a:ext cx="1066800" cy="7966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5638800" y="1981200"/>
            <a:ext cx="1744780" cy="1371600"/>
            <a:chOff x="5638800" y="1981200"/>
            <a:chExt cx="1744780" cy="1371600"/>
          </a:xfrm>
        </p:grpSpPr>
        <p:sp>
          <p:nvSpPr>
            <p:cNvPr id="14" name="Rectangle 13"/>
            <p:cNvSpPr/>
            <p:nvPr/>
          </p:nvSpPr>
          <p:spPr>
            <a:xfrm>
              <a:off x="6154997" y="2743200"/>
              <a:ext cx="1228583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size</a:t>
              </a:r>
              <a:endPara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5638800" y="1981200"/>
              <a:ext cx="914400" cy="914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203562" y="5257800"/>
            <a:ext cx="7635638" cy="533400"/>
            <a:chOff x="1203562" y="5257800"/>
            <a:chExt cx="7635638" cy="533400"/>
          </a:xfrm>
        </p:grpSpPr>
        <p:sp>
          <p:nvSpPr>
            <p:cNvPr id="17" name="Rectangle 16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86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548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077200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095487" y="4209763"/>
            <a:ext cx="7720682" cy="1165181"/>
            <a:chOff x="1095487" y="4209763"/>
            <a:chExt cx="7720682" cy="1165181"/>
          </a:xfrm>
        </p:grpSpPr>
        <p:sp>
          <p:nvSpPr>
            <p:cNvPr id="27" name="Rectangle 26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763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525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7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292169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054169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613262" y="4209763"/>
              <a:ext cx="3625186" cy="4196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Index of elements in array</a:t>
              </a:r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1095487" y="4476466"/>
              <a:ext cx="1675009" cy="641444"/>
            </a:xfrm>
            <a:custGeom>
              <a:avLst/>
              <a:gdLst>
                <a:gd name="connsiteX0" fmla="*/ 1675009 w 1675009"/>
                <a:gd name="connsiteY0" fmla="*/ 0 h 641444"/>
                <a:gd name="connsiteX1" fmla="*/ 1006268 w 1675009"/>
                <a:gd name="connsiteY1" fmla="*/ 68238 h 641444"/>
                <a:gd name="connsiteX2" fmla="*/ 132812 w 1675009"/>
                <a:gd name="connsiteY2" fmla="*/ 218364 h 641444"/>
                <a:gd name="connsiteX3" fmla="*/ 23629 w 1675009"/>
                <a:gd name="connsiteY3" fmla="*/ 532262 h 641444"/>
                <a:gd name="connsiteX4" fmla="*/ 337528 w 1675009"/>
                <a:gd name="connsiteY4" fmla="*/ 641444 h 64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5009" h="641444">
                  <a:moveTo>
                    <a:pt x="1675009" y="0"/>
                  </a:moveTo>
                  <a:cubicBezTo>
                    <a:pt x="1469155" y="15922"/>
                    <a:pt x="1263301" y="31844"/>
                    <a:pt x="1006268" y="68238"/>
                  </a:cubicBezTo>
                  <a:cubicBezTo>
                    <a:pt x="749235" y="104632"/>
                    <a:pt x="296585" y="141027"/>
                    <a:pt x="132812" y="218364"/>
                  </a:cubicBezTo>
                  <a:cubicBezTo>
                    <a:pt x="-30961" y="295701"/>
                    <a:pt x="-10490" y="461749"/>
                    <a:pt x="23629" y="532262"/>
                  </a:cubicBezTo>
                  <a:cubicBezTo>
                    <a:pt x="57748" y="602775"/>
                    <a:pt x="197638" y="622109"/>
                    <a:pt x="337528" y="641444"/>
                  </a:cubicBezTo>
                </a:path>
              </a:pathLst>
            </a:cu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40563" y="5666096"/>
            <a:ext cx="7985675" cy="1053152"/>
            <a:chOff x="640563" y="5666096"/>
            <a:chExt cx="7985675" cy="1053152"/>
          </a:xfrm>
        </p:grpSpPr>
        <p:sp>
          <p:nvSpPr>
            <p:cNvPr id="37" name="Rectangle 36"/>
            <p:cNvSpPr/>
            <p:nvPr/>
          </p:nvSpPr>
          <p:spPr>
            <a:xfrm>
              <a:off x="990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52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512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516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520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573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524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335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528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102238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532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864238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530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92656" y="6299579"/>
              <a:ext cx="4583373" cy="4196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Memory address of array elements </a:t>
              </a:r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640563" y="5964072"/>
              <a:ext cx="1529431" cy="590925"/>
            </a:xfrm>
            <a:custGeom>
              <a:avLst/>
              <a:gdLst>
                <a:gd name="connsiteX0" fmla="*/ 1529431 w 1529431"/>
                <a:gd name="connsiteY0" fmla="*/ 586853 h 590925"/>
                <a:gd name="connsiteX1" fmla="*/ 519497 w 1529431"/>
                <a:gd name="connsiteY1" fmla="*/ 559558 h 590925"/>
                <a:gd name="connsiteX2" fmla="*/ 55473 w 1529431"/>
                <a:gd name="connsiteY2" fmla="*/ 354841 h 590925"/>
                <a:gd name="connsiteX3" fmla="*/ 55473 w 1529431"/>
                <a:gd name="connsiteY3" fmla="*/ 81886 h 590925"/>
                <a:gd name="connsiteX4" fmla="*/ 478553 w 1529431"/>
                <a:gd name="connsiteY4" fmla="*/ 0 h 59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9431" h="590925">
                  <a:moveTo>
                    <a:pt x="1529431" y="586853"/>
                  </a:moveTo>
                  <a:cubicBezTo>
                    <a:pt x="1147294" y="592540"/>
                    <a:pt x="765157" y="598227"/>
                    <a:pt x="519497" y="559558"/>
                  </a:cubicBezTo>
                  <a:cubicBezTo>
                    <a:pt x="273837" y="520889"/>
                    <a:pt x="132810" y="434453"/>
                    <a:pt x="55473" y="354841"/>
                  </a:cubicBezTo>
                  <a:cubicBezTo>
                    <a:pt x="-21864" y="275229"/>
                    <a:pt x="-15040" y="141026"/>
                    <a:pt x="55473" y="81886"/>
                  </a:cubicBezTo>
                  <a:cubicBezTo>
                    <a:pt x="125986" y="22746"/>
                    <a:pt x="302269" y="11373"/>
                    <a:pt x="478553" y="0"/>
                  </a:cubicBezTo>
                </a:path>
              </a:pathLst>
            </a:cu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4033" y="4114800"/>
            <a:ext cx="1648567" cy="1309048"/>
            <a:chOff x="104033" y="4114800"/>
            <a:chExt cx="1648567" cy="1309048"/>
          </a:xfrm>
        </p:grpSpPr>
        <p:sp>
          <p:nvSpPr>
            <p:cNvPr id="51" name="Rectangle 50"/>
            <p:cNvSpPr/>
            <p:nvPr/>
          </p:nvSpPr>
          <p:spPr>
            <a:xfrm>
              <a:off x="104033" y="4114800"/>
              <a:ext cx="1648567" cy="4196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  <a:r>
                <a:rPr lang="en-US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arks [10]</a:t>
              </a:r>
              <a:endPara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488254" y="4495800"/>
              <a:ext cx="712749" cy="928048"/>
            </a:xfrm>
            <a:custGeom>
              <a:avLst/>
              <a:gdLst>
                <a:gd name="connsiteX0" fmla="*/ 84952 w 712749"/>
                <a:gd name="connsiteY0" fmla="*/ 0 h 928048"/>
                <a:gd name="connsiteX1" fmla="*/ 3065 w 712749"/>
                <a:gd name="connsiteY1" fmla="*/ 627797 h 928048"/>
                <a:gd name="connsiteX2" fmla="*/ 180486 w 712749"/>
                <a:gd name="connsiteY2" fmla="*/ 818866 h 928048"/>
                <a:gd name="connsiteX3" fmla="*/ 712749 w 712749"/>
                <a:gd name="connsiteY3" fmla="*/ 928048 h 928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2749" h="928048">
                  <a:moveTo>
                    <a:pt x="84952" y="0"/>
                  </a:moveTo>
                  <a:cubicBezTo>
                    <a:pt x="36047" y="245659"/>
                    <a:pt x="-12857" y="491319"/>
                    <a:pt x="3065" y="627797"/>
                  </a:cubicBezTo>
                  <a:cubicBezTo>
                    <a:pt x="18987" y="764275"/>
                    <a:pt x="62205" y="768824"/>
                    <a:pt x="180486" y="818866"/>
                  </a:cubicBezTo>
                  <a:cubicBezTo>
                    <a:pt x="298767" y="868908"/>
                    <a:pt x="505758" y="898478"/>
                    <a:pt x="712749" y="928048"/>
                  </a:cubicBezTo>
                </a:path>
              </a:pathLst>
            </a:cu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9721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access array elements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67200" y="1295401"/>
            <a:ext cx="2639705" cy="523544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marks[10];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7201" y="1854200"/>
            <a:ext cx="2639704" cy="565245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marks[0] = 2;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436" y="1295401"/>
            <a:ext cx="1017895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818944"/>
            <a:ext cx="1028131" cy="4924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x= 2;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67200" y="2463800"/>
            <a:ext cx="2662735" cy="538519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marks[1] = 3;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990600" y="5195248"/>
            <a:ext cx="7848600" cy="1357952"/>
            <a:chOff x="990600" y="4841544"/>
            <a:chExt cx="7848600" cy="1357952"/>
          </a:xfrm>
        </p:grpSpPr>
        <p:sp>
          <p:nvSpPr>
            <p:cNvPr id="10" name="Rectangle 9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786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548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15200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077200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763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525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7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292169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054169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90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52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512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516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520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573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524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335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528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102238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532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864238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530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1194463" y="5612993"/>
            <a:ext cx="762000" cy="5334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56463" y="5612993"/>
            <a:ext cx="762000" cy="5334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7435" y="2362200"/>
            <a:ext cx="2891620" cy="6451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canf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(“%d”, &amp;x);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267200" y="3035300"/>
            <a:ext cx="4495800" cy="603913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canf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(“%d”, &amp;marks[2])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730260" y="5612993"/>
            <a:ext cx="762000" cy="5334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16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76200" y="3962400"/>
            <a:ext cx="1360795" cy="985483"/>
            <a:chOff x="990600" y="3815117"/>
            <a:chExt cx="1360795" cy="985483"/>
          </a:xfrm>
        </p:grpSpPr>
        <p:sp>
          <p:nvSpPr>
            <p:cNvPr id="47" name="Rectangle 46"/>
            <p:cNvSpPr/>
            <p:nvPr/>
          </p:nvSpPr>
          <p:spPr>
            <a:xfrm>
              <a:off x="1589395" y="3815117"/>
              <a:ext cx="762000" cy="533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990600" y="3815117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x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445525" y="4267200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695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647131" y="3962400"/>
            <a:ext cx="762000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1063" y="3962400"/>
            <a:ext cx="762000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43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67435" y="3089892"/>
            <a:ext cx="3272619" cy="5677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printf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(“x = %d”, x);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659055" y="3962400"/>
            <a:ext cx="1633751" cy="838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Output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x</a:t>
            </a:r>
            <a:r>
              <a:rPr lang="en-US" sz="2800" dirty="0" smtClean="0">
                <a:solidFill>
                  <a:schemeClr val="tx1"/>
                </a:solidFill>
              </a:rPr>
              <a:t> = 43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835400" y="3683000"/>
            <a:ext cx="5257800" cy="603913"/>
          </a:xfrm>
          <a:prstGeom prst="rect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printf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(“marks [2] = %d”, marks[2])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57392" y="4414483"/>
            <a:ext cx="2272543" cy="838200"/>
          </a:xfrm>
          <a:prstGeom prst="rect">
            <a:avLst/>
          </a:prstGeom>
          <a:solidFill>
            <a:schemeClr val="tx2">
              <a:lumMod val="60000"/>
              <a:lumOff val="40000"/>
              <a:alpha val="39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Output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m</a:t>
            </a:r>
            <a:r>
              <a:rPr lang="en-US" sz="2800" dirty="0" smtClean="0">
                <a:solidFill>
                  <a:schemeClr val="tx1"/>
                </a:solidFill>
              </a:rPr>
              <a:t>arks [2] = 16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79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40" grpId="0" animBg="1"/>
      <p:bldP spid="42" grpId="0" animBg="1"/>
      <p:bldP spid="44" grpId="0" animBg="1"/>
      <p:bldP spid="45" grpId="0" animBg="1"/>
      <p:bldP spid="46" grpId="0" animBg="1"/>
      <p:bldP spid="50" grpId="0" animBg="1"/>
      <p:bldP spid="52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Array is a collection of elements having same data type</a:t>
            </a:r>
          </a:p>
          <a:p>
            <a:r>
              <a:rPr lang="en-US" dirty="0" smtClean="0"/>
              <a:t>Memory allocate to array elements are continuous </a:t>
            </a:r>
          </a:p>
          <a:p>
            <a:r>
              <a:rPr lang="en-US" dirty="0" smtClean="0"/>
              <a:t>Array size must be mentioned in array declaration  (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marks [10];</a:t>
            </a:r>
            <a:r>
              <a:rPr lang="en-US" dirty="0" smtClean="0"/>
              <a:t> )</a:t>
            </a:r>
          </a:p>
          <a:p>
            <a:r>
              <a:rPr lang="en-US" dirty="0" smtClean="0"/>
              <a:t>Array index always starts with 0</a:t>
            </a:r>
          </a:p>
          <a:p>
            <a:r>
              <a:rPr lang="en-US" dirty="0" smtClean="0"/>
              <a:t>In 10 elements array, index of first elements is 0 and index of last element is 9</a:t>
            </a:r>
          </a:p>
          <a:p>
            <a:r>
              <a:rPr lang="en-US" dirty="0" smtClean="0"/>
              <a:t>Array element can be access using array index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689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Program Using Array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219200"/>
          </a:xfrm>
        </p:spPr>
        <p:txBody>
          <a:bodyPr/>
          <a:lstStyle/>
          <a:p>
            <a:r>
              <a:rPr lang="en-US" dirty="0" smtClean="0"/>
              <a:t>Write a program that take 10 integer from user and then display those integers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2819400"/>
            <a:ext cx="2209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Write a program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92567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Marks program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431326" cy="48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791200" y="5867400"/>
            <a:ext cx="2209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Go to program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7660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25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5539</TotalTime>
  <Words>728</Words>
  <Application>Microsoft Office PowerPoint</Application>
  <PresentationFormat>On-screen Show (4:3)</PresentationFormat>
  <Paragraphs>169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myPresentation1</vt:lpstr>
      <vt:lpstr>CSC103: Introduction to Computer and Programming</vt:lpstr>
      <vt:lpstr>Previous lecture</vt:lpstr>
      <vt:lpstr>Today’s lecture outline</vt:lpstr>
      <vt:lpstr>Recursive function</vt:lpstr>
      <vt:lpstr>Example program - factorial</vt:lpstr>
      <vt:lpstr>Example program – factorial using recursion</vt:lpstr>
      <vt:lpstr>Cont.</vt:lpstr>
      <vt:lpstr>Cont. </vt:lpstr>
      <vt:lpstr>Example program 2</vt:lpstr>
      <vt:lpstr>Array</vt:lpstr>
      <vt:lpstr>Cont.</vt:lpstr>
      <vt:lpstr>Cont.</vt:lpstr>
      <vt:lpstr>Array declaration</vt:lpstr>
      <vt:lpstr>How to access array elements</vt:lpstr>
      <vt:lpstr>Points to remember</vt:lpstr>
      <vt:lpstr>A Simple Program Using Array </vt:lpstr>
      <vt:lpstr>Marks program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233</cp:revision>
  <dcterms:created xsi:type="dcterms:W3CDTF">2006-08-16T00:00:00Z</dcterms:created>
  <dcterms:modified xsi:type="dcterms:W3CDTF">2012-06-09T08:25:42Z</dcterms:modified>
</cp:coreProperties>
</file>