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445" r:id="rId2"/>
    <p:sldId id="595" r:id="rId3"/>
    <p:sldId id="624" r:id="rId4"/>
    <p:sldId id="625" r:id="rId5"/>
    <p:sldId id="626" r:id="rId6"/>
    <p:sldId id="627" r:id="rId7"/>
    <p:sldId id="628" r:id="rId8"/>
    <p:sldId id="629" r:id="rId9"/>
    <p:sldId id="630" r:id="rId10"/>
    <p:sldId id="631" r:id="rId11"/>
    <p:sldId id="638" r:id="rId12"/>
    <p:sldId id="632" r:id="rId13"/>
    <p:sldId id="633" r:id="rId14"/>
    <p:sldId id="634" r:id="rId15"/>
    <p:sldId id="635" r:id="rId16"/>
    <p:sldId id="639" r:id="rId17"/>
    <p:sldId id="64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714" autoAdjust="0"/>
  </p:normalViewPr>
  <p:slideViewPr>
    <p:cSldViewPr>
      <p:cViewPr>
        <p:scale>
          <a:sx n="40" d="100"/>
          <a:sy n="40" d="100"/>
        </p:scale>
        <p:origin x="-998" y="-3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4/menu_calculator_function.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4/calsum_func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4/menu_calculator_function.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4/calsum_func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4/loca_global_scope.c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14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structure programming</a:t>
            </a:r>
          </a:p>
          <a:p>
            <a:r>
              <a:rPr lang="en-US" dirty="0" smtClean="0"/>
              <a:t>Function definition</a:t>
            </a:r>
          </a:p>
          <a:p>
            <a:r>
              <a:rPr lang="en-US" dirty="0" smtClean="0"/>
              <a:t>Function call</a:t>
            </a:r>
          </a:p>
          <a:p>
            <a:r>
              <a:rPr lang="en-US" dirty="0" smtClean="0"/>
              <a:t>Function prototype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Menu driven program using functions</a:t>
            </a:r>
          </a:p>
          <a:p>
            <a:r>
              <a:rPr lang="en-US" dirty="0" smtClean="0"/>
              <a:t>Function call by value</a:t>
            </a:r>
          </a:p>
          <a:p>
            <a:r>
              <a:rPr lang="en-US" dirty="0" smtClean="0"/>
              <a:t>Scope of variable</a:t>
            </a:r>
          </a:p>
          <a:p>
            <a:pPr lvl="1"/>
            <a:r>
              <a:rPr lang="en-US" dirty="0" smtClean="0"/>
              <a:t>Local</a:t>
            </a:r>
          </a:p>
          <a:p>
            <a:pPr lvl="1"/>
            <a:r>
              <a:rPr lang="en-US" dirty="0" smtClean="0"/>
              <a:t>Global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Menu driven program using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971800"/>
          </a:xfrm>
        </p:spPr>
        <p:txBody>
          <a:bodyPr/>
          <a:lstStyle/>
          <a:p>
            <a:r>
              <a:rPr lang="en-US" dirty="0" smtClean="0"/>
              <a:t>Menu is</a:t>
            </a:r>
          </a:p>
          <a:p>
            <a:pPr lvl="1"/>
            <a:r>
              <a:rPr lang="en-US" dirty="0" smtClean="0"/>
              <a:t>Factorial of a number</a:t>
            </a:r>
          </a:p>
          <a:p>
            <a:pPr lvl="1"/>
            <a:r>
              <a:rPr lang="en-US" dirty="0" smtClean="0"/>
              <a:t>Prime number</a:t>
            </a:r>
          </a:p>
          <a:p>
            <a:pPr lvl="1"/>
            <a:r>
              <a:rPr lang="en-US" dirty="0" smtClean="0"/>
              <a:t>Even or odd</a:t>
            </a:r>
          </a:p>
          <a:p>
            <a:pPr lvl="1"/>
            <a:r>
              <a:rPr lang="en-US" dirty="0" smtClean="0"/>
              <a:t>Exit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600" y="4800600"/>
            <a:ext cx="1905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Values between 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mechanism used to convey information to the function is the ‘argument’ or ‘parameter’</a:t>
            </a:r>
          </a:p>
          <a:p>
            <a:r>
              <a:rPr lang="en-US" dirty="0" smtClean="0"/>
              <a:t>You have already used the arguments in the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)</a:t>
            </a:r>
            <a:r>
              <a:rPr lang="en-US" dirty="0" smtClean="0"/>
              <a:t> and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)</a:t>
            </a:r>
            <a:r>
              <a:rPr lang="en-US" dirty="0" smtClean="0"/>
              <a:t> </a:t>
            </a:r>
            <a:r>
              <a:rPr lang="en-US" dirty="0" smtClean="0"/>
              <a:t>function</a:t>
            </a:r>
            <a:endParaRPr lang="en-US" dirty="0" smtClean="0"/>
          </a:p>
          <a:p>
            <a:pPr lvl="2"/>
            <a:r>
              <a:rPr lang="en-US" dirty="0" smtClean="0"/>
              <a:t>the format string and the list of variables used inside the parentheses in these functions are arguments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962"/>
          </a:xfrm>
        </p:spPr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6324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8" name="Group 47"/>
          <p:cNvGrpSpPr/>
          <p:nvPr/>
        </p:nvGrpSpPr>
        <p:grpSpPr>
          <a:xfrm>
            <a:off x="6705600" y="1524000"/>
            <a:ext cx="1219200" cy="457200"/>
            <a:chOff x="6705600" y="1524000"/>
            <a:chExt cx="1219200" cy="457200"/>
          </a:xfrm>
        </p:grpSpPr>
        <p:sp>
          <p:nvSpPr>
            <p:cNvPr id="5" name="Rectangle 4"/>
            <p:cNvSpPr/>
            <p:nvPr/>
          </p:nvSpPr>
          <p:spPr>
            <a:xfrm>
              <a:off x="7086600" y="15240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705600" y="1524000"/>
              <a:ext cx="381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a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705600" y="1981200"/>
            <a:ext cx="1219200" cy="457200"/>
            <a:chOff x="6705600" y="1981200"/>
            <a:chExt cx="1219200" cy="457200"/>
          </a:xfrm>
        </p:grpSpPr>
        <p:sp>
          <p:nvSpPr>
            <p:cNvPr id="7" name="Rectangle 6"/>
            <p:cNvSpPr/>
            <p:nvPr/>
          </p:nvSpPr>
          <p:spPr>
            <a:xfrm>
              <a:off x="7086600" y="19812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705600" y="1981200"/>
              <a:ext cx="381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b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705600" y="2438400"/>
            <a:ext cx="1219200" cy="457200"/>
            <a:chOff x="6705600" y="2438400"/>
            <a:chExt cx="1219200" cy="457200"/>
          </a:xfrm>
        </p:grpSpPr>
        <p:sp>
          <p:nvSpPr>
            <p:cNvPr id="9" name="Rectangle 8"/>
            <p:cNvSpPr/>
            <p:nvPr/>
          </p:nvSpPr>
          <p:spPr>
            <a:xfrm>
              <a:off x="7086600" y="24384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705600" y="2438400"/>
              <a:ext cx="381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c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324600" y="2895600"/>
            <a:ext cx="1600200" cy="457200"/>
            <a:chOff x="6324600" y="2895600"/>
            <a:chExt cx="1600200" cy="457200"/>
          </a:xfrm>
        </p:grpSpPr>
        <p:sp>
          <p:nvSpPr>
            <p:cNvPr id="11" name="Rectangle 10"/>
            <p:cNvSpPr/>
            <p:nvPr/>
          </p:nvSpPr>
          <p:spPr>
            <a:xfrm>
              <a:off x="7086600" y="28956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324600" y="2895600"/>
              <a:ext cx="762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sum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086600" y="4343400"/>
            <a:ext cx="1219200" cy="457200"/>
            <a:chOff x="7086600" y="4343400"/>
            <a:chExt cx="1219200" cy="457200"/>
          </a:xfrm>
        </p:grpSpPr>
        <p:sp>
          <p:nvSpPr>
            <p:cNvPr id="16" name="Rectangle 15"/>
            <p:cNvSpPr/>
            <p:nvPr/>
          </p:nvSpPr>
          <p:spPr>
            <a:xfrm>
              <a:off x="7467600" y="43434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086600" y="4343400"/>
              <a:ext cx="381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x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086600" y="4800600"/>
            <a:ext cx="1219200" cy="457200"/>
            <a:chOff x="7086600" y="4800600"/>
            <a:chExt cx="1219200" cy="457200"/>
          </a:xfrm>
        </p:grpSpPr>
        <p:sp>
          <p:nvSpPr>
            <p:cNvPr id="18" name="Rectangle 17"/>
            <p:cNvSpPr/>
            <p:nvPr/>
          </p:nvSpPr>
          <p:spPr>
            <a:xfrm>
              <a:off x="7467600" y="48006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086600" y="4800600"/>
              <a:ext cx="381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y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086600" y="5257800"/>
            <a:ext cx="1219200" cy="457200"/>
            <a:chOff x="7086600" y="5257800"/>
            <a:chExt cx="1219200" cy="457200"/>
          </a:xfrm>
        </p:grpSpPr>
        <p:sp>
          <p:nvSpPr>
            <p:cNvPr id="20" name="Rectangle 19"/>
            <p:cNvSpPr/>
            <p:nvPr/>
          </p:nvSpPr>
          <p:spPr>
            <a:xfrm>
              <a:off x="7467600" y="52578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086600" y="5257800"/>
              <a:ext cx="381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z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010400" y="5715000"/>
            <a:ext cx="1295400" cy="457200"/>
            <a:chOff x="7010400" y="5715000"/>
            <a:chExt cx="1295400" cy="457200"/>
          </a:xfrm>
        </p:grpSpPr>
        <p:sp>
          <p:nvSpPr>
            <p:cNvPr id="22" name="Rectangle 21"/>
            <p:cNvSpPr/>
            <p:nvPr/>
          </p:nvSpPr>
          <p:spPr>
            <a:xfrm>
              <a:off x="7467600" y="57150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010400" y="5715000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d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152400" y="1747650"/>
            <a:ext cx="6096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52400" y="2043937"/>
            <a:ext cx="6096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52400" y="2336862"/>
            <a:ext cx="6096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9225" y="2631375"/>
            <a:ext cx="6096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64275" y="2970212"/>
            <a:ext cx="6096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69225" y="3263137"/>
            <a:ext cx="6096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40425" y="4453637"/>
            <a:ext cx="457200" cy="1588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45375" y="4748537"/>
            <a:ext cx="457200" cy="1588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52300" y="5046412"/>
            <a:ext cx="457200" cy="1588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3059874" y="4782775"/>
            <a:ext cx="37219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Program Output</a:t>
            </a:r>
            <a:endParaRPr lang="en-US" sz="2000" b="1" dirty="0"/>
          </a:p>
        </p:txBody>
      </p:sp>
      <p:sp>
        <p:nvSpPr>
          <p:cNvPr id="42" name="Rectangle 41"/>
          <p:cNvSpPr/>
          <p:nvPr/>
        </p:nvSpPr>
        <p:spPr>
          <a:xfrm>
            <a:off x="3059875" y="5239975"/>
            <a:ext cx="2819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Enter any three number:</a:t>
            </a:r>
            <a:endParaRPr lang="en-US" sz="2000" b="1" dirty="0"/>
          </a:p>
        </p:txBody>
      </p:sp>
      <p:sp>
        <p:nvSpPr>
          <p:cNvPr id="43" name="Rectangle 42"/>
          <p:cNvSpPr/>
          <p:nvPr/>
        </p:nvSpPr>
        <p:spPr>
          <a:xfrm>
            <a:off x="5872350" y="5239975"/>
            <a:ext cx="304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44" name="Rectangle 43"/>
          <p:cNvSpPr/>
          <p:nvPr/>
        </p:nvSpPr>
        <p:spPr>
          <a:xfrm>
            <a:off x="6172200" y="5239975"/>
            <a:ext cx="304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6</a:t>
            </a:r>
            <a:endParaRPr lang="en-US" sz="2000" b="1" dirty="0"/>
          </a:p>
        </p:txBody>
      </p:sp>
      <p:sp>
        <p:nvSpPr>
          <p:cNvPr id="45" name="Rectangle 44"/>
          <p:cNvSpPr/>
          <p:nvPr/>
        </p:nvSpPr>
        <p:spPr>
          <a:xfrm>
            <a:off x="6470075" y="5239975"/>
            <a:ext cx="304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46" name="Rectangle 45"/>
          <p:cNvSpPr/>
          <p:nvPr/>
        </p:nvSpPr>
        <p:spPr>
          <a:xfrm>
            <a:off x="3059875" y="5715000"/>
            <a:ext cx="37219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Sum = 13</a:t>
            </a:r>
            <a:endParaRPr lang="en-US" sz="2000" b="1" dirty="0"/>
          </a:p>
        </p:txBody>
      </p:sp>
      <p:sp>
        <p:nvSpPr>
          <p:cNvPr id="47" name="Rectangle 46"/>
          <p:cNvSpPr/>
          <p:nvPr/>
        </p:nvSpPr>
        <p:spPr>
          <a:xfrm>
            <a:off x="3048000" y="6172200"/>
            <a:ext cx="37219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/>
              <a:t>Press any key to continue . . .</a:t>
            </a:r>
            <a:endParaRPr lang="en-US" sz="2000" b="1" dirty="0"/>
          </a:p>
        </p:txBody>
      </p:sp>
      <p:sp>
        <p:nvSpPr>
          <p:cNvPr id="50" name="Rectangle 49"/>
          <p:cNvSpPr/>
          <p:nvPr/>
        </p:nvSpPr>
        <p:spPr>
          <a:xfrm>
            <a:off x="7086600" y="1524000"/>
            <a:ext cx="83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086600" y="1981200"/>
            <a:ext cx="83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086600" y="2438400"/>
            <a:ext cx="83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467600" y="4800600"/>
            <a:ext cx="83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467600" y="4343400"/>
            <a:ext cx="83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1664525" y="2766950"/>
            <a:ext cx="25908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-204850" y="3845625"/>
            <a:ext cx="457200" cy="1588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819400" y="2438400"/>
            <a:ext cx="1183575" cy="392875"/>
            <a:chOff x="2819400" y="2438400"/>
            <a:chExt cx="1183575" cy="392875"/>
          </a:xfrm>
        </p:grpSpPr>
        <p:sp>
          <p:nvSpPr>
            <p:cNvPr id="67" name="Oval 66"/>
            <p:cNvSpPr/>
            <p:nvPr/>
          </p:nvSpPr>
          <p:spPr>
            <a:xfrm>
              <a:off x="3236025" y="2438400"/>
              <a:ext cx="304800" cy="381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2819400" y="2450275"/>
              <a:ext cx="304800" cy="381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3698175" y="2438400"/>
              <a:ext cx="304800" cy="381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Freeform 70"/>
          <p:cNvSpPr/>
          <p:nvPr/>
        </p:nvSpPr>
        <p:spPr>
          <a:xfrm>
            <a:off x="2078182" y="2790701"/>
            <a:ext cx="1102426" cy="938151"/>
          </a:xfrm>
          <a:custGeom>
            <a:avLst/>
            <a:gdLst>
              <a:gd name="connsiteX0" fmla="*/ 985652 w 1102426"/>
              <a:gd name="connsiteY0" fmla="*/ 0 h 938151"/>
              <a:gd name="connsiteX1" fmla="*/ 1080654 w 1102426"/>
              <a:gd name="connsiteY1" fmla="*/ 368135 h 938151"/>
              <a:gd name="connsiteX2" fmla="*/ 855023 w 1102426"/>
              <a:gd name="connsiteY2" fmla="*/ 676894 h 938151"/>
              <a:gd name="connsiteX3" fmla="*/ 0 w 1102426"/>
              <a:gd name="connsiteY3" fmla="*/ 938151 h 938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2426" h="938151">
                <a:moveTo>
                  <a:pt x="985652" y="0"/>
                </a:moveTo>
                <a:cubicBezTo>
                  <a:pt x="1044039" y="127659"/>
                  <a:pt x="1102426" y="255319"/>
                  <a:pt x="1080654" y="368135"/>
                </a:cubicBezTo>
                <a:cubicBezTo>
                  <a:pt x="1058883" y="480951"/>
                  <a:pt x="1035132" y="581891"/>
                  <a:pt x="855023" y="676894"/>
                </a:cubicBezTo>
                <a:cubicBezTo>
                  <a:pt x="674914" y="771897"/>
                  <a:pt x="337457" y="855024"/>
                  <a:pt x="0" y="938151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>
            <a:off x="2909455" y="2790701"/>
            <a:ext cx="633350" cy="950026"/>
          </a:xfrm>
          <a:custGeom>
            <a:avLst/>
            <a:gdLst>
              <a:gd name="connsiteX0" fmla="*/ 570015 w 633350"/>
              <a:gd name="connsiteY0" fmla="*/ 0 h 950026"/>
              <a:gd name="connsiteX1" fmla="*/ 605641 w 633350"/>
              <a:gd name="connsiteY1" fmla="*/ 344385 h 950026"/>
              <a:gd name="connsiteX2" fmla="*/ 403761 w 633350"/>
              <a:gd name="connsiteY2" fmla="*/ 700644 h 950026"/>
              <a:gd name="connsiteX3" fmla="*/ 0 w 633350"/>
              <a:gd name="connsiteY3" fmla="*/ 950026 h 950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350" h="950026">
                <a:moveTo>
                  <a:pt x="570015" y="0"/>
                </a:moveTo>
                <a:cubicBezTo>
                  <a:pt x="601682" y="113805"/>
                  <a:pt x="633350" y="227611"/>
                  <a:pt x="605641" y="344385"/>
                </a:cubicBezTo>
                <a:cubicBezTo>
                  <a:pt x="577932" y="461159"/>
                  <a:pt x="504701" y="599704"/>
                  <a:pt x="403761" y="700644"/>
                </a:cubicBezTo>
                <a:cubicBezTo>
                  <a:pt x="302821" y="801584"/>
                  <a:pt x="151410" y="875805"/>
                  <a:pt x="0" y="950026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3788229" y="2778826"/>
            <a:ext cx="328551" cy="961901"/>
          </a:xfrm>
          <a:custGeom>
            <a:avLst/>
            <a:gdLst>
              <a:gd name="connsiteX0" fmla="*/ 154379 w 328551"/>
              <a:gd name="connsiteY0" fmla="*/ 0 h 961901"/>
              <a:gd name="connsiteX1" fmla="*/ 190005 w 328551"/>
              <a:gd name="connsiteY1" fmla="*/ 59377 h 961901"/>
              <a:gd name="connsiteX2" fmla="*/ 296883 w 328551"/>
              <a:gd name="connsiteY2" fmla="*/ 356260 h 961901"/>
              <a:gd name="connsiteX3" fmla="*/ 0 w 328551"/>
              <a:gd name="connsiteY3" fmla="*/ 961901 h 961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551" h="961901">
                <a:moveTo>
                  <a:pt x="154379" y="0"/>
                </a:moveTo>
                <a:cubicBezTo>
                  <a:pt x="160316" y="0"/>
                  <a:pt x="166254" y="0"/>
                  <a:pt x="190005" y="59377"/>
                </a:cubicBezTo>
                <a:cubicBezTo>
                  <a:pt x="213756" y="118754"/>
                  <a:pt x="328551" y="205839"/>
                  <a:pt x="296883" y="356260"/>
                </a:cubicBezTo>
                <a:cubicBezTo>
                  <a:pt x="265215" y="506681"/>
                  <a:pt x="132607" y="734291"/>
                  <a:pt x="0" y="961901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467600" y="5257800"/>
            <a:ext cx="83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467600" y="5715000"/>
            <a:ext cx="83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13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4495800" y="2667000"/>
            <a:ext cx="2438400" cy="1295400"/>
            <a:chOff x="4495800" y="2667000"/>
            <a:chExt cx="2438400" cy="1295400"/>
          </a:xfrm>
        </p:grpSpPr>
        <p:sp>
          <p:nvSpPr>
            <p:cNvPr id="76" name="Rectangle 75"/>
            <p:cNvSpPr/>
            <p:nvPr/>
          </p:nvSpPr>
          <p:spPr>
            <a:xfrm>
              <a:off x="4800600" y="3505200"/>
              <a:ext cx="2133600" cy="457200"/>
            </a:xfrm>
            <a:prstGeom prst="rect">
              <a:avLst/>
            </a:prstGeom>
            <a:solidFill>
              <a:srgbClr val="FFFF00">
                <a:alpha val="1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smtClean="0">
                  <a:solidFill>
                    <a:schemeClr val="tx1"/>
                  </a:solidFill>
                </a:rPr>
                <a:t>Sum = 13</a:t>
              </a:r>
              <a:endParaRPr 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>
              <a:off x="4495800" y="2667000"/>
              <a:ext cx="990600" cy="838200"/>
            </a:xfrm>
            <a:prstGeom prst="straightConnector1">
              <a:avLst/>
            </a:prstGeom>
            <a:ln w="508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ectangle 79"/>
          <p:cNvSpPr/>
          <p:nvPr/>
        </p:nvSpPr>
        <p:spPr>
          <a:xfrm>
            <a:off x="7086600" y="2895600"/>
            <a:ext cx="838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1" name="Rectangle 80">
            <a:hlinkClick r:id="rId3" action="ppaction://hlinkfile"/>
          </p:cNvPr>
          <p:cNvSpPr/>
          <p:nvPr/>
        </p:nvSpPr>
        <p:spPr>
          <a:xfrm>
            <a:off x="228600" y="5867400"/>
            <a:ext cx="190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0" grpId="0" animBg="1"/>
      <p:bldP spid="56" grpId="0" animBg="1"/>
      <p:bldP spid="57" grpId="0" animBg="1"/>
      <p:bldP spid="58" grpId="0" animBg="1"/>
      <p:bldP spid="59" grpId="0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5" grpId="0" animBg="1"/>
      <p:bldP spid="80" grpId="0" animBg="1"/>
      <p:bldP spid="8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The variables a, b and c are called ‘actual arguments’, whereas the variables x, y and z are called ‘formal arguments’</a:t>
            </a:r>
          </a:p>
          <a:p>
            <a:r>
              <a:rPr lang="en-US" sz="2800" dirty="0" smtClean="0"/>
              <a:t>Any number of arguments can be passed to a function being called. However, the type, order and number of the actual and formal arguments must always be same </a:t>
            </a:r>
          </a:p>
          <a:p>
            <a:r>
              <a:rPr lang="en-US" sz="2800" dirty="0" smtClean="0"/>
              <a:t>The return statement serves two purposes </a:t>
            </a:r>
          </a:p>
          <a:p>
            <a:pPr lvl="1"/>
            <a:r>
              <a:rPr lang="en-US" sz="2800" dirty="0" smtClean="0"/>
              <a:t>On executing the return statement it immediately transfers the control back to the calling program </a:t>
            </a:r>
          </a:p>
          <a:p>
            <a:pPr lvl="1"/>
            <a:r>
              <a:rPr lang="en-US" sz="2800" dirty="0" smtClean="0"/>
              <a:t>It returns the value present in the parentheses after return, to th3e calling program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There is no restriction on the number of return statements that may be present in a function. 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The return value should be accepted in the calling function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2362200"/>
            <a:ext cx="2181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5334000"/>
            <a:ext cx="35147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If called function should not return any value, the it must be mentioned by using the keyword void</a:t>
            </a:r>
          </a:p>
          <a:p>
            <a:endParaRPr lang="en-US" sz="2800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A function can return only one value at a time. Thus, the following statements are invalid.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514600"/>
            <a:ext cx="43053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5181600"/>
            <a:ext cx="275924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600200"/>
          </a:xfrm>
        </p:spPr>
        <p:txBody>
          <a:bodyPr/>
          <a:lstStyle/>
          <a:p>
            <a:r>
              <a:rPr lang="en-US" sz="2800" dirty="0" smtClean="0"/>
              <a:t>If the value of a formal argument is changed in the called function, the corresponding change does not take place in the calling function. For example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3200400"/>
            <a:ext cx="3896681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1600200" y="3810000"/>
            <a:ext cx="1219200" cy="457200"/>
            <a:chOff x="6705600" y="1524000"/>
            <a:chExt cx="1219200" cy="457200"/>
          </a:xfrm>
        </p:grpSpPr>
        <p:sp>
          <p:nvSpPr>
            <p:cNvPr id="6" name="Rectangle 5"/>
            <p:cNvSpPr/>
            <p:nvPr/>
          </p:nvSpPr>
          <p:spPr>
            <a:xfrm>
              <a:off x="7086600" y="15240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705600" y="1524000"/>
              <a:ext cx="381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a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600200" y="5257800"/>
            <a:ext cx="1219200" cy="457200"/>
            <a:chOff x="6705600" y="1981200"/>
            <a:chExt cx="1219200" cy="457200"/>
          </a:xfrm>
        </p:grpSpPr>
        <p:sp>
          <p:nvSpPr>
            <p:cNvPr id="9" name="Rectangle 8"/>
            <p:cNvSpPr/>
            <p:nvPr/>
          </p:nvSpPr>
          <p:spPr>
            <a:xfrm>
              <a:off x="7086600" y="1981200"/>
              <a:ext cx="8382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705600" y="1981200"/>
              <a:ext cx="381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b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Menu driven program using functions call by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2971800"/>
          </a:xfrm>
        </p:spPr>
        <p:txBody>
          <a:bodyPr/>
          <a:lstStyle/>
          <a:p>
            <a:r>
              <a:rPr lang="en-US" dirty="0" smtClean="0"/>
              <a:t>Menu is</a:t>
            </a:r>
          </a:p>
          <a:p>
            <a:pPr lvl="1"/>
            <a:r>
              <a:rPr lang="en-US" dirty="0" smtClean="0"/>
              <a:t>Factorial of a number</a:t>
            </a:r>
          </a:p>
          <a:p>
            <a:pPr lvl="1"/>
            <a:r>
              <a:rPr lang="en-US" dirty="0" smtClean="0"/>
              <a:t>Prime number</a:t>
            </a:r>
          </a:p>
          <a:p>
            <a:pPr lvl="1"/>
            <a:r>
              <a:rPr lang="en-US" dirty="0" smtClean="0"/>
              <a:t>Even or odd</a:t>
            </a:r>
          </a:p>
          <a:p>
            <a:pPr lvl="1"/>
            <a:r>
              <a:rPr lang="en-US" dirty="0" smtClean="0"/>
              <a:t>Exit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600" y="46482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 scope identifies and determines the life span of any variable in any programming language</a:t>
            </a:r>
          </a:p>
          <a:p>
            <a:r>
              <a:rPr lang="en-US" dirty="0" smtClean="0"/>
              <a:t>When a variable loses its scope, it means its data value is lost</a:t>
            </a:r>
          </a:p>
          <a:p>
            <a:r>
              <a:rPr lang="en-US" dirty="0" smtClean="0"/>
              <a:t>Common types of variables scopes in C, </a:t>
            </a:r>
          </a:p>
          <a:p>
            <a:pPr lvl="1"/>
            <a:r>
              <a:rPr lang="en-US" dirty="0" smtClean="0"/>
              <a:t>local and </a:t>
            </a:r>
          </a:p>
          <a:p>
            <a:pPr lvl="1"/>
            <a:r>
              <a:rPr lang="en-US" dirty="0" smtClean="0"/>
              <a:t>global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unknowingly been using local scope variables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7776" y="2590800"/>
            <a:ext cx="557422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0"/>
          <p:cNvGrpSpPr/>
          <p:nvPr/>
        </p:nvGrpSpPr>
        <p:grpSpPr>
          <a:xfrm>
            <a:off x="381000" y="2971800"/>
            <a:ext cx="2438400" cy="1828800"/>
            <a:chOff x="381000" y="2971800"/>
            <a:chExt cx="2438400" cy="1828800"/>
          </a:xfrm>
        </p:grpSpPr>
        <p:sp>
          <p:nvSpPr>
            <p:cNvPr id="7" name="Left Brace 6"/>
            <p:cNvSpPr/>
            <p:nvPr/>
          </p:nvSpPr>
          <p:spPr>
            <a:xfrm>
              <a:off x="2121725" y="2971800"/>
              <a:ext cx="697675" cy="1828800"/>
            </a:xfrm>
            <a:prstGeom prst="leftBrace">
              <a:avLst>
                <a:gd name="adj1" fmla="val 44378"/>
                <a:gd name="adj2" fmla="val 50000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" y="3352800"/>
              <a:ext cx="1752600" cy="1066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Scope of variable 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r>
                <a:rPr lang="en-US" sz="2400" dirty="0" smtClean="0">
                  <a:solidFill>
                    <a:schemeClr val="tx1"/>
                  </a:solidFill>
                </a:rPr>
                <a:t>, 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r>
                <a:rPr lang="en-US" sz="2400" dirty="0" smtClean="0">
                  <a:solidFill>
                    <a:schemeClr val="tx1"/>
                  </a:solidFill>
                </a:rPr>
                <a:t>, 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</a:t>
              </a:r>
              <a:r>
                <a:rPr lang="en-US" sz="2400" dirty="0" smtClean="0">
                  <a:solidFill>
                    <a:schemeClr val="tx1"/>
                  </a:solidFill>
                </a:rPr>
                <a:t> and 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sum</a:t>
              </a:r>
              <a:endPara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1000" y="5334000"/>
            <a:ext cx="2438400" cy="1143000"/>
            <a:chOff x="381000" y="5334000"/>
            <a:chExt cx="2438400" cy="1143000"/>
          </a:xfrm>
        </p:grpSpPr>
        <p:sp>
          <p:nvSpPr>
            <p:cNvPr id="9" name="Left Brace 8"/>
            <p:cNvSpPr/>
            <p:nvPr/>
          </p:nvSpPr>
          <p:spPr>
            <a:xfrm>
              <a:off x="2121725" y="5334000"/>
              <a:ext cx="697675" cy="1143000"/>
            </a:xfrm>
            <a:prstGeom prst="leftBrace">
              <a:avLst>
                <a:gd name="adj1" fmla="val 44378"/>
                <a:gd name="adj2" fmla="val 50000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" y="5398325"/>
              <a:ext cx="1752600" cy="1066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Scope of variable 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</a:t>
              </a:r>
              <a:r>
                <a:rPr lang="en-US" sz="2400" dirty="0" smtClean="0">
                  <a:solidFill>
                    <a:schemeClr val="tx1"/>
                  </a:solidFill>
                </a:rPr>
                <a:t>, 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</a:t>
              </a:r>
              <a:r>
                <a:rPr lang="en-US" sz="2400" dirty="0" smtClean="0">
                  <a:solidFill>
                    <a:schemeClr val="tx1"/>
                  </a:solidFill>
                </a:rPr>
                <a:t>, 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z</a:t>
              </a:r>
              <a:r>
                <a:rPr lang="en-US" sz="2400" dirty="0" smtClean="0">
                  <a:solidFill>
                    <a:schemeClr val="tx1"/>
                  </a:solidFill>
                </a:rPr>
                <a:t> and 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</a:t>
              </a:r>
              <a:endPara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" name="Rectangle 12">
            <a:hlinkClick r:id="rId3" action="ppaction://hlinkfile"/>
          </p:cNvPr>
          <p:cNvSpPr/>
          <p:nvPr/>
        </p:nvSpPr>
        <p:spPr>
          <a:xfrm>
            <a:off x="6629400" y="5791200"/>
            <a:ext cx="190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Locally scoped variables can be reused in other functions without harming one another’s contents</a:t>
            </a:r>
          </a:p>
          <a:p>
            <a:r>
              <a:rPr lang="en-US" sz="2800" dirty="0" smtClean="0"/>
              <a:t>You might want to share data between functions</a:t>
            </a:r>
          </a:p>
          <a:p>
            <a:r>
              <a:rPr lang="en-US" sz="2800" dirty="0" smtClean="0"/>
              <a:t>To support the concept of sharing data, you can create and use </a:t>
            </a:r>
            <a:r>
              <a:rPr lang="en-US" sz="2800" i="1" dirty="0" smtClean="0"/>
              <a:t>global variables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" y="1219200"/>
            <a:ext cx="77343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743200" y="4724400"/>
            <a:ext cx="2133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iLuckyNumber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76800" y="4724400"/>
            <a:ext cx="1295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0800" y="5257800"/>
            <a:ext cx="1295400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main()</a:t>
            </a: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  <a:p>
            <a:endParaRPr lang="en-US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3000" y="5257800"/>
            <a:ext cx="2743200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printLuckyNumber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()</a:t>
            </a: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  <a:p>
            <a:endParaRPr lang="en-US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531917" y="5165766"/>
            <a:ext cx="3823854" cy="961902"/>
          </a:xfrm>
          <a:custGeom>
            <a:avLst/>
            <a:gdLst>
              <a:gd name="connsiteX0" fmla="*/ 0 w 3823854"/>
              <a:gd name="connsiteY0" fmla="*/ 961902 h 961902"/>
              <a:gd name="connsiteX1" fmla="*/ 1781299 w 3823854"/>
              <a:gd name="connsiteY1" fmla="*/ 938151 h 961902"/>
              <a:gd name="connsiteX2" fmla="*/ 3016332 w 3823854"/>
              <a:gd name="connsiteY2" fmla="*/ 819398 h 961902"/>
              <a:gd name="connsiteX3" fmla="*/ 3598223 w 3823854"/>
              <a:gd name="connsiteY3" fmla="*/ 510639 h 961902"/>
              <a:gd name="connsiteX4" fmla="*/ 3823854 w 3823854"/>
              <a:gd name="connsiteY4" fmla="*/ 0 h 96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3854" h="961902">
                <a:moveTo>
                  <a:pt x="0" y="961902"/>
                </a:moveTo>
                <a:cubicBezTo>
                  <a:pt x="639288" y="961902"/>
                  <a:pt x="1278577" y="961902"/>
                  <a:pt x="1781299" y="938151"/>
                </a:cubicBezTo>
                <a:cubicBezTo>
                  <a:pt x="2284021" y="914400"/>
                  <a:pt x="2713511" y="890650"/>
                  <a:pt x="3016332" y="819398"/>
                </a:cubicBezTo>
                <a:cubicBezTo>
                  <a:pt x="3319153" y="748146"/>
                  <a:pt x="3463636" y="647205"/>
                  <a:pt x="3598223" y="510639"/>
                </a:cubicBezTo>
                <a:cubicBezTo>
                  <a:pt x="3732810" y="374073"/>
                  <a:pt x="3778332" y="187036"/>
                  <a:pt x="3823854" y="0"/>
                </a:cubicBezTo>
              </a:path>
            </a:pathLst>
          </a:cu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478483" y="5153891"/>
            <a:ext cx="1076696" cy="1068779"/>
          </a:xfrm>
          <a:custGeom>
            <a:avLst/>
            <a:gdLst>
              <a:gd name="connsiteX0" fmla="*/ 1076696 w 1076696"/>
              <a:gd name="connsiteY0" fmla="*/ 997527 h 1068779"/>
              <a:gd name="connsiteX1" fmla="*/ 649185 w 1076696"/>
              <a:gd name="connsiteY1" fmla="*/ 1045028 h 1068779"/>
              <a:gd name="connsiteX2" fmla="*/ 340426 w 1076696"/>
              <a:gd name="connsiteY2" fmla="*/ 855023 h 1068779"/>
              <a:gd name="connsiteX3" fmla="*/ 55418 w 1076696"/>
              <a:gd name="connsiteY3" fmla="*/ 320634 h 1068779"/>
              <a:gd name="connsiteX4" fmla="*/ 7917 w 1076696"/>
              <a:gd name="connsiteY4" fmla="*/ 0 h 1068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696" h="1068779">
                <a:moveTo>
                  <a:pt x="1076696" y="997527"/>
                </a:moveTo>
                <a:cubicBezTo>
                  <a:pt x="924296" y="1033153"/>
                  <a:pt x="771897" y="1068779"/>
                  <a:pt x="649185" y="1045028"/>
                </a:cubicBezTo>
                <a:cubicBezTo>
                  <a:pt x="526473" y="1021277"/>
                  <a:pt x="439387" y="975755"/>
                  <a:pt x="340426" y="855023"/>
                </a:cubicBezTo>
                <a:cubicBezTo>
                  <a:pt x="241465" y="734291"/>
                  <a:pt x="110836" y="463138"/>
                  <a:pt x="55418" y="320634"/>
                </a:cubicBezTo>
                <a:cubicBezTo>
                  <a:pt x="0" y="178130"/>
                  <a:pt x="3958" y="89065"/>
                  <a:pt x="7917" y="0"/>
                </a:cubicBezTo>
              </a:path>
            </a:pathLst>
          </a:cu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3" action="ppaction://hlinkfile"/>
          </p:cNvPr>
          <p:cNvSpPr/>
          <p:nvPr/>
        </p:nvSpPr>
        <p:spPr>
          <a:xfrm>
            <a:off x="6400800" y="3200400"/>
            <a:ext cx="1905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Convention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Calling convention indicates the order in which arguments are passed to a function when a function call is encountered</a:t>
            </a:r>
          </a:p>
          <a:p>
            <a:r>
              <a:rPr lang="en-US" sz="2800" dirty="0" smtClean="0"/>
              <a:t>There are two possibilities here: </a:t>
            </a:r>
          </a:p>
          <a:p>
            <a:pPr lvl="1"/>
            <a:r>
              <a:rPr lang="en-US" sz="2600" dirty="0" smtClean="0"/>
              <a:t>Arguments might be passed from left to right. </a:t>
            </a:r>
          </a:p>
          <a:p>
            <a:pPr lvl="1"/>
            <a:r>
              <a:rPr lang="en-US" sz="2600" dirty="0" smtClean="0"/>
              <a:t>Arguments might be passed from right to left. </a:t>
            </a:r>
          </a:p>
          <a:p>
            <a:r>
              <a:rPr lang="en-US" sz="2800" dirty="0" smtClean="0"/>
              <a:t>C language follows the second order</a:t>
            </a:r>
          </a:p>
          <a:p>
            <a:r>
              <a:rPr lang="en-US" sz="2800" dirty="0" smtClean="0"/>
              <a:t>Consider the following function call: </a:t>
            </a:r>
          </a:p>
          <a:p>
            <a:pPr lvl="2"/>
            <a:r>
              <a:rPr lang="en-US" sz="2400" dirty="0" smtClean="0"/>
              <a:t>fun (a, b, c, d ) ;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some function call the order of passing arguments becomes an important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It appears that output is 1, 2, 3</a:t>
            </a:r>
          </a:p>
          <a:p>
            <a:r>
              <a:rPr lang="en-US" dirty="0" smtClean="0"/>
              <a:t>Surprisingly, it outputs 3 3 1.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819400"/>
            <a:ext cx="5691187" cy="67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4389</TotalTime>
  <Words>609</Words>
  <Application>Microsoft Office PowerPoint</Application>
  <PresentationFormat>On-screen Show (4:3)</PresentationFormat>
  <Paragraphs>121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myPresentation1</vt:lpstr>
      <vt:lpstr>CSC103: Introduction to Computer and Programming</vt:lpstr>
      <vt:lpstr>Previous lecture</vt:lpstr>
      <vt:lpstr>Today’s lecture outline</vt:lpstr>
      <vt:lpstr>Menu driven program using functions</vt:lpstr>
      <vt:lpstr>Passing Values between Functions </vt:lpstr>
      <vt:lpstr>Example program</vt:lpstr>
      <vt:lpstr>Points to remember</vt:lpstr>
      <vt:lpstr>Cont.</vt:lpstr>
      <vt:lpstr>Slide 9</vt:lpstr>
      <vt:lpstr>Cont.</vt:lpstr>
      <vt:lpstr>Menu driven program using functions call by value</vt:lpstr>
      <vt:lpstr>Variable Scope</vt:lpstr>
      <vt:lpstr>Local Scope</vt:lpstr>
      <vt:lpstr>Global variable</vt:lpstr>
      <vt:lpstr>Example program</vt:lpstr>
      <vt:lpstr>Calling Convention</vt:lpstr>
      <vt:lpstr>Cont.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190</cp:revision>
  <dcterms:created xsi:type="dcterms:W3CDTF">2006-08-16T00:00:00Z</dcterms:created>
  <dcterms:modified xsi:type="dcterms:W3CDTF">2012-06-05T12:36:04Z</dcterms:modified>
</cp:coreProperties>
</file>