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3"/>
  </p:notesMasterIdLst>
  <p:sldIdLst>
    <p:sldId id="445" r:id="rId2"/>
    <p:sldId id="550" r:id="rId3"/>
    <p:sldId id="501" r:id="rId4"/>
    <p:sldId id="580" r:id="rId5"/>
    <p:sldId id="586" r:id="rId6"/>
    <p:sldId id="571" r:id="rId7"/>
    <p:sldId id="572" r:id="rId8"/>
    <p:sldId id="573" r:id="rId9"/>
    <p:sldId id="574" r:id="rId10"/>
    <p:sldId id="577" r:id="rId11"/>
    <p:sldId id="575" r:id="rId12"/>
    <p:sldId id="576" r:id="rId13"/>
    <p:sldId id="578" r:id="rId14"/>
    <p:sldId id="570" r:id="rId15"/>
    <p:sldId id="579" r:id="rId16"/>
    <p:sldId id="581" r:id="rId17"/>
    <p:sldId id="582" r:id="rId18"/>
    <p:sldId id="583" r:id="rId19"/>
    <p:sldId id="584" r:id="rId20"/>
    <p:sldId id="585" r:id="rId21"/>
    <p:sldId id="587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000000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7714" autoAdjust="0"/>
  </p:normalViewPr>
  <p:slideViewPr>
    <p:cSldViewPr>
      <p:cViewPr>
        <p:scale>
          <a:sx n="80" d="100"/>
          <a:sy n="80" d="100"/>
        </p:scale>
        <p:origin x="-528" y="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86AA9C-C781-4F26-B6CB-D244D58BD789}" type="datetimeFigureOut">
              <a:rPr lang="en-US" smtClean="0"/>
              <a:pPr/>
              <a:t>6/1/2012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C16EE2-1D9B-4258-A1AD-BBDE1A15A8F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3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7159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8229600" cy="4754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382002" y="6477000"/>
            <a:ext cx="609598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fld id="{1E32015C-E597-49C4-B278-585ED5F3176A}" type="slidenum">
              <a:rPr lang="en-US" sz="14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pPr/>
              <a:t>‹#›</a:t>
            </a:fld>
            <a:endParaRPr lang="en-US" sz="1400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C%20program%20lecture%2011/combination123.c" TargetMode="Externa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C%20program%20lecture%2011/samecase.c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C%20program%20lecture%2011/switchcase123.c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CSC103: Introduction to Computer and Programming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Lecture No </a:t>
            </a:r>
            <a:r>
              <a:rPr lang="en-US" b="1" dirty="0" smtClean="0">
                <a:solidFill>
                  <a:schemeClr val="tx1"/>
                </a:solidFill>
              </a:rPr>
              <a:t>11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Previous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</a:t>
            </a:r>
            <a:r>
              <a:rPr lang="en-US" dirty="0" smtClean="0"/>
              <a:t> loop</a:t>
            </a:r>
          </a:p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break</a:t>
            </a:r>
            <a:r>
              <a:rPr lang="en-US" dirty="0" smtClean="0"/>
              <a:t> statement</a:t>
            </a:r>
          </a:p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continue</a:t>
            </a:r>
            <a:r>
              <a:rPr lang="en-US" dirty="0" smtClean="0"/>
              <a:t> statement</a:t>
            </a:r>
          </a:p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 while</a:t>
            </a:r>
            <a:r>
              <a:rPr lang="en-US" dirty="0" smtClean="0"/>
              <a:t> loop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lecture 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Example program – nested loop</a:t>
            </a:r>
          </a:p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break</a:t>
            </a:r>
            <a:r>
              <a:rPr lang="en-US" dirty="0" smtClean="0"/>
              <a:t>  and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continue</a:t>
            </a:r>
            <a:r>
              <a:rPr lang="en-US" dirty="0" smtClean="0"/>
              <a:t> statement</a:t>
            </a:r>
          </a:p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case</a:t>
            </a:r>
            <a:r>
              <a:rPr lang="en-US" dirty="0" smtClean="0"/>
              <a:t> control structure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754563"/>
          </a:xfrm>
        </p:spPr>
        <p:txBody>
          <a:bodyPr>
            <a:normAutofit/>
          </a:bodyPr>
          <a:lstStyle/>
          <a:p>
            <a:r>
              <a:rPr lang="en-US" dirty="0" smtClean="0"/>
              <a:t>Write a program to generate all combinations of 1, 2 and 3 using </a:t>
            </a:r>
            <a:r>
              <a:rPr lang="en-US" b="1" dirty="0" smtClean="0"/>
              <a:t>for loop. </a:t>
            </a:r>
          </a:p>
          <a:p>
            <a:pPr>
              <a:buNone/>
            </a:pPr>
            <a:r>
              <a:rPr lang="en-US" dirty="0" smtClean="0"/>
              <a:t>	</a:t>
            </a:r>
            <a:endParaRPr lang="en-US" sz="2400" dirty="0" smtClean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066800" y="2667000"/>
            <a:ext cx="1752600" cy="4038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2800" dirty="0" smtClean="0">
                <a:solidFill>
                  <a:schemeClr val="tx1"/>
                </a:solidFill>
              </a:rPr>
              <a:t>  1    1    1</a:t>
            </a:r>
          </a:p>
          <a:p>
            <a:pPr>
              <a:buNone/>
            </a:pPr>
            <a:r>
              <a:rPr lang="en-US" sz="2800" dirty="0" smtClean="0">
                <a:solidFill>
                  <a:schemeClr val="tx1"/>
                </a:solidFill>
              </a:rPr>
              <a:t>  1    1    2</a:t>
            </a:r>
          </a:p>
          <a:p>
            <a:pPr>
              <a:buNone/>
            </a:pPr>
            <a:r>
              <a:rPr lang="en-US" sz="2800" dirty="0" smtClean="0">
                <a:solidFill>
                  <a:schemeClr val="tx1"/>
                </a:solidFill>
              </a:rPr>
              <a:t>  1    1    3</a:t>
            </a:r>
          </a:p>
          <a:p>
            <a:pPr>
              <a:buNone/>
            </a:pPr>
            <a:r>
              <a:rPr lang="en-US" sz="2800" dirty="0" smtClean="0">
                <a:solidFill>
                  <a:schemeClr val="tx1"/>
                </a:solidFill>
              </a:rPr>
              <a:t>  1    2    1</a:t>
            </a:r>
          </a:p>
          <a:p>
            <a:pPr>
              <a:buNone/>
            </a:pPr>
            <a:r>
              <a:rPr lang="en-US" sz="2800" dirty="0" smtClean="0">
                <a:solidFill>
                  <a:schemeClr val="tx1"/>
                </a:solidFill>
              </a:rPr>
              <a:t>  1    2    2</a:t>
            </a:r>
          </a:p>
          <a:p>
            <a:pPr>
              <a:buNone/>
            </a:pPr>
            <a:r>
              <a:rPr lang="en-US" sz="2800" dirty="0" smtClean="0">
                <a:solidFill>
                  <a:schemeClr val="tx1"/>
                </a:solidFill>
              </a:rPr>
              <a:t>  1    2    3 </a:t>
            </a:r>
          </a:p>
          <a:p>
            <a:pPr>
              <a:buNone/>
            </a:pPr>
            <a:r>
              <a:rPr lang="en-US" sz="2800" dirty="0" smtClean="0">
                <a:solidFill>
                  <a:schemeClr val="tx1"/>
                </a:solidFill>
              </a:rPr>
              <a:t>  1    3    1</a:t>
            </a:r>
          </a:p>
          <a:p>
            <a:pPr>
              <a:buNone/>
            </a:pPr>
            <a:r>
              <a:rPr lang="en-US" sz="2800" dirty="0" smtClean="0">
                <a:solidFill>
                  <a:schemeClr val="tx1"/>
                </a:solidFill>
              </a:rPr>
              <a:t>  1    3    2</a:t>
            </a:r>
          </a:p>
          <a:p>
            <a:pPr>
              <a:buNone/>
            </a:pPr>
            <a:r>
              <a:rPr lang="en-US" sz="2800" dirty="0" smtClean="0">
                <a:solidFill>
                  <a:schemeClr val="tx1"/>
                </a:solidFill>
              </a:rPr>
              <a:t>  1    3    3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219200" y="2783775"/>
            <a:ext cx="340425" cy="3810000"/>
          </a:xfrm>
          <a:prstGeom prst="roundRect">
            <a:avLst/>
          </a:prstGeom>
          <a:noFill/>
          <a:ln w="412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1752600" y="2783775"/>
            <a:ext cx="340425" cy="1219200"/>
          </a:xfrm>
          <a:prstGeom prst="roundRect">
            <a:avLst/>
          </a:prstGeom>
          <a:noFill/>
          <a:ln w="412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752600" y="4067300"/>
            <a:ext cx="340425" cy="1219200"/>
          </a:xfrm>
          <a:prstGeom prst="roundRect">
            <a:avLst/>
          </a:prstGeom>
          <a:noFill/>
          <a:ln w="412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1728850" y="5357750"/>
            <a:ext cx="340425" cy="1219200"/>
          </a:xfrm>
          <a:prstGeom prst="roundRect">
            <a:avLst/>
          </a:prstGeom>
          <a:noFill/>
          <a:ln w="412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2250375" y="2831275"/>
            <a:ext cx="340425" cy="304800"/>
          </a:xfrm>
          <a:prstGeom prst="roundRect">
            <a:avLst/>
          </a:prstGeom>
          <a:noFill/>
          <a:ln w="412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2250375" y="3259775"/>
            <a:ext cx="340425" cy="304800"/>
          </a:xfrm>
          <a:prstGeom prst="roundRect">
            <a:avLst/>
          </a:prstGeom>
          <a:noFill/>
          <a:ln w="412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2245425" y="3681350"/>
            <a:ext cx="340425" cy="304800"/>
          </a:xfrm>
          <a:prstGeom prst="roundRect">
            <a:avLst/>
          </a:prstGeom>
          <a:noFill/>
          <a:ln w="412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2245425" y="4114800"/>
            <a:ext cx="340425" cy="304800"/>
          </a:xfrm>
          <a:prstGeom prst="roundRect">
            <a:avLst/>
          </a:prstGeom>
          <a:noFill/>
          <a:ln w="412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>
            <a:off x="2233550" y="4555175"/>
            <a:ext cx="340425" cy="304800"/>
          </a:xfrm>
          <a:prstGeom prst="roundRect">
            <a:avLst/>
          </a:prstGeom>
          <a:noFill/>
          <a:ln w="412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>
            <a:off x="2245425" y="4976750"/>
            <a:ext cx="340425" cy="304800"/>
          </a:xfrm>
          <a:prstGeom prst="roundRect">
            <a:avLst/>
          </a:prstGeom>
          <a:noFill/>
          <a:ln w="412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>
            <a:off x="2233550" y="5386450"/>
            <a:ext cx="340425" cy="304800"/>
          </a:xfrm>
          <a:prstGeom prst="roundRect">
            <a:avLst/>
          </a:prstGeom>
          <a:noFill/>
          <a:ln w="412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>
            <a:off x="2233550" y="5814950"/>
            <a:ext cx="340425" cy="304800"/>
          </a:xfrm>
          <a:prstGeom prst="roundRect">
            <a:avLst/>
          </a:prstGeom>
          <a:noFill/>
          <a:ln w="412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>
            <a:off x="2238500" y="6219700"/>
            <a:ext cx="340425" cy="304800"/>
          </a:xfrm>
          <a:prstGeom prst="roundRect">
            <a:avLst/>
          </a:prstGeom>
          <a:noFill/>
          <a:ln w="412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/>
          <p:cNvGrpSpPr/>
          <p:nvPr/>
        </p:nvGrpSpPr>
        <p:grpSpPr>
          <a:xfrm>
            <a:off x="1219200" y="2326575"/>
            <a:ext cx="1412175" cy="340425"/>
            <a:chOff x="1219200" y="2326575"/>
            <a:chExt cx="1412175" cy="340425"/>
          </a:xfrm>
        </p:grpSpPr>
        <p:sp>
          <p:nvSpPr>
            <p:cNvPr id="19" name="Rounded Rectangle 18"/>
            <p:cNvSpPr/>
            <p:nvPr/>
          </p:nvSpPr>
          <p:spPr>
            <a:xfrm>
              <a:off x="1219200" y="2333500"/>
              <a:ext cx="340425" cy="304800"/>
            </a:xfrm>
            <a:prstGeom prst="roundRect">
              <a:avLst/>
            </a:prstGeom>
            <a:noFill/>
            <a:ln w="412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err="1" smtClean="0">
                  <a:solidFill>
                    <a:schemeClr val="tx1"/>
                  </a:solidFill>
                </a:rPr>
                <a:t>i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0" name="Rounded Rectangle 19"/>
            <p:cNvSpPr/>
            <p:nvPr/>
          </p:nvSpPr>
          <p:spPr>
            <a:xfrm>
              <a:off x="1745675" y="2326575"/>
              <a:ext cx="340425" cy="304800"/>
            </a:xfrm>
            <a:prstGeom prst="roundRect">
              <a:avLst/>
            </a:prstGeom>
            <a:noFill/>
            <a:ln w="412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j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1" name="Rounded Rectangle 20"/>
            <p:cNvSpPr/>
            <p:nvPr/>
          </p:nvSpPr>
          <p:spPr>
            <a:xfrm>
              <a:off x="2290950" y="2362200"/>
              <a:ext cx="340425" cy="304800"/>
            </a:xfrm>
            <a:prstGeom prst="roundRect">
              <a:avLst/>
            </a:prstGeom>
            <a:noFill/>
            <a:ln w="412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k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</p:grpSp>
      <p:sp>
        <p:nvSpPr>
          <p:cNvPr id="23" name="Rectangle 22"/>
          <p:cNvSpPr/>
          <p:nvPr/>
        </p:nvSpPr>
        <p:spPr>
          <a:xfrm>
            <a:off x="3200400" y="2667000"/>
            <a:ext cx="1752600" cy="4038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2800" dirty="0" smtClean="0">
                <a:solidFill>
                  <a:schemeClr val="tx1"/>
                </a:solidFill>
              </a:rPr>
              <a:t>  2    1    1</a:t>
            </a:r>
          </a:p>
          <a:p>
            <a:pPr>
              <a:buNone/>
            </a:pPr>
            <a:r>
              <a:rPr lang="en-US" sz="2800" dirty="0" smtClean="0">
                <a:solidFill>
                  <a:schemeClr val="tx1"/>
                </a:solidFill>
              </a:rPr>
              <a:t>  2    1    2</a:t>
            </a:r>
          </a:p>
          <a:p>
            <a:pPr>
              <a:buNone/>
            </a:pPr>
            <a:r>
              <a:rPr lang="en-US" sz="2800" dirty="0" smtClean="0">
                <a:solidFill>
                  <a:schemeClr val="tx1"/>
                </a:solidFill>
              </a:rPr>
              <a:t>  2    1    3</a:t>
            </a:r>
          </a:p>
          <a:p>
            <a:pPr>
              <a:buNone/>
            </a:pPr>
            <a:r>
              <a:rPr lang="en-US" sz="2800" dirty="0" smtClean="0">
                <a:solidFill>
                  <a:schemeClr val="tx1"/>
                </a:solidFill>
              </a:rPr>
              <a:t>  2    2    1</a:t>
            </a:r>
          </a:p>
          <a:p>
            <a:pPr>
              <a:buNone/>
            </a:pPr>
            <a:r>
              <a:rPr lang="en-US" sz="2800" dirty="0" smtClean="0">
                <a:solidFill>
                  <a:schemeClr val="tx1"/>
                </a:solidFill>
              </a:rPr>
              <a:t>  2    2    2</a:t>
            </a:r>
          </a:p>
          <a:p>
            <a:pPr>
              <a:buNone/>
            </a:pPr>
            <a:r>
              <a:rPr lang="en-US" sz="2800" dirty="0" smtClean="0">
                <a:solidFill>
                  <a:schemeClr val="tx1"/>
                </a:solidFill>
              </a:rPr>
              <a:t>  2    2    3 </a:t>
            </a:r>
          </a:p>
          <a:p>
            <a:pPr>
              <a:buNone/>
            </a:pPr>
            <a:r>
              <a:rPr lang="en-US" sz="2800" dirty="0" smtClean="0">
                <a:solidFill>
                  <a:schemeClr val="tx1"/>
                </a:solidFill>
              </a:rPr>
              <a:t>  2    3    1</a:t>
            </a:r>
          </a:p>
          <a:p>
            <a:pPr>
              <a:buNone/>
            </a:pPr>
            <a:r>
              <a:rPr lang="en-US" sz="2800" dirty="0" smtClean="0">
                <a:solidFill>
                  <a:schemeClr val="tx1"/>
                </a:solidFill>
              </a:rPr>
              <a:t>  2    3    2</a:t>
            </a:r>
          </a:p>
          <a:p>
            <a:pPr>
              <a:buNone/>
            </a:pPr>
            <a:r>
              <a:rPr lang="en-US" sz="2800" dirty="0" smtClean="0">
                <a:solidFill>
                  <a:schemeClr val="tx1"/>
                </a:solidFill>
              </a:rPr>
              <a:t>  2    3    3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5562600" y="2667000"/>
            <a:ext cx="1752600" cy="4038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2800" dirty="0" smtClean="0">
                <a:solidFill>
                  <a:schemeClr val="tx1"/>
                </a:solidFill>
              </a:rPr>
              <a:t>  3    1    1</a:t>
            </a:r>
          </a:p>
          <a:p>
            <a:pPr>
              <a:buNone/>
            </a:pPr>
            <a:r>
              <a:rPr lang="en-US" sz="2800" dirty="0" smtClean="0">
                <a:solidFill>
                  <a:schemeClr val="tx1"/>
                </a:solidFill>
              </a:rPr>
              <a:t>  3    1    2</a:t>
            </a:r>
          </a:p>
          <a:p>
            <a:pPr>
              <a:buNone/>
            </a:pPr>
            <a:r>
              <a:rPr lang="en-US" sz="2800" dirty="0" smtClean="0">
                <a:solidFill>
                  <a:schemeClr val="tx1"/>
                </a:solidFill>
              </a:rPr>
              <a:t>  3    1    3</a:t>
            </a:r>
          </a:p>
          <a:p>
            <a:pPr>
              <a:buNone/>
            </a:pPr>
            <a:r>
              <a:rPr lang="en-US" sz="2800" dirty="0" smtClean="0">
                <a:solidFill>
                  <a:schemeClr val="tx1"/>
                </a:solidFill>
              </a:rPr>
              <a:t>  3    2    1</a:t>
            </a:r>
          </a:p>
          <a:p>
            <a:pPr>
              <a:buNone/>
            </a:pPr>
            <a:r>
              <a:rPr lang="en-US" sz="2800" dirty="0" smtClean="0">
                <a:solidFill>
                  <a:schemeClr val="tx1"/>
                </a:solidFill>
              </a:rPr>
              <a:t>  3    2    2</a:t>
            </a:r>
          </a:p>
          <a:p>
            <a:pPr>
              <a:buNone/>
            </a:pPr>
            <a:r>
              <a:rPr lang="en-US" sz="2800" dirty="0" smtClean="0">
                <a:solidFill>
                  <a:schemeClr val="tx1"/>
                </a:solidFill>
              </a:rPr>
              <a:t>  3    2    3 </a:t>
            </a:r>
          </a:p>
          <a:p>
            <a:pPr>
              <a:buNone/>
            </a:pPr>
            <a:r>
              <a:rPr lang="en-US" sz="2800" dirty="0" smtClean="0">
                <a:solidFill>
                  <a:schemeClr val="tx1"/>
                </a:solidFill>
              </a:rPr>
              <a:t>  3    3    1</a:t>
            </a:r>
          </a:p>
          <a:p>
            <a:pPr>
              <a:buNone/>
            </a:pPr>
            <a:r>
              <a:rPr lang="en-US" sz="2800" dirty="0" smtClean="0">
                <a:solidFill>
                  <a:schemeClr val="tx1"/>
                </a:solidFill>
              </a:rPr>
              <a:t>  3    3    2</a:t>
            </a:r>
          </a:p>
          <a:p>
            <a:pPr>
              <a:buNone/>
            </a:pPr>
            <a:r>
              <a:rPr lang="en-US" sz="2800" dirty="0" smtClean="0">
                <a:solidFill>
                  <a:schemeClr val="tx1"/>
                </a:solidFill>
              </a:rPr>
              <a:t>  3    3    3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3352800" y="2790700"/>
            <a:ext cx="340425" cy="3810000"/>
          </a:xfrm>
          <a:prstGeom prst="roundRect">
            <a:avLst/>
          </a:prstGeom>
          <a:noFill/>
          <a:ln w="412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ounded Rectangle 25"/>
          <p:cNvSpPr/>
          <p:nvPr/>
        </p:nvSpPr>
        <p:spPr>
          <a:xfrm>
            <a:off x="5715000" y="2743200"/>
            <a:ext cx="340425" cy="3810000"/>
          </a:xfrm>
          <a:prstGeom prst="roundRect">
            <a:avLst/>
          </a:prstGeom>
          <a:noFill/>
          <a:ln w="412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hlinkClick r:id="rId3" action="ppaction://hlinkfile"/>
          </p:cNvPr>
          <p:cNvSpPr/>
          <p:nvPr/>
        </p:nvSpPr>
        <p:spPr>
          <a:xfrm>
            <a:off x="6705600" y="6060375"/>
            <a:ext cx="18288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Write a program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continue</a:t>
            </a:r>
            <a:r>
              <a:rPr lang="en-US" dirty="0" smtClean="0"/>
              <a:t> statement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295400"/>
            <a:ext cx="6619875" cy="442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6" name="Straight Arrow Connector 5"/>
          <p:cNvCxnSpPr/>
          <p:nvPr/>
        </p:nvCxnSpPr>
        <p:spPr>
          <a:xfrm rot="10800000">
            <a:off x="4495801" y="4086100"/>
            <a:ext cx="1143000" cy="1588"/>
          </a:xfrm>
          <a:prstGeom prst="straightConnector1">
            <a:avLst/>
          </a:prstGeom>
          <a:ln w="50800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/>
          <p:cNvGrpSpPr/>
          <p:nvPr/>
        </p:nvGrpSpPr>
        <p:grpSpPr>
          <a:xfrm>
            <a:off x="7086600" y="4191000"/>
            <a:ext cx="533400" cy="304800"/>
            <a:chOff x="7315200" y="4267200"/>
            <a:chExt cx="533400" cy="304800"/>
          </a:xfrm>
        </p:grpSpPr>
        <p:cxnSp>
          <p:nvCxnSpPr>
            <p:cNvPr id="8" name="Straight Connector 7"/>
            <p:cNvCxnSpPr/>
            <p:nvPr/>
          </p:nvCxnSpPr>
          <p:spPr>
            <a:xfrm rot="10800000" flipV="1">
              <a:off x="7391400" y="4267200"/>
              <a:ext cx="381000" cy="304800"/>
            </a:xfrm>
            <a:prstGeom prst="line">
              <a:avLst/>
            </a:prstGeom>
            <a:ln w="508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7315200" y="4267200"/>
              <a:ext cx="533400" cy="304800"/>
            </a:xfrm>
            <a:prstGeom prst="line">
              <a:avLst/>
            </a:prstGeom>
            <a:ln w="50800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Rounded Rectangle 11"/>
          <p:cNvSpPr/>
          <p:nvPr/>
        </p:nvSpPr>
        <p:spPr>
          <a:xfrm>
            <a:off x="5334000" y="3000500"/>
            <a:ext cx="609600" cy="381000"/>
          </a:xfrm>
          <a:prstGeom prst="roundRect">
            <a:avLst/>
          </a:prstGeom>
          <a:noFill/>
          <a:ln w="508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14616E-6 L 0.1625 -0.12905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" y="-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break</a:t>
            </a:r>
            <a:r>
              <a:rPr lang="en-US" dirty="0" smtClean="0"/>
              <a:t> statement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1066800"/>
            <a:ext cx="6215063" cy="529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" name="Straight Arrow Connector 4"/>
          <p:cNvCxnSpPr/>
          <p:nvPr/>
        </p:nvCxnSpPr>
        <p:spPr>
          <a:xfrm>
            <a:off x="2309750" y="4355275"/>
            <a:ext cx="1066800" cy="1588"/>
          </a:xfrm>
          <a:prstGeom prst="straightConnector1">
            <a:avLst/>
          </a:prstGeom>
          <a:ln w="50800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>
            <a:off x="2438400" y="5257800"/>
            <a:ext cx="2133600" cy="304800"/>
          </a:xfrm>
          <a:prstGeom prst="roundRect">
            <a:avLst/>
          </a:prstGeom>
          <a:noFill/>
          <a:ln w="508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3.67253E-6 L -0.10261 0.15379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" y="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control 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1371599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The control statement that allows us to make a decision from the number of choices is called a </a:t>
            </a:r>
            <a:r>
              <a:rPr lang="en-US" b="1" dirty="0" smtClean="0"/>
              <a:t>switch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71800" y="2667000"/>
            <a:ext cx="3189617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Sequence of execution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816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First, the integer expression following the keyword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switch</a:t>
            </a:r>
            <a:r>
              <a:rPr lang="en-US" dirty="0" smtClean="0"/>
              <a:t> is evaluated</a:t>
            </a:r>
          </a:p>
          <a:p>
            <a:r>
              <a:rPr lang="en-US" dirty="0" smtClean="0"/>
              <a:t>The value it gives is then matched, one by one, against the constant values that follow the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case</a:t>
            </a:r>
            <a:r>
              <a:rPr lang="en-US" dirty="0" smtClean="0"/>
              <a:t> statements</a:t>
            </a:r>
          </a:p>
          <a:p>
            <a:r>
              <a:rPr lang="en-US" dirty="0" smtClean="0"/>
              <a:t>When a match is found, the program executes the statements following that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case</a:t>
            </a:r>
          </a:p>
          <a:p>
            <a:r>
              <a:rPr lang="en-US" dirty="0" smtClean="0"/>
              <a:t>and all subsequent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case</a:t>
            </a:r>
            <a:r>
              <a:rPr lang="en-US" dirty="0" smtClean="0"/>
              <a:t> and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default</a:t>
            </a:r>
            <a:r>
              <a:rPr lang="en-US" dirty="0" smtClean="0"/>
              <a:t> statements as well</a:t>
            </a:r>
          </a:p>
          <a:p>
            <a:r>
              <a:rPr lang="en-US" dirty="0" smtClean="0"/>
              <a:t>If no match is found with any of the case statements, only the statements following the default are executed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Flowchart –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case</a:t>
            </a:r>
            <a:r>
              <a:rPr lang="en-US" dirty="0" smtClean="0"/>
              <a:t> control structure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19400" y="1371600"/>
            <a:ext cx="4422795" cy="5214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 code – case control structure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5000" y="1066800"/>
            <a:ext cx="4953000" cy="5462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6" name="Straight Arrow Connector 5"/>
          <p:cNvCxnSpPr>
            <a:endCxn id="7" idx="1"/>
          </p:cNvCxnSpPr>
          <p:nvPr/>
        </p:nvCxnSpPr>
        <p:spPr>
          <a:xfrm flipV="1">
            <a:off x="3721925" y="2133600"/>
            <a:ext cx="1828800" cy="457200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5550725" y="1828800"/>
            <a:ext cx="1676400" cy="609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switch(2)</a:t>
            </a:r>
            <a:endParaRPr lang="en-US" sz="2400" dirty="0"/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1928750" y="3288475"/>
            <a:ext cx="990600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1905000" y="3962400"/>
            <a:ext cx="990600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Group 21"/>
          <p:cNvGrpSpPr/>
          <p:nvPr/>
        </p:nvGrpSpPr>
        <p:grpSpPr>
          <a:xfrm>
            <a:off x="3593275" y="2814450"/>
            <a:ext cx="228600" cy="590800"/>
            <a:chOff x="3593275" y="2814450"/>
            <a:chExt cx="228600" cy="590800"/>
          </a:xfrm>
        </p:grpSpPr>
        <p:cxnSp>
          <p:nvCxnSpPr>
            <p:cNvPr id="17" name="Straight Arrow Connector 16"/>
            <p:cNvCxnSpPr/>
            <p:nvPr/>
          </p:nvCxnSpPr>
          <p:spPr>
            <a:xfrm rot="5400000">
              <a:off x="3556855" y="2966056"/>
              <a:ext cx="304800" cy="158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ounded Rectangle 20"/>
            <p:cNvSpPr/>
            <p:nvPr/>
          </p:nvSpPr>
          <p:spPr>
            <a:xfrm>
              <a:off x="3593275" y="3100450"/>
              <a:ext cx="228600" cy="304800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3593275" y="3793175"/>
            <a:ext cx="570615" cy="304800"/>
            <a:chOff x="3593275" y="3793175"/>
            <a:chExt cx="570615" cy="304800"/>
          </a:xfrm>
        </p:grpSpPr>
        <p:cxnSp>
          <p:nvCxnSpPr>
            <p:cNvPr id="19" name="Straight Arrow Connector 18"/>
            <p:cNvCxnSpPr/>
            <p:nvPr/>
          </p:nvCxnSpPr>
          <p:spPr>
            <a:xfrm rot="10800000">
              <a:off x="3833751" y="3962400"/>
              <a:ext cx="330139" cy="495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Rounded Rectangle 22"/>
            <p:cNvSpPr/>
            <p:nvPr/>
          </p:nvSpPr>
          <p:spPr>
            <a:xfrm>
              <a:off x="3593275" y="3793175"/>
              <a:ext cx="228600" cy="304800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9" name="Freeform 28"/>
          <p:cNvSpPr/>
          <p:nvPr/>
        </p:nvSpPr>
        <p:spPr>
          <a:xfrm>
            <a:off x="4144488" y="2291938"/>
            <a:ext cx="3327071" cy="1706088"/>
          </a:xfrm>
          <a:custGeom>
            <a:avLst/>
            <a:gdLst>
              <a:gd name="connsiteX0" fmla="*/ 0 w 3327071"/>
              <a:gd name="connsiteY0" fmla="*/ 1674421 h 1706088"/>
              <a:gd name="connsiteX1" fmla="*/ 1045029 w 3327071"/>
              <a:gd name="connsiteY1" fmla="*/ 1674421 h 1706088"/>
              <a:gd name="connsiteX2" fmla="*/ 2517569 w 3327071"/>
              <a:gd name="connsiteY2" fmla="*/ 1662545 h 1706088"/>
              <a:gd name="connsiteX3" fmla="*/ 3301341 w 3327071"/>
              <a:gd name="connsiteY3" fmla="*/ 1413164 h 1706088"/>
              <a:gd name="connsiteX4" fmla="*/ 2671948 w 3327071"/>
              <a:gd name="connsiteY4" fmla="*/ 0 h 1706088"/>
              <a:gd name="connsiteX5" fmla="*/ 2671948 w 3327071"/>
              <a:gd name="connsiteY5" fmla="*/ 0 h 1706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27071" h="1706088">
                <a:moveTo>
                  <a:pt x="0" y="1674421"/>
                </a:moveTo>
                <a:lnTo>
                  <a:pt x="1045029" y="1674421"/>
                </a:lnTo>
                <a:cubicBezTo>
                  <a:pt x="1464624" y="1672442"/>
                  <a:pt x="2141517" y="1706088"/>
                  <a:pt x="2517569" y="1662545"/>
                </a:cubicBezTo>
                <a:cubicBezTo>
                  <a:pt x="2893621" y="1619002"/>
                  <a:pt x="3275611" y="1690255"/>
                  <a:pt x="3301341" y="1413164"/>
                </a:cubicBezTo>
                <a:cubicBezTo>
                  <a:pt x="3327071" y="1136073"/>
                  <a:pt x="2671948" y="0"/>
                  <a:pt x="2671948" y="0"/>
                </a:cubicBezTo>
                <a:lnTo>
                  <a:pt x="2671948" y="0"/>
                </a:lnTo>
              </a:path>
            </a:pathLst>
          </a:cu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3569525" y="4470462"/>
            <a:ext cx="32004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3581400" y="5163187"/>
            <a:ext cx="32004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3581400" y="5838087"/>
            <a:ext cx="32004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0" y="762000"/>
            <a:ext cx="4876800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" name="Straight Arrow Connector 4"/>
          <p:cNvCxnSpPr/>
          <p:nvPr/>
        </p:nvCxnSpPr>
        <p:spPr>
          <a:xfrm>
            <a:off x="2057400" y="3674425"/>
            <a:ext cx="990600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/>
          <p:cNvGrpSpPr/>
          <p:nvPr/>
        </p:nvGrpSpPr>
        <p:grpSpPr>
          <a:xfrm>
            <a:off x="3813360" y="3517075"/>
            <a:ext cx="570615" cy="304800"/>
            <a:chOff x="3593275" y="3793175"/>
            <a:chExt cx="570615" cy="304800"/>
          </a:xfrm>
        </p:grpSpPr>
        <p:cxnSp>
          <p:nvCxnSpPr>
            <p:cNvPr id="7" name="Straight Arrow Connector 6"/>
            <p:cNvCxnSpPr/>
            <p:nvPr/>
          </p:nvCxnSpPr>
          <p:spPr>
            <a:xfrm rot="10800000">
              <a:off x="3833751" y="3962400"/>
              <a:ext cx="330139" cy="495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ounded Rectangle 7"/>
            <p:cNvSpPr/>
            <p:nvPr/>
          </p:nvSpPr>
          <p:spPr>
            <a:xfrm>
              <a:off x="3593275" y="3793175"/>
              <a:ext cx="228600" cy="304800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9" name="Straight Connector 8"/>
          <p:cNvCxnSpPr/>
          <p:nvPr/>
        </p:nvCxnSpPr>
        <p:spPr>
          <a:xfrm>
            <a:off x="3688275" y="4150425"/>
            <a:ext cx="32004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3716975" y="4419600"/>
            <a:ext cx="7620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 16"/>
          <p:cNvSpPr/>
          <p:nvPr/>
        </p:nvSpPr>
        <p:spPr>
          <a:xfrm>
            <a:off x="1672442" y="4417621"/>
            <a:ext cx="2032659" cy="1955470"/>
          </a:xfrm>
          <a:custGeom>
            <a:avLst/>
            <a:gdLst>
              <a:gd name="connsiteX0" fmla="*/ 1937657 w 2032659"/>
              <a:gd name="connsiteY0" fmla="*/ 0 h 1955470"/>
              <a:gd name="connsiteX1" fmla="*/ 690748 w 2032659"/>
              <a:gd name="connsiteY1" fmla="*/ 237506 h 1955470"/>
              <a:gd name="connsiteX2" fmla="*/ 85106 w 2032659"/>
              <a:gd name="connsiteY2" fmla="*/ 878774 h 1955470"/>
              <a:gd name="connsiteX3" fmla="*/ 180109 w 2032659"/>
              <a:gd name="connsiteY3" fmla="*/ 1520041 h 1955470"/>
              <a:gd name="connsiteX4" fmla="*/ 821376 w 2032659"/>
              <a:gd name="connsiteY4" fmla="*/ 1888176 h 1955470"/>
              <a:gd name="connsiteX5" fmla="*/ 2032659 w 2032659"/>
              <a:gd name="connsiteY5" fmla="*/ 1923802 h 1955470"/>
              <a:gd name="connsiteX6" fmla="*/ 2032659 w 2032659"/>
              <a:gd name="connsiteY6" fmla="*/ 1923802 h 19554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32659" h="1955470">
                <a:moveTo>
                  <a:pt x="1937657" y="0"/>
                </a:moveTo>
                <a:cubicBezTo>
                  <a:pt x="1468581" y="45522"/>
                  <a:pt x="999506" y="91044"/>
                  <a:pt x="690748" y="237506"/>
                </a:cubicBezTo>
                <a:cubicBezTo>
                  <a:pt x="381990" y="383968"/>
                  <a:pt x="170212" y="665018"/>
                  <a:pt x="85106" y="878774"/>
                </a:cubicBezTo>
                <a:cubicBezTo>
                  <a:pt x="0" y="1092530"/>
                  <a:pt x="57397" y="1351807"/>
                  <a:pt x="180109" y="1520041"/>
                </a:cubicBezTo>
                <a:cubicBezTo>
                  <a:pt x="302821" y="1688275"/>
                  <a:pt x="512618" y="1820882"/>
                  <a:pt x="821376" y="1888176"/>
                </a:cubicBezTo>
                <a:cubicBezTo>
                  <a:pt x="1130134" y="1955470"/>
                  <a:pt x="2032659" y="1923802"/>
                  <a:pt x="2032659" y="1923802"/>
                </a:cubicBezTo>
                <a:lnTo>
                  <a:pt x="2032659" y="1923802"/>
                </a:lnTo>
              </a:path>
            </a:pathLst>
          </a:cu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15962"/>
          </a:xfrm>
        </p:spPr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Flow chart </a:t>
            </a:r>
            <a:r>
              <a:rPr lang="en-US" dirty="0" err="1" smtClean="0"/>
              <a:t>vs</a:t>
            </a:r>
            <a:r>
              <a:rPr lang="en-US" dirty="0" smtClean="0"/>
              <a:t> C code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2209800"/>
            <a:ext cx="2971800" cy="393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43400" y="1185862"/>
            <a:ext cx="4422795" cy="5214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7" name="Straight Arrow Connector 6"/>
          <p:cNvCxnSpPr/>
          <p:nvPr/>
        </p:nvCxnSpPr>
        <p:spPr>
          <a:xfrm rot="10800000" flipV="1">
            <a:off x="2362200" y="2209800"/>
            <a:ext cx="2133600" cy="685800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rot="10800000" flipV="1">
            <a:off x="2438400" y="3124200"/>
            <a:ext cx="2057400" cy="609600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10800000" flipV="1">
            <a:off x="2414650" y="3921825"/>
            <a:ext cx="2133600" cy="685800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0800000" flipV="1">
            <a:off x="2438400" y="4800600"/>
            <a:ext cx="2133600" cy="685800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Tips and traps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case can be used in any order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0" y="2057401"/>
            <a:ext cx="1090244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31074" y="2438399"/>
            <a:ext cx="3569526" cy="39089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3657600" cy="34290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You are also allowed to use 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char</a:t>
            </a:r>
            <a:r>
              <a:rPr lang="en-US" sz="2800" dirty="0" smtClean="0"/>
              <a:t> values in 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case</a:t>
            </a:r>
            <a:r>
              <a:rPr lang="en-US" sz="2800" dirty="0" smtClean="0"/>
              <a:t> and 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switch </a:t>
            </a:r>
          </a:p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43400" y="1268007"/>
            <a:ext cx="4038600" cy="54375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1"/>
            <a:ext cx="8229600" cy="1066800"/>
          </a:xfrm>
        </p:spPr>
        <p:txBody>
          <a:bodyPr/>
          <a:lstStyle/>
          <a:p>
            <a:r>
              <a:rPr lang="en-US" dirty="0" smtClean="0"/>
              <a:t>At times we may want to execute a common set of statements for multiple </a:t>
            </a:r>
            <a:r>
              <a:rPr lang="en-US" b="1" dirty="0" smtClean="0"/>
              <a:t>cases </a:t>
            </a:r>
          </a:p>
          <a:p>
            <a:endParaRPr lang="en-US" dirty="0"/>
          </a:p>
        </p:txBody>
      </p:sp>
      <p:sp>
        <p:nvSpPr>
          <p:cNvPr id="4" name="Rectangle 3">
            <a:hlinkClick r:id="rId2" action="ppaction://hlinkfile"/>
          </p:cNvPr>
          <p:cNvSpPr/>
          <p:nvPr/>
        </p:nvSpPr>
        <p:spPr>
          <a:xfrm>
            <a:off x="6324600" y="3276600"/>
            <a:ext cx="18288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Go to program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Even if there are multiple statements to be executed in each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case</a:t>
            </a:r>
            <a:r>
              <a:rPr lang="en-US" dirty="0" smtClean="0"/>
              <a:t> there is no need to enclose them within a pair of braces </a:t>
            </a:r>
          </a:p>
          <a:p>
            <a:r>
              <a:rPr lang="en-US" dirty="0" smtClean="0"/>
              <a:t>It is possible to have a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switch</a:t>
            </a:r>
            <a:r>
              <a:rPr lang="en-US" dirty="0" smtClean="0"/>
              <a:t> without a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default</a:t>
            </a:r>
            <a:r>
              <a:rPr lang="en-US" dirty="0" smtClean="0"/>
              <a:t> case</a:t>
            </a:r>
            <a:r>
              <a:rPr lang="en-US" b="1" dirty="0" smtClean="0"/>
              <a:t> </a:t>
            </a:r>
          </a:p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float</a:t>
            </a:r>
            <a:r>
              <a:rPr lang="en-US" dirty="0" smtClean="0"/>
              <a:t> is not allowed in case statement</a:t>
            </a:r>
          </a:p>
          <a:p>
            <a:pPr lvl="1"/>
            <a:r>
              <a:rPr lang="en-US" dirty="0" smtClean="0"/>
              <a:t>e.g.  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case 5.5:</a:t>
            </a:r>
          </a:p>
          <a:p>
            <a:endParaRPr lang="en-US" dirty="0" smtClean="0"/>
          </a:p>
          <a:p>
            <a:endParaRPr lang="en-US" b="1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break</a:t>
            </a:r>
            <a:r>
              <a:rPr lang="en-US" dirty="0" smtClean="0"/>
              <a:t> statement in a switch takes the control outside the switch</a:t>
            </a:r>
          </a:p>
          <a:p>
            <a:r>
              <a:rPr lang="en-US" dirty="0" smtClean="0"/>
              <a:t>However, use of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continue</a:t>
            </a:r>
            <a:r>
              <a:rPr lang="en-US" dirty="0" smtClean="0"/>
              <a:t> will not take the control to the beginning of switch</a:t>
            </a:r>
          </a:p>
          <a:p>
            <a:r>
              <a:rPr lang="en-US" dirty="0" smtClean="0"/>
              <a:t>Switch can be nested</a:t>
            </a:r>
          </a:p>
          <a:p>
            <a:r>
              <a:rPr lang="en-US" dirty="0" smtClean="0"/>
              <a:t>The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switch</a:t>
            </a:r>
            <a:r>
              <a:rPr lang="en-US" dirty="0" smtClean="0"/>
              <a:t> statement is very useful while writing menu driven programs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switch</a:t>
            </a:r>
            <a:r>
              <a:rPr lang="en-US" dirty="0" smtClean="0"/>
              <a:t> Versus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if-else</a:t>
            </a:r>
            <a:r>
              <a:rPr lang="en-US" dirty="0" smtClean="0"/>
              <a:t> Ladder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1"/>
            <a:ext cx="8229600" cy="2666999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A float expression cannot be tested using a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switch </a:t>
            </a:r>
          </a:p>
          <a:p>
            <a:r>
              <a:rPr lang="en-US" dirty="0" smtClean="0"/>
              <a:t>Cases can never have variable expressions (for example it is wrong to say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case a +3 : </a:t>
            </a:r>
            <a:r>
              <a:rPr lang="en-US" b="1" dirty="0" smtClean="0"/>
              <a:t>) </a:t>
            </a:r>
          </a:p>
          <a:p>
            <a:r>
              <a:rPr lang="en-US" dirty="0" smtClean="0"/>
              <a:t>Multiple cases cannot use same expressions. Thus the following switch is illegal: 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00400" y="4114800"/>
            <a:ext cx="1801504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1600200"/>
          </a:xfrm>
        </p:spPr>
        <p:txBody>
          <a:bodyPr>
            <a:normAutofit/>
          </a:bodyPr>
          <a:lstStyle/>
          <a:p>
            <a:r>
              <a:rPr lang="en-US" dirty="0" smtClean="0"/>
              <a:t>Write a program to determine that the input integer is 1, 2, 3 or other than 1, 2 or 3 using switch case statement</a:t>
            </a:r>
            <a:endParaRPr lang="en-US" dirty="0"/>
          </a:p>
        </p:txBody>
      </p:sp>
      <p:sp>
        <p:nvSpPr>
          <p:cNvPr id="4" name="Rectangle 3">
            <a:hlinkClick r:id="rId2" action="ppaction://hlinkfile"/>
          </p:cNvPr>
          <p:cNvSpPr/>
          <p:nvPr/>
        </p:nvSpPr>
        <p:spPr>
          <a:xfrm>
            <a:off x="6400800" y="3733800"/>
            <a:ext cx="18288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Write a program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yPresentation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myPresentation1</Template>
  <TotalTime>3544</TotalTime>
  <Words>510</Words>
  <Application>Microsoft Office PowerPoint</Application>
  <PresentationFormat>On-screen Show (4:3)</PresentationFormat>
  <Paragraphs>85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myPresentation1</vt:lpstr>
      <vt:lpstr>CSC103: Introduction to Computer and Programming</vt:lpstr>
      <vt:lpstr>Previous lecture</vt:lpstr>
      <vt:lpstr>Today’s lecture outline</vt:lpstr>
      <vt:lpstr>Example program</vt:lpstr>
      <vt:lpstr>Slide 5</vt:lpstr>
      <vt:lpstr>continue statement</vt:lpstr>
      <vt:lpstr> break statement</vt:lpstr>
      <vt:lpstr>Case control structure</vt:lpstr>
      <vt:lpstr>Sequence of execution</vt:lpstr>
      <vt:lpstr>Flowchart – case control structure</vt:lpstr>
      <vt:lpstr>C code – case control structure</vt:lpstr>
      <vt:lpstr>Cont.</vt:lpstr>
      <vt:lpstr>Flow chart vs C code</vt:lpstr>
      <vt:lpstr>Tips and traps</vt:lpstr>
      <vt:lpstr>Cont.</vt:lpstr>
      <vt:lpstr>Cont.</vt:lpstr>
      <vt:lpstr>Cont. </vt:lpstr>
      <vt:lpstr>Cont.</vt:lpstr>
      <vt:lpstr>switch Versus if-else Ladder</vt:lpstr>
      <vt:lpstr>Example program</vt:lpstr>
      <vt:lpstr>Slide 21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Computers &amp; Programming  </dc:title>
  <dc:creator>Najmus Saqib</dc:creator>
  <cp:lastModifiedBy>NTS</cp:lastModifiedBy>
  <cp:revision>163</cp:revision>
  <dcterms:created xsi:type="dcterms:W3CDTF">2006-08-16T00:00:00Z</dcterms:created>
  <dcterms:modified xsi:type="dcterms:W3CDTF">2012-06-01T07:22:55Z</dcterms:modified>
</cp:coreProperties>
</file>