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3"/>
  </p:notesMasterIdLst>
  <p:sldIdLst>
    <p:sldId id="445" r:id="rId2"/>
    <p:sldId id="501" r:id="rId3"/>
    <p:sldId id="550" r:id="rId4"/>
    <p:sldId id="551" r:id="rId5"/>
    <p:sldId id="552" r:id="rId6"/>
    <p:sldId id="553" r:id="rId7"/>
    <p:sldId id="554" r:id="rId8"/>
    <p:sldId id="555" r:id="rId9"/>
    <p:sldId id="556" r:id="rId10"/>
    <p:sldId id="557" r:id="rId11"/>
    <p:sldId id="558" r:id="rId12"/>
    <p:sldId id="561" r:id="rId13"/>
    <p:sldId id="560" r:id="rId14"/>
    <p:sldId id="562" r:id="rId15"/>
    <p:sldId id="563" r:id="rId16"/>
    <p:sldId id="566" r:id="rId17"/>
    <p:sldId id="564" r:id="rId18"/>
    <p:sldId id="567" r:id="rId19"/>
    <p:sldId id="568" r:id="rId20"/>
    <p:sldId id="569" r:id="rId21"/>
    <p:sldId id="57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7714" autoAdjust="0"/>
  </p:normalViewPr>
  <p:slideViewPr>
    <p:cSldViewPr>
      <p:cViewPr>
        <p:scale>
          <a:sx n="80" d="100"/>
          <a:sy n="80" d="100"/>
        </p:scale>
        <p:origin x="-1086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5/31/2012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10/program1.c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hyperlink" Target="C%20program%20lecture%2010/factorial.c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10/table.c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10/primeNo.c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10/continueProgram.c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CSC103: Introduction to Computer and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10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programs  </a:t>
            </a:r>
          </a:p>
          <a:p>
            <a:pPr lvl="1"/>
            <a:r>
              <a:rPr lang="en-US" dirty="0" smtClean="0"/>
              <a:t>nested if-else </a:t>
            </a:r>
          </a:p>
          <a:p>
            <a:pPr lvl="1"/>
            <a:r>
              <a:rPr lang="en-US" dirty="0" smtClean="0"/>
              <a:t>nested conditional operator </a:t>
            </a:r>
          </a:p>
          <a:p>
            <a:r>
              <a:rPr lang="en-US" dirty="0" smtClean="0"/>
              <a:t>Loops</a:t>
            </a:r>
          </a:p>
          <a:p>
            <a:pPr lvl="1"/>
            <a:r>
              <a:rPr lang="en-US" dirty="0" smtClean="0"/>
              <a:t>while loop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en-US" dirty="0" smtClean="0"/>
              <a:t> loop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break</a:t>
            </a:r>
            <a:r>
              <a:rPr lang="en-US" dirty="0" smtClean="0"/>
              <a:t> statement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continue</a:t>
            </a:r>
            <a:r>
              <a:rPr lang="en-US" dirty="0" smtClean="0"/>
              <a:t> statement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while</a:t>
            </a:r>
            <a:r>
              <a:rPr lang="en-US" dirty="0" smtClean="0"/>
              <a:t> loop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en-US" dirty="0" smtClean="0"/>
              <a:t>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most popular looping instruction 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en-US" b="1" dirty="0" smtClean="0"/>
              <a:t> </a:t>
            </a:r>
            <a:r>
              <a:rPr lang="en-US" dirty="0" smtClean="0"/>
              <a:t>loop allows us to specify three things in a single line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/>
              <a:t>Initialization: </a:t>
            </a:r>
          </a:p>
          <a:p>
            <a:pPr lvl="2"/>
            <a:r>
              <a:rPr lang="en-US" sz="2400" dirty="0" smtClean="0"/>
              <a:t>Setting a loop counter to an initial value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/>
              <a:t>Condition: </a:t>
            </a:r>
          </a:p>
          <a:p>
            <a:pPr lvl="2"/>
            <a:r>
              <a:rPr lang="en-US" sz="2400" dirty="0" smtClean="0"/>
              <a:t>Testing loop counter to check whether it reaches the desired number of repetitions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/>
              <a:t>Increment / decrement part:</a:t>
            </a:r>
          </a:p>
          <a:p>
            <a:pPr lvl="2"/>
            <a:r>
              <a:rPr lang="en-US" dirty="0" smtClean="0"/>
              <a:t>Increase or decrease the value of loop counter each time when the statement within the loop are executed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form of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en-US" dirty="0" smtClean="0"/>
              <a:t>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4754563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</a:rPr>
              <a:t>	for (		     </a:t>
            </a:r>
            <a:r>
              <a:rPr lang="en-US" sz="3600" b="1" dirty="0" smtClean="0">
                <a:solidFill>
                  <a:srgbClr val="0070C0"/>
                </a:solidFill>
              </a:rPr>
              <a:t>;</a:t>
            </a:r>
            <a:r>
              <a:rPr lang="en-US" dirty="0" smtClean="0">
                <a:solidFill>
                  <a:srgbClr val="0070C0"/>
                </a:solidFill>
              </a:rPr>
              <a:t> 		     </a:t>
            </a:r>
            <a:r>
              <a:rPr lang="en-US" sz="3600" b="1" dirty="0" smtClean="0">
                <a:solidFill>
                  <a:srgbClr val="0070C0"/>
                </a:solidFill>
              </a:rPr>
              <a:t>;</a:t>
            </a:r>
            <a:r>
              <a:rPr lang="en-US" dirty="0" smtClean="0">
                <a:solidFill>
                  <a:srgbClr val="0070C0"/>
                </a:solidFill>
              </a:rPr>
              <a:t> 		       </a:t>
            </a:r>
            <a:r>
              <a:rPr lang="en-US" b="1" dirty="0" smtClean="0">
                <a:solidFill>
                  <a:srgbClr val="0070C0"/>
                </a:solidFill>
              </a:rPr>
              <a:t>) </a:t>
            </a:r>
          </a:p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</a:rPr>
              <a:t>    {</a:t>
            </a:r>
          </a:p>
          <a:p>
            <a:pPr lvl="1">
              <a:buNone/>
            </a:pPr>
            <a:r>
              <a:rPr lang="en-US" dirty="0" smtClean="0">
                <a:solidFill>
                  <a:srgbClr val="0070C0"/>
                </a:solidFill>
              </a:rPr>
              <a:t>  	    do this;</a:t>
            </a:r>
          </a:p>
          <a:p>
            <a:pPr lvl="1">
              <a:buNone/>
            </a:pPr>
            <a:r>
              <a:rPr lang="en-US" dirty="0" smtClean="0">
                <a:solidFill>
                  <a:srgbClr val="0070C0"/>
                </a:solidFill>
              </a:rPr>
              <a:t>	    and this;</a:t>
            </a:r>
          </a:p>
          <a:p>
            <a:pPr lvl="1">
              <a:buNone/>
            </a:pPr>
            <a:r>
              <a:rPr lang="en-US" dirty="0" smtClean="0">
                <a:solidFill>
                  <a:srgbClr val="0070C0"/>
                </a:solidFill>
              </a:rPr>
              <a:t> 	    and this;</a:t>
            </a:r>
          </a:p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</a:rPr>
              <a:t>    }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0" y="1471550"/>
            <a:ext cx="22860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initialization</a:t>
            </a:r>
            <a:endParaRPr lang="en-US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86250" y="1471550"/>
            <a:ext cx="18288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condition</a:t>
            </a:r>
            <a:endParaRPr lang="en-US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86400" y="1447800"/>
            <a:ext cx="22860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accent2">
                    <a:lumMod val="50000"/>
                  </a:schemeClr>
                </a:solidFill>
              </a:rPr>
              <a:t>Incr</a:t>
            </a: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</a:rPr>
              <a:t>/ </a:t>
            </a:r>
            <a:r>
              <a:rPr lang="en-US" sz="3200" b="1" dirty="0" err="1" smtClean="0">
                <a:solidFill>
                  <a:schemeClr val="accent2">
                    <a:lumMod val="50000"/>
                  </a:schemeClr>
                </a:solidFill>
              </a:rPr>
              <a:t>decr</a:t>
            </a:r>
            <a:endParaRPr lang="en-US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76600" y="5486400"/>
            <a:ext cx="55626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accent2">
                    <a:lumMod val="50000"/>
                  </a:schemeClr>
                </a:solidFill>
              </a:rPr>
              <a:t>Incr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/ </a:t>
            </a:r>
            <a:r>
              <a:rPr lang="en-US" sz="2000" b="1" dirty="0" err="1" smtClean="0">
                <a:solidFill>
                  <a:schemeClr val="accent2">
                    <a:lumMod val="50000"/>
                  </a:schemeClr>
                </a:solidFill>
              </a:rPr>
              <a:t>decr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 stands for 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increment/ decrement</a:t>
            </a:r>
            <a:endParaRPr lang="en-US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Sequence of execution of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en-US" dirty="0" smtClean="0"/>
              <a:t> loop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874837"/>
            <a:ext cx="8229600" cy="3382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</a:rPr>
              <a:t>	for (		     </a:t>
            </a:r>
            <a:r>
              <a:rPr lang="en-US" sz="3600" b="1" dirty="0" smtClean="0">
                <a:solidFill>
                  <a:srgbClr val="0070C0"/>
                </a:solidFill>
              </a:rPr>
              <a:t>;</a:t>
            </a:r>
            <a:r>
              <a:rPr lang="en-US" dirty="0" smtClean="0">
                <a:solidFill>
                  <a:srgbClr val="0070C0"/>
                </a:solidFill>
              </a:rPr>
              <a:t> 		     </a:t>
            </a:r>
            <a:r>
              <a:rPr lang="en-US" sz="3600" b="1" dirty="0" smtClean="0">
                <a:solidFill>
                  <a:srgbClr val="0070C0"/>
                </a:solidFill>
              </a:rPr>
              <a:t>;</a:t>
            </a:r>
            <a:r>
              <a:rPr lang="en-US" dirty="0" smtClean="0">
                <a:solidFill>
                  <a:srgbClr val="0070C0"/>
                </a:solidFill>
              </a:rPr>
              <a:t> 		       </a:t>
            </a:r>
            <a:r>
              <a:rPr lang="en-US" b="1" dirty="0" smtClean="0">
                <a:solidFill>
                  <a:srgbClr val="0070C0"/>
                </a:solidFill>
              </a:rPr>
              <a:t>) </a:t>
            </a:r>
          </a:p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</a:rPr>
              <a:t>    {</a:t>
            </a:r>
          </a:p>
          <a:p>
            <a:pPr lvl="1">
              <a:buNone/>
            </a:pPr>
            <a:r>
              <a:rPr lang="en-US" dirty="0" smtClean="0">
                <a:solidFill>
                  <a:srgbClr val="0070C0"/>
                </a:solidFill>
              </a:rPr>
              <a:t>  	   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do this;</a:t>
            </a:r>
          </a:p>
          <a:p>
            <a:pPr lvl="1">
              <a:buNone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	    and this;</a:t>
            </a:r>
          </a:p>
          <a:p>
            <a:pPr lvl="1">
              <a:buNone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	    and this;</a:t>
            </a:r>
          </a:p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</a:rPr>
              <a:t>    }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0" y="1928750"/>
            <a:ext cx="22860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</a:rPr>
              <a:t>initialization</a:t>
            </a:r>
            <a:endParaRPr lang="en-US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86250" y="1928750"/>
            <a:ext cx="18288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</a:rPr>
              <a:t>condition</a:t>
            </a:r>
            <a:endParaRPr lang="en-US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86400" y="1905000"/>
            <a:ext cx="22860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</a:rPr>
              <a:t>Incr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</a:rPr>
              <a:t>/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</a:rPr>
              <a:t>decr</a:t>
            </a:r>
            <a:endParaRPr lang="en-US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676400" y="1447800"/>
            <a:ext cx="5334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</a:t>
            </a:r>
            <a:endParaRPr lang="en-US" sz="2400" b="1" dirty="0"/>
          </a:p>
        </p:txBody>
      </p:sp>
      <p:sp>
        <p:nvSpPr>
          <p:cNvPr id="9" name="Oval 8"/>
          <p:cNvSpPr/>
          <p:nvPr/>
        </p:nvSpPr>
        <p:spPr>
          <a:xfrm>
            <a:off x="3810000" y="1524000"/>
            <a:ext cx="5334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</a:t>
            </a:r>
            <a:endParaRPr lang="en-US" sz="2400" b="1" dirty="0"/>
          </a:p>
        </p:txBody>
      </p:sp>
      <p:sp>
        <p:nvSpPr>
          <p:cNvPr id="10" name="Oval 9"/>
          <p:cNvSpPr/>
          <p:nvPr/>
        </p:nvSpPr>
        <p:spPr>
          <a:xfrm>
            <a:off x="685800" y="3124200"/>
            <a:ext cx="5334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3</a:t>
            </a:r>
            <a:endParaRPr lang="en-US" sz="2400" b="1" dirty="0"/>
          </a:p>
        </p:txBody>
      </p:sp>
      <p:sp>
        <p:nvSpPr>
          <p:cNvPr id="11" name="Left Brace 10"/>
          <p:cNvSpPr/>
          <p:nvPr/>
        </p:nvSpPr>
        <p:spPr>
          <a:xfrm>
            <a:off x="1295400" y="3124200"/>
            <a:ext cx="304800" cy="1371600"/>
          </a:xfrm>
          <a:prstGeom prst="leftBrace">
            <a:avLst>
              <a:gd name="adj1" fmla="val 47295"/>
              <a:gd name="adj2" fmla="val 53463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867400" y="1524000"/>
            <a:ext cx="5334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4</a:t>
            </a:r>
            <a:endParaRPr lang="en-US" sz="2400" b="1" dirty="0"/>
          </a:p>
        </p:txBody>
      </p:sp>
      <p:sp>
        <p:nvSpPr>
          <p:cNvPr id="13" name="Oval 12"/>
          <p:cNvSpPr/>
          <p:nvPr/>
        </p:nvSpPr>
        <p:spPr>
          <a:xfrm>
            <a:off x="4343400" y="1524000"/>
            <a:ext cx="5334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5</a:t>
            </a:r>
            <a:endParaRPr lang="en-US" sz="2400" b="1" dirty="0"/>
          </a:p>
        </p:txBody>
      </p:sp>
      <p:sp>
        <p:nvSpPr>
          <p:cNvPr id="14" name="Oval 13"/>
          <p:cNvSpPr/>
          <p:nvPr/>
        </p:nvSpPr>
        <p:spPr>
          <a:xfrm>
            <a:off x="685800" y="3598225"/>
            <a:ext cx="5334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6</a:t>
            </a:r>
            <a:endParaRPr lang="en-US" sz="2400" b="1" dirty="0"/>
          </a:p>
        </p:txBody>
      </p:sp>
      <p:sp>
        <p:nvSpPr>
          <p:cNvPr id="15" name="Oval 14"/>
          <p:cNvSpPr/>
          <p:nvPr/>
        </p:nvSpPr>
        <p:spPr>
          <a:xfrm>
            <a:off x="6400800" y="1524000"/>
            <a:ext cx="5334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7</a:t>
            </a:r>
            <a:endParaRPr lang="en-US" sz="2400" b="1" dirty="0"/>
          </a:p>
        </p:txBody>
      </p:sp>
      <p:sp>
        <p:nvSpPr>
          <p:cNvPr id="16" name="Oval 15"/>
          <p:cNvSpPr/>
          <p:nvPr/>
        </p:nvSpPr>
        <p:spPr>
          <a:xfrm>
            <a:off x="4876800" y="1524000"/>
            <a:ext cx="5334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8</a:t>
            </a:r>
            <a:endParaRPr lang="en-US" sz="2400" b="1" dirty="0"/>
          </a:p>
        </p:txBody>
      </p:sp>
      <p:cxnSp>
        <p:nvCxnSpPr>
          <p:cNvPr id="18" name="Straight Connector 17"/>
          <p:cNvCxnSpPr/>
          <p:nvPr/>
        </p:nvCxnSpPr>
        <p:spPr>
          <a:xfrm rot="10800000">
            <a:off x="4191000" y="2438400"/>
            <a:ext cx="1143000" cy="1588"/>
          </a:xfrm>
          <a:prstGeom prst="line">
            <a:avLst/>
          </a:prstGeom>
          <a:ln w="635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2857500" y="3848100"/>
            <a:ext cx="1295400" cy="1588"/>
          </a:xfrm>
          <a:prstGeom prst="line">
            <a:avLst/>
          </a:prstGeom>
          <a:ln w="635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0800000">
            <a:off x="6019800" y="2438400"/>
            <a:ext cx="1143000" cy="1588"/>
          </a:xfrm>
          <a:prstGeom prst="line">
            <a:avLst/>
          </a:prstGeom>
          <a:ln w="635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>
            <a:off x="3467100" y="2476500"/>
            <a:ext cx="762000" cy="685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3505200" y="2438400"/>
            <a:ext cx="3657600" cy="2057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0800000">
            <a:off x="5334000" y="2438400"/>
            <a:ext cx="6858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1600200"/>
          </a:xfrm>
        </p:spPr>
        <p:txBody>
          <a:bodyPr/>
          <a:lstStyle/>
          <a:p>
            <a:r>
              <a:rPr lang="en-US" dirty="0" smtClean="0"/>
              <a:t>It is important to note that the initialization, testing and </a:t>
            </a:r>
            <a:r>
              <a:rPr lang="en-US" dirty="0" err="1" smtClean="0"/>
              <a:t>incrementation</a:t>
            </a:r>
            <a:r>
              <a:rPr lang="en-US" dirty="0" smtClean="0"/>
              <a:t> part of a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/>
              <a:t>loop can be replaced by any valid expression.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3200400"/>
            <a:ext cx="30480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4343400"/>
            <a:ext cx="3276600" cy="873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Ways for writing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en-US" dirty="0" smtClean="0"/>
              <a:t> loop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143001"/>
            <a:ext cx="4062271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8725" y="3505200"/>
            <a:ext cx="3505200" cy="3104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Straight Arrow Connector 8"/>
          <p:cNvCxnSpPr/>
          <p:nvPr/>
        </p:nvCxnSpPr>
        <p:spPr>
          <a:xfrm rot="10800000">
            <a:off x="3505200" y="5738750"/>
            <a:ext cx="1143000" cy="1588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914400"/>
            <a:ext cx="4038600" cy="2310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3429000"/>
            <a:ext cx="3619500" cy="3216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>
          <a:xfrm rot="10800000">
            <a:off x="3481450" y="1903412"/>
            <a:ext cx="1143000" cy="1588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0800000">
            <a:off x="3124200" y="4331525"/>
            <a:ext cx="1143000" cy="1588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0800000">
            <a:off x="3505200" y="5738750"/>
            <a:ext cx="1143000" cy="1588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143000"/>
            <a:ext cx="3962400" cy="2378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3581400"/>
            <a:ext cx="4267200" cy="2501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2" name="Group 11"/>
          <p:cNvGrpSpPr/>
          <p:nvPr/>
        </p:nvGrpSpPr>
        <p:grpSpPr>
          <a:xfrm>
            <a:off x="3264725" y="1600200"/>
            <a:ext cx="2374075" cy="1090550"/>
            <a:chOff x="3264725" y="1600200"/>
            <a:chExt cx="2374075" cy="1090550"/>
          </a:xfrm>
        </p:grpSpPr>
        <p:sp>
          <p:nvSpPr>
            <p:cNvPr id="6" name="Rounded Rectangle 5"/>
            <p:cNvSpPr/>
            <p:nvPr/>
          </p:nvSpPr>
          <p:spPr>
            <a:xfrm>
              <a:off x="3264725" y="2309750"/>
              <a:ext cx="1143000" cy="381000"/>
            </a:xfrm>
            <a:prstGeom prst="roundRect">
              <a:avLst/>
            </a:prstGeom>
            <a:noFill/>
            <a:ln w="31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 rot="10800000" flipV="1">
              <a:off x="4343400" y="1600200"/>
              <a:ext cx="1295400" cy="685800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3276600" y="4091050"/>
            <a:ext cx="2578925" cy="1090550"/>
            <a:chOff x="3276600" y="4091050"/>
            <a:chExt cx="2578925" cy="1090550"/>
          </a:xfrm>
        </p:grpSpPr>
        <p:sp>
          <p:nvSpPr>
            <p:cNvPr id="10" name="Rounded Rectangle 9"/>
            <p:cNvSpPr/>
            <p:nvPr/>
          </p:nvSpPr>
          <p:spPr>
            <a:xfrm>
              <a:off x="3276600" y="4800600"/>
              <a:ext cx="1347850" cy="381000"/>
            </a:xfrm>
            <a:prstGeom prst="roundRect">
              <a:avLst/>
            </a:prstGeom>
            <a:noFill/>
            <a:ln w="31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rot="10800000" flipV="1">
              <a:off x="4560125" y="4091050"/>
              <a:ext cx="1295400" cy="685800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Nested for loop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143000" y="990600"/>
            <a:ext cx="6934200" cy="502920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solidFill>
              <a:srgbClr val="FFFF00">
                <a:alpha val="4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/* Demonstration of nested loops */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main( )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{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</a:t>
            </a:r>
            <a:r>
              <a:rPr lang="en-US" sz="2400" dirty="0" err="1" smtClean="0">
                <a:solidFill>
                  <a:schemeClr val="tx1"/>
                </a:solidFill>
              </a:rPr>
              <a:t>int</a:t>
            </a:r>
            <a:r>
              <a:rPr lang="en-US" sz="2400" dirty="0" smtClean="0">
                <a:solidFill>
                  <a:schemeClr val="tx1"/>
                </a:solidFill>
              </a:rPr>
              <a:t> r, c, sum 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for ( r = 1 ; r &lt;= 3 ; r++ )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/* outer loop */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{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 for ( c = 1 ; c &lt;= 2 ; </a:t>
            </a:r>
            <a:r>
              <a:rPr lang="en-US" sz="2400" dirty="0" err="1" smtClean="0">
                <a:solidFill>
                  <a:schemeClr val="tx1"/>
                </a:solidFill>
              </a:rPr>
              <a:t>c++</a:t>
            </a:r>
            <a:r>
              <a:rPr lang="en-US" sz="2400" dirty="0" smtClean="0">
                <a:solidFill>
                  <a:schemeClr val="tx1"/>
                </a:solidFill>
              </a:rPr>
              <a:t> )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/* inner loop */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 {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    sum = r + c 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    </a:t>
            </a:r>
            <a:r>
              <a:rPr lang="en-US" sz="2400" dirty="0" err="1" smtClean="0">
                <a:solidFill>
                  <a:schemeClr val="tx1"/>
                </a:solidFill>
              </a:rPr>
              <a:t>printf</a:t>
            </a:r>
            <a:r>
              <a:rPr lang="en-US" sz="2400" dirty="0" smtClean="0">
                <a:solidFill>
                  <a:schemeClr val="tx1"/>
                </a:solidFill>
              </a:rPr>
              <a:t> ( "r = %d c = %d sum = %d\n", r, c, sum ) 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 }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}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} 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676400" y="3352800"/>
            <a:ext cx="6248400" cy="1828800"/>
          </a:xfrm>
          <a:prstGeom prst="roundRect">
            <a:avLst/>
          </a:prstGeom>
          <a:solidFill>
            <a:schemeClr val="accent3">
              <a:lumMod val="40000"/>
              <a:lumOff val="60000"/>
              <a:alpha val="3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hlinkClick r:id="rId2" action="ppaction://hlinkfile"/>
          </p:cNvPr>
          <p:cNvSpPr/>
          <p:nvPr/>
        </p:nvSpPr>
        <p:spPr>
          <a:xfrm>
            <a:off x="4648200" y="6096000"/>
            <a:ext cx="1676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Go to program</a:t>
            </a:r>
            <a:endParaRPr lang="en-US" b="1" dirty="0"/>
          </a:p>
        </p:txBody>
      </p:sp>
      <p:sp>
        <p:nvSpPr>
          <p:cNvPr id="8" name="Left Brace 7"/>
          <p:cNvSpPr/>
          <p:nvPr/>
        </p:nvSpPr>
        <p:spPr>
          <a:xfrm>
            <a:off x="1066800" y="2743200"/>
            <a:ext cx="457200" cy="2667000"/>
          </a:xfrm>
          <a:prstGeom prst="leftBrace">
            <a:avLst>
              <a:gd name="adj1" fmla="val 35606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4648200" cy="715962"/>
          </a:xfrm>
        </p:spPr>
        <p:txBody>
          <a:bodyPr/>
          <a:lstStyle/>
          <a:p>
            <a:r>
              <a:rPr lang="en-US" dirty="0" smtClean="0"/>
              <a:t>Example program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4191000" cy="1905000"/>
          </a:xfrm>
        </p:spPr>
        <p:txBody>
          <a:bodyPr/>
          <a:lstStyle/>
          <a:p>
            <a:r>
              <a:rPr lang="en-US" sz="2800" dirty="0" smtClean="0"/>
              <a:t>Write a program to find the factorial value of any number entered through the keyboard. 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066800"/>
            <a:ext cx="4149869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>
            <a:hlinkClick r:id="rId4" action="ppaction://hlinkfile"/>
          </p:cNvPr>
          <p:cNvSpPr/>
          <p:nvPr/>
        </p:nvSpPr>
        <p:spPr>
          <a:xfrm>
            <a:off x="1143000" y="3810000"/>
            <a:ext cx="1905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Write a program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7679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Write a program that displays the table of x up to y. The value of x and y is input by the user. </a:t>
            </a:r>
          </a:p>
          <a:p>
            <a:pPr>
              <a:buNone/>
            </a:pPr>
            <a:r>
              <a:rPr lang="en-US" dirty="0" smtClean="0"/>
              <a:t>	e.g.  x = 4 and y = 5</a:t>
            </a:r>
          </a:p>
          <a:p>
            <a:pPr>
              <a:buNone/>
            </a:pPr>
            <a:r>
              <a:rPr lang="en-US" dirty="0" smtClean="0"/>
              <a:t>     4 x 1 = 4</a:t>
            </a:r>
          </a:p>
          <a:p>
            <a:pPr>
              <a:buNone/>
            </a:pPr>
            <a:r>
              <a:rPr lang="en-US" dirty="0" smtClean="0"/>
              <a:t>     4 x 2 = 8</a:t>
            </a:r>
          </a:p>
          <a:p>
            <a:pPr>
              <a:buNone/>
            </a:pPr>
            <a:r>
              <a:rPr lang="en-US" dirty="0" smtClean="0"/>
              <a:t>     4 x 3 = 12</a:t>
            </a:r>
          </a:p>
          <a:p>
            <a:pPr>
              <a:buNone/>
            </a:pPr>
            <a:r>
              <a:rPr lang="en-US" dirty="0" smtClean="0"/>
              <a:t>     4 x 4 = 16</a:t>
            </a:r>
          </a:p>
          <a:p>
            <a:pPr>
              <a:buNone/>
            </a:pPr>
            <a:r>
              <a:rPr lang="en-US" dirty="0" smtClean="0"/>
              <a:t>     4 x 5 = 20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705600" y="3200400"/>
            <a:ext cx="1905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Write a program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break</a:t>
            </a:r>
            <a:r>
              <a:rPr lang="en-US" i="1" dirty="0" smtClean="0"/>
              <a:t>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There are situations where we want to jump out of a loop instantly, without waiting to get back to the conditional test.</a:t>
            </a:r>
          </a:p>
          <a:p>
            <a:r>
              <a:rPr lang="en-US" dirty="0" smtClean="0"/>
              <a:t>The keyword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/>
              <a:t>allows us to do this </a:t>
            </a:r>
          </a:p>
          <a:p>
            <a:r>
              <a:rPr lang="en-US" dirty="0" smtClean="0"/>
              <a:t>When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break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/>
              <a:t>is encountered inside any loop, control automatically passes to the first statement after the loop. </a:t>
            </a:r>
          </a:p>
          <a:p>
            <a:r>
              <a:rPr lang="en-US" dirty="0" smtClean="0"/>
              <a:t>A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break</a:t>
            </a:r>
            <a:r>
              <a:rPr lang="en-US" dirty="0" smtClean="0"/>
              <a:t> is usually associated with an if.</a:t>
            </a:r>
          </a:p>
          <a:p>
            <a:r>
              <a:rPr lang="en-US" dirty="0" smtClean="0"/>
              <a:t>The keyword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break</a:t>
            </a:r>
            <a:r>
              <a:rPr lang="en-US" dirty="0" smtClean="0"/>
              <a:t>,</a:t>
            </a:r>
            <a:r>
              <a:rPr lang="en-US" b="1" dirty="0" smtClean="0"/>
              <a:t> </a:t>
            </a:r>
            <a:r>
              <a:rPr lang="en-US" dirty="0" smtClean="0"/>
              <a:t>breaks the control only from the loop in which it is placed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Example: Write a program to determine whether a number is prime or not. A prime number is one, which is divisible only by 1 or itself.</a:t>
            </a:r>
          </a:p>
          <a:p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096000" y="3962400"/>
            <a:ext cx="1905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Go to program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break</a:t>
            </a:r>
            <a:r>
              <a:rPr lang="en-US" dirty="0" smtClean="0"/>
              <a:t> statement in nested loop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057400" y="1219200"/>
            <a:ext cx="4800600" cy="510540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solidFill>
              <a:srgbClr val="FFFF00">
                <a:alpha val="4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main( )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{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</a:t>
            </a:r>
            <a:r>
              <a:rPr lang="en-US" sz="2400" dirty="0" err="1" smtClean="0">
                <a:solidFill>
                  <a:schemeClr val="tx1"/>
                </a:solidFill>
              </a:rPr>
              <a:t>int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i</a:t>
            </a:r>
            <a:r>
              <a:rPr lang="en-US" sz="2400" dirty="0" smtClean="0">
                <a:solidFill>
                  <a:schemeClr val="tx1"/>
                </a:solidFill>
              </a:rPr>
              <a:t> = 1 , j = 1 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while ( </a:t>
            </a:r>
            <a:r>
              <a:rPr lang="en-US" sz="2400" dirty="0" err="1" smtClean="0">
                <a:solidFill>
                  <a:schemeClr val="tx1"/>
                </a:solidFill>
              </a:rPr>
              <a:t>i</a:t>
            </a:r>
            <a:r>
              <a:rPr lang="en-US" sz="2400" dirty="0" smtClean="0">
                <a:solidFill>
                  <a:schemeClr val="tx1"/>
                </a:solidFill>
              </a:rPr>
              <a:t>++ &lt;= 100 )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{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while ( j++ &lt;= 200 )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{ 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      if ( j == 150 )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	     break 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     else </a:t>
            </a:r>
          </a:p>
          <a:p>
            <a:r>
              <a:rPr lang="pt-BR" sz="2400" dirty="0" smtClean="0">
                <a:solidFill>
                  <a:schemeClr val="tx1"/>
                </a:solidFill>
              </a:rPr>
              <a:t>	     printf ( "%d %d\n", i, j ) ;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}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}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} 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514600" y="3024250"/>
            <a:ext cx="4114800" cy="2667000"/>
          </a:xfrm>
          <a:prstGeom prst="roundRect">
            <a:avLst/>
          </a:prstGeom>
          <a:solidFill>
            <a:schemeClr val="accent1"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rot="10800000">
            <a:off x="4343400" y="4343400"/>
            <a:ext cx="1371600" cy="1588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continue</a:t>
            </a:r>
            <a:r>
              <a:rPr lang="en-US" i="1" dirty="0" smtClean="0"/>
              <a:t> Statement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continue</a:t>
            </a:r>
            <a:r>
              <a:rPr lang="en-US" dirty="0" smtClean="0"/>
              <a:t> statement allows to take the control to the beginning of the loop, bypassing the statements inside the loop, which have not yet been executed</a:t>
            </a:r>
          </a:p>
          <a:p>
            <a:r>
              <a:rPr lang="en-US" dirty="0" smtClean="0"/>
              <a:t>A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continue</a:t>
            </a:r>
            <a:r>
              <a:rPr lang="en-US" dirty="0" smtClean="0"/>
              <a:t> is usually associated with an if.  </a:t>
            </a: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400800" y="4953000"/>
            <a:ext cx="1905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Go to program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do-while</a:t>
            </a:r>
            <a:r>
              <a:rPr lang="en-US" i="1" dirty="0" smtClean="0"/>
              <a:t> Loop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2133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Post test repetition structure</a:t>
            </a:r>
          </a:p>
          <a:p>
            <a:r>
              <a:rPr lang="en-US" dirty="0" smtClean="0"/>
              <a:t>The statement in the loop block are executed at least once, whether the loops condition is true or false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057400" y="3657600"/>
            <a:ext cx="4419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do </a:t>
            </a:r>
          </a:p>
          <a:p>
            <a:r>
              <a:rPr lang="en-US" sz="2400" b="1" dirty="0" smtClean="0"/>
              <a:t>{ </a:t>
            </a:r>
          </a:p>
          <a:p>
            <a:r>
              <a:rPr lang="en-US" sz="2400" b="1" dirty="0" smtClean="0"/>
              <a:t>	this ; </a:t>
            </a:r>
          </a:p>
          <a:p>
            <a:r>
              <a:rPr lang="en-US" sz="2400" b="1" dirty="0" smtClean="0"/>
              <a:t>	and this ; </a:t>
            </a:r>
          </a:p>
          <a:p>
            <a:r>
              <a:rPr lang="en-US" sz="2400" b="1" dirty="0" smtClean="0"/>
              <a:t>	and this ; </a:t>
            </a:r>
          </a:p>
          <a:p>
            <a:r>
              <a:rPr lang="en-US" sz="2400" b="1" dirty="0" smtClean="0"/>
              <a:t>} while ( this condition is true ) ; 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form of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while</a:t>
            </a:r>
            <a:r>
              <a:rPr lang="en-US" dirty="0" smtClean="0"/>
              <a:t> loop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1219200"/>
            <a:ext cx="3200400" cy="518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13474" y="1219200"/>
            <a:ext cx="4073326" cy="189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600543"/>
            <a:ext cx="3886200" cy="2571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62812E-6 L -0.2 -1.6281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 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143000"/>
            <a:ext cx="5638800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6400800" y="2819400"/>
            <a:ext cx="23622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/>
              <a:t>Program output</a:t>
            </a:r>
          </a:p>
          <a:p>
            <a:r>
              <a:rPr lang="en-US" sz="2400" b="1" dirty="0" smtClean="0"/>
              <a:t>2</a:t>
            </a:r>
          </a:p>
          <a:p>
            <a:r>
              <a:rPr lang="en-US" sz="2400" b="1" dirty="0" smtClean="0"/>
              <a:t>5</a:t>
            </a:r>
            <a:endParaRPr lang="en-US" sz="24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885700" y="2497775"/>
            <a:ext cx="5057900" cy="3217225"/>
          </a:xfrm>
          <a:prstGeom prst="roundRect">
            <a:avLst/>
          </a:prstGeom>
          <a:solidFill>
            <a:srgbClr val="FFFF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rot="10800000">
            <a:off x="3962400" y="3657600"/>
            <a:ext cx="1447800" cy="1588"/>
          </a:xfrm>
          <a:prstGeom prst="straightConnector1">
            <a:avLst/>
          </a:prstGeom>
          <a:ln w="476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324600" y="4267200"/>
            <a:ext cx="19050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 = j + </a:t>
            </a:r>
            <a:r>
              <a:rPr lang="en-US" sz="28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</a:t>
            </a:r>
            <a:endParaRPr lang="en-US" sz="28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2895600" y="4114800"/>
            <a:ext cx="3429000" cy="381000"/>
            <a:chOff x="2895600" y="4114800"/>
            <a:chExt cx="3429000" cy="381000"/>
          </a:xfrm>
        </p:grpSpPr>
        <p:sp>
          <p:nvSpPr>
            <p:cNvPr id="10" name="Rounded Rectangle 9"/>
            <p:cNvSpPr/>
            <p:nvPr/>
          </p:nvSpPr>
          <p:spPr>
            <a:xfrm>
              <a:off x="2895600" y="4114800"/>
              <a:ext cx="1447800" cy="381000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11"/>
            <p:cNvCxnSpPr>
              <a:stCxn id="10" idx="3"/>
              <a:endCxn id="9" idx="1"/>
            </p:cNvCxnSpPr>
            <p:nvPr/>
          </p:nvCxnSpPr>
          <p:spPr>
            <a:xfrm>
              <a:off x="4343400" y="4305300"/>
              <a:ext cx="1981200" cy="19050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2895600" y="4800600"/>
            <a:ext cx="3505200" cy="381000"/>
            <a:chOff x="2895600" y="4800600"/>
            <a:chExt cx="3505200" cy="381000"/>
          </a:xfrm>
        </p:grpSpPr>
        <p:sp>
          <p:nvSpPr>
            <p:cNvPr id="13" name="Rounded Rectangle 12"/>
            <p:cNvSpPr/>
            <p:nvPr/>
          </p:nvSpPr>
          <p:spPr>
            <a:xfrm>
              <a:off x="2895600" y="4800600"/>
              <a:ext cx="1447800" cy="381000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Arrow Connector 13"/>
            <p:cNvCxnSpPr>
              <a:stCxn id="13" idx="3"/>
              <a:endCxn id="16" idx="1"/>
            </p:cNvCxnSpPr>
            <p:nvPr/>
          </p:nvCxnSpPr>
          <p:spPr>
            <a:xfrm>
              <a:off x="4343400" y="4991100"/>
              <a:ext cx="2057400" cy="11430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5"/>
          <p:cNvSpPr/>
          <p:nvPr/>
        </p:nvSpPr>
        <p:spPr>
          <a:xfrm>
            <a:off x="6400800" y="4876800"/>
            <a:ext cx="16764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= </a:t>
            </a:r>
            <a:r>
              <a:rPr lang="en-US" sz="28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+ j;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3394</TotalTime>
  <Words>583</Words>
  <Application>Microsoft Office PowerPoint</Application>
  <PresentationFormat>On-screen Show (4:3)</PresentationFormat>
  <Paragraphs>128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myPresentation1</vt:lpstr>
      <vt:lpstr>CSC103: Introduction to Computer and Programming</vt:lpstr>
      <vt:lpstr>Previous lecture</vt:lpstr>
      <vt:lpstr>Today’s lecture outline</vt:lpstr>
      <vt:lpstr>for loop</vt:lpstr>
      <vt:lpstr>General form of for loop</vt:lpstr>
      <vt:lpstr>Sequence of execution of for loop</vt:lpstr>
      <vt:lpstr>Cont.</vt:lpstr>
      <vt:lpstr>Ways for writing for loop</vt:lpstr>
      <vt:lpstr>Cont.</vt:lpstr>
      <vt:lpstr>Cont.</vt:lpstr>
      <vt:lpstr>Nested for loop</vt:lpstr>
      <vt:lpstr>Example program 1</vt:lpstr>
      <vt:lpstr>Example program 2</vt:lpstr>
      <vt:lpstr>The break Statement</vt:lpstr>
      <vt:lpstr>Cont.</vt:lpstr>
      <vt:lpstr>break statement in nested loop</vt:lpstr>
      <vt:lpstr>The continue Statement </vt:lpstr>
      <vt:lpstr>The do-while Loop </vt:lpstr>
      <vt:lpstr>General form of do while loop</vt:lpstr>
      <vt:lpstr>Example program 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158</cp:revision>
  <dcterms:created xsi:type="dcterms:W3CDTF">2006-08-16T00:00:00Z</dcterms:created>
  <dcterms:modified xsi:type="dcterms:W3CDTF">2012-05-31T13:14:52Z</dcterms:modified>
</cp:coreProperties>
</file>