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4"/>
  </p:notesMasterIdLst>
  <p:handoutMasterIdLst>
    <p:handoutMasterId r:id="rId75"/>
  </p:handoutMasterIdLst>
  <p:sldIdLst>
    <p:sldId id="294" r:id="rId2"/>
    <p:sldId id="358" r:id="rId3"/>
    <p:sldId id="359" r:id="rId4"/>
    <p:sldId id="328" r:id="rId5"/>
    <p:sldId id="361" r:id="rId6"/>
    <p:sldId id="360" r:id="rId7"/>
    <p:sldId id="411" r:id="rId8"/>
    <p:sldId id="295" r:id="rId9"/>
    <p:sldId id="362" r:id="rId10"/>
    <p:sldId id="297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413" r:id="rId20"/>
    <p:sldId id="416" r:id="rId21"/>
    <p:sldId id="371" r:id="rId22"/>
    <p:sldId id="372" r:id="rId23"/>
    <p:sldId id="417" r:id="rId24"/>
    <p:sldId id="418" r:id="rId25"/>
    <p:sldId id="419" r:id="rId26"/>
    <p:sldId id="421" r:id="rId27"/>
    <p:sldId id="373" r:id="rId28"/>
    <p:sldId id="374" r:id="rId29"/>
    <p:sldId id="375" r:id="rId30"/>
    <p:sldId id="376" r:id="rId31"/>
    <p:sldId id="420" r:id="rId32"/>
    <p:sldId id="37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385" r:id="rId41"/>
    <p:sldId id="386" r:id="rId42"/>
    <p:sldId id="387" r:id="rId43"/>
    <p:sldId id="388" r:id="rId44"/>
    <p:sldId id="337" r:id="rId45"/>
    <p:sldId id="342" r:id="rId46"/>
    <p:sldId id="390" r:id="rId47"/>
    <p:sldId id="391" r:id="rId48"/>
    <p:sldId id="392" r:id="rId49"/>
    <p:sldId id="393" r:id="rId50"/>
    <p:sldId id="394" r:id="rId51"/>
    <p:sldId id="395" r:id="rId52"/>
    <p:sldId id="396" r:id="rId53"/>
    <p:sldId id="397" r:id="rId54"/>
    <p:sldId id="398" r:id="rId55"/>
    <p:sldId id="399" r:id="rId56"/>
    <p:sldId id="354" r:id="rId57"/>
    <p:sldId id="400" r:id="rId58"/>
    <p:sldId id="401" r:id="rId59"/>
    <p:sldId id="402" r:id="rId60"/>
    <p:sldId id="403" r:id="rId61"/>
    <p:sldId id="404" r:id="rId62"/>
    <p:sldId id="405" r:id="rId63"/>
    <p:sldId id="407" r:id="rId64"/>
    <p:sldId id="408" r:id="rId65"/>
    <p:sldId id="406" r:id="rId66"/>
    <p:sldId id="409" r:id="rId67"/>
    <p:sldId id="410" r:id="rId68"/>
    <p:sldId id="340" r:id="rId69"/>
    <p:sldId id="341" r:id="rId70"/>
    <p:sldId id="356" r:id="rId71"/>
    <p:sldId id="357" r:id="rId72"/>
    <p:sldId id="422" r:id="rId7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403" y="5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B8839B5-CC89-4230-B56A-0F758FF8825B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52CF28-78DF-4F22-B610-2BBFAB406A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386AA9C-C781-4F26-B6CB-D244D58BD789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6EE2-1D9B-4258-A1AD-BBDE1A15A8F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6EE2-1D9B-4258-A1AD-BBDE1A15A8F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6EE2-1D9B-4258-A1AD-BBDE1A15A8F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E39C65-4BC4-4A5E-ABFB-C3CFCD975012}" type="slidenum">
              <a:rPr lang="en-US"/>
              <a:pPr/>
              <a:t>45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FB7F0C-B99C-4762-8C1B-BD59643FD1DF}" type="slidenum">
              <a:rPr lang="en-US"/>
              <a:pPr/>
              <a:t>56</a:t>
            </a:fld>
            <a:endParaRPr lang="en-US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827CCA-DCC6-4FA0-983E-2F2B4A9F8503}" type="slidenum">
              <a:rPr lang="en-US"/>
              <a:pPr/>
              <a:t>68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97E7B5-520D-43CC-A490-E9B5F8D7E520}" type="slidenum">
              <a:rPr lang="en-US"/>
              <a:pPr/>
              <a:t>69</a:t>
            </a:fld>
            <a:endParaRPr lang="en-US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71014A2-41B1-40FE-9CD0-008AEE53145E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3FE490B-80C6-4F80-8A0E-E5E73530866E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FACA724-0FD0-4FA3-82ED-90B7676147CC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fld id="{0FDED485-CE5C-4188-8B6E-8A6CB02E993F}" type="datetime1">
              <a:rPr lang="en-US" smtClean="0"/>
              <a:pPr/>
              <a:t>5/14/2012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Introduction to Computer and Programming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9565344-A629-4B60-8BC0-188500A852AD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9D388A3-1FA7-4ABC-B2F2-BF6ECAB45361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EFCE5CD-4BDF-4A9F-B484-359A913A32A7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fld id="{EC6142F5-5F72-47FD-8E7D-416EC94FBAE4}" type="datetime1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Introduction to Computer and Programming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F1836E2-A904-422B-95CC-AE4586CE5614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Introduction to Computer and Programming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01F6833-D57D-4F06-BAA4-C87F7F07FB11}" type="datetime1">
              <a:rPr lang="en-US" smtClean="0"/>
              <a:pPr/>
              <a:t>5/14/2012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 flipH="1">
            <a:off x="0" y="6357257"/>
            <a:ext cx="9144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750" y="6424551"/>
            <a:ext cx="1881250" cy="37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09800" y="6465125"/>
            <a:ext cx="5181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2"/>
                </a:solidFill>
              </a:rPr>
              <a:t>CSC103: Introduction to Computer and Programming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460175" y="642455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219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Dr. Malik Najmus Saqib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najam.malik@comsats.edu.com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course aim to provides knowledge about</a:t>
            </a:r>
          </a:p>
          <a:p>
            <a:pPr lvl="1"/>
            <a:r>
              <a:rPr lang="en-US" dirty="0" smtClean="0"/>
              <a:t>What is a computer system and how it works</a:t>
            </a:r>
          </a:p>
          <a:p>
            <a:pPr lvl="1"/>
            <a:r>
              <a:rPr lang="en-US" dirty="0" smtClean="0"/>
              <a:t>Flow charts</a:t>
            </a:r>
          </a:p>
          <a:p>
            <a:pPr lvl="1"/>
            <a:r>
              <a:rPr lang="en-US" dirty="0" smtClean="0"/>
              <a:t>Computer programming concepts and their implementation in C language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book</a:t>
            </a:r>
          </a:p>
          <a:p>
            <a:pPr lvl="1"/>
            <a:r>
              <a:rPr lang="en-US" dirty="0" smtClean="0"/>
              <a:t>Let us C by </a:t>
            </a:r>
            <a:r>
              <a:rPr lang="en-US" dirty="0" err="1" smtClean="0"/>
              <a:t>Yashavant</a:t>
            </a:r>
            <a:r>
              <a:rPr lang="en-US" dirty="0" smtClean="0"/>
              <a:t> P. </a:t>
            </a:r>
            <a:r>
              <a:rPr lang="en-US" dirty="0" err="1" smtClean="0"/>
              <a:t>Kanetkar</a:t>
            </a:r>
            <a:r>
              <a:rPr lang="en-US" dirty="0" smtClean="0"/>
              <a:t> </a:t>
            </a:r>
          </a:p>
          <a:p>
            <a:r>
              <a:rPr lang="en-US" dirty="0" smtClean="0"/>
              <a:t>Reference books</a:t>
            </a:r>
          </a:p>
          <a:p>
            <a:pPr lvl="1"/>
            <a:r>
              <a:rPr lang="en-US" dirty="0" smtClean="0"/>
              <a:t>Waite Group’s Turbo C Programming for the PC, Robert </a:t>
            </a:r>
            <a:r>
              <a:rPr lang="en-US" dirty="0" err="1" smtClean="0"/>
              <a:t>Lafore</a:t>
            </a:r>
            <a:endParaRPr lang="en-US" dirty="0" smtClean="0"/>
          </a:p>
          <a:p>
            <a:pPr lvl="1"/>
            <a:r>
              <a:rPr lang="en-US" dirty="0" smtClean="0"/>
              <a:t>C programming for absolute beginners, 2</a:t>
            </a:r>
            <a:r>
              <a:rPr lang="en-US" baseline="30000" dirty="0" smtClean="0"/>
              <a:t>nd</a:t>
            </a:r>
            <a:r>
              <a:rPr lang="en-US" dirty="0" smtClean="0"/>
              <a:t> edition, </a:t>
            </a:r>
            <a:r>
              <a:rPr lang="en-US" dirty="0" err="1" smtClean="0"/>
              <a:t>Micheal</a:t>
            </a:r>
            <a:r>
              <a:rPr lang="en-US" dirty="0" smtClean="0"/>
              <a:t> Vine 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Marks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924800" cy="3581400"/>
          </a:xfrm>
        </p:spPr>
        <p:txBody>
          <a:bodyPr>
            <a:noAutofit/>
          </a:bodyPr>
          <a:lstStyle/>
          <a:p>
            <a:r>
              <a:rPr lang="en-US" dirty="0" smtClean="0"/>
              <a:t>Assignments:		          10%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dirty="0" smtClean="0"/>
              <a:t>Quizzes:			          15%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dirty="0" err="1" smtClean="0"/>
              <a:t>Sessional</a:t>
            </a:r>
            <a:r>
              <a:rPr lang="en-US" dirty="0" smtClean="0"/>
              <a:t> exam 01:	          10%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dirty="0" err="1" smtClean="0"/>
              <a:t>Sessional</a:t>
            </a:r>
            <a:r>
              <a:rPr lang="en-US" dirty="0" smtClean="0"/>
              <a:t> exam 02:	          15%</a:t>
            </a:r>
          </a:p>
          <a:p>
            <a:pPr>
              <a:buNone/>
            </a:pPr>
            <a:endParaRPr lang="en-US" sz="800" dirty="0" smtClean="0"/>
          </a:p>
          <a:p>
            <a:r>
              <a:rPr lang="en-US" dirty="0" smtClean="0"/>
              <a:t>Terminal Exam:		50%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t"/>
            <a:r>
              <a:rPr lang="en-US" dirty="0" smtClean="0"/>
              <a:t>Introduction to Computer and Flow charts</a:t>
            </a:r>
          </a:p>
          <a:p>
            <a:pPr fontAlgn="t"/>
            <a:r>
              <a:rPr lang="en-US" dirty="0" smtClean="0"/>
              <a:t>Introduction to C programming language</a:t>
            </a:r>
          </a:p>
          <a:p>
            <a:pPr fontAlgn="t"/>
            <a:r>
              <a:rPr lang="en-US" dirty="0" smtClean="0"/>
              <a:t>Data types, variables, arithmetic Expression </a:t>
            </a:r>
          </a:p>
          <a:p>
            <a:pPr fontAlgn="t"/>
            <a:r>
              <a:rPr lang="en-US" dirty="0" smtClean="0"/>
              <a:t>Decision making: if- statement, if-else statement, nested if statements, switch statement, conditional operators</a:t>
            </a:r>
          </a:p>
          <a:p>
            <a:pPr fontAlgn="t"/>
            <a:r>
              <a:rPr lang="en-US" dirty="0" smtClean="0"/>
              <a:t>Loops: for-loop, while loop, do-while loop, break and continue statement </a:t>
            </a:r>
          </a:p>
          <a:p>
            <a:pPr fontAlgn="t"/>
            <a:r>
              <a:rPr lang="en-US" dirty="0" smtClean="0"/>
              <a:t>Arrays, Multidimensional arrays</a:t>
            </a:r>
          </a:p>
          <a:p>
            <a:pPr fontAlgn="t"/>
            <a:r>
              <a:rPr lang="en-US" dirty="0" smtClean="0"/>
              <a:t>User define Function: Function prototype, function call and function return type, recursive functions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t"/>
            <a:r>
              <a:rPr lang="en-US" dirty="0" smtClean="0"/>
              <a:t>Structure, Arrays of structure </a:t>
            </a:r>
          </a:p>
          <a:p>
            <a:pPr fontAlgn="t"/>
            <a:r>
              <a:rPr lang="en-US" dirty="0" smtClean="0"/>
              <a:t>String (character array) string functions, Null string</a:t>
            </a:r>
          </a:p>
          <a:p>
            <a:pPr fontAlgn="t"/>
            <a:r>
              <a:rPr lang="en-US" dirty="0" smtClean="0"/>
              <a:t>Pointers: Pointer and structures, Pointer and functions, Pointer to functions Pointer and array, Pointer arithmetic</a:t>
            </a:r>
          </a:p>
          <a:p>
            <a:pPr fontAlgn="t"/>
            <a:r>
              <a:rPr lang="en-US" dirty="0" smtClean="0"/>
              <a:t>Bit wise operators</a:t>
            </a:r>
          </a:p>
          <a:p>
            <a:pPr fontAlgn="t"/>
            <a:r>
              <a:rPr lang="en-US" dirty="0" smtClean="0"/>
              <a:t>The preprocessor</a:t>
            </a:r>
          </a:p>
          <a:p>
            <a:pPr fontAlgn="t"/>
            <a:r>
              <a:rPr lang="en-US" dirty="0" smtClean="0"/>
              <a:t>Input /Output (I/O): File I/O (reading, writing, appending, modifying file content)</a:t>
            </a:r>
          </a:p>
          <a:p>
            <a:pPr fontAlgn="t"/>
            <a:r>
              <a:rPr lang="en-US" dirty="0" smtClean="0"/>
              <a:t>Dynamic memory allocation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computers</a:t>
            </a:r>
          </a:p>
          <a:p>
            <a:pPr lvl="1"/>
            <a:r>
              <a:rPr lang="en-US" dirty="0" smtClean="0"/>
              <a:t>Various parts of computer system</a:t>
            </a:r>
          </a:p>
          <a:p>
            <a:pPr lvl="1"/>
            <a:r>
              <a:rPr lang="en-US" dirty="0" smtClean="0"/>
              <a:t>How computer works</a:t>
            </a:r>
          </a:p>
          <a:p>
            <a:pPr lvl="1"/>
            <a:r>
              <a:rPr lang="en-US" dirty="0" smtClean="0"/>
              <a:t>Various storage media and their structures</a:t>
            </a:r>
          </a:p>
          <a:p>
            <a:r>
              <a:rPr lang="en-US" dirty="0" smtClean="0"/>
              <a:t>Computer software</a:t>
            </a:r>
          </a:p>
          <a:p>
            <a:pPr lvl="1"/>
            <a:r>
              <a:rPr lang="en-US" dirty="0" smtClean="0"/>
              <a:t>Operating system software</a:t>
            </a:r>
          </a:p>
          <a:p>
            <a:pPr lvl="1"/>
            <a:r>
              <a:rPr lang="en-US" dirty="0" smtClean="0"/>
              <a:t>Application software</a:t>
            </a:r>
          </a:p>
          <a:p>
            <a:r>
              <a:rPr lang="en-US" dirty="0" smtClean="0"/>
              <a:t>Understanding computer operation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143000"/>
          </a:xfrm>
        </p:spPr>
        <p:txBody>
          <a:bodyPr/>
          <a:lstStyle/>
          <a:p>
            <a:r>
              <a:rPr lang="en-US" dirty="0"/>
              <a:t>Introduction to Computers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Computer is an electronic device that</a:t>
            </a:r>
          </a:p>
          <a:p>
            <a:pPr lvl="1" algn="just"/>
            <a:r>
              <a:rPr lang="en-US" dirty="0" smtClean="0"/>
              <a:t>operates under the control of instruction (software)</a:t>
            </a:r>
          </a:p>
          <a:p>
            <a:pPr lvl="1" algn="just"/>
            <a:r>
              <a:rPr lang="en-US" dirty="0" smtClean="0"/>
              <a:t>accepts data (input)</a:t>
            </a:r>
          </a:p>
          <a:p>
            <a:pPr lvl="1" algn="just"/>
            <a:r>
              <a:rPr lang="en-US" dirty="0" smtClean="0"/>
              <a:t>Manipulate data (process)</a:t>
            </a:r>
          </a:p>
          <a:p>
            <a:pPr lvl="1" algn="just"/>
            <a:r>
              <a:rPr lang="en-US" dirty="0" smtClean="0"/>
              <a:t>Generates information (output)</a:t>
            </a:r>
          </a:p>
          <a:p>
            <a:pPr algn="just"/>
            <a:r>
              <a:rPr lang="en-US" dirty="0" smtClean="0"/>
              <a:t>Generally, the term is used to describe a collection of devices that function together as a system.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computer system</a:t>
            </a:r>
          </a:p>
        </p:txBody>
      </p:sp>
      <p:pic>
        <p:nvPicPr>
          <p:cNvPr id="1030" name="Picture 6" descr="fig0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57400" y="1600200"/>
            <a:ext cx="5292607" cy="4419600"/>
          </a:xfrm>
          <a:noFill/>
          <a:ln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57200" y="2590800"/>
            <a:ext cx="1447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Printer (output)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762000" y="1219200"/>
            <a:ext cx="167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Monitor (output)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5867400" y="1143000"/>
            <a:ext cx="243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Speaker (output)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457200" y="4038600"/>
            <a:ext cx="1447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Scanner (input)</a:t>
            </a: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2743200" y="5791200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Mouse (input)</a:t>
            </a: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 flipV="1">
            <a:off x="4572000" y="3810000"/>
            <a:ext cx="838200" cy="205740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 type="arrow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685800" y="5257800"/>
            <a:ext cx="236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Keyboard (input)</a:t>
            </a:r>
          </a:p>
        </p:txBody>
      </p:sp>
      <p:sp>
        <p:nvSpPr>
          <p:cNvPr id="1041" name="Text Box 17"/>
          <p:cNvSpPr txBox="1">
            <a:spLocks noChangeArrowheads="1"/>
          </p:cNvSpPr>
          <p:nvPr/>
        </p:nvSpPr>
        <p:spPr bwMode="auto">
          <a:xfrm>
            <a:off x="7299325" y="1785938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42" name="Text Box 18"/>
          <p:cNvSpPr txBox="1">
            <a:spLocks noChangeArrowheads="1"/>
          </p:cNvSpPr>
          <p:nvPr/>
        </p:nvSpPr>
        <p:spPr bwMode="auto">
          <a:xfrm>
            <a:off x="6324600" y="1836003"/>
            <a:ext cx="2895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 dirty="0"/>
              <a:t>System </a:t>
            </a:r>
            <a:r>
              <a:rPr lang="en-US" sz="2400" dirty="0" smtClean="0"/>
              <a:t>unit (processor</a:t>
            </a:r>
            <a:r>
              <a:rPr lang="en-US" sz="2400" dirty="0"/>
              <a:t>, </a:t>
            </a:r>
            <a:r>
              <a:rPr lang="en-US" sz="2400" dirty="0" smtClean="0"/>
              <a:t>memory)</a:t>
            </a:r>
            <a:endParaRPr lang="en-US" sz="2400" dirty="0"/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6324600" y="49530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2400" dirty="0"/>
              <a:t>Storage </a:t>
            </a:r>
            <a:r>
              <a:rPr lang="en-US" sz="2400" dirty="0" smtClean="0"/>
              <a:t>devices (CD-RW</a:t>
            </a:r>
            <a:r>
              <a:rPr lang="en-US" sz="2400" dirty="0"/>
              <a:t>, Floppy, </a:t>
            </a:r>
            <a:r>
              <a:rPr lang="en-US" sz="2400" dirty="0" smtClean="0"/>
              <a:t>Hard disk)</a:t>
            </a:r>
            <a:endParaRPr lang="en-US" sz="2400" dirty="0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auto">
          <a:xfrm flipH="1" flipV="1">
            <a:off x="7010400" y="3352800"/>
            <a:ext cx="152400" cy="144780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 type="arrow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971304" y="1373580"/>
            <a:ext cx="2375065" cy="467095"/>
          </a:xfrm>
          <a:custGeom>
            <a:avLst/>
            <a:gdLst>
              <a:gd name="connsiteX0" fmla="*/ 2375065 w 2375065"/>
              <a:gd name="connsiteY0" fmla="*/ 467095 h 467095"/>
              <a:gd name="connsiteX1" fmla="*/ 1852551 w 2375065"/>
              <a:gd name="connsiteY1" fmla="*/ 75210 h 467095"/>
              <a:gd name="connsiteX2" fmla="*/ 0 w 2375065"/>
              <a:gd name="connsiteY2" fmla="*/ 15833 h 467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5065" h="467095">
                <a:moveTo>
                  <a:pt x="2375065" y="467095"/>
                </a:moveTo>
                <a:cubicBezTo>
                  <a:pt x="2311730" y="308757"/>
                  <a:pt x="2248395" y="150420"/>
                  <a:pt x="1852551" y="75210"/>
                </a:cubicBezTo>
                <a:cubicBezTo>
                  <a:pt x="1456707" y="0"/>
                  <a:pt x="728353" y="7916"/>
                  <a:pt x="0" y="15833"/>
                </a:cubicBezTo>
              </a:path>
            </a:pathLst>
          </a:custGeom>
          <a:ln w="3810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524000" y="2895600"/>
            <a:ext cx="609600" cy="1588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524000" y="4267200"/>
            <a:ext cx="609600" cy="30480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2909455" y="3431969"/>
            <a:ext cx="1282535" cy="2066306"/>
          </a:xfrm>
          <a:custGeom>
            <a:avLst/>
            <a:gdLst>
              <a:gd name="connsiteX0" fmla="*/ 0 w 1282535"/>
              <a:gd name="connsiteY0" fmla="*/ 2066306 h 2066306"/>
              <a:gd name="connsiteX1" fmla="*/ 688768 w 1282535"/>
              <a:gd name="connsiteY1" fmla="*/ 1555667 h 2066306"/>
              <a:gd name="connsiteX2" fmla="*/ 1282535 w 1282535"/>
              <a:gd name="connsiteY2" fmla="*/ 0 h 206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2535" h="2066306">
                <a:moveTo>
                  <a:pt x="0" y="2066306"/>
                </a:moveTo>
                <a:cubicBezTo>
                  <a:pt x="237506" y="1983178"/>
                  <a:pt x="475012" y="1900051"/>
                  <a:pt x="688768" y="1555667"/>
                </a:cubicBezTo>
                <a:cubicBezTo>
                  <a:pt x="902524" y="1211283"/>
                  <a:pt x="1092529" y="605641"/>
                  <a:pt x="1282535" y="0"/>
                </a:cubicBezTo>
              </a:path>
            </a:pathLst>
          </a:custGeom>
          <a:ln w="381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6066312" y="2042556"/>
            <a:ext cx="904504" cy="1626919"/>
          </a:xfrm>
          <a:custGeom>
            <a:avLst/>
            <a:gdLst>
              <a:gd name="connsiteX0" fmla="*/ 381989 w 904504"/>
              <a:gd name="connsiteY0" fmla="*/ 1626919 h 1626919"/>
              <a:gd name="connsiteX1" fmla="*/ 49480 w 904504"/>
              <a:gd name="connsiteY1" fmla="*/ 1187532 h 1626919"/>
              <a:gd name="connsiteX2" fmla="*/ 85106 w 904504"/>
              <a:gd name="connsiteY2" fmla="*/ 391886 h 1626919"/>
              <a:gd name="connsiteX3" fmla="*/ 476992 w 904504"/>
              <a:gd name="connsiteY3" fmla="*/ 71252 h 1626919"/>
              <a:gd name="connsiteX4" fmla="*/ 904504 w 904504"/>
              <a:gd name="connsiteY4" fmla="*/ 0 h 1626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504" h="1626919">
                <a:moveTo>
                  <a:pt x="381989" y="1626919"/>
                </a:moveTo>
                <a:cubicBezTo>
                  <a:pt x="240474" y="1510145"/>
                  <a:pt x="98960" y="1393371"/>
                  <a:pt x="49480" y="1187532"/>
                </a:cubicBezTo>
                <a:cubicBezTo>
                  <a:pt x="0" y="981693"/>
                  <a:pt x="13854" y="577933"/>
                  <a:pt x="85106" y="391886"/>
                </a:cubicBezTo>
                <a:cubicBezTo>
                  <a:pt x="156358" y="205839"/>
                  <a:pt x="340426" y="136566"/>
                  <a:pt x="476992" y="71252"/>
                </a:cubicBezTo>
                <a:cubicBezTo>
                  <a:pt x="613558" y="5938"/>
                  <a:pt x="759031" y="2969"/>
                  <a:pt x="904504" y="0"/>
                </a:cubicBezTo>
              </a:path>
            </a:pathLst>
          </a:custGeom>
          <a:ln w="38100">
            <a:solidFill>
              <a:schemeClr val="tx2">
                <a:lumMod val="60000"/>
                <a:lumOff val="4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rot="10800000" flipV="1">
            <a:off x="5943600" y="1524000"/>
            <a:ext cx="609600" cy="53340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4941125" y="5850575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Modem</a:t>
            </a:r>
            <a:endParaRPr lang="en-US" sz="2400" dirty="0"/>
          </a:p>
        </p:txBody>
      </p:sp>
      <p:cxnSp>
        <p:nvCxnSpPr>
          <p:cNvPr id="34" name="Straight Arrow Connector 33"/>
          <p:cNvCxnSpPr>
            <a:stCxn id="33" idx="0"/>
          </p:cNvCxnSpPr>
          <p:nvPr/>
        </p:nvCxnSpPr>
        <p:spPr>
          <a:xfrm rot="5400000" flipH="1" flipV="1">
            <a:off x="5336475" y="5472051"/>
            <a:ext cx="592775" cy="164275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2" grpId="0"/>
      <p:bldP spid="1033" grpId="0"/>
      <p:bldP spid="1034" grpId="0"/>
      <p:bldP spid="1035" grpId="0"/>
      <p:bldP spid="1036" grpId="0"/>
      <p:bldP spid="1038" grpId="0" animBg="1"/>
      <p:bldP spid="1039" grpId="0"/>
      <p:bldP spid="1042" grpId="0"/>
      <p:bldP spid="1046" grpId="0"/>
      <p:bldP spid="1047" grpId="0" animBg="1"/>
      <p:bldP spid="22" grpId="0" animBg="1"/>
      <p:bldP spid="27" grpId="0" animBg="1"/>
      <p:bldP spid="28" grpId="0" animBg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task a computer perform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Computers can perform four general operations, which comprise the information processing cycle.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Input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Process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Output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Storage</a:t>
            </a:r>
          </a:p>
          <a:p>
            <a:pPr algn="just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vs.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Computer processing requires </a:t>
            </a:r>
            <a:r>
              <a:rPr lang="en-US" b="1" dirty="0" smtClean="0"/>
              <a:t>data</a:t>
            </a:r>
            <a:r>
              <a:rPr lang="en-US" dirty="0" smtClean="0"/>
              <a:t> that is given to it during input phase</a:t>
            </a:r>
          </a:p>
          <a:p>
            <a:r>
              <a:rPr lang="en-US" dirty="0" smtClean="0"/>
              <a:t>Data is a </a:t>
            </a:r>
          </a:p>
          <a:p>
            <a:pPr lvl="1"/>
            <a:r>
              <a:rPr lang="en-US" dirty="0" smtClean="0"/>
              <a:t>collection of raw facts, figures and symbols, </a:t>
            </a:r>
          </a:p>
          <a:p>
            <a:pPr lvl="1"/>
            <a:r>
              <a:rPr lang="en-US" dirty="0" smtClean="0"/>
              <a:t>e.g. numbers, words, images video and sound</a:t>
            </a:r>
          </a:p>
          <a:p>
            <a:r>
              <a:rPr lang="en-US" dirty="0" smtClean="0"/>
              <a:t>Computers manipulate data to create information </a:t>
            </a:r>
          </a:p>
          <a:p>
            <a:r>
              <a:rPr lang="en-US" b="1" dirty="0" smtClean="0"/>
              <a:t>Information</a:t>
            </a:r>
            <a:r>
              <a:rPr lang="en-US" dirty="0" smtClean="0"/>
              <a:t> is organized, meaningful and useful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During the output phase, the information is displayed or printed for the user. </a:t>
            </a:r>
          </a:p>
          <a:p>
            <a:pPr algn="just"/>
            <a:r>
              <a:rPr lang="en-US" dirty="0" smtClean="0"/>
              <a:t>The information can also be put in computer storage for future use.</a:t>
            </a:r>
          </a:p>
          <a:p>
            <a:pPr algn="just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computer so powerful?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Computers are </a:t>
            </a:r>
          </a:p>
          <a:p>
            <a:pPr lvl="1"/>
            <a:r>
              <a:rPr lang="en-US" dirty="0" smtClean="0"/>
              <a:t>able to perform information processing cycle with amazing speed.</a:t>
            </a:r>
          </a:p>
          <a:p>
            <a:pPr lvl="1"/>
            <a:r>
              <a:rPr lang="en-US" dirty="0" smtClean="0"/>
              <a:t>reliable (low failure rate)</a:t>
            </a:r>
          </a:p>
          <a:p>
            <a:pPr lvl="1"/>
            <a:r>
              <a:rPr lang="en-US" dirty="0" smtClean="0"/>
              <a:t>accurate</a:t>
            </a:r>
          </a:p>
          <a:p>
            <a:pPr lvl="1"/>
            <a:r>
              <a:rPr lang="en-US" dirty="0" smtClean="0"/>
              <a:t>able to store huge amounts of data and information</a:t>
            </a:r>
          </a:p>
          <a:p>
            <a:pPr lvl="1"/>
            <a:r>
              <a:rPr lang="en-US" dirty="0" smtClean="0"/>
              <a:t>able to communicate with other 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Computer knows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must be given a list of instructions, called a </a:t>
            </a:r>
            <a:r>
              <a:rPr lang="en-US" b="1" dirty="0" smtClean="0"/>
              <a:t>compute program</a:t>
            </a:r>
            <a:r>
              <a:rPr lang="en-US" dirty="0" smtClean="0"/>
              <a:t> or </a:t>
            </a:r>
            <a:r>
              <a:rPr lang="en-US" b="1" dirty="0" smtClean="0"/>
              <a:t>software</a:t>
            </a:r>
            <a:r>
              <a:rPr lang="en-US" dirty="0" smtClean="0"/>
              <a:t>, that tells it exactly what to do</a:t>
            </a:r>
          </a:p>
          <a:p>
            <a:r>
              <a:rPr lang="en-US" dirty="0" smtClean="0"/>
              <a:t>Before processing a specific job, the computer program corresponding to that job must be stored in memory</a:t>
            </a:r>
          </a:p>
          <a:p>
            <a:r>
              <a:rPr lang="en-US" dirty="0" smtClean="0"/>
              <a:t>Once the program is stored in memory the computer can start the operation by executing the program instructions one after the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components of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 devices</a:t>
            </a:r>
          </a:p>
          <a:p>
            <a:r>
              <a:rPr lang="en-US" dirty="0" smtClean="0"/>
              <a:t>Central Processing Unit (containing the control unit and the arithmetic/logic unit)</a:t>
            </a:r>
          </a:p>
          <a:p>
            <a:r>
              <a:rPr lang="en-US" dirty="0" smtClean="0"/>
              <a:t>Memory</a:t>
            </a:r>
          </a:p>
          <a:p>
            <a:r>
              <a:rPr lang="en-US" dirty="0" smtClean="0"/>
              <a:t>Output devices</a:t>
            </a:r>
          </a:p>
          <a:p>
            <a:r>
              <a:rPr lang="en-US" dirty="0" smtClean="0"/>
              <a:t>Storage devices</a:t>
            </a:r>
          </a:p>
        </p:txBody>
      </p:sp>
      <p:graphicFrame>
        <p:nvGraphicFramePr>
          <p:cNvPr id="120834" name="Object 2"/>
          <p:cNvGraphicFramePr>
            <a:graphicFrameLocks noChangeAspect="1"/>
          </p:cNvGraphicFramePr>
          <p:nvPr/>
        </p:nvGraphicFramePr>
        <p:xfrm>
          <a:off x="4724400" y="3048000"/>
          <a:ext cx="4114800" cy="3200400"/>
        </p:xfrm>
        <a:graphic>
          <a:graphicData uri="http://schemas.openxmlformats.org/presentationml/2006/ole">
            <p:oleObj spid="_x0000_s120834" name="Photo Editor Photo" r:id="rId3" imgW="4449524" imgH="267485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105400" cy="4754563"/>
          </a:xfrm>
        </p:spPr>
        <p:txBody>
          <a:bodyPr/>
          <a:lstStyle/>
          <a:p>
            <a:r>
              <a:rPr lang="en-US" dirty="0" smtClean="0"/>
              <a:t>Keyboard</a:t>
            </a:r>
          </a:p>
          <a:p>
            <a:pPr lvl="1"/>
            <a:r>
              <a:rPr lang="en-US" dirty="0" smtClean="0"/>
              <a:t>Using keyboard data is input by user manually keying in or typing certain keys</a:t>
            </a:r>
          </a:p>
          <a:p>
            <a:pPr lvl="1"/>
            <a:r>
              <a:rPr lang="en-US" dirty="0" smtClean="0"/>
              <a:t>A keyboard typically has 101 or 105 keys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21858" name="Picture 2" descr="http://t0.gstatic.com/images?q=tbn:ANd9GcQ__IROY_WYdMDTT3eCM889XdZXPGN0Z2uo6wFwPfyFaWIy826AX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4724400"/>
            <a:ext cx="3590925" cy="1276350"/>
          </a:xfrm>
          <a:prstGeom prst="rect">
            <a:avLst/>
          </a:prstGeom>
          <a:noFill/>
        </p:spPr>
      </p:pic>
      <p:pic>
        <p:nvPicPr>
          <p:cNvPr id="121860" name="Picture 4" descr="http://t2.gstatic.com/images?q=tbn:ANd9GcQZh094nTvtm1K2I491csCBDeWbquFZRG2VVV5BnBj_7XgO-FJ9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971800"/>
            <a:ext cx="3143250" cy="144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Mouse</a:t>
            </a:r>
          </a:p>
          <a:p>
            <a:pPr lvl="1"/>
            <a:r>
              <a:rPr lang="en-US" dirty="0" smtClean="0"/>
              <a:t>Mouse is a pointing device which is used to control the movement of a mouse pointer on the screen and to make selections from the screen</a:t>
            </a:r>
          </a:p>
          <a:p>
            <a:pPr lvl="1"/>
            <a:r>
              <a:rPr lang="en-US" dirty="0" smtClean="0"/>
              <a:t>Mouse has one to five buttons</a:t>
            </a:r>
          </a:p>
          <a:p>
            <a:pPr lvl="1"/>
            <a:r>
              <a:rPr lang="en-US" dirty="0" smtClean="0"/>
              <a:t>The bottom of mouse is flat and contains a mechanism that detects movement of the mouse</a:t>
            </a:r>
          </a:p>
          <a:p>
            <a:endParaRPr lang="en-US" dirty="0"/>
          </a:p>
        </p:txBody>
      </p:sp>
      <p:pic>
        <p:nvPicPr>
          <p:cNvPr id="4" name="Picture 4" descr="fig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4648200"/>
            <a:ext cx="4013200" cy="16704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 (Cont..)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Scanner</a:t>
            </a:r>
          </a:p>
          <a:p>
            <a:pPr lvl="1"/>
            <a:r>
              <a:rPr lang="en-US" dirty="0" smtClean="0"/>
              <a:t>Scans documents such as photographs and pages of text. When a document is scanned, it is converted into a digital format. </a:t>
            </a:r>
          </a:p>
          <a:p>
            <a:pPr lvl="1"/>
            <a:r>
              <a:rPr lang="en-US" dirty="0" smtClean="0"/>
              <a:t>Creates an electronic version of the document that can be viewed and edited on a computer.</a:t>
            </a:r>
          </a:p>
        </p:txBody>
      </p:sp>
      <p:pic>
        <p:nvPicPr>
          <p:cNvPr id="21509" name="Picture 6" descr="Scann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4210050"/>
            <a:ext cx="36576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Microphone</a:t>
            </a:r>
          </a:p>
          <a:p>
            <a:pPr lvl="1"/>
            <a:r>
              <a:rPr lang="en-US" dirty="0" smtClean="0"/>
              <a:t>an instrument capable of transforming sound waves into changes in electric currents or voltage, used in recording or transmitting sound.</a:t>
            </a:r>
            <a:endParaRPr lang="en-US" dirty="0"/>
          </a:p>
        </p:txBody>
      </p:sp>
      <p:pic>
        <p:nvPicPr>
          <p:cNvPr id="4" name="Picture 6" descr="31303QXARRL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3657600"/>
            <a:ext cx="2819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computer-headset-and-microphon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3810000"/>
            <a:ext cx="2667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Processing Unit (CPU)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contains electronic circuits that cause processing to occur. </a:t>
            </a:r>
          </a:p>
          <a:p>
            <a:r>
              <a:rPr lang="en-US" dirty="0" smtClean="0"/>
              <a:t>The CPU interprets instructions to the computer, performs the logical and arithmetic processing operations</a:t>
            </a:r>
          </a:p>
          <a:p>
            <a:r>
              <a:rPr lang="en-US" dirty="0" smtClean="0"/>
              <a:t>It causes the input and output operations to occur</a:t>
            </a:r>
          </a:p>
        </p:txBody>
      </p:sp>
      <p:pic>
        <p:nvPicPr>
          <p:cNvPr id="4" name="Picture 4" descr="fig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4400" y="4572000"/>
            <a:ext cx="5080000" cy="170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on mother board</a:t>
            </a:r>
            <a:endParaRPr lang="en-US" dirty="0"/>
          </a:p>
        </p:txBody>
      </p:sp>
      <p:pic>
        <p:nvPicPr>
          <p:cNvPr id="133122" name="Picture 2" descr="http://t1.gstatic.com/images?q=tbn:ANd9GcSnNTMUIw7VUXgSGyi_qdkU_Rh42T4YkIhumuvWGFm54PDdLwh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31120"/>
            <a:ext cx="2895600" cy="319328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524000" y="47244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7800" y="47244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2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3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438400"/>
            <a:ext cx="33623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consists of two parts</a:t>
            </a:r>
          </a:p>
          <a:p>
            <a:pPr lvl="1"/>
            <a:r>
              <a:rPr lang="en-US" dirty="0" smtClean="0"/>
              <a:t>Arithmetic logic unit (ALU)</a:t>
            </a:r>
          </a:p>
          <a:p>
            <a:pPr lvl="1"/>
            <a:r>
              <a:rPr lang="en-US" dirty="0" smtClean="0"/>
              <a:t>Control unit (CU)</a:t>
            </a:r>
          </a:p>
          <a:p>
            <a:r>
              <a:rPr lang="en-US" dirty="0" smtClean="0"/>
              <a:t>Both contains register or high speed storage area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CPU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Arithmetic logic unit</a:t>
            </a:r>
          </a:p>
          <a:p>
            <a:pPr lvl="1"/>
            <a:r>
              <a:rPr lang="en-US" dirty="0" smtClean="0"/>
              <a:t>The ALU performs arithmetic and logical operations.</a:t>
            </a:r>
          </a:p>
          <a:p>
            <a:r>
              <a:rPr lang="en-US" dirty="0" smtClean="0"/>
              <a:t>Control unit</a:t>
            </a:r>
          </a:p>
          <a:p>
            <a:pPr lvl="1"/>
            <a:r>
              <a:rPr lang="en-US" dirty="0" smtClean="0"/>
              <a:t>T</a:t>
            </a:r>
            <a:r>
              <a:rPr lang="en-US" sz="2800" dirty="0" smtClean="0"/>
              <a:t>ranslates each instruction and then carries out the instruction</a:t>
            </a:r>
          </a:p>
          <a:p>
            <a:pPr lvl="1"/>
            <a:r>
              <a:rPr lang="en-US" sz="2800" dirty="0" smtClean="0"/>
              <a:t>Directs electronic signals between memory and ALU and also between memory and Input and Output devices.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time the CPU executes an instruction, it takes a series of steps. The complete series of steps is called a machine cycle</a:t>
            </a:r>
          </a:p>
          <a:p>
            <a:r>
              <a:rPr lang="en-US" dirty="0" smtClean="0"/>
              <a:t>It consists of 4 basic operations for every instruction</a:t>
            </a:r>
          </a:p>
          <a:p>
            <a:pPr marL="1019175" indent="-514350">
              <a:buFont typeface="+mj-lt"/>
              <a:buAutoNum type="arabicPeriod"/>
            </a:pPr>
            <a:r>
              <a:rPr lang="en-US" sz="3200" dirty="0" smtClean="0"/>
              <a:t>Fetch an instruction</a:t>
            </a:r>
          </a:p>
          <a:p>
            <a:pPr marL="1019175" indent="-514350">
              <a:buFont typeface="+mj-lt"/>
              <a:buAutoNum type="arabicPeriod"/>
            </a:pPr>
            <a:r>
              <a:rPr lang="en-US" sz="3200" dirty="0" smtClean="0"/>
              <a:t>Decode an instruction</a:t>
            </a:r>
          </a:p>
          <a:p>
            <a:pPr marL="1019175" indent="-514350">
              <a:buFont typeface="+mj-lt"/>
              <a:buAutoNum type="arabicPeriod"/>
            </a:pPr>
            <a:r>
              <a:rPr lang="en-US" sz="3200" dirty="0" smtClean="0"/>
              <a:t>Execute the instruction</a:t>
            </a:r>
          </a:p>
          <a:p>
            <a:pPr marL="1019175" indent="-514350">
              <a:buFont typeface="+mj-lt"/>
              <a:buAutoNum type="arabicPeriod"/>
            </a:pPr>
            <a:r>
              <a:rPr lang="en-US" sz="3200" dirty="0" smtClean="0"/>
              <a:t>Stores the result</a:t>
            </a:r>
          </a:p>
        </p:txBody>
      </p:sp>
      <p:pic>
        <p:nvPicPr>
          <p:cNvPr id="252930" name="Picture 2" descr="http://t0.gstatic.com/images?q=tbn:ANd9GcSL46fwqA6ZNLM1cpDLmN_aW6e7ebRTyI4G_Tq3OtBjJ4ej_O9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421854"/>
            <a:ext cx="2667000" cy="2750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5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cycle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Fetch an instruction</a:t>
            </a:r>
          </a:p>
          <a:p>
            <a:pPr marL="561975" indent="-514350">
              <a:buNone/>
            </a:pPr>
            <a:r>
              <a:rPr lang="en-US" dirty="0" smtClean="0"/>
              <a:t>	</a:t>
            </a:r>
            <a:r>
              <a:rPr lang="en-US" sz="3100" dirty="0" smtClean="0"/>
              <a:t>Before the CPU can execute an instruction, the control unit must retrieve or fetch a command or data from the computer's memory</a:t>
            </a:r>
          </a:p>
          <a:p>
            <a:pPr marL="561975" indent="-514350">
              <a:buAutoNum type="arabicPeriod" startAt="2"/>
            </a:pPr>
            <a:r>
              <a:rPr lang="en-US" sz="3600" dirty="0" smtClean="0"/>
              <a:t>Decode an instruction</a:t>
            </a:r>
          </a:p>
          <a:p>
            <a:pPr marL="561975" indent="-514350">
              <a:buNone/>
            </a:pPr>
            <a:r>
              <a:rPr lang="en-US" sz="2800" dirty="0" smtClean="0"/>
              <a:t>	</a:t>
            </a:r>
            <a:r>
              <a:rPr lang="en-US" sz="3100" dirty="0" smtClean="0"/>
              <a:t>Before a command can be executed, the control unit must translate the command into instruction set.</a:t>
            </a:r>
          </a:p>
          <a:p>
            <a:pPr marL="561975" indent="-514350">
              <a:buAutoNum type="arabicPeriod" startAt="3"/>
            </a:pPr>
            <a:r>
              <a:rPr lang="en-US" sz="3600" dirty="0" smtClean="0"/>
              <a:t>Execute the instruction</a:t>
            </a:r>
          </a:p>
          <a:p>
            <a:pPr marL="561975" indent="-514350">
              <a:buNone/>
            </a:pPr>
            <a:r>
              <a:rPr lang="en-US" dirty="0" smtClean="0"/>
              <a:t>	</a:t>
            </a:r>
            <a:r>
              <a:rPr lang="en-US" sz="3100" dirty="0" smtClean="0"/>
              <a:t>Executing the instruction</a:t>
            </a:r>
          </a:p>
          <a:p>
            <a:pPr marL="561975" indent="-514350">
              <a:buAutoNum type="arabicPeriod" startAt="4"/>
            </a:pPr>
            <a:r>
              <a:rPr lang="en-US" sz="3600" dirty="0" smtClean="0"/>
              <a:t>Stores the result</a:t>
            </a:r>
          </a:p>
          <a:p>
            <a:pPr marL="561975" indent="-514350">
              <a:buNone/>
            </a:pPr>
            <a:r>
              <a:rPr lang="en-US" dirty="0" smtClean="0"/>
              <a:t>	</a:t>
            </a:r>
            <a:r>
              <a:rPr lang="en-US" sz="3100" dirty="0" smtClean="0"/>
              <a:t>The CPU may be required to store the result of an instruction in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</a:t>
            </a:r>
            <a:endParaRPr lang="en-US" dirty="0"/>
          </a:p>
        </p:txBody>
      </p:sp>
      <p:pic>
        <p:nvPicPr>
          <p:cNvPr id="4" name="Picture 2" descr="http://3.bp.blogspot.com/_4Z3q0-hnVtM/TTaX_BrnVsI/AAAAAAAAAEM/ZlY-fBMe3X8/s320/ddr-r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4238624"/>
            <a:ext cx="3048000" cy="208597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Access Memory (RAM) is the main memory of the computer. </a:t>
            </a:r>
          </a:p>
          <a:p>
            <a:r>
              <a:rPr lang="en-US" dirty="0" smtClean="0"/>
              <a:t>It consists of electronic components that store data including numbers, letters of the alphabet, graphics and sound. </a:t>
            </a:r>
          </a:p>
          <a:p>
            <a:r>
              <a:rPr lang="en-US" dirty="0" smtClean="0"/>
              <a:t>Any information stored in RAM is lost       when the computer is turned off.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RAM on motherboard</a:t>
            </a:r>
            <a:endParaRPr lang="en-US" dirty="0"/>
          </a:p>
        </p:txBody>
      </p:sp>
      <p:pic>
        <p:nvPicPr>
          <p:cNvPr id="136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3124200" cy="274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6197" name="Picture 5" descr="http://t0.gstatic.com/images?q=tbn:ANd9GcQe3E72m_R86eVV0w0ds8sPgWCvfn11M0_XxfhnDpOF8EK63HG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514600"/>
            <a:ext cx="3839575" cy="1752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24000" y="42672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7800" y="42672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2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only memory (ROM)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Only Memory or </a:t>
            </a:r>
            <a:r>
              <a:rPr lang="en-US" b="1" dirty="0" smtClean="0"/>
              <a:t>ROM</a:t>
            </a:r>
            <a:r>
              <a:rPr lang="en-US" dirty="0" smtClean="0"/>
              <a:t> is memory that is attached on a chip that has start-up directions for your computer. </a:t>
            </a:r>
          </a:p>
          <a:p>
            <a:r>
              <a:rPr lang="en-US" dirty="0" smtClean="0"/>
              <a:t>It is permanent memory</a:t>
            </a:r>
            <a:endParaRPr lang="en-US" dirty="0"/>
          </a:p>
        </p:txBody>
      </p:sp>
      <p:pic>
        <p:nvPicPr>
          <p:cNvPr id="138242" name="Picture 2" descr="http://www.hardwaresecrets.com/imageview.php?image=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886200"/>
            <a:ext cx="2787805" cy="2286001"/>
          </a:xfrm>
          <a:prstGeom prst="rect">
            <a:avLst/>
          </a:prstGeom>
          <a:noFill/>
        </p:spPr>
      </p:pic>
      <p:pic>
        <p:nvPicPr>
          <p:cNvPr id="138244" name="Picture 4" descr="http://t2.gstatic.com/images?q=tbn:ANd9GcQWjY5cIckZH5-d-y0ld64kug0KbbwGyIY3rVs0sUmoupPMaCzOa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590800"/>
            <a:ext cx="3657600" cy="36576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4876800" y="4038600"/>
            <a:ext cx="1524000" cy="1588"/>
          </a:xfrm>
          <a:prstGeom prst="straightConnector1">
            <a:avLst/>
          </a:prstGeom>
          <a:ln w="508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Amount of RAM in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It is measured in kilobytes or megabytes</a:t>
            </a:r>
          </a:p>
          <a:p>
            <a:pPr algn="just"/>
            <a:r>
              <a:rPr lang="en-US" dirty="0" smtClean="0"/>
              <a:t>One kilobyte (KB) equals approximately 1,000 memory locations and one megabyte (M or MB) equals approximately one million locations</a:t>
            </a:r>
          </a:p>
          <a:p>
            <a:pPr algn="just"/>
            <a:r>
              <a:rPr lang="en-US" dirty="0" smtClean="0"/>
              <a:t>A memory location, or byte, usually stores one character</a:t>
            </a:r>
          </a:p>
          <a:p>
            <a:pPr algn="just"/>
            <a:r>
              <a:rPr lang="en-US" dirty="0" smtClean="0"/>
              <a:t>Computer with 8 MB of memory can store approximately 8 million characters</a:t>
            </a:r>
          </a:p>
          <a:p>
            <a:pPr algn="just"/>
            <a:r>
              <a:rPr lang="en-US" dirty="0" smtClean="0"/>
              <a:t>One megabyte can hold approximately 500 pages of text information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temporary storage for instructions and data for processor</a:t>
            </a:r>
          </a:p>
          <a:p>
            <a:r>
              <a:rPr lang="en-US" dirty="0" smtClean="0"/>
              <a:t>Usually has two level</a:t>
            </a:r>
          </a:p>
          <a:p>
            <a:pPr lvl="1"/>
            <a:r>
              <a:rPr lang="en-US" dirty="0" smtClean="0"/>
              <a:t>Level 1 (L1) cache - built into the microprocessor, capacities range from 8 to 256 kilobytes.</a:t>
            </a:r>
          </a:p>
          <a:p>
            <a:pPr lvl="1"/>
            <a:r>
              <a:rPr lang="en-US" dirty="0" smtClean="0"/>
              <a:t>Level 2 (L2) cache – it lies outside microprocessor and ranges from 64 kilobytes to 2 megabytes.</a:t>
            </a:r>
          </a:p>
          <a:p>
            <a:r>
              <a:rPr lang="en-US" dirty="0" smtClean="0"/>
              <a:t>Cache is not upgradeable; it is set by the type of processor purchased with the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devices</a:t>
            </a:r>
            <a:endParaRPr lang="en-US" dirty="0"/>
          </a:p>
        </p:txBody>
      </p:sp>
      <p:pic>
        <p:nvPicPr>
          <p:cNvPr id="139268" name="Picture 4" descr="http://t2.gstatic.com/images?q=tbn:ANd9GcSSucmocCZw48u-7_CqhHL53ZXhFnExLj27RyXu9sBpc0sN21O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683709"/>
            <a:ext cx="1828800" cy="1629016"/>
          </a:xfrm>
          <a:prstGeom prst="rect">
            <a:avLst/>
          </a:prstGeom>
          <a:noFill/>
        </p:spPr>
      </p:pic>
      <p:pic>
        <p:nvPicPr>
          <p:cNvPr id="139270" name="Picture 6" descr="http://t1.gstatic.com/images?q=tbn:ANd9GcSDYmkADQe5HrlogMzz-uE3oe3jVcPklctgB3uIQ0WKqlGJVXdrc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4900" y="4648200"/>
            <a:ext cx="1562100" cy="1626005"/>
          </a:xfrm>
          <a:prstGeom prst="rect">
            <a:avLst/>
          </a:prstGeom>
          <a:noFill/>
        </p:spPr>
      </p:pic>
      <p:pic>
        <p:nvPicPr>
          <p:cNvPr id="139272" name="Picture 8" descr="http://t0.gstatic.com/images?q=tbn:ANd9GcSdAMaUdnr2QJ5Szgtq3HlqUUj80n_oO-8MiT_WMoYtKWaWBp4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4953000"/>
            <a:ext cx="1524000" cy="1363241"/>
          </a:xfrm>
          <a:prstGeom prst="rect">
            <a:avLst/>
          </a:prstGeom>
          <a:noFill/>
        </p:spPr>
      </p:pic>
      <p:pic>
        <p:nvPicPr>
          <p:cNvPr id="139274" name="Picture 10" descr="http://t3.gstatic.com/images?q=tbn:ANd9GcQK9fV574S4UKflR3qDQ-VEkaAR-IWTHBe_3mlmiXhPmNua0-xoI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4984832"/>
            <a:ext cx="1447800" cy="133024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Output devices make the information available for use</a:t>
            </a:r>
          </a:p>
          <a:p>
            <a:pPr algn="just"/>
            <a:r>
              <a:rPr lang="en-US" dirty="0" smtClean="0"/>
              <a:t>Two output devices more commonly used are the </a:t>
            </a:r>
            <a:r>
              <a:rPr lang="en-US" b="1" dirty="0" smtClean="0"/>
              <a:t>printer</a:t>
            </a:r>
            <a:r>
              <a:rPr lang="en-US" dirty="0" smtClean="0"/>
              <a:t> and the computer </a:t>
            </a:r>
            <a:r>
              <a:rPr lang="en-US" b="1" dirty="0" smtClean="0"/>
              <a:t>screen</a:t>
            </a:r>
            <a:r>
              <a:rPr lang="en-US" dirty="0" smtClean="0"/>
              <a:t> </a:t>
            </a:r>
          </a:p>
          <a:p>
            <a:pPr algn="just"/>
            <a:r>
              <a:rPr lang="en-US" dirty="0" smtClean="0"/>
              <a:t>Printer produces a hard copy of your output</a:t>
            </a:r>
          </a:p>
          <a:p>
            <a:pPr algn="just"/>
            <a:r>
              <a:rPr lang="en-US" dirty="0" smtClean="0"/>
              <a:t>Computer screen produces a soft copy of your output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devices are used to store data when they are not being used in memory. </a:t>
            </a:r>
          </a:p>
          <a:p>
            <a:r>
              <a:rPr lang="en-US" dirty="0" smtClean="0"/>
              <a:t>The most common types of auxiliary storage used on personal computers are floppy disks, hard disks and CD, DVD etc.</a:t>
            </a:r>
          </a:p>
          <a:p>
            <a:endParaRPr lang="en-US" dirty="0"/>
          </a:p>
        </p:txBody>
      </p:sp>
      <p:pic>
        <p:nvPicPr>
          <p:cNvPr id="5" name="Picture 2" descr="http://www.stacksmag.net/wp-content/uploads/2011/03/cd-r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495800"/>
            <a:ext cx="1492115" cy="1295400"/>
          </a:xfrm>
          <a:prstGeom prst="rect">
            <a:avLst/>
          </a:prstGeom>
          <a:noFill/>
        </p:spPr>
      </p:pic>
      <p:pic>
        <p:nvPicPr>
          <p:cNvPr id="6" name="Picture 4" descr="http://pctechguide.com/images/31HardDri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495800"/>
            <a:ext cx="1905000" cy="1073728"/>
          </a:xfrm>
          <a:prstGeom prst="rect">
            <a:avLst/>
          </a:prstGeom>
          <a:noFill/>
        </p:spPr>
      </p:pic>
      <p:pic>
        <p:nvPicPr>
          <p:cNvPr id="164868" name="Picture 4" descr="https://encrypted-tbn2.google.com/images?q=tbn:ANd9GcTX59jYwyiqyPO5PB6MFqpi2m9W3X6nY2ECJT97vNg05fVhe9O32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7280" y="4648200"/>
            <a:ext cx="1137920" cy="1143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962400" y="57912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CD or DVD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91200" y="57912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Floppy disk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57150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Hard disk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64870" name="Picture 6" descr="https://encrypted-tbn0.google.com/images?q=tbn:ANd9GcRV_ckqbvcyE2V5JkRI_wOmcW9ifAxbSWoZYm89k-s8pbyNBAg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267200"/>
            <a:ext cx="1831155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Floppy 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A floppy disk is a portable, inexpensive storage medium </a:t>
            </a:r>
          </a:p>
          <a:p>
            <a:r>
              <a:rPr lang="en-US" sz="3000" dirty="0" smtClean="0"/>
              <a:t>It consists of a thin, circular, flexible plastic disk with a magnetic coating enclosed in a square-shaped plastic shell.</a:t>
            </a:r>
          </a:p>
          <a:p>
            <a:endParaRPr lang="en-US" dirty="0"/>
          </a:p>
        </p:txBody>
      </p:sp>
      <p:pic>
        <p:nvPicPr>
          <p:cNvPr id="4" name="Picture 4" descr="fig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3776356"/>
            <a:ext cx="2517775" cy="239425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629400" y="48768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Plastic disk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96000" y="5105400"/>
            <a:ext cx="990600" cy="1588"/>
          </a:xfrm>
          <a:prstGeom prst="straightConnector1">
            <a:avLst/>
          </a:prstGeom>
          <a:ln w="2540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95600" y="4191000"/>
            <a:ext cx="1295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Plastic disk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038600" y="4495800"/>
            <a:ext cx="381000" cy="3048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It consists of one or more rigid metal plates coated with a metal oxide material allows data to be magnetically recorded on the surface of plates.</a:t>
            </a:r>
          </a:p>
          <a:p>
            <a:pPr algn="just"/>
            <a:r>
              <a:rPr lang="en-US" dirty="0" smtClean="0"/>
              <a:t>The hard disk plate spin at a high rate of speed, typically 5400 to 7200 revolutions per minute (RPM).</a:t>
            </a:r>
          </a:p>
          <a:p>
            <a:pPr algn="just"/>
            <a:r>
              <a:rPr lang="en-US" dirty="0" smtClean="0"/>
              <a:t>Storage capacities of hard disks for personal computers range from 10 GB to 120 GB (one billion bytes are called a gigabyte).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in computer system</a:t>
            </a:r>
            <a:endParaRPr lang="en-US" dirty="0"/>
          </a:p>
        </p:txBody>
      </p:sp>
      <p:pic>
        <p:nvPicPr>
          <p:cNvPr id="4" name="Picture 4" descr="fig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08088"/>
            <a:ext cx="4191000" cy="3049712"/>
          </a:xfrm>
          <a:prstGeom prst="rect">
            <a:avLst/>
          </a:prstGeom>
          <a:noFill/>
        </p:spPr>
      </p:pic>
      <p:pic>
        <p:nvPicPr>
          <p:cNvPr id="211970" name="Picture 2" descr="http://www.instructables.com/image/FQ2M5SUFG2MJE37/System-disk-failure-new-hard-drive-need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5211" y="1371600"/>
            <a:ext cx="4327789" cy="3810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524000" y="51816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57800" y="5181600"/>
            <a:ext cx="1981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2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Compact Discs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754563"/>
          </a:xfrm>
        </p:spPr>
        <p:txBody>
          <a:bodyPr>
            <a:normAutofit/>
          </a:bodyPr>
          <a:lstStyle/>
          <a:p>
            <a:pPr algn="just"/>
            <a:r>
              <a:rPr lang="en-US" sz="3000" dirty="0" smtClean="0"/>
              <a:t>A compact disk (CD), also called an optical disc, is a flat round, portable storage medium that is usually 4.75 inch in diameter. </a:t>
            </a:r>
          </a:p>
          <a:p>
            <a:pPr algn="just"/>
            <a:r>
              <a:rPr lang="en-US" sz="3000" dirty="0" smtClean="0"/>
              <a:t>A CD-ROM (read only memory), is a compact disc that used the laser technology for recording music. In addition it can contain other types of data such as text, graphics, and video.</a:t>
            </a:r>
          </a:p>
          <a:p>
            <a:pPr algn="just"/>
            <a:r>
              <a:rPr lang="en-US" sz="3000" dirty="0" smtClean="0"/>
              <a:t>The capacity of a CD-ROM is 650 MB of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CD-ROM Drive uses a small plastic-encapsulated disk that can store data</a:t>
            </a:r>
          </a:p>
          <a:p>
            <a:r>
              <a:rPr lang="en-US" sz="2800" dirty="0" smtClean="0"/>
              <a:t>This information is retrieved using a Laser Beam</a:t>
            </a:r>
          </a:p>
          <a:p>
            <a:r>
              <a:rPr lang="en-US" sz="2800" dirty="0" smtClean="0"/>
              <a:t>A CD can store vast amounts of information because it uses light to record data in a tightly packed form</a:t>
            </a:r>
          </a:p>
        </p:txBody>
      </p:sp>
      <p:pic>
        <p:nvPicPr>
          <p:cNvPr id="215042" name="Picture 2" descr="H:\Images\Camera\201205\201205A0\140520120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810000"/>
            <a:ext cx="3352800" cy="25146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1371600" y="4572000"/>
            <a:ext cx="2819400" cy="1588"/>
          </a:xfrm>
          <a:prstGeom prst="straightConnector1">
            <a:avLst/>
          </a:prstGeom>
          <a:ln w="4762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4876800" y="4875211"/>
            <a:ext cx="1143000" cy="1588"/>
          </a:xfrm>
          <a:prstGeom prst="straightConnector1">
            <a:avLst/>
          </a:prstGeom>
          <a:ln w="412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447800" y="4343400"/>
            <a:ext cx="1371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Laser lens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9800" y="4648200"/>
            <a:ext cx="1371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Drive motor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 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60960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i="1" dirty="0" smtClean="0"/>
              <a:t>thickness</a:t>
            </a:r>
            <a:r>
              <a:rPr lang="en-US" dirty="0" smtClean="0"/>
              <a:t> of a CD can vary between 1.1 and 1.5mm</a:t>
            </a:r>
          </a:p>
          <a:p>
            <a:r>
              <a:rPr lang="en-US" dirty="0" smtClean="0"/>
              <a:t>A CD consists of four layers</a:t>
            </a:r>
          </a:p>
          <a:p>
            <a:pPr lvl="1">
              <a:buFontTx/>
              <a:buChar char="•"/>
            </a:pPr>
            <a:r>
              <a:rPr lang="en-US" dirty="0" smtClean="0"/>
              <a:t>The biggest part is clear polycarbonate (nominally 1.2mm)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 smtClean="0"/>
              <a:t>There is a very thin layer of reflective metal (usually aluminum) on top of the polycarbonate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 smtClean="0"/>
              <a:t>Then a thin layer of some protective material covering the reflective metal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 smtClean="0"/>
              <a:t>A label or some screened lettering on top of protective material</a:t>
            </a:r>
          </a:p>
          <a:p>
            <a:endParaRPr lang="en-US" dirty="0"/>
          </a:p>
        </p:txBody>
      </p:sp>
      <p:pic>
        <p:nvPicPr>
          <p:cNvPr id="216066" name="Picture 2" descr="http://rubberdisc.com/images/CD-lay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447800"/>
            <a:ext cx="2286000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 vs. Magnetic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562600" cy="4754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 Magnetic Media (like floppy/hard disk) the surface is arranged into concentric circles called “tracks”</a:t>
            </a:r>
          </a:p>
          <a:p>
            <a:r>
              <a:rPr lang="en-US" dirty="0" smtClean="0"/>
              <a:t>Number of sectors per track is constant for all tracks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CD has one single track, starts at the center of the disk and spirals out to the circumference of the disk</a:t>
            </a:r>
          </a:p>
          <a:p>
            <a:r>
              <a:rPr lang="en-US" dirty="0" smtClean="0"/>
              <a:t>This track is divided into sectors of equal size</a:t>
            </a:r>
            <a:endParaRPr lang="en-US" dirty="0"/>
          </a:p>
        </p:txBody>
      </p:sp>
      <p:pic>
        <p:nvPicPr>
          <p:cNvPr id="4" name="Picture 14" descr="C:\Kianoosh\Education\Takhs\cd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3886200"/>
            <a:ext cx="1981200" cy="1905000"/>
          </a:xfrm>
          <a:prstGeom prst="rect">
            <a:avLst/>
          </a:prstGeom>
          <a:noFill/>
        </p:spPr>
      </p:pic>
      <p:pic>
        <p:nvPicPr>
          <p:cNvPr id="5" name="Picture 15" descr="C:\Kianoosh\Education\Takhs\floppy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91300" y="1524000"/>
            <a:ext cx="2095500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CD drive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1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Information is recorded on a CD using a series of bumps</a:t>
            </a:r>
          </a:p>
          <a:p>
            <a:r>
              <a:rPr lang="en-US" dirty="0" smtClean="0"/>
              <a:t>These bumps are called “pits” because they are looking like pits in the polycarbonate layer</a:t>
            </a:r>
          </a:p>
          <a:p>
            <a:r>
              <a:rPr lang="en-US" dirty="0" smtClean="0"/>
              <a:t>The unmarked areas between pits are called "lands”</a:t>
            </a:r>
          </a:p>
          <a:p>
            <a:r>
              <a:rPr lang="en-US" dirty="0" smtClean="0"/>
              <a:t>Lands are flat surface areas</a:t>
            </a:r>
          </a:p>
          <a:p>
            <a:r>
              <a:rPr lang="en-US" dirty="0" smtClean="0"/>
              <a:t>The information is stored as pits and lands on the CD-ROM. </a:t>
            </a:r>
          </a:p>
          <a:p>
            <a:r>
              <a:rPr lang="en-US" dirty="0" smtClean="0"/>
              <a:t>It cannot be changed once the CD-ROM is mastered, this is why its called CD-ROM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" name="Picture 6" descr="C:\Kianoosh\Education\Takhs\mma_c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6189" y="1371600"/>
            <a:ext cx="5699011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657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laser beam is thrown on the surface of the disk</a:t>
            </a:r>
          </a:p>
          <a:p>
            <a:r>
              <a:rPr lang="en-US" dirty="0" smtClean="0"/>
              <a:t>The light is scattered by the pits and reflected by the lands, these two variations encode the binary 0's and 1's</a:t>
            </a:r>
          </a:p>
          <a:p>
            <a:r>
              <a:rPr lang="en-US" dirty="0" smtClean="0"/>
              <a:t>A light sensitive diode picks up the reflected laser light and converts the light to digital data</a:t>
            </a:r>
          </a:p>
        </p:txBody>
      </p:sp>
      <p:pic>
        <p:nvPicPr>
          <p:cNvPr id="4" name="Picture 4" descr="C:\Kianoosh\Education\Takhs\cd-laser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9913" y="4702175"/>
            <a:ext cx="6389687" cy="1622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pic>
        <p:nvPicPr>
          <p:cNvPr id="45062" name="Picture 6" descr="C:\Kianoosh\Education\Takhs\images\cd-animation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3188" y="2533650"/>
            <a:ext cx="6475412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Motherboard</a:t>
            </a:r>
          </a:p>
        </p:txBody>
      </p:sp>
      <p:pic>
        <p:nvPicPr>
          <p:cNvPr id="56323" name="Picture 3" descr="motherboa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24000"/>
            <a:ext cx="5867400" cy="440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343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Your computer couldn’t work without the </a:t>
            </a:r>
            <a:r>
              <a:rPr lang="en-US" b="1" dirty="0" smtClean="0"/>
              <a:t>motherboard</a:t>
            </a:r>
            <a:r>
              <a:rPr lang="en-US" dirty="0" smtClean="0"/>
              <a:t>. 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It ties everything together! 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It allows every part of your computer to receive power and communicate with each other.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Everything that runs the computer or enhances it’s performance is either part of the </a:t>
            </a:r>
            <a:r>
              <a:rPr lang="en-US" b="1" dirty="0" smtClean="0"/>
              <a:t>motherboard</a:t>
            </a:r>
            <a:r>
              <a:rPr lang="en-US" dirty="0" smtClean="0"/>
              <a:t> or plugs into one of its expansion slots or ports.</a:t>
            </a:r>
          </a:p>
        </p:txBody>
      </p:sp>
      <p:graphicFrame>
        <p:nvGraphicFramePr>
          <p:cNvPr id="218114" name="Object 2"/>
          <p:cNvGraphicFramePr>
            <a:graphicFrameLocks noChangeAspect="1"/>
          </p:cNvGraphicFramePr>
          <p:nvPr/>
        </p:nvGraphicFramePr>
        <p:xfrm>
          <a:off x="6172200" y="5105400"/>
          <a:ext cx="2133600" cy="1257300"/>
        </p:xfrm>
        <a:graphic>
          <a:graphicData uri="http://schemas.openxmlformats.org/presentationml/2006/ole">
            <p:oleObj spid="_x0000_s218114" name="Clip" r:id="rId3" imgW="4962600" imgH="29239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BIOS CHIP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666999"/>
          </a:xfrm>
        </p:spPr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 BIOS chip (Basic Input Output System) is a very important computer component. 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In simple terms, the BIOS chip wakes up the computer when you turn it on and reminds it what parts it has and what they do!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5" descr="chip_bi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862883"/>
            <a:ext cx="3276600" cy="2461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 of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Byte   8 Bits = 1 byte</a:t>
            </a:r>
          </a:p>
          <a:p>
            <a:r>
              <a:rPr lang="en-US" dirty="0" smtClean="0"/>
              <a:t>KB      Kilobyte = 1,000 bytes</a:t>
            </a:r>
          </a:p>
          <a:p>
            <a:r>
              <a:rPr lang="en-US" dirty="0" smtClean="0"/>
              <a:t>MB     Megabyte = 1,000,000 </a:t>
            </a:r>
            <a:br>
              <a:rPr lang="en-US" dirty="0" smtClean="0"/>
            </a:br>
            <a:r>
              <a:rPr lang="en-US" dirty="0" smtClean="0"/>
              <a:t>         (1 million) bytes</a:t>
            </a:r>
          </a:p>
          <a:p>
            <a:r>
              <a:rPr lang="en-US" dirty="0" smtClean="0"/>
              <a:t>GB     Gigabyte = 1,000,000,000 </a:t>
            </a:r>
            <a:br>
              <a:rPr lang="en-US" dirty="0" smtClean="0"/>
            </a:br>
            <a:r>
              <a:rPr lang="en-US" dirty="0" smtClean="0"/>
              <a:t>         (1 billion) bytes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a Byte??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819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All the information that moves through your computer is based on 2 commands.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That’s all, just two.  The two commands are ON and OFF.  They are symbolized by 1’s and 0’s.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5" descr="Write-On-Binary-Code-CD-La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810000"/>
            <a:ext cx="22098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505199"/>
          </a:xfrm>
        </p:spPr>
        <p:txBody>
          <a:bodyPr>
            <a:normAutofit fontScale="92500"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The memory chips in your computer are divided into thousands of tiny compartments called </a:t>
            </a:r>
            <a:r>
              <a:rPr lang="en-US" b="1" dirty="0" smtClean="0"/>
              <a:t>bits</a:t>
            </a:r>
            <a:r>
              <a:rPr lang="en-US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Each and every bit has an electronic switch, or gate.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ON means the gate is open and letting electricity through.  </a:t>
            </a:r>
          </a:p>
        </p:txBody>
      </p:sp>
      <p:graphicFrame>
        <p:nvGraphicFramePr>
          <p:cNvPr id="219138" name="Object 2"/>
          <p:cNvGraphicFramePr>
            <a:graphicFrameLocks noChangeAspect="1"/>
          </p:cNvGraphicFramePr>
          <p:nvPr/>
        </p:nvGraphicFramePr>
        <p:xfrm>
          <a:off x="6019800" y="4152250"/>
          <a:ext cx="2098675" cy="2172350"/>
        </p:xfrm>
        <a:graphic>
          <a:graphicData uri="http://schemas.openxmlformats.org/presentationml/2006/ole">
            <p:oleObj spid="_x0000_s219138" name="Clip" r:id="rId3" imgW="3208320" imgH="3320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computer reads ON or open bits or switches as the number 1.  </a:t>
            </a:r>
          </a:p>
          <a:p>
            <a:r>
              <a:rPr lang="en-US" dirty="0" smtClean="0"/>
              <a:t>Closed switches are OFF because electricity can’t get through.  </a:t>
            </a:r>
          </a:p>
          <a:p>
            <a:r>
              <a:rPr lang="en-US" dirty="0" smtClean="0"/>
              <a:t>The computer reads OFF bits or switches as 0.</a:t>
            </a:r>
          </a:p>
          <a:p>
            <a:r>
              <a:rPr lang="en-US" dirty="0" smtClean="0"/>
              <a:t>8 such kind of switches </a:t>
            </a:r>
          </a:p>
          <a:p>
            <a:pPr>
              <a:buNone/>
            </a:pPr>
            <a:r>
              <a:rPr lang="en-US" dirty="0" smtClean="0"/>
              <a:t>	make a byte</a:t>
            </a:r>
          </a:p>
        </p:txBody>
      </p:sp>
      <p:pic>
        <p:nvPicPr>
          <p:cNvPr id="4" name="Picture 3" descr="binary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038600"/>
            <a:ext cx="2895600" cy="216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276599"/>
          </a:xfrm>
        </p:spPr>
        <p:txBody>
          <a:bodyPr/>
          <a:lstStyle/>
          <a:p>
            <a:pPr marL="344488" indent="-344488">
              <a:spcBef>
                <a:spcPct val="50000"/>
              </a:spcBef>
            </a:pPr>
            <a:r>
              <a:rPr lang="en-US" dirty="0" smtClean="0"/>
              <a:t>In that group of 8 bits, there are 256 possible combinations of 1s and 0s.  </a:t>
            </a:r>
          </a:p>
          <a:p>
            <a:pPr marL="344488" indent="-344488">
              <a:spcBef>
                <a:spcPct val="50000"/>
              </a:spcBef>
            </a:pPr>
            <a:r>
              <a:rPr lang="en-US" dirty="0" smtClean="0"/>
              <a:t>The grouping of 1/0 within a byte is called </a:t>
            </a:r>
            <a:r>
              <a:rPr lang="en-US" b="1" dirty="0" smtClean="0"/>
              <a:t>Binary Code</a:t>
            </a:r>
            <a:r>
              <a:rPr lang="en-US" dirty="0" smtClean="0"/>
              <a:t>.  E.g. 11010101</a:t>
            </a:r>
          </a:p>
          <a:p>
            <a:pPr marL="344488" indent="-344488">
              <a:spcBef>
                <a:spcPct val="50000"/>
              </a:spcBef>
            </a:pPr>
            <a:r>
              <a:rPr lang="en-US" dirty="0" smtClean="0"/>
              <a:t>Binary Code is the language of computers.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have 2 bits </a:t>
            </a:r>
          </a:p>
          <a:p>
            <a:r>
              <a:rPr lang="en-US" dirty="0" smtClean="0"/>
              <a:t>How many possible combinations you can make using two bits</a:t>
            </a:r>
          </a:p>
          <a:p>
            <a:r>
              <a:rPr lang="en-US" dirty="0" smtClean="0"/>
              <a:t>Answer is 2</a:t>
            </a:r>
            <a:r>
              <a:rPr lang="en-AU" b="1" baseline="40000" dirty="0" smtClean="0">
                <a:latin typeface="Courier New" pitchFamily="49" charset="0"/>
              </a:rPr>
              <a:t>2</a:t>
            </a:r>
            <a:r>
              <a:rPr lang="en-AU" baseline="40000" dirty="0" smtClean="0">
                <a:latin typeface="Courier New" pitchFamily="49" charset="0"/>
              </a:rPr>
              <a:t> </a:t>
            </a:r>
            <a:r>
              <a:rPr lang="en-US" dirty="0" smtClean="0"/>
              <a:t>=  4   </a:t>
            </a:r>
          </a:p>
          <a:p>
            <a:r>
              <a:rPr lang="en-US" dirty="0" smtClean="0"/>
              <a:t>Therefore if we have</a:t>
            </a:r>
          </a:p>
          <a:p>
            <a:pPr>
              <a:buNone/>
            </a:pPr>
            <a:r>
              <a:rPr lang="en-US" dirty="0" smtClean="0"/>
              <a:t>	8 bits then</a:t>
            </a:r>
          </a:p>
          <a:p>
            <a:r>
              <a:rPr lang="en-US" dirty="0" smtClean="0"/>
              <a:t>2</a:t>
            </a:r>
            <a:r>
              <a:rPr lang="en-AU" b="1" baseline="40000" dirty="0" smtClean="0">
                <a:latin typeface="Courier New" pitchFamily="49" charset="0"/>
              </a:rPr>
              <a:t>8</a:t>
            </a:r>
            <a:r>
              <a:rPr lang="en-AU" baseline="40000" dirty="0" smtClean="0">
                <a:latin typeface="Courier New" pitchFamily="49" charset="0"/>
              </a:rPr>
              <a:t> </a:t>
            </a:r>
            <a:r>
              <a:rPr lang="en-US" dirty="0" smtClean="0"/>
              <a:t>=  256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91200" y="2743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6705600" y="2743200"/>
            <a:ext cx="91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5791200" y="3124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6705600" y="3124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5791200" y="3505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6705600" y="3505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5791200" y="3886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6705600" y="3886200"/>
            <a:ext cx="9144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0</a:t>
            </a: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5791200" y="4267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6705600" y="4267200"/>
            <a:ext cx="9144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5334000" y="3124200"/>
            <a:ext cx="381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4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Example of Binary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25425" indent="-225425">
              <a:spcBef>
                <a:spcPct val="50000"/>
              </a:spcBef>
            </a:pPr>
            <a:r>
              <a:rPr lang="en-US" dirty="0" smtClean="0"/>
              <a:t>When you type in the letter A on your keyboard, What happens?</a:t>
            </a:r>
          </a:p>
          <a:p>
            <a:pPr marL="225425" indent="-225425">
              <a:spcBef>
                <a:spcPct val="50000"/>
              </a:spcBef>
            </a:pPr>
            <a:r>
              <a:rPr lang="en-US" dirty="0" smtClean="0"/>
              <a:t>Electrical signals are sent from the keyboard to the CPU.</a:t>
            </a:r>
          </a:p>
          <a:p>
            <a:pPr marL="225425" indent="-225425">
              <a:spcBef>
                <a:spcPct val="50000"/>
              </a:spcBef>
            </a:pPr>
            <a:r>
              <a:rPr lang="en-US" dirty="0" smtClean="0"/>
              <a:t>The CPU turns the signals into a Binary Code.</a:t>
            </a:r>
          </a:p>
          <a:p>
            <a:pPr marL="225425" indent="-225425">
              <a:spcBef>
                <a:spcPct val="50000"/>
              </a:spcBef>
            </a:pPr>
            <a:r>
              <a:rPr lang="en-US" dirty="0" smtClean="0"/>
              <a:t>Then CPU sends binary code on to the monitor to display the letter A.  </a:t>
            </a:r>
          </a:p>
          <a:p>
            <a:pPr marL="225425" indent="-225425">
              <a:spcBef>
                <a:spcPct val="50000"/>
              </a:spcBef>
            </a:pPr>
            <a:r>
              <a:rPr lang="en-US" dirty="0" smtClean="0"/>
              <a:t>All of that happens in an instant!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Megabytes and Gigabytes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One megabyte equals one million bytes. 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 computer with 512 megabytes of RAM (Random Access Memory) means the computer can handle 512,000,000 </a:t>
            </a:r>
            <a:br>
              <a:rPr lang="en-US" dirty="0" smtClean="0"/>
            </a:br>
            <a:r>
              <a:rPr lang="en-US" dirty="0" smtClean="0"/>
              <a:t>(512 million) bytes of RAM.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Hard disk space is also measured in bytes.  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A 200 GB Hard Disk Drive has 200,000,000,000 (200 billion) bytes for storing memory!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4114800" y="2057400"/>
            <a:ext cx="47244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To get an idea of how much on/off (1/0) data a computer can store, imagine pressing any key 1 billion times.  How long would it take?</a:t>
            </a:r>
            <a:endParaRPr lang="en-US"/>
          </a:p>
        </p:txBody>
      </p:sp>
      <p:graphicFrame>
        <p:nvGraphicFramePr>
          <p:cNvPr id="147456" name="Object 0"/>
          <p:cNvGraphicFramePr>
            <a:graphicFrameLocks noChangeAspect="1"/>
          </p:cNvGraphicFramePr>
          <p:nvPr/>
        </p:nvGraphicFramePr>
        <p:xfrm>
          <a:off x="609600" y="2667000"/>
          <a:ext cx="2571750" cy="3105150"/>
        </p:xfrm>
        <a:graphic>
          <a:graphicData uri="http://schemas.openxmlformats.org/presentationml/2006/ole">
            <p:oleObj spid="_x0000_s87042" name="Clip" r:id="rId4" imgW="2571480" imgH="3104640" progId="">
              <p:embed/>
            </p:oleObj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06400" y="457200"/>
            <a:ext cx="8356600" cy="609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8" indent="-344488">
              <a:spcBef>
                <a:spcPct val="50000"/>
              </a:spcBef>
            </a:pPr>
            <a:r>
              <a:rPr lang="en-US" dirty="0" smtClean="0"/>
              <a:t>You would have to press a key 5 times a second non-stop for over 6 YEARS to reach 1 billion keystrokes.  </a:t>
            </a:r>
          </a:p>
          <a:p>
            <a:pPr marL="344488" indent="-344488">
              <a:spcBef>
                <a:spcPct val="50000"/>
              </a:spcBef>
            </a:pPr>
            <a:r>
              <a:rPr lang="en-US" dirty="0" smtClean="0"/>
              <a:t>One billion keystrokes equals just </a:t>
            </a:r>
            <a:br>
              <a:rPr lang="en-US" dirty="0" smtClean="0"/>
            </a:br>
            <a:r>
              <a:rPr lang="en-US" dirty="0" smtClean="0"/>
              <a:t>1 GB of memory!</a:t>
            </a:r>
          </a:p>
          <a:p>
            <a:pPr marL="344488" indent="-344488">
              <a:spcBef>
                <a:spcPct val="50000"/>
              </a:spcBef>
            </a:pPr>
            <a:r>
              <a:rPr lang="en-US" dirty="0" smtClean="0"/>
              <a:t>Think about that the next time you think a webpage is loading too slowly!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software is the key to productive use of computers. Software can be categorized into two types: </a:t>
            </a:r>
          </a:p>
          <a:p>
            <a:pPr lvl="1"/>
            <a:r>
              <a:rPr lang="en-US" dirty="0" smtClean="0"/>
              <a:t>Operating system software</a:t>
            </a:r>
          </a:p>
          <a:p>
            <a:pPr lvl="1"/>
            <a:r>
              <a:rPr lang="en-US" dirty="0" smtClean="0"/>
              <a:t>Application software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047999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Operating system software tells the computer </a:t>
            </a:r>
          </a:p>
          <a:p>
            <a:pPr lvl="1" algn="just"/>
            <a:r>
              <a:rPr lang="en-US" dirty="0" smtClean="0"/>
              <a:t>how to perform the functions of loading, storing and executing an application and </a:t>
            </a:r>
          </a:p>
          <a:p>
            <a:pPr lvl="1" algn="just"/>
            <a:r>
              <a:rPr lang="en-US" dirty="0" smtClean="0"/>
              <a:t>how to transfer data </a:t>
            </a:r>
          </a:p>
          <a:p>
            <a:pPr algn="just"/>
            <a:r>
              <a:rPr lang="en-US" dirty="0" smtClean="0"/>
              <a:t>Nowadays, computers use an operating system that has a graphical user interface (GUI) </a:t>
            </a:r>
          </a:p>
        </p:txBody>
      </p:sp>
      <p:pic>
        <p:nvPicPr>
          <p:cNvPr id="221186" name="Picture 2" descr="https://encrypted-tbn0.google.com/images?q=tbn:ANd9GcQIxFSydm-doeaOpOWr3O0zVFsI89OrtIR29tqO3bxvm6uTTFK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267200"/>
            <a:ext cx="3276600" cy="2053645"/>
          </a:xfrm>
          <a:prstGeom prst="rect">
            <a:avLst/>
          </a:prstGeom>
          <a:noFill/>
        </p:spPr>
      </p:pic>
      <p:pic>
        <p:nvPicPr>
          <p:cNvPr id="221190" name="Picture 6" descr="https://encrypted-tbn3.google.com/images?q=tbn:ANd9GcRZJtHgyZ241jk5xt7VpN5bOMJtFvRuEVBOEweSe0GATd2AMlh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267200"/>
            <a:ext cx="2743200" cy="2054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 provides visual clues such as icon symbols to help the user. </a:t>
            </a:r>
          </a:p>
          <a:p>
            <a:r>
              <a:rPr lang="en-US" dirty="0" smtClean="0"/>
              <a:t>Microsoft </a:t>
            </a:r>
            <a:r>
              <a:rPr lang="en-US" b="1" dirty="0" smtClean="0"/>
              <a:t>Windows XP, Vista </a:t>
            </a:r>
            <a:r>
              <a:rPr lang="en-US" dirty="0" smtClean="0"/>
              <a:t>and</a:t>
            </a:r>
            <a:r>
              <a:rPr lang="en-US" b="1" dirty="0" smtClean="0"/>
              <a:t> 7</a:t>
            </a:r>
            <a:r>
              <a:rPr lang="en-US" dirty="0" smtClean="0"/>
              <a:t> are widely used graphical operating system. </a:t>
            </a:r>
          </a:p>
          <a:p>
            <a:r>
              <a:rPr lang="en-US" b="1" dirty="0" smtClean="0"/>
              <a:t>DOS</a:t>
            </a:r>
            <a:r>
              <a:rPr lang="en-US" dirty="0" smtClean="0"/>
              <a:t> (Disk Operating System) is an older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Software consists of programs that tell a computer how to produce information.</a:t>
            </a:r>
          </a:p>
          <a:p>
            <a:r>
              <a:rPr lang="en-US" dirty="0" smtClean="0"/>
              <a:t>Some of the more commonly used packages are:</a:t>
            </a:r>
          </a:p>
          <a:p>
            <a:pPr lvl="1"/>
            <a:r>
              <a:rPr lang="en-US" dirty="0" smtClean="0"/>
              <a:t>Word processing</a:t>
            </a:r>
          </a:p>
          <a:p>
            <a:pPr lvl="1"/>
            <a:r>
              <a:rPr lang="en-US" dirty="0" smtClean="0"/>
              <a:t>Electronic spreadsheet</a:t>
            </a:r>
          </a:p>
          <a:p>
            <a:pPr lvl="1"/>
            <a:r>
              <a:rPr lang="en-US" dirty="0" smtClean="0"/>
              <a:t>Database </a:t>
            </a:r>
          </a:p>
          <a:p>
            <a:pPr lvl="1"/>
            <a:r>
              <a:rPr lang="en-US" dirty="0" smtClean="0"/>
              <a:t>Presentation graphics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Processing software is used to create and print documents. </a:t>
            </a:r>
          </a:p>
          <a:p>
            <a:r>
              <a:rPr lang="en-US" dirty="0" smtClean="0"/>
              <a:t>A key advantage of word processing software is that users easily can make changes in documents.</a:t>
            </a:r>
          </a:p>
          <a:p>
            <a:endParaRPr lang="en-US" dirty="0"/>
          </a:p>
        </p:txBody>
      </p:sp>
      <p:pic>
        <p:nvPicPr>
          <p:cNvPr id="23655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527081"/>
            <a:ext cx="3817520" cy="272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Spreadsheets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Electronic spreadsheet software allows the user to add, subtract, and perform user-defined calculations on rows and columns of numbers. </a:t>
            </a:r>
          </a:p>
          <a:p>
            <a:endParaRPr lang="en-US" dirty="0"/>
          </a:p>
        </p:txBody>
      </p:sp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429000"/>
            <a:ext cx="3800475" cy="270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the user to enter, retrieve, and update data in an organized and efficient manner, with flexible inquiry and reporting capabilities.</a:t>
            </a:r>
          </a:p>
          <a:p>
            <a:endParaRPr lang="en-US" dirty="0"/>
          </a:p>
        </p:txBody>
      </p:sp>
      <p:pic>
        <p:nvPicPr>
          <p:cNvPr id="4" name="Picture 4" descr="http://www.geekpedia.com/gallery/fullsize/Microsoft%20Access%202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971800"/>
            <a:ext cx="43688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 graphic software allows the user to create documents called slides to be used in making the presentations. </a:t>
            </a:r>
          </a:p>
          <a:p>
            <a:r>
              <a:rPr lang="en-US" dirty="0" smtClean="0"/>
              <a:t>Using special projection devices, the slides display as they appear on the computer screen.</a:t>
            </a:r>
          </a:p>
          <a:p>
            <a:endParaRPr lang="en-US" dirty="0"/>
          </a:p>
        </p:txBody>
      </p:sp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3985926"/>
            <a:ext cx="3276600" cy="233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Computer Components and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Input devices</a:t>
            </a:r>
            <a:r>
              <a:rPr lang="en-US" dirty="0" smtClean="0"/>
              <a:t>: allow data to enter the computer</a:t>
            </a:r>
          </a:p>
          <a:p>
            <a:pPr lvl="1"/>
            <a:r>
              <a:rPr lang="en-US" dirty="0" smtClean="0"/>
              <a:t>Mouse, keyboard, scanner</a:t>
            </a:r>
          </a:p>
          <a:p>
            <a:r>
              <a:rPr lang="en-US" b="1" dirty="0" smtClean="0"/>
              <a:t>Processing</a:t>
            </a:r>
            <a:r>
              <a:rPr lang="en-US" dirty="0" smtClean="0"/>
              <a:t>: working on the data; such as:</a:t>
            </a:r>
          </a:p>
          <a:p>
            <a:pPr lvl="1"/>
            <a:r>
              <a:rPr lang="en-US" dirty="0" smtClean="0"/>
              <a:t>Organizing data </a:t>
            </a:r>
          </a:p>
          <a:p>
            <a:pPr lvl="1"/>
            <a:r>
              <a:rPr lang="en-US" dirty="0" smtClean="0"/>
              <a:t>Checking data for accuracy </a:t>
            </a:r>
          </a:p>
          <a:p>
            <a:pPr lvl="1"/>
            <a:r>
              <a:rPr lang="en-US" dirty="0" smtClean="0"/>
              <a:t>Mathematical or other manipulations on data</a:t>
            </a:r>
          </a:p>
          <a:p>
            <a:r>
              <a:rPr lang="en-US" b="1" dirty="0" smtClean="0"/>
              <a:t>Central Processing Unit (CPU)</a:t>
            </a:r>
            <a:r>
              <a:rPr lang="en-US" dirty="0" smtClean="0"/>
              <a:t>: hardware that performs the tasks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Output devices</a:t>
            </a:r>
            <a:r>
              <a:rPr lang="en-US" dirty="0" smtClean="0"/>
              <a:t>: provide data to the user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Printer, monitor, speakers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Programming language</a:t>
            </a:r>
            <a:r>
              <a:rPr lang="en-US" dirty="0" smtClean="0"/>
              <a:t>: special language containing instructions for the computer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Visual Basic, Java, C , C#, C++, COBOL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Syntax</a:t>
            </a:r>
            <a:r>
              <a:rPr lang="en-US" dirty="0" smtClean="0"/>
              <a:t>: the rules governing word usage and punctuation in the language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Machine language</a:t>
            </a:r>
            <a:r>
              <a:rPr lang="en-US" dirty="0" smtClean="0"/>
              <a:t>: a language that controls the computer’s on/off circuitry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Compiler</a:t>
            </a:r>
            <a:r>
              <a:rPr lang="en-US" dirty="0" smtClean="0"/>
              <a:t> or </a:t>
            </a:r>
            <a:r>
              <a:rPr lang="en-US" b="1" dirty="0" smtClean="0"/>
              <a:t>interpreter</a:t>
            </a:r>
            <a:r>
              <a:rPr lang="en-US" dirty="0" smtClean="0"/>
              <a:t>: software that translates programming languages to machine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33400" y="6324600"/>
            <a:ext cx="5867400" cy="381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Programming Logic and Design, Introductory, Fourth Edition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24600"/>
            <a:ext cx="2057400" cy="381000"/>
          </a:xfrm>
          <a:prstGeom prst="rect">
            <a:avLst/>
          </a:prstGeom>
        </p:spPr>
        <p:txBody>
          <a:bodyPr/>
          <a:lstStyle/>
          <a:p>
            <a:fld id="{0635E084-1B85-490A-9326-F95C467A12F2}" type="slidenum">
              <a:rPr lang="en-US"/>
              <a:pPr/>
              <a:t>68</a:t>
            </a:fld>
            <a:endParaRPr lang="en-US"/>
          </a:p>
        </p:txBody>
      </p:sp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Computer </a:t>
            </a:r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program must be free of syntax errors to be run, or </a:t>
            </a:r>
            <a:r>
              <a:rPr lang="en-US" b="1" dirty="0"/>
              <a:t>executed</a:t>
            </a:r>
            <a:r>
              <a:rPr lang="en-US" dirty="0"/>
              <a:t>, on a computer</a:t>
            </a:r>
          </a:p>
          <a:p>
            <a:pPr>
              <a:lnSpc>
                <a:spcPct val="90000"/>
              </a:lnSpc>
            </a:pPr>
            <a:r>
              <a:rPr lang="en-US" dirty="0"/>
              <a:t>To function properly, the </a:t>
            </a:r>
            <a:r>
              <a:rPr lang="en-US" b="1" dirty="0"/>
              <a:t>logic</a:t>
            </a:r>
            <a:r>
              <a:rPr lang="en-US" dirty="0"/>
              <a:t> must be correct</a:t>
            </a:r>
          </a:p>
          <a:p>
            <a:pPr>
              <a:lnSpc>
                <a:spcPct val="90000"/>
              </a:lnSpc>
            </a:pPr>
            <a:r>
              <a:rPr lang="en-US" dirty="0"/>
              <a:t>What’s wrong with this logic for making a cake?</a:t>
            </a:r>
          </a:p>
        </p:txBody>
      </p:sp>
      <p:pic>
        <p:nvPicPr>
          <p:cNvPr id="4372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733800"/>
            <a:ext cx="6629400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33400" y="6324600"/>
            <a:ext cx="5867400" cy="381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Programming Logic and Design, Introductory, Fourth Edition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24600"/>
            <a:ext cx="2057400" cy="381000"/>
          </a:xfrm>
          <a:prstGeom prst="rect">
            <a:avLst/>
          </a:prstGeom>
        </p:spPr>
        <p:txBody>
          <a:bodyPr/>
          <a:lstStyle/>
          <a:p>
            <a:fld id="{AC4BD690-851F-4570-8969-45A8F440217D}" type="slidenum">
              <a:rPr lang="en-US"/>
              <a:pPr/>
              <a:t>69</a:t>
            </a:fld>
            <a:endParaRPr lang="en-US"/>
          </a:p>
        </p:txBody>
      </p:sp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Understanding Computer </a:t>
            </a:r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Logic errors</a:t>
            </a:r>
            <a:r>
              <a:rPr lang="en-US" dirty="0"/>
              <a:t>, or </a:t>
            </a:r>
            <a:r>
              <a:rPr lang="en-US" b="1" dirty="0"/>
              <a:t>semantic errors</a:t>
            </a:r>
            <a:r>
              <a:rPr lang="en-US" dirty="0"/>
              <a:t>, are more difficult to locate than syntax errors</a:t>
            </a:r>
          </a:p>
          <a:p>
            <a:pPr>
              <a:lnSpc>
                <a:spcPct val="90000"/>
              </a:lnSpc>
            </a:pPr>
            <a:r>
              <a:rPr lang="en-US" dirty="0"/>
              <a:t>Logic for multiplying a number by 2 (includes input, processing and output statements)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3041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581400"/>
            <a:ext cx="8305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4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4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Logic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Logic is very important in programming</a:t>
            </a:r>
          </a:p>
          <a:p>
            <a:r>
              <a:rPr lang="en-US" dirty="0" smtClean="0"/>
              <a:t>Consider the following procedure of washing clothes using a washing machine</a:t>
            </a:r>
          </a:p>
          <a:p>
            <a:pPr lvl="1"/>
            <a:r>
              <a:rPr lang="en-US" sz="2800" dirty="0" smtClean="0"/>
              <a:t>Put the clothes in the washtub</a:t>
            </a:r>
          </a:p>
          <a:p>
            <a:pPr lvl="1"/>
            <a:r>
              <a:rPr lang="en-US" sz="2800" dirty="0" smtClean="0"/>
              <a:t>Pour water.</a:t>
            </a:r>
          </a:p>
          <a:p>
            <a:pPr lvl="1"/>
            <a:r>
              <a:rPr lang="en-US" sz="2800" dirty="0" smtClean="0"/>
              <a:t>Pour detergent powder.</a:t>
            </a:r>
          </a:p>
          <a:p>
            <a:pPr lvl="1"/>
            <a:r>
              <a:rPr lang="en-US" sz="2800" dirty="0" smtClean="0"/>
              <a:t>Switch on the washing machine.</a:t>
            </a:r>
          </a:p>
          <a:p>
            <a:pPr lvl="1"/>
            <a:r>
              <a:rPr lang="en-US" sz="2800" dirty="0" smtClean="0"/>
              <a:t>Set the timer and wait for a few minutes.</a:t>
            </a:r>
          </a:p>
          <a:p>
            <a:pPr lvl="1"/>
            <a:r>
              <a:rPr lang="en-US" sz="2800" dirty="0" smtClean="0"/>
              <a:t>Drain the water out.</a:t>
            </a:r>
          </a:p>
          <a:p>
            <a:pPr lvl="1"/>
            <a:r>
              <a:rPr lang="en-US" sz="2800" dirty="0" smtClean="0"/>
              <a:t>End.</a:t>
            </a:r>
          </a:p>
          <a:p>
            <a:r>
              <a:rPr lang="en-US" dirty="0" smtClean="0"/>
              <a:t>This procedure gets the work done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Now, suppose the same steps are performed in a slightly different order</a:t>
            </a:r>
          </a:p>
          <a:p>
            <a:pPr lvl="1"/>
            <a:r>
              <a:rPr lang="en-US" sz="2800" dirty="0" smtClean="0"/>
              <a:t>Put the clothes in the washtub.</a:t>
            </a:r>
          </a:p>
          <a:p>
            <a:pPr lvl="1"/>
            <a:r>
              <a:rPr lang="en-US" sz="2800" dirty="0" smtClean="0"/>
              <a:t>Switch on the washing machine.</a:t>
            </a:r>
          </a:p>
          <a:p>
            <a:pPr lvl="1"/>
            <a:r>
              <a:rPr lang="en-US" sz="2800" dirty="0" smtClean="0"/>
              <a:t>Set the timer and wait for a few minutes.</a:t>
            </a:r>
          </a:p>
          <a:p>
            <a:pPr lvl="1"/>
            <a:r>
              <a:rPr lang="en-US" sz="2800" dirty="0" smtClean="0"/>
              <a:t>Pour water.</a:t>
            </a:r>
          </a:p>
          <a:p>
            <a:pPr lvl="1"/>
            <a:r>
              <a:rPr lang="en-US" sz="2800" dirty="0" smtClean="0"/>
              <a:t>Pour detergent powder.</a:t>
            </a:r>
          </a:p>
          <a:p>
            <a:pPr lvl="1"/>
            <a:r>
              <a:rPr lang="en-US" sz="2800" dirty="0" smtClean="0"/>
              <a:t>Drain the water out.</a:t>
            </a:r>
          </a:p>
          <a:p>
            <a:pPr lvl="1"/>
            <a:r>
              <a:rPr lang="en-US" sz="2800" dirty="0" smtClean="0"/>
              <a:t>End. </a:t>
            </a:r>
          </a:p>
          <a:p>
            <a:r>
              <a:rPr lang="en-US" dirty="0" smtClean="0"/>
              <a:t>In this case, your clothes may tear off, since you have switched on the washing machine before pouring water into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2256</TotalTime>
  <Words>2806</Words>
  <Application>Microsoft Office PowerPoint</Application>
  <PresentationFormat>On-screen Show (4:3)</PresentationFormat>
  <Paragraphs>389</Paragraphs>
  <Slides>72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72</vt:i4>
      </vt:variant>
    </vt:vector>
  </HeadingPairs>
  <TitlesOfParts>
    <vt:vector size="75" baseType="lpstr">
      <vt:lpstr>myPresentation1</vt:lpstr>
      <vt:lpstr>Photo Editor Photo</vt:lpstr>
      <vt:lpstr>Clip</vt:lpstr>
      <vt:lpstr>CSC103: Introduction to Computer and Programming</vt:lpstr>
      <vt:lpstr>Aim of Course</vt:lpstr>
      <vt:lpstr>Course book</vt:lpstr>
      <vt:lpstr>Marks distribution</vt:lpstr>
      <vt:lpstr>Course contents</vt:lpstr>
      <vt:lpstr>Cont.</vt:lpstr>
      <vt:lpstr>Today’s lecture outline</vt:lpstr>
      <vt:lpstr>Introduction to Computers</vt:lpstr>
      <vt:lpstr>What is a computer</vt:lpstr>
      <vt:lpstr>A computer system</vt:lpstr>
      <vt:lpstr>What task a computer perform</vt:lpstr>
      <vt:lpstr>Data vs. information</vt:lpstr>
      <vt:lpstr>Cont.</vt:lpstr>
      <vt:lpstr>Why is computer so powerful?</vt:lpstr>
      <vt:lpstr>How Computer knows what to do?</vt:lpstr>
      <vt:lpstr>Primary components of Computer</vt:lpstr>
      <vt:lpstr>Input devices</vt:lpstr>
      <vt:lpstr>Input devices (Cont.)</vt:lpstr>
      <vt:lpstr>Input devices (Cont..)</vt:lpstr>
      <vt:lpstr>Input devices (Cont…)</vt:lpstr>
      <vt:lpstr>Central Processing Unit (CPU)</vt:lpstr>
      <vt:lpstr>CPU on mother board</vt:lpstr>
      <vt:lpstr>Parts of CPU</vt:lpstr>
      <vt:lpstr>Parts of CPU (Cont.)</vt:lpstr>
      <vt:lpstr>Machine cycle</vt:lpstr>
      <vt:lpstr>Machine cycle (cont.)</vt:lpstr>
      <vt:lpstr>RAM</vt:lpstr>
      <vt:lpstr>RAM on motherboard</vt:lpstr>
      <vt:lpstr>Read only memory (ROM)</vt:lpstr>
      <vt:lpstr>Amount of RAM in computer</vt:lpstr>
      <vt:lpstr>Cache</vt:lpstr>
      <vt:lpstr>Output devices</vt:lpstr>
      <vt:lpstr>Storage devices</vt:lpstr>
      <vt:lpstr>Floppy Disks</vt:lpstr>
      <vt:lpstr>Hard disk</vt:lpstr>
      <vt:lpstr>Hard disk in computer system</vt:lpstr>
      <vt:lpstr>Compact Discs</vt:lpstr>
      <vt:lpstr>Structure of CD</vt:lpstr>
      <vt:lpstr>CD Layers</vt:lpstr>
      <vt:lpstr>CD vs. Magnetic Media</vt:lpstr>
      <vt:lpstr>How CD drive works</vt:lpstr>
      <vt:lpstr>Cont.</vt:lpstr>
      <vt:lpstr>Cont..</vt:lpstr>
      <vt:lpstr>Cont…</vt:lpstr>
      <vt:lpstr>The Motherboard</vt:lpstr>
      <vt:lpstr>Cont.</vt:lpstr>
      <vt:lpstr>BIOS CHIP</vt:lpstr>
      <vt:lpstr>Unit of memory</vt:lpstr>
      <vt:lpstr>what’s a Byte??</vt:lpstr>
      <vt:lpstr>Cont.</vt:lpstr>
      <vt:lpstr>Cont..</vt:lpstr>
      <vt:lpstr>Cont…</vt:lpstr>
      <vt:lpstr>How to make combinations</vt:lpstr>
      <vt:lpstr>Example of Binary Code</vt:lpstr>
      <vt:lpstr>Megabytes and Gigabytes</vt:lpstr>
      <vt:lpstr>Slide 56</vt:lpstr>
      <vt:lpstr>Cont..</vt:lpstr>
      <vt:lpstr>Computer Software</vt:lpstr>
      <vt:lpstr>Operating System Software</vt:lpstr>
      <vt:lpstr>Cont.</vt:lpstr>
      <vt:lpstr>Application software</vt:lpstr>
      <vt:lpstr>Word Processing</vt:lpstr>
      <vt:lpstr>Electronic Spreadsheets</vt:lpstr>
      <vt:lpstr>Database Software</vt:lpstr>
      <vt:lpstr>Presentation software</vt:lpstr>
      <vt:lpstr>Computer Components and Operations</vt:lpstr>
      <vt:lpstr>Cont.</vt:lpstr>
      <vt:lpstr>Understanding Computer Operations</vt:lpstr>
      <vt:lpstr>Understanding Computer Operations</vt:lpstr>
      <vt:lpstr>Logic Building</vt:lpstr>
      <vt:lpstr>Cont.</vt:lpstr>
      <vt:lpstr>Slide 72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179</cp:revision>
  <dcterms:created xsi:type="dcterms:W3CDTF">2006-08-16T00:00:00Z</dcterms:created>
  <dcterms:modified xsi:type="dcterms:W3CDTF">2012-05-14T14:21:41Z</dcterms:modified>
</cp:coreProperties>
</file>