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26"/>
  </p:notesMasterIdLst>
  <p:sldIdLst>
    <p:sldId id="256" r:id="rId2"/>
    <p:sldId id="315" r:id="rId3"/>
    <p:sldId id="328" r:id="rId4"/>
    <p:sldId id="331" r:id="rId5"/>
    <p:sldId id="348" r:id="rId6"/>
    <p:sldId id="347" r:id="rId7"/>
    <p:sldId id="349" r:id="rId8"/>
    <p:sldId id="350" r:id="rId9"/>
    <p:sldId id="351" r:id="rId10"/>
    <p:sldId id="355" r:id="rId11"/>
    <p:sldId id="356" r:id="rId12"/>
    <p:sldId id="353" r:id="rId13"/>
    <p:sldId id="357" r:id="rId14"/>
    <p:sldId id="358" r:id="rId15"/>
    <p:sldId id="297" r:id="rId16"/>
    <p:sldId id="359" r:id="rId17"/>
    <p:sldId id="354" r:id="rId18"/>
    <p:sldId id="340" r:id="rId19"/>
    <p:sldId id="280" r:id="rId20"/>
    <p:sldId id="334" r:id="rId21"/>
    <p:sldId id="341" r:id="rId22"/>
    <p:sldId id="261" r:id="rId23"/>
    <p:sldId id="281" r:id="rId24"/>
    <p:sldId id="301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33FF"/>
    <a:srgbClr val="00CC00"/>
    <a:srgbClr val="008000"/>
    <a:srgbClr val="D60093"/>
    <a:srgbClr val="33CC33"/>
    <a:srgbClr val="FF6600"/>
    <a:srgbClr val="FF9933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294" autoAdjust="0"/>
    <p:restoredTop sz="88351" autoAdjust="0"/>
  </p:normalViewPr>
  <p:slideViewPr>
    <p:cSldViewPr>
      <p:cViewPr>
        <p:scale>
          <a:sx n="75" d="100"/>
          <a:sy n="75" d="100"/>
        </p:scale>
        <p:origin x="-557" y="37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DAF50D3-F28F-4BBF-B7AA-96F21FC7D8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7891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1EE2906-37F1-49DF-948A-7983D945DC25}" type="slidenum">
              <a:rPr lang="en-US" smtClean="0"/>
              <a:pPr/>
              <a:t>13</a:t>
            </a:fld>
            <a:endParaRPr lang="en-US" dirty="0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41B76-634F-410D-9A16-279BE6D3E374}" type="datetime1">
              <a:rPr lang="fr-FR"/>
              <a:pPr>
                <a:defRPr/>
              </a:pPr>
              <a:t>16/05/2012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E2CFD1-3314-462B-8AD7-E3154D9F55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62F0AE-099A-4159-BFA9-638B7A947827}" type="datetime1">
              <a:rPr lang="fr-FR"/>
              <a:pPr>
                <a:defRPr/>
              </a:pPr>
              <a:t>16/05/2012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DF0136-E863-40B8-AE3B-19FD874BCD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1F851-6227-4F52-8F84-D35D2241A360}" type="datetime1">
              <a:rPr lang="fr-FR"/>
              <a:pPr>
                <a:defRPr/>
              </a:pPr>
              <a:t>16/05/2012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0AFEF-0493-4E0C-97E4-3EC715DDB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7261A8-4242-4F2F-83D2-3DAF5D4304D3}" type="datetime1">
              <a:rPr lang="fr-FR"/>
              <a:pPr>
                <a:defRPr/>
              </a:pPr>
              <a:t>16/05/2012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220B7-60D2-4824-B8A2-235E24C836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B278E-18E8-44D1-922E-593FB86A85EA}" type="datetime1">
              <a:rPr lang="fr-FR"/>
              <a:pPr>
                <a:defRPr/>
              </a:pPr>
              <a:t>16/05/2012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1703B-B043-4EA5-B11D-12BB7C8129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CF32C-67C6-4525-B099-C59321354704}" type="datetime1">
              <a:rPr lang="fr-FR"/>
              <a:pPr>
                <a:defRPr/>
              </a:pPr>
              <a:t>16/05/2012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84512-4FD0-4E66-96BC-5BC901B6B6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000A3-D1DD-402A-95B1-B53AAE5604A1}" type="datetime1">
              <a:rPr lang="fr-FR"/>
              <a:pPr>
                <a:defRPr/>
              </a:pPr>
              <a:t>16/05/2012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9A6BE-11F7-4485-9743-A0AB9E480B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43956-1933-4437-8DF0-688E716DDC64}" type="datetime1">
              <a:rPr lang="fr-FR"/>
              <a:pPr>
                <a:defRPr/>
              </a:pPr>
              <a:t>16/05/2012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0E6A5-0441-4743-ACEE-B0C01A7C60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42B8F-BDC9-4DD5-BE57-3B89F188B3CF}" type="datetime1">
              <a:rPr lang="fr-FR"/>
              <a:pPr>
                <a:defRPr/>
              </a:pPr>
              <a:t>16/05/2012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82CE5-4645-4926-9C7D-E5A2721F04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454D0-11A1-4987-9294-DCD963E2A429}" type="datetime1">
              <a:rPr lang="fr-FR"/>
              <a:pPr>
                <a:defRPr/>
              </a:pPr>
              <a:t>16/05/2012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C743C-F5F3-48A4-992C-9485B01A1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C3E1C-77FB-45B5-9D2D-2A71F996A28D}" type="datetime1">
              <a:rPr lang="fr-FR"/>
              <a:pPr>
                <a:defRPr/>
              </a:pPr>
              <a:t>16/05/2012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2E06F-55F5-4771-A810-745590C1A0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7564844B-AA63-4DB5-8688-4440507C92A3}" type="datetime1">
              <a:rPr lang="fr-FR"/>
              <a:pPr>
                <a:defRPr/>
              </a:pPr>
              <a:t>16/05/2012</a:t>
            </a:fld>
            <a:endParaRPr lang="en-US" dirty="0"/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 dirty="0"/>
              <a:t>Discrete </a:t>
            </a:r>
            <a:r>
              <a:rPr lang="en-US" dirty="0" err="1"/>
              <a:t>StructuresDiscrete</a:t>
            </a:r>
            <a:r>
              <a:rPr lang="en-US" dirty="0"/>
              <a:t> Structures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D333EF9-32D8-41CF-86D2-EA65B5B839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0563" y="2349500"/>
            <a:ext cx="3990975" cy="1008063"/>
          </a:xfrm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rgbClr val="3333FF"/>
                </a:solidFill>
              </a:rPr>
              <a:t>(CSC 102)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84438" y="4365625"/>
            <a:ext cx="5616575" cy="1079500"/>
          </a:xfrm>
        </p:spPr>
        <p:txBody>
          <a:bodyPr/>
          <a:lstStyle/>
          <a:p>
            <a:pPr eaLnBrk="1" hangingPunct="1"/>
            <a:r>
              <a:rPr lang="en-US" sz="4800" dirty="0" smtClean="0">
                <a:solidFill>
                  <a:srgbClr val="008000"/>
                </a:solidFill>
              </a:rPr>
              <a:t>Lecture 14</a:t>
            </a:r>
          </a:p>
        </p:txBody>
      </p:sp>
      <p:sp>
        <p:nvSpPr>
          <p:cNvPr id="3076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77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78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/>
              <a:t>Discrete Structures</a:t>
            </a:r>
          </a:p>
        </p:txBody>
      </p:sp>
      <p:sp>
        <p:nvSpPr>
          <p:cNvPr id="3079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80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81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82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8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84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85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86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8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88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89" name="Line 23"/>
          <p:cNvSpPr>
            <a:spLocks noChangeShapeType="1"/>
          </p:cNvSpPr>
          <p:nvPr/>
        </p:nvSpPr>
        <p:spPr bwMode="auto">
          <a:xfrm>
            <a:off x="827088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90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91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92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93" name="Line 23"/>
          <p:cNvSpPr>
            <a:spLocks noChangeShapeType="1"/>
          </p:cNvSpPr>
          <p:nvPr/>
        </p:nvSpPr>
        <p:spPr bwMode="auto">
          <a:xfrm>
            <a:off x="827088" y="2565400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94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95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96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9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9022" y="692696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200" dirty="0" smtClean="0"/>
              <a:t>Previous Lectures Summary</a:t>
            </a:r>
            <a:endParaRPr lang="en-CA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950322" y="1305004"/>
            <a:ext cx="6357982" cy="4769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600" dirty="0">
                <a:solidFill>
                  <a:srgbClr val="3333FF"/>
                </a:solidFill>
              </a:rPr>
              <a:t>Why study set Theory</a:t>
            </a: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600" dirty="0">
                <a:solidFill>
                  <a:srgbClr val="3333FF"/>
                </a:solidFill>
              </a:rPr>
              <a:t>Sets</a:t>
            </a: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600" dirty="0">
                <a:solidFill>
                  <a:srgbClr val="3333FF"/>
                </a:solidFill>
              </a:rPr>
              <a:t>Operations on sets</a:t>
            </a: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600" dirty="0">
                <a:solidFill>
                  <a:srgbClr val="3333FF"/>
                </a:solidFill>
              </a:rPr>
              <a:t>Memberships</a:t>
            </a: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600" dirty="0">
                <a:solidFill>
                  <a:srgbClr val="3333FF"/>
                </a:solidFill>
              </a:rPr>
              <a:t>Notations</a:t>
            </a: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v"/>
            </a:pPr>
            <a:r>
              <a:rPr lang="en-US" sz="2600" dirty="0">
                <a:solidFill>
                  <a:srgbClr val="3333FF"/>
                </a:solidFill>
              </a:rPr>
              <a:t>Venn diagrams</a:t>
            </a:r>
          </a:p>
        </p:txBody>
      </p:sp>
      <p:sp>
        <p:nvSpPr>
          <p:cNvPr id="5127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128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6"/>
          <p:cNvSpPr>
            <a:spLocks noChangeShapeType="1"/>
          </p:cNvSpPr>
          <p:nvPr/>
        </p:nvSpPr>
        <p:spPr bwMode="auto">
          <a:xfrm>
            <a:off x="433417" y="350678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Line 17"/>
          <p:cNvSpPr>
            <a:spLocks noChangeShapeType="1"/>
          </p:cNvSpPr>
          <p:nvPr/>
        </p:nvSpPr>
        <p:spPr bwMode="auto">
          <a:xfrm>
            <a:off x="793779" y="2786058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1009679" y="2844225"/>
            <a:ext cx="77438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3333FF"/>
                </a:solidFill>
              </a:rPr>
              <a:t>Introductions to Set Theory II</a:t>
            </a:r>
            <a:endParaRPr lang="en-US" sz="3200" dirty="0">
              <a:solidFill>
                <a:srgbClr val="3333FF"/>
              </a:solidFill>
            </a:endParaRPr>
          </a:p>
        </p:txBody>
      </p:sp>
      <p:sp>
        <p:nvSpPr>
          <p:cNvPr id="7" name="Line 19"/>
          <p:cNvSpPr>
            <a:spLocks noChangeShapeType="1"/>
          </p:cNvSpPr>
          <p:nvPr/>
        </p:nvSpPr>
        <p:spPr bwMode="auto">
          <a:xfrm>
            <a:off x="433417" y="350678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Line 20"/>
          <p:cNvSpPr>
            <a:spLocks noChangeShapeType="1"/>
          </p:cNvSpPr>
          <p:nvPr/>
        </p:nvSpPr>
        <p:spPr bwMode="auto">
          <a:xfrm>
            <a:off x="793779" y="2786058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Line 22"/>
          <p:cNvSpPr>
            <a:spLocks noChangeShapeType="1"/>
          </p:cNvSpPr>
          <p:nvPr/>
        </p:nvSpPr>
        <p:spPr bwMode="auto">
          <a:xfrm>
            <a:off x="433417" y="3506783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Line 23"/>
          <p:cNvSpPr>
            <a:spLocks noChangeShapeType="1"/>
          </p:cNvSpPr>
          <p:nvPr/>
        </p:nvSpPr>
        <p:spPr bwMode="auto">
          <a:xfrm>
            <a:off x="793779" y="2786058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Line 22"/>
          <p:cNvSpPr>
            <a:spLocks noChangeShapeType="1"/>
          </p:cNvSpPr>
          <p:nvPr/>
        </p:nvSpPr>
        <p:spPr bwMode="auto">
          <a:xfrm>
            <a:off x="433417" y="3506783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Line 23"/>
          <p:cNvSpPr>
            <a:spLocks noChangeShapeType="1"/>
          </p:cNvSpPr>
          <p:nvPr/>
        </p:nvSpPr>
        <p:spPr bwMode="auto">
          <a:xfrm>
            <a:off x="793779" y="2786058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Line 22"/>
          <p:cNvSpPr>
            <a:spLocks noChangeShapeType="1"/>
          </p:cNvSpPr>
          <p:nvPr/>
        </p:nvSpPr>
        <p:spPr bwMode="auto">
          <a:xfrm flipV="1">
            <a:off x="506442" y="3578221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" name="Line 23"/>
          <p:cNvSpPr>
            <a:spLocks noChangeShapeType="1"/>
          </p:cNvSpPr>
          <p:nvPr/>
        </p:nvSpPr>
        <p:spPr bwMode="auto">
          <a:xfrm>
            <a:off x="866804" y="2859083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Line 22"/>
          <p:cNvSpPr>
            <a:spLocks noChangeShapeType="1"/>
          </p:cNvSpPr>
          <p:nvPr/>
        </p:nvSpPr>
        <p:spPr bwMode="auto">
          <a:xfrm>
            <a:off x="433417" y="3506783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" name="Line 22"/>
          <p:cNvSpPr>
            <a:spLocks noChangeShapeType="1"/>
          </p:cNvSpPr>
          <p:nvPr/>
        </p:nvSpPr>
        <p:spPr bwMode="auto">
          <a:xfrm flipV="1">
            <a:off x="506442" y="3578221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7" name="Line 23"/>
          <p:cNvSpPr>
            <a:spLocks noChangeShapeType="1"/>
          </p:cNvSpPr>
          <p:nvPr/>
        </p:nvSpPr>
        <p:spPr bwMode="auto">
          <a:xfrm>
            <a:off x="865217" y="2859083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Line 22"/>
          <p:cNvSpPr>
            <a:spLocks noChangeShapeType="1"/>
          </p:cNvSpPr>
          <p:nvPr/>
        </p:nvSpPr>
        <p:spPr bwMode="auto">
          <a:xfrm>
            <a:off x="431829" y="3506783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9" name="Line 22"/>
          <p:cNvSpPr>
            <a:spLocks noChangeShapeType="1"/>
          </p:cNvSpPr>
          <p:nvPr/>
        </p:nvSpPr>
        <p:spPr bwMode="auto">
          <a:xfrm flipV="1">
            <a:off x="504854" y="3578221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>
            <a:off x="793779" y="2786058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" name="Line 23"/>
          <p:cNvSpPr>
            <a:spLocks noChangeShapeType="1"/>
          </p:cNvSpPr>
          <p:nvPr/>
        </p:nvSpPr>
        <p:spPr bwMode="auto">
          <a:xfrm>
            <a:off x="865217" y="2859083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433417" y="3506783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 flipV="1">
            <a:off x="504854" y="3578221"/>
            <a:ext cx="8280400" cy="1587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793779" y="2786058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>
            <a:off x="433417" y="3506783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7584" y="654968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200" dirty="0" smtClean="0"/>
              <a:t>Today's Lecture</a:t>
            </a:r>
            <a:endParaRPr lang="en-CA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127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128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026320" y="1546914"/>
            <a:ext cx="6858048" cy="4219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600" dirty="0">
                <a:solidFill>
                  <a:srgbClr val="3333FF"/>
                </a:solidFill>
              </a:rPr>
              <a:t>Procedural Versions </a:t>
            </a:r>
            <a:endParaRPr lang="en-US" sz="2600" dirty="0" smtClean="0">
              <a:solidFill>
                <a:srgbClr val="3333FF"/>
              </a:solidFill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600" dirty="0" smtClean="0">
                <a:solidFill>
                  <a:srgbClr val="3333FF"/>
                </a:solidFill>
              </a:rPr>
              <a:t>Properties of Sets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600" dirty="0" smtClean="0">
                <a:solidFill>
                  <a:srgbClr val="3333FF"/>
                </a:solidFill>
              </a:rPr>
              <a:t>Empty Set Properties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600" dirty="0" smtClean="0">
                <a:solidFill>
                  <a:srgbClr val="3333FF"/>
                </a:solidFill>
              </a:rPr>
              <a:t>Difference Properties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600" dirty="0" smtClean="0">
                <a:solidFill>
                  <a:srgbClr val="3333FF"/>
                </a:solidFill>
              </a:rPr>
              <a:t>Set Identities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600" dirty="0" smtClean="0">
                <a:solidFill>
                  <a:srgbClr val="3333FF"/>
                </a:solidFill>
              </a:rPr>
              <a:t>Boolean Algebra and Set theory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600" dirty="0" smtClean="0">
                <a:solidFill>
                  <a:srgbClr val="3333FF"/>
                </a:solidFill>
              </a:rPr>
              <a:t>Puzzles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829890" y="692696"/>
            <a:ext cx="77025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r>
              <a:rPr lang="en-US" sz="3200" dirty="0"/>
              <a:t>Procedural Versions of Set Definitions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971600" y="1412776"/>
            <a:ext cx="7560840" cy="4177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rgbClr val="3333FF"/>
                </a:solidFill>
              </a:rPr>
              <a:t>Let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and </a:t>
            </a:r>
            <a:r>
              <a:rPr lang="en-US" sz="2400" i="1" dirty="0">
                <a:solidFill>
                  <a:srgbClr val="3333FF"/>
                </a:solidFill>
              </a:rPr>
              <a:t>Y </a:t>
            </a:r>
            <a:r>
              <a:rPr lang="en-US" sz="2400" dirty="0">
                <a:solidFill>
                  <a:srgbClr val="3333FF"/>
                </a:solidFill>
              </a:rPr>
              <a:t>be subsets of a universal set </a:t>
            </a:r>
            <a:r>
              <a:rPr lang="en-US" sz="2400" i="1" dirty="0">
                <a:solidFill>
                  <a:srgbClr val="3333FF"/>
                </a:solidFill>
              </a:rPr>
              <a:t>U </a:t>
            </a:r>
            <a:r>
              <a:rPr lang="en-US" sz="2400" dirty="0">
                <a:solidFill>
                  <a:srgbClr val="3333FF"/>
                </a:solidFill>
              </a:rPr>
              <a:t>and suppose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and </a:t>
            </a:r>
            <a:r>
              <a:rPr lang="en-US" sz="2400" i="1" dirty="0">
                <a:solidFill>
                  <a:srgbClr val="3333FF"/>
                </a:solidFill>
              </a:rPr>
              <a:t>y </a:t>
            </a:r>
            <a:r>
              <a:rPr lang="en-US" sz="2400" dirty="0">
                <a:solidFill>
                  <a:srgbClr val="3333FF"/>
                </a:solidFill>
              </a:rPr>
              <a:t>are elements of </a:t>
            </a:r>
            <a:r>
              <a:rPr lang="en-US" sz="2400" i="1" dirty="0">
                <a:solidFill>
                  <a:srgbClr val="3333FF"/>
                </a:solidFill>
              </a:rPr>
              <a:t>U</a:t>
            </a:r>
            <a:r>
              <a:rPr lang="en-US" sz="2400" dirty="0">
                <a:solidFill>
                  <a:srgbClr val="3333FF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s-ES" sz="2400" dirty="0">
                <a:solidFill>
                  <a:srgbClr val="3333FF"/>
                </a:solidFill>
              </a:rPr>
              <a:t>1. </a:t>
            </a:r>
            <a:r>
              <a:rPr lang="es-ES" sz="2400" dirty="0" smtClean="0">
                <a:solidFill>
                  <a:srgbClr val="3333FF"/>
                </a:solidFill>
              </a:rPr>
              <a:t> </a:t>
            </a:r>
            <a:r>
              <a:rPr lang="es-ES" sz="2400" i="1" dirty="0" smtClean="0">
                <a:solidFill>
                  <a:srgbClr val="3333FF"/>
                </a:solidFill>
              </a:rPr>
              <a:t>x </a:t>
            </a:r>
            <a:r>
              <a:rPr lang="es-ES" sz="2400" dirty="0">
                <a:solidFill>
                  <a:srgbClr val="3333FF"/>
                </a:solidFill>
              </a:rPr>
              <a:t>∈ </a:t>
            </a:r>
            <a:r>
              <a:rPr lang="es-ES" sz="2400" i="1" dirty="0">
                <a:solidFill>
                  <a:srgbClr val="3333FF"/>
                </a:solidFill>
              </a:rPr>
              <a:t>X </a:t>
            </a:r>
            <a:r>
              <a:rPr lang="es-ES" sz="2400" dirty="0">
                <a:solidFill>
                  <a:srgbClr val="3333FF"/>
                </a:solidFill>
              </a:rPr>
              <a:t>∪ </a:t>
            </a:r>
            <a:r>
              <a:rPr lang="es-ES" sz="2400" i="1" dirty="0">
                <a:solidFill>
                  <a:srgbClr val="3333FF"/>
                </a:solidFill>
              </a:rPr>
              <a:t>Y </a:t>
            </a:r>
            <a:r>
              <a:rPr lang="es-ES" sz="2400" dirty="0">
                <a:solidFill>
                  <a:srgbClr val="3333FF"/>
                </a:solidFill>
              </a:rPr>
              <a:t>⇔ </a:t>
            </a:r>
            <a:r>
              <a:rPr lang="es-ES" sz="2400" i="1" dirty="0">
                <a:solidFill>
                  <a:srgbClr val="3333FF"/>
                </a:solidFill>
              </a:rPr>
              <a:t>x </a:t>
            </a:r>
            <a:r>
              <a:rPr lang="es-ES" sz="2400" dirty="0">
                <a:solidFill>
                  <a:srgbClr val="3333FF"/>
                </a:solidFill>
              </a:rPr>
              <a:t>∈ </a:t>
            </a:r>
            <a:r>
              <a:rPr lang="es-ES" sz="2400" i="1" dirty="0">
                <a:solidFill>
                  <a:srgbClr val="3333FF"/>
                </a:solidFill>
              </a:rPr>
              <a:t>X </a:t>
            </a:r>
            <a:r>
              <a:rPr lang="es-ES" sz="2400" dirty="0" smtClean="0">
                <a:solidFill>
                  <a:srgbClr val="3333FF"/>
                </a:solidFill>
              </a:rPr>
              <a:t>or</a:t>
            </a:r>
            <a:r>
              <a:rPr lang="es-ES" sz="2400" dirty="0">
                <a:solidFill>
                  <a:srgbClr val="3333FF"/>
                </a:solidFill>
              </a:rPr>
              <a:t> </a:t>
            </a:r>
            <a:r>
              <a:rPr lang="es-ES" sz="2400" i="1" dirty="0" smtClean="0">
                <a:solidFill>
                  <a:srgbClr val="3333FF"/>
                </a:solidFill>
              </a:rPr>
              <a:t>x </a:t>
            </a:r>
            <a:r>
              <a:rPr lang="es-ES" sz="2400" dirty="0">
                <a:solidFill>
                  <a:srgbClr val="3333FF"/>
                </a:solidFill>
              </a:rPr>
              <a:t>∈ </a:t>
            </a:r>
            <a:r>
              <a:rPr lang="es-ES" sz="2400" i="1" dirty="0">
                <a:solidFill>
                  <a:srgbClr val="3333FF"/>
                </a:solidFill>
              </a:rPr>
              <a:t>Y</a:t>
            </a:r>
          </a:p>
          <a:p>
            <a:pPr>
              <a:lnSpc>
                <a:spcPct val="150000"/>
              </a:lnSpc>
            </a:pPr>
            <a:r>
              <a:rPr lang="es-ES" sz="2400" dirty="0">
                <a:solidFill>
                  <a:srgbClr val="3333FF"/>
                </a:solidFill>
              </a:rPr>
              <a:t>2. </a:t>
            </a:r>
            <a:r>
              <a:rPr lang="es-ES" sz="2400" dirty="0" smtClean="0">
                <a:solidFill>
                  <a:srgbClr val="3333FF"/>
                </a:solidFill>
              </a:rPr>
              <a:t> </a:t>
            </a:r>
            <a:r>
              <a:rPr lang="es-ES" sz="2400" i="1" dirty="0" smtClean="0">
                <a:solidFill>
                  <a:srgbClr val="3333FF"/>
                </a:solidFill>
              </a:rPr>
              <a:t>x </a:t>
            </a:r>
            <a:r>
              <a:rPr lang="es-ES" sz="2400" dirty="0">
                <a:solidFill>
                  <a:srgbClr val="3333FF"/>
                </a:solidFill>
              </a:rPr>
              <a:t>∈ </a:t>
            </a:r>
            <a:r>
              <a:rPr lang="es-ES" sz="2400" i="1" dirty="0">
                <a:solidFill>
                  <a:srgbClr val="3333FF"/>
                </a:solidFill>
              </a:rPr>
              <a:t>X </a:t>
            </a:r>
            <a:r>
              <a:rPr lang="es-ES" sz="2400" dirty="0">
                <a:solidFill>
                  <a:srgbClr val="3333FF"/>
                </a:solidFill>
              </a:rPr>
              <a:t>∩ </a:t>
            </a:r>
            <a:r>
              <a:rPr lang="es-ES" sz="2400" i="1" dirty="0">
                <a:solidFill>
                  <a:srgbClr val="3333FF"/>
                </a:solidFill>
              </a:rPr>
              <a:t>Y </a:t>
            </a:r>
            <a:r>
              <a:rPr lang="es-ES" sz="2400" dirty="0">
                <a:solidFill>
                  <a:srgbClr val="3333FF"/>
                </a:solidFill>
              </a:rPr>
              <a:t>⇔ </a:t>
            </a:r>
            <a:r>
              <a:rPr lang="es-ES" sz="2400" i="1" dirty="0">
                <a:solidFill>
                  <a:srgbClr val="3333FF"/>
                </a:solidFill>
              </a:rPr>
              <a:t>x </a:t>
            </a:r>
            <a:r>
              <a:rPr lang="es-ES" sz="2400" dirty="0">
                <a:solidFill>
                  <a:srgbClr val="3333FF"/>
                </a:solidFill>
              </a:rPr>
              <a:t>∈ </a:t>
            </a:r>
            <a:r>
              <a:rPr lang="es-ES" sz="2400" i="1" dirty="0">
                <a:solidFill>
                  <a:srgbClr val="3333FF"/>
                </a:solidFill>
              </a:rPr>
              <a:t>X </a:t>
            </a:r>
            <a:r>
              <a:rPr lang="es-ES" sz="2400" dirty="0">
                <a:solidFill>
                  <a:srgbClr val="3333FF"/>
                </a:solidFill>
              </a:rPr>
              <a:t>and </a:t>
            </a:r>
            <a:r>
              <a:rPr lang="es-ES" sz="2400" i="1" dirty="0">
                <a:solidFill>
                  <a:srgbClr val="3333FF"/>
                </a:solidFill>
              </a:rPr>
              <a:t>x </a:t>
            </a:r>
            <a:r>
              <a:rPr lang="es-ES" sz="2400" dirty="0">
                <a:solidFill>
                  <a:srgbClr val="3333FF"/>
                </a:solidFill>
              </a:rPr>
              <a:t>∈ </a:t>
            </a:r>
            <a:r>
              <a:rPr lang="es-ES" sz="2400" i="1" dirty="0">
                <a:solidFill>
                  <a:srgbClr val="3333FF"/>
                </a:solidFill>
              </a:rPr>
              <a:t>Y</a:t>
            </a:r>
          </a:p>
          <a:p>
            <a:pPr>
              <a:lnSpc>
                <a:spcPct val="150000"/>
              </a:lnSpc>
            </a:pPr>
            <a:r>
              <a:rPr lang="es-ES" sz="2400" dirty="0">
                <a:solidFill>
                  <a:srgbClr val="3333FF"/>
                </a:solidFill>
              </a:rPr>
              <a:t>3. </a:t>
            </a:r>
            <a:r>
              <a:rPr lang="es-ES" sz="2400" dirty="0" smtClean="0">
                <a:solidFill>
                  <a:srgbClr val="3333FF"/>
                </a:solidFill>
              </a:rPr>
              <a:t> </a:t>
            </a:r>
            <a:r>
              <a:rPr lang="es-ES" sz="2400" i="1" dirty="0" smtClean="0">
                <a:solidFill>
                  <a:srgbClr val="3333FF"/>
                </a:solidFill>
              </a:rPr>
              <a:t>x </a:t>
            </a:r>
            <a:r>
              <a:rPr lang="es-ES" sz="2400" dirty="0">
                <a:solidFill>
                  <a:srgbClr val="3333FF"/>
                </a:solidFill>
              </a:rPr>
              <a:t>∈ </a:t>
            </a:r>
            <a:r>
              <a:rPr lang="es-ES" sz="2400" i="1" dirty="0">
                <a:solidFill>
                  <a:srgbClr val="3333FF"/>
                </a:solidFill>
              </a:rPr>
              <a:t>X </a:t>
            </a:r>
            <a:r>
              <a:rPr lang="es-ES" sz="2400" dirty="0">
                <a:solidFill>
                  <a:srgbClr val="3333FF"/>
                </a:solidFill>
              </a:rPr>
              <a:t>− </a:t>
            </a:r>
            <a:r>
              <a:rPr lang="es-ES" sz="2400" i="1" dirty="0">
                <a:solidFill>
                  <a:srgbClr val="3333FF"/>
                </a:solidFill>
              </a:rPr>
              <a:t>Y </a:t>
            </a:r>
            <a:r>
              <a:rPr lang="es-ES" sz="2400" dirty="0">
                <a:solidFill>
                  <a:srgbClr val="3333FF"/>
                </a:solidFill>
              </a:rPr>
              <a:t>⇔ </a:t>
            </a:r>
            <a:r>
              <a:rPr lang="es-ES" sz="2400" i="1" dirty="0">
                <a:solidFill>
                  <a:srgbClr val="3333FF"/>
                </a:solidFill>
              </a:rPr>
              <a:t>x </a:t>
            </a:r>
            <a:r>
              <a:rPr lang="es-ES" sz="2400" dirty="0">
                <a:solidFill>
                  <a:srgbClr val="3333FF"/>
                </a:solidFill>
              </a:rPr>
              <a:t>∈ </a:t>
            </a:r>
            <a:r>
              <a:rPr lang="es-ES" sz="2400" i="1" dirty="0">
                <a:solidFill>
                  <a:srgbClr val="3333FF"/>
                </a:solidFill>
              </a:rPr>
              <a:t>X </a:t>
            </a:r>
            <a:r>
              <a:rPr lang="es-ES" sz="2400" dirty="0">
                <a:solidFill>
                  <a:srgbClr val="3333FF"/>
                </a:solidFill>
              </a:rPr>
              <a:t>and </a:t>
            </a:r>
            <a:r>
              <a:rPr lang="es-ES" sz="2400" i="1" dirty="0">
                <a:solidFill>
                  <a:srgbClr val="3333FF"/>
                </a:solidFill>
              </a:rPr>
              <a:t>x </a:t>
            </a:r>
            <a:r>
              <a:rPr lang="en-US" sz="2400" dirty="0" smtClean="0">
                <a:solidFill>
                  <a:srgbClr val="3333FF"/>
                </a:solidFill>
              </a:rPr>
              <a:t>∉ </a:t>
            </a:r>
            <a:r>
              <a:rPr lang="es-ES" sz="2400" i="1" dirty="0" smtClean="0">
                <a:solidFill>
                  <a:srgbClr val="3333FF"/>
                </a:solidFill>
              </a:rPr>
              <a:t>Y</a:t>
            </a:r>
            <a:endParaRPr lang="es-ES" sz="2400" i="1" dirty="0">
              <a:solidFill>
                <a:srgbClr val="3333FF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3333FF"/>
                </a:solidFill>
              </a:rPr>
              <a:t>4. </a:t>
            </a:r>
            <a:r>
              <a:rPr lang="en-US" sz="2400" dirty="0" smtClean="0">
                <a:solidFill>
                  <a:srgbClr val="3333FF"/>
                </a:solidFill>
              </a:rPr>
              <a:t> </a:t>
            </a:r>
            <a:r>
              <a:rPr lang="en-US" sz="2400" i="1" dirty="0" smtClean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∈ </a:t>
            </a:r>
            <a:r>
              <a:rPr lang="en-US" sz="2400" i="1" dirty="0" smtClean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⇔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 smtClean="0">
                <a:solidFill>
                  <a:srgbClr val="3333FF"/>
                </a:solidFill>
              </a:rPr>
              <a:t>∉ </a:t>
            </a:r>
            <a:r>
              <a:rPr lang="en-US" sz="2400" i="1" dirty="0" smtClean="0">
                <a:solidFill>
                  <a:srgbClr val="3333FF"/>
                </a:solidFill>
              </a:rPr>
              <a:t>X’</a:t>
            </a:r>
            <a:endParaRPr lang="en-US" sz="2400" i="1" dirty="0">
              <a:solidFill>
                <a:srgbClr val="3333FF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2400" dirty="0">
                <a:solidFill>
                  <a:srgbClr val="3333FF"/>
                </a:solidFill>
              </a:rPr>
              <a:t>5. </a:t>
            </a:r>
            <a:r>
              <a:rPr lang="es-ES" sz="2400" dirty="0" smtClean="0">
                <a:solidFill>
                  <a:srgbClr val="3333FF"/>
                </a:solidFill>
              </a:rPr>
              <a:t> </a:t>
            </a:r>
            <a:r>
              <a:rPr lang="es-ES" sz="2400" i="1" dirty="0" smtClean="0">
                <a:solidFill>
                  <a:srgbClr val="3333FF"/>
                </a:solidFill>
              </a:rPr>
              <a:t>(</a:t>
            </a:r>
            <a:r>
              <a:rPr lang="es-ES" sz="2400" i="1" dirty="0">
                <a:solidFill>
                  <a:srgbClr val="3333FF"/>
                </a:solidFill>
              </a:rPr>
              <a:t>x, y) </a:t>
            </a:r>
            <a:r>
              <a:rPr lang="es-ES" sz="2400" dirty="0">
                <a:solidFill>
                  <a:srgbClr val="3333FF"/>
                </a:solidFill>
              </a:rPr>
              <a:t>∈ </a:t>
            </a:r>
            <a:r>
              <a:rPr lang="es-ES" sz="2400" i="1" dirty="0">
                <a:solidFill>
                  <a:srgbClr val="3333FF"/>
                </a:solidFill>
              </a:rPr>
              <a:t>X </a:t>
            </a:r>
            <a:r>
              <a:rPr lang="es-ES" sz="2400" dirty="0">
                <a:solidFill>
                  <a:srgbClr val="3333FF"/>
                </a:solidFill>
              </a:rPr>
              <a:t>× </a:t>
            </a:r>
            <a:r>
              <a:rPr lang="es-ES" sz="2400" i="1" dirty="0">
                <a:solidFill>
                  <a:srgbClr val="3333FF"/>
                </a:solidFill>
              </a:rPr>
              <a:t>Y </a:t>
            </a:r>
            <a:r>
              <a:rPr lang="es-ES" sz="2400" dirty="0">
                <a:solidFill>
                  <a:srgbClr val="3333FF"/>
                </a:solidFill>
              </a:rPr>
              <a:t>⇔ </a:t>
            </a:r>
            <a:r>
              <a:rPr lang="es-ES" sz="2400" i="1" dirty="0">
                <a:solidFill>
                  <a:srgbClr val="3333FF"/>
                </a:solidFill>
              </a:rPr>
              <a:t>x </a:t>
            </a:r>
            <a:r>
              <a:rPr lang="es-ES" sz="2400" dirty="0">
                <a:solidFill>
                  <a:srgbClr val="3333FF"/>
                </a:solidFill>
              </a:rPr>
              <a:t>∈ </a:t>
            </a:r>
            <a:r>
              <a:rPr lang="es-ES" sz="2400" i="1" dirty="0">
                <a:solidFill>
                  <a:srgbClr val="3333FF"/>
                </a:solidFill>
              </a:rPr>
              <a:t>X </a:t>
            </a:r>
            <a:r>
              <a:rPr lang="es-ES" sz="2400" dirty="0">
                <a:solidFill>
                  <a:srgbClr val="3333FF"/>
                </a:solidFill>
              </a:rPr>
              <a:t>and </a:t>
            </a:r>
            <a:r>
              <a:rPr lang="es-ES" sz="2400" i="1" dirty="0">
                <a:solidFill>
                  <a:srgbClr val="3333FF"/>
                </a:solidFill>
              </a:rPr>
              <a:t>y </a:t>
            </a:r>
            <a:r>
              <a:rPr lang="es-ES" sz="2400" dirty="0">
                <a:solidFill>
                  <a:srgbClr val="3333FF"/>
                </a:solidFill>
              </a:rPr>
              <a:t>∈ </a:t>
            </a:r>
            <a:r>
              <a:rPr lang="es-ES" sz="2400" i="1" dirty="0">
                <a:solidFill>
                  <a:srgbClr val="3333FF"/>
                </a:solidFill>
              </a:rPr>
              <a:t>Y</a:t>
            </a:r>
            <a:endParaRPr lang="en-US" sz="2400" dirty="0">
              <a:solidFill>
                <a:srgbClr val="3333FF"/>
              </a:solidFill>
              <a:sym typeface="Symbol" pitchFamily="18" charset="2"/>
            </a:endParaRPr>
          </a:p>
        </p:txBody>
      </p:sp>
      <p:sp>
        <p:nvSpPr>
          <p:cNvPr id="14340" name="Line 21"/>
          <p:cNvSpPr>
            <a:spLocks noChangeShapeType="1"/>
          </p:cNvSpPr>
          <p:nvPr/>
        </p:nvSpPr>
        <p:spPr bwMode="auto">
          <a:xfrm>
            <a:off x="395288" y="1268413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41" name="Line 2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42" name="Line 21"/>
          <p:cNvSpPr>
            <a:spLocks noChangeShapeType="1"/>
          </p:cNvSpPr>
          <p:nvPr/>
        </p:nvSpPr>
        <p:spPr bwMode="auto">
          <a:xfrm>
            <a:off x="395288" y="1268413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343" name="Line 2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827584" y="620688"/>
            <a:ext cx="6743721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Properties of Sets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8436" name="Line 8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8437" name="Line 9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57448" y="1334373"/>
            <a:ext cx="7747000" cy="461664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sz="2800" b="1" dirty="0" smtClean="0">
                <a:solidFill>
                  <a:srgbClr val="3333FF"/>
                </a:solidFill>
              </a:rPr>
              <a:t>Theorem: </a:t>
            </a:r>
          </a:p>
          <a:p>
            <a:pPr marL="457200" indent="-457200">
              <a:lnSpc>
                <a:spcPct val="150000"/>
              </a:lnSpc>
            </a:pPr>
            <a:r>
              <a:rPr lang="en-US" sz="2800" dirty="0" smtClean="0">
                <a:solidFill>
                  <a:srgbClr val="3333FF"/>
                </a:solidFill>
              </a:rPr>
              <a:t>1</a:t>
            </a:r>
            <a:r>
              <a:rPr lang="en-US" sz="2800" dirty="0">
                <a:solidFill>
                  <a:srgbClr val="3333FF"/>
                </a:solidFill>
              </a:rPr>
              <a:t>. </a:t>
            </a:r>
            <a:r>
              <a:rPr lang="en-US" sz="2800" i="1" dirty="0">
                <a:solidFill>
                  <a:srgbClr val="3333FF"/>
                </a:solidFill>
              </a:rPr>
              <a:t>Inclusion of Intersection: </a:t>
            </a:r>
            <a:r>
              <a:rPr lang="en-US" sz="2800" dirty="0"/>
              <a:t>For all sets </a:t>
            </a:r>
            <a:r>
              <a:rPr lang="en-US" sz="2800" i="1" dirty="0"/>
              <a:t>A </a:t>
            </a:r>
            <a:r>
              <a:rPr lang="en-US" sz="2800" dirty="0"/>
              <a:t>and </a:t>
            </a:r>
            <a:r>
              <a:rPr lang="en-US" sz="2800" i="1" dirty="0"/>
              <a:t>B</a:t>
            </a:r>
            <a:r>
              <a:rPr lang="en-US" sz="2800" dirty="0"/>
              <a:t>,</a:t>
            </a:r>
          </a:p>
          <a:p>
            <a:pPr marL="457200" indent="-457200">
              <a:lnSpc>
                <a:spcPct val="150000"/>
              </a:lnSpc>
            </a:pPr>
            <a:r>
              <a:rPr lang="en-US" sz="2800" i="1" dirty="0"/>
              <a:t> </a:t>
            </a:r>
            <a:r>
              <a:rPr lang="en-US" sz="2800" i="1" dirty="0" smtClean="0"/>
              <a:t>    A </a:t>
            </a:r>
            <a:r>
              <a:rPr lang="en-US" sz="2800" dirty="0"/>
              <a:t>∩ </a:t>
            </a:r>
            <a:r>
              <a:rPr lang="en-US" sz="2800" i="1" dirty="0"/>
              <a:t>B </a:t>
            </a:r>
            <a:r>
              <a:rPr lang="en-US" sz="2800" dirty="0"/>
              <a:t>⊆ </a:t>
            </a:r>
            <a:r>
              <a:rPr lang="en-US" sz="2800" i="1" dirty="0"/>
              <a:t>A </a:t>
            </a:r>
            <a:r>
              <a:rPr lang="en-US" sz="2800" dirty="0"/>
              <a:t>and (b) </a:t>
            </a:r>
            <a:r>
              <a:rPr lang="en-US" sz="2800" i="1" dirty="0"/>
              <a:t>A </a:t>
            </a:r>
            <a:r>
              <a:rPr lang="en-US" sz="2800" dirty="0"/>
              <a:t>∩ </a:t>
            </a:r>
            <a:r>
              <a:rPr lang="en-US" sz="2800" i="1" dirty="0"/>
              <a:t>B </a:t>
            </a:r>
            <a:r>
              <a:rPr lang="en-US" sz="2800" dirty="0"/>
              <a:t>⊆ </a:t>
            </a:r>
            <a:r>
              <a:rPr lang="en-US" sz="2800" i="1" dirty="0"/>
              <a:t>B.</a:t>
            </a:r>
          </a:p>
          <a:p>
            <a:pPr marL="457200" indent="-457200">
              <a:lnSpc>
                <a:spcPct val="150000"/>
              </a:lnSpc>
            </a:pPr>
            <a:r>
              <a:rPr lang="en-US" sz="2800" dirty="0">
                <a:solidFill>
                  <a:srgbClr val="3333FF"/>
                </a:solidFill>
              </a:rPr>
              <a:t>2. </a:t>
            </a:r>
            <a:r>
              <a:rPr lang="en-US" sz="2800" i="1" dirty="0">
                <a:solidFill>
                  <a:srgbClr val="3333FF"/>
                </a:solidFill>
              </a:rPr>
              <a:t>Inclusion in Union: </a:t>
            </a:r>
            <a:r>
              <a:rPr lang="en-US" sz="2800" dirty="0"/>
              <a:t>For all sets </a:t>
            </a:r>
            <a:r>
              <a:rPr lang="en-US" sz="2800" i="1" dirty="0"/>
              <a:t>A </a:t>
            </a:r>
            <a:r>
              <a:rPr lang="en-US" sz="2800" dirty="0"/>
              <a:t>and </a:t>
            </a:r>
            <a:r>
              <a:rPr lang="en-US" sz="2800" i="1" dirty="0"/>
              <a:t>B</a:t>
            </a:r>
            <a:r>
              <a:rPr lang="en-US" sz="2800" dirty="0"/>
              <a:t>,</a:t>
            </a:r>
          </a:p>
          <a:p>
            <a:pPr marL="457200" indent="-457200">
              <a:lnSpc>
                <a:spcPct val="150000"/>
              </a:lnSpc>
            </a:pPr>
            <a:r>
              <a:rPr lang="en-US" sz="2800" dirty="0"/>
              <a:t> </a:t>
            </a:r>
            <a:r>
              <a:rPr lang="en-US" sz="2800" dirty="0" smtClean="0"/>
              <a:t>    </a:t>
            </a:r>
            <a:r>
              <a:rPr lang="en-US" sz="2800" i="1" dirty="0" smtClean="0"/>
              <a:t>A </a:t>
            </a:r>
            <a:r>
              <a:rPr lang="en-US" sz="2800" dirty="0"/>
              <a:t>⊆ </a:t>
            </a:r>
            <a:r>
              <a:rPr lang="en-US" sz="2800" i="1" dirty="0"/>
              <a:t>A </a:t>
            </a:r>
            <a:r>
              <a:rPr lang="en-US" sz="2800" dirty="0"/>
              <a:t>∪ </a:t>
            </a:r>
            <a:r>
              <a:rPr lang="en-US" sz="2800" i="1" dirty="0"/>
              <a:t>B </a:t>
            </a:r>
            <a:r>
              <a:rPr lang="en-US" sz="2800" dirty="0"/>
              <a:t>and (b) </a:t>
            </a:r>
            <a:r>
              <a:rPr lang="en-US" sz="2800" i="1" dirty="0"/>
              <a:t>B </a:t>
            </a:r>
            <a:r>
              <a:rPr lang="en-US" sz="2800" dirty="0"/>
              <a:t>⊆ </a:t>
            </a:r>
            <a:r>
              <a:rPr lang="en-US" sz="2800" i="1" dirty="0"/>
              <a:t>A </a:t>
            </a:r>
            <a:r>
              <a:rPr lang="en-US" sz="2800" dirty="0"/>
              <a:t>∪ </a:t>
            </a:r>
            <a:r>
              <a:rPr lang="en-US" sz="2800" i="1" dirty="0"/>
              <a:t>B.</a:t>
            </a:r>
          </a:p>
          <a:p>
            <a:pPr marL="457200" indent="-457200">
              <a:lnSpc>
                <a:spcPct val="150000"/>
              </a:lnSpc>
            </a:pPr>
            <a:r>
              <a:rPr lang="en-US" sz="2800" dirty="0">
                <a:solidFill>
                  <a:srgbClr val="3333FF"/>
                </a:solidFill>
              </a:rPr>
              <a:t>3. </a:t>
            </a:r>
            <a:r>
              <a:rPr lang="en-US" sz="2800" i="1" dirty="0">
                <a:solidFill>
                  <a:srgbClr val="3333FF"/>
                </a:solidFill>
              </a:rPr>
              <a:t>Transitive Property of Subsets: </a:t>
            </a:r>
            <a:r>
              <a:rPr lang="en-US" sz="2800" dirty="0"/>
              <a:t>For all sets </a:t>
            </a:r>
            <a:r>
              <a:rPr lang="en-US" sz="2800" i="1" dirty="0"/>
              <a:t>A, B</a:t>
            </a:r>
            <a:r>
              <a:rPr lang="en-US" sz="2800" dirty="0"/>
              <a:t>, and </a:t>
            </a:r>
            <a:r>
              <a:rPr lang="en-US" sz="2800" i="1" dirty="0" smtClean="0"/>
              <a:t>C</a:t>
            </a:r>
            <a:r>
              <a:rPr lang="en-US" sz="2800" dirty="0" smtClean="0"/>
              <a:t>, </a:t>
            </a:r>
            <a:r>
              <a:rPr lang="en-US" sz="2800" dirty="0" smtClean="0">
                <a:solidFill>
                  <a:srgbClr val="3333FF"/>
                </a:solidFill>
              </a:rPr>
              <a:t>if </a:t>
            </a:r>
            <a:r>
              <a:rPr lang="en-US" sz="2800" i="1" dirty="0">
                <a:solidFill>
                  <a:srgbClr val="3333FF"/>
                </a:solidFill>
              </a:rPr>
              <a:t>A </a:t>
            </a:r>
            <a:r>
              <a:rPr lang="en-US" sz="2800" dirty="0">
                <a:solidFill>
                  <a:srgbClr val="3333FF"/>
                </a:solidFill>
              </a:rPr>
              <a:t>⊆ </a:t>
            </a:r>
            <a:r>
              <a:rPr lang="en-US" sz="2800" i="1" dirty="0">
                <a:solidFill>
                  <a:srgbClr val="3333FF"/>
                </a:solidFill>
              </a:rPr>
              <a:t>B </a:t>
            </a:r>
            <a:r>
              <a:rPr lang="en-US" sz="2800" dirty="0">
                <a:solidFill>
                  <a:srgbClr val="3333FF"/>
                </a:solidFill>
              </a:rPr>
              <a:t>and </a:t>
            </a:r>
            <a:r>
              <a:rPr lang="en-US" sz="2800" i="1" dirty="0">
                <a:solidFill>
                  <a:srgbClr val="3333FF"/>
                </a:solidFill>
              </a:rPr>
              <a:t>B </a:t>
            </a:r>
            <a:r>
              <a:rPr lang="en-US" sz="2800" dirty="0">
                <a:solidFill>
                  <a:srgbClr val="3333FF"/>
                </a:solidFill>
              </a:rPr>
              <a:t>⊆ </a:t>
            </a:r>
            <a:r>
              <a:rPr lang="en-US" sz="2800" i="1" dirty="0">
                <a:solidFill>
                  <a:srgbClr val="3333FF"/>
                </a:solidFill>
              </a:rPr>
              <a:t>C, </a:t>
            </a:r>
            <a:r>
              <a:rPr lang="en-US" sz="2800" dirty="0">
                <a:solidFill>
                  <a:srgbClr val="3333FF"/>
                </a:solidFill>
              </a:rPr>
              <a:t>then </a:t>
            </a:r>
            <a:r>
              <a:rPr lang="en-US" sz="2800" i="1" dirty="0">
                <a:solidFill>
                  <a:srgbClr val="3333FF"/>
                </a:solidFill>
              </a:rPr>
              <a:t>A </a:t>
            </a:r>
            <a:r>
              <a:rPr lang="en-US" sz="2800" dirty="0">
                <a:solidFill>
                  <a:srgbClr val="3333FF"/>
                </a:solidFill>
              </a:rPr>
              <a:t>⊆ </a:t>
            </a:r>
            <a:r>
              <a:rPr lang="en-US" sz="2800" i="1" dirty="0">
                <a:solidFill>
                  <a:srgbClr val="3333FF"/>
                </a:solidFill>
              </a:rPr>
              <a:t>C</a:t>
            </a:r>
            <a:r>
              <a:rPr lang="en-US" sz="2800" i="1" dirty="0" smtClean="0">
                <a:solidFill>
                  <a:srgbClr val="3333FF"/>
                </a:solidFill>
              </a:rPr>
              <a:t>.</a:t>
            </a:r>
            <a:endParaRPr lang="en-US" sz="24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862086" y="692696"/>
            <a:ext cx="7526338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</a:rPr>
              <a:t>Proof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29" name="Line 12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30" name="Line 13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31" name="Rectangle 9"/>
          <p:cNvSpPr>
            <a:spLocks noChangeArrowheads="1"/>
          </p:cNvSpPr>
          <p:nvPr/>
        </p:nvSpPr>
        <p:spPr bwMode="auto">
          <a:xfrm>
            <a:off x="899592" y="1285860"/>
            <a:ext cx="7776096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itchFamily="2" charset="2"/>
              <a:buAutoNum type="arabicPeriod"/>
            </a:pPr>
            <a:r>
              <a:rPr lang="en-US" sz="2400" dirty="0" smtClean="0"/>
              <a:t>(For </a:t>
            </a:r>
            <a:r>
              <a:rPr lang="en-US" sz="2400" dirty="0"/>
              <a:t>all sets </a:t>
            </a:r>
            <a:r>
              <a:rPr lang="en-US" sz="2400" i="1" dirty="0"/>
              <a:t>A </a:t>
            </a:r>
            <a:r>
              <a:rPr lang="en-US" sz="2400" dirty="0"/>
              <a:t>and </a:t>
            </a:r>
            <a:r>
              <a:rPr lang="en-US" sz="2400" i="1" dirty="0" smtClean="0"/>
              <a:t>B), A </a:t>
            </a:r>
            <a:r>
              <a:rPr lang="en-US" sz="2400" dirty="0"/>
              <a:t>∩ </a:t>
            </a:r>
            <a:r>
              <a:rPr lang="en-US" sz="2400" i="1" dirty="0"/>
              <a:t>B </a:t>
            </a:r>
            <a:r>
              <a:rPr lang="en-US" sz="2400" dirty="0"/>
              <a:t>⊆ </a:t>
            </a:r>
            <a:r>
              <a:rPr lang="en-US" sz="2400" i="1" dirty="0"/>
              <a:t>A</a:t>
            </a:r>
            <a:r>
              <a:rPr lang="en-US" sz="24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Suppose </a:t>
            </a:r>
            <a:r>
              <a:rPr lang="en-US" sz="2400" i="1" dirty="0">
                <a:solidFill>
                  <a:srgbClr val="3333FF"/>
                </a:solidFill>
              </a:rPr>
              <a:t>x</a:t>
            </a:r>
            <a:r>
              <a:rPr lang="en-US" sz="2400" i="1" dirty="0"/>
              <a:t> </a:t>
            </a:r>
            <a:r>
              <a:rPr lang="en-US" sz="2400" dirty="0"/>
              <a:t>is an element in </a:t>
            </a:r>
            <a:r>
              <a:rPr lang="en-US" sz="2400" i="1" dirty="0">
                <a:solidFill>
                  <a:srgbClr val="3333FF"/>
                </a:solidFill>
              </a:rPr>
              <a:t>A </a:t>
            </a:r>
            <a:r>
              <a:rPr lang="en-US" sz="2400" dirty="0">
                <a:solidFill>
                  <a:srgbClr val="3333FF"/>
                </a:solidFill>
              </a:rPr>
              <a:t>∩ </a:t>
            </a:r>
            <a:r>
              <a:rPr lang="en-US" sz="2400" i="1" dirty="0" smtClean="0">
                <a:solidFill>
                  <a:srgbClr val="3333FF"/>
                </a:solidFill>
              </a:rPr>
              <a:t>B</a:t>
            </a:r>
            <a:r>
              <a:rPr lang="en-US" sz="2400" i="1" dirty="0" smtClean="0"/>
              <a:t> </a:t>
            </a:r>
            <a:r>
              <a:rPr lang="en-US" sz="2400" dirty="0" smtClean="0"/>
              <a:t>and </a:t>
            </a:r>
            <a:r>
              <a:rPr lang="en-US" sz="2400" dirty="0"/>
              <a:t>then </a:t>
            </a:r>
            <a:r>
              <a:rPr lang="en-US" sz="2400" dirty="0" smtClean="0"/>
              <a:t>you show</a:t>
            </a:r>
            <a:r>
              <a:rPr lang="en-US" sz="2400" b="1" dirty="0" smtClean="0"/>
              <a:t> </a:t>
            </a:r>
            <a:r>
              <a:rPr lang="en-US" sz="2400" dirty="0"/>
              <a:t>that </a:t>
            </a:r>
            <a:r>
              <a:rPr lang="en-US" sz="2400" i="1" dirty="0">
                <a:solidFill>
                  <a:srgbClr val="3333FF"/>
                </a:solidFill>
              </a:rPr>
              <a:t>x</a:t>
            </a:r>
            <a:r>
              <a:rPr lang="en-US" sz="2400" i="1" dirty="0"/>
              <a:t> </a:t>
            </a:r>
            <a:r>
              <a:rPr lang="en-US" sz="2400" dirty="0"/>
              <a:t>is in </a:t>
            </a:r>
            <a:r>
              <a:rPr lang="en-US" sz="2400" i="1" dirty="0" smtClean="0">
                <a:solidFill>
                  <a:srgbClr val="3333FF"/>
                </a:solidFill>
              </a:rPr>
              <a:t>A</a:t>
            </a:r>
            <a:r>
              <a:rPr lang="en-US" sz="2400" i="1" dirty="0" smtClean="0"/>
              <a:t>. </a:t>
            </a:r>
            <a:r>
              <a:rPr lang="en-US" sz="2400" dirty="0" smtClean="0"/>
              <a:t>To </a:t>
            </a:r>
            <a:r>
              <a:rPr lang="en-US" sz="2400" dirty="0"/>
              <a:t>say that </a:t>
            </a:r>
            <a:r>
              <a:rPr lang="en-US" sz="2400" i="1" dirty="0"/>
              <a:t>x </a:t>
            </a:r>
            <a:r>
              <a:rPr lang="en-US" sz="2400" dirty="0"/>
              <a:t>is in </a:t>
            </a:r>
            <a:r>
              <a:rPr lang="en-US" sz="2400" i="1" dirty="0">
                <a:solidFill>
                  <a:srgbClr val="3333FF"/>
                </a:solidFill>
              </a:rPr>
              <a:t>A </a:t>
            </a:r>
            <a:r>
              <a:rPr lang="en-US" sz="2400" dirty="0">
                <a:solidFill>
                  <a:srgbClr val="3333FF"/>
                </a:solidFill>
              </a:rPr>
              <a:t>∩ </a:t>
            </a:r>
            <a:r>
              <a:rPr lang="en-US" sz="2400" i="1" dirty="0">
                <a:solidFill>
                  <a:srgbClr val="3333FF"/>
                </a:solidFill>
              </a:rPr>
              <a:t>B </a:t>
            </a:r>
            <a:r>
              <a:rPr lang="en-US" sz="2400" dirty="0" smtClean="0"/>
              <a:t>means that </a:t>
            </a:r>
            <a:r>
              <a:rPr lang="en-US" sz="2400" i="1" dirty="0" smtClean="0">
                <a:solidFill>
                  <a:srgbClr val="3333FF"/>
                </a:solidFill>
              </a:rPr>
              <a:t>x </a:t>
            </a:r>
            <a:r>
              <a:rPr lang="en-US" sz="2400" dirty="0"/>
              <a:t>is in </a:t>
            </a:r>
            <a:r>
              <a:rPr lang="en-US" sz="2400" i="1" dirty="0">
                <a:solidFill>
                  <a:srgbClr val="3333FF"/>
                </a:solidFill>
              </a:rPr>
              <a:t>A</a:t>
            </a:r>
            <a:r>
              <a:rPr lang="en-US" sz="2400" i="1" dirty="0"/>
              <a:t> </a:t>
            </a:r>
            <a:r>
              <a:rPr lang="en-US" sz="2400" dirty="0"/>
              <a:t>and </a:t>
            </a:r>
            <a:r>
              <a:rPr lang="en-US" sz="2400" i="1" dirty="0">
                <a:solidFill>
                  <a:srgbClr val="3333FF"/>
                </a:solidFill>
              </a:rPr>
              <a:t>x</a:t>
            </a:r>
            <a:r>
              <a:rPr lang="en-US" sz="2400" i="1" dirty="0"/>
              <a:t> </a:t>
            </a:r>
            <a:r>
              <a:rPr lang="en-US" sz="2400" dirty="0"/>
              <a:t>is in </a:t>
            </a:r>
            <a:r>
              <a:rPr lang="en-US" sz="2400" i="1" dirty="0" smtClean="0">
                <a:solidFill>
                  <a:srgbClr val="3333FF"/>
                </a:solidFill>
              </a:rPr>
              <a:t>B</a:t>
            </a:r>
            <a:r>
              <a:rPr lang="en-US" sz="2400" i="1" dirty="0" smtClean="0"/>
              <a:t>. </a:t>
            </a:r>
            <a:r>
              <a:rPr lang="en-US" sz="2400" dirty="0" smtClean="0"/>
              <a:t>This </a:t>
            </a:r>
            <a:r>
              <a:rPr lang="en-US" sz="2400" dirty="0"/>
              <a:t>allows you to complete the proof </a:t>
            </a:r>
            <a:r>
              <a:rPr lang="en-US" sz="2400" dirty="0" smtClean="0"/>
              <a:t>by deducing </a:t>
            </a:r>
            <a:r>
              <a:rPr lang="en-US" sz="2400" dirty="0"/>
              <a:t>that, in </a:t>
            </a:r>
            <a:r>
              <a:rPr lang="en-US" sz="2400" dirty="0" smtClean="0"/>
              <a:t>particular, </a:t>
            </a:r>
            <a:r>
              <a:rPr lang="en-US" sz="2400" i="1" dirty="0" smtClean="0">
                <a:solidFill>
                  <a:srgbClr val="3333FF"/>
                </a:solidFill>
              </a:rPr>
              <a:t>x</a:t>
            </a:r>
            <a:r>
              <a:rPr lang="en-US" sz="2400" i="1" dirty="0" smtClean="0"/>
              <a:t> </a:t>
            </a:r>
            <a:r>
              <a:rPr lang="en-US" sz="2400" dirty="0"/>
              <a:t>is in </a:t>
            </a:r>
            <a:r>
              <a:rPr lang="en-US" sz="2400" i="1" dirty="0" smtClean="0">
                <a:solidFill>
                  <a:srgbClr val="3333FF"/>
                </a:solidFill>
              </a:rPr>
              <a:t>A, </a:t>
            </a:r>
            <a:r>
              <a:rPr lang="en-US" sz="2400" dirty="0" smtClean="0"/>
              <a:t>as </a:t>
            </a:r>
            <a:r>
              <a:rPr lang="en-US" sz="2400" dirty="0"/>
              <a:t>was to be shown. Note that this deduction is just a special case of the valid </a:t>
            </a:r>
            <a:r>
              <a:rPr lang="en-US" sz="2400" dirty="0" smtClean="0"/>
              <a:t>argument form</a:t>
            </a:r>
            <a:endParaRPr lang="en-US" sz="2400" dirty="0"/>
          </a:p>
          <a:p>
            <a:pPr algn="ctr"/>
            <a:r>
              <a:rPr lang="en-US" sz="2400" i="1" dirty="0">
                <a:solidFill>
                  <a:srgbClr val="3333FF"/>
                </a:solidFill>
              </a:rPr>
              <a:t>p </a:t>
            </a:r>
            <a:r>
              <a:rPr lang="en-US" sz="2400" dirty="0">
                <a:solidFill>
                  <a:srgbClr val="3333FF"/>
                </a:solidFill>
              </a:rPr>
              <a:t>∧ </a:t>
            </a:r>
            <a:r>
              <a:rPr lang="en-US" sz="2400" i="1" dirty="0">
                <a:solidFill>
                  <a:srgbClr val="3333FF"/>
                </a:solidFill>
              </a:rPr>
              <a:t>q</a:t>
            </a:r>
          </a:p>
          <a:p>
            <a:pPr algn="ctr"/>
            <a:r>
              <a:rPr lang="en-US" sz="2400" dirty="0">
                <a:solidFill>
                  <a:srgbClr val="3333FF"/>
                </a:solidFill>
              </a:rPr>
              <a:t>∴ </a:t>
            </a:r>
            <a:r>
              <a:rPr lang="en-US" sz="2400" i="1" dirty="0">
                <a:solidFill>
                  <a:srgbClr val="3333FF"/>
                </a:solidFill>
              </a:rPr>
              <a:t>p</a:t>
            </a:r>
            <a:r>
              <a:rPr lang="en-US" sz="2400" i="1" dirty="0" smtClean="0">
                <a:solidFill>
                  <a:srgbClr val="3333FF"/>
                </a:solidFill>
              </a:rPr>
              <a:t>.</a:t>
            </a:r>
          </a:p>
          <a:p>
            <a:r>
              <a:rPr lang="en-US" sz="2400" i="1" dirty="0" smtClean="0"/>
              <a:t>Similarly we will done with others…..</a:t>
            </a:r>
            <a:endParaRPr lang="en-US" sz="2400" dirty="0">
              <a:sym typeface="Wingdings" pitchFamily="2" charset="2"/>
            </a:endParaRPr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33" name="Line 13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819986" y="755993"/>
            <a:ext cx="807249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3333FF"/>
                </a:solidFill>
              </a:rPr>
              <a:t>Set Identities</a:t>
            </a:r>
          </a:p>
        </p:txBody>
      </p:sp>
      <p:sp>
        <p:nvSpPr>
          <p:cNvPr id="15363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5364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5365" name="Rectangle 8"/>
          <p:cNvSpPr>
            <a:spLocks noChangeArrowheads="1"/>
          </p:cNvSpPr>
          <p:nvPr/>
        </p:nvSpPr>
        <p:spPr bwMode="auto">
          <a:xfrm>
            <a:off x="857250" y="1357298"/>
            <a:ext cx="7858154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Let all sets referred to below be subsets of a universal set </a:t>
            </a:r>
            <a:r>
              <a:rPr lang="en-US" sz="2400" i="1" dirty="0"/>
              <a:t>U</a:t>
            </a:r>
            <a:r>
              <a:rPr lang="en-US" sz="2400" dirty="0"/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1. </a:t>
            </a:r>
            <a:r>
              <a:rPr lang="en-US" sz="2400" i="1" dirty="0">
                <a:solidFill>
                  <a:srgbClr val="3333FF"/>
                </a:solidFill>
              </a:rPr>
              <a:t>Commutative Laws: </a:t>
            </a:r>
            <a:r>
              <a:rPr lang="en-US" sz="2400" dirty="0"/>
              <a:t>For all sets </a:t>
            </a:r>
            <a:r>
              <a:rPr lang="en-US" sz="2400" i="1" dirty="0"/>
              <a:t>A </a:t>
            </a:r>
            <a:r>
              <a:rPr lang="en-US" sz="2400" dirty="0"/>
              <a:t>and </a:t>
            </a:r>
            <a:r>
              <a:rPr lang="en-US" sz="2400" i="1" dirty="0"/>
              <a:t>B</a:t>
            </a:r>
            <a:r>
              <a:rPr lang="en-US" sz="24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    </a:t>
            </a:r>
            <a:r>
              <a:rPr lang="en-US" sz="2400" dirty="0" smtClean="0">
                <a:solidFill>
                  <a:srgbClr val="C00000"/>
                </a:solidFill>
              </a:rPr>
              <a:t>(</a:t>
            </a:r>
            <a:r>
              <a:rPr lang="en-US" sz="2400" dirty="0">
                <a:solidFill>
                  <a:srgbClr val="C00000"/>
                </a:solidFill>
              </a:rPr>
              <a:t>a) 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i="1" dirty="0" smtClean="0"/>
              <a:t>A </a:t>
            </a:r>
            <a:r>
              <a:rPr lang="en-US" sz="2400" dirty="0"/>
              <a:t>∪ </a:t>
            </a:r>
            <a:r>
              <a:rPr lang="en-US" sz="2400" i="1" dirty="0"/>
              <a:t>B </a:t>
            </a:r>
            <a:r>
              <a:rPr lang="en-US" sz="2400" dirty="0"/>
              <a:t>= </a:t>
            </a:r>
            <a:r>
              <a:rPr lang="en-US" sz="2400" i="1" dirty="0"/>
              <a:t>B </a:t>
            </a:r>
            <a:r>
              <a:rPr lang="en-US" sz="2400" dirty="0"/>
              <a:t>∪ </a:t>
            </a:r>
            <a:r>
              <a:rPr lang="en-US" sz="2400" i="1" dirty="0"/>
              <a:t>A </a:t>
            </a:r>
            <a:r>
              <a:rPr lang="en-US" sz="2400" dirty="0"/>
              <a:t>and (b) </a:t>
            </a:r>
            <a:r>
              <a:rPr lang="en-US" sz="2400" i="1" dirty="0"/>
              <a:t>A </a:t>
            </a:r>
            <a:r>
              <a:rPr lang="en-US" sz="2400" dirty="0"/>
              <a:t>∩ </a:t>
            </a:r>
            <a:r>
              <a:rPr lang="en-US" sz="2400" i="1" dirty="0"/>
              <a:t>B </a:t>
            </a:r>
            <a:r>
              <a:rPr lang="en-US" sz="2400" dirty="0"/>
              <a:t>= </a:t>
            </a:r>
            <a:r>
              <a:rPr lang="en-US" sz="2400" i="1" dirty="0"/>
              <a:t>B </a:t>
            </a:r>
            <a:r>
              <a:rPr lang="en-US" sz="2400" dirty="0"/>
              <a:t>∩ </a:t>
            </a:r>
            <a:r>
              <a:rPr lang="en-US" sz="2400" i="1" dirty="0"/>
              <a:t>A.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2. </a:t>
            </a:r>
            <a:r>
              <a:rPr lang="en-US" sz="2400" i="1" dirty="0">
                <a:solidFill>
                  <a:srgbClr val="3333FF"/>
                </a:solidFill>
              </a:rPr>
              <a:t>Associative Laws: </a:t>
            </a:r>
            <a:r>
              <a:rPr lang="en-US" sz="2400" dirty="0"/>
              <a:t>For all sets </a:t>
            </a:r>
            <a:r>
              <a:rPr lang="en-US" sz="2400" i="1" dirty="0"/>
              <a:t>A, B</a:t>
            </a:r>
            <a:r>
              <a:rPr lang="en-US" sz="2400" dirty="0"/>
              <a:t>, and </a:t>
            </a:r>
            <a:r>
              <a:rPr lang="en-US" sz="2400" i="1" dirty="0"/>
              <a:t>C</a:t>
            </a:r>
            <a:r>
              <a:rPr lang="en-US" sz="24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    </a:t>
            </a:r>
            <a:r>
              <a:rPr lang="en-US" sz="2400" dirty="0" smtClean="0">
                <a:solidFill>
                  <a:srgbClr val="C00000"/>
                </a:solidFill>
              </a:rPr>
              <a:t>(</a:t>
            </a:r>
            <a:r>
              <a:rPr lang="en-US" sz="2400" dirty="0">
                <a:solidFill>
                  <a:srgbClr val="C00000"/>
                </a:solidFill>
              </a:rPr>
              <a:t>a) 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i="1" dirty="0" smtClean="0"/>
              <a:t>(</a:t>
            </a:r>
            <a:r>
              <a:rPr lang="en-US" sz="2400" i="1" dirty="0"/>
              <a:t>A </a:t>
            </a:r>
            <a:r>
              <a:rPr lang="en-US" sz="2400" dirty="0"/>
              <a:t>∪ </a:t>
            </a:r>
            <a:r>
              <a:rPr lang="en-US" sz="2400" i="1" dirty="0"/>
              <a:t>B) </a:t>
            </a:r>
            <a:r>
              <a:rPr lang="en-US" sz="2400" dirty="0"/>
              <a:t>∪ </a:t>
            </a:r>
            <a:r>
              <a:rPr lang="en-US" sz="2400" i="1" dirty="0"/>
              <a:t>C </a:t>
            </a:r>
            <a:r>
              <a:rPr lang="en-US" sz="2400" dirty="0"/>
              <a:t>= </a:t>
            </a:r>
            <a:r>
              <a:rPr lang="en-US" sz="2400" i="1" dirty="0"/>
              <a:t>A </a:t>
            </a:r>
            <a:r>
              <a:rPr lang="en-US" sz="2400" dirty="0"/>
              <a:t>∪ </a:t>
            </a:r>
            <a:r>
              <a:rPr lang="en-US" sz="2400" i="1" dirty="0"/>
              <a:t>(B </a:t>
            </a:r>
            <a:r>
              <a:rPr lang="en-US" sz="2400" dirty="0"/>
              <a:t>∪ </a:t>
            </a:r>
            <a:r>
              <a:rPr lang="en-US" sz="2400" i="1" dirty="0"/>
              <a:t>C) </a:t>
            </a:r>
            <a:r>
              <a:rPr lang="en-US" sz="2400" dirty="0"/>
              <a:t>and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    </a:t>
            </a:r>
            <a:r>
              <a:rPr lang="en-US" sz="2400" dirty="0" smtClean="0">
                <a:solidFill>
                  <a:srgbClr val="C00000"/>
                </a:solidFill>
              </a:rPr>
              <a:t>(</a:t>
            </a:r>
            <a:r>
              <a:rPr lang="en-US" sz="2400" dirty="0">
                <a:solidFill>
                  <a:srgbClr val="C00000"/>
                </a:solidFill>
              </a:rPr>
              <a:t>b) 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i="1" dirty="0" smtClean="0"/>
              <a:t>(</a:t>
            </a:r>
            <a:r>
              <a:rPr lang="en-US" sz="2400" i="1" dirty="0"/>
              <a:t>A </a:t>
            </a:r>
            <a:r>
              <a:rPr lang="en-US" sz="2400" dirty="0"/>
              <a:t>∩ </a:t>
            </a:r>
            <a:r>
              <a:rPr lang="en-US" sz="2400" i="1" dirty="0"/>
              <a:t>B) </a:t>
            </a:r>
            <a:r>
              <a:rPr lang="en-US" sz="2400" dirty="0"/>
              <a:t>∩ </a:t>
            </a:r>
            <a:r>
              <a:rPr lang="en-US" sz="2400" i="1" dirty="0"/>
              <a:t>C </a:t>
            </a:r>
            <a:r>
              <a:rPr lang="en-US" sz="2400" dirty="0"/>
              <a:t>= </a:t>
            </a:r>
            <a:r>
              <a:rPr lang="en-US" sz="2400" i="1" dirty="0"/>
              <a:t>A </a:t>
            </a:r>
            <a:r>
              <a:rPr lang="en-US" sz="2400" dirty="0"/>
              <a:t>∩ </a:t>
            </a:r>
            <a:r>
              <a:rPr lang="en-US" sz="2400" i="1" dirty="0"/>
              <a:t>(B </a:t>
            </a:r>
            <a:r>
              <a:rPr lang="en-US" sz="2400" dirty="0"/>
              <a:t>∩ </a:t>
            </a:r>
            <a:r>
              <a:rPr lang="en-US" sz="2400" i="1" dirty="0"/>
              <a:t>C).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3. </a:t>
            </a:r>
            <a:r>
              <a:rPr lang="en-US" sz="2400" i="1" dirty="0">
                <a:solidFill>
                  <a:srgbClr val="3333FF"/>
                </a:solidFill>
              </a:rPr>
              <a:t>Distributive Laws: </a:t>
            </a:r>
            <a:r>
              <a:rPr lang="en-US" sz="2400" dirty="0"/>
              <a:t>For all sets, </a:t>
            </a:r>
            <a:r>
              <a:rPr lang="en-US" sz="2400" i="1" dirty="0"/>
              <a:t>A, B</a:t>
            </a:r>
            <a:r>
              <a:rPr lang="en-US" sz="2400" dirty="0"/>
              <a:t>, and </a:t>
            </a:r>
            <a:r>
              <a:rPr lang="en-US" sz="2400" i="1" dirty="0"/>
              <a:t>C</a:t>
            </a:r>
            <a:r>
              <a:rPr lang="en-US" sz="24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    </a:t>
            </a:r>
            <a:r>
              <a:rPr lang="en-US" sz="2400" dirty="0" smtClean="0">
                <a:solidFill>
                  <a:srgbClr val="C00000"/>
                </a:solidFill>
              </a:rPr>
              <a:t>(</a:t>
            </a:r>
            <a:r>
              <a:rPr lang="en-US" sz="2400" dirty="0">
                <a:solidFill>
                  <a:srgbClr val="C00000"/>
                </a:solidFill>
              </a:rPr>
              <a:t>a</a:t>
            </a:r>
            <a:r>
              <a:rPr lang="en-US" sz="2400" dirty="0" smtClean="0">
                <a:solidFill>
                  <a:srgbClr val="C00000"/>
                </a:solidFill>
              </a:rPr>
              <a:t>)  </a:t>
            </a:r>
            <a:r>
              <a:rPr lang="en-US" sz="2400" i="1" dirty="0"/>
              <a:t>A </a:t>
            </a:r>
            <a:r>
              <a:rPr lang="en-US" sz="2400" dirty="0"/>
              <a:t>∪ </a:t>
            </a:r>
            <a:r>
              <a:rPr lang="en-US" sz="2400" i="1" dirty="0"/>
              <a:t>(B </a:t>
            </a:r>
            <a:r>
              <a:rPr lang="en-US" sz="2400" dirty="0"/>
              <a:t>∩ </a:t>
            </a:r>
            <a:r>
              <a:rPr lang="en-US" sz="2400" i="1" dirty="0"/>
              <a:t>C) </a:t>
            </a:r>
            <a:r>
              <a:rPr lang="en-US" sz="2400" dirty="0"/>
              <a:t>= </a:t>
            </a:r>
            <a:r>
              <a:rPr lang="en-US" sz="2400" i="1" dirty="0"/>
              <a:t>(A </a:t>
            </a:r>
            <a:r>
              <a:rPr lang="en-US" sz="2400" dirty="0"/>
              <a:t>∪ </a:t>
            </a:r>
            <a:r>
              <a:rPr lang="en-US" sz="2400" i="1" dirty="0"/>
              <a:t>B) </a:t>
            </a:r>
            <a:r>
              <a:rPr lang="en-US" sz="2400" dirty="0"/>
              <a:t>∩ </a:t>
            </a:r>
            <a:r>
              <a:rPr lang="en-US" sz="2400" i="1" dirty="0"/>
              <a:t>(A </a:t>
            </a:r>
            <a:r>
              <a:rPr lang="en-US" sz="2400" dirty="0"/>
              <a:t>∪ </a:t>
            </a:r>
            <a:r>
              <a:rPr lang="en-US" sz="2400" i="1" dirty="0"/>
              <a:t>C) </a:t>
            </a:r>
            <a:r>
              <a:rPr lang="en-US" sz="2400" dirty="0" smtClean="0"/>
              <a:t>and</a:t>
            </a:r>
            <a:endParaRPr lang="en-US" sz="2400" dirty="0"/>
          </a:p>
        </p:txBody>
      </p:sp>
      <p:sp>
        <p:nvSpPr>
          <p:cNvPr id="15366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5367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832048" y="692696"/>
            <a:ext cx="2443808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Cont….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921043" y="1340297"/>
            <a:ext cx="6963325" cy="5041031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sz="2400" dirty="0"/>
              <a:t>(b) </a:t>
            </a:r>
            <a:r>
              <a:rPr lang="pt-BR" sz="2400" i="1" dirty="0"/>
              <a:t>A </a:t>
            </a:r>
            <a:r>
              <a:rPr lang="pt-BR" sz="2400" dirty="0"/>
              <a:t>∩ </a:t>
            </a:r>
            <a:r>
              <a:rPr lang="pt-BR" sz="2400" i="1" dirty="0"/>
              <a:t>(B </a:t>
            </a:r>
            <a:r>
              <a:rPr lang="pt-BR" sz="2400" dirty="0"/>
              <a:t>∪ </a:t>
            </a:r>
            <a:r>
              <a:rPr lang="pt-BR" sz="2400" i="1" dirty="0"/>
              <a:t>C) </a:t>
            </a:r>
            <a:r>
              <a:rPr lang="pt-BR" sz="2400" dirty="0"/>
              <a:t>= </a:t>
            </a:r>
            <a:r>
              <a:rPr lang="pt-BR" sz="2400" i="1" dirty="0"/>
              <a:t>(A </a:t>
            </a:r>
            <a:r>
              <a:rPr lang="pt-BR" sz="2400" dirty="0"/>
              <a:t>∩ </a:t>
            </a:r>
            <a:r>
              <a:rPr lang="pt-BR" sz="2400" i="1" dirty="0"/>
              <a:t>B) </a:t>
            </a:r>
            <a:r>
              <a:rPr lang="pt-BR" sz="2400" dirty="0"/>
              <a:t>∪ </a:t>
            </a:r>
            <a:r>
              <a:rPr lang="pt-BR" sz="2400" i="1" dirty="0"/>
              <a:t>(A </a:t>
            </a:r>
            <a:r>
              <a:rPr lang="pt-BR" sz="2400" dirty="0"/>
              <a:t>∩ </a:t>
            </a:r>
            <a:r>
              <a:rPr lang="pt-BR" sz="2400" i="1" dirty="0"/>
              <a:t>C).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3333FF"/>
                </a:solidFill>
              </a:rPr>
              <a:t>4. </a:t>
            </a:r>
            <a:r>
              <a:rPr lang="en-US" sz="2400" i="1" dirty="0">
                <a:solidFill>
                  <a:srgbClr val="3333FF"/>
                </a:solidFill>
              </a:rPr>
              <a:t>Identity Laws: </a:t>
            </a:r>
            <a:r>
              <a:rPr lang="en-US" sz="2400" dirty="0"/>
              <a:t>For all sets </a:t>
            </a:r>
            <a:r>
              <a:rPr lang="en-US" sz="2400" i="1" dirty="0"/>
              <a:t>A</a:t>
            </a:r>
            <a:r>
              <a:rPr lang="en-US" sz="2400" dirty="0"/>
              <a:t>,</a:t>
            </a:r>
          </a:p>
          <a:p>
            <a:pPr marL="457200" indent="-457200">
              <a:lnSpc>
                <a:spcPct val="150000"/>
              </a:lnSpc>
              <a:buAutoNum type="alphaLcParenBoth"/>
            </a:pPr>
            <a:r>
              <a:rPr lang="en-US" sz="2400" i="1" dirty="0" smtClean="0"/>
              <a:t>A </a:t>
            </a:r>
            <a:r>
              <a:rPr lang="en-US" sz="2400" dirty="0"/>
              <a:t>∪ ∅ = </a:t>
            </a:r>
            <a:r>
              <a:rPr lang="en-US" sz="2400" i="1" dirty="0" smtClean="0"/>
              <a:t>A,      </a:t>
            </a:r>
            <a:r>
              <a:rPr lang="en-US" sz="2400" dirty="0" smtClean="0"/>
              <a:t>(</a:t>
            </a:r>
            <a:r>
              <a:rPr lang="en-US" sz="2400" dirty="0"/>
              <a:t>b) </a:t>
            </a:r>
            <a:r>
              <a:rPr lang="en-US" sz="2400" dirty="0" smtClean="0"/>
              <a:t>  </a:t>
            </a:r>
            <a:r>
              <a:rPr lang="en-US" sz="2400" i="1" dirty="0" smtClean="0"/>
              <a:t>A </a:t>
            </a:r>
            <a:r>
              <a:rPr lang="en-US" sz="2400" dirty="0"/>
              <a:t>∩ </a:t>
            </a:r>
            <a:r>
              <a:rPr lang="en-US" sz="2400" i="1" dirty="0"/>
              <a:t>U </a:t>
            </a:r>
            <a:r>
              <a:rPr lang="en-US" sz="2400" dirty="0"/>
              <a:t>= </a:t>
            </a:r>
            <a:r>
              <a:rPr lang="en-US" sz="2400" i="1" dirty="0"/>
              <a:t>A</a:t>
            </a:r>
            <a:r>
              <a:rPr lang="en-US" sz="2400" i="1" dirty="0" smtClean="0"/>
              <a:t>.</a:t>
            </a:r>
          </a:p>
          <a:p>
            <a:r>
              <a:rPr lang="en-US" sz="2400" dirty="0">
                <a:solidFill>
                  <a:srgbClr val="3333FF"/>
                </a:solidFill>
              </a:rPr>
              <a:t>5. </a:t>
            </a:r>
            <a:r>
              <a:rPr lang="en-US" sz="2400" i="1" dirty="0">
                <a:solidFill>
                  <a:srgbClr val="3333FF"/>
                </a:solidFill>
              </a:rPr>
              <a:t>Complement Laws:</a:t>
            </a:r>
          </a:p>
          <a:p>
            <a:r>
              <a:rPr lang="en-US" sz="2400" dirty="0"/>
              <a:t>(a) </a:t>
            </a:r>
            <a:r>
              <a:rPr lang="en-US" sz="2400" i="1" dirty="0"/>
              <a:t>A </a:t>
            </a:r>
            <a:r>
              <a:rPr lang="en-US" sz="2400" dirty="0"/>
              <a:t>∪ </a:t>
            </a:r>
            <a:r>
              <a:rPr lang="en-US" sz="2400" i="1" dirty="0" smtClean="0"/>
              <a:t>A</a:t>
            </a:r>
            <a:r>
              <a:rPr lang="en-US" sz="2400" dirty="0" smtClean="0"/>
              <a:t>′</a:t>
            </a:r>
            <a:r>
              <a:rPr lang="en-US" sz="2400" i="1" dirty="0" smtClean="0"/>
              <a:t> </a:t>
            </a:r>
            <a:r>
              <a:rPr lang="en-US" sz="2400" dirty="0"/>
              <a:t>= </a:t>
            </a:r>
            <a:r>
              <a:rPr lang="en-US" sz="2400" i="1" dirty="0" smtClean="0"/>
              <a:t>U,     </a:t>
            </a:r>
            <a:r>
              <a:rPr lang="en-US" sz="2400" dirty="0" smtClean="0"/>
              <a:t>(b</a:t>
            </a:r>
            <a:r>
              <a:rPr lang="en-US" sz="2400" dirty="0"/>
              <a:t>) </a:t>
            </a:r>
            <a:r>
              <a:rPr lang="en-US" sz="2400" i="1" dirty="0"/>
              <a:t>A </a:t>
            </a:r>
            <a:r>
              <a:rPr lang="en-US" sz="2400" dirty="0"/>
              <a:t>∩ </a:t>
            </a:r>
            <a:r>
              <a:rPr lang="en-US" sz="2400" i="1" dirty="0" smtClean="0"/>
              <a:t>A</a:t>
            </a:r>
            <a:r>
              <a:rPr lang="en-US" sz="2400" dirty="0" smtClean="0"/>
              <a:t>′</a:t>
            </a:r>
            <a:r>
              <a:rPr lang="en-US" sz="2400" i="1" dirty="0" smtClean="0"/>
              <a:t> </a:t>
            </a:r>
            <a:r>
              <a:rPr lang="en-US" sz="2400" dirty="0"/>
              <a:t>= ∅</a:t>
            </a:r>
            <a:r>
              <a:rPr lang="en-US" sz="2400" i="1" dirty="0"/>
              <a:t>.</a:t>
            </a:r>
          </a:p>
          <a:p>
            <a:r>
              <a:rPr lang="en-US" sz="2400" dirty="0">
                <a:solidFill>
                  <a:srgbClr val="3333FF"/>
                </a:solidFill>
              </a:rPr>
              <a:t>6. </a:t>
            </a:r>
            <a:r>
              <a:rPr lang="en-US" sz="2400" i="1" dirty="0">
                <a:solidFill>
                  <a:srgbClr val="3333FF"/>
                </a:solidFill>
              </a:rPr>
              <a:t>Double Complement Law: </a:t>
            </a:r>
            <a:r>
              <a:rPr lang="en-US" sz="2400" dirty="0"/>
              <a:t>For all sets </a:t>
            </a:r>
            <a:r>
              <a:rPr lang="en-US" sz="2400" i="1" dirty="0"/>
              <a:t>A</a:t>
            </a:r>
            <a:r>
              <a:rPr lang="en-US" sz="2400" dirty="0"/>
              <a:t>,</a:t>
            </a:r>
          </a:p>
          <a:p>
            <a:r>
              <a:rPr lang="en-US" sz="2400" i="1" dirty="0" smtClean="0"/>
              <a:t>    (A</a:t>
            </a:r>
            <a:r>
              <a:rPr lang="en-US" sz="2400" dirty="0" smtClean="0"/>
              <a:t>′</a:t>
            </a:r>
            <a:r>
              <a:rPr lang="en-US" sz="2400" i="1" dirty="0" smtClean="0"/>
              <a:t>)</a:t>
            </a:r>
            <a:r>
              <a:rPr lang="en-US" sz="2400" dirty="0" smtClean="0"/>
              <a:t>′</a:t>
            </a:r>
            <a:r>
              <a:rPr lang="en-US" sz="2400" i="1" dirty="0" smtClean="0"/>
              <a:t> </a:t>
            </a:r>
            <a:r>
              <a:rPr lang="en-US" sz="2400" dirty="0"/>
              <a:t>= </a:t>
            </a:r>
            <a:r>
              <a:rPr lang="en-US" sz="2400" i="1" dirty="0"/>
              <a:t>A.</a:t>
            </a:r>
          </a:p>
          <a:p>
            <a:r>
              <a:rPr lang="en-US" sz="2400" dirty="0">
                <a:solidFill>
                  <a:srgbClr val="3333FF"/>
                </a:solidFill>
              </a:rPr>
              <a:t>7. </a:t>
            </a:r>
            <a:r>
              <a:rPr lang="en-US" sz="2400" i="1" dirty="0">
                <a:solidFill>
                  <a:srgbClr val="3333FF"/>
                </a:solidFill>
              </a:rPr>
              <a:t>Idempotent Laws: </a:t>
            </a:r>
            <a:r>
              <a:rPr lang="en-US" sz="2400" dirty="0"/>
              <a:t>For all sets </a:t>
            </a:r>
            <a:r>
              <a:rPr lang="en-US" sz="2400" i="1" dirty="0"/>
              <a:t>A</a:t>
            </a:r>
            <a:r>
              <a:rPr lang="en-US" sz="2400" dirty="0"/>
              <a:t>,</a:t>
            </a:r>
          </a:p>
          <a:p>
            <a:r>
              <a:rPr lang="en-US" sz="2400" dirty="0" smtClean="0"/>
              <a:t>(</a:t>
            </a:r>
            <a:r>
              <a:rPr lang="en-US" sz="2400" dirty="0"/>
              <a:t>a) </a:t>
            </a:r>
            <a:r>
              <a:rPr lang="en-US" sz="2400" i="1" dirty="0"/>
              <a:t>A </a:t>
            </a:r>
            <a:r>
              <a:rPr lang="en-US" sz="2400" dirty="0"/>
              <a:t>∪ </a:t>
            </a:r>
            <a:r>
              <a:rPr lang="en-US" sz="2400" i="1" dirty="0"/>
              <a:t>A </a:t>
            </a:r>
            <a:r>
              <a:rPr lang="en-US" sz="2400" dirty="0"/>
              <a:t>= </a:t>
            </a:r>
            <a:r>
              <a:rPr lang="en-US" sz="2400" i="1" dirty="0" smtClean="0"/>
              <a:t>A,      </a:t>
            </a:r>
            <a:r>
              <a:rPr lang="en-US" sz="2400" dirty="0" smtClean="0"/>
              <a:t> </a:t>
            </a:r>
            <a:r>
              <a:rPr lang="en-US" sz="2400" dirty="0"/>
              <a:t>(b) </a:t>
            </a:r>
            <a:r>
              <a:rPr lang="en-US" sz="2400" i="1" dirty="0"/>
              <a:t>A </a:t>
            </a:r>
            <a:r>
              <a:rPr lang="en-US" sz="2400" dirty="0"/>
              <a:t>∩ </a:t>
            </a:r>
            <a:r>
              <a:rPr lang="en-US" sz="2400" i="1" dirty="0"/>
              <a:t>A </a:t>
            </a:r>
            <a:r>
              <a:rPr lang="en-US" sz="2400" dirty="0"/>
              <a:t>= </a:t>
            </a:r>
            <a:r>
              <a:rPr lang="en-US" sz="2400" i="1" dirty="0"/>
              <a:t>A.</a:t>
            </a:r>
          </a:p>
          <a:p>
            <a:r>
              <a:rPr lang="en-US" sz="2400" dirty="0">
                <a:solidFill>
                  <a:srgbClr val="3333FF"/>
                </a:solidFill>
              </a:rPr>
              <a:t>8. </a:t>
            </a:r>
            <a:r>
              <a:rPr lang="en-US" sz="2400" i="1" dirty="0">
                <a:solidFill>
                  <a:srgbClr val="3333FF"/>
                </a:solidFill>
              </a:rPr>
              <a:t>Universal Bound Laws: </a:t>
            </a:r>
            <a:r>
              <a:rPr lang="en-US" sz="2400" dirty="0"/>
              <a:t>For all sets </a:t>
            </a:r>
            <a:r>
              <a:rPr lang="en-US" sz="2400" i="1" dirty="0"/>
              <a:t>A</a:t>
            </a:r>
            <a:r>
              <a:rPr lang="en-US" sz="2400" dirty="0"/>
              <a:t>,</a:t>
            </a:r>
          </a:p>
          <a:p>
            <a:pPr marL="457200" indent="-457200">
              <a:buAutoNum type="alphaLcParenBoth"/>
            </a:pPr>
            <a:r>
              <a:rPr lang="en-US" sz="2400" i="1" dirty="0" smtClean="0"/>
              <a:t>A </a:t>
            </a:r>
            <a:r>
              <a:rPr lang="en-US" sz="2400" dirty="0"/>
              <a:t>∪ </a:t>
            </a:r>
            <a:r>
              <a:rPr lang="en-US" sz="2400" i="1" dirty="0"/>
              <a:t>U </a:t>
            </a:r>
            <a:r>
              <a:rPr lang="en-US" sz="2400" dirty="0"/>
              <a:t>= </a:t>
            </a:r>
            <a:r>
              <a:rPr lang="en-US" sz="2400" i="1" dirty="0" smtClean="0"/>
              <a:t>U,       </a:t>
            </a:r>
            <a:r>
              <a:rPr lang="en-US" sz="2400" dirty="0" smtClean="0"/>
              <a:t>(b</a:t>
            </a:r>
            <a:r>
              <a:rPr lang="en-US" sz="2400" dirty="0"/>
              <a:t>) </a:t>
            </a:r>
            <a:r>
              <a:rPr lang="en-US" sz="2400" i="1" dirty="0"/>
              <a:t>A </a:t>
            </a:r>
            <a:r>
              <a:rPr lang="en-US" sz="2400" dirty="0"/>
              <a:t>∩ ∅ = ∅</a:t>
            </a:r>
            <a:r>
              <a:rPr lang="en-US" sz="2400" i="1" dirty="0"/>
              <a:t>.</a:t>
            </a:r>
            <a:endParaRPr lang="en-US" sz="2400" dirty="0">
              <a:solidFill>
                <a:srgbClr val="3333FF"/>
              </a:solidFill>
            </a:endParaRPr>
          </a:p>
        </p:txBody>
      </p:sp>
      <p:sp>
        <p:nvSpPr>
          <p:cNvPr id="16388" name="Line 35"/>
          <p:cNvSpPr>
            <a:spLocks noChangeShapeType="1"/>
          </p:cNvSpPr>
          <p:nvPr/>
        </p:nvSpPr>
        <p:spPr bwMode="auto">
          <a:xfrm>
            <a:off x="755650" y="1268413"/>
            <a:ext cx="7704138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89" name="Line 37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90" name="Line 40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91" name="Line 41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92" name="Line 27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93" name="Line 27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94" name="Line 278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95" name="Line 279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96" name="Line 280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97" name="Line 281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98" name="Line 283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99" name="Line 28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422" name="Line 283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423" name="Line 28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4514850" y="3340100"/>
          <a:ext cx="114300" cy="177800"/>
        </p:xfrm>
        <a:graphic>
          <a:graphicData uri="http://schemas.openxmlformats.org/presentationml/2006/ole">
            <p:oleObj spid="_x0000_s137668" name="Equation" r:id="rId3" imgW="114102" imgH="177492" progId="">
              <p:embed/>
            </p:oleObj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/>
        </p:nvGraphicFramePr>
        <p:xfrm>
          <a:off x="4514850" y="3340100"/>
          <a:ext cx="114300" cy="177800"/>
        </p:xfrm>
        <a:graphic>
          <a:graphicData uri="http://schemas.openxmlformats.org/presentationml/2006/ole">
            <p:oleObj spid="_x0000_s137669" name="Equation" r:id="rId4" imgW="114102" imgH="177492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892564" y="1285009"/>
            <a:ext cx="7567224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3333FF"/>
                </a:solidFill>
              </a:rPr>
              <a:t>9. </a:t>
            </a:r>
            <a:r>
              <a:rPr lang="en-US" sz="2400" i="1" dirty="0">
                <a:solidFill>
                  <a:srgbClr val="3333FF"/>
                </a:solidFill>
              </a:rPr>
              <a:t>De Morgan’s Laws: </a:t>
            </a:r>
            <a:r>
              <a:rPr lang="en-US" sz="2400" dirty="0"/>
              <a:t>For all sets </a:t>
            </a:r>
            <a:r>
              <a:rPr lang="en-US" sz="2400" i="1" dirty="0"/>
              <a:t>A </a:t>
            </a:r>
            <a:r>
              <a:rPr lang="en-US" sz="2400" dirty="0"/>
              <a:t>and </a:t>
            </a:r>
            <a:r>
              <a:rPr lang="en-US" sz="2400" i="1" dirty="0"/>
              <a:t>B</a:t>
            </a:r>
            <a:r>
              <a:rPr lang="en-US" sz="2400" dirty="0"/>
              <a:t>,</a:t>
            </a:r>
          </a:p>
          <a:p>
            <a:pPr marL="457200" indent="-457200">
              <a:lnSpc>
                <a:spcPct val="150000"/>
              </a:lnSpc>
              <a:buAutoNum type="alphaLcParenBoth"/>
            </a:pPr>
            <a:r>
              <a:rPr lang="en-US" sz="2400" i="1" dirty="0" smtClean="0"/>
              <a:t>(</a:t>
            </a:r>
            <a:r>
              <a:rPr lang="en-US" sz="2400" i="1" dirty="0"/>
              <a:t>A </a:t>
            </a:r>
            <a:r>
              <a:rPr lang="en-US" sz="2400" dirty="0"/>
              <a:t>∪ </a:t>
            </a:r>
            <a:r>
              <a:rPr lang="en-US" sz="2400" i="1" dirty="0"/>
              <a:t>B</a:t>
            </a:r>
            <a:r>
              <a:rPr lang="en-US" sz="2400" i="1" dirty="0" smtClean="0"/>
              <a:t>)</a:t>
            </a:r>
            <a:r>
              <a:rPr lang="en-US" sz="2400" dirty="0" smtClean="0"/>
              <a:t>′</a:t>
            </a:r>
            <a:r>
              <a:rPr lang="en-US" sz="2400" i="1" dirty="0" smtClean="0"/>
              <a:t> </a:t>
            </a:r>
            <a:r>
              <a:rPr lang="en-US" sz="2400" dirty="0"/>
              <a:t>= </a:t>
            </a:r>
            <a:r>
              <a:rPr lang="en-US" sz="2400" i="1" dirty="0" smtClean="0"/>
              <a:t>A</a:t>
            </a:r>
            <a:r>
              <a:rPr lang="en-US" sz="2400" dirty="0" smtClean="0"/>
              <a:t>′</a:t>
            </a:r>
            <a:r>
              <a:rPr lang="en-US" sz="2400" i="1" dirty="0" smtClean="0"/>
              <a:t> </a:t>
            </a:r>
            <a:r>
              <a:rPr lang="en-US" sz="2400" dirty="0"/>
              <a:t>∩ </a:t>
            </a:r>
            <a:r>
              <a:rPr lang="en-US" sz="2400" i="1" dirty="0" smtClean="0"/>
              <a:t>B</a:t>
            </a:r>
            <a:r>
              <a:rPr lang="en-US" sz="2400" dirty="0" smtClean="0"/>
              <a:t>′</a:t>
            </a:r>
            <a:r>
              <a:rPr lang="en-US" sz="2400" i="1" dirty="0" smtClean="0"/>
              <a:t> </a:t>
            </a:r>
            <a:endParaRPr lang="en-US" sz="2400" dirty="0"/>
          </a:p>
          <a:p>
            <a:pPr marL="457200" indent="-457200">
              <a:lnSpc>
                <a:spcPct val="150000"/>
              </a:lnSpc>
              <a:buAutoNum type="alphaLcParenBoth"/>
            </a:pPr>
            <a:r>
              <a:rPr lang="en-US" sz="2400" dirty="0" smtClean="0"/>
              <a:t> </a:t>
            </a:r>
            <a:r>
              <a:rPr lang="en-US" sz="2400" dirty="0"/>
              <a:t>(b) </a:t>
            </a:r>
            <a:r>
              <a:rPr lang="en-US" sz="2400" i="1" dirty="0"/>
              <a:t>(A </a:t>
            </a:r>
            <a:r>
              <a:rPr lang="en-US" sz="2400" dirty="0"/>
              <a:t>∩ </a:t>
            </a:r>
            <a:r>
              <a:rPr lang="en-US" sz="2400" i="1" dirty="0"/>
              <a:t>B</a:t>
            </a:r>
            <a:r>
              <a:rPr lang="en-US" sz="2400" i="1" dirty="0" smtClean="0"/>
              <a:t>)</a:t>
            </a:r>
            <a:r>
              <a:rPr lang="en-US" sz="2400" dirty="0" smtClean="0"/>
              <a:t>′</a:t>
            </a:r>
            <a:r>
              <a:rPr lang="en-US" sz="2400" i="1" dirty="0" smtClean="0"/>
              <a:t> </a:t>
            </a:r>
            <a:r>
              <a:rPr lang="en-US" sz="2400" dirty="0"/>
              <a:t>= </a:t>
            </a:r>
            <a:r>
              <a:rPr lang="en-US" sz="2400" i="1" dirty="0" smtClean="0"/>
              <a:t>A</a:t>
            </a:r>
            <a:r>
              <a:rPr lang="en-US" sz="2400" dirty="0" smtClean="0"/>
              <a:t>′</a:t>
            </a:r>
            <a:r>
              <a:rPr lang="en-US" sz="2400" i="1" dirty="0" smtClean="0"/>
              <a:t> </a:t>
            </a:r>
            <a:r>
              <a:rPr lang="en-US" sz="2400" dirty="0"/>
              <a:t>∪ </a:t>
            </a:r>
            <a:r>
              <a:rPr lang="en-US" sz="2400" i="1" dirty="0" smtClean="0"/>
              <a:t>B</a:t>
            </a:r>
            <a:r>
              <a:rPr lang="en-US" sz="2400" dirty="0" smtClean="0"/>
              <a:t>′</a:t>
            </a:r>
            <a:r>
              <a:rPr lang="en-US" sz="2400" i="1" dirty="0" smtClean="0"/>
              <a:t>.</a:t>
            </a:r>
            <a:endParaRPr lang="en-US" sz="2400" i="1" dirty="0"/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3333FF"/>
                </a:solidFill>
              </a:rPr>
              <a:t>10. </a:t>
            </a:r>
            <a:r>
              <a:rPr lang="en-US" sz="2400" i="1" dirty="0">
                <a:solidFill>
                  <a:srgbClr val="3333FF"/>
                </a:solidFill>
              </a:rPr>
              <a:t>Absorption Laws: </a:t>
            </a:r>
            <a:r>
              <a:rPr lang="en-US" sz="2400" dirty="0"/>
              <a:t>For all sets </a:t>
            </a:r>
            <a:r>
              <a:rPr lang="en-US" sz="2400" i="1" dirty="0"/>
              <a:t>A </a:t>
            </a:r>
            <a:r>
              <a:rPr lang="en-US" sz="2400" dirty="0"/>
              <a:t>and </a:t>
            </a:r>
            <a:r>
              <a:rPr lang="en-US" sz="2400" i="1" dirty="0"/>
              <a:t>B</a:t>
            </a:r>
            <a:r>
              <a:rPr lang="en-US" sz="2400" dirty="0"/>
              <a:t>,</a:t>
            </a:r>
          </a:p>
          <a:p>
            <a:pPr marL="457200" indent="-457200">
              <a:lnSpc>
                <a:spcPct val="150000"/>
              </a:lnSpc>
              <a:buAutoNum type="alphaLcParenBoth"/>
            </a:pPr>
            <a:r>
              <a:rPr lang="en-US" sz="2400" i="1" dirty="0" smtClean="0"/>
              <a:t>A </a:t>
            </a:r>
            <a:r>
              <a:rPr lang="en-US" sz="2400" dirty="0"/>
              <a:t>∪ </a:t>
            </a:r>
            <a:r>
              <a:rPr lang="en-US" sz="2400" i="1" dirty="0"/>
              <a:t>(A </a:t>
            </a:r>
            <a:r>
              <a:rPr lang="en-US" sz="2400" dirty="0"/>
              <a:t>∩ </a:t>
            </a:r>
            <a:r>
              <a:rPr lang="en-US" sz="2400" i="1" dirty="0"/>
              <a:t>B) </a:t>
            </a:r>
            <a:r>
              <a:rPr lang="en-US" sz="2400" dirty="0"/>
              <a:t>= </a:t>
            </a:r>
            <a:r>
              <a:rPr lang="en-US" sz="2400" i="1" dirty="0" smtClean="0"/>
              <a:t>A,      </a:t>
            </a:r>
            <a:r>
              <a:rPr lang="en-US" sz="2400" dirty="0" smtClean="0"/>
              <a:t>(b</a:t>
            </a:r>
            <a:r>
              <a:rPr lang="en-US" sz="2400" dirty="0"/>
              <a:t>) </a:t>
            </a:r>
            <a:r>
              <a:rPr lang="en-US" sz="2400" dirty="0" smtClean="0"/>
              <a:t>  </a:t>
            </a:r>
            <a:r>
              <a:rPr lang="en-US" sz="2400" i="1" dirty="0" smtClean="0"/>
              <a:t>A </a:t>
            </a:r>
            <a:r>
              <a:rPr lang="en-US" sz="2400" dirty="0"/>
              <a:t>∩ </a:t>
            </a:r>
            <a:r>
              <a:rPr lang="en-US" sz="2400" i="1" dirty="0"/>
              <a:t>(A </a:t>
            </a:r>
            <a:r>
              <a:rPr lang="en-US" sz="2400" dirty="0"/>
              <a:t>∪ </a:t>
            </a:r>
            <a:r>
              <a:rPr lang="en-US" sz="2400" i="1" dirty="0"/>
              <a:t>B) </a:t>
            </a:r>
            <a:r>
              <a:rPr lang="en-US" sz="2400" dirty="0"/>
              <a:t>= </a:t>
            </a:r>
            <a:r>
              <a:rPr lang="en-US" sz="2400" i="1" dirty="0"/>
              <a:t>A.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3333FF"/>
                </a:solidFill>
              </a:rPr>
              <a:t>11. </a:t>
            </a:r>
            <a:r>
              <a:rPr lang="en-US" sz="2400" i="1" dirty="0">
                <a:solidFill>
                  <a:srgbClr val="3333FF"/>
                </a:solidFill>
              </a:rPr>
              <a:t>Complements </a:t>
            </a:r>
            <a:r>
              <a:rPr lang="en-US" sz="2400" i="1" dirty="0"/>
              <a:t>of U and </a:t>
            </a:r>
            <a:r>
              <a:rPr lang="en-US" sz="2400" dirty="0"/>
              <a:t>∅:</a:t>
            </a:r>
          </a:p>
          <a:p>
            <a:pPr marL="457200" indent="-457200">
              <a:lnSpc>
                <a:spcPct val="150000"/>
              </a:lnSpc>
              <a:buAutoNum type="alphaLcParenBoth"/>
            </a:pPr>
            <a:r>
              <a:rPr lang="en-US" sz="2400" i="1" dirty="0" smtClean="0"/>
              <a:t>U</a:t>
            </a:r>
            <a:r>
              <a:rPr lang="en-US" sz="2400" dirty="0" smtClean="0"/>
              <a:t>′</a:t>
            </a:r>
            <a:r>
              <a:rPr lang="en-US" sz="2400" i="1" dirty="0" smtClean="0"/>
              <a:t> </a:t>
            </a:r>
            <a:r>
              <a:rPr lang="en-US" sz="2400" dirty="0"/>
              <a:t>= ∅ </a:t>
            </a:r>
            <a:r>
              <a:rPr lang="en-US" sz="2400" dirty="0" smtClean="0"/>
              <a:t>                     (</a:t>
            </a:r>
            <a:r>
              <a:rPr lang="en-US" sz="2400" dirty="0"/>
              <a:t>b</a:t>
            </a:r>
            <a:r>
              <a:rPr lang="en-US" sz="2400" dirty="0" smtClean="0"/>
              <a:t>)   ∅′</a:t>
            </a:r>
            <a:r>
              <a:rPr lang="en-US" sz="2400" i="1" dirty="0" smtClean="0"/>
              <a:t> </a:t>
            </a:r>
            <a:r>
              <a:rPr lang="en-US" sz="2400" dirty="0"/>
              <a:t>= </a:t>
            </a:r>
            <a:r>
              <a:rPr lang="en-US" sz="2400" i="1" dirty="0"/>
              <a:t>U.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3333FF"/>
                </a:solidFill>
              </a:rPr>
              <a:t>12. </a:t>
            </a:r>
            <a:r>
              <a:rPr lang="en-US" sz="2400" i="1" dirty="0">
                <a:solidFill>
                  <a:srgbClr val="3333FF"/>
                </a:solidFill>
              </a:rPr>
              <a:t>Set Difference Law: </a:t>
            </a:r>
            <a:r>
              <a:rPr lang="en-US" sz="2400" dirty="0"/>
              <a:t>For all sets </a:t>
            </a:r>
            <a:r>
              <a:rPr lang="en-US" sz="2400" i="1" dirty="0"/>
              <a:t>A </a:t>
            </a:r>
            <a:r>
              <a:rPr lang="en-US" sz="2400" dirty="0"/>
              <a:t>and </a:t>
            </a:r>
            <a:r>
              <a:rPr lang="en-US" sz="2400" i="1" dirty="0"/>
              <a:t>B</a:t>
            </a:r>
            <a:r>
              <a:rPr lang="en-US" sz="24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400" i="1" dirty="0"/>
              <a:t>A </a:t>
            </a:r>
            <a:r>
              <a:rPr lang="en-US" sz="2400" dirty="0"/>
              <a:t>− </a:t>
            </a:r>
            <a:r>
              <a:rPr lang="en-US" sz="2400" i="1" dirty="0"/>
              <a:t>B </a:t>
            </a:r>
            <a:r>
              <a:rPr lang="en-US" sz="2400" dirty="0"/>
              <a:t>= </a:t>
            </a:r>
            <a:r>
              <a:rPr lang="en-US" sz="2400" i="1" dirty="0"/>
              <a:t>A </a:t>
            </a:r>
            <a:r>
              <a:rPr lang="en-US" sz="2400" dirty="0"/>
              <a:t>∩ </a:t>
            </a:r>
            <a:r>
              <a:rPr lang="en-US" sz="2400" i="1" dirty="0" smtClean="0"/>
              <a:t>B</a:t>
            </a:r>
            <a:r>
              <a:rPr lang="en-US" sz="2400" dirty="0" smtClean="0"/>
              <a:t>′</a:t>
            </a:r>
            <a:r>
              <a:rPr lang="en-US" sz="2400" i="1" dirty="0" smtClean="0"/>
              <a:t>.</a:t>
            </a:r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395288" y="1268413"/>
            <a:ext cx="80645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785786" y="688975"/>
            <a:ext cx="78581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 algn="just"/>
            <a:r>
              <a:rPr lang="en-US" sz="3200" dirty="0" smtClean="0">
                <a:solidFill>
                  <a:srgbClr val="3333FF"/>
                </a:solidFill>
              </a:rPr>
              <a:t>Cont….</a:t>
            </a:r>
            <a:endParaRPr lang="en-US" sz="28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86863" y="692696"/>
            <a:ext cx="7429553" cy="571504"/>
          </a:xfrm>
          <a:prstGeom prst="rect">
            <a:avLst/>
          </a:prstGeom>
        </p:spPr>
        <p:txBody>
          <a:bodyPr/>
          <a:lstStyle/>
          <a:p>
            <a:pPr lvl="0" eaLnBrk="0" hangingPunct="0">
              <a:defRPr/>
            </a:pPr>
            <a:r>
              <a:rPr lang="en-US" sz="3200" dirty="0">
                <a:solidFill>
                  <a:srgbClr val="3333FF"/>
                </a:solidFill>
              </a:rPr>
              <a:t>A Distributive Law for Sets</a:t>
            </a:r>
            <a:endParaRPr kumimoji="0" lang="en-US" sz="3200" u="none" strike="noStrike" kern="0" cap="none" spc="0" normalizeH="0" baseline="0" noProof="0" dirty="0" smtClean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99592" y="1340768"/>
            <a:ext cx="7788825" cy="5096608"/>
          </a:xfrm>
          <a:prstGeom prst="rect">
            <a:avLst/>
          </a:prstGeom>
        </p:spPr>
        <p:txBody>
          <a:bodyPr/>
          <a:lstStyle/>
          <a:p>
            <a:r>
              <a:rPr lang="en-US" sz="2400" dirty="0"/>
              <a:t>For all sets </a:t>
            </a:r>
            <a:r>
              <a:rPr lang="en-US" sz="2400" i="1" dirty="0"/>
              <a:t>A</a:t>
            </a:r>
            <a:r>
              <a:rPr lang="en-US" sz="2400" dirty="0"/>
              <a:t>, </a:t>
            </a:r>
            <a:r>
              <a:rPr lang="en-US" sz="2400" i="1" dirty="0"/>
              <a:t>B</a:t>
            </a:r>
            <a:r>
              <a:rPr lang="en-US" sz="2400" dirty="0"/>
              <a:t>, and </a:t>
            </a:r>
            <a:r>
              <a:rPr lang="en-US" sz="2400" i="1" dirty="0"/>
              <a:t>C</a:t>
            </a:r>
            <a:r>
              <a:rPr lang="en-US" sz="2400" dirty="0"/>
              <a:t>,</a:t>
            </a:r>
          </a:p>
          <a:p>
            <a:pPr algn="ctr"/>
            <a:r>
              <a:rPr lang="pt-BR" sz="2400" i="1" dirty="0">
                <a:solidFill>
                  <a:srgbClr val="3333FF"/>
                </a:solidFill>
              </a:rPr>
              <a:t>A </a:t>
            </a:r>
            <a:r>
              <a:rPr lang="pt-BR" sz="2400" dirty="0">
                <a:solidFill>
                  <a:srgbClr val="3333FF"/>
                </a:solidFill>
              </a:rPr>
              <a:t>∪ </a:t>
            </a:r>
            <a:r>
              <a:rPr lang="pt-BR" sz="2400" i="1" dirty="0">
                <a:solidFill>
                  <a:srgbClr val="3333FF"/>
                </a:solidFill>
              </a:rPr>
              <a:t>(B </a:t>
            </a:r>
            <a:r>
              <a:rPr lang="pt-BR" sz="2400" dirty="0">
                <a:solidFill>
                  <a:srgbClr val="3333FF"/>
                </a:solidFill>
              </a:rPr>
              <a:t>∩ </a:t>
            </a:r>
            <a:r>
              <a:rPr lang="pt-BR" sz="2400" i="1" dirty="0">
                <a:solidFill>
                  <a:srgbClr val="3333FF"/>
                </a:solidFill>
              </a:rPr>
              <a:t>C) </a:t>
            </a:r>
            <a:r>
              <a:rPr lang="pt-BR" sz="2400" dirty="0">
                <a:solidFill>
                  <a:srgbClr val="3333FF"/>
                </a:solidFill>
              </a:rPr>
              <a:t>= </a:t>
            </a:r>
            <a:r>
              <a:rPr lang="pt-BR" sz="2400" i="1" dirty="0">
                <a:solidFill>
                  <a:srgbClr val="3333FF"/>
                </a:solidFill>
              </a:rPr>
              <a:t>(A </a:t>
            </a:r>
            <a:r>
              <a:rPr lang="pt-BR" sz="2400" dirty="0">
                <a:solidFill>
                  <a:srgbClr val="3333FF"/>
                </a:solidFill>
              </a:rPr>
              <a:t>∪ </a:t>
            </a:r>
            <a:r>
              <a:rPr lang="pt-BR" sz="2400" i="1" dirty="0">
                <a:solidFill>
                  <a:srgbClr val="3333FF"/>
                </a:solidFill>
              </a:rPr>
              <a:t>B) </a:t>
            </a:r>
            <a:r>
              <a:rPr lang="pt-BR" sz="2400" dirty="0">
                <a:solidFill>
                  <a:srgbClr val="3333FF"/>
                </a:solidFill>
              </a:rPr>
              <a:t>∩ </a:t>
            </a:r>
            <a:r>
              <a:rPr lang="pt-BR" sz="2400" i="1" dirty="0">
                <a:solidFill>
                  <a:srgbClr val="3333FF"/>
                </a:solidFill>
              </a:rPr>
              <a:t>(A </a:t>
            </a:r>
            <a:r>
              <a:rPr lang="pt-BR" sz="2400" dirty="0">
                <a:solidFill>
                  <a:srgbClr val="3333FF"/>
                </a:solidFill>
              </a:rPr>
              <a:t>∪ </a:t>
            </a:r>
            <a:r>
              <a:rPr lang="pt-BR" sz="2400" i="1" dirty="0">
                <a:solidFill>
                  <a:srgbClr val="3333FF"/>
                </a:solidFill>
              </a:rPr>
              <a:t>C</a:t>
            </a:r>
            <a:r>
              <a:rPr lang="pt-BR" sz="2400" i="1" dirty="0" smtClean="0">
                <a:solidFill>
                  <a:srgbClr val="3333FF"/>
                </a:solidFill>
              </a:rPr>
              <a:t>).</a:t>
            </a:r>
          </a:p>
          <a:p>
            <a:endParaRPr lang="pt-BR" sz="800" i="1" dirty="0" smtClean="0">
              <a:solidFill>
                <a:srgbClr val="3333FF"/>
              </a:solidFill>
            </a:endParaRPr>
          </a:p>
          <a:p>
            <a:pPr algn="just"/>
            <a:r>
              <a:rPr lang="pt-BR" sz="2400" i="1" dirty="0" smtClean="0">
                <a:solidFill>
                  <a:srgbClr val="3333FF"/>
                </a:solidFill>
              </a:rPr>
              <a:t>Proof: </a:t>
            </a:r>
            <a:r>
              <a:rPr lang="en-US" sz="2000" dirty="0"/>
              <a:t>Suppose </a:t>
            </a:r>
            <a:r>
              <a:rPr lang="en-US" sz="2000" i="1" dirty="0"/>
              <a:t>A </a:t>
            </a:r>
            <a:r>
              <a:rPr lang="en-US" sz="2000" dirty="0"/>
              <a:t>and </a:t>
            </a:r>
            <a:r>
              <a:rPr lang="en-US" sz="2000" i="1" dirty="0"/>
              <a:t>B </a:t>
            </a:r>
            <a:r>
              <a:rPr lang="en-US" sz="2000" dirty="0"/>
              <a:t>are </a:t>
            </a:r>
            <a:r>
              <a:rPr lang="en-US" sz="2000" dirty="0" smtClean="0"/>
              <a:t>sets. We have to show</a:t>
            </a:r>
          </a:p>
          <a:p>
            <a:pPr algn="ctr"/>
            <a:r>
              <a:rPr lang="en-US" sz="2000" b="1" i="1" dirty="0" smtClean="0">
                <a:solidFill>
                  <a:srgbClr val="3333FF"/>
                </a:solidFill>
              </a:rPr>
              <a:t> </a:t>
            </a:r>
            <a:r>
              <a:rPr lang="en-US" sz="2000" i="1" dirty="0">
                <a:solidFill>
                  <a:srgbClr val="3333FF"/>
                </a:solidFill>
              </a:rPr>
              <a:t>A </a:t>
            </a:r>
            <a:r>
              <a:rPr lang="en-US" sz="2000" dirty="0">
                <a:solidFill>
                  <a:srgbClr val="3333FF"/>
                </a:solidFill>
              </a:rPr>
              <a:t>∪ (</a:t>
            </a:r>
            <a:r>
              <a:rPr lang="en-US" sz="2000" i="1" dirty="0">
                <a:solidFill>
                  <a:srgbClr val="3333FF"/>
                </a:solidFill>
              </a:rPr>
              <a:t>B </a:t>
            </a:r>
            <a:r>
              <a:rPr lang="en-US" sz="2000" dirty="0">
                <a:solidFill>
                  <a:srgbClr val="3333FF"/>
                </a:solidFill>
              </a:rPr>
              <a:t>∩ </a:t>
            </a:r>
            <a:r>
              <a:rPr lang="en-US" sz="2000" i="1" dirty="0">
                <a:solidFill>
                  <a:srgbClr val="3333FF"/>
                </a:solidFill>
              </a:rPr>
              <a:t>C</a:t>
            </a:r>
            <a:r>
              <a:rPr lang="en-US" sz="2000" dirty="0">
                <a:solidFill>
                  <a:srgbClr val="3333FF"/>
                </a:solidFill>
              </a:rPr>
              <a:t>) ⊆ (</a:t>
            </a:r>
            <a:r>
              <a:rPr lang="en-US" sz="2000" i="1" dirty="0">
                <a:solidFill>
                  <a:srgbClr val="3333FF"/>
                </a:solidFill>
              </a:rPr>
              <a:t>A </a:t>
            </a:r>
            <a:r>
              <a:rPr lang="en-US" sz="2000" dirty="0">
                <a:solidFill>
                  <a:srgbClr val="3333FF"/>
                </a:solidFill>
              </a:rPr>
              <a:t>∪ </a:t>
            </a:r>
            <a:r>
              <a:rPr lang="en-US" sz="2000" i="1" dirty="0">
                <a:solidFill>
                  <a:srgbClr val="3333FF"/>
                </a:solidFill>
              </a:rPr>
              <a:t>B</a:t>
            </a:r>
            <a:r>
              <a:rPr lang="en-US" sz="2000" dirty="0">
                <a:solidFill>
                  <a:srgbClr val="3333FF"/>
                </a:solidFill>
              </a:rPr>
              <a:t>) ∩ (</a:t>
            </a:r>
            <a:r>
              <a:rPr lang="en-US" sz="2000" i="1" dirty="0">
                <a:solidFill>
                  <a:srgbClr val="3333FF"/>
                </a:solidFill>
              </a:rPr>
              <a:t>A </a:t>
            </a:r>
            <a:r>
              <a:rPr lang="en-US" sz="2000" dirty="0">
                <a:solidFill>
                  <a:srgbClr val="3333FF"/>
                </a:solidFill>
              </a:rPr>
              <a:t>∪ </a:t>
            </a:r>
            <a:r>
              <a:rPr lang="en-US" sz="2000" i="1" dirty="0">
                <a:solidFill>
                  <a:srgbClr val="3333FF"/>
                </a:solidFill>
              </a:rPr>
              <a:t>C</a:t>
            </a:r>
            <a:r>
              <a:rPr lang="en-US" sz="2000" dirty="0" smtClean="0">
                <a:solidFill>
                  <a:srgbClr val="3333FF"/>
                </a:solidFill>
              </a:rPr>
              <a:t>)</a:t>
            </a:r>
            <a:r>
              <a:rPr lang="en-US" sz="2000" i="1" dirty="0" smtClean="0">
                <a:solidFill>
                  <a:srgbClr val="3333FF"/>
                </a:solidFill>
              </a:rPr>
              <a:t>.</a:t>
            </a:r>
          </a:p>
          <a:p>
            <a:pPr algn="just"/>
            <a:r>
              <a:rPr lang="en-US" sz="2000" dirty="0" smtClean="0"/>
              <a:t>Suppose </a:t>
            </a:r>
            <a:r>
              <a:rPr lang="en-US" sz="2000" i="1" dirty="0"/>
              <a:t>x </a:t>
            </a:r>
            <a:r>
              <a:rPr lang="en-US" sz="2000" dirty="0"/>
              <a:t>∈ </a:t>
            </a:r>
            <a:r>
              <a:rPr lang="en-US" sz="2000" i="1" dirty="0"/>
              <a:t>A </a:t>
            </a:r>
            <a:r>
              <a:rPr lang="en-US" sz="2000" dirty="0"/>
              <a:t>∪ </a:t>
            </a:r>
            <a:r>
              <a:rPr lang="en-US" sz="2000" i="1" dirty="0"/>
              <a:t>(B </a:t>
            </a:r>
            <a:r>
              <a:rPr lang="en-US" sz="2000" dirty="0"/>
              <a:t>∩ </a:t>
            </a:r>
            <a:r>
              <a:rPr lang="en-US" sz="2000" i="1" dirty="0"/>
              <a:t>C)</a:t>
            </a:r>
            <a:r>
              <a:rPr lang="en-US" sz="2000" dirty="0"/>
              <a:t>. By definition of union, </a:t>
            </a:r>
            <a:r>
              <a:rPr lang="en-US" sz="2000" i="1" dirty="0"/>
              <a:t>x </a:t>
            </a:r>
            <a:r>
              <a:rPr lang="en-US" sz="2000" dirty="0"/>
              <a:t>∈ </a:t>
            </a:r>
            <a:r>
              <a:rPr lang="en-US" sz="2000" i="1" dirty="0"/>
              <a:t>A </a:t>
            </a:r>
            <a:r>
              <a:rPr lang="en-US" sz="2000" dirty="0"/>
              <a:t>or </a:t>
            </a:r>
            <a:r>
              <a:rPr lang="en-US" sz="2000" i="1" dirty="0"/>
              <a:t>x </a:t>
            </a:r>
            <a:r>
              <a:rPr lang="en-US" sz="2000" dirty="0"/>
              <a:t>∈ </a:t>
            </a:r>
            <a:r>
              <a:rPr lang="en-US" sz="2000" i="1" dirty="0"/>
              <a:t>B </a:t>
            </a:r>
            <a:r>
              <a:rPr lang="en-US" sz="2000" dirty="0"/>
              <a:t>∩ </a:t>
            </a:r>
            <a:r>
              <a:rPr lang="en-US" sz="2000" i="1" dirty="0"/>
              <a:t>C</a:t>
            </a:r>
            <a:r>
              <a:rPr lang="en-US" sz="2000" dirty="0" smtClean="0"/>
              <a:t>.</a:t>
            </a:r>
          </a:p>
          <a:p>
            <a:pPr algn="just"/>
            <a:endParaRPr lang="en-US" sz="800" dirty="0"/>
          </a:p>
          <a:p>
            <a:pPr algn="just"/>
            <a:r>
              <a:rPr lang="en-US" sz="2000" i="1" dirty="0">
                <a:solidFill>
                  <a:srgbClr val="3333FF"/>
                </a:solidFill>
              </a:rPr>
              <a:t>Case 1 (x </a:t>
            </a:r>
            <a:r>
              <a:rPr lang="en-US" sz="2000" dirty="0">
                <a:solidFill>
                  <a:srgbClr val="3333FF"/>
                </a:solidFill>
              </a:rPr>
              <a:t>∈ </a:t>
            </a:r>
            <a:r>
              <a:rPr lang="en-US" sz="2000" i="1" dirty="0">
                <a:solidFill>
                  <a:srgbClr val="3333FF"/>
                </a:solidFill>
              </a:rPr>
              <a:t>A): </a:t>
            </a:r>
            <a:r>
              <a:rPr lang="en-US" sz="2000" dirty="0"/>
              <a:t>Since </a:t>
            </a:r>
            <a:r>
              <a:rPr lang="en-US" sz="2000" i="1" dirty="0"/>
              <a:t>x </a:t>
            </a:r>
            <a:r>
              <a:rPr lang="en-US" sz="2000" dirty="0"/>
              <a:t>∈ </a:t>
            </a:r>
            <a:r>
              <a:rPr lang="en-US" sz="2000" i="1" dirty="0"/>
              <a:t>A</a:t>
            </a:r>
            <a:r>
              <a:rPr lang="en-US" sz="2000" dirty="0"/>
              <a:t>, then </a:t>
            </a:r>
            <a:r>
              <a:rPr lang="en-US" sz="2000" i="1" dirty="0"/>
              <a:t>x </a:t>
            </a:r>
            <a:r>
              <a:rPr lang="en-US" sz="2000" dirty="0"/>
              <a:t>∈ </a:t>
            </a:r>
            <a:r>
              <a:rPr lang="en-US" sz="2000" i="1" dirty="0"/>
              <a:t>A </a:t>
            </a:r>
            <a:r>
              <a:rPr lang="en-US" sz="2000" dirty="0"/>
              <a:t>∪ </a:t>
            </a:r>
            <a:r>
              <a:rPr lang="en-US" sz="2000" i="1" dirty="0"/>
              <a:t>B </a:t>
            </a:r>
            <a:r>
              <a:rPr lang="en-US" sz="2000" dirty="0"/>
              <a:t>by definition of union and </a:t>
            </a:r>
            <a:r>
              <a:rPr lang="en-US" sz="2000" dirty="0" smtClean="0"/>
              <a:t>also </a:t>
            </a:r>
            <a:r>
              <a:rPr lang="en-US" sz="2000" i="1" dirty="0" smtClean="0"/>
              <a:t>x </a:t>
            </a:r>
            <a:r>
              <a:rPr lang="en-US" sz="2000" dirty="0"/>
              <a:t>∈ </a:t>
            </a:r>
            <a:r>
              <a:rPr lang="en-US" sz="2000" i="1" dirty="0"/>
              <a:t>A </a:t>
            </a:r>
            <a:r>
              <a:rPr lang="en-US" sz="2000" dirty="0"/>
              <a:t>∪ </a:t>
            </a:r>
            <a:r>
              <a:rPr lang="en-US" sz="2000" i="1" dirty="0"/>
              <a:t>C </a:t>
            </a:r>
            <a:r>
              <a:rPr lang="en-US" sz="2000" dirty="0"/>
              <a:t>by definition of union. Hence </a:t>
            </a:r>
            <a:r>
              <a:rPr lang="en-US" sz="2000" i="1" dirty="0"/>
              <a:t>x </a:t>
            </a:r>
            <a:r>
              <a:rPr lang="en-US" sz="2000" dirty="0"/>
              <a:t>∈ </a:t>
            </a:r>
            <a:r>
              <a:rPr lang="en-US" sz="2000" i="1" dirty="0"/>
              <a:t>(A </a:t>
            </a:r>
            <a:r>
              <a:rPr lang="en-US" sz="2000" dirty="0"/>
              <a:t>∪ </a:t>
            </a:r>
            <a:r>
              <a:rPr lang="en-US" sz="2000" i="1" dirty="0"/>
              <a:t>B) </a:t>
            </a:r>
            <a:r>
              <a:rPr lang="en-US" sz="2000" dirty="0"/>
              <a:t>∩ </a:t>
            </a:r>
            <a:r>
              <a:rPr lang="en-US" sz="2000" i="1" dirty="0"/>
              <a:t>(A </a:t>
            </a:r>
            <a:r>
              <a:rPr lang="en-US" sz="2000" dirty="0"/>
              <a:t>∪ </a:t>
            </a:r>
            <a:r>
              <a:rPr lang="en-US" sz="2000" i="1" dirty="0"/>
              <a:t>C) </a:t>
            </a:r>
            <a:r>
              <a:rPr lang="en-US" sz="2000" dirty="0"/>
              <a:t>by definition </a:t>
            </a:r>
            <a:r>
              <a:rPr lang="en-US" sz="2000" dirty="0" smtClean="0"/>
              <a:t>of intersection.</a:t>
            </a:r>
          </a:p>
          <a:p>
            <a:pPr algn="just"/>
            <a:endParaRPr lang="en-US" sz="800" dirty="0"/>
          </a:p>
          <a:p>
            <a:pPr algn="just"/>
            <a:r>
              <a:rPr lang="en-US" sz="2000" i="1" dirty="0">
                <a:solidFill>
                  <a:srgbClr val="3333FF"/>
                </a:solidFill>
              </a:rPr>
              <a:t>Case 2 (x </a:t>
            </a:r>
            <a:r>
              <a:rPr lang="en-US" sz="2000" dirty="0">
                <a:solidFill>
                  <a:srgbClr val="3333FF"/>
                </a:solidFill>
              </a:rPr>
              <a:t>∈ </a:t>
            </a:r>
            <a:r>
              <a:rPr lang="en-US" sz="2000" i="1" dirty="0">
                <a:solidFill>
                  <a:srgbClr val="3333FF"/>
                </a:solidFill>
              </a:rPr>
              <a:t>B </a:t>
            </a:r>
            <a:r>
              <a:rPr lang="en-US" sz="2000" dirty="0">
                <a:solidFill>
                  <a:srgbClr val="3333FF"/>
                </a:solidFill>
              </a:rPr>
              <a:t>∩ </a:t>
            </a:r>
            <a:r>
              <a:rPr lang="en-US" sz="2000" i="1" dirty="0">
                <a:solidFill>
                  <a:srgbClr val="3333FF"/>
                </a:solidFill>
              </a:rPr>
              <a:t>C): </a:t>
            </a:r>
            <a:r>
              <a:rPr lang="en-US" sz="2000" dirty="0"/>
              <a:t>Since </a:t>
            </a:r>
            <a:r>
              <a:rPr lang="en-US" sz="2000" i="1" dirty="0"/>
              <a:t>x </a:t>
            </a:r>
            <a:r>
              <a:rPr lang="en-US" sz="2000" dirty="0"/>
              <a:t>∈ </a:t>
            </a:r>
            <a:r>
              <a:rPr lang="en-US" sz="2000" i="1" dirty="0"/>
              <a:t>B </a:t>
            </a:r>
            <a:r>
              <a:rPr lang="en-US" sz="2000" dirty="0"/>
              <a:t>∩ </a:t>
            </a:r>
            <a:r>
              <a:rPr lang="en-US" sz="2000" i="1" dirty="0"/>
              <a:t>C</a:t>
            </a:r>
            <a:r>
              <a:rPr lang="en-US" sz="2000" dirty="0"/>
              <a:t>, then </a:t>
            </a:r>
            <a:r>
              <a:rPr lang="en-US" sz="2000" i="1" dirty="0"/>
              <a:t>x </a:t>
            </a:r>
            <a:r>
              <a:rPr lang="en-US" sz="2000" dirty="0"/>
              <a:t>∈ </a:t>
            </a:r>
            <a:r>
              <a:rPr lang="en-US" sz="2000" i="1" dirty="0"/>
              <a:t>B </a:t>
            </a:r>
            <a:r>
              <a:rPr lang="en-US" sz="2000" dirty="0"/>
              <a:t>and </a:t>
            </a:r>
            <a:r>
              <a:rPr lang="en-US" sz="2000" i="1" dirty="0"/>
              <a:t>x </a:t>
            </a:r>
            <a:r>
              <a:rPr lang="en-US" sz="2000" dirty="0"/>
              <a:t>∈ </a:t>
            </a:r>
            <a:r>
              <a:rPr lang="en-US" sz="2000" i="1" dirty="0"/>
              <a:t>C </a:t>
            </a:r>
            <a:r>
              <a:rPr lang="en-US" sz="2000" dirty="0"/>
              <a:t>by definition of </a:t>
            </a:r>
            <a:r>
              <a:rPr lang="en-US" sz="2000" dirty="0" smtClean="0"/>
              <a:t>intersection. Since </a:t>
            </a:r>
            <a:r>
              <a:rPr lang="en-US" sz="2000" i="1" dirty="0"/>
              <a:t>x </a:t>
            </a:r>
            <a:r>
              <a:rPr lang="en-US" sz="2000" dirty="0"/>
              <a:t>∈ </a:t>
            </a:r>
            <a:r>
              <a:rPr lang="en-US" sz="2000" i="1" dirty="0"/>
              <a:t>B, x </a:t>
            </a:r>
            <a:r>
              <a:rPr lang="en-US" sz="2000" dirty="0"/>
              <a:t>∈ </a:t>
            </a:r>
            <a:r>
              <a:rPr lang="en-US" sz="2000" i="1" dirty="0"/>
              <a:t>A </a:t>
            </a:r>
            <a:r>
              <a:rPr lang="en-US" sz="2000" dirty="0"/>
              <a:t>∪ </a:t>
            </a:r>
            <a:r>
              <a:rPr lang="en-US" sz="2000" i="1" dirty="0"/>
              <a:t>B </a:t>
            </a:r>
            <a:r>
              <a:rPr lang="en-US" sz="2000" dirty="0"/>
              <a:t>and since </a:t>
            </a:r>
            <a:r>
              <a:rPr lang="en-US" sz="2000" i="1" dirty="0"/>
              <a:t>x </a:t>
            </a:r>
            <a:r>
              <a:rPr lang="en-US" sz="2000" dirty="0"/>
              <a:t>∈ </a:t>
            </a:r>
            <a:r>
              <a:rPr lang="en-US" sz="2000" i="1" dirty="0"/>
              <a:t>C, x </a:t>
            </a:r>
            <a:r>
              <a:rPr lang="en-US" sz="2000" dirty="0"/>
              <a:t>∈ </a:t>
            </a:r>
            <a:r>
              <a:rPr lang="en-US" sz="2000" i="1" dirty="0"/>
              <a:t>A </a:t>
            </a:r>
            <a:r>
              <a:rPr lang="en-US" sz="2000" dirty="0"/>
              <a:t>∪ </a:t>
            </a:r>
            <a:r>
              <a:rPr lang="en-US" sz="2000" i="1" dirty="0"/>
              <a:t>C</a:t>
            </a:r>
            <a:r>
              <a:rPr lang="en-US" sz="2000" dirty="0"/>
              <a:t>, both by definition </a:t>
            </a:r>
            <a:r>
              <a:rPr lang="en-US" sz="2000" dirty="0" smtClean="0"/>
              <a:t>of union</a:t>
            </a:r>
            <a:r>
              <a:rPr lang="en-US" sz="2000" dirty="0"/>
              <a:t>. Hence </a:t>
            </a:r>
            <a:r>
              <a:rPr lang="en-US" sz="2000" i="1" dirty="0"/>
              <a:t>x </a:t>
            </a:r>
            <a:r>
              <a:rPr lang="en-US" sz="2000" dirty="0"/>
              <a:t>∈ </a:t>
            </a:r>
            <a:r>
              <a:rPr lang="en-US" sz="2000" i="1" dirty="0"/>
              <a:t>(A </a:t>
            </a:r>
            <a:r>
              <a:rPr lang="en-US" sz="2000" dirty="0"/>
              <a:t>∪ </a:t>
            </a:r>
            <a:r>
              <a:rPr lang="en-US" sz="2000" i="1" dirty="0"/>
              <a:t>B) </a:t>
            </a:r>
            <a:r>
              <a:rPr lang="en-US" sz="2000" dirty="0"/>
              <a:t>∩ </a:t>
            </a:r>
            <a:r>
              <a:rPr lang="en-US" sz="2000" i="1" dirty="0"/>
              <a:t>(A </a:t>
            </a:r>
            <a:r>
              <a:rPr lang="en-US" sz="2000" dirty="0"/>
              <a:t>∪ </a:t>
            </a:r>
            <a:r>
              <a:rPr lang="en-US" sz="2000" i="1" dirty="0"/>
              <a:t>C) </a:t>
            </a:r>
            <a:r>
              <a:rPr lang="en-US" sz="2000" dirty="0"/>
              <a:t>by definition of intersection.</a:t>
            </a:r>
          </a:p>
          <a:p>
            <a:pPr algn="just"/>
            <a:r>
              <a:rPr lang="en-US" sz="2000" dirty="0"/>
              <a:t>In both cases, </a:t>
            </a:r>
            <a:r>
              <a:rPr lang="en-US" sz="2000" i="1" dirty="0"/>
              <a:t>x </a:t>
            </a:r>
            <a:r>
              <a:rPr lang="en-US" sz="2000" dirty="0"/>
              <a:t>∈ </a:t>
            </a:r>
            <a:r>
              <a:rPr lang="en-US" sz="2000" i="1" dirty="0"/>
              <a:t>(A </a:t>
            </a:r>
            <a:r>
              <a:rPr lang="en-US" sz="2000" dirty="0"/>
              <a:t>∪ </a:t>
            </a:r>
            <a:r>
              <a:rPr lang="en-US" sz="2000" i="1" dirty="0"/>
              <a:t>B) </a:t>
            </a:r>
            <a:r>
              <a:rPr lang="en-US" sz="2000" dirty="0"/>
              <a:t>∩ </a:t>
            </a:r>
            <a:r>
              <a:rPr lang="en-US" sz="2000" i="1" dirty="0"/>
              <a:t>(A </a:t>
            </a:r>
            <a:r>
              <a:rPr lang="en-US" sz="2000" dirty="0"/>
              <a:t>∪ </a:t>
            </a:r>
            <a:r>
              <a:rPr lang="en-US" sz="2000" i="1" dirty="0"/>
              <a:t>C</a:t>
            </a:r>
            <a:r>
              <a:rPr lang="en-US" sz="2000" i="1" dirty="0" smtClean="0"/>
              <a:t>)</a:t>
            </a:r>
            <a:r>
              <a:rPr lang="en-US" sz="2000" dirty="0" smtClean="0"/>
              <a:t>.</a:t>
            </a:r>
          </a:p>
          <a:p>
            <a:pPr algn="just"/>
            <a:endParaRPr lang="en-US" sz="800" dirty="0" smtClean="0"/>
          </a:p>
          <a:p>
            <a:r>
              <a:rPr lang="en-US" sz="2000" dirty="0" smtClean="0">
                <a:solidFill>
                  <a:srgbClr val="C00000"/>
                </a:solidFill>
              </a:rPr>
              <a:t>Hence      </a:t>
            </a:r>
            <a:r>
              <a:rPr lang="en-US" sz="2000" i="1" dirty="0" smtClean="0">
                <a:solidFill>
                  <a:srgbClr val="C00000"/>
                </a:solidFill>
              </a:rPr>
              <a:t>A </a:t>
            </a:r>
            <a:r>
              <a:rPr lang="en-US" sz="2000" dirty="0">
                <a:solidFill>
                  <a:srgbClr val="C00000"/>
                </a:solidFill>
              </a:rPr>
              <a:t>∪ </a:t>
            </a:r>
            <a:r>
              <a:rPr lang="en-US" sz="2000" i="1" dirty="0">
                <a:solidFill>
                  <a:srgbClr val="C00000"/>
                </a:solidFill>
              </a:rPr>
              <a:t>(B </a:t>
            </a:r>
            <a:r>
              <a:rPr lang="en-US" sz="2000" dirty="0">
                <a:solidFill>
                  <a:srgbClr val="C00000"/>
                </a:solidFill>
              </a:rPr>
              <a:t>∩ </a:t>
            </a:r>
            <a:r>
              <a:rPr lang="en-US" sz="2000" i="1" dirty="0">
                <a:solidFill>
                  <a:srgbClr val="C00000"/>
                </a:solidFill>
              </a:rPr>
              <a:t>C) </a:t>
            </a:r>
            <a:r>
              <a:rPr lang="en-US" sz="2000" dirty="0">
                <a:solidFill>
                  <a:srgbClr val="C00000"/>
                </a:solidFill>
              </a:rPr>
              <a:t>⊆ </a:t>
            </a:r>
            <a:r>
              <a:rPr lang="en-US" sz="2000" i="1" dirty="0">
                <a:solidFill>
                  <a:srgbClr val="C00000"/>
                </a:solidFill>
              </a:rPr>
              <a:t>(A </a:t>
            </a:r>
            <a:r>
              <a:rPr lang="en-US" sz="2000" dirty="0">
                <a:solidFill>
                  <a:srgbClr val="C00000"/>
                </a:solidFill>
              </a:rPr>
              <a:t>∪ </a:t>
            </a:r>
            <a:r>
              <a:rPr lang="en-US" sz="2000" i="1" dirty="0">
                <a:solidFill>
                  <a:srgbClr val="C00000"/>
                </a:solidFill>
              </a:rPr>
              <a:t>B) </a:t>
            </a:r>
            <a:r>
              <a:rPr lang="en-US" sz="2000" dirty="0">
                <a:solidFill>
                  <a:srgbClr val="C00000"/>
                </a:solidFill>
              </a:rPr>
              <a:t>∩ </a:t>
            </a:r>
            <a:r>
              <a:rPr lang="en-US" sz="2000" i="1" dirty="0">
                <a:solidFill>
                  <a:srgbClr val="C00000"/>
                </a:solidFill>
              </a:rPr>
              <a:t>(A </a:t>
            </a:r>
            <a:r>
              <a:rPr lang="en-US" sz="2000" dirty="0">
                <a:solidFill>
                  <a:srgbClr val="C00000"/>
                </a:solidFill>
              </a:rPr>
              <a:t>∪ </a:t>
            </a:r>
            <a:r>
              <a:rPr lang="en-US" sz="2000" i="1" dirty="0">
                <a:solidFill>
                  <a:srgbClr val="C00000"/>
                </a:solidFill>
              </a:rPr>
              <a:t>C</a:t>
            </a:r>
            <a:r>
              <a:rPr lang="en-US" sz="2000" i="1" dirty="0" smtClean="0">
                <a:solidFill>
                  <a:srgbClr val="C00000"/>
                </a:solidFill>
              </a:rPr>
              <a:t>)   ………… </a:t>
            </a:r>
            <a:r>
              <a:rPr lang="en-US" sz="2000" dirty="0" smtClean="0">
                <a:solidFill>
                  <a:srgbClr val="C00000"/>
                </a:solidFill>
              </a:rPr>
              <a:t>(1)</a:t>
            </a:r>
            <a:endParaRPr lang="en-US" sz="2000" i="1" dirty="0">
              <a:solidFill>
                <a:srgbClr val="C00000"/>
              </a:solidFill>
            </a:endParaRPr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7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900113" y="620713"/>
            <a:ext cx="4751387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858562" y="1347808"/>
            <a:ext cx="7817126" cy="495520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sz="2000" i="1" dirty="0" smtClean="0"/>
              <a:t>Now we have to show </a:t>
            </a:r>
            <a:r>
              <a:rPr lang="en-US" sz="2000" dirty="0" smtClean="0">
                <a:solidFill>
                  <a:srgbClr val="3333FF"/>
                </a:solidFill>
              </a:rPr>
              <a:t>(</a:t>
            </a:r>
            <a:r>
              <a:rPr lang="en-US" sz="2000" i="1" dirty="0" smtClean="0">
                <a:solidFill>
                  <a:srgbClr val="3333FF"/>
                </a:solidFill>
              </a:rPr>
              <a:t>A </a:t>
            </a:r>
            <a:r>
              <a:rPr lang="en-US" sz="2000" dirty="0">
                <a:solidFill>
                  <a:srgbClr val="3333FF"/>
                </a:solidFill>
              </a:rPr>
              <a:t>∪ </a:t>
            </a:r>
            <a:r>
              <a:rPr lang="en-US" sz="2000" i="1" dirty="0">
                <a:solidFill>
                  <a:srgbClr val="3333FF"/>
                </a:solidFill>
              </a:rPr>
              <a:t>B</a:t>
            </a:r>
            <a:r>
              <a:rPr lang="en-US" sz="2000" dirty="0">
                <a:solidFill>
                  <a:srgbClr val="3333FF"/>
                </a:solidFill>
              </a:rPr>
              <a:t>) ∩ (</a:t>
            </a:r>
            <a:r>
              <a:rPr lang="en-US" sz="2000" i="1" dirty="0">
                <a:solidFill>
                  <a:srgbClr val="3333FF"/>
                </a:solidFill>
              </a:rPr>
              <a:t>A </a:t>
            </a:r>
            <a:r>
              <a:rPr lang="en-US" sz="2000" dirty="0">
                <a:solidFill>
                  <a:srgbClr val="3333FF"/>
                </a:solidFill>
              </a:rPr>
              <a:t>∪ </a:t>
            </a:r>
            <a:r>
              <a:rPr lang="en-US" sz="2000" i="1" dirty="0">
                <a:solidFill>
                  <a:srgbClr val="3333FF"/>
                </a:solidFill>
              </a:rPr>
              <a:t>C</a:t>
            </a:r>
            <a:r>
              <a:rPr lang="en-US" sz="2000" dirty="0">
                <a:solidFill>
                  <a:srgbClr val="3333FF"/>
                </a:solidFill>
              </a:rPr>
              <a:t>) ⊆ </a:t>
            </a:r>
            <a:r>
              <a:rPr lang="en-US" sz="2000" i="1" dirty="0">
                <a:solidFill>
                  <a:srgbClr val="3333FF"/>
                </a:solidFill>
              </a:rPr>
              <a:t>A </a:t>
            </a:r>
            <a:r>
              <a:rPr lang="en-US" sz="2000" dirty="0">
                <a:solidFill>
                  <a:srgbClr val="3333FF"/>
                </a:solidFill>
              </a:rPr>
              <a:t>∪ (</a:t>
            </a:r>
            <a:r>
              <a:rPr lang="en-US" sz="2000" i="1" dirty="0">
                <a:solidFill>
                  <a:srgbClr val="3333FF"/>
                </a:solidFill>
              </a:rPr>
              <a:t>B </a:t>
            </a:r>
            <a:r>
              <a:rPr lang="en-US" sz="2000" dirty="0">
                <a:solidFill>
                  <a:srgbClr val="3333FF"/>
                </a:solidFill>
              </a:rPr>
              <a:t>∩ </a:t>
            </a:r>
            <a:r>
              <a:rPr lang="en-US" sz="2000" i="1" dirty="0" smtClean="0">
                <a:solidFill>
                  <a:srgbClr val="3333FF"/>
                </a:solidFill>
              </a:rPr>
              <a:t>C</a:t>
            </a:r>
            <a:r>
              <a:rPr lang="en-US" sz="2000" dirty="0" smtClean="0">
                <a:solidFill>
                  <a:srgbClr val="3333FF"/>
                </a:solidFill>
              </a:rPr>
              <a:t>)</a:t>
            </a:r>
          </a:p>
          <a:p>
            <a:endParaRPr lang="en-US" sz="800" i="1" dirty="0">
              <a:solidFill>
                <a:srgbClr val="3333FF"/>
              </a:solidFill>
            </a:endParaRPr>
          </a:p>
          <a:p>
            <a:r>
              <a:rPr lang="en-US" sz="2000" dirty="0" smtClean="0"/>
              <a:t>Suppose </a:t>
            </a:r>
            <a:r>
              <a:rPr lang="en-US" sz="2000" i="1" dirty="0">
                <a:solidFill>
                  <a:srgbClr val="3333FF"/>
                </a:solidFill>
              </a:rPr>
              <a:t>x </a:t>
            </a:r>
            <a:r>
              <a:rPr lang="en-US" sz="2000" dirty="0">
                <a:solidFill>
                  <a:srgbClr val="3333FF"/>
                </a:solidFill>
              </a:rPr>
              <a:t>∈ </a:t>
            </a:r>
            <a:r>
              <a:rPr lang="en-US" sz="2000" i="1" dirty="0">
                <a:solidFill>
                  <a:srgbClr val="3333FF"/>
                </a:solidFill>
              </a:rPr>
              <a:t>(A </a:t>
            </a:r>
            <a:r>
              <a:rPr lang="en-US" sz="2000" dirty="0">
                <a:solidFill>
                  <a:srgbClr val="3333FF"/>
                </a:solidFill>
              </a:rPr>
              <a:t>∪ </a:t>
            </a:r>
            <a:r>
              <a:rPr lang="en-US" sz="2000" i="1" dirty="0">
                <a:solidFill>
                  <a:srgbClr val="3333FF"/>
                </a:solidFill>
              </a:rPr>
              <a:t>B) </a:t>
            </a:r>
            <a:r>
              <a:rPr lang="en-US" sz="2000" dirty="0">
                <a:solidFill>
                  <a:srgbClr val="3333FF"/>
                </a:solidFill>
              </a:rPr>
              <a:t>∩ </a:t>
            </a:r>
            <a:r>
              <a:rPr lang="en-US" sz="2000" i="1" dirty="0">
                <a:solidFill>
                  <a:srgbClr val="3333FF"/>
                </a:solidFill>
              </a:rPr>
              <a:t>(A </a:t>
            </a:r>
            <a:r>
              <a:rPr lang="en-US" sz="2000" dirty="0">
                <a:solidFill>
                  <a:srgbClr val="3333FF"/>
                </a:solidFill>
              </a:rPr>
              <a:t>∪ </a:t>
            </a:r>
            <a:r>
              <a:rPr lang="en-US" sz="2000" i="1" dirty="0">
                <a:solidFill>
                  <a:srgbClr val="3333FF"/>
                </a:solidFill>
              </a:rPr>
              <a:t>C)</a:t>
            </a:r>
            <a:r>
              <a:rPr lang="en-US" sz="2000" dirty="0">
                <a:solidFill>
                  <a:srgbClr val="3333FF"/>
                </a:solidFill>
              </a:rPr>
              <a:t>. </a:t>
            </a:r>
            <a:r>
              <a:rPr lang="en-US" sz="2000" dirty="0"/>
              <a:t>By definition of intersection, </a:t>
            </a:r>
            <a:r>
              <a:rPr lang="en-US" sz="2000" i="1" dirty="0">
                <a:solidFill>
                  <a:srgbClr val="3333FF"/>
                </a:solidFill>
              </a:rPr>
              <a:t>x </a:t>
            </a:r>
            <a:r>
              <a:rPr lang="en-US" sz="2000" dirty="0">
                <a:solidFill>
                  <a:srgbClr val="3333FF"/>
                </a:solidFill>
              </a:rPr>
              <a:t>∈ </a:t>
            </a:r>
            <a:r>
              <a:rPr lang="en-US" sz="2000" i="1" dirty="0">
                <a:solidFill>
                  <a:srgbClr val="3333FF"/>
                </a:solidFill>
              </a:rPr>
              <a:t>A </a:t>
            </a:r>
            <a:r>
              <a:rPr lang="en-US" sz="2000" dirty="0">
                <a:solidFill>
                  <a:srgbClr val="3333FF"/>
                </a:solidFill>
              </a:rPr>
              <a:t>∪ </a:t>
            </a:r>
            <a:r>
              <a:rPr lang="en-US" sz="2000" i="1" dirty="0">
                <a:solidFill>
                  <a:srgbClr val="3333FF"/>
                </a:solidFill>
              </a:rPr>
              <a:t>B </a:t>
            </a:r>
            <a:r>
              <a:rPr lang="en-US" sz="2000" dirty="0" smtClean="0"/>
              <a:t>and </a:t>
            </a:r>
            <a:r>
              <a:rPr lang="en-US" sz="2000" i="1" dirty="0" smtClean="0">
                <a:solidFill>
                  <a:srgbClr val="3333FF"/>
                </a:solidFill>
              </a:rPr>
              <a:t>x </a:t>
            </a:r>
            <a:r>
              <a:rPr lang="en-US" sz="2000" dirty="0">
                <a:solidFill>
                  <a:srgbClr val="3333FF"/>
                </a:solidFill>
              </a:rPr>
              <a:t>∈ </a:t>
            </a:r>
            <a:r>
              <a:rPr lang="en-US" sz="2000" i="1" dirty="0">
                <a:solidFill>
                  <a:srgbClr val="3333FF"/>
                </a:solidFill>
              </a:rPr>
              <a:t>A </a:t>
            </a:r>
            <a:r>
              <a:rPr lang="en-US" sz="2000" dirty="0">
                <a:solidFill>
                  <a:srgbClr val="3333FF"/>
                </a:solidFill>
              </a:rPr>
              <a:t>∪ </a:t>
            </a:r>
            <a:r>
              <a:rPr lang="en-US" sz="2000" i="1" dirty="0">
                <a:solidFill>
                  <a:srgbClr val="3333FF"/>
                </a:solidFill>
              </a:rPr>
              <a:t>C</a:t>
            </a:r>
            <a:r>
              <a:rPr lang="en-US" sz="2000" dirty="0"/>
              <a:t>. Consider the two cases </a:t>
            </a:r>
            <a:r>
              <a:rPr lang="en-US" sz="2000" i="1" dirty="0">
                <a:solidFill>
                  <a:srgbClr val="3333FF"/>
                </a:solidFill>
              </a:rPr>
              <a:t>x </a:t>
            </a:r>
            <a:r>
              <a:rPr lang="en-US" sz="2000" dirty="0">
                <a:solidFill>
                  <a:srgbClr val="3333FF"/>
                </a:solidFill>
              </a:rPr>
              <a:t>∈ </a:t>
            </a:r>
            <a:r>
              <a:rPr lang="en-US" sz="2000" i="1" dirty="0">
                <a:solidFill>
                  <a:srgbClr val="3333FF"/>
                </a:solidFill>
              </a:rPr>
              <a:t>A</a:t>
            </a:r>
            <a:r>
              <a:rPr lang="en-US" sz="2000" i="1" dirty="0"/>
              <a:t> </a:t>
            </a:r>
            <a:r>
              <a:rPr lang="en-US" sz="2000" dirty="0"/>
              <a:t>and </a:t>
            </a:r>
            <a:r>
              <a:rPr lang="en-US" sz="2000" i="1" dirty="0">
                <a:solidFill>
                  <a:srgbClr val="3333FF"/>
                </a:solidFill>
              </a:rPr>
              <a:t>x </a:t>
            </a:r>
            <a:r>
              <a:rPr lang="en-US" sz="2000" dirty="0" smtClean="0">
                <a:solidFill>
                  <a:srgbClr val="3333FF"/>
                </a:solidFill>
              </a:rPr>
              <a:t>∉ </a:t>
            </a:r>
            <a:r>
              <a:rPr lang="en-US" sz="2000" i="1" dirty="0" smtClean="0">
                <a:solidFill>
                  <a:srgbClr val="3333FF"/>
                </a:solidFill>
              </a:rPr>
              <a:t>A</a:t>
            </a:r>
            <a:r>
              <a:rPr lang="en-US" sz="2000" dirty="0" smtClean="0">
                <a:solidFill>
                  <a:srgbClr val="3333FF"/>
                </a:solidFill>
              </a:rPr>
              <a:t>.</a:t>
            </a:r>
          </a:p>
          <a:p>
            <a:endParaRPr lang="en-US" sz="800" dirty="0">
              <a:solidFill>
                <a:srgbClr val="3333FF"/>
              </a:solidFill>
            </a:endParaRPr>
          </a:p>
          <a:p>
            <a:pPr algn="just"/>
            <a:r>
              <a:rPr lang="en-US" sz="2000" i="1" dirty="0">
                <a:solidFill>
                  <a:srgbClr val="3333FF"/>
                </a:solidFill>
              </a:rPr>
              <a:t>Case 1 (x </a:t>
            </a:r>
            <a:r>
              <a:rPr lang="en-US" sz="2000" dirty="0">
                <a:solidFill>
                  <a:srgbClr val="3333FF"/>
                </a:solidFill>
              </a:rPr>
              <a:t>∈ </a:t>
            </a:r>
            <a:r>
              <a:rPr lang="en-US" sz="2000" i="1" dirty="0">
                <a:solidFill>
                  <a:srgbClr val="3333FF"/>
                </a:solidFill>
              </a:rPr>
              <a:t>A): </a:t>
            </a:r>
            <a:r>
              <a:rPr lang="en-US" sz="2000" dirty="0"/>
              <a:t>Since </a:t>
            </a:r>
            <a:r>
              <a:rPr lang="en-US" sz="2000" i="1" dirty="0"/>
              <a:t>x </a:t>
            </a:r>
            <a:r>
              <a:rPr lang="en-US" sz="2000" dirty="0"/>
              <a:t>∈ </a:t>
            </a:r>
            <a:r>
              <a:rPr lang="en-US" sz="2000" i="1" dirty="0"/>
              <a:t>A</a:t>
            </a:r>
            <a:r>
              <a:rPr lang="en-US" sz="2000" dirty="0"/>
              <a:t>, we can immediately conclude that </a:t>
            </a:r>
            <a:r>
              <a:rPr lang="en-US" sz="2000" i="1" dirty="0"/>
              <a:t>x </a:t>
            </a:r>
            <a:r>
              <a:rPr lang="en-US" sz="2000" dirty="0"/>
              <a:t>∈ </a:t>
            </a:r>
            <a:r>
              <a:rPr lang="en-US" sz="2000" i="1" dirty="0"/>
              <a:t>A </a:t>
            </a:r>
            <a:r>
              <a:rPr lang="en-US" sz="2000" dirty="0"/>
              <a:t>∪ </a:t>
            </a:r>
            <a:r>
              <a:rPr lang="en-US" sz="2000" i="1" dirty="0"/>
              <a:t>(B </a:t>
            </a:r>
            <a:r>
              <a:rPr lang="en-US" sz="2000" dirty="0"/>
              <a:t>∩ </a:t>
            </a:r>
            <a:r>
              <a:rPr lang="en-US" sz="2000" i="1" dirty="0" smtClean="0"/>
              <a:t>C) </a:t>
            </a:r>
            <a:r>
              <a:rPr lang="en-US" sz="2000" dirty="0" smtClean="0"/>
              <a:t>by </a:t>
            </a:r>
            <a:r>
              <a:rPr lang="en-US" sz="2000" dirty="0"/>
              <a:t>definition of union</a:t>
            </a:r>
            <a:r>
              <a:rPr lang="en-US" sz="2000" dirty="0" smtClean="0"/>
              <a:t>.</a:t>
            </a:r>
          </a:p>
          <a:p>
            <a:pPr algn="just"/>
            <a:endParaRPr lang="en-US" sz="800" dirty="0" smtClean="0"/>
          </a:p>
          <a:p>
            <a:pPr algn="just"/>
            <a:r>
              <a:rPr lang="en-US" sz="2000" i="1" dirty="0">
                <a:solidFill>
                  <a:srgbClr val="3333FF"/>
                </a:solidFill>
              </a:rPr>
              <a:t>Case 2 (x </a:t>
            </a:r>
            <a:r>
              <a:rPr lang="en-US" sz="2000" dirty="0"/>
              <a:t>∉ </a:t>
            </a:r>
            <a:r>
              <a:rPr lang="en-US" sz="2000" i="1" dirty="0" smtClean="0">
                <a:solidFill>
                  <a:srgbClr val="3333FF"/>
                </a:solidFill>
              </a:rPr>
              <a:t>A</a:t>
            </a:r>
            <a:r>
              <a:rPr lang="en-US" sz="2000" i="1" dirty="0">
                <a:solidFill>
                  <a:srgbClr val="3333FF"/>
                </a:solidFill>
              </a:rPr>
              <a:t>): </a:t>
            </a:r>
            <a:r>
              <a:rPr lang="en-US" sz="2000" dirty="0"/>
              <a:t>Since </a:t>
            </a:r>
            <a:r>
              <a:rPr lang="en-US" sz="2000" i="1" dirty="0">
                <a:solidFill>
                  <a:srgbClr val="3333FF"/>
                </a:solidFill>
              </a:rPr>
              <a:t>x </a:t>
            </a:r>
            <a:r>
              <a:rPr lang="en-US" sz="2000" dirty="0">
                <a:solidFill>
                  <a:srgbClr val="3333FF"/>
                </a:solidFill>
              </a:rPr>
              <a:t>∈ </a:t>
            </a:r>
            <a:r>
              <a:rPr lang="en-US" sz="2000" i="1" dirty="0">
                <a:solidFill>
                  <a:srgbClr val="3333FF"/>
                </a:solidFill>
              </a:rPr>
              <a:t>A </a:t>
            </a:r>
            <a:r>
              <a:rPr lang="en-US" sz="2000" dirty="0">
                <a:solidFill>
                  <a:srgbClr val="3333FF"/>
                </a:solidFill>
              </a:rPr>
              <a:t>∪ </a:t>
            </a:r>
            <a:r>
              <a:rPr lang="en-US" sz="2000" i="1" dirty="0">
                <a:solidFill>
                  <a:srgbClr val="3333FF"/>
                </a:solidFill>
              </a:rPr>
              <a:t>B</a:t>
            </a:r>
            <a:r>
              <a:rPr lang="en-US" sz="2000" i="1" dirty="0"/>
              <a:t>, x </a:t>
            </a:r>
            <a:r>
              <a:rPr lang="en-US" sz="2000" dirty="0"/>
              <a:t>is in at least one of </a:t>
            </a:r>
            <a:r>
              <a:rPr lang="en-US" sz="2000" i="1" dirty="0">
                <a:solidFill>
                  <a:srgbClr val="3333FF"/>
                </a:solidFill>
              </a:rPr>
              <a:t>A </a:t>
            </a:r>
            <a:r>
              <a:rPr lang="en-US" sz="2000" dirty="0">
                <a:solidFill>
                  <a:srgbClr val="3333FF"/>
                </a:solidFill>
              </a:rPr>
              <a:t>or </a:t>
            </a:r>
            <a:r>
              <a:rPr lang="en-US" sz="2000" i="1" dirty="0">
                <a:solidFill>
                  <a:srgbClr val="3333FF"/>
                </a:solidFill>
              </a:rPr>
              <a:t>B</a:t>
            </a:r>
            <a:r>
              <a:rPr lang="en-US" sz="2000" dirty="0"/>
              <a:t>. But </a:t>
            </a:r>
            <a:r>
              <a:rPr lang="en-US" sz="2000" i="1" dirty="0"/>
              <a:t>x </a:t>
            </a:r>
            <a:r>
              <a:rPr lang="en-US" sz="2000" dirty="0"/>
              <a:t>is not </a:t>
            </a:r>
            <a:r>
              <a:rPr lang="en-US" sz="2000" dirty="0" smtClean="0"/>
              <a:t>in </a:t>
            </a:r>
            <a:r>
              <a:rPr lang="en-US" sz="2000" i="1" dirty="0" smtClean="0"/>
              <a:t>A</a:t>
            </a:r>
            <a:r>
              <a:rPr lang="en-US" sz="2000" dirty="0"/>
              <a:t>; hence </a:t>
            </a:r>
            <a:r>
              <a:rPr lang="en-US" sz="2000" i="1" dirty="0"/>
              <a:t>x </a:t>
            </a:r>
            <a:r>
              <a:rPr lang="en-US" sz="2000" dirty="0"/>
              <a:t>is in </a:t>
            </a:r>
            <a:r>
              <a:rPr lang="en-US" sz="2000" i="1" dirty="0"/>
              <a:t>B</a:t>
            </a:r>
            <a:r>
              <a:rPr lang="en-US" sz="2000" dirty="0"/>
              <a:t>. Similarly, since </a:t>
            </a:r>
            <a:r>
              <a:rPr lang="en-US" sz="2000" dirty="0" smtClean="0"/>
              <a:t> </a:t>
            </a:r>
            <a:r>
              <a:rPr lang="en-US" sz="2000" i="1" dirty="0" smtClean="0">
                <a:solidFill>
                  <a:srgbClr val="3333FF"/>
                </a:solidFill>
              </a:rPr>
              <a:t>x </a:t>
            </a:r>
            <a:r>
              <a:rPr lang="en-US" sz="2000" dirty="0">
                <a:solidFill>
                  <a:srgbClr val="3333FF"/>
                </a:solidFill>
              </a:rPr>
              <a:t>∈ </a:t>
            </a:r>
            <a:r>
              <a:rPr lang="en-US" sz="2000" i="1" dirty="0">
                <a:solidFill>
                  <a:srgbClr val="3333FF"/>
                </a:solidFill>
              </a:rPr>
              <a:t>A </a:t>
            </a:r>
            <a:r>
              <a:rPr lang="en-US" sz="2000" dirty="0">
                <a:solidFill>
                  <a:srgbClr val="3333FF"/>
                </a:solidFill>
              </a:rPr>
              <a:t>∪ </a:t>
            </a:r>
            <a:r>
              <a:rPr lang="en-US" sz="2000" i="1" dirty="0">
                <a:solidFill>
                  <a:srgbClr val="3333FF"/>
                </a:solidFill>
              </a:rPr>
              <a:t>C</a:t>
            </a:r>
            <a:r>
              <a:rPr lang="en-US" sz="2000" i="1" dirty="0"/>
              <a:t>, x </a:t>
            </a:r>
            <a:r>
              <a:rPr lang="en-US" sz="2000" dirty="0"/>
              <a:t>is in at least one of </a:t>
            </a:r>
            <a:r>
              <a:rPr lang="en-US" sz="2000" i="1" dirty="0">
                <a:solidFill>
                  <a:srgbClr val="3333FF"/>
                </a:solidFill>
              </a:rPr>
              <a:t>A </a:t>
            </a:r>
            <a:r>
              <a:rPr lang="en-US" sz="2000" dirty="0">
                <a:solidFill>
                  <a:srgbClr val="3333FF"/>
                </a:solidFill>
              </a:rPr>
              <a:t>or </a:t>
            </a:r>
            <a:r>
              <a:rPr lang="en-US" sz="2000" i="1" dirty="0">
                <a:solidFill>
                  <a:srgbClr val="3333FF"/>
                </a:solidFill>
              </a:rPr>
              <a:t>C</a:t>
            </a:r>
            <a:r>
              <a:rPr lang="en-US" sz="2000" dirty="0"/>
              <a:t>. </a:t>
            </a:r>
            <a:r>
              <a:rPr lang="en-US" sz="2000" dirty="0" smtClean="0"/>
              <a:t>But </a:t>
            </a:r>
            <a:r>
              <a:rPr lang="en-US" sz="2000" i="1" dirty="0" smtClean="0"/>
              <a:t>x </a:t>
            </a:r>
            <a:r>
              <a:rPr lang="en-US" sz="2000" dirty="0"/>
              <a:t>is not in </a:t>
            </a:r>
            <a:r>
              <a:rPr lang="en-US" sz="2000" i="1" dirty="0"/>
              <a:t>A</a:t>
            </a:r>
            <a:r>
              <a:rPr lang="en-US" sz="2000" dirty="0"/>
              <a:t>; hence </a:t>
            </a:r>
            <a:r>
              <a:rPr lang="en-US" sz="2000" i="1" dirty="0"/>
              <a:t>x </a:t>
            </a:r>
            <a:r>
              <a:rPr lang="en-US" sz="2000" dirty="0"/>
              <a:t>is in </a:t>
            </a:r>
            <a:r>
              <a:rPr lang="en-US" sz="2000" i="1" dirty="0"/>
              <a:t>C</a:t>
            </a:r>
            <a:r>
              <a:rPr lang="en-US" sz="2000" dirty="0"/>
              <a:t>. We have shown that both </a:t>
            </a:r>
            <a:r>
              <a:rPr lang="en-US" sz="2000" i="1" dirty="0"/>
              <a:t>x </a:t>
            </a:r>
            <a:r>
              <a:rPr lang="en-US" sz="2000" dirty="0"/>
              <a:t>∈ </a:t>
            </a:r>
            <a:r>
              <a:rPr lang="en-US" sz="2000" i="1" dirty="0"/>
              <a:t>B </a:t>
            </a:r>
            <a:r>
              <a:rPr lang="en-US" sz="2000" dirty="0"/>
              <a:t>and </a:t>
            </a:r>
            <a:r>
              <a:rPr lang="en-US" sz="2000" i="1" dirty="0"/>
              <a:t>x </a:t>
            </a:r>
            <a:r>
              <a:rPr lang="en-US" sz="2000" dirty="0"/>
              <a:t>∈ </a:t>
            </a:r>
            <a:r>
              <a:rPr lang="en-US" sz="2000" i="1" dirty="0"/>
              <a:t>C</a:t>
            </a:r>
            <a:r>
              <a:rPr lang="en-US" sz="2000" dirty="0"/>
              <a:t>, </a:t>
            </a:r>
            <a:r>
              <a:rPr lang="en-US" sz="2000" dirty="0" smtClean="0"/>
              <a:t>and so </a:t>
            </a:r>
            <a:r>
              <a:rPr lang="en-US" sz="2000" dirty="0"/>
              <a:t>by definition of intersection, </a:t>
            </a:r>
            <a:r>
              <a:rPr lang="en-US" sz="2000" i="1" dirty="0">
                <a:solidFill>
                  <a:srgbClr val="3333FF"/>
                </a:solidFill>
              </a:rPr>
              <a:t>x </a:t>
            </a:r>
            <a:r>
              <a:rPr lang="en-US" sz="2000" dirty="0">
                <a:solidFill>
                  <a:srgbClr val="3333FF"/>
                </a:solidFill>
              </a:rPr>
              <a:t>∈ </a:t>
            </a:r>
            <a:r>
              <a:rPr lang="en-US" sz="2000" i="1" dirty="0">
                <a:solidFill>
                  <a:srgbClr val="3333FF"/>
                </a:solidFill>
              </a:rPr>
              <a:t>B </a:t>
            </a:r>
            <a:r>
              <a:rPr lang="en-US" sz="2000" dirty="0">
                <a:solidFill>
                  <a:srgbClr val="3333FF"/>
                </a:solidFill>
              </a:rPr>
              <a:t>∩ </a:t>
            </a:r>
            <a:r>
              <a:rPr lang="en-US" sz="2000" i="1" dirty="0">
                <a:solidFill>
                  <a:srgbClr val="3333FF"/>
                </a:solidFill>
              </a:rPr>
              <a:t>C</a:t>
            </a:r>
            <a:r>
              <a:rPr lang="en-US" sz="2000" dirty="0">
                <a:solidFill>
                  <a:srgbClr val="3333FF"/>
                </a:solidFill>
              </a:rPr>
              <a:t>. </a:t>
            </a:r>
            <a:r>
              <a:rPr lang="en-US" sz="2000" dirty="0"/>
              <a:t>It follows by definition of union </a:t>
            </a:r>
            <a:r>
              <a:rPr lang="en-US" sz="2000" dirty="0" smtClean="0"/>
              <a:t>that </a:t>
            </a:r>
            <a:r>
              <a:rPr lang="en-US" sz="2000" i="1" dirty="0" smtClean="0">
                <a:solidFill>
                  <a:srgbClr val="3333FF"/>
                </a:solidFill>
              </a:rPr>
              <a:t>x </a:t>
            </a:r>
            <a:r>
              <a:rPr lang="en-US" sz="2000" dirty="0">
                <a:solidFill>
                  <a:srgbClr val="3333FF"/>
                </a:solidFill>
              </a:rPr>
              <a:t>∈ </a:t>
            </a:r>
            <a:r>
              <a:rPr lang="en-US" sz="2000" i="1" dirty="0">
                <a:solidFill>
                  <a:srgbClr val="3333FF"/>
                </a:solidFill>
              </a:rPr>
              <a:t>A </a:t>
            </a:r>
            <a:r>
              <a:rPr lang="en-US" sz="2000" dirty="0">
                <a:solidFill>
                  <a:srgbClr val="3333FF"/>
                </a:solidFill>
              </a:rPr>
              <a:t>∪ </a:t>
            </a:r>
            <a:r>
              <a:rPr lang="en-US" sz="2000" i="1" dirty="0">
                <a:solidFill>
                  <a:srgbClr val="3333FF"/>
                </a:solidFill>
              </a:rPr>
              <a:t>(B </a:t>
            </a:r>
            <a:r>
              <a:rPr lang="en-US" sz="2000" dirty="0">
                <a:solidFill>
                  <a:srgbClr val="3333FF"/>
                </a:solidFill>
              </a:rPr>
              <a:t>∩ </a:t>
            </a:r>
            <a:r>
              <a:rPr lang="en-US" sz="2000" i="1" dirty="0">
                <a:solidFill>
                  <a:srgbClr val="3333FF"/>
                </a:solidFill>
              </a:rPr>
              <a:t>C</a:t>
            </a:r>
            <a:r>
              <a:rPr lang="en-US" sz="2000" i="1" dirty="0" smtClean="0">
                <a:solidFill>
                  <a:srgbClr val="3333FF"/>
                </a:solidFill>
              </a:rPr>
              <a:t>)</a:t>
            </a:r>
            <a:r>
              <a:rPr lang="en-US" sz="2000" dirty="0" smtClean="0">
                <a:solidFill>
                  <a:srgbClr val="3333FF"/>
                </a:solidFill>
              </a:rPr>
              <a:t>.</a:t>
            </a:r>
          </a:p>
          <a:p>
            <a:pPr algn="just"/>
            <a:endParaRPr lang="en-US" sz="800" dirty="0">
              <a:solidFill>
                <a:srgbClr val="3333FF"/>
              </a:solidFill>
            </a:endParaRPr>
          </a:p>
          <a:p>
            <a:pPr algn="just"/>
            <a:r>
              <a:rPr lang="en-US" sz="2000" dirty="0"/>
              <a:t>In both cases </a:t>
            </a:r>
            <a:r>
              <a:rPr lang="en-US" sz="2000" i="1" dirty="0">
                <a:solidFill>
                  <a:srgbClr val="3333FF"/>
                </a:solidFill>
              </a:rPr>
              <a:t>x </a:t>
            </a:r>
            <a:r>
              <a:rPr lang="en-US" sz="2000" dirty="0">
                <a:solidFill>
                  <a:srgbClr val="3333FF"/>
                </a:solidFill>
              </a:rPr>
              <a:t>∈ </a:t>
            </a:r>
            <a:r>
              <a:rPr lang="en-US" sz="2000" i="1" dirty="0">
                <a:solidFill>
                  <a:srgbClr val="3333FF"/>
                </a:solidFill>
              </a:rPr>
              <a:t>A </a:t>
            </a:r>
            <a:r>
              <a:rPr lang="en-US" sz="2000" dirty="0">
                <a:solidFill>
                  <a:srgbClr val="3333FF"/>
                </a:solidFill>
              </a:rPr>
              <a:t>∪ </a:t>
            </a:r>
            <a:r>
              <a:rPr lang="en-US" sz="2000" i="1" dirty="0">
                <a:solidFill>
                  <a:srgbClr val="3333FF"/>
                </a:solidFill>
              </a:rPr>
              <a:t>(B </a:t>
            </a:r>
            <a:r>
              <a:rPr lang="en-US" sz="2000" dirty="0">
                <a:solidFill>
                  <a:srgbClr val="3333FF"/>
                </a:solidFill>
              </a:rPr>
              <a:t>∩ </a:t>
            </a:r>
            <a:r>
              <a:rPr lang="en-US" sz="2000" i="1" dirty="0">
                <a:solidFill>
                  <a:srgbClr val="3333FF"/>
                </a:solidFill>
              </a:rPr>
              <a:t>C)</a:t>
            </a:r>
            <a:r>
              <a:rPr lang="en-US" sz="2000" dirty="0">
                <a:solidFill>
                  <a:srgbClr val="3333FF"/>
                </a:solidFill>
              </a:rPr>
              <a:t>. </a:t>
            </a:r>
            <a:endParaRPr lang="en-US" sz="2000" dirty="0" smtClean="0">
              <a:solidFill>
                <a:srgbClr val="3333FF"/>
              </a:solidFill>
            </a:endParaRPr>
          </a:p>
          <a:p>
            <a:pPr algn="just"/>
            <a:endParaRPr lang="en-US" sz="800" dirty="0" smtClean="0">
              <a:solidFill>
                <a:srgbClr val="3333FF"/>
              </a:solidFill>
            </a:endParaRPr>
          </a:p>
          <a:p>
            <a:pPr algn="just"/>
            <a:r>
              <a:rPr lang="en-US" sz="2000" dirty="0" smtClean="0">
                <a:solidFill>
                  <a:srgbClr val="C00000"/>
                </a:solidFill>
              </a:rPr>
              <a:t>Therefore, </a:t>
            </a:r>
            <a:r>
              <a:rPr lang="en-US" sz="2000" i="1" dirty="0" smtClean="0">
                <a:solidFill>
                  <a:srgbClr val="C00000"/>
                </a:solidFill>
              </a:rPr>
              <a:t>(</a:t>
            </a:r>
            <a:r>
              <a:rPr lang="en-US" sz="2000" i="1" dirty="0">
                <a:solidFill>
                  <a:srgbClr val="C00000"/>
                </a:solidFill>
              </a:rPr>
              <a:t>A </a:t>
            </a:r>
            <a:r>
              <a:rPr lang="en-US" sz="2000" dirty="0">
                <a:solidFill>
                  <a:srgbClr val="C00000"/>
                </a:solidFill>
              </a:rPr>
              <a:t>∪ </a:t>
            </a:r>
            <a:r>
              <a:rPr lang="en-US" sz="2000" i="1" dirty="0">
                <a:solidFill>
                  <a:srgbClr val="C00000"/>
                </a:solidFill>
              </a:rPr>
              <a:t>B) </a:t>
            </a:r>
            <a:r>
              <a:rPr lang="en-US" sz="2000" dirty="0">
                <a:solidFill>
                  <a:srgbClr val="C00000"/>
                </a:solidFill>
              </a:rPr>
              <a:t>∩ </a:t>
            </a:r>
            <a:r>
              <a:rPr lang="en-US" sz="2000" i="1" dirty="0">
                <a:solidFill>
                  <a:srgbClr val="C00000"/>
                </a:solidFill>
              </a:rPr>
              <a:t>(A </a:t>
            </a:r>
            <a:r>
              <a:rPr lang="en-US" sz="2000" dirty="0">
                <a:solidFill>
                  <a:srgbClr val="C00000"/>
                </a:solidFill>
              </a:rPr>
              <a:t>∪ </a:t>
            </a:r>
            <a:r>
              <a:rPr lang="en-US" sz="2000" i="1" dirty="0">
                <a:solidFill>
                  <a:srgbClr val="C00000"/>
                </a:solidFill>
              </a:rPr>
              <a:t>C</a:t>
            </a:r>
            <a:r>
              <a:rPr lang="en-US" sz="2000" i="1" dirty="0" smtClean="0">
                <a:solidFill>
                  <a:srgbClr val="C00000"/>
                </a:solidFill>
              </a:rPr>
              <a:t>) </a:t>
            </a:r>
            <a:r>
              <a:rPr lang="en-US" sz="2000" dirty="0" smtClean="0">
                <a:solidFill>
                  <a:srgbClr val="C00000"/>
                </a:solidFill>
              </a:rPr>
              <a:t>⊆ </a:t>
            </a:r>
            <a:r>
              <a:rPr lang="en-US" sz="2000" i="1" dirty="0">
                <a:solidFill>
                  <a:srgbClr val="C00000"/>
                </a:solidFill>
              </a:rPr>
              <a:t>A </a:t>
            </a:r>
            <a:r>
              <a:rPr lang="en-US" sz="2000" dirty="0">
                <a:solidFill>
                  <a:srgbClr val="C00000"/>
                </a:solidFill>
              </a:rPr>
              <a:t>∪ </a:t>
            </a:r>
            <a:r>
              <a:rPr lang="en-US" sz="2000" i="1" dirty="0">
                <a:solidFill>
                  <a:srgbClr val="C00000"/>
                </a:solidFill>
              </a:rPr>
              <a:t>(B </a:t>
            </a:r>
            <a:r>
              <a:rPr lang="en-US" sz="2000" dirty="0">
                <a:solidFill>
                  <a:srgbClr val="C00000"/>
                </a:solidFill>
              </a:rPr>
              <a:t>∩ </a:t>
            </a:r>
            <a:r>
              <a:rPr lang="en-US" sz="2000" i="1" dirty="0">
                <a:solidFill>
                  <a:srgbClr val="C00000"/>
                </a:solidFill>
              </a:rPr>
              <a:t>C</a:t>
            </a:r>
            <a:r>
              <a:rPr lang="en-US" sz="2000" i="1" dirty="0" smtClean="0">
                <a:solidFill>
                  <a:srgbClr val="C00000"/>
                </a:solidFill>
              </a:rPr>
              <a:t>)  </a:t>
            </a:r>
            <a:r>
              <a:rPr lang="en-US" sz="2000" dirty="0" smtClean="0">
                <a:solidFill>
                  <a:srgbClr val="C00000"/>
                </a:solidFill>
              </a:rPr>
              <a:t>……….(2)</a:t>
            </a:r>
          </a:p>
          <a:p>
            <a:pPr algn="just"/>
            <a:endParaRPr lang="en-US" sz="800" dirty="0" smtClean="0">
              <a:solidFill>
                <a:srgbClr val="3333FF"/>
              </a:solidFill>
            </a:endParaRPr>
          </a:p>
          <a:p>
            <a:pPr algn="just"/>
            <a:r>
              <a:rPr lang="en-US" sz="2000" i="1" dirty="0" smtClean="0">
                <a:solidFill>
                  <a:srgbClr val="3333FF"/>
                </a:solidFill>
                <a:sym typeface="Wingdings" pitchFamily="2" charset="2"/>
              </a:rPr>
              <a:t>Hence    </a:t>
            </a:r>
            <a:r>
              <a:rPr lang="pt-BR" sz="2800" i="1" dirty="0">
                <a:solidFill>
                  <a:srgbClr val="3333FF"/>
                </a:solidFill>
              </a:rPr>
              <a:t>A </a:t>
            </a:r>
            <a:r>
              <a:rPr lang="pt-BR" sz="2800" dirty="0">
                <a:solidFill>
                  <a:srgbClr val="3333FF"/>
                </a:solidFill>
              </a:rPr>
              <a:t>∪ </a:t>
            </a:r>
            <a:r>
              <a:rPr lang="pt-BR" sz="2800" i="1" dirty="0">
                <a:solidFill>
                  <a:srgbClr val="3333FF"/>
                </a:solidFill>
              </a:rPr>
              <a:t>(B </a:t>
            </a:r>
            <a:r>
              <a:rPr lang="pt-BR" sz="2800" dirty="0">
                <a:solidFill>
                  <a:srgbClr val="3333FF"/>
                </a:solidFill>
              </a:rPr>
              <a:t>∩ </a:t>
            </a:r>
            <a:r>
              <a:rPr lang="pt-BR" sz="2800" i="1" dirty="0">
                <a:solidFill>
                  <a:srgbClr val="3333FF"/>
                </a:solidFill>
              </a:rPr>
              <a:t>C) </a:t>
            </a:r>
            <a:r>
              <a:rPr lang="pt-BR" sz="2800" dirty="0">
                <a:solidFill>
                  <a:srgbClr val="3333FF"/>
                </a:solidFill>
              </a:rPr>
              <a:t>= </a:t>
            </a:r>
            <a:r>
              <a:rPr lang="pt-BR" sz="2800" i="1" dirty="0">
                <a:solidFill>
                  <a:srgbClr val="3333FF"/>
                </a:solidFill>
              </a:rPr>
              <a:t>(A </a:t>
            </a:r>
            <a:r>
              <a:rPr lang="pt-BR" sz="2800" dirty="0">
                <a:solidFill>
                  <a:srgbClr val="3333FF"/>
                </a:solidFill>
              </a:rPr>
              <a:t>∪ </a:t>
            </a:r>
            <a:r>
              <a:rPr lang="pt-BR" sz="2800" i="1" dirty="0">
                <a:solidFill>
                  <a:srgbClr val="3333FF"/>
                </a:solidFill>
              </a:rPr>
              <a:t>B) </a:t>
            </a:r>
            <a:r>
              <a:rPr lang="pt-BR" sz="2800" dirty="0">
                <a:solidFill>
                  <a:srgbClr val="3333FF"/>
                </a:solidFill>
              </a:rPr>
              <a:t>∩ </a:t>
            </a:r>
            <a:r>
              <a:rPr lang="pt-BR" sz="2800" i="1" dirty="0">
                <a:solidFill>
                  <a:srgbClr val="3333FF"/>
                </a:solidFill>
              </a:rPr>
              <a:t>(A </a:t>
            </a:r>
            <a:r>
              <a:rPr lang="pt-BR" sz="2800" dirty="0">
                <a:solidFill>
                  <a:srgbClr val="3333FF"/>
                </a:solidFill>
              </a:rPr>
              <a:t>∪ </a:t>
            </a:r>
            <a:r>
              <a:rPr lang="pt-BR" sz="2800" i="1" dirty="0">
                <a:solidFill>
                  <a:srgbClr val="3333FF"/>
                </a:solidFill>
              </a:rPr>
              <a:t>C</a:t>
            </a:r>
            <a:r>
              <a:rPr lang="pt-BR" sz="2800" i="1" dirty="0" smtClean="0">
                <a:solidFill>
                  <a:srgbClr val="3333FF"/>
                </a:solidFill>
              </a:rPr>
              <a:t>).</a:t>
            </a:r>
            <a:endParaRPr lang="pt-BR" sz="2800" i="1" dirty="0">
              <a:solidFill>
                <a:srgbClr val="3333FF"/>
              </a:solidFill>
            </a:endParaRPr>
          </a:p>
        </p:txBody>
      </p:sp>
      <p:sp>
        <p:nvSpPr>
          <p:cNvPr id="20485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486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57224" y="692696"/>
            <a:ext cx="78581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Cont….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923650" y="654968"/>
            <a:ext cx="7824814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b="1" dirty="0">
                <a:solidFill>
                  <a:srgbClr val="3333FF"/>
                </a:solidFill>
              </a:rPr>
              <a:t>Proof </a:t>
            </a:r>
            <a:r>
              <a:rPr lang="en-US" sz="3200" b="1" dirty="0" smtClean="0">
                <a:solidFill>
                  <a:srgbClr val="3333FF"/>
                </a:solidFill>
              </a:rPr>
              <a:t>of </a:t>
            </a:r>
            <a:r>
              <a:rPr lang="en-US" sz="3200" b="1" dirty="0">
                <a:solidFill>
                  <a:srgbClr val="3333FF"/>
                </a:solidFill>
              </a:rPr>
              <a:t>De Morgan’s Law for Sets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899592" y="1357298"/>
            <a:ext cx="7674076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Prove that for all sets </a:t>
            </a:r>
            <a:r>
              <a:rPr lang="en-US" sz="2800" i="1" dirty="0">
                <a:solidFill>
                  <a:srgbClr val="C00000"/>
                </a:solidFill>
              </a:rPr>
              <a:t>A </a:t>
            </a:r>
            <a:r>
              <a:rPr lang="en-US" sz="2800" dirty="0">
                <a:solidFill>
                  <a:srgbClr val="C00000"/>
                </a:solidFill>
              </a:rPr>
              <a:t>and </a:t>
            </a:r>
            <a:r>
              <a:rPr lang="en-US" sz="2800" i="1" dirty="0">
                <a:solidFill>
                  <a:srgbClr val="C00000"/>
                </a:solidFill>
              </a:rPr>
              <a:t>B, (</a:t>
            </a:r>
            <a:r>
              <a:rPr lang="en-US" sz="2800" i="1" dirty="0" smtClean="0">
                <a:solidFill>
                  <a:srgbClr val="C00000"/>
                </a:solidFill>
              </a:rPr>
              <a:t>A</a:t>
            </a:r>
            <a:r>
              <a:rPr lang="en-US" sz="2800" dirty="0" smtClean="0">
                <a:solidFill>
                  <a:srgbClr val="C00000"/>
                </a:solidFill>
              </a:rPr>
              <a:t>∪</a:t>
            </a:r>
            <a:r>
              <a:rPr lang="en-US" sz="2800" i="1" dirty="0" smtClean="0">
                <a:solidFill>
                  <a:srgbClr val="C00000"/>
                </a:solidFill>
              </a:rPr>
              <a:t>B)</a:t>
            </a:r>
            <a:r>
              <a:rPr lang="en-US" sz="2800" dirty="0" smtClean="0">
                <a:solidFill>
                  <a:srgbClr val="C00000"/>
                </a:solidFill>
              </a:rPr>
              <a:t>′</a:t>
            </a:r>
            <a:r>
              <a:rPr lang="en-US" sz="2800" i="1" dirty="0" smtClean="0">
                <a:solidFill>
                  <a:srgbClr val="C00000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= </a:t>
            </a:r>
            <a:r>
              <a:rPr lang="en-US" sz="2800" i="1" dirty="0" smtClean="0">
                <a:solidFill>
                  <a:srgbClr val="C00000"/>
                </a:solidFill>
              </a:rPr>
              <a:t>A</a:t>
            </a:r>
            <a:r>
              <a:rPr lang="en-US" sz="2800" dirty="0" smtClean="0">
                <a:solidFill>
                  <a:srgbClr val="C00000"/>
                </a:solidFill>
              </a:rPr>
              <a:t>′ ∩ </a:t>
            </a:r>
            <a:r>
              <a:rPr lang="en-US" sz="2800" i="1" dirty="0" smtClean="0">
                <a:solidFill>
                  <a:srgbClr val="C00000"/>
                </a:solidFill>
              </a:rPr>
              <a:t>B</a:t>
            </a:r>
            <a:r>
              <a:rPr lang="en-US" sz="2800" dirty="0" smtClean="0">
                <a:solidFill>
                  <a:srgbClr val="C00000"/>
                </a:solidFill>
              </a:rPr>
              <a:t>′.</a:t>
            </a:r>
          </a:p>
          <a:p>
            <a:endParaRPr lang="en-US" sz="800" dirty="0" smtClean="0">
              <a:solidFill>
                <a:srgbClr val="C00000"/>
              </a:solidFill>
            </a:endParaRPr>
          </a:p>
          <a:p>
            <a:r>
              <a:rPr lang="en-US" sz="2400" dirty="0" smtClean="0">
                <a:solidFill>
                  <a:srgbClr val="C00000"/>
                </a:solidFill>
              </a:rPr>
              <a:t>Proof:</a:t>
            </a:r>
            <a:r>
              <a:rPr lang="en-US" sz="2400" dirty="0" smtClean="0"/>
              <a:t> Suppose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∈ </a:t>
            </a:r>
            <a:r>
              <a:rPr lang="en-US" sz="2400" i="1" dirty="0">
                <a:solidFill>
                  <a:srgbClr val="3333FF"/>
                </a:solidFill>
              </a:rPr>
              <a:t>(A </a:t>
            </a:r>
            <a:r>
              <a:rPr lang="en-US" sz="2400" dirty="0">
                <a:solidFill>
                  <a:srgbClr val="3333FF"/>
                </a:solidFill>
              </a:rPr>
              <a:t>∪ </a:t>
            </a:r>
            <a:r>
              <a:rPr lang="en-US" sz="2400" i="1" dirty="0">
                <a:solidFill>
                  <a:srgbClr val="3333FF"/>
                </a:solidFill>
              </a:rPr>
              <a:t>B</a:t>
            </a:r>
            <a:r>
              <a:rPr lang="en-US" sz="2400" i="1" dirty="0" smtClean="0">
                <a:solidFill>
                  <a:srgbClr val="3333FF"/>
                </a:solidFill>
              </a:rPr>
              <a:t>)</a:t>
            </a:r>
            <a:r>
              <a:rPr lang="en-US" sz="2400" dirty="0" smtClean="0">
                <a:solidFill>
                  <a:srgbClr val="3333FF"/>
                </a:solidFill>
              </a:rPr>
              <a:t>′. </a:t>
            </a:r>
            <a:r>
              <a:rPr lang="en-US" sz="2400" dirty="0" smtClean="0"/>
              <a:t>That is </a:t>
            </a:r>
            <a:r>
              <a:rPr lang="en-US" sz="2400" i="1" dirty="0" smtClean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∉ </a:t>
            </a:r>
            <a:r>
              <a:rPr lang="en-US" sz="2400" i="1" dirty="0" smtClean="0">
                <a:solidFill>
                  <a:srgbClr val="3333FF"/>
                </a:solidFill>
              </a:rPr>
              <a:t>A </a:t>
            </a:r>
            <a:r>
              <a:rPr lang="en-US" sz="2400" dirty="0">
                <a:solidFill>
                  <a:srgbClr val="3333FF"/>
                </a:solidFill>
              </a:rPr>
              <a:t>∪ </a:t>
            </a:r>
            <a:r>
              <a:rPr lang="en-US" sz="2400" i="1" dirty="0" smtClean="0">
                <a:solidFill>
                  <a:srgbClr val="3333FF"/>
                </a:solidFill>
              </a:rPr>
              <a:t>B. </a:t>
            </a:r>
            <a:r>
              <a:rPr lang="en-US" sz="2400" dirty="0" smtClean="0"/>
              <a:t>But </a:t>
            </a:r>
            <a:r>
              <a:rPr lang="en-US" sz="2400" dirty="0"/>
              <a:t>to say that </a:t>
            </a:r>
            <a:r>
              <a:rPr lang="en-US" sz="2400" dirty="0" smtClean="0"/>
              <a:t> </a:t>
            </a:r>
            <a:r>
              <a:rPr lang="en-US" sz="2400" i="1" dirty="0" smtClean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∉ </a:t>
            </a:r>
            <a:r>
              <a:rPr lang="en-US" sz="2400" i="1" dirty="0" smtClean="0">
                <a:solidFill>
                  <a:srgbClr val="3333FF"/>
                </a:solidFill>
              </a:rPr>
              <a:t>A </a:t>
            </a:r>
            <a:r>
              <a:rPr lang="en-US" sz="2400" dirty="0">
                <a:solidFill>
                  <a:srgbClr val="3333FF"/>
                </a:solidFill>
              </a:rPr>
              <a:t>∪ </a:t>
            </a:r>
            <a:r>
              <a:rPr lang="en-US" sz="2400" i="1" dirty="0">
                <a:solidFill>
                  <a:srgbClr val="3333FF"/>
                </a:solidFill>
              </a:rPr>
              <a:t>B </a:t>
            </a:r>
            <a:r>
              <a:rPr lang="en-US" sz="2400" dirty="0"/>
              <a:t>means </a:t>
            </a:r>
            <a:r>
              <a:rPr lang="en-US" sz="2400" dirty="0" smtClean="0"/>
              <a:t>that it </a:t>
            </a:r>
            <a:r>
              <a:rPr lang="en-US" sz="2400" dirty="0"/>
              <a:t>is false that (</a:t>
            </a:r>
            <a:r>
              <a:rPr lang="en-US" sz="2400" i="1" dirty="0"/>
              <a:t>x </a:t>
            </a:r>
            <a:r>
              <a:rPr lang="en-US" sz="2400" dirty="0"/>
              <a:t>is in </a:t>
            </a:r>
            <a:r>
              <a:rPr lang="en-US" sz="2400" i="1" dirty="0"/>
              <a:t>A </a:t>
            </a:r>
            <a:r>
              <a:rPr lang="en-US" sz="2400" dirty="0"/>
              <a:t>or </a:t>
            </a:r>
            <a:r>
              <a:rPr lang="en-US" sz="2400" i="1" dirty="0"/>
              <a:t>x </a:t>
            </a:r>
            <a:r>
              <a:rPr lang="en-US" sz="2400" dirty="0"/>
              <a:t>is in </a:t>
            </a:r>
            <a:r>
              <a:rPr lang="en-US" sz="2400" i="1" dirty="0"/>
              <a:t>B</a:t>
            </a:r>
            <a:r>
              <a:rPr lang="en-US" sz="2400" dirty="0"/>
              <a:t>).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By De Morgan’s laws of logic, this implies </a:t>
            </a:r>
            <a:r>
              <a:rPr lang="en-US" sz="2400" dirty="0" smtClean="0"/>
              <a:t>that </a:t>
            </a:r>
            <a:r>
              <a:rPr lang="en-US" sz="2400" i="1" dirty="0" smtClean="0"/>
              <a:t>x </a:t>
            </a:r>
            <a:r>
              <a:rPr lang="en-US" sz="2400" dirty="0"/>
              <a:t>is not in </a:t>
            </a:r>
            <a:r>
              <a:rPr lang="en-US" sz="2400" i="1" dirty="0"/>
              <a:t>A </a:t>
            </a:r>
            <a:r>
              <a:rPr lang="en-US" sz="2400" dirty="0"/>
              <a:t>and </a:t>
            </a:r>
            <a:r>
              <a:rPr lang="en-US" sz="2400" i="1" dirty="0"/>
              <a:t>x </a:t>
            </a:r>
            <a:r>
              <a:rPr lang="en-US" sz="2400" dirty="0"/>
              <a:t>is not in </a:t>
            </a:r>
            <a:r>
              <a:rPr lang="en-US" sz="2400" i="1" dirty="0" smtClean="0"/>
              <a:t>B, </a:t>
            </a:r>
            <a:r>
              <a:rPr lang="en-US" sz="2400" dirty="0" smtClean="0"/>
              <a:t>which </a:t>
            </a:r>
            <a:r>
              <a:rPr lang="en-US" sz="2400" dirty="0"/>
              <a:t>can be written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∉ </a:t>
            </a:r>
            <a:r>
              <a:rPr lang="en-US" sz="2400" i="1" dirty="0" smtClean="0">
                <a:solidFill>
                  <a:srgbClr val="3333FF"/>
                </a:solidFill>
              </a:rPr>
              <a:t>A </a:t>
            </a:r>
            <a:r>
              <a:rPr lang="en-US" sz="2400" dirty="0"/>
              <a:t>and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∉ </a:t>
            </a:r>
            <a:r>
              <a:rPr lang="en-US" sz="2400" i="1" dirty="0" smtClean="0">
                <a:solidFill>
                  <a:srgbClr val="3333FF"/>
                </a:solidFill>
              </a:rPr>
              <a:t>B</a:t>
            </a:r>
            <a:r>
              <a:rPr lang="en-US" sz="2400" i="1" dirty="0" smtClean="0"/>
              <a:t>.</a:t>
            </a:r>
            <a:r>
              <a:rPr lang="en-US" sz="2400" dirty="0"/>
              <a:t> Hence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∈ </a:t>
            </a:r>
            <a:r>
              <a:rPr lang="en-US" sz="2400" i="1" dirty="0" smtClean="0">
                <a:solidFill>
                  <a:srgbClr val="3333FF"/>
                </a:solidFill>
              </a:rPr>
              <a:t>A</a:t>
            </a:r>
            <a:r>
              <a:rPr lang="en-US" sz="2400" dirty="0">
                <a:solidFill>
                  <a:srgbClr val="3333FF"/>
                </a:solidFill>
              </a:rPr>
              <a:t>′</a:t>
            </a:r>
            <a:r>
              <a:rPr lang="en-US" sz="2400" i="1" dirty="0" smtClean="0">
                <a:solidFill>
                  <a:srgbClr val="3333FF"/>
                </a:solidFill>
              </a:rPr>
              <a:t> </a:t>
            </a:r>
            <a:r>
              <a:rPr lang="en-US" sz="2400" dirty="0"/>
              <a:t>and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∈ </a:t>
            </a:r>
            <a:r>
              <a:rPr lang="en-US" sz="2400" i="1" dirty="0" smtClean="0">
                <a:solidFill>
                  <a:srgbClr val="3333FF"/>
                </a:solidFill>
              </a:rPr>
              <a:t>B</a:t>
            </a:r>
            <a:r>
              <a:rPr lang="en-US" sz="2400" dirty="0">
                <a:solidFill>
                  <a:srgbClr val="3333FF"/>
                </a:solidFill>
              </a:rPr>
              <a:t>′</a:t>
            </a:r>
            <a:r>
              <a:rPr lang="en-US" sz="2400" i="1" dirty="0" smtClean="0">
                <a:solidFill>
                  <a:srgbClr val="3333FF"/>
                </a:solidFill>
              </a:rPr>
              <a:t> </a:t>
            </a:r>
            <a:r>
              <a:rPr lang="en-US" sz="2400" dirty="0"/>
              <a:t>by definition of complement. It follows, by </a:t>
            </a:r>
            <a:r>
              <a:rPr lang="en-US" sz="2400" dirty="0" smtClean="0"/>
              <a:t>definition of </a:t>
            </a:r>
            <a:r>
              <a:rPr lang="en-US" sz="2400" dirty="0"/>
              <a:t>intersection, that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∈ </a:t>
            </a:r>
            <a:r>
              <a:rPr lang="en-US" sz="2400" i="1" dirty="0" smtClean="0">
                <a:solidFill>
                  <a:srgbClr val="3333FF"/>
                </a:solidFill>
              </a:rPr>
              <a:t>A</a:t>
            </a:r>
            <a:r>
              <a:rPr lang="en-US" sz="2400" dirty="0">
                <a:solidFill>
                  <a:srgbClr val="3333FF"/>
                </a:solidFill>
              </a:rPr>
              <a:t>′</a:t>
            </a:r>
            <a:r>
              <a:rPr lang="en-US" sz="2400" i="1" dirty="0" smtClean="0">
                <a:solidFill>
                  <a:srgbClr val="3333FF"/>
                </a:solidFill>
              </a:rPr>
              <a:t> </a:t>
            </a:r>
            <a:r>
              <a:rPr lang="en-US" sz="2400" dirty="0">
                <a:solidFill>
                  <a:srgbClr val="3333FF"/>
                </a:solidFill>
              </a:rPr>
              <a:t>∩ </a:t>
            </a:r>
            <a:r>
              <a:rPr lang="en-US" sz="2400" i="1" dirty="0" smtClean="0">
                <a:solidFill>
                  <a:srgbClr val="3333FF"/>
                </a:solidFill>
              </a:rPr>
              <a:t>B</a:t>
            </a:r>
            <a:r>
              <a:rPr lang="en-US" sz="2400" dirty="0">
                <a:solidFill>
                  <a:srgbClr val="3333FF"/>
                </a:solidFill>
              </a:rPr>
              <a:t>′</a:t>
            </a:r>
            <a:r>
              <a:rPr lang="en-US" sz="2400" i="1" dirty="0" smtClean="0">
                <a:solidFill>
                  <a:srgbClr val="3333FF"/>
                </a:solidFill>
              </a:rPr>
              <a:t>. </a:t>
            </a:r>
            <a:r>
              <a:rPr lang="en-US" sz="2400" dirty="0" smtClean="0"/>
              <a:t>So </a:t>
            </a:r>
            <a:r>
              <a:rPr lang="en-US" sz="2400" i="1" dirty="0" smtClean="0">
                <a:solidFill>
                  <a:srgbClr val="3333FF"/>
                </a:solidFill>
              </a:rPr>
              <a:t>(</a:t>
            </a:r>
            <a:r>
              <a:rPr lang="en-US" sz="2400" i="1" dirty="0">
                <a:solidFill>
                  <a:srgbClr val="3333FF"/>
                </a:solidFill>
              </a:rPr>
              <a:t>A </a:t>
            </a:r>
            <a:r>
              <a:rPr lang="en-US" sz="2400" dirty="0">
                <a:solidFill>
                  <a:srgbClr val="3333FF"/>
                </a:solidFill>
              </a:rPr>
              <a:t>∪ </a:t>
            </a:r>
            <a:r>
              <a:rPr lang="en-US" sz="2400" i="1" dirty="0">
                <a:solidFill>
                  <a:srgbClr val="3333FF"/>
                </a:solidFill>
              </a:rPr>
              <a:t>B</a:t>
            </a:r>
            <a:r>
              <a:rPr lang="en-US" sz="2400" i="1" dirty="0" smtClean="0">
                <a:solidFill>
                  <a:srgbClr val="3333FF"/>
                </a:solidFill>
              </a:rPr>
              <a:t>)</a:t>
            </a:r>
            <a:r>
              <a:rPr lang="en-US" sz="2400" dirty="0">
                <a:solidFill>
                  <a:srgbClr val="3333FF"/>
                </a:solidFill>
              </a:rPr>
              <a:t> ′</a:t>
            </a:r>
            <a:r>
              <a:rPr lang="en-US" sz="2400" i="1" dirty="0" smtClean="0">
                <a:solidFill>
                  <a:srgbClr val="3333FF"/>
                </a:solidFill>
              </a:rPr>
              <a:t> </a:t>
            </a:r>
            <a:r>
              <a:rPr lang="en-US" sz="2400" dirty="0">
                <a:solidFill>
                  <a:srgbClr val="3333FF"/>
                </a:solidFill>
              </a:rPr>
              <a:t>⊆ </a:t>
            </a:r>
            <a:r>
              <a:rPr lang="en-US" sz="2400" i="1" dirty="0" smtClean="0">
                <a:solidFill>
                  <a:srgbClr val="3333FF"/>
                </a:solidFill>
              </a:rPr>
              <a:t>A</a:t>
            </a:r>
            <a:r>
              <a:rPr lang="en-US" sz="2400" dirty="0">
                <a:solidFill>
                  <a:srgbClr val="3333FF"/>
                </a:solidFill>
              </a:rPr>
              <a:t>′</a:t>
            </a:r>
            <a:r>
              <a:rPr lang="en-US" sz="2400" i="1" dirty="0" smtClean="0">
                <a:solidFill>
                  <a:srgbClr val="3333FF"/>
                </a:solidFill>
              </a:rPr>
              <a:t> </a:t>
            </a:r>
            <a:r>
              <a:rPr lang="en-US" sz="2400" dirty="0">
                <a:solidFill>
                  <a:srgbClr val="3333FF"/>
                </a:solidFill>
              </a:rPr>
              <a:t>∩ </a:t>
            </a:r>
            <a:r>
              <a:rPr lang="en-US" sz="2400" i="1" dirty="0" smtClean="0">
                <a:solidFill>
                  <a:srgbClr val="3333FF"/>
                </a:solidFill>
              </a:rPr>
              <a:t>B</a:t>
            </a:r>
            <a:r>
              <a:rPr lang="en-US" sz="2400" dirty="0">
                <a:solidFill>
                  <a:srgbClr val="3333FF"/>
                </a:solidFill>
              </a:rPr>
              <a:t>′</a:t>
            </a:r>
            <a:r>
              <a:rPr lang="en-US" sz="2400" i="1" dirty="0" smtClean="0">
                <a:solidFill>
                  <a:srgbClr val="3333FF"/>
                </a:solidFill>
              </a:rPr>
              <a:t> </a:t>
            </a:r>
            <a:r>
              <a:rPr lang="en-US" sz="2400" dirty="0" smtClean="0"/>
              <a:t>by definition </a:t>
            </a:r>
            <a:r>
              <a:rPr lang="en-US" sz="2400" dirty="0"/>
              <a:t>of subset</a:t>
            </a:r>
            <a:r>
              <a:rPr lang="en-US" sz="2400" dirty="0" smtClean="0"/>
              <a:t>.</a:t>
            </a:r>
          </a:p>
        </p:txBody>
      </p:sp>
      <p:sp>
        <p:nvSpPr>
          <p:cNvPr id="10245" name="Line 15"/>
          <p:cNvSpPr>
            <a:spLocks noChangeShapeType="1"/>
          </p:cNvSpPr>
          <p:nvPr/>
        </p:nvSpPr>
        <p:spPr bwMode="auto">
          <a:xfrm>
            <a:off x="395288" y="1268413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246" name="Line 1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297" name="Line 15"/>
          <p:cNvSpPr>
            <a:spLocks noChangeShapeType="1"/>
          </p:cNvSpPr>
          <p:nvPr/>
        </p:nvSpPr>
        <p:spPr bwMode="auto">
          <a:xfrm>
            <a:off x="395288" y="1268413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298" name="Line 1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27881" y="654968"/>
            <a:ext cx="6048375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Cont…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99592" y="1268760"/>
            <a:ext cx="7633221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Suppose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∈ </a:t>
            </a:r>
            <a:r>
              <a:rPr lang="en-US" sz="2400" i="1" dirty="0">
                <a:solidFill>
                  <a:srgbClr val="3333FF"/>
                </a:solidFill>
              </a:rPr>
              <a:t>A</a:t>
            </a:r>
            <a:r>
              <a:rPr lang="en-US" sz="2400" dirty="0">
                <a:solidFill>
                  <a:srgbClr val="3333FF"/>
                </a:solidFill>
              </a:rPr>
              <a:t>′</a:t>
            </a:r>
            <a:r>
              <a:rPr lang="en-US" sz="2400" i="1" dirty="0">
                <a:solidFill>
                  <a:srgbClr val="3333FF"/>
                </a:solidFill>
              </a:rPr>
              <a:t> </a:t>
            </a:r>
            <a:r>
              <a:rPr lang="en-US" sz="2400" dirty="0">
                <a:solidFill>
                  <a:srgbClr val="3333FF"/>
                </a:solidFill>
              </a:rPr>
              <a:t>∩ </a:t>
            </a:r>
            <a:r>
              <a:rPr lang="en-US" sz="2400" i="1" dirty="0">
                <a:solidFill>
                  <a:srgbClr val="3333FF"/>
                </a:solidFill>
              </a:rPr>
              <a:t>B</a:t>
            </a:r>
            <a:r>
              <a:rPr lang="en-US" sz="2400" dirty="0">
                <a:solidFill>
                  <a:srgbClr val="3333FF"/>
                </a:solidFill>
              </a:rPr>
              <a:t>′. </a:t>
            </a:r>
            <a:r>
              <a:rPr lang="en-US" sz="2400" dirty="0"/>
              <a:t>intersection,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∈ </a:t>
            </a:r>
            <a:r>
              <a:rPr lang="en-US" sz="2400" i="1" dirty="0">
                <a:solidFill>
                  <a:srgbClr val="3333FF"/>
                </a:solidFill>
              </a:rPr>
              <a:t>A</a:t>
            </a:r>
            <a:r>
              <a:rPr lang="en-US" sz="2400" dirty="0">
                <a:solidFill>
                  <a:srgbClr val="3333FF"/>
                </a:solidFill>
              </a:rPr>
              <a:t>′</a:t>
            </a:r>
            <a:r>
              <a:rPr lang="en-US" sz="2400" i="1" dirty="0">
                <a:solidFill>
                  <a:srgbClr val="3333FF"/>
                </a:solidFill>
              </a:rPr>
              <a:t> </a:t>
            </a:r>
            <a:r>
              <a:rPr lang="en-US" sz="2400" dirty="0"/>
              <a:t>and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∈ </a:t>
            </a:r>
            <a:r>
              <a:rPr lang="en-US" sz="2400" i="1" dirty="0">
                <a:solidFill>
                  <a:srgbClr val="3333FF"/>
                </a:solidFill>
              </a:rPr>
              <a:t>B</a:t>
            </a:r>
            <a:r>
              <a:rPr lang="en-US" sz="2400" dirty="0">
                <a:solidFill>
                  <a:srgbClr val="3333FF"/>
                </a:solidFill>
              </a:rPr>
              <a:t>′, </a:t>
            </a:r>
            <a:r>
              <a:rPr lang="en-US" sz="2400" dirty="0"/>
              <a:t>and by definition of complement,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∉ </a:t>
            </a:r>
            <a:r>
              <a:rPr lang="en-US" sz="2400" i="1" dirty="0">
                <a:solidFill>
                  <a:srgbClr val="3333FF"/>
                </a:solidFill>
              </a:rPr>
              <a:t>A </a:t>
            </a:r>
            <a:r>
              <a:rPr lang="en-US" sz="2400" dirty="0"/>
              <a:t>and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∉ </a:t>
            </a:r>
            <a:r>
              <a:rPr lang="en-US" sz="2400" i="1" dirty="0">
                <a:solidFill>
                  <a:srgbClr val="3333FF"/>
                </a:solidFill>
              </a:rPr>
              <a:t>B</a:t>
            </a:r>
            <a:r>
              <a:rPr lang="en-US" sz="2400" i="1" dirty="0"/>
              <a:t>. </a:t>
            </a:r>
            <a:r>
              <a:rPr lang="en-US" sz="2400" dirty="0"/>
              <a:t>In other words, </a:t>
            </a:r>
            <a:r>
              <a:rPr lang="en-US" sz="2400" i="1" dirty="0"/>
              <a:t>x </a:t>
            </a:r>
            <a:r>
              <a:rPr lang="en-US" sz="2400" dirty="0"/>
              <a:t>is not in </a:t>
            </a:r>
            <a:r>
              <a:rPr lang="en-US" sz="2400" i="1" dirty="0"/>
              <a:t>A </a:t>
            </a:r>
            <a:r>
              <a:rPr lang="en-US" sz="2400" dirty="0"/>
              <a:t>and </a:t>
            </a:r>
            <a:r>
              <a:rPr lang="en-US" sz="2400" i="1" dirty="0"/>
              <a:t>x </a:t>
            </a:r>
            <a:r>
              <a:rPr lang="en-US" sz="2400" dirty="0"/>
              <a:t>is not in </a:t>
            </a:r>
            <a:r>
              <a:rPr lang="en-US" sz="2400" i="1" dirty="0"/>
              <a:t>B.</a:t>
            </a:r>
            <a:endParaRPr lang="en-US" sz="2200" dirty="0">
              <a:sym typeface="Symbol" pitchFamily="18" charset="2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By </a:t>
            </a:r>
            <a:r>
              <a:rPr lang="en-US" sz="2400" dirty="0"/>
              <a:t>De Morgan’s laws of logic this implies </a:t>
            </a:r>
            <a:r>
              <a:rPr lang="en-US" sz="2400" dirty="0" smtClean="0"/>
              <a:t>that it </a:t>
            </a:r>
            <a:r>
              <a:rPr lang="en-US" sz="2400" dirty="0"/>
              <a:t>is false that </a:t>
            </a:r>
            <a:r>
              <a:rPr lang="en-US" sz="2400" i="1" dirty="0"/>
              <a:t>(x </a:t>
            </a:r>
            <a:r>
              <a:rPr lang="en-US" sz="2400" dirty="0"/>
              <a:t>is in </a:t>
            </a:r>
            <a:r>
              <a:rPr lang="en-US" sz="2400" i="1" dirty="0"/>
              <a:t>A </a:t>
            </a:r>
            <a:r>
              <a:rPr lang="en-US" sz="2400" dirty="0"/>
              <a:t>or </a:t>
            </a:r>
            <a:r>
              <a:rPr lang="en-US" sz="2400" i="1" dirty="0"/>
              <a:t>x </a:t>
            </a:r>
            <a:r>
              <a:rPr lang="en-US" sz="2400" dirty="0"/>
              <a:t>is in </a:t>
            </a:r>
            <a:r>
              <a:rPr lang="en-US" sz="2400" i="1" dirty="0"/>
              <a:t>B</a:t>
            </a:r>
            <a:r>
              <a:rPr lang="en-US" sz="2400" i="1" dirty="0" smtClean="0"/>
              <a:t>),</a:t>
            </a:r>
            <a:r>
              <a:rPr lang="en-US" sz="2400" dirty="0" smtClean="0"/>
              <a:t>which </a:t>
            </a:r>
            <a:r>
              <a:rPr lang="en-US" sz="2400" dirty="0"/>
              <a:t>can be written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∉ </a:t>
            </a:r>
            <a:r>
              <a:rPr lang="en-US" sz="2400" i="1" dirty="0" smtClean="0">
                <a:solidFill>
                  <a:srgbClr val="3333FF"/>
                </a:solidFill>
              </a:rPr>
              <a:t>A </a:t>
            </a:r>
            <a:r>
              <a:rPr lang="en-US" sz="2400" dirty="0">
                <a:solidFill>
                  <a:srgbClr val="3333FF"/>
                </a:solidFill>
              </a:rPr>
              <a:t>∪ </a:t>
            </a:r>
            <a:r>
              <a:rPr lang="en-US" sz="2400" i="1" dirty="0" smtClean="0">
                <a:solidFill>
                  <a:srgbClr val="3333FF"/>
                </a:solidFill>
              </a:rPr>
              <a:t>B </a:t>
            </a:r>
            <a:r>
              <a:rPr lang="en-US" sz="2400" i="1" dirty="0" smtClean="0"/>
              <a:t>b</a:t>
            </a:r>
            <a:r>
              <a:rPr lang="en-US" sz="2400" dirty="0" smtClean="0"/>
              <a:t>y </a:t>
            </a:r>
            <a:r>
              <a:rPr lang="en-US" sz="2400" dirty="0"/>
              <a:t>definition of union. Hence, by definition of </a:t>
            </a:r>
            <a:r>
              <a:rPr lang="en-US" sz="2400" dirty="0" smtClean="0"/>
              <a:t>complement</a:t>
            </a:r>
            <a:r>
              <a:rPr lang="en-US" sz="2400" dirty="0"/>
              <a:t>,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∈ </a:t>
            </a:r>
            <a:r>
              <a:rPr lang="en-US" sz="2400" i="1" dirty="0">
                <a:solidFill>
                  <a:srgbClr val="3333FF"/>
                </a:solidFill>
              </a:rPr>
              <a:t>(A </a:t>
            </a:r>
            <a:r>
              <a:rPr lang="en-US" sz="2400" dirty="0">
                <a:solidFill>
                  <a:srgbClr val="3333FF"/>
                </a:solidFill>
              </a:rPr>
              <a:t>∪ </a:t>
            </a:r>
            <a:r>
              <a:rPr lang="en-US" sz="2400" i="1" dirty="0">
                <a:solidFill>
                  <a:srgbClr val="3333FF"/>
                </a:solidFill>
              </a:rPr>
              <a:t>B</a:t>
            </a:r>
            <a:r>
              <a:rPr lang="en-US" sz="2400" i="1" dirty="0" smtClean="0">
                <a:solidFill>
                  <a:srgbClr val="3333FF"/>
                </a:solidFill>
              </a:rPr>
              <a:t>)</a:t>
            </a:r>
            <a:r>
              <a:rPr lang="en-US" sz="2400" dirty="0" smtClean="0">
                <a:solidFill>
                  <a:srgbClr val="3333FF"/>
                </a:solidFill>
              </a:rPr>
              <a:t>′</a:t>
            </a:r>
            <a:r>
              <a:rPr lang="en-US" sz="2400" i="1" dirty="0" smtClean="0">
                <a:solidFill>
                  <a:srgbClr val="3333FF"/>
                </a:solidFill>
              </a:rPr>
              <a:t> </a:t>
            </a:r>
            <a:r>
              <a:rPr lang="en-US" sz="2400" i="1" dirty="0" smtClean="0"/>
              <a:t>.</a:t>
            </a:r>
            <a:r>
              <a:rPr lang="en-US" sz="2400" dirty="0" smtClean="0"/>
              <a:t>It </a:t>
            </a:r>
            <a:r>
              <a:rPr lang="en-US" sz="2400" dirty="0"/>
              <a:t>follows that </a:t>
            </a:r>
            <a:r>
              <a:rPr lang="en-US" sz="2400" dirty="0" smtClean="0"/>
              <a:t>                       </a:t>
            </a:r>
            <a:r>
              <a:rPr lang="en-US" sz="2400" i="1" dirty="0" smtClean="0">
                <a:solidFill>
                  <a:srgbClr val="3333FF"/>
                </a:solidFill>
              </a:rPr>
              <a:t>A</a:t>
            </a:r>
            <a:r>
              <a:rPr lang="en-US" sz="2400" dirty="0" smtClean="0">
                <a:solidFill>
                  <a:srgbClr val="3333FF"/>
                </a:solidFill>
              </a:rPr>
              <a:t>′</a:t>
            </a:r>
            <a:r>
              <a:rPr lang="en-US" sz="2400" i="1" dirty="0" smtClean="0">
                <a:solidFill>
                  <a:srgbClr val="3333FF"/>
                </a:solidFill>
              </a:rPr>
              <a:t> </a:t>
            </a:r>
            <a:r>
              <a:rPr lang="en-US" sz="2400" dirty="0">
                <a:solidFill>
                  <a:srgbClr val="3333FF"/>
                </a:solidFill>
              </a:rPr>
              <a:t>∩ </a:t>
            </a:r>
            <a:r>
              <a:rPr lang="en-US" sz="2400" i="1" dirty="0" smtClean="0">
                <a:solidFill>
                  <a:srgbClr val="3333FF"/>
                </a:solidFill>
              </a:rPr>
              <a:t>B</a:t>
            </a:r>
            <a:r>
              <a:rPr lang="en-US" sz="2400" dirty="0" smtClean="0">
                <a:solidFill>
                  <a:srgbClr val="3333FF"/>
                </a:solidFill>
              </a:rPr>
              <a:t>′</a:t>
            </a:r>
            <a:r>
              <a:rPr lang="en-US" sz="2400" i="1" dirty="0" smtClean="0">
                <a:solidFill>
                  <a:srgbClr val="3333FF"/>
                </a:solidFill>
              </a:rPr>
              <a:t> </a:t>
            </a:r>
            <a:r>
              <a:rPr lang="en-US" sz="2400" dirty="0">
                <a:solidFill>
                  <a:srgbClr val="3333FF"/>
                </a:solidFill>
              </a:rPr>
              <a:t>⊆ </a:t>
            </a:r>
            <a:r>
              <a:rPr lang="en-US" sz="2400" i="1" dirty="0">
                <a:solidFill>
                  <a:srgbClr val="3333FF"/>
                </a:solidFill>
              </a:rPr>
              <a:t>(A </a:t>
            </a:r>
            <a:r>
              <a:rPr lang="en-US" sz="2400" dirty="0">
                <a:solidFill>
                  <a:srgbClr val="3333FF"/>
                </a:solidFill>
              </a:rPr>
              <a:t>∪ </a:t>
            </a:r>
            <a:r>
              <a:rPr lang="en-US" sz="2400" i="1" dirty="0">
                <a:solidFill>
                  <a:srgbClr val="3333FF"/>
                </a:solidFill>
              </a:rPr>
              <a:t>B</a:t>
            </a:r>
            <a:r>
              <a:rPr lang="en-US" sz="2400" i="1" dirty="0" smtClean="0">
                <a:solidFill>
                  <a:srgbClr val="3333FF"/>
                </a:solidFill>
              </a:rPr>
              <a:t>)</a:t>
            </a:r>
            <a:r>
              <a:rPr lang="en-US" sz="2400" dirty="0" smtClean="0">
                <a:solidFill>
                  <a:srgbClr val="3333FF"/>
                </a:solidFill>
              </a:rPr>
              <a:t>′</a:t>
            </a:r>
            <a:r>
              <a:rPr lang="en-US" sz="2400" i="1" dirty="0" smtClean="0">
                <a:solidFill>
                  <a:srgbClr val="3333FF"/>
                </a:solidFill>
              </a:rPr>
              <a:t> </a:t>
            </a:r>
            <a:r>
              <a:rPr lang="en-US" sz="2400" dirty="0"/>
              <a:t>by definition of </a:t>
            </a:r>
            <a:r>
              <a:rPr lang="en-US" sz="2400" dirty="0" smtClean="0"/>
              <a:t>subset.</a:t>
            </a:r>
          </a:p>
          <a:p>
            <a:pPr algn="just"/>
            <a:endParaRPr lang="en-US" sz="2400" dirty="0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395288" y="1268413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395288" y="1268413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817706" y="798984"/>
            <a:ext cx="778674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</a:rPr>
              <a:t>The Empty Set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2" y="1268413"/>
            <a:ext cx="8532843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8436" name="Line 8"/>
          <p:cNvSpPr>
            <a:spLocks noChangeShapeType="1"/>
          </p:cNvSpPr>
          <p:nvPr/>
        </p:nvSpPr>
        <p:spPr bwMode="auto">
          <a:xfrm>
            <a:off x="395288" y="1428736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8437" name="Line 9"/>
          <p:cNvSpPr>
            <a:spLocks noChangeShapeType="1"/>
          </p:cNvSpPr>
          <p:nvPr/>
        </p:nvSpPr>
        <p:spPr bwMode="auto">
          <a:xfrm>
            <a:off x="755650" y="850888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85786" y="1500174"/>
            <a:ext cx="788990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3333FF"/>
                </a:solidFill>
              </a:rPr>
              <a:t>Theorem: </a:t>
            </a:r>
            <a:r>
              <a:rPr lang="en-US" sz="2400" dirty="0" smtClean="0">
                <a:solidFill>
                  <a:srgbClr val="3333FF"/>
                </a:solidFill>
              </a:rPr>
              <a:t>If </a:t>
            </a:r>
            <a:r>
              <a:rPr lang="en-US" sz="2400" i="1" dirty="0">
                <a:solidFill>
                  <a:srgbClr val="3333FF"/>
                </a:solidFill>
              </a:rPr>
              <a:t>E </a:t>
            </a:r>
            <a:r>
              <a:rPr lang="en-US" sz="2400" dirty="0">
                <a:solidFill>
                  <a:srgbClr val="3333FF"/>
                </a:solidFill>
              </a:rPr>
              <a:t>is a set with no elements and </a:t>
            </a:r>
            <a:r>
              <a:rPr lang="en-US" sz="2400" i="1" dirty="0">
                <a:solidFill>
                  <a:srgbClr val="3333FF"/>
                </a:solidFill>
              </a:rPr>
              <a:t>A </a:t>
            </a:r>
            <a:r>
              <a:rPr lang="en-US" sz="2400" dirty="0">
                <a:solidFill>
                  <a:srgbClr val="3333FF"/>
                </a:solidFill>
              </a:rPr>
              <a:t>is any set, then </a:t>
            </a:r>
            <a:r>
              <a:rPr lang="en-US" sz="2400" i="1" dirty="0">
                <a:solidFill>
                  <a:srgbClr val="3333FF"/>
                </a:solidFill>
              </a:rPr>
              <a:t>E </a:t>
            </a:r>
            <a:r>
              <a:rPr lang="en-US" sz="2400" dirty="0">
                <a:solidFill>
                  <a:srgbClr val="3333FF"/>
                </a:solidFill>
              </a:rPr>
              <a:t>⊆ </a:t>
            </a:r>
            <a:r>
              <a:rPr lang="en-US" sz="2400" i="1" dirty="0">
                <a:solidFill>
                  <a:srgbClr val="3333FF"/>
                </a:solidFill>
              </a:rPr>
              <a:t>A</a:t>
            </a:r>
            <a:r>
              <a:rPr lang="en-US" sz="2400" dirty="0" smtClean="0">
                <a:solidFill>
                  <a:srgbClr val="3333FF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i="1" dirty="0" smtClean="0">
                <a:solidFill>
                  <a:srgbClr val="3333FF"/>
                </a:solidFill>
              </a:rPr>
              <a:t>Proof: </a:t>
            </a:r>
            <a:r>
              <a:rPr lang="en-US" sz="2400" dirty="0" smtClean="0"/>
              <a:t>Suppose </a:t>
            </a:r>
            <a:r>
              <a:rPr lang="en-US" sz="2400" dirty="0"/>
              <a:t>not. </a:t>
            </a:r>
            <a:r>
              <a:rPr lang="en-US" sz="2400" dirty="0" smtClean="0"/>
              <a:t>Suppose there </a:t>
            </a:r>
            <a:r>
              <a:rPr lang="en-US" sz="2400" dirty="0"/>
              <a:t>exists a set </a:t>
            </a:r>
            <a:r>
              <a:rPr lang="en-US" sz="2400" i="1" dirty="0"/>
              <a:t>E </a:t>
            </a:r>
            <a:r>
              <a:rPr lang="en-US" sz="2400" dirty="0"/>
              <a:t>with no elements and a set </a:t>
            </a:r>
            <a:r>
              <a:rPr lang="en-US" sz="2400" i="1" dirty="0"/>
              <a:t>A </a:t>
            </a:r>
            <a:r>
              <a:rPr lang="en-US" sz="2400" dirty="0"/>
              <a:t>such that </a:t>
            </a:r>
            <a:r>
              <a:rPr lang="en-US" sz="2400" i="1" dirty="0"/>
              <a:t>E </a:t>
            </a:r>
            <a:r>
              <a:rPr lang="en-US" sz="2400" dirty="0"/>
              <a:t> </a:t>
            </a:r>
            <a:r>
              <a:rPr lang="en-US" sz="2400" i="1" dirty="0"/>
              <a:t>A</a:t>
            </a:r>
            <a:r>
              <a:rPr lang="en-US" sz="2400" dirty="0"/>
              <a:t>. </a:t>
            </a:r>
            <a:r>
              <a:rPr lang="en-US" sz="2400" dirty="0" smtClean="0"/>
              <a:t>Then </a:t>
            </a:r>
            <a:r>
              <a:rPr lang="en-US" sz="2400" dirty="0"/>
              <a:t>there would be an element of </a:t>
            </a:r>
            <a:r>
              <a:rPr lang="en-US" sz="2400" i="1" dirty="0"/>
              <a:t>E </a:t>
            </a:r>
            <a:r>
              <a:rPr lang="en-US" sz="2400" dirty="0"/>
              <a:t>that is not an element of </a:t>
            </a:r>
            <a:r>
              <a:rPr lang="en-US" sz="2400" i="1" dirty="0"/>
              <a:t>A </a:t>
            </a:r>
            <a:r>
              <a:rPr lang="en-US" sz="2400" dirty="0" smtClean="0"/>
              <a:t>But </a:t>
            </a:r>
            <a:r>
              <a:rPr lang="en-US" sz="2400" dirty="0"/>
              <a:t>there can be no such element since </a:t>
            </a:r>
            <a:r>
              <a:rPr lang="en-US" sz="2400" i="1" dirty="0"/>
              <a:t>E </a:t>
            </a:r>
            <a:r>
              <a:rPr lang="en-US" sz="2400" dirty="0"/>
              <a:t>has no elements. </a:t>
            </a:r>
            <a:r>
              <a:rPr lang="en-US" sz="2400" dirty="0" smtClean="0"/>
              <a:t>This is </a:t>
            </a:r>
            <a:r>
              <a:rPr lang="en-US" sz="2400" dirty="0"/>
              <a:t>a contradiction. </a:t>
            </a:r>
            <a:r>
              <a:rPr lang="en-US" sz="2400" i="1" dirty="0">
                <a:solidFill>
                  <a:srgbClr val="3333FF"/>
                </a:solidFill>
              </a:rPr>
              <a:t>[Hence the supposition that there are sets E and A, where E has </a:t>
            </a:r>
            <a:r>
              <a:rPr lang="en-US" sz="2400" i="1" dirty="0" smtClean="0">
                <a:solidFill>
                  <a:srgbClr val="3333FF"/>
                </a:solidFill>
              </a:rPr>
              <a:t>no elements </a:t>
            </a:r>
            <a:r>
              <a:rPr lang="en-US" sz="2400" i="1" dirty="0">
                <a:solidFill>
                  <a:srgbClr val="3333FF"/>
                </a:solidFill>
              </a:rPr>
              <a:t>and E </a:t>
            </a:r>
            <a:r>
              <a:rPr lang="en-US" sz="2400" dirty="0">
                <a:solidFill>
                  <a:srgbClr val="3333FF"/>
                </a:solidFill>
              </a:rPr>
              <a:t> </a:t>
            </a:r>
            <a:r>
              <a:rPr lang="en-US" sz="2400" i="1" dirty="0">
                <a:solidFill>
                  <a:srgbClr val="3333FF"/>
                </a:solidFill>
              </a:rPr>
              <a:t>A, is false, and so the theorem is true.]</a:t>
            </a:r>
            <a:endParaRPr lang="en-US" sz="2400" i="1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756989" y="692150"/>
            <a:ext cx="561521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3333FF"/>
                </a:solidFill>
              </a:rPr>
              <a:t>Uniqueness of the Empty Set</a:t>
            </a:r>
          </a:p>
        </p:txBody>
      </p:sp>
      <p:sp>
        <p:nvSpPr>
          <p:cNvPr id="12291" name="Line 4"/>
          <p:cNvSpPr>
            <a:spLocks noChangeShapeType="1"/>
          </p:cNvSpPr>
          <p:nvPr/>
        </p:nvSpPr>
        <p:spPr bwMode="auto">
          <a:xfrm>
            <a:off x="684213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2292" name="Line 5"/>
          <p:cNvSpPr>
            <a:spLocks noChangeShapeType="1"/>
          </p:cNvSpPr>
          <p:nvPr/>
        </p:nvSpPr>
        <p:spPr bwMode="auto">
          <a:xfrm>
            <a:off x="323850" y="1268413"/>
            <a:ext cx="8351838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85786" y="1357298"/>
            <a:ext cx="788990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solidFill>
                  <a:srgbClr val="3333FF"/>
                </a:solidFill>
              </a:rPr>
              <a:t>There is only one set with no </a:t>
            </a:r>
            <a:r>
              <a:rPr lang="en-US" sz="2400" dirty="0" smtClean="0">
                <a:solidFill>
                  <a:srgbClr val="3333FF"/>
                </a:solidFill>
              </a:rPr>
              <a:t>elements.</a:t>
            </a:r>
          </a:p>
          <a:p>
            <a:pPr algn="just"/>
            <a:r>
              <a:rPr lang="en-US" sz="2400" b="1" dirty="0" smtClean="0"/>
              <a:t>Proof: </a:t>
            </a:r>
            <a:r>
              <a:rPr lang="en-US" sz="2400" dirty="0" smtClean="0"/>
              <a:t>Suppose </a:t>
            </a:r>
            <a:r>
              <a:rPr lang="en-US" sz="2400" i="1" dirty="0">
                <a:solidFill>
                  <a:srgbClr val="3333FF"/>
                </a:solidFill>
              </a:rPr>
              <a:t>E</a:t>
            </a:r>
            <a:r>
              <a:rPr lang="en-US" sz="2400" dirty="0">
                <a:solidFill>
                  <a:srgbClr val="3333FF"/>
                </a:solidFill>
              </a:rPr>
              <a:t>1</a:t>
            </a:r>
            <a:r>
              <a:rPr lang="en-US" sz="2400" dirty="0"/>
              <a:t> and </a:t>
            </a:r>
            <a:r>
              <a:rPr lang="en-US" sz="2400" i="1" dirty="0">
                <a:solidFill>
                  <a:srgbClr val="3333FF"/>
                </a:solidFill>
              </a:rPr>
              <a:t>E</a:t>
            </a:r>
            <a:r>
              <a:rPr lang="en-US" sz="2400" dirty="0">
                <a:solidFill>
                  <a:srgbClr val="3333FF"/>
                </a:solidFill>
              </a:rPr>
              <a:t>2</a:t>
            </a:r>
            <a:r>
              <a:rPr lang="en-US" sz="2400" dirty="0"/>
              <a:t> are both sets with no elements</a:t>
            </a:r>
            <a:r>
              <a:rPr lang="en-US" sz="2400" dirty="0" smtClean="0"/>
              <a:t>.        </a:t>
            </a:r>
            <a:r>
              <a:rPr lang="en-US" sz="2400" i="1" dirty="0">
                <a:solidFill>
                  <a:srgbClr val="3333FF"/>
                </a:solidFill>
              </a:rPr>
              <a:t>E</a:t>
            </a:r>
            <a:r>
              <a:rPr lang="en-US" sz="2400" dirty="0">
                <a:solidFill>
                  <a:srgbClr val="3333FF"/>
                </a:solidFill>
              </a:rPr>
              <a:t>1 ⊆ </a:t>
            </a:r>
            <a:r>
              <a:rPr lang="en-US" sz="2400" i="1" dirty="0" smtClean="0">
                <a:solidFill>
                  <a:srgbClr val="3333FF"/>
                </a:solidFill>
              </a:rPr>
              <a:t>E</a:t>
            </a:r>
            <a:r>
              <a:rPr lang="en-US" sz="2400" dirty="0" smtClean="0">
                <a:solidFill>
                  <a:srgbClr val="3333FF"/>
                </a:solidFill>
              </a:rPr>
              <a:t>2</a:t>
            </a:r>
            <a:r>
              <a:rPr lang="en-US" sz="2400" dirty="0" smtClean="0"/>
              <a:t>. since </a:t>
            </a:r>
            <a:r>
              <a:rPr lang="en-US" sz="2400" i="1" dirty="0"/>
              <a:t>E</a:t>
            </a:r>
            <a:r>
              <a:rPr lang="en-US" sz="2400" dirty="0"/>
              <a:t>1 has no elements. Also </a:t>
            </a:r>
            <a:r>
              <a:rPr lang="en-US" sz="2400" i="1" dirty="0"/>
              <a:t>E</a:t>
            </a:r>
            <a:r>
              <a:rPr lang="en-US" sz="2400" dirty="0"/>
              <a:t>2 ⊆ </a:t>
            </a:r>
            <a:r>
              <a:rPr lang="en-US" sz="2400" i="1" dirty="0"/>
              <a:t>E</a:t>
            </a:r>
            <a:r>
              <a:rPr lang="en-US" sz="2400" dirty="0"/>
              <a:t>1 since </a:t>
            </a:r>
            <a:r>
              <a:rPr lang="en-US" sz="2400" i="1" dirty="0"/>
              <a:t>E</a:t>
            </a:r>
            <a:r>
              <a:rPr lang="en-US" sz="2400" dirty="0"/>
              <a:t>2 has no elements. Thus </a:t>
            </a:r>
            <a:r>
              <a:rPr lang="en-US" sz="2400" i="1" dirty="0">
                <a:solidFill>
                  <a:srgbClr val="3333FF"/>
                </a:solidFill>
              </a:rPr>
              <a:t>E</a:t>
            </a:r>
            <a:r>
              <a:rPr lang="en-US" sz="2400" dirty="0">
                <a:solidFill>
                  <a:srgbClr val="3333FF"/>
                </a:solidFill>
              </a:rPr>
              <a:t>1 = </a:t>
            </a:r>
            <a:r>
              <a:rPr lang="en-US" sz="2400" i="1" dirty="0" smtClean="0">
                <a:solidFill>
                  <a:srgbClr val="3333FF"/>
                </a:solidFill>
              </a:rPr>
              <a:t>E</a:t>
            </a:r>
            <a:r>
              <a:rPr lang="en-US" sz="2400" dirty="0" smtClean="0">
                <a:solidFill>
                  <a:srgbClr val="3333FF"/>
                </a:solidFill>
              </a:rPr>
              <a:t>2 </a:t>
            </a:r>
            <a:r>
              <a:rPr lang="en-US" sz="2400" dirty="0" smtClean="0"/>
              <a:t>by </a:t>
            </a:r>
            <a:r>
              <a:rPr lang="en-US" sz="2400" dirty="0"/>
              <a:t>definition of set equality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A </a:t>
            </a:r>
            <a:r>
              <a:rPr lang="en-US" sz="2400" dirty="0">
                <a:solidFill>
                  <a:srgbClr val="3333FF"/>
                </a:solidFill>
              </a:rPr>
              <a:t>Set with No Elements Is a Subset of Every </a:t>
            </a:r>
            <a:r>
              <a:rPr lang="en-US" sz="2400" dirty="0" smtClean="0">
                <a:solidFill>
                  <a:srgbClr val="3333FF"/>
                </a:solidFill>
              </a:rPr>
              <a:t>Set.</a:t>
            </a:r>
            <a:endParaRPr lang="en-US" sz="2400" dirty="0">
              <a:solidFill>
                <a:srgbClr val="3333FF"/>
              </a:solidFill>
            </a:endParaRPr>
          </a:p>
          <a:p>
            <a:pPr algn="just"/>
            <a:r>
              <a:rPr lang="en-US" sz="2400" b="1" dirty="0" smtClean="0"/>
              <a:t>Proof: </a:t>
            </a:r>
            <a:r>
              <a:rPr lang="en-US" sz="2400" dirty="0" smtClean="0"/>
              <a:t>If </a:t>
            </a:r>
            <a:r>
              <a:rPr lang="en-US" sz="2400" dirty="0">
                <a:solidFill>
                  <a:srgbClr val="3333FF"/>
                </a:solidFill>
              </a:rPr>
              <a:t>E</a:t>
            </a:r>
            <a:r>
              <a:rPr lang="en-US" sz="2400" i="1" dirty="0"/>
              <a:t> </a:t>
            </a:r>
            <a:r>
              <a:rPr lang="en-US" sz="2400" dirty="0"/>
              <a:t>is a set with no elements and </a:t>
            </a:r>
            <a:r>
              <a:rPr lang="en-US" sz="2400" i="1" dirty="0"/>
              <a:t>A </a:t>
            </a:r>
            <a:r>
              <a:rPr lang="en-US" sz="2400" dirty="0"/>
              <a:t>is any set, then </a:t>
            </a:r>
            <a:r>
              <a:rPr lang="en-US" sz="2400" i="1" dirty="0">
                <a:solidFill>
                  <a:srgbClr val="3333FF"/>
                </a:solidFill>
              </a:rPr>
              <a:t>E </a:t>
            </a:r>
            <a:r>
              <a:rPr lang="en-US" sz="2400" dirty="0">
                <a:solidFill>
                  <a:srgbClr val="3333FF"/>
                </a:solidFill>
              </a:rPr>
              <a:t>⊆ </a:t>
            </a:r>
            <a:r>
              <a:rPr lang="en-US" sz="2400" i="1" dirty="0" smtClean="0">
                <a:solidFill>
                  <a:srgbClr val="3333FF"/>
                </a:solidFill>
              </a:rPr>
              <a:t>A</a:t>
            </a:r>
            <a:r>
              <a:rPr lang="en-US" sz="2400" dirty="0" smtClean="0"/>
              <a:t>. Suppose there </a:t>
            </a:r>
            <a:r>
              <a:rPr lang="en-US" sz="2400" dirty="0"/>
              <a:t>exists a set </a:t>
            </a:r>
            <a:r>
              <a:rPr lang="en-US" sz="2400" i="1" dirty="0"/>
              <a:t>E </a:t>
            </a:r>
            <a:r>
              <a:rPr lang="en-US" sz="2400" dirty="0"/>
              <a:t>with no elements and a set </a:t>
            </a:r>
            <a:r>
              <a:rPr lang="en-US" sz="2400" i="1" dirty="0"/>
              <a:t>A </a:t>
            </a:r>
            <a:r>
              <a:rPr lang="en-US" sz="2400" dirty="0"/>
              <a:t>such that </a:t>
            </a:r>
            <a:r>
              <a:rPr lang="en-US" sz="2400" i="1" dirty="0">
                <a:solidFill>
                  <a:srgbClr val="3333FF"/>
                </a:solidFill>
              </a:rPr>
              <a:t>E </a:t>
            </a:r>
            <a:r>
              <a:rPr lang="en-US" sz="2400" dirty="0">
                <a:solidFill>
                  <a:srgbClr val="3333FF"/>
                </a:solidFill>
                <a:sym typeface="Symbol" pitchFamily="18" charset="2"/>
              </a:rPr>
              <a:t> </a:t>
            </a:r>
            <a:r>
              <a:rPr lang="en-US" sz="2400" i="1" dirty="0" smtClean="0">
                <a:solidFill>
                  <a:srgbClr val="3333FF"/>
                </a:solidFill>
              </a:rPr>
              <a:t>A</a:t>
            </a:r>
            <a:r>
              <a:rPr lang="en-US" sz="2400" dirty="0">
                <a:solidFill>
                  <a:srgbClr val="3333FF"/>
                </a:solidFill>
              </a:rPr>
              <a:t>. </a:t>
            </a:r>
            <a:r>
              <a:rPr lang="en-US" sz="2400" dirty="0" smtClean="0"/>
              <a:t>Then </a:t>
            </a:r>
            <a:r>
              <a:rPr lang="en-US" sz="2400" dirty="0"/>
              <a:t>there would be an element of </a:t>
            </a:r>
            <a:r>
              <a:rPr lang="en-US" sz="2400" i="1" dirty="0"/>
              <a:t>E </a:t>
            </a:r>
            <a:r>
              <a:rPr lang="en-US" sz="2400" dirty="0"/>
              <a:t>that is not an element of </a:t>
            </a:r>
            <a:r>
              <a:rPr lang="en-US" sz="2400" i="1" dirty="0"/>
              <a:t>A </a:t>
            </a:r>
            <a:r>
              <a:rPr lang="en-US" sz="2400" i="1" dirty="0" smtClean="0"/>
              <a:t>.</a:t>
            </a:r>
            <a:r>
              <a:rPr lang="en-US" sz="2400" dirty="0" smtClean="0"/>
              <a:t>But </a:t>
            </a:r>
            <a:r>
              <a:rPr lang="en-US" sz="2400" dirty="0"/>
              <a:t>there can be no such element since </a:t>
            </a:r>
            <a:r>
              <a:rPr lang="en-US" sz="2400" i="1" dirty="0"/>
              <a:t>E </a:t>
            </a:r>
            <a:r>
              <a:rPr lang="en-US" sz="2400" dirty="0"/>
              <a:t>has no elements. </a:t>
            </a:r>
            <a:r>
              <a:rPr lang="en-US" sz="2400" dirty="0" smtClean="0"/>
              <a:t>This is </a:t>
            </a:r>
            <a:r>
              <a:rPr lang="en-US" sz="2400" dirty="0"/>
              <a:t>a contradiction. </a:t>
            </a:r>
            <a:endParaRPr lang="en-US" sz="2400" dirty="0">
              <a:solidFill>
                <a:srgbClr val="3333FF"/>
              </a:solidFill>
            </a:endParaRPr>
          </a:p>
        </p:txBody>
      </p:sp>
      <p:sp>
        <p:nvSpPr>
          <p:cNvPr id="12294" name="Line 4"/>
          <p:cNvSpPr>
            <a:spLocks noChangeShapeType="1"/>
          </p:cNvSpPr>
          <p:nvPr/>
        </p:nvSpPr>
        <p:spPr bwMode="auto">
          <a:xfrm>
            <a:off x="684213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2295" name="Line 5"/>
          <p:cNvSpPr>
            <a:spLocks noChangeShapeType="1"/>
          </p:cNvSpPr>
          <p:nvPr/>
        </p:nvSpPr>
        <p:spPr bwMode="auto">
          <a:xfrm>
            <a:off x="323850" y="1268413"/>
            <a:ext cx="8351838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900113" y="620713"/>
            <a:ext cx="4751387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858562" y="1347808"/>
            <a:ext cx="7889902" cy="489364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3333FF"/>
                </a:solidFill>
              </a:rPr>
              <a:t>Prove that for all sets </a:t>
            </a:r>
            <a:r>
              <a:rPr lang="en-US" sz="2400" i="1" dirty="0">
                <a:solidFill>
                  <a:srgbClr val="3333FF"/>
                </a:solidFill>
              </a:rPr>
              <a:t>A, B</a:t>
            </a:r>
            <a:r>
              <a:rPr lang="en-US" sz="2400" dirty="0">
                <a:solidFill>
                  <a:srgbClr val="3333FF"/>
                </a:solidFill>
              </a:rPr>
              <a:t>, and </a:t>
            </a:r>
            <a:r>
              <a:rPr lang="en-US" sz="2400" i="1" dirty="0">
                <a:solidFill>
                  <a:srgbClr val="3333FF"/>
                </a:solidFill>
              </a:rPr>
              <a:t>C</a:t>
            </a:r>
            <a:r>
              <a:rPr lang="en-US" sz="2400" dirty="0">
                <a:solidFill>
                  <a:srgbClr val="3333FF"/>
                </a:solidFill>
              </a:rPr>
              <a:t>, if </a:t>
            </a:r>
            <a:r>
              <a:rPr lang="en-US" sz="2400" i="1" dirty="0">
                <a:solidFill>
                  <a:srgbClr val="3333FF"/>
                </a:solidFill>
              </a:rPr>
              <a:t>A </a:t>
            </a:r>
            <a:r>
              <a:rPr lang="en-US" sz="2400" dirty="0">
                <a:solidFill>
                  <a:srgbClr val="3333FF"/>
                </a:solidFill>
              </a:rPr>
              <a:t>⊆ </a:t>
            </a:r>
            <a:r>
              <a:rPr lang="en-US" sz="2400" i="1" dirty="0">
                <a:solidFill>
                  <a:srgbClr val="3333FF"/>
                </a:solidFill>
              </a:rPr>
              <a:t>B </a:t>
            </a:r>
            <a:r>
              <a:rPr lang="en-US" sz="2400" dirty="0">
                <a:solidFill>
                  <a:srgbClr val="3333FF"/>
                </a:solidFill>
              </a:rPr>
              <a:t>and </a:t>
            </a:r>
            <a:r>
              <a:rPr lang="en-US" sz="2400" i="1" dirty="0">
                <a:solidFill>
                  <a:srgbClr val="3333FF"/>
                </a:solidFill>
              </a:rPr>
              <a:t>B </a:t>
            </a:r>
            <a:r>
              <a:rPr lang="en-US" sz="2400" dirty="0">
                <a:solidFill>
                  <a:srgbClr val="3333FF"/>
                </a:solidFill>
              </a:rPr>
              <a:t>⊆ </a:t>
            </a:r>
            <a:r>
              <a:rPr lang="en-US" sz="2400" i="1" dirty="0" smtClean="0">
                <a:solidFill>
                  <a:srgbClr val="3333FF"/>
                </a:solidFill>
              </a:rPr>
              <a:t>C</a:t>
            </a:r>
            <a:r>
              <a:rPr lang="en-US" sz="2400" dirty="0" smtClean="0">
                <a:solidFill>
                  <a:srgbClr val="3333FF"/>
                </a:solidFill>
              </a:rPr>
              <a:t>′, </a:t>
            </a:r>
            <a:r>
              <a:rPr lang="en-US" sz="2400" dirty="0">
                <a:solidFill>
                  <a:srgbClr val="3333FF"/>
                </a:solidFill>
              </a:rPr>
              <a:t>then </a:t>
            </a:r>
            <a:r>
              <a:rPr lang="en-US" sz="2400" i="1" dirty="0">
                <a:solidFill>
                  <a:srgbClr val="3333FF"/>
                </a:solidFill>
              </a:rPr>
              <a:t>A </a:t>
            </a:r>
            <a:r>
              <a:rPr lang="en-US" sz="2400" dirty="0">
                <a:solidFill>
                  <a:srgbClr val="3333FF"/>
                </a:solidFill>
              </a:rPr>
              <a:t>∩ </a:t>
            </a:r>
            <a:r>
              <a:rPr lang="en-US" sz="2400" i="1" dirty="0">
                <a:solidFill>
                  <a:srgbClr val="3333FF"/>
                </a:solidFill>
              </a:rPr>
              <a:t>C </a:t>
            </a:r>
            <a:r>
              <a:rPr lang="en-US" sz="2400" dirty="0">
                <a:solidFill>
                  <a:srgbClr val="3333FF"/>
                </a:solidFill>
              </a:rPr>
              <a:t>= ∅</a:t>
            </a:r>
            <a:r>
              <a:rPr lang="en-US" sz="2400" dirty="0" smtClean="0">
                <a:solidFill>
                  <a:srgbClr val="3333FF"/>
                </a:solidFill>
              </a:rPr>
              <a:t>.</a:t>
            </a:r>
          </a:p>
          <a:p>
            <a:r>
              <a:rPr lang="en-US" sz="2400" b="1" dirty="0"/>
              <a:t>Proof:</a:t>
            </a:r>
          </a:p>
          <a:p>
            <a:pPr algn="just"/>
            <a:r>
              <a:rPr lang="en-US" sz="2400" dirty="0"/>
              <a:t>Suppose </a:t>
            </a:r>
            <a:r>
              <a:rPr lang="en-US" sz="2400" i="1" dirty="0"/>
              <a:t>A, B</a:t>
            </a:r>
            <a:r>
              <a:rPr lang="en-US" sz="2400" dirty="0"/>
              <a:t>, and </a:t>
            </a:r>
            <a:r>
              <a:rPr lang="en-US" sz="2400" i="1" dirty="0"/>
              <a:t>C </a:t>
            </a:r>
            <a:r>
              <a:rPr lang="en-US" sz="2400" dirty="0"/>
              <a:t>are any sets such that </a:t>
            </a:r>
            <a:r>
              <a:rPr lang="en-US" sz="2400" i="1" dirty="0">
                <a:solidFill>
                  <a:srgbClr val="3333FF"/>
                </a:solidFill>
              </a:rPr>
              <a:t>A </a:t>
            </a:r>
            <a:r>
              <a:rPr lang="en-US" sz="2400" dirty="0">
                <a:solidFill>
                  <a:srgbClr val="3333FF"/>
                </a:solidFill>
              </a:rPr>
              <a:t>⊆ </a:t>
            </a:r>
            <a:r>
              <a:rPr lang="en-US" sz="2400" i="1" dirty="0">
                <a:solidFill>
                  <a:srgbClr val="3333FF"/>
                </a:solidFill>
              </a:rPr>
              <a:t>B </a:t>
            </a:r>
            <a:r>
              <a:rPr lang="en-US" sz="2400" dirty="0"/>
              <a:t>and </a:t>
            </a:r>
            <a:r>
              <a:rPr lang="en-US" sz="2400" dirty="0" smtClean="0"/>
              <a:t>     </a:t>
            </a:r>
            <a:r>
              <a:rPr lang="en-US" sz="2400" i="1" dirty="0" smtClean="0">
                <a:solidFill>
                  <a:srgbClr val="3333FF"/>
                </a:solidFill>
              </a:rPr>
              <a:t>B </a:t>
            </a:r>
            <a:r>
              <a:rPr lang="en-US" sz="2400" dirty="0">
                <a:solidFill>
                  <a:srgbClr val="3333FF"/>
                </a:solidFill>
              </a:rPr>
              <a:t>⊆ </a:t>
            </a:r>
            <a:r>
              <a:rPr lang="en-US" sz="2400" i="1" dirty="0" smtClean="0">
                <a:solidFill>
                  <a:srgbClr val="3333FF"/>
                </a:solidFill>
              </a:rPr>
              <a:t>C</a:t>
            </a:r>
            <a:r>
              <a:rPr lang="en-US" sz="2400" dirty="0">
                <a:solidFill>
                  <a:srgbClr val="3333FF"/>
                </a:solidFill>
              </a:rPr>
              <a:t>′</a:t>
            </a:r>
            <a:r>
              <a:rPr lang="en-US" sz="2400" dirty="0" smtClean="0">
                <a:solidFill>
                  <a:srgbClr val="3333FF"/>
                </a:solidFill>
              </a:rPr>
              <a:t>. </a:t>
            </a:r>
            <a:r>
              <a:rPr lang="en-US" sz="2400" dirty="0"/>
              <a:t>We must </a:t>
            </a:r>
            <a:r>
              <a:rPr lang="en-US" sz="2400" dirty="0" smtClean="0"/>
              <a:t>show that </a:t>
            </a:r>
            <a:r>
              <a:rPr lang="en-US" sz="2400" i="1" dirty="0">
                <a:solidFill>
                  <a:srgbClr val="3333FF"/>
                </a:solidFill>
              </a:rPr>
              <a:t>A </a:t>
            </a:r>
            <a:r>
              <a:rPr lang="en-US" sz="2400" dirty="0">
                <a:solidFill>
                  <a:srgbClr val="3333FF"/>
                </a:solidFill>
              </a:rPr>
              <a:t>∩ </a:t>
            </a:r>
            <a:r>
              <a:rPr lang="en-US" sz="2400" i="1" dirty="0">
                <a:solidFill>
                  <a:srgbClr val="3333FF"/>
                </a:solidFill>
              </a:rPr>
              <a:t>C </a:t>
            </a:r>
            <a:r>
              <a:rPr lang="en-US" sz="2400" dirty="0">
                <a:solidFill>
                  <a:srgbClr val="3333FF"/>
                </a:solidFill>
              </a:rPr>
              <a:t>= ∅</a:t>
            </a:r>
            <a:r>
              <a:rPr lang="en-US" sz="2400" dirty="0"/>
              <a:t>. Suppose not. That is, suppose there is an element </a:t>
            </a:r>
            <a:r>
              <a:rPr lang="en-US" sz="2400" i="1" dirty="0"/>
              <a:t>x </a:t>
            </a:r>
            <a:r>
              <a:rPr lang="en-US" sz="2400" dirty="0"/>
              <a:t>in </a:t>
            </a:r>
            <a:r>
              <a:rPr lang="en-US" sz="2400" i="1" dirty="0">
                <a:solidFill>
                  <a:srgbClr val="3333FF"/>
                </a:solidFill>
              </a:rPr>
              <a:t>A </a:t>
            </a:r>
            <a:r>
              <a:rPr lang="en-US" sz="2400" dirty="0">
                <a:solidFill>
                  <a:srgbClr val="3333FF"/>
                </a:solidFill>
              </a:rPr>
              <a:t>∩ </a:t>
            </a:r>
            <a:r>
              <a:rPr lang="en-US" sz="2400" i="1" dirty="0">
                <a:solidFill>
                  <a:srgbClr val="3333FF"/>
                </a:solidFill>
              </a:rPr>
              <a:t>C</a:t>
            </a:r>
            <a:r>
              <a:rPr lang="en-US" sz="2400" dirty="0"/>
              <a:t>. </a:t>
            </a:r>
            <a:r>
              <a:rPr lang="en-US" sz="2400" dirty="0" smtClean="0"/>
              <a:t>By definition </a:t>
            </a:r>
            <a:r>
              <a:rPr lang="en-US" sz="2400" dirty="0"/>
              <a:t>of intersection,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∈ </a:t>
            </a:r>
            <a:r>
              <a:rPr lang="en-US" sz="2400" i="1" dirty="0">
                <a:solidFill>
                  <a:srgbClr val="3333FF"/>
                </a:solidFill>
              </a:rPr>
              <a:t>A </a:t>
            </a:r>
            <a:r>
              <a:rPr lang="en-US" sz="2400" dirty="0"/>
              <a:t>and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∈ </a:t>
            </a:r>
            <a:r>
              <a:rPr lang="en-US" sz="2400" i="1" dirty="0">
                <a:solidFill>
                  <a:srgbClr val="3333FF"/>
                </a:solidFill>
              </a:rPr>
              <a:t>C</a:t>
            </a:r>
            <a:r>
              <a:rPr lang="en-US" sz="2400" dirty="0">
                <a:solidFill>
                  <a:srgbClr val="3333FF"/>
                </a:solidFill>
              </a:rPr>
              <a:t>. </a:t>
            </a:r>
            <a:r>
              <a:rPr lang="en-US" sz="2400" dirty="0"/>
              <a:t>Then, since </a:t>
            </a:r>
            <a:r>
              <a:rPr lang="en-US" sz="2400" i="1" dirty="0">
                <a:solidFill>
                  <a:srgbClr val="3333FF"/>
                </a:solidFill>
              </a:rPr>
              <a:t>A </a:t>
            </a:r>
            <a:r>
              <a:rPr lang="en-US" sz="2400" dirty="0">
                <a:solidFill>
                  <a:srgbClr val="3333FF"/>
                </a:solidFill>
              </a:rPr>
              <a:t>⊆ </a:t>
            </a:r>
            <a:r>
              <a:rPr lang="en-US" sz="2400" i="1" dirty="0">
                <a:solidFill>
                  <a:srgbClr val="3333FF"/>
                </a:solidFill>
              </a:rPr>
              <a:t>B, x </a:t>
            </a:r>
            <a:r>
              <a:rPr lang="en-US" sz="2400" dirty="0">
                <a:solidFill>
                  <a:srgbClr val="3333FF"/>
                </a:solidFill>
              </a:rPr>
              <a:t>∈ </a:t>
            </a:r>
            <a:r>
              <a:rPr lang="en-US" sz="2400" i="1" dirty="0">
                <a:solidFill>
                  <a:srgbClr val="3333FF"/>
                </a:solidFill>
              </a:rPr>
              <a:t>B </a:t>
            </a:r>
            <a:r>
              <a:rPr lang="en-US" sz="2400" dirty="0"/>
              <a:t>by </a:t>
            </a:r>
            <a:r>
              <a:rPr lang="en-US" sz="2400" dirty="0" smtClean="0"/>
              <a:t>definition of </a:t>
            </a:r>
            <a:r>
              <a:rPr lang="en-US" sz="2400" dirty="0"/>
              <a:t>subset. Also, since </a:t>
            </a:r>
            <a:r>
              <a:rPr lang="en-US" sz="2400" i="1" dirty="0">
                <a:solidFill>
                  <a:srgbClr val="3333FF"/>
                </a:solidFill>
              </a:rPr>
              <a:t>B </a:t>
            </a:r>
            <a:r>
              <a:rPr lang="en-US" sz="2400" dirty="0">
                <a:solidFill>
                  <a:srgbClr val="3333FF"/>
                </a:solidFill>
              </a:rPr>
              <a:t>⊆ </a:t>
            </a:r>
            <a:r>
              <a:rPr lang="en-US" sz="2400" i="1" dirty="0" smtClean="0">
                <a:solidFill>
                  <a:srgbClr val="3333FF"/>
                </a:solidFill>
              </a:rPr>
              <a:t>C</a:t>
            </a:r>
            <a:r>
              <a:rPr lang="en-US" sz="2400" dirty="0" smtClean="0">
                <a:solidFill>
                  <a:srgbClr val="3333FF"/>
                </a:solidFill>
              </a:rPr>
              <a:t>′, </a:t>
            </a:r>
            <a:r>
              <a:rPr lang="en-US" sz="2400" dirty="0"/>
              <a:t>then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∈ </a:t>
            </a:r>
            <a:r>
              <a:rPr lang="en-US" sz="2400" i="1" dirty="0" smtClean="0">
                <a:solidFill>
                  <a:srgbClr val="3333FF"/>
                </a:solidFill>
              </a:rPr>
              <a:t>C</a:t>
            </a:r>
            <a:r>
              <a:rPr lang="en-US" sz="2400" dirty="0" smtClean="0">
                <a:solidFill>
                  <a:srgbClr val="3333FF"/>
                </a:solidFill>
              </a:rPr>
              <a:t>′</a:t>
            </a:r>
            <a:r>
              <a:rPr lang="en-US" sz="2400" i="1" dirty="0" smtClean="0">
                <a:solidFill>
                  <a:srgbClr val="3333FF"/>
                </a:solidFill>
              </a:rPr>
              <a:t> </a:t>
            </a:r>
            <a:r>
              <a:rPr lang="en-US" sz="2400" dirty="0"/>
              <a:t>by definition of subset again. It </a:t>
            </a:r>
            <a:r>
              <a:rPr lang="en-US" sz="2400" dirty="0" smtClean="0"/>
              <a:t>follows by </a:t>
            </a:r>
            <a:r>
              <a:rPr lang="en-US" sz="2400" dirty="0"/>
              <a:t>definition of complement that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∉ </a:t>
            </a:r>
            <a:r>
              <a:rPr lang="en-US" sz="2400" i="1" dirty="0" smtClean="0">
                <a:solidFill>
                  <a:srgbClr val="3333FF"/>
                </a:solidFill>
              </a:rPr>
              <a:t>C</a:t>
            </a:r>
            <a:r>
              <a:rPr lang="en-US" sz="2400" dirty="0"/>
              <a:t>. Thus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∈ </a:t>
            </a:r>
            <a:r>
              <a:rPr lang="en-US" sz="2400" i="1" dirty="0">
                <a:solidFill>
                  <a:srgbClr val="3333FF"/>
                </a:solidFill>
              </a:rPr>
              <a:t>C </a:t>
            </a:r>
            <a:r>
              <a:rPr lang="en-US" sz="2400" dirty="0"/>
              <a:t>and </a:t>
            </a:r>
            <a:r>
              <a:rPr lang="en-US" sz="2400" i="1" dirty="0">
                <a:solidFill>
                  <a:srgbClr val="3333FF"/>
                </a:solidFill>
              </a:rPr>
              <a:t>x </a:t>
            </a:r>
            <a:r>
              <a:rPr lang="en-US" sz="2400" dirty="0">
                <a:solidFill>
                  <a:srgbClr val="3333FF"/>
                </a:solidFill>
              </a:rPr>
              <a:t>∉ </a:t>
            </a:r>
            <a:r>
              <a:rPr lang="en-US" sz="2400" i="1" dirty="0" smtClean="0">
                <a:solidFill>
                  <a:srgbClr val="3333FF"/>
                </a:solidFill>
              </a:rPr>
              <a:t>C</a:t>
            </a:r>
            <a:r>
              <a:rPr lang="en-US" sz="2400" dirty="0"/>
              <a:t>, which is a </a:t>
            </a:r>
            <a:r>
              <a:rPr lang="en-US" sz="2400" dirty="0" smtClean="0"/>
              <a:t>contradiction. So </a:t>
            </a:r>
            <a:r>
              <a:rPr lang="en-US" sz="2400" dirty="0"/>
              <a:t>the supposition that there is an element </a:t>
            </a:r>
            <a:r>
              <a:rPr lang="en-US" sz="2400" i="1" dirty="0"/>
              <a:t>x </a:t>
            </a:r>
            <a:r>
              <a:rPr lang="en-US" sz="2400" dirty="0"/>
              <a:t>in </a:t>
            </a:r>
            <a:r>
              <a:rPr lang="en-US" sz="2400" i="1" dirty="0">
                <a:solidFill>
                  <a:srgbClr val="3333FF"/>
                </a:solidFill>
              </a:rPr>
              <a:t>A </a:t>
            </a:r>
            <a:r>
              <a:rPr lang="en-US" sz="2400" dirty="0">
                <a:solidFill>
                  <a:srgbClr val="3333FF"/>
                </a:solidFill>
              </a:rPr>
              <a:t>∩ </a:t>
            </a:r>
            <a:r>
              <a:rPr lang="en-US" sz="2400" i="1" dirty="0">
                <a:solidFill>
                  <a:srgbClr val="3333FF"/>
                </a:solidFill>
              </a:rPr>
              <a:t>C </a:t>
            </a:r>
            <a:r>
              <a:rPr lang="en-US" sz="2400" dirty="0"/>
              <a:t>is false, and </a:t>
            </a:r>
            <a:r>
              <a:rPr lang="en-US" sz="2400" dirty="0" smtClean="0"/>
              <a:t>thus </a:t>
            </a:r>
            <a:r>
              <a:rPr lang="en-US" sz="2400" i="1" dirty="0" smtClean="0">
                <a:solidFill>
                  <a:srgbClr val="3333FF"/>
                </a:solidFill>
              </a:rPr>
              <a:t>A </a:t>
            </a:r>
            <a:r>
              <a:rPr lang="en-US" sz="2400" dirty="0">
                <a:solidFill>
                  <a:srgbClr val="3333FF"/>
                </a:solidFill>
              </a:rPr>
              <a:t>∩ </a:t>
            </a:r>
            <a:r>
              <a:rPr lang="en-US" sz="2400" i="1" dirty="0">
                <a:solidFill>
                  <a:srgbClr val="3333FF"/>
                </a:solidFill>
              </a:rPr>
              <a:t>C </a:t>
            </a:r>
            <a:r>
              <a:rPr lang="en-US" sz="2400" dirty="0">
                <a:solidFill>
                  <a:srgbClr val="3333FF"/>
                </a:solidFill>
              </a:rPr>
              <a:t>= ∅ </a:t>
            </a:r>
            <a:r>
              <a:rPr lang="en-US" sz="2400" i="1" dirty="0"/>
              <a:t>[as was to be shown].</a:t>
            </a:r>
            <a:endParaRPr lang="en-US" sz="2400" dirty="0"/>
          </a:p>
        </p:txBody>
      </p:sp>
      <p:sp>
        <p:nvSpPr>
          <p:cNvPr id="20485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486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90284" y="755993"/>
            <a:ext cx="78581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</a:rPr>
              <a:t>A Proof for a Conditional Statement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92696"/>
            <a:ext cx="827653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</a:rPr>
              <a:t>Finding a Counterexample for </a:t>
            </a:r>
            <a:r>
              <a:rPr lang="en-US" sz="3200" dirty="0" smtClean="0">
                <a:solidFill>
                  <a:srgbClr val="3333FF"/>
                </a:solidFill>
              </a:rPr>
              <a:t>identities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6148" name="Text Box 9"/>
          <p:cNvSpPr txBox="1">
            <a:spLocks noChangeArrowheads="1"/>
          </p:cNvSpPr>
          <p:nvPr/>
        </p:nvSpPr>
        <p:spPr bwMode="auto">
          <a:xfrm>
            <a:off x="675970" y="1340768"/>
            <a:ext cx="799971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>
                <a:solidFill>
                  <a:srgbClr val="3333FF"/>
                </a:solidFill>
              </a:rPr>
              <a:t>For all sets </a:t>
            </a:r>
            <a:r>
              <a:rPr lang="en-US" sz="2400" i="1" dirty="0">
                <a:solidFill>
                  <a:srgbClr val="3333FF"/>
                </a:solidFill>
              </a:rPr>
              <a:t>A, B, </a:t>
            </a:r>
            <a:r>
              <a:rPr lang="en-US" sz="2400" dirty="0" smtClean="0">
                <a:solidFill>
                  <a:srgbClr val="3333FF"/>
                </a:solidFill>
              </a:rPr>
              <a:t>and </a:t>
            </a:r>
            <a:r>
              <a:rPr lang="en-US" sz="2400" i="1" dirty="0" smtClean="0">
                <a:solidFill>
                  <a:srgbClr val="3333FF"/>
                </a:solidFill>
              </a:rPr>
              <a:t>C</a:t>
            </a:r>
            <a:r>
              <a:rPr lang="en-US" sz="2400" i="1" dirty="0">
                <a:solidFill>
                  <a:srgbClr val="3333FF"/>
                </a:solidFill>
              </a:rPr>
              <a:t>, (A </a:t>
            </a:r>
            <a:r>
              <a:rPr lang="en-US" sz="2400" dirty="0">
                <a:solidFill>
                  <a:srgbClr val="3333FF"/>
                </a:solidFill>
              </a:rPr>
              <a:t>− </a:t>
            </a:r>
            <a:r>
              <a:rPr lang="en-US" sz="2400" i="1" dirty="0">
                <a:solidFill>
                  <a:srgbClr val="3333FF"/>
                </a:solidFill>
              </a:rPr>
              <a:t>B) </a:t>
            </a:r>
            <a:r>
              <a:rPr lang="en-US" sz="2400" dirty="0">
                <a:solidFill>
                  <a:srgbClr val="3333FF"/>
                </a:solidFill>
              </a:rPr>
              <a:t>∪ </a:t>
            </a:r>
            <a:r>
              <a:rPr lang="en-US" sz="2400" i="1" dirty="0">
                <a:solidFill>
                  <a:srgbClr val="3333FF"/>
                </a:solidFill>
              </a:rPr>
              <a:t>(B </a:t>
            </a:r>
            <a:r>
              <a:rPr lang="en-US" sz="2400" dirty="0">
                <a:solidFill>
                  <a:srgbClr val="3333FF"/>
                </a:solidFill>
              </a:rPr>
              <a:t>− </a:t>
            </a:r>
            <a:r>
              <a:rPr lang="en-US" sz="2400" i="1" dirty="0">
                <a:solidFill>
                  <a:srgbClr val="3333FF"/>
                </a:solidFill>
              </a:rPr>
              <a:t>C) </a:t>
            </a:r>
            <a:r>
              <a:rPr lang="en-US" sz="2400" dirty="0">
                <a:solidFill>
                  <a:srgbClr val="3333FF"/>
                </a:solidFill>
              </a:rPr>
              <a:t>= </a:t>
            </a:r>
            <a:r>
              <a:rPr lang="en-US" sz="2400" i="1" dirty="0">
                <a:solidFill>
                  <a:srgbClr val="3333FF"/>
                </a:solidFill>
              </a:rPr>
              <a:t>A </a:t>
            </a:r>
            <a:r>
              <a:rPr lang="en-US" sz="2400" dirty="0">
                <a:solidFill>
                  <a:srgbClr val="3333FF"/>
                </a:solidFill>
              </a:rPr>
              <a:t>− </a:t>
            </a:r>
            <a:r>
              <a:rPr lang="en-US" sz="2400" i="1" dirty="0">
                <a:solidFill>
                  <a:srgbClr val="3333FF"/>
                </a:solidFill>
              </a:rPr>
              <a:t>C</a:t>
            </a:r>
            <a:r>
              <a:rPr lang="en-US" sz="2400" i="1" dirty="0" smtClean="0">
                <a:solidFill>
                  <a:srgbClr val="3333FF"/>
                </a:solidFill>
              </a:rPr>
              <a:t>.</a:t>
            </a:r>
          </a:p>
          <a:p>
            <a:pPr algn="just"/>
            <a:r>
              <a:rPr lang="en-US" sz="2400" b="1" dirty="0">
                <a:solidFill>
                  <a:srgbClr val="3333FF"/>
                </a:solidFill>
              </a:rPr>
              <a:t>Counterexample 1: </a:t>
            </a:r>
            <a:r>
              <a:rPr lang="en-US" sz="2400" dirty="0"/>
              <a:t>Let </a:t>
            </a:r>
            <a:r>
              <a:rPr lang="en-US" sz="2400" i="1" dirty="0"/>
              <a:t>A </a:t>
            </a:r>
            <a:r>
              <a:rPr lang="en-US" sz="2400" dirty="0"/>
              <a:t>= {1</a:t>
            </a:r>
            <a:r>
              <a:rPr lang="en-US" sz="2400" i="1" dirty="0"/>
              <a:t>, </a:t>
            </a:r>
            <a:r>
              <a:rPr lang="en-US" sz="2400" dirty="0"/>
              <a:t>2</a:t>
            </a:r>
            <a:r>
              <a:rPr lang="en-US" sz="2400" i="1" dirty="0"/>
              <a:t>, </a:t>
            </a:r>
            <a:r>
              <a:rPr lang="en-US" sz="2400" dirty="0"/>
              <a:t>4</a:t>
            </a:r>
            <a:r>
              <a:rPr lang="en-US" sz="2400" i="1" dirty="0"/>
              <a:t>, </a:t>
            </a:r>
            <a:r>
              <a:rPr lang="en-US" sz="2400" dirty="0"/>
              <a:t>5}</a:t>
            </a:r>
            <a:r>
              <a:rPr lang="en-US" sz="2400" i="1" dirty="0"/>
              <a:t>, B </a:t>
            </a:r>
            <a:r>
              <a:rPr lang="en-US" sz="2400" dirty="0"/>
              <a:t>= {2</a:t>
            </a:r>
            <a:r>
              <a:rPr lang="en-US" sz="2400" i="1" dirty="0"/>
              <a:t>, </a:t>
            </a:r>
            <a:r>
              <a:rPr lang="en-US" sz="2400" dirty="0"/>
              <a:t>3</a:t>
            </a:r>
            <a:r>
              <a:rPr lang="en-US" sz="2400" i="1" dirty="0"/>
              <a:t>, </a:t>
            </a:r>
            <a:r>
              <a:rPr lang="en-US" sz="2400" dirty="0"/>
              <a:t>5</a:t>
            </a:r>
            <a:r>
              <a:rPr lang="en-US" sz="2400" i="1" dirty="0"/>
              <a:t>, </a:t>
            </a:r>
            <a:r>
              <a:rPr lang="en-US" sz="2400" dirty="0"/>
              <a:t>6}, and </a:t>
            </a:r>
            <a:r>
              <a:rPr lang="en-US" sz="2400" i="1" dirty="0"/>
              <a:t>C </a:t>
            </a:r>
            <a:r>
              <a:rPr lang="en-US" sz="2400" dirty="0"/>
              <a:t>= {4</a:t>
            </a:r>
            <a:r>
              <a:rPr lang="en-US" sz="2400" i="1" dirty="0"/>
              <a:t>, </a:t>
            </a:r>
            <a:r>
              <a:rPr lang="en-US" sz="2400" dirty="0"/>
              <a:t>5</a:t>
            </a:r>
            <a:r>
              <a:rPr lang="en-US" sz="2400" i="1" dirty="0"/>
              <a:t>, </a:t>
            </a:r>
            <a:r>
              <a:rPr lang="en-US" sz="2400" dirty="0"/>
              <a:t>6</a:t>
            </a:r>
            <a:r>
              <a:rPr lang="en-US" sz="2400" i="1" dirty="0"/>
              <a:t>, </a:t>
            </a:r>
            <a:r>
              <a:rPr lang="en-US" sz="2400" dirty="0"/>
              <a:t>7</a:t>
            </a:r>
            <a:r>
              <a:rPr lang="en-US" sz="2400" dirty="0" smtClean="0"/>
              <a:t>}.</a:t>
            </a:r>
          </a:p>
          <a:p>
            <a:pPr algn="just"/>
            <a:r>
              <a:rPr lang="en-US" sz="2400" dirty="0" smtClean="0"/>
              <a:t>Then </a:t>
            </a:r>
            <a:r>
              <a:rPr lang="en-US" sz="2400" i="1" dirty="0" smtClean="0"/>
              <a:t>A </a:t>
            </a:r>
            <a:r>
              <a:rPr lang="en-US" sz="2400" dirty="0"/>
              <a:t>− </a:t>
            </a:r>
            <a:r>
              <a:rPr lang="en-US" sz="2400" i="1" dirty="0"/>
              <a:t>B </a:t>
            </a:r>
            <a:r>
              <a:rPr lang="en-US" sz="2400" dirty="0"/>
              <a:t>= {1</a:t>
            </a:r>
            <a:r>
              <a:rPr lang="en-US" sz="2400" i="1" dirty="0"/>
              <a:t>, </a:t>
            </a:r>
            <a:r>
              <a:rPr lang="en-US" sz="2400" dirty="0"/>
              <a:t>4}</a:t>
            </a:r>
            <a:r>
              <a:rPr lang="en-US" sz="2400" i="1" dirty="0"/>
              <a:t>, B </a:t>
            </a:r>
            <a:r>
              <a:rPr lang="en-US" sz="2400" dirty="0"/>
              <a:t>− </a:t>
            </a:r>
            <a:r>
              <a:rPr lang="en-US" sz="2400" i="1" dirty="0"/>
              <a:t>C </a:t>
            </a:r>
            <a:r>
              <a:rPr lang="en-US" sz="2400" dirty="0"/>
              <a:t>= {2</a:t>
            </a:r>
            <a:r>
              <a:rPr lang="en-US" sz="2400" i="1" dirty="0"/>
              <a:t>, </a:t>
            </a:r>
            <a:r>
              <a:rPr lang="en-US" sz="2400" dirty="0"/>
              <a:t>3}</a:t>
            </a:r>
            <a:r>
              <a:rPr lang="en-US" sz="2400" i="1" dirty="0"/>
              <a:t>, </a:t>
            </a:r>
            <a:r>
              <a:rPr lang="en-US" sz="2400" dirty="0"/>
              <a:t>and </a:t>
            </a:r>
            <a:r>
              <a:rPr lang="en-US" sz="2400" i="1" dirty="0"/>
              <a:t>A </a:t>
            </a:r>
            <a:r>
              <a:rPr lang="en-US" sz="2400" dirty="0"/>
              <a:t>− </a:t>
            </a:r>
            <a:r>
              <a:rPr lang="en-US" sz="2400" i="1" dirty="0"/>
              <a:t>C </a:t>
            </a:r>
            <a:r>
              <a:rPr lang="en-US" sz="2400" dirty="0"/>
              <a:t>= {1</a:t>
            </a:r>
            <a:r>
              <a:rPr lang="en-US" sz="2400" i="1" dirty="0"/>
              <a:t>, </a:t>
            </a:r>
            <a:r>
              <a:rPr lang="en-US" sz="2400" dirty="0"/>
              <a:t>2</a:t>
            </a:r>
            <a:r>
              <a:rPr lang="en-US" sz="2400" dirty="0" smtClean="0"/>
              <a:t>}</a:t>
            </a:r>
            <a:r>
              <a:rPr lang="en-US" sz="2400" i="1" dirty="0" smtClean="0"/>
              <a:t>. </a:t>
            </a:r>
            <a:r>
              <a:rPr lang="en-US" sz="2400" dirty="0" smtClean="0"/>
              <a:t>Hence </a:t>
            </a:r>
            <a:r>
              <a:rPr lang="en-US" sz="2400" i="1" dirty="0" smtClean="0"/>
              <a:t>(A </a:t>
            </a:r>
            <a:r>
              <a:rPr lang="en-US" sz="2400" dirty="0"/>
              <a:t>− </a:t>
            </a:r>
            <a:r>
              <a:rPr lang="en-US" sz="2400" i="1" dirty="0"/>
              <a:t>B) </a:t>
            </a:r>
            <a:r>
              <a:rPr lang="en-US" sz="2400" dirty="0"/>
              <a:t>∪ </a:t>
            </a:r>
            <a:r>
              <a:rPr lang="en-US" sz="2400" i="1" dirty="0"/>
              <a:t>(B </a:t>
            </a:r>
            <a:r>
              <a:rPr lang="en-US" sz="2400" dirty="0"/>
              <a:t>− </a:t>
            </a:r>
            <a:r>
              <a:rPr lang="en-US" sz="2400" i="1" dirty="0"/>
              <a:t>C) </a:t>
            </a:r>
            <a:r>
              <a:rPr lang="en-US" sz="2400" dirty="0"/>
              <a:t>= {1</a:t>
            </a:r>
            <a:r>
              <a:rPr lang="en-US" sz="2400" i="1" dirty="0"/>
              <a:t>, </a:t>
            </a:r>
            <a:r>
              <a:rPr lang="en-US" sz="2400" dirty="0"/>
              <a:t>4} ∪ {2</a:t>
            </a:r>
            <a:r>
              <a:rPr lang="en-US" sz="2400" i="1" dirty="0"/>
              <a:t>, </a:t>
            </a:r>
            <a:r>
              <a:rPr lang="en-US" sz="2400" dirty="0"/>
              <a:t>3} = {1</a:t>
            </a:r>
            <a:r>
              <a:rPr lang="en-US" sz="2400" i="1" dirty="0"/>
              <a:t>, </a:t>
            </a:r>
            <a:r>
              <a:rPr lang="en-US" sz="2400" dirty="0"/>
              <a:t>2</a:t>
            </a:r>
            <a:r>
              <a:rPr lang="en-US" sz="2400" i="1" dirty="0"/>
              <a:t>, </a:t>
            </a:r>
            <a:r>
              <a:rPr lang="en-US" sz="2400" dirty="0"/>
              <a:t>3</a:t>
            </a:r>
            <a:r>
              <a:rPr lang="en-US" sz="2400" i="1" dirty="0"/>
              <a:t>, </a:t>
            </a:r>
            <a:r>
              <a:rPr lang="en-US" sz="2400" dirty="0"/>
              <a:t>4}</a:t>
            </a:r>
            <a:r>
              <a:rPr lang="en-US" sz="2400" i="1" dirty="0"/>
              <a:t>, </a:t>
            </a:r>
            <a:r>
              <a:rPr lang="en-US" sz="2400" dirty="0"/>
              <a:t>whereas </a:t>
            </a:r>
            <a:r>
              <a:rPr lang="en-US" sz="2400" i="1" dirty="0"/>
              <a:t>A </a:t>
            </a:r>
            <a:r>
              <a:rPr lang="en-US" sz="2400" dirty="0"/>
              <a:t>− </a:t>
            </a:r>
            <a:r>
              <a:rPr lang="en-US" sz="2400" i="1" dirty="0"/>
              <a:t>C </a:t>
            </a:r>
            <a:r>
              <a:rPr lang="en-US" sz="2400" dirty="0"/>
              <a:t>= {1</a:t>
            </a:r>
            <a:r>
              <a:rPr lang="en-US" sz="2400" i="1" dirty="0"/>
              <a:t>, </a:t>
            </a:r>
            <a:r>
              <a:rPr lang="en-US" sz="2400" dirty="0"/>
              <a:t>2</a:t>
            </a:r>
            <a:r>
              <a:rPr lang="en-US" sz="2400" dirty="0" smtClean="0"/>
              <a:t>}</a:t>
            </a:r>
            <a:r>
              <a:rPr lang="en-US" sz="2400" i="1" dirty="0" smtClean="0"/>
              <a:t>. </a:t>
            </a:r>
            <a:r>
              <a:rPr lang="en-US" sz="2400" dirty="0" smtClean="0"/>
              <a:t>Since </a:t>
            </a:r>
            <a:r>
              <a:rPr lang="en-US" sz="2400" dirty="0"/>
              <a:t>{1</a:t>
            </a:r>
            <a:r>
              <a:rPr lang="en-US" sz="2400" i="1" dirty="0"/>
              <a:t>, </a:t>
            </a:r>
            <a:r>
              <a:rPr lang="en-US" sz="2400" dirty="0"/>
              <a:t>2</a:t>
            </a:r>
            <a:r>
              <a:rPr lang="en-US" sz="2400" i="1" dirty="0"/>
              <a:t>, </a:t>
            </a:r>
            <a:r>
              <a:rPr lang="en-US" sz="2400" dirty="0"/>
              <a:t>3</a:t>
            </a:r>
            <a:r>
              <a:rPr lang="en-US" sz="2400" i="1" dirty="0"/>
              <a:t>, </a:t>
            </a:r>
            <a:r>
              <a:rPr lang="en-US" sz="2400" dirty="0"/>
              <a:t>4</a:t>
            </a:r>
            <a:r>
              <a:rPr lang="en-US" sz="2400" dirty="0" smtClean="0"/>
              <a:t>}</a:t>
            </a:r>
            <a:r>
              <a:rPr lang="en-US" sz="2400" dirty="0"/>
              <a:t> ≠</a:t>
            </a:r>
            <a:r>
              <a:rPr lang="en-US" sz="2400" dirty="0" smtClean="0"/>
              <a:t> {</a:t>
            </a:r>
            <a:r>
              <a:rPr lang="en-US" sz="2400" dirty="0"/>
              <a:t>1</a:t>
            </a:r>
            <a:r>
              <a:rPr lang="en-US" sz="2400" i="1" dirty="0"/>
              <a:t>, </a:t>
            </a:r>
            <a:r>
              <a:rPr lang="en-US" sz="2400" dirty="0"/>
              <a:t>2}, we have that </a:t>
            </a:r>
            <a:r>
              <a:rPr lang="en-US" sz="2400" i="1" dirty="0">
                <a:solidFill>
                  <a:srgbClr val="3333FF"/>
                </a:solidFill>
              </a:rPr>
              <a:t>(A </a:t>
            </a:r>
            <a:r>
              <a:rPr lang="en-US" sz="2400" dirty="0">
                <a:solidFill>
                  <a:srgbClr val="3333FF"/>
                </a:solidFill>
              </a:rPr>
              <a:t>− </a:t>
            </a:r>
            <a:r>
              <a:rPr lang="en-US" sz="2400" i="1" dirty="0">
                <a:solidFill>
                  <a:srgbClr val="3333FF"/>
                </a:solidFill>
              </a:rPr>
              <a:t>B) </a:t>
            </a:r>
            <a:r>
              <a:rPr lang="en-US" sz="2400" dirty="0">
                <a:solidFill>
                  <a:srgbClr val="3333FF"/>
                </a:solidFill>
              </a:rPr>
              <a:t>∪ </a:t>
            </a:r>
            <a:r>
              <a:rPr lang="en-US" sz="2400" i="1" dirty="0">
                <a:solidFill>
                  <a:srgbClr val="3333FF"/>
                </a:solidFill>
              </a:rPr>
              <a:t>(B </a:t>
            </a:r>
            <a:r>
              <a:rPr lang="en-US" sz="2400" dirty="0">
                <a:solidFill>
                  <a:srgbClr val="3333FF"/>
                </a:solidFill>
              </a:rPr>
              <a:t>− </a:t>
            </a:r>
            <a:r>
              <a:rPr lang="en-US" sz="2400" i="1" dirty="0">
                <a:solidFill>
                  <a:srgbClr val="3333FF"/>
                </a:solidFill>
              </a:rPr>
              <a:t>C) </a:t>
            </a:r>
            <a:r>
              <a:rPr lang="en-US" sz="2400" dirty="0">
                <a:solidFill>
                  <a:srgbClr val="3333FF"/>
                </a:solidFill>
              </a:rPr>
              <a:t>≠</a:t>
            </a:r>
            <a:r>
              <a:rPr lang="en-US" sz="2400" dirty="0" smtClean="0">
                <a:solidFill>
                  <a:srgbClr val="3333FF"/>
                </a:solidFill>
              </a:rPr>
              <a:t> </a:t>
            </a:r>
            <a:r>
              <a:rPr lang="en-US" sz="2400" i="1" dirty="0">
                <a:solidFill>
                  <a:srgbClr val="3333FF"/>
                </a:solidFill>
              </a:rPr>
              <a:t>A </a:t>
            </a:r>
            <a:r>
              <a:rPr lang="en-US" sz="2400" dirty="0">
                <a:solidFill>
                  <a:srgbClr val="3333FF"/>
                </a:solidFill>
              </a:rPr>
              <a:t>− </a:t>
            </a:r>
            <a:r>
              <a:rPr lang="en-US" sz="2400" i="1" dirty="0">
                <a:solidFill>
                  <a:srgbClr val="3333FF"/>
                </a:solidFill>
              </a:rPr>
              <a:t>C</a:t>
            </a:r>
            <a:r>
              <a:rPr lang="en-US" sz="2400" dirty="0" smtClean="0">
                <a:solidFill>
                  <a:srgbClr val="3333FF"/>
                </a:solidFill>
              </a:rPr>
              <a:t>.</a:t>
            </a:r>
          </a:p>
          <a:p>
            <a:pPr algn="just"/>
            <a:endParaRPr lang="en-US" sz="1200" dirty="0" smtClean="0">
              <a:solidFill>
                <a:srgbClr val="3333FF"/>
              </a:solidFill>
            </a:endParaRPr>
          </a:p>
          <a:p>
            <a:pPr algn="just"/>
            <a:r>
              <a:rPr lang="en-US" sz="2400" b="1" dirty="0">
                <a:solidFill>
                  <a:srgbClr val="3333FF"/>
                </a:solidFill>
              </a:rPr>
              <a:t>Counterexample 2: </a:t>
            </a:r>
            <a:r>
              <a:rPr lang="en-US" sz="2400" dirty="0"/>
              <a:t>Let </a:t>
            </a:r>
            <a:r>
              <a:rPr lang="en-US" sz="2400" i="1" dirty="0"/>
              <a:t>A </a:t>
            </a:r>
            <a:r>
              <a:rPr lang="en-US" sz="2400" dirty="0"/>
              <a:t>= ∅</a:t>
            </a:r>
            <a:r>
              <a:rPr lang="en-US" sz="2400" i="1" dirty="0"/>
              <a:t>, B </a:t>
            </a:r>
            <a:r>
              <a:rPr lang="en-US" sz="2400" dirty="0"/>
              <a:t>= {3}, and </a:t>
            </a:r>
            <a:r>
              <a:rPr lang="en-US" sz="2400" i="1" dirty="0"/>
              <a:t>C </a:t>
            </a:r>
            <a:r>
              <a:rPr lang="en-US" sz="2400" dirty="0"/>
              <a:t>= ∅</a:t>
            </a:r>
            <a:r>
              <a:rPr lang="en-US" sz="2400" dirty="0" smtClean="0"/>
              <a:t>.</a:t>
            </a:r>
          </a:p>
          <a:p>
            <a:pPr algn="just"/>
            <a:r>
              <a:rPr lang="en-US" sz="2400" dirty="0" smtClean="0"/>
              <a:t>Then </a:t>
            </a:r>
            <a:r>
              <a:rPr lang="en-US" sz="2400" i="1" dirty="0" smtClean="0"/>
              <a:t>A </a:t>
            </a:r>
            <a:r>
              <a:rPr lang="en-US" sz="2400" dirty="0"/>
              <a:t>− </a:t>
            </a:r>
            <a:r>
              <a:rPr lang="en-US" sz="2400" i="1" dirty="0"/>
              <a:t>B </a:t>
            </a:r>
            <a:r>
              <a:rPr lang="en-US" sz="2400" dirty="0"/>
              <a:t>= ∅</a:t>
            </a:r>
            <a:r>
              <a:rPr lang="en-US" sz="2400" i="1" dirty="0"/>
              <a:t>, B </a:t>
            </a:r>
            <a:r>
              <a:rPr lang="en-US" sz="2400" dirty="0"/>
              <a:t>− </a:t>
            </a:r>
            <a:r>
              <a:rPr lang="en-US" sz="2400" i="1" dirty="0"/>
              <a:t>C </a:t>
            </a:r>
            <a:r>
              <a:rPr lang="en-US" sz="2400" dirty="0"/>
              <a:t>= {3}</a:t>
            </a:r>
            <a:r>
              <a:rPr lang="en-US" sz="2400" i="1" dirty="0"/>
              <a:t>, </a:t>
            </a:r>
            <a:r>
              <a:rPr lang="en-US" sz="2400" dirty="0"/>
              <a:t>and </a:t>
            </a:r>
            <a:r>
              <a:rPr lang="en-US" sz="2400" i="1" dirty="0"/>
              <a:t>A </a:t>
            </a:r>
            <a:r>
              <a:rPr lang="en-US" sz="2400" dirty="0"/>
              <a:t>− </a:t>
            </a:r>
            <a:r>
              <a:rPr lang="en-US" sz="2400" i="1" dirty="0"/>
              <a:t>C </a:t>
            </a:r>
            <a:r>
              <a:rPr lang="en-US" sz="2400" dirty="0"/>
              <a:t>= ∅</a:t>
            </a:r>
            <a:r>
              <a:rPr lang="en-US" sz="2400" i="1" dirty="0" smtClean="0"/>
              <a:t>. </a:t>
            </a:r>
            <a:r>
              <a:rPr lang="en-US" sz="2400" dirty="0" smtClean="0"/>
              <a:t>Hence </a:t>
            </a:r>
            <a:r>
              <a:rPr lang="en-US" sz="2400" i="1" dirty="0"/>
              <a:t>(A </a:t>
            </a:r>
            <a:r>
              <a:rPr lang="en-US" sz="2400" dirty="0"/>
              <a:t>− </a:t>
            </a:r>
            <a:r>
              <a:rPr lang="en-US" sz="2400" i="1" dirty="0"/>
              <a:t>B) </a:t>
            </a:r>
            <a:r>
              <a:rPr lang="en-US" sz="2400" dirty="0"/>
              <a:t>∪ </a:t>
            </a:r>
            <a:r>
              <a:rPr lang="en-US" sz="2400" i="1" dirty="0"/>
              <a:t>(B </a:t>
            </a:r>
            <a:r>
              <a:rPr lang="en-US" sz="2400" dirty="0"/>
              <a:t>− </a:t>
            </a:r>
            <a:r>
              <a:rPr lang="en-US" sz="2400" i="1" dirty="0"/>
              <a:t>C) </a:t>
            </a:r>
            <a:r>
              <a:rPr lang="en-US" sz="2400" dirty="0"/>
              <a:t>= ∅∪{3} = {3}</a:t>
            </a:r>
            <a:r>
              <a:rPr lang="en-US" sz="2400" i="1" dirty="0"/>
              <a:t>, </a:t>
            </a:r>
            <a:r>
              <a:rPr lang="en-US" sz="2400" dirty="0"/>
              <a:t>whereas </a:t>
            </a:r>
            <a:r>
              <a:rPr lang="en-US" sz="2400" i="1" dirty="0"/>
              <a:t>A </a:t>
            </a:r>
            <a:r>
              <a:rPr lang="en-US" sz="2400" dirty="0"/>
              <a:t>− </a:t>
            </a:r>
            <a:r>
              <a:rPr lang="en-US" sz="2400" i="1" dirty="0"/>
              <a:t>C </a:t>
            </a:r>
            <a:r>
              <a:rPr lang="en-US" sz="2400" dirty="0"/>
              <a:t>= ∅</a:t>
            </a:r>
            <a:r>
              <a:rPr lang="en-US" sz="2400" i="1" dirty="0" smtClean="0"/>
              <a:t>. </a:t>
            </a:r>
            <a:r>
              <a:rPr lang="en-US" sz="2400" dirty="0" smtClean="0"/>
              <a:t>Since </a:t>
            </a:r>
            <a:r>
              <a:rPr lang="en-US" sz="2400" dirty="0"/>
              <a:t>{3} </a:t>
            </a:r>
            <a:r>
              <a:rPr lang="en-US" sz="2400" dirty="0">
                <a:solidFill>
                  <a:srgbClr val="3333FF"/>
                </a:solidFill>
              </a:rPr>
              <a:t>≠</a:t>
            </a:r>
            <a:r>
              <a:rPr lang="en-US" sz="2400" dirty="0" smtClean="0"/>
              <a:t> </a:t>
            </a:r>
            <a:r>
              <a:rPr lang="en-US" sz="2400" dirty="0"/>
              <a:t>∅, we have that </a:t>
            </a:r>
            <a:r>
              <a:rPr lang="en-US" sz="2400" i="1" dirty="0">
                <a:solidFill>
                  <a:srgbClr val="3333FF"/>
                </a:solidFill>
              </a:rPr>
              <a:t>(A </a:t>
            </a:r>
            <a:r>
              <a:rPr lang="en-US" sz="2400" dirty="0">
                <a:solidFill>
                  <a:srgbClr val="3333FF"/>
                </a:solidFill>
              </a:rPr>
              <a:t>− </a:t>
            </a:r>
            <a:r>
              <a:rPr lang="en-US" sz="2400" i="1" dirty="0">
                <a:solidFill>
                  <a:srgbClr val="3333FF"/>
                </a:solidFill>
              </a:rPr>
              <a:t>B) </a:t>
            </a:r>
            <a:r>
              <a:rPr lang="en-US" sz="2400" dirty="0">
                <a:solidFill>
                  <a:srgbClr val="3333FF"/>
                </a:solidFill>
              </a:rPr>
              <a:t>∪ </a:t>
            </a:r>
            <a:r>
              <a:rPr lang="en-US" sz="2400" i="1" dirty="0">
                <a:solidFill>
                  <a:srgbClr val="3333FF"/>
                </a:solidFill>
              </a:rPr>
              <a:t>(B </a:t>
            </a:r>
            <a:r>
              <a:rPr lang="en-US" sz="2400" dirty="0">
                <a:solidFill>
                  <a:srgbClr val="3333FF"/>
                </a:solidFill>
              </a:rPr>
              <a:t>− </a:t>
            </a:r>
            <a:r>
              <a:rPr lang="en-US" sz="2400" i="1" dirty="0">
                <a:solidFill>
                  <a:srgbClr val="3333FF"/>
                </a:solidFill>
              </a:rPr>
              <a:t>C) </a:t>
            </a:r>
            <a:r>
              <a:rPr lang="en-US" sz="2400" dirty="0">
                <a:solidFill>
                  <a:srgbClr val="3333FF"/>
                </a:solidFill>
              </a:rPr>
              <a:t>≠</a:t>
            </a:r>
            <a:r>
              <a:rPr lang="en-US" sz="2400" dirty="0" smtClean="0">
                <a:solidFill>
                  <a:srgbClr val="3333FF"/>
                </a:solidFill>
              </a:rPr>
              <a:t> </a:t>
            </a:r>
            <a:r>
              <a:rPr lang="en-US" sz="2400" i="1" dirty="0">
                <a:solidFill>
                  <a:srgbClr val="3333FF"/>
                </a:solidFill>
              </a:rPr>
              <a:t>A </a:t>
            </a:r>
            <a:r>
              <a:rPr lang="en-US" sz="2400" dirty="0">
                <a:solidFill>
                  <a:srgbClr val="3333FF"/>
                </a:solidFill>
              </a:rPr>
              <a:t>− </a:t>
            </a:r>
            <a:r>
              <a:rPr lang="en-US" sz="2400" i="1" dirty="0">
                <a:solidFill>
                  <a:srgbClr val="3333FF"/>
                </a:solidFill>
              </a:rPr>
              <a:t>C</a:t>
            </a:r>
            <a:r>
              <a:rPr lang="en-US" sz="2400" dirty="0">
                <a:solidFill>
                  <a:srgbClr val="3333FF"/>
                </a:solidFill>
              </a:rPr>
              <a:t>.</a:t>
            </a:r>
          </a:p>
        </p:txBody>
      </p:sp>
      <p:sp>
        <p:nvSpPr>
          <p:cNvPr id="6149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150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151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152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153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154" name="Line 20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155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156" name="Line 20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7411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7412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27584" y="1357298"/>
            <a:ext cx="785818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3333FF"/>
                </a:solidFill>
              </a:rPr>
              <a:t>Construct an algebraic proof that for all sets </a:t>
            </a:r>
            <a:r>
              <a:rPr lang="en-US" sz="2400" i="1" dirty="0">
                <a:solidFill>
                  <a:srgbClr val="3333FF"/>
                </a:solidFill>
              </a:rPr>
              <a:t>A, B</a:t>
            </a:r>
            <a:r>
              <a:rPr lang="en-US" sz="2400" dirty="0">
                <a:solidFill>
                  <a:srgbClr val="3333FF"/>
                </a:solidFill>
              </a:rPr>
              <a:t>, and </a:t>
            </a:r>
            <a:r>
              <a:rPr lang="en-US" sz="2400" i="1" dirty="0">
                <a:solidFill>
                  <a:srgbClr val="3333FF"/>
                </a:solidFill>
              </a:rPr>
              <a:t>C</a:t>
            </a:r>
            <a:r>
              <a:rPr lang="en-US" sz="2400" dirty="0">
                <a:solidFill>
                  <a:srgbClr val="3333FF"/>
                </a:solidFill>
              </a:rPr>
              <a:t>,</a:t>
            </a:r>
          </a:p>
          <a:p>
            <a:r>
              <a:rPr lang="pt-BR" sz="2400" i="1" dirty="0">
                <a:solidFill>
                  <a:srgbClr val="3333FF"/>
                </a:solidFill>
              </a:rPr>
              <a:t>(A </a:t>
            </a:r>
            <a:r>
              <a:rPr lang="pt-BR" sz="2400" dirty="0">
                <a:solidFill>
                  <a:srgbClr val="3333FF"/>
                </a:solidFill>
              </a:rPr>
              <a:t>∪ </a:t>
            </a:r>
            <a:r>
              <a:rPr lang="pt-BR" sz="2400" i="1" dirty="0">
                <a:solidFill>
                  <a:srgbClr val="3333FF"/>
                </a:solidFill>
              </a:rPr>
              <a:t>B) </a:t>
            </a:r>
            <a:r>
              <a:rPr lang="pt-BR" sz="2400" dirty="0">
                <a:solidFill>
                  <a:srgbClr val="3333FF"/>
                </a:solidFill>
              </a:rPr>
              <a:t>− </a:t>
            </a:r>
            <a:r>
              <a:rPr lang="pt-BR" sz="2400" i="1" dirty="0">
                <a:solidFill>
                  <a:srgbClr val="3333FF"/>
                </a:solidFill>
              </a:rPr>
              <a:t>C </a:t>
            </a:r>
            <a:r>
              <a:rPr lang="pt-BR" sz="2400" dirty="0">
                <a:solidFill>
                  <a:srgbClr val="3333FF"/>
                </a:solidFill>
              </a:rPr>
              <a:t>= </a:t>
            </a:r>
            <a:r>
              <a:rPr lang="pt-BR" sz="2400" i="1" dirty="0">
                <a:solidFill>
                  <a:srgbClr val="3333FF"/>
                </a:solidFill>
              </a:rPr>
              <a:t>(A </a:t>
            </a:r>
            <a:r>
              <a:rPr lang="pt-BR" sz="2400" dirty="0">
                <a:solidFill>
                  <a:srgbClr val="3333FF"/>
                </a:solidFill>
              </a:rPr>
              <a:t>− </a:t>
            </a:r>
            <a:r>
              <a:rPr lang="pt-BR" sz="2400" i="1" dirty="0">
                <a:solidFill>
                  <a:srgbClr val="3333FF"/>
                </a:solidFill>
              </a:rPr>
              <a:t>C) </a:t>
            </a:r>
            <a:r>
              <a:rPr lang="pt-BR" sz="2400" dirty="0">
                <a:solidFill>
                  <a:srgbClr val="3333FF"/>
                </a:solidFill>
              </a:rPr>
              <a:t>∪ </a:t>
            </a:r>
            <a:r>
              <a:rPr lang="pt-BR" sz="2400" i="1" dirty="0">
                <a:solidFill>
                  <a:srgbClr val="3333FF"/>
                </a:solidFill>
              </a:rPr>
              <a:t>(B </a:t>
            </a:r>
            <a:r>
              <a:rPr lang="pt-BR" sz="2400" dirty="0">
                <a:solidFill>
                  <a:srgbClr val="3333FF"/>
                </a:solidFill>
              </a:rPr>
              <a:t>− </a:t>
            </a:r>
            <a:r>
              <a:rPr lang="pt-BR" sz="2400" i="1" dirty="0">
                <a:solidFill>
                  <a:srgbClr val="3333FF"/>
                </a:solidFill>
              </a:rPr>
              <a:t>C</a:t>
            </a:r>
            <a:r>
              <a:rPr lang="pt-BR" sz="2400" i="1" dirty="0" smtClean="0">
                <a:solidFill>
                  <a:srgbClr val="3333FF"/>
                </a:solidFill>
              </a:rPr>
              <a:t>).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/>
              <a:t>Proof: </a:t>
            </a:r>
            <a:r>
              <a:rPr lang="en-US" sz="2400" dirty="0" smtClean="0"/>
              <a:t>Let </a:t>
            </a:r>
            <a:r>
              <a:rPr lang="en-US" sz="2400" i="1" dirty="0"/>
              <a:t>A, B</a:t>
            </a:r>
            <a:r>
              <a:rPr lang="en-US" sz="2400" dirty="0"/>
              <a:t>, and </a:t>
            </a:r>
            <a:r>
              <a:rPr lang="en-US" sz="2400" i="1" dirty="0"/>
              <a:t>C </a:t>
            </a:r>
            <a:r>
              <a:rPr lang="en-US" sz="2400" dirty="0"/>
              <a:t>be any sets. Then</a:t>
            </a:r>
          </a:p>
          <a:p>
            <a:pPr>
              <a:lnSpc>
                <a:spcPct val="150000"/>
              </a:lnSpc>
            </a:pPr>
            <a:r>
              <a:rPr lang="en-US" sz="2400" i="1" dirty="0"/>
              <a:t>(A </a:t>
            </a:r>
            <a:r>
              <a:rPr lang="en-US" sz="2400" dirty="0"/>
              <a:t>∪ </a:t>
            </a:r>
            <a:r>
              <a:rPr lang="en-US" sz="2400" i="1" dirty="0"/>
              <a:t>B) </a:t>
            </a:r>
            <a:r>
              <a:rPr lang="en-US" sz="2400" dirty="0"/>
              <a:t>− </a:t>
            </a:r>
            <a:r>
              <a:rPr lang="en-US" sz="2400" i="1" dirty="0"/>
              <a:t>C </a:t>
            </a:r>
            <a:r>
              <a:rPr lang="en-US" sz="2400" dirty="0"/>
              <a:t>= </a:t>
            </a:r>
            <a:r>
              <a:rPr lang="en-US" sz="2400" i="1" dirty="0"/>
              <a:t>(A </a:t>
            </a:r>
            <a:r>
              <a:rPr lang="en-US" sz="2400" dirty="0"/>
              <a:t>∪ </a:t>
            </a:r>
            <a:r>
              <a:rPr lang="en-US" sz="2400" i="1" dirty="0"/>
              <a:t>B) </a:t>
            </a:r>
            <a:r>
              <a:rPr lang="en-US" sz="2400" dirty="0"/>
              <a:t>∩ </a:t>
            </a:r>
            <a:r>
              <a:rPr lang="en-US" sz="2400" i="1" dirty="0" smtClean="0"/>
              <a:t>C</a:t>
            </a:r>
            <a:r>
              <a:rPr lang="en-US" sz="2400" dirty="0" smtClean="0">
                <a:solidFill>
                  <a:srgbClr val="3333FF"/>
                </a:solidFill>
              </a:rPr>
              <a:t>′</a:t>
            </a:r>
            <a:r>
              <a:rPr lang="en-US" sz="2400" i="1" dirty="0" smtClean="0"/>
              <a:t>  </a:t>
            </a:r>
            <a:r>
              <a:rPr lang="en-US" sz="2400" i="1" dirty="0" smtClean="0">
                <a:solidFill>
                  <a:srgbClr val="3333FF"/>
                </a:solidFill>
              </a:rPr>
              <a:t>by </a:t>
            </a:r>
            <a:r>
              <a:rPr lang="en-US" sz="2400" i="1" dirty="0">
                <a:solidFill>
                  <a:srgbClr val="3333FF"/>
                </a:solidFill>
              </a:rPr>
              <a:t>the set difference law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= </a:t>
            </a:r>
            <a:r>
              <a:rPr lang="en-US" sz="2400" i="1" dirty="0" smtClean="0"/>
              <a:t>C</a:t>
            </a:r>
            <a:r>
              <a:rPr lang="en-US" sz="2400" dirty="0" smtClean="0">
                <a:solidFill>
                  <a:srgbClr val="3333FF"/>
                </a:solidFill>
              </a:rPr>
              <a:t>′ </a:t>
            </a:r>
            <a:r>
              <a:rPr lang="en-US" sz="2400" dirty="0" smtClean="0"/>
              <a:t>∩ </a:t>
            </a:r>
            <a:r>
              <a:rPr lang="en-US" sz="2400" i="1" dirty="0"/>
              <a:t>(A </a:t>
            </a:r>
            <a:r>
              <a:rPr lang="en-US" sz="2400" dirty="0"/>
              <a:t>∪ </a:t>
            </a:r>
            <a:r>
              <a:rPr lang="en-US" sz="2400" i="1" dirty="0"/>
              <a:t>B</a:t>
            </a:r>
            <a:r>
              <a:rPr lang="en-US" sz="2400" i="1" dirty="0" smtClean="0"/>
              <a:t>)                    </a:t>
            </a:r>
            <a:r>
              <a:rPr lang="en-US" sz="2400" dirty="0">
                <a:solidFill>
                  <a:srgbClr val="3333FF"/>
                </a:solidFill>
              </a:rPr>
              <a:t>by the commutative law for ∩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= </a:t>
            </a:r>
            <a:r>
              <a:rPr lang="en-US" sz="2400" i="1" dirty="0"/>
              <a:t>(</a:t>
            </a:r>
            <a:r>
              <a:rPr lang="en-US" sz="2400" i="1" dirty="0" smtClean="0"/>
              <a:t>C</a:t>
            </a:r>
            <a:r>
              <a:rPr lang="en-US" sz="2400" dirty="0" smtClean="0">
                <a:solidFill>
                  <a:srgbClr val="3333FF"/>
                </a:solidFill>
              </a:rPr>
              <a:t>′</a:t>
            </a:r>
            <a:r>
              <a:rPr lang="en-US" sz="2400" i="1" dirty="0" smtClean="0"/>
              <a:t> </a:t>
            </a:r>
            <a:r>
              <a:rPr lang="en-US" sz="2400" dirty="0"/>
              <a:t>∩ </a:t>
            </a:r>
            <a:r>
              <a:rPr lang="en-US" sz="2400" i="1" dirty="0"/>
              <a:t>A) </a:t>
            </a:r>
            <a:r>
              <a:rPr lang="en-US" sz="2400" dirty="0"/>
              <a:t>∪ </a:t>
            </a:r>
            <a:r>
              <a:rPr lang="en-US" sz="2400" i="1" dirty="0"/>
              <a:t>(</a:t>
            </a:r>
            <a:r>
              <a:rPr lang="en-US" sz="2400" i="1" dirty="0" smtClean="0"/>
              <a:t>C</a:t>
            </a:r>
            <a:r>
              <a:rPr lang="en-US" sz="2400" dirty="0" smtClean="0">
                <a:solidFill>
                  <a:srgbClr val="3333FF"/>
                </a:solidFill>
              </a:rPr>
              <a:t>′</a:t>
            </a:r>
            <a:r>
              <a:rPr lang="en-US" sz="2400" i="1" dirty="0" smtClean="0"/>
              <a:t> </a:t>
            </a:r>
            <a:r>
              <a:rPr lang="en-US" sz="2400" dirty="0"/>
              <a:t>∩ </a:t>
            </a:r>
            <a:r>
              <a:rPr lang="en-US" sz="2400" i="1" dirty="0"/>
              <a:t>B) </a:t>
            </a:r>
            <a:r>
              <a:rPr lang="en-US" sz="2400" i="1" dirty="0" smtClean="0"/>
              <a:t>        </a:t>
            </a:r>
            <a:r>
              <a:rPr lang="en-US" sz="2400" dirty="0" smtClean="0">
                <a:solidFill>
                  <a:srgbClr val="3333FF"/>
                </a:solidFill>
              </a:rPr>
              <a:t>by </a:t>
            </a:r>
            <a:r>
              <a:rPr lang="en-US" sz="2400" dirty="0">
                <a:solidFill>
                  <a:srgbClr val="3333FF"/>
                </a:solidFill>
              </a:rPr>
              <a:t>the distributive law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= </a:t>
            </a:r>
            <a:r>
              <a:rPr lang="en-US" sz="2400" i="1" dirty="0"/>
              <a:t>(A </a:t>
            </a:r>
            <a:r>
              <a:rPr lang="en-US" sz="2400" dirty="0"/>
              <a:t>∩ </a:t>
            </a:r>
            <a:r>
              <a:rPr lang="en-US" sz="2400" i="1" dirty="0" smtClean="0"/>
              <a:t>C</a:t>
            </a:r>
            <a:r>
              <a:rPr lang="en-US" sz="2400" dirty="0" smtClean="0">
                <a:solidFill>
                  <a:srgbClr val="3333FF"/>
                </a:solidFill>
              </a:rPr>
              <a:t>′</a:t>
            </a:r>
            <a:r>
              <a:rPr lang="en-US" sz="2400" i="1" dirty="0" smtClean="0"/>
              <a:t>) </a:t>
            </a:r>
            <a:r>
              <a:rPr lang="en-US" sz="2400" dirty="0"/>
              <a:t>∪ </a:t>
            </a:r>
            <a:r>
              <a:rPr lang="en-US" sz="2400" i="1" dirty="0"/>
              <a:t>(B </a:t>
            </a:r>
            <a:r>
              <a:rPr lang="en-US" sz="2400" dirty="0"/>
              <a:t>∩ </a:t>
            </a:r>
            <a:r>
              <a:rPr lang="en-US" sz="2400" i="1" dirty="0" smtClean="0"/>
              <a:t>C</a:t>
            </a:r>
            <a:r>
              <a:rPr lang="en-US" sz="2400" dirty="0" smtClean="0">
                <a:solidFill>
                  <a:srgbClr val="3333FF"/>
                </a:solidFill>
              </a:rPr>
              <a:t>′</a:t>
            </a:r>
            <a:r>
              <a:rPr lang="en-US" sz="2400" i="1" dirty="0" smtClean="0"/>
              <a:t>)         </a:t>
            </a:r>
            <a:r>
              <a:rPr lang="en-US" sz="2400" dirty="0" smtClean="0">
                <a:solidFill>
                  <a:srgbClr val="3333FF"/>
                </a:solidFill>
              </a:rPr>
              <a:t>by </a:t>
            </a:r>
            <a:r>
              <a:rPr lang="en-US" sz="2400" dirty="0">
                <a:solidFill>
                  <a:srgbClr val="3333FF"/>
                </a:solidFill>
              </a:rPr>
              <a:t>the commutative law for ∩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= </a:t>
            </a:r>
            <a:r>
              <a:rPr lang="en-US" sz="2400" i="1" dirty="0"/>
              <a:t>(A </a:t>
            </a:r>
            <a:r>
              <a:rPr lang="en-US" sz="2400" dirty="0"/>
              <a:t>− </a:t>
            </a:r>
            <a:r>
              <a:rPr lang="en-US" sz="2400" i="1" dirty="0"/>
              <a:t>C) </a:t>
            </a:r>
            <a:r>
              <a:rPr lang="en-US" sz="2400" dirty="0"/>
              <a:t>∪ </a:t>
            </a:r>
            <a:r>
              <a:rPr lang="en-US" sz="2400" i="1" dirty="0"/>
              <a:t>(B </a:t>
            </a:r>
            <a:r>
              <a:rPr lang="en-US" sz="2400" dirty="0"/>
              <a:t>− </a:t>
            </a:r>
            <a:r>
              <a:rPr lang="en-US" sz="2400" i="1" dirty="0"/>
              <a:t>C) </a:t>
            </a:r>
            <a:r>
              <a:rPr lang="en-US" sz="2400" i="1" dirty="0" smtClean="0"/>
              <a:t>            </a:t>
            </a:r>
            <a:r>
              <a:rPr lang="en-US" sz="2400" dirty="0" smtClean="0">
                <a:solidFill>
                  <a:srgbClr val="3333FF"/>
                </a:solidFill>
              </a:rPr>
              <a:t>by </a:t>
            </a:r>
            <a:r>
              <a:rPr lang="en-US" sz="2400" dirty="0">
                <a:solidFill>
                  <a:srgbClr val="3333FF"/>
                </a:solidFill>
              </a:rPr>
              <a:t>the set difference law.</a:t>
            </a:r>
          </a:p>
        </p:txBody>
      </p:sp>
      <p:sp>
        <p:nvSpPr>
          <p:cNvPr id="9" name="Rectangle 8"/>
          <p:cNvSpPr/>
          <p:nvPr/>
        </p:nvSpPr>
        <p:spPr>
          <a:xfrm>
            <a:off x="827584" y="692696"/>
            <a:ext cx="75009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</a:rPr>
              <a:t>Deriving a Set Difference Property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827584" y="692696"/>
            <a:ext cx="2448272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</a:rPr>
              <a:t>Cont…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887413" y="1340768"/>
            <a:ext cx="7788275" cy="5087959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r>
              <a:rPr lang="en-US" sz="2400" dirty="0"/>
              <a:t>Construct an algebraic proof that for all sets </a:t>
            </a:r>
            <a:r>
              <a:rPr lang="en-US" sz="2400" i="1" dirty="0"/>
              <a:t>A </a:t>
            </a:r>
            <a:r>
              <a:rPr lang="en-US" sz="2400" dirty="0"/>
              <a:t>and </a:t>
            </a:r>
            <a:r>
              <a:rPr lang="en-US" sz="2400" i="1" dirty="0"/>
              <a:t>B</a:t>
            </a:r>
            <a:r>
              <a:rPr lang="en-US" sz="2400" dirty="0"/>
              <a:t>,</a:t>
            </a:r>
          </a:p>
          <a:p>
            <a:pPr algn="ctr"/>
            <a:r>
              <a:rPr lang="pt-BR" sz="2400" i="1" dirty="0">
                <a:solidFill>
                  <a:srgbClr val="3333FF"/>
                </a:solidFill>
              </a:rPr>
              <a:t>A </a:t>
            </a:r>
            <a:r>
              <a:rPr lang="pt-BR" sz="2400" dirty="0">
                <a:solidFill>
                  <a:srgbClr val="3333FF"/>
                </a:solidFill>
              </a:rPr>
              <a:t>− </a:t>
            </a:r>
            <a:r>
              <a:rPr lang="pt-BR" sz="2400" i="1" dirty="0">
                <a:solidFill>
                  <a:srgbClr val="3333FF"/>
                </a:solidFill>
              </a:rPr>
              <a:t>(A </a:t>
            </a:r>
            <a:r>
              <a:rPr lang="pt-BR" sz="2400" dirty="0">
                <a:solidFill>
                  <a:srgbClr val="3333FF"/>
                </a:solidFill>
              </a:rPr>
              <a:t>∩ </a:t>
            </a:r>
            <a:r>
              <a:rPr lang="pt-BR" sz="2400" i="1" dirty="0">
                <a:solidFill>
                  <a:srgbClr val="3333FF"/>
                </a:solidFill>
              </a:rPr>
              <a:t>B) </a:t>
            </a:r>
            <a:r>
              <a:rPr lang="pt-BR" sz="2400" dirty="0">
                <a:solidFill>
                  <a:srgbClr val="3333FF"/>
                </a:solidFill>
              </a:rPr>
              <a:t>= </a:t>
            </a:r>
            <a:r>
              <a:rPr lang="pt-BR" sz="2400" i="1" dirty="0">
                <a:solidFill>
                  <a:srgbClr val="3333FF"/>
                </a:solidFill>
              </a:rPr>
              <a:t>A </a:t>
            </a:r>
            <a:r>
              <a:rPr lang="pt-BR" sz="2400" dirty="0">
                <a:solidFill>
                  <a:srgbClr val="3333FF"/>
                </a:solidFill>
              </a:rPr>
              <a:t>− </a:t>
            </a:r>
            <a:r>
              <a:rPr lang="pt-BR" sz="2400" i="1" dirty="0">
                <a:solidFill>
                  <a:srgbClr val="3333FF"/>
                </a:solidFill>
              </a:rPr>
              <a:t>B</a:t>
            </a:r>
            <a:r>
              <a:rPr lang="pt-BR" sz="2400" i="1" dirty="0" smtClean="0">
                <a:solidFill>
                  <a:srgbClr val="3333FF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pt-BR" sz="2400" i="1" dirty="0" smtClean="0">
                <a:solidFill>
                  <a:srgbClr val="3333FF"/>
                </a:solidFill>
              </a:rPr>
              <a:t>Proof: </a:t>
            </a:r>
            <a:r>
              <a:rPr lang="en-US" sz="2400" dirty="0"/>
              <a:t>Suppose </a:t>
            </a:r>
            <a:r>
              <a:rPr lang="en-US" sz="2400" i="1" dirty="0"/>
              <a:t>A </a:t>
            </a:r>
            <a:r>
              <a:rPr lang="en-US" sz="2400" dirty="0"/>
              <a:t>and </a:t>
            </a:r>
            <a:r>
              <a:rPr lang="en-US" sz="2400" i="1" dirty="0"/>
              <a:t>B </a:t>
            </a:r>
            <a:r>
              <a:rPr lang="en-US" sz="2400" dirty="0"/>
              <a:t>are any sets. Then</a:t>
            </a:r>
          </a:p>
          <a:p>
            <a:pPr>
              <a:lnSpc>
                <a:spcPct val="150000"/>
              </a:lnSpc>
            </a:pPr>
            <a:r>
              <a:rPr lang="en-US" sz="2400" i="1" dirty="0"/>
              <a:t>A </a:t>
            </a:r>
            <a:r>
              <a:rPr lang="en-US" sz="2400" dirty="0"/>
              <a:t>− </a:t>
            </a:r>
            <a:r>
              <a:rPr lang="en-US" sz="2400" i="1" dirty="0"/>
              <a:t>(A </a:t>
            </a:r>
            <a:r>
              <a:rPr lang="en-US" sz="2400" dirty="0"/>
              <a:t>∩ </a:t>
            </a:r>
            <a:r>
              <a:rPr lang="en-US" sz="2400" i="1" dirty="0"/>
              <a:t>B) </a:t>
            </a:r>
            <a:r>
              <a:rPr lang="en-US" sz="2400" dirty="0"/>
              <a:t>= </a:t>
            </a:r>
            <a:r>
              <a:rPr lang="en-US" sz="2400" i="1" dirty="0"/>
              <a:t>A </a:t>
            </a:r>
            <a:r>
              <a:rPr lang="en-US" sz="2400" dirty="0"/>
              <a:t>∩ </a:t>
            </a:r>
            <a:r>
              <a:rPr lang="en-US" sz="2400" i="1" dirty="0"/>
              <a:t>(A </a:t>
            </a:r>
            <a:r>
              <a:rPr lang="en-US" sz="2400" dirty="0"/>
              <a:t>∩ </a:t>
            </a:r>
            <a:r>
              <a:rPr lang="en-US" sz="2400" i="1" dirty="0"/>
              <a:t>B</a:t>
            </a:r>
            <a:r>
              <a:rPr lang="en-US" sz="2400" i="1" dirty="0" smtClean="0"/>
              <a:t>)</a:t>
            </a:r>
            <a:r>
              <a:rPr lang="en-US" sz="2400" dirty="0" smtClean="0">
                <a:solidFill>
                  <a:srgbClr val="3333FF"/>
                </a:solidFill>
              </a:rPr>
              <a:t>′</a:t>
            </a:r>
            <a:r>
              <a:rPr lang="en-US" sz="2400" i="1" dirty="0" smtClean="0"/>
              <a:t>  </a:t>
            </a:r>
            <a:r>
              <a:rPr lang="en-US" sz="2400" dirty="0" smtClean="0">
                <a:solidFill>
                  <a:srgbClr val="3333FF"/>
                </a:solidFill>
              </a:rPr>
              <a:t>by </a:t>
            </a:r>
            <a:r>
              <a:rPr lang="en-US" sz="2400" dirty="0">
                <a:solidFill>
                  <a:srgbClr val="3333FF"/>
                </a:solidFill>
              </a:rPr>
              <a:t>the set difference law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= </a:t>
            </a:r>
            <a:r>
              <a:rPr lang="en-US" sz="2400" i="1" dirty="0"/>
              <a:t>A </a:t>
            </a:r>
            <a:r>
              <a:rPr lang="en-US" sz="2400" dirty="0"/>
              <a:t>∩ </a:t>
            </a:r>
            <a:r>
              <a:rPr lang="en-US" sz="2400" i="1" dirty="0"/>
              <a:t>(</a:t>
            </a:r>
            <a:r>
              <a:rPr lang="en-US" sz="2400" i="1" dirty="0" smtClean="0"/>
              <a:t>A</a:t>
            </a:r>
            <a:r>
              <a:rPr lang="en-US" sz="2400" i="1" dirty="0" smtClean="0">
                <a:solidFill>
                  <a:srgbClr val="3333FF"/>
                </a:solidFill>
              </a:rPr>
              <a:t>’ </a:t>
            </a:r>
            <a:r>
              <a:rPr lang="en-US" sz="2400" dirty="0"/>
              <a:t>∪ </a:t>
            </a:r>
            <a:r>
              <a:rPr lang="en-US" sz="2400" i="1" dirty="0" smtClean="0"/>
              <a:t>B</a:t>
            </a:r>
            <a:r>
              <a:rPr lang="en-US" sz="2400" dirty="0">
                <a:solidFill>
                  <a:srgbClr val="3333FF"/>
                </a:solidFill>
              </a:rPr>
              <a:t>′</a:t>
            </a:r>
            <a:r>
              <a:rPr lang="en-US" sz="2400" i="1" dirty="0" smtClean="0"/>
              <a:t>)                  </a:t>
            </a:r>
            <a:r>
              <a:rPr lang="en-US" sz="2400" dirty="0" smtClean="0">
                <a:solidFill>
                  <a:srgbClr val="3333FF"/>
                </a:solidFill>
              </a:rPr>
              <a:t>by </a:t>
            </a:r>
            <a:r>
              <a:rPr lang="en-US" sz="2400" dirty="0">
                <a:solidFill>
                  <a:srgbClr val="3333FF"/>
                </a:solidFill>
              </a:rPr>
              <a:t>De Morgan’s laws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= </a:t>
            </a:r>
            <a:r>
              <a:rPr lang="en-US" sz="2400" i="1" dirty="0"/>
              <a:t>(A </a:t>
            </a:r>
            <a:r>
              <a:rPr lang="en-US" sz="2400" dirty="0"/>
              <a:t>∩ </a:t>
            </a:r>
            <a:r>
              <a:rPr lang="en-US" sz="2400" i="1" dirty="0" smtClean="0"/>
              <a:t>A</a:t>
            </a:r>
            <a:r>
              <a:rPr lang="en-US" sz="2400" dirty="0">
                <a:solidFill>
                  <a:srgbClr val="3333FF"/>
                </a:solidFill>
              </a:rPr>
              <a:t>′</a:t>
            </a:r>
            <a:r>
              <a:rPr lang="en-US" sz="2400" i="1" dirty="0" smtClean="0"/>
              <a:t>) </a:t>
            </a:r>
            <a:r>
              <a:rPr lang="en-US" sz="2400" dirty="0"/>
              <a:t>∪ </a:t>
            </a:r>
            <a:r>
              <a:rPr lang="en-US" sz="2400" i="1" dirty="0"/>
              <a:t>(A </a:t>
            </a:r>
            <a:r>
              <a:rPr lang="en-US" sz="2400" dirty="0"/>
              <a:t>∩ </a:t>
            </a:r>
            <a:r>
              <a:rPr lang="en-US" sz="2400" i="1" dirty="0" smtClean="0"/>
              <a:t>B</a:t>
            </a:r>
            <a:r>
              <a:rPr lang="en-US" sz="2400" dirty="0">
                <a:solidFill>
                  <a:srgbClr val="3333FF"/>
                </a:solidFill>
              </a:rPr>
              <a:t>′</a:t>
            </a:r>
            <a:r>
              <a:rPr lang="en-US" sz="2400" i="1" dirty="0" smtClean="0"/>
              <a:t>)          </a:t>
            </a:r>
            <a:r>
              <a:rPr lang="en-US" sz="2400" dirty="0" smtClean="0">
                <a:solidFill>
                  <a:srgbClr val="3333FF"/>
                </a:solidFill>
              </a:rPr>
              <a:t>by </a:t>
            </a:r>
            <a:r>
              <a:rPr lang="en-US" sz="2400" dirty="0">
                <a:solidFill>
                  <a:srgbClr val="3333FF"/>
                </a:solidFill>
              </a:rPr>
              <a:t>the distributive law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= ∅∪</a:t>
            </a:r>
            <a:r>
              <a:rPr lang="en-US" sz="2400" i="1" dirty="0"/>
              <a:t>(A </a:t>
            </a:r>
            <a:r>
              <a:rPr lang="en-US" sz="2400" dirty="0"/>
              <a:t>∩ </a:t>
            </a:r>
            <a:r>
              <a:rPr lang="en-US" sz="2400" i="1" dirty="0" smtClean="0"/>
              <a:t>B</a:t>
            </a:r>
            <a:r>
              <a:rPr lang="en-US" sz="2400" dirty="0">
                <a:solidFill>
                  <a:srgbClr val="3333FF"/>
                </a:solidFill>
              </a:rPr>
              <a:t>′</a:t>
            </a:r>
            <a:r>
              <a:rPr lang="en-US" sz="2400" i="1" dirty="0" smtClean="0"/>
              <a:t>)                      </a:t>
            </a:r>
            <a:r>
              <a:rPr lang="en-US" sz="2400" dirty="0" smtClean="0">
                <a:solidFill>
                  <a:srgbClr val="3333FF"/>
                </a:solidFill>
              </a:rPr>
              <a:t>by </a:t>
            </a:r>
            <a:r>
              <a:rPr lang="en-US" sz="2400" dirty="0">
                <a:solidFill>
                  <a:srgbClr val="3333FF"/>
                </a:solidFill>
              </a:rPr>
              <a:t>the complement law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= </a:t>
            </a:r>
            <a:r>
              <a:rPr lang="en-US" sz="2400" i="1" dirty="0"/>
              <a:t>(A </a:t>
            </a:r>
            <a:r>
              <a:rPr lang="en-US" sz="2400" dirty="0"/>
              <a:t>∩ </a:t>
            </a:r>
            <a:r>
              <a:rPr lang="en-US" sz="2400" i="1" dirty="0" smtClean="0"/>
              <a:t>B</a:t>
            </a:r>
            <a:r>
              <a:rPr lang="en-US" sz="2400" dirty="0">
                <a:solidFill>
                  <a:srgbClr val="3333FF"/>
                </a:solidFill>
              </a:rPr>
              <a:t>′</a:t>
            </a:r>
            <a:r>
              <a:rPr lang="en-US" sz="2400" i="1" dirty="0" smtClean="0"/>
              <a:t>) </a:t>
            </a:r>
            <a:r>
              <a:rPr lang="en-US" sz="2400" dirty="0"/>
              <a:t>∪ ∅ </a:t>
            </a:r>
            <a:r>
              <a:rPr lang="en-US" sz="2400" dirty="0" smtClean="0"/>
              <a:t>                   </a:t>
            </a:r>
            <a:r>
              <a:rPr lang="en-US" sz="2400" dirty="0" smtClean="0">
                <a:solidFill>
                  <a:srgbClr val="3333FF"/>
                </a:solidFill>
              </a:rPr>
              <a:t>by </a:t>
            </a:r>
            <a:r>
              <a:rPr lang="en-US" sz="2400" dirty="0">
                <a:solidFill>
                  <a:srgbClr val="3333FF"/>
                </a:solidFill>
              </a:rPr>
              <a:t>the commutative law for ∪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= </a:t>
            </a:r>
            <a:r>
              <a:rPr lang="en-US" sz="2400" i="1" dirty="0"/>
              <a:t>A </a:t>
            </a:r>
            <a:r>
              <a:rPr lang="en-US" sz="2400" dirty="0"/>
              <a:t>∩ </a:t>
            </a:r>
            <a:r>
              <a:rPr lang="en-US" sz="2400" i="1" dirty="0" smtClean="0"/>
              <a:t>B</a:t>
            </a:r>
            <a:r>
              <a:rPr lang="en-US" sz="2400" dirty="0">
                <a:solidFill>
                  <a:srgbClr val="3333FF"/>
                </a:solidFill>
              </a:rPr>
              <a:t>′</a:t>
            </a:r>
            <a:r>
              <a:rPr lang="en-US" sz="2400" i="1" dirty="0" smtClean="0"/>
              <a:t>                             </a:t>
            </a:r>
            <a:r>
              <a:rPr lang="en-US" sz="2400" dirty="0" smtClean="0">
                <a:solidFill>
                  <a:srgbClr val="3333FF"/>
                </a:solidFill>
              </a:rPr>
              <a:t>by </a:t>
            </a:r>
            <a:r>
              <a:rPr lang="en-US" sz="2400" dirty="0">
                <a:solidFill>
                  <a:srgbClr val="3333FF"/>
                </a:solidFill>
              </a:rPr>
              <a:t>the identity law for ∪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= </a:t>
            </a:r>
            <a:r>
              <a:rPr lang="en-US" sz="2400" i="1" dirty="0"/>
              <a:t>A </a:t>
            </a:r>
            <a:r>
              <a:rPr lang="en-US" sz="2400" dirty="0"/>
              <a:t>− </a:t>
            </a:r>
            <a:r>
              <a:rPr lang="en-US" sz="2400" i="1" dirty="0" smtClean="0"/>
              <a:t>B                              </a:t>
            </a:r>
            <a:r>
              <a:rPr lang="en-US" sz="2400" dirty="0">
                <a:solidFill>
                  <a:srgbClr val="3333FF"/>
                </a:solidFill>
              </a:rPr>
              <a:t>by the set difference law.</a:t>
            </a:r>
          </a:p>
        </p:txBody>
      </p:sp>
      <p:sp>
        <p:nvSpPr>
          <p:cNvPr id="16388" name="Line 35"/>
          <p:cNvSpPr>
            <a:spLocks noChangeShapeType="1"/>
          </p:cNvSpPr>
          <p:nvPr/>
        </p:nvSpPr>
        <p:spPr bwMode="auto">
          <a:xfrm>
            <a:off x="755650" y="1268413"/>
            <a:ext cx="7704138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89" name="Line 37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90" name="Line 40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91" name="Line 41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92" name="Line 27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93" name="Line 27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94" name="Line 278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95" name="Line 279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96" name="Line 280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97" name="Line 281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98" name="Line 283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399" name="Line 28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422" name="Line 283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423" name="Line 28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395288" y="1000108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 flipH="1">
            <a:off x="755650" y="357166"/>
            <a:ext cx="30136" cy="98903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888574" y="428604"/>
            <a:ext cx="76438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Boolean Algebra and Set Theory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9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9577" y="1489224"/>
            <a:ext cx="7500075" cy="4043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900113" y="620713"/>
            <a:ext cx="4392612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85786" y="1357298"/>
            <a:ext cx="7581900" cy="4525962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endParaRPr lang="en-US" sz="2800" dirty="0" smtClean="0"/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US" sz="2800" i="1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857224" y="692696"/>
            <a:ext cx="75009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Cont….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40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6662" y="1525910"/>
            <a:ext cx="7098479" cy="4778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855465" y="654968"/>
            <a:ext cx="7100911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Barber puzzle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855465" y="1412776"/>
            <a:ext cx="7820224" cy="46782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In a certain town there is a male barber who shaves all those men, and only those </a:t>
            </a:r>
            <a:r>
              <a:rPr lang="en-US" sz="2400" dirty="0" smtClean="0"/>
              <a:t>men, who </a:t>
            </a:r>
            <a:r>
              <a:rPr lang="en-US" sz="2400" dirty="0"/>
              <a:t>do not shave </a:t>
            </a:r>
            <a:r>
              <a:rPr lang="en-US" sz="2400" dirty="0" smtClean="0"/>
              <a:t>themselves</a:t>
            </a:r>
            <a:r>
              <a:rPr lang="en-US" sz="2400" dirty="0"/>
              <a:t>. </a:t>
            </a:r>
            <a:endParaRPr lang="en-US" sz="2400" dirty="0" smtClean="0"/>
          </a:p>
          <a:p>
            <a:pPr algn="ctr"/>
            <a:r>
              <a:rPr lang="en-US" sz="2400" i="1" dirty="0" smtClean="0">
                <a:solidFill>
                  <a:srgbClr val="3333FF"/>
                </a:solidFill>
              </a:rPr>
              <a:t>Question</a:t>
            </a:r>
            <a:r>
              <a:rPr lang="en-US" sz="2400" i="1" dirty="0">
                <a:solidFill>
                  <a:srgbClr val="3333FF"/>
                </a:solidFill>
              </a:rPr>
              <a:t>: </a:t>
            </a:r>
            <a:r>
              <a:rPr lang="en-US" sz="2400" dirty="0">
                <a:solidFill>
                  <a:srgbClr val="3333FF"/>
                </a:solidFill>
              </a:rPr>
              <a:t>Does the barber shave himself</a:t>
            </a:r>
            <a:r>
              <a:rPr lang="en-US" sz="2400" dirty="0" smtClean="0">
                <a:solidFill>
                  <a:srgbClr val="3333FF"/>
                </a:solidFill>
              </a:rPr>
              <a:t>?</a:t>
            </a:r>
          </a:p>
          <a:p>
            <a:endParaRPr lang="en-US" sz="1000" i="1" dirty="0" smtClean="0">
              <a:solidFill>
                <a:srgbClr val="3333FF"/>
              </a:solidFill>
            </a:endParaRPr>
          </a:p>
          <a:p>
            <a:pPr algn="just"/>
            <a:r>
              <a:rPr lang="en-US" sz="2400" i="1" dirty="0" smtClean="0">
                <a:solidFill>
                  <a:srgbClr val="3333FF"/>
                </a:solidFill>
              </a:rPr>
              <a:t>Solution: </a:t>
            </a:r>
            <a:r>
              <a:rPr lang="en-US" sz="2400" dirty="0"/>
              <a:t>Neither yes nor no. If the barber shaves himself, he is a member of the class </a:t>
            </a:r>
            <a:r>
              <a:rPr lang="en-US" sz="2400" dirty="0" smtClean="0"/>
              <a:t>of men </a:t>
            </a:r>
            <a:r>
              <a:rPr lang="en-US" sz="2400" dirty="0"/>
              <a:t>who shave themselves. But no member of this class is shaved by the barber, and </a:t>
            </a:r>
            <a:r>
              <a:rPr lang="en-US" sz="2400" dirty="0" smtClean="0"/>
              <a:t>so the </a:t>
            </a:r>
            <a:r>
              <a:rPr lang="en-US" sz="2400" dirty="0"/>
              <a:t>barber does </a:t>
            </a:r>
            <a:r>
              <a:rPr lang="en-US" sz="2400" i="1" dirty="0"/>
              <a:t>not </a:t>
            </a:r>
            <a:r>
              <a:rPr lang="en-US" sz="2400" dirty="0"/>
              <a:t>shave himself. On the other hand, if the barber does not shave </a:t>
            </a:r>
            <a:r>
              <a:rPr lang="en-US" sz="2400" dirty="0" smtClean="0"/>
              <a:t>himself, he </a:t>
            </a:r>
            <a:r>
              <a:rPr lang="en-US" sz="2400" dirty="0"/>
              <a:t>belongs to the class of men who do not shave themselves. But the barber shaves </a:t>
            </a:r>
            <a:r>
              <a:rPr lang="en-US" sz="2400" dirty="0" smtClean="0"/>
              <a:t>every man </a:t>
            </a:r>
            <a:r>
              <a:rPr lang="en-US" sz="2400" dirty="0"/>
              <a:t>in this class, so the barber </a:t>
            </a:r>
            <a:r>
              <a:rPr lang="en-US" sz="2400" i="1" dirty="0"/>
              <a:t>does </a:t>
            </a:r>
            <a:r>
              <a:rPr lang="en-US" sz="2400" dirty="0"/>
              <a:t>shave himself.</a:t>
            </a:r>
            <a:endParaRPr lang="en-US" sz="2400" i="1" dirty="0">
              <a:solidFill>
                <a:srgbClr val="3333FF"/>
              </a:solidFill>
            </a:endParaRPr>
          </a:p>
        </p:txBody>
      </p:sp>
      <p:sp>
        <p:nvSpPr>
          <p:cNvPr id="20485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0486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54968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988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41989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41990" name="Text Box 7"/>
          <p:cNvSpPr txBox="1">
            <a:spLocks noChangeArrowheads="1"/>
          </p:cNvSpPr>
          <p:nvPr/>
        </p:nvSpPr>
        <p:spPr bwMode="auto">
          <a:xfrm>
            <a:off x="971600" y="1546914"/>
            <a:ext cx="7704138" cy="421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20700" indent="-5207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600" dirty="0">
                <a:solidFill>
                  <a:srgbClr val="3333FF"/>
                </a:solidFill>
              </a:rPr>
              <a:t>Procedural Versions </a:t>
            </a:r>
          </a:p>
          <a:p>
            <a:pPr marL="520700" indent="-5207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600" dirty="0">
                <a:solidFill>
                  <a:srgbClr val="3333FF"/>
                </a:solidFill>
              </a:rPr>
              <a:t>Properties of Sets</a:t>
            </a:r>
          </a:p>
          <a:p>
            <a:pPr marL="520700" indent="-5207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600" dirty="0">
                <a:solidFill>
                  <a:srgbClr val="3333FF"/>
                </a:solidFill>
              </a:rPr>
              <a:t>Empty Set Properties</a:t>
            </a:r>
          </a:p>
          <a:p>
            <a:pPr marL="520700" indent="-5207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600" dirty="0">
                <a:solidFill>
                  <a:srgbClr val="3333FF"/>
                </a:solidFill>
              </a:rPr>
              <a:t>Difference Properties</a:t>
            </a:r>
          </a:p>
          <a:p>
            <a:pPr marL="520700" indent="-5207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600" dirty="0">
                <a:solidFill>
                  <a:srgbClr val="3333FF"/>
                </a:solidFill>
              </a:rPr>
              <a:t>Set Identities</a:t>
            </a:r>
          </a:p>
          <a:p>
            <a:pPr marL="520700" indent="-5207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600" dirty="0">
                <a:solidFill>
                  <a:srgbClr val="3333FF"/>
                </a:solidFill>
              </a:rPr>
              <a:t>Boolean Algebra and Set theory</a:t>
            </a:r>
          </a:p>
          <a:p>
            <a:pPr marL="520700" indent="-5207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600" dirty="0">
                <a:solidFill>
                  <a:srgbClr val="3333FF"/>
                </a:solidFill>
              </a:rPr>
              <a:t>Paradoxes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6220</TotalTime>
  <Words>2704</Words>
  <Application>Microsoft Office PowerPoint</Application>
  <PresentationFormat>On-screen Show (4:3)</PresentationFormat>
  <Paragraphs>164</Paragraphs>
  <Slides>24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Default Design</vt:lpstr>
      <vt:lpstr>Equation</vt:lpstr>
      <vt:lpstr>(CSC 102)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Discrete Structures CSC 102</dc:title>
  <dc:creator>Rasheed</dc:creator>
  <cp:lastModifiedBy>NTS</cp:lastModifiedBy>
  <cp:revision>1006</cp:revision>
  <dcterms:created xsi:type="dcterms:W3CDTF">2012-03-24T09:18:04Z</dcterms:created>
  <dcterms:modified xsi:type="dcterms:W3CDTF">2012-05-16T11:44:27Z</dcterms:modified>
</cp:coreProperties>
</file>