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notesMasterIdLst>
    <p:notesMasterId r:id="rId46"/>
  </p:notesMasterIdLst>
  <p:sldIdLst>
    <p:sldId id="306" r:id="rId2"/>
    <p:sldId id="378" r:id="rId3"/>
    <p:sldId id="546" r:id="rId4"/>
    <p:sldId id="547" r:id="rId5"/>
    <p:sldId id="548" r:id="rId6"/>
    <p:sldId id="549" r:id="rId7"/>
    <p:sldId id="550" r:id="rId8"/>
    <p:sldId id="551" r:id="rId9"/>
    <p:sldId id="552" r:id="rId10"/>
    <p:sldId id="553" r:id="rId11"/>
    <p:sldId id="554" r:id="rId12"/>
    <p:sldId id="555" r:id="rId13"/>
    <p:sldId id="556" r:id="rId14"/>
    <p:sldId id="557" r:id="rId15"/>
    <p:sldId id="558" r:id="rId16"/>
    <p:sldId id="559" r:id="rId17"/>
    <p:sldId id="560" r:id="rId18"/>
    <p:sldId id="561" r:id="rId19"/>
    <p:sldId id="562" r:id="rId20"/>
    <p:sldId id="563" r:id="rId21"/>
    <p:sldId id="564" r:id="rId22"/>
    <p:sldId id="565" r:id="rId23"/>
    <p:sldId id="566" r:id="rId24"/>
    <p:sldId id="532" r:id="rId25"/>
    <p:sldId id="533" r:id="rId26"/>
    <p:sldId id="534" r:id="rId27"/>
    <p:sldId id="572" r:id="rId28"/>
    <p:sldId id="573" r:id="rId29"/>
    <p:sldId id="574" r:id="rId30"/>
    <p:sldId id="509" r:id="rId31"/>
    <p:sldId id="569" r:id="rId32"/>
    <p:sldId id="567" r:id="rId33"/>
    <p:sldId id="530" r:id="rId34"/>
    <p:sldId id="510" r:id="rId35"/>
    <p:sldId id="568" r:id="rId36"/>
    <p:sldId id="529" r:id="rId37"/>
    <p:sldId id="531" r:id="rId38"/>
    <p:sldId id="535" r:id="rId39"/>
    <p:sldId id="511" r:id="rId40"/>
    <p:sldId id="541" r:id="rId41"/>
    <p:sldId id="540" r:id="rId42"/>
    <p:sldId id="543" r:id="rId43"/>
    <p:sldId id="570" r:id="rId44"/>
    <p:sldId id="575" r:id="rId4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000000"/>
    </p:penClr>
  </p:showPr>
  <p:clrMru>
    <a:srgbClr val="990000"/>
    <a:srgbClr val="0000CC"/>
    <a:srgbClr val="000099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739" autoAdjust="0"/>
    <p:restoredTop sz="97287" autoAdjust="0"/>
  </p:normalViewPr>
  <p:slideViewPr>
    <p:cSldViewPr>
      <p:cViewPr varScale="1">
        <p:scale>
          <a:sx n="52" d="100"/>
          <a:sy n="52" d="100"/>
        </p:scale>
        <p:origin x="-1147" y="-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7E34A1-01A7-4909-8C15-8D4B4F1264D9}" type="doc">
      <dgm:prSet loTypeId="urn:microsoft.com/office/officeart/2005/8/layout/vList2" loCatId="list" qsTypeId="urn:microsoft.com/office/officeart/2005/8/quickstyle/3d1" qsCatId="3D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33DB948F-D513-4988-863E-EAD4401F9988}">
      <dgm:prSet phldrT="[Text]"/>
      <dgm:spPr/>
      <dgm:t>
        <a:bodyPr/>
        <a:lstStyle/>
        <a:p>
          <a:r>
            <a:rPr lang="en-US" dirty="0" smtClean="0"/>
            <a:t>Drive bay(s)</a:t>
          </a:r>
          <a:endParaRPr lang="en-US" dirty="0"/>
        </a:p>
      </dgm:t>
    </dgm:pt>
    <dgm:pt modelId="{D5EDFF03-33B6-44DB-81B2-B7496DAA9F07}" type="parTrans" cxnId="{4D9B925A-2F22-40FD-982E-10D9195C0A30}">
      <dgm:prSet/>
      <dgm:spPr/>
      <dgm:t>
        <a:bodyPr/>
        <a:lstStyle/>
        <a:p>
          <a:endParaRPr lang="en-US"/>
        </a:p>
      </dgm:t>
    </dgm:pt>
    <dgm:pt modelId="{482960A1-E581-4A4C-B578-036BA5524A2F}" type="sibTrans" cxnId="{4D9B925A-2F22-40FD-982E-10D9195C0A30}">
      <dgm:prSet/>
      <dgm:spPr/>
      <dgm:t>
        <a:bodyPr/>
        <a:lstStyle/>
        <a:p>
          <a:endParaRPr lang="en-US"/>
        </a:p>
      </dgm:t>
    </dgm:pt>
    <dgm:pt modelId="{7D1C6490-ECDF-4DEA-A2AC-63CB7D8F088C}">
      <dgm:prSet phldrT="[Text]"/>
      <dgm:spPr/>
      <dgm:t>
        <a:bodyPr/>
        <a:lstStyle/>
        <a:p>
          <a:r>
            <a:rPr lang="en-US" dirty="0" smtClean="0"/>
            <a:t>Power supply</a:t>
          </a:r>
          <a:endParaRPr lang="en-US" dirty="0"/>
        </a:p>
      </dgm:t>
    </dgm:pt>
    <dgm:pt modelId="{044DF067-D3A1-43D4-9844-BC24C11E7305}" type="parTrans" cxnId="{B503CD01-0323-4287-817E-7BAE54185405}">
      <dgm:prSet/>
      <dgm:spPr/>
      <dgm:t>
        <a:bodyPr/>
        <a:lstStyle/>
        <a:p>
          <a:endParaRPr lang="en-US"/>
        </a:p>
      </dgm:t>
    </dgm:pt>
    <dgm:pt modelId="{C3E441F5-EC92-4BBD-A331-1A1ADD79E978}" type="sibTrans" cxnId="{B503CD01-0323-4287-817E-7BAE54185405}">
      <dgm:prSet/>
      <dgm:spPr/>
      <dgm:t>
        <a:bodyPr/>
        <a:lstStyle/>
        <a:p>
          <a:endParaRPr lang="en-US"/>
        </a:p>
      </dgm:t>
    </dgm:pt>
    <dgm:pt modelId="{8ECBE45D-E4FD-46D3-8A78-672DCBCE652C}">
      <dgm:prSet phldrT="[Text]"/>
      <dgm:spPr/>
      <dgm:t>
        <a:bodyPr/>
        <a:lstStyle/>
        <a:p>
          <a:r>
            <a:rPr lang="en-US" dirty="0" smtClean="0"/>
            <a:t>Sound card</a:t>
          </a:r>
          <a:endParaRPr lang="en-US" dirty="0"/>
        </a:p>
      </dgm:t>
    </dgm:pt>
    <dgm:pt modelId="{78A054F9-D146-45A3-9DF1-0A37594AE88F}" type="parTrans" cxnId="{DEE6BF8E-FBB6-49F6-B46D-F27F51E8A07E}">
      <dgm:prSet/>
      <dgm:spPr/>
      <dgm:t>
        <a:bodyPr/>
        <a:lstStyle/>
        <a:p>
          <a:endParaRPr lang="en-US"/>
        </a:p>
      </dgm:t>
    </dgm:pt>
    <dgm:pt modelId="{BC0992DE-B17D-4554-8D85-EF35BF6BFBAA}" type="sibTrans" cxnId="{DEE6BF8E-FBB6-49F6-B46D-F27F51E8A07E}">
      <dgm:prSet/>
      <dgm:spPr/>
      <dgm:t>
        <a:bodyPr/>
        <a:lstStyle/>
        <a:p>
          <a:endParaRPr lang="en-US"/>
        </a:p>
      </dgm:t>
    </dgm:pt>
    <dgm:pt modelId="{43BED282-EF8D-4773-A045-AAB8B17F1DE4}">
      <dgm:prSet phldrT="[Text]"/>
      <dgm:spPr/>
      <dgm:t>
        <a:bodyPr/>
        <a:lstStyle/>
        <a:p>
          <a:r>
            <a:rPr lang="en-US" dirty="0" smtClean="0"/>
            <a:t>Video card</a:t>
          </a:r>
          <a:endParaRPr lang="en-US" dirty="0"/>
        </a:p>
      </dgm:t>
    </dgm:pt>
    <dgm:pt modelId="{42C9B655-B370-4286-B37E-76DEABADE5ED}" type="parTrans" cxnId="{5B0BFC19-A449-4A44-A602-17030E319F7C}">
      <dgm:prSet/>
      <dgm:spPr/>
      <dgm:t>
        <a:bodyPr/>
        <a:lstStyle/>
        <a:p>
          <a:endParaRPr lang="en-US"/>
        </a:p>
      </dgm:t>
    </dgm:pt>
    <dgm:pt modelId="{90E8CFA8-A9E3-4766-847D-880DA0CC9FFB}" type="sibTrans" cxnId="{5B0BFC19-A449-4A44-A602-17030E319F7C}">
      <dgm:prSet/>
      <dgm:spPr/>
      <dgm:t>
        <a:bodyPr/>
        <a:lstStyle/>
        <a:p>
          <a:endParaRPr lang="en-US"/>
        </a:p>
      </dgm:t>
    </dgm:pt>
    <dgm:pt modelId="{1C74C46F-96AB-475E-9CED-46CF611C1870}">
      <dgm:prSet phldrT="[Text]"/>
      <dgm:spPr/>
      <dgm:t>
        <a:bodyPr/>
        <a:lstStyle/>
        <a:p>
          <a:r>
            <a:rPr lang="en-US" dirty="0" smtClean="0"/>
            <a:t>Processor</a:t>
          </a:r>
          <a:endParaRPr lang="en-US" dirty="0"/>
        </a:p>
      </dgm:t>
    </dgm:pt>
    <dgm:pt modelId="{09557C89-6021-4594-A852-FBA80E973968}" type="parTrans" cxnId="{CF367B60-A9B9-4D0C-938C-593007968015}">
      <dgm:prSet/>
      <dgm:spPr/>
      <dgm:t>
        <a:bodyPr/>
        <a:lstStyle/>
        <a:p>
          <a:endParaRPr lang="en-US"/>
        </a:p>
      </dgm:t>
    </dgm:pt>
    <dgm:pt modelId="{E268A7DB-16E3-4602-99F2-96CD9D499977}" type="sibTrans" cxnId="{CF367B60-A9B9-4D0C-938C-593007968015}">
      <dgm:prSet/>
      <dgm:spPr/>
      <dgm:t>
        <a:bodyPr/>
        <a:lstStyle/>
        <a:p>
          <a:endParaRPr lang="en-US"/>
        </a:p>
      </dgm:t>
    </dgm:pt>
    <dgm:pt modelId="{14438694-CBAD-4D60-9C6E-9E32058D74E6}">
      <dgm:prSet phldrT="[Text]"/>
      <dgm:spPr/>
      <dgm:t>
        <a:bodyPr/>
        <a:lstStyle/>
        <a:p>
          <a:r>
            <a:rPr lang="en-US" dirty="0" smtClean="0"/>
            <a:t>Memory</a:t>
          </a:r>
          <a:endParaRPr lang="en-US" dirty="0"/>
        </a:p>
      </dgm:t>
    </dgm:pt>
    <dgm:pt modelId="{200CA008-ACA9-44A2-9989-7CEA95565ED6}" type="parTrans" cxnId="{401903B1-09A3-4878-B6A8-9101A3CEEC5E}">
      <dgm:prSet/>
      <dgm:spPr/>
      <dgm:t>
        <a:bodyPr/>
        <a:lstStyle/>
        <a:p>
          <a:endParaRPr lang="en-US"/>
        </a:p>
      </dgm:t>
    </dgm:pt>
    <dgm:pt modelId="{3A1E15C2-3357-453D-A0E7-30659126E663}" type="sibTrans" cxnId="{401903B1-09A3-4878-B6A8-9101A3CEEC5E}">
      <dgm:prSet/>
      <dgm:spPr/>
      <dgm:t>
        <a:bodyPr/>
        <a:lstStyle/>
        <a:p>
          <a:endParaRPr lang="en-US"/>
        </a:p>
      </dgm:t>
    </dgm:pt>
    <dgm:pt modelId="{FA4EE5C0-35D3-4DF0-B463-6AC882A192AB}" type="pres">
      <dgm:prSet presAssocID="{AC7E34A1-01A7-4909-8C15-8D4B4F1264D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7CA8E8D-370D-4FAE-BA32-0784A6021007}" type="pres">
      <dgm:prSet presAssocID="{33DB948F-D513-4988-863E-EAD4401F9988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1EEA4F-21B6-4166-BF5D-75178F82A543}" type="pres">
      <dgm:prSet presAssocID="{482960A1-E581-4A4C-B578-036BA5524A2F}" presName="spacer" presStyleCnt="0"/>
      <dgm:spPr/>
    </dgm:pt>
    <dgm:pt modelId="{493BBAB9-6DFF-4C5A-B244-118D186CB280}" type="pres">
      <dgm:prSet presAssocID="{7D1C6490-ECDF-4DEA-A2AC-63CB7D8F088C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472B64-9BE3-4607-BA0A-38C13BAC0429}" type="pres">
      <dgm:prSet presAssocID="{C3E441F5-EC92-4BBD-A331-1A1ADD79E978}" presName="spacer" presStyleCnt="0"/>
      <dgm:spPr/>
    </dgm:pt>
    <dgm:pt modelId="{895FDAB9-57AA-4BA9-91A8-211218E5F072}" type="pres">
      <dgm:prSet presAssocID="{8ECBE45D-E4FD-46D3-8A78-672DCBCE652C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E9860B-1881-4FE6-A596-65341D59285D}" type="pres">
      <dgm:prSet presAssocID="{BC0992DE-B17D-4554-8D85-EF35BF6BFBAA}" presName="spacer" presStyleCnt="0"/>
      <dgm:spPr/>
    </dgm:pt>
    <dgm:pt modelId="{4763E757-6139-46D9-8322-6395299C5CD0}" type="pres">
      <dgm:prSet presAssocID="{43BED282-EF8D-4773-A045-AAB8B17F1DE4}" presName="parentText" presStyleLbl="node1" presStyleIdx="3" presStyleCnt="6" custLinFactNeighborX="-344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BA2CB6-8841-4472-A33F-E904BCF7EC92}" type="pres">
      <dgm:prSet presAssocID="{90E8CFA8-A9E3-4766-847D-880DA0CC9FFB}" presName="spacer" presStyleCnt="0"/>
      <dgm:spPr/>
    </dgm:pt>
    <dgm:pt modelId="{E453C0A0-81B4-4173-BE08-655F2581B378}" type="pres">
      <dgm:prSet presAssocID="{1C74C46F-96AB-475E-9CED-46CF611C1870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486891-6B7C-4076-B8EE-38DD2CECDF84}" type="pres">
      <dgm:prSet presAssocID="{E268A7DB-16E3-4602-99F2-96CD9D499977}" presName="spacer" presStyleCnt="0"/>
      <dgm:spPr/>
    </dgm:pt>
    <dgm:pt modelId="{6C016112-B2D0-4C80-A90F-CE8F0A28E552}" type="pres">
      <dgm:prSet presAssocID="{14438694-CBAD-4D60-9C6E-9E32058D74E6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01903B1-09A3-4878-B6A8-9101A3CEEC5E}" srcId="{AC7E34A1-01A7-4909-8C15-8D4B4F1264D9}" destId="{14438694-CBAD-4D60-9C6E-9E32058D74E6}" srcOrd="5" destOrd="0" parTransId="{200CA008-ACA9-44A2-9989-7CEA95565ED6}" sibTransId="{3A1E15C2-3357-453D-A0E7-30659126E663}"/>
    <dgm:cxn modelId="{4D9B925A-2F22-40FD-982E-10D9195C0A30}" srcId="{AC7E34A1-01A7-4909-8C15-8D4B4F1264D9}" destId="{33DB948F-D513-4988-863E-EAD4401F9988}" srcOrd="0" destOrd="0" parTransId="{D5EDFF03-33B6-44DB-81B2-B7496DAA9F07}" sibTransId="{482960A1-E581-4A4C-B578-036BA5524A2F}"/>
    <dgm:cxn modelId="{5B0BFC19-A449-4A44-A602-17030E319F7C}" srcId="{AC7E34A1-01A7-4909-8C15-8D4B4F1264D9}" destId="{43BED282-EF8D-4773-A045-AAB8B17F1DE4}" srcOrd="3" destOrd="0" parTransId="{42C9B655-B370-4286-B37E-76DEABADE5ED}" sibTransId="{90E8CFA8-A9E3-4766-847D-880DA0CC9FFB}"/>
    <dgm:cxn modelId="{B12C6996-4AD7-46DD-9A42-1018ECA42600}" type="presOf" srcId="{14438694-CBAD-4D60-9C6E-9E32058D74E6}" destId="{6C016112-B2D0-4C80-A90F-CE8F0A28E552}" srcOrd="0" destOrd="0" presId="urn:microsoft.com/office/officeart/2005/8/layout/vList2"/>
    <dgm:cxn modelId="{D0E886CA-BBEB-48CD-A698-FB68CA4CB2AA}" type="presOf" srcId="{8ECBE45D-E4FD-46D3-8A78-672DCBCE652C}" destId="{895FDAB9-57AA-4BA9-91A8-211218E5F072}" srcOrd="0" destOrd="0" presId="urn:microsoft.com/office/officeart/2005/8/layout/vList2"/>
    <dgm:cxn modelId="{CF367B60-A9B9-4D0C-938C-593007968015}" srcId="{AC7E34A1-01A7-4909-8C15-8D4B4F1264D9}" destId="{1C74C46F-96AB-475E-9CED-46CF611C1870}" srcOrd="4" destOrd="0" parTransId="{09557C89-6021-4594-A852-FBA80E973968}" sibTransId="{E268A7DB-16E3-4602-99F2-96CD9D499977}"/>
    <dgm:cxn modelId="{545503D2-5415-4CEE-B751-562536373141}" type="presOf" srcId="{1C74C46F-96AB-475E-9CED-46CF611C1870}" destId="{E453C0A0-81B4-4173-BE08-655F2581B378}" srcOrd="0" destOrd="0" presId="urn:microsoft.com/office/officeart/2005/8/layout/vList2"/>
    <dgm:cxn modelId="{B503CD01-0323-4287-817E-7BAE54185405}" srcId="{AC7E34A1-01A7-4909-8C15-8D4B4F1264D9}" destId="{7D1C6490-ECDF-4DEA-A2AC-63CB7D8F088C}" srcOrd="1" destOrd="0" parTransId="{044DF067-D3A1-43D4-9844-BC24C11E7305}" sibTransId="{C3E441F5-EC92-4BBD-A331-1A1ADD79E978}"/>
    <dgm:cxn modelId="{DEE6BF8E-FBB6-49F6-B46D-F27F51E8A07E}" srcId="{AC7E34A1-01A7-4909-8C15-8D4B4F1264D9}" destId="{8ECBE45D-E4FD-46D3-8A78-672DCBCE652C}" srcOrd="2" destOrd="0" parTransId="{78A054F9-D146-45A3-9DF1-0A37594AE88F}" sibTransId="{BC0992DE-B17D-4554-8D85-EF35BF6BFBAA}"/>
    <dgm:cxn modelId="{AEE8B5B9-5CF8-4624-8BB7-EABEEF4871FC}" type="presOf" srcId="{AC7E34A1-01A7-4909-8C15-8D4B4F1264D9}" destId="{FA4EE5C0-35D3-4DF0-B463-6AC882A192AB}" srcOrd="0" destOrd="0" presId="urn:microsoft.com/office/officeart/2005/8/layout/vList2"/>
    <dgm:cxn modelId="{62A90F81-593D-4944-8914-D5D6498F6A85}" type="presOf" srcId="{7D1C6490-ECDF-4DEA-A2AC-63CB7D8F088C}" destId="{493BBAB9-6DFF-4C5A-B244-118D186CB280}" srcOrd="0" destOrd="0" presId="urn:microsoft.com/office/officeart/2005/8/layout/vList2"/>
    <dgm:cxn modelId="{44BD06A7-D172-48CF-B7F5-22BD0C990F5B}" type="presOf" srcId="{33DB948F-D513-4988-863E-EAD4401F9988}" destId="{D7CA8E8D-370D-4FAE-BA32-0784A6021007}" srcOrd="0" destOrd="0" presId="urn:microsoft.com/office/officeart/2005/8/layout/vList2"/>
    <dgm:cxn modelId="{68DA0C73-77CF-4E6B-B190-DCF3CC8F40A0}" type="presOf" srcId="{43BED282-EF8D-4773-A045-AAB8B17F1DE4}" destId="{4763E757-6139-46D9-8322-6395299C5CD0}" srcOrd="0" destOrd="0" presId="urn:microsoft.com/office/officeart/2005/8/layout/vList2"/>
    <dgm:cxn modelId="{8CFD7E55-4B85-4330-8CCD-F0189B49D7EA}" type="presParOf" srcId="{FA4EE5C0-35D3-4DF0-B463-6AC882A192AB}" destId="{D7CA8E8D-370D-4FAE-BA32-0784A6021007}" srcOrd="0" destOrd="0" presId="urn:microsoft.com/office/officeart/2005/8/layout/vList2"/>
    <dgm:cxn modelId="{D422F20A-1C9B-424C-8AE3-8FE44E46714B}" type="presParOf" srcId="{FA4EE5C0-35D3-4DF0-B463-6AC882A192AB}" destId="{401EEA4F-21B6-4166-BF5D-75178F82A543}" srcOrd="1" destOrd="0" presId="urn:microsoft.com/office/officeart/2005/8/layout/vList2"/>
    <dgm:cxn modelId="{044CD111-02D9-4A7D-9926-6BD1B057787A}" type="presParOf" srcId="{FA4EE5C0-35D3-4DF0-B463-6AC882A192AB}" destId="{493BBAB9-6DFF-4C5A-B244-118D186CB280}" srcOrd="2" destOrd="0" presId="urn:microsoft.com/office/officeart/2005/8/layout/vList2"/>
    <dgm:cxn modelId="{FD4E0DD7-5525-4942-8AFD-00EEFCB9487D}" type="presParOf" srcId="{FA4EE5C0-35D3-4DF0-B463-6AC882A192AB}" destId="{00472B64-9BE3-4607-BA0A-38C13BAC0429}" srcOrd="3" destOrd="0" presId="urn:microsoft.com/office/officeart/2005/8/layout/vList2"/>
    <dgm:cxn modelId="{4B79D127-6D1D-46F8-ACB3-BC693705B9A2}" type="presParOf" srcId="{FA4EE5C0-35D3-4DF0-B463-6AC882A192AB}" destId="{895FDAB9-57AA-4BA9-91A8-211218E5F072}" srcOrd="4" destOrd="0" presId="urn:microsoft.com/office/officeart/2005/8/layout/vList2"/>
    <dgm:cxn modelId="{7AC6DBA3-74B4-413B-89AB-7AB984092BC2}" type="presParOf" srcId="{FA4EE5C0-35D3-4DF0-B463-6AC882A192AB}" destId="{DDE9860B-1881-4FE6-A596-65341D59285D}" srcOrd="5" destOrd="0" presId="urn:microsoft.com/office/officeart/2005/8/layout/vList2"/>
    <dgm:cxn modelId="{C5DBF1FB-4596-4DCF-93A0-5DA463C80CA5}" type="presParOf" srcId="{FA4EE5C0-35D3-4DF0-B463-6AC882A192AB}" destId="{4763E757-6139-46D9-8322-6395299C5CD0}" srcOrd="6" destOrd="0" presId="urn:microsoft.com/office/officeart/2005/8/layout/vList2"/>
    <dgm:cxn modelId="{E82B304F-45B3-4B61-8F8D-37B82B0A3530}" type="presParOf" srcId="{FA4EE5C0-35D3-4DF0-B463-6AC882A192AB}" destId="{8CBA2CB6-8841-4472-A33F-E904BCF7EC92}" srcOrd="7" destOrd="0" presId="urn:microsoft.com/office/officeart/2005/8/layout/vList2"/>
    <dgm:cxn modelId="{98725C4E-2B01-4F1C-BD67-211603D6DB4C}" type="presParOf" srcId="{FA4EE5C0-35D3-4DF0-B463-6AC882A192AB}" destId="{E453C0A0-81B4-4173-BE08-655F2581B378}" srcOrd="8" destOrd="0" presId="urn:microsoft.com/office/officeart/2005/8/layout/vList2"/>
    <dgm:cxn modelId="{0ACA6B85-8E68-4411-9127-86CFEDF5B343}" type="presParOf" srcId="{FA4EE5C0-35D3-4DF0-B463-6AC882A192AB}" destId="{A0486891-6B7C-4076-B8EE-38DD2CECDF84}" srcOrd="9" destOrd="0" presId="urn:microsoft.com/office/officeart/2005/8/layout/vList2"/>
    <dgm:cxn modelId="{E54E2E96-4BB1-4846-B100-A6D2261558E4}" type="presParOf" srcId="{FA4EE5C0-35D3-4DF0-B463-6AC882A192AB}" destId="{6C016112-B2D0-4C80-A90F-CE8F0A28E552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32B20A-81B9-4EFC-BE1E-125960915258}" type="doc">
      <dgm:prSet loTypeId="urn:microsoft.com/office/officeart/2005/8/layout/default" loCatId="list" qsTypeId="urn:microsoft.com/office/officeart/2005/8/quickstyle/3d2" qsCatId="3D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EBBCB39F-DD93-4A09-93AE-66543D0DDEE1}">
      <dgm:prSet phldrT="[Text]"/>
      <dgm:spPr/>
      <dgm:t>
        <a:bodyPr/>
        <a:lstStyle/>
        <a:p>
          <a:r>
            <a:rPr lang="en-US" dirty="0" smtClean="0"/>
            <a:t>The operating system and other system software</a:t>
          </a:r>
          <a:endParaRPr lang="en-US" dirty="0"/>
        </a:p>
      </dgm:t>
    </dgm:pt>
    <dgm:pt modelId="{ABF05A42-BE5A-4C4B-A926-484D8AB6FA57}" type="parTrans" cxnId="{674C5B91-DDBD-41ED-A5C7-1500B813C144}">
      <dgm:prSet/>
      <dgm:spPr/>
      <dgm:t>
        <a:bodyPr/>
        <a:lstStyle/>
        <a:p>
          <a:endParaRPr lang="en-US"/>
        </a:p>
      </dgm:t>
    </dgm:pt>
    <dgm:pt modelId="{83878562-0F5D-45EB-A6F3-7FA2A36F600F}" type="sibTrans" cxnId="{674C5B91-DDBD-41ED-A5C7-1500B813C144}">
      <dgm:prSet/>
      <dgm:spPr/>
      <dgm:t>
        <a:bodyPr/>
        <a:lstStyle/>
        <a:p>
          <a:endParaRPr lang="en-US"/>
        </a:p>
      </dgm:t>
    </dgm:pt>
    <dgm:pt modelId="{50590502-C566-42B0-8DA8-17F2C634FDBA}">
      <dgm:prSet phldrT="[Text]"/>
      <dgm:spPr/>
      <dgm:t>
        <a:bodyPr/>
        <a:lstStyle/>
        <a:p>
          <a:r>
            <a:rPr lang="en-US" dirty="0" smtClean="0"/>
            <a:t>Application programs</a:t>
          </a:r>
          <a:endParaRPr lang="en-US" dirty="0"/>
        </a:p>
      </dgm:t>
    </dgm:pt>
    <dgm:pt modelId="{35BF6953-AEBB-4B71-83FC-34D10B263104}" type="parTrans" cxnId="{EA8D5855-6279-46CB-9642-391713720190}">
      <dgm:prSet/>
      <dgm:spPr/>
      <dgm:t>
        <a:bodyPr/>
        <a:lstStyle/>
        <a:p>
          <a:endParaRPr lang="en-US"/>
        </a:p>
      </dgm:t>
    </dgm:pt>
    <dgm:pt modelId="{AB92FAF2-CEB2-4F77-88EB-41A3A77E150F}" type="sibTrans" cxnId="{EA8D5855-6279-46CB-9642-391713720190}">
      <dgm:prSet/>
      <dgm:spPr/>
      <dgm:t>
        <a:bodyPr/>
        <a:lstStyle/>
        <a:p>
          <a:endParaRPr lang="en-US"/>
        </a:p>
      </dgm:t>
    </dgm:pt>
    <dgm:pt modelId="{9AF22B55-DA6F-4462-B2EC-3625B03E8463}">
      <dgm:prSet phldrT="[Text]"/>
      <dgm:spPr/>
      <dgm:t>
        <a:bodyPr/>
        <a:lstStyle/>
        <a:p>
          <a:r>
            <a:rPr lang="en-US" dirty="0" smtClean="0"/>
            <a:t>Data being processed and the resulting information</a:t>
          </a:r>
          <a:endParaRPr lang="en-US" dirty="0"/>
        </a:p>
      </dgm:t>
    </dgm:pt>
    <dgm:pt modelId="{8248853C-ACFC-4EE8-9451-EF0D6E784717}" type="parTrans" cxnId="{BA1DDC5F-575C-4AFB-AF36-8B6401A4B276}">
      <dgm:prSet/>
      <dgm:spPr/>
      <dgm:t>
        <a:bodyPr/>
        <a:lstStyle/>
        <a:p>
          <a:endParaRPr lang="en-US"/>
        </a:p>
      </dgm:t>
    </dgm:pt>
    <dgm:pt modelId="{A7B3C698-04B6-41E3-8019-4112C81B74CF}" type="sibTrans" cxnId="{BA1DDC5F-575C-4AFB-AF36-8B6401A4B276}">
      <dgm:prSet/>
      <dgm:spPr/>
      <dgm:t>
        <a:bodyPr/>
        <a:lstStyle/>
        <a:p>
          <a:endParaRPr lang="en-US"/>
        </a:p>
      </dgm:t>
    </dgm:pt>
    <dgm:pt modelId="{390D7751-0347-4DFD-9F2E-2E347A857647}" type="pres">
      <dgm:prSet presAssocID="{5C32B20A-81B9-4EFC-BE1E-12596091525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562E1E4-0C2E-418F-B802-611E73C9745E}" type="pres">
      <dgm:prSet presAssocID="{EBBCB39F-DD93-4A09-93AE-66543D0DDEE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683E61-70F4-4722-8068-E33408765161}" type="pres">
      <dgm:prSet presAssocID="{83878562-0F5D-45EB-A6F3-7FA2A36F600F}" presName="sibTrans" presStyleCnt="0"/>
      <dgm:spPr/>
    </dgm:pt>
    <dgm:pt modelId="{EF6B1359-B822-4DF0-81A9-CA5A95268A29}" type="pres">
      <dgm:prSet presAssocID="{50590502-C566-42B0-8DA8-17F2C634FDBA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8F84BC-4F23-466E-AF92-0DA9046BA889}" type="pres">
      <dgm:prSet presAssocID="{AB92FAF2-CEB2-4F77-88EB-41A3A77E150F}" presName="sibTrans" presStyleCnt="0"/>
      <dgm:spPr/>
    </dgm:pt>
    <dgm:pt modelId="{642ED085-1118-47B9-8A59-16152F58BED8}" type="pres">
      <dgm:prSet presAssocID="{9AF22B55-DA6F-4462-B2EC-3625B03E846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A8D5855-6279-46CB-9642-391713720190}" srcId="{5C32B20A-81B9-4EFC-BE1E-125960915258}" destId="{50590502-C566-42B0-8DA8-17F2C634FDBA}" srcOrd="1" destOrd="0" parTransId="{35BF6953-AEBB-4B71-83FC-34D10B263104}" sibTransId="{AB92FAF2-CEB2-4F77-88EB-41A3A77E150F}"/>
    <dgm:cxn modelId="{1D706CD3-8C85-4AF9-A55D-2F2377E8AFC4}" type="presOf" srcId="{EBBCB39F-DD93-4A09-93AE-66543D0DDEE1}" destId="{A562E1E4-0C2E-418F-B802-611E73C9745E}" srcOrd="0" destOrd="0" presId="urn:microsoft.com/office/officeart/2005/8/layout/default"/>
    <dgm:cxn modelId="{8B6F96CF-3657-4676-8E04-000E2E388F9F}" type="presOf" srcId="{5C32B20A-81B9-4EFC-BE1E-125960915258}" destId="{390D7751-0347-4DFD-9F2E-2E347A857647}" srcOrd="0" destOrd="0" presId="urn:microsoft.com/office/officeart/2005/8/layout/default"/>
    <dgm:cxn modelId="{678242A2-263A-4979-9149-171AE78AFDC8}" type="presOf" srcId="{9AF22B55-DA6F-4462-B2EC-3625B03E8463}" destId="{642ED085-1118-47B9-8A59-16152F58BED8}" srcOrd="0" destOrd="0" presId="urn:microsoft.com/office/officeart/2005/8/layout/default"/>
    <dgm:cxn modelId="{BA1DDC5F-575C-4AFB-AF36-8B6401A4B276}" srcId="{5C32B20A-81B9-4EFC-BE1E-125960915258}" destId="{9AF22B55-DA6F-4462-B2EC-3625B03E8463}" srcOrd="2" destOrd="0" parTransId="{8248853C-ACFC-4EE8-9451-EF0D6E784717}" sibTransId="{A7B3C698-04B6-41E3-8019-4112C81B74CF}"/>
    <dgm:cxn modelId="{674C5B91-DDBD-41ED-A5C7-1500B813C144}" srcId="{5C32B20A-81B9-4EFC-BE1E-125960915258}" destId="{EBBCB39F-DD93-4A09-93AE-66543D0DDEE1}" srcOrd="0" destOrd="0" parTransId="{ABF05A42-BE5A-4C4B-A926-484D8AB6FA57}" sibTransId="{83878562-0F5D-45EB-A6F3-7FA2A36F600F}"/>
    <dgm:cxn modelId="{07214458-E76B-4829-9612-82A17BE7020E}" type="presOf" srcId="{50590502-C566-42B0-8DA8-17F2C634FDBA}" destId="{EF6B1359-B822-4DF0-81A9-CA5A95268A29}" srcOrd="0" destOrd="0" presId="urn:microsoft.com/office/officeart/2005/8/layout/default"/>
    <dgm:cxn modelId="{88534E22-7E5A-4D04-A9C5-5A2EF4DD5BB5}" type="presParOf" srcId="{390D7751-0347-4DFD-9F2E-2E347A857647}" destId="{A562E1E4-0C2E-418F-B802-611E73C9745E}" srcOrd="0" destOrd="0" presId="urn:microsoft.com/office/officeart/2005/8/layout/default"/>
    <dgm:cxn modelId="{F7274814-9D05-45D9-A680-1DB017E8FA0C}" type="presParOf" srcId="{390D7751-0347-4DFD-9F2E-2E347A857647}" destId="{9D683E61-70F4-4722-8068-E33408765161}" srcOrd="1" destOrd="0" presId="urn:microsoft.com/office/officeart/2005/8/layout/default"/>
    <dgm:cxn modelId="{3BE6A866-3C78-4F70-A3DA-626C2B787B8C}" type="presParOf" srcId="{390D7751-0347-4DFD-9F2E-2E347A857647}" destId="{EF6B1359-B822-4DF0-81A9-CA5A95268A29}" srcOrd="2" destOrd="0" presId="urn:microsoft.com/office/officeart/2005/8/layout/default"/>
    <dgm:cxn modelId="{2D270A48-B44B-42D5-91E6-5D124B8302CE}" type="presParOf" srcId="{390D7751-0347-4DFD-9F2E-2E347A857647}" destId="{5F8F84BC-4F23-466E-AF92-0DA9046BA889}" srcOrd="3" destOrd="0" presId="urn:microsoft.com/office/officeart/2005/8/layout/default"/>
    <dgm:cxn modelId="{9C0E0918-F430-498A-BD28-312A6970EEC5}" type="presParOf" srcId="{390D7751-0347-4DFD-9F2E-2E347A857647}" destId="{642ED085-1118-47B9-8A59-16152F58BED8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7CA8E8D-370D-4FAE-BA32-0784A6021007}">
      <dsp:nvSpPr>
        <dsp:cNvPr id="0" name=""/>
        <dsp:cNvSpPr/>
      </dsp:nvSpPr>
      <dsp:spPr>
        <a:xfrm>
          <a:off x="0" y="49799"/>
          <a:ext cx="2209800" cy="514800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Drive bay(s)</a:t>
          </a:r>
          <a:endParaRPr lang="en-US" sz="2200" kern="1200" dirty="0"/>
        </a:p>
      </dsp:txBody>
      <dsp:txXfrm>
        <a:off x="0" y="49799"/>
        <a:ext cx="2209800" cy="514800"/>
      </dsp:txXfrm>
    </dsp:sp>
    <dsp:sp modelId="{493BBAB9-6DFF-4C5A-B244-118D186CB280}">
      <dsp:nvSpPr>
        <dsp:cNvPr id="0" name=""/>
        <dsp:cNvSpPr/>
      </dsp:nvSpPr>
      <dsp:spPr>
        <a:xfrm>
          <a:off x="0" y="627959"/>
          <a:ext cx="2209800" cy="514800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8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8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8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Power supply</a:t>
          </a:r>
          <a:endParaRPr lang="en-US" sz="2200" kern="1200" dirty="0"/>
        </a:p>
      </dsp:txBody>
      <dsp:txXfrm>
        <a:off x="0" y="627959"/>
        <a:ext cx="2209800" cy="514800"/>
      </dsp:txXfrm>
    </dsp:sp>
    <dsp:sp modelId="{895FDAB9-57AA-4BA9-91A8-211218E5F072}">
      <dsp:nvSpPr>
        <dsp:cNvPr id="0" name=""/>
        <dsp:cNvSpPr/>
      </dsp:nvSpPr>
      <dsp:spPr>
        <a:xfrm>
          <a:off x="0" y="1206119"/>
          <a:ext cx="2209800" cy="514800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6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16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6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Sound card</a:t>
          </a:r>
          <a:endParaRPr lang="en-US" sz="2200" kern="1200" dirty="0"/>
        </a:p>
      </dsp:txBody>
      <dsp:txXfrm>
        <a:off x="0" y="1206119"/>
        <a:ext cx="2209800" cy="514800"/>
      </dsp:txXfrm>
    </dsp:sp>
    <dsp:sp modelId="{4763E757-6139-46D9-8322-6395299C5CD0}">
      <dsp:nvSpPr>
        <dsp:cNvPr id="0" name=""/>
        <dsp:cNvSpPr/>
      </dsp:nvSpPr>
      <dsp:spPr>
        <a:xfrm>
          <a:off x="0" y="1784280"/>
          <a:ext cx="2209800" cy="514800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4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24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4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Video card</a:t>
          </a:r>
          <a:endParaRPr lang="en-US" sz="2200" kern="1200" dirty="0"/>
        </a:p>
      </dsp:txBody>
      <dsp:txXfrm>
        <a:off x="0" y="1784280"/>
        <a:ext cx="2209800" cy="514800"/>
      </dsp:txXfrm>
    </dsp:sp>
    <dsp:sp modelId="{E453C0A0-81B4-4173-BE08-655F2581B378}">
      <dsp:nvSpPr>
        <dsp:cNvPr id="0" name=""/>
        <dsp:cNvSpPr/>
      </dsp:nvSpPr>
      <dsp:spPr>
        <a:xfrm>
          <a:off x="0" y="2362440"/>
          <a:ext cx="2209800" cy="514800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2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32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32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Processor</a:t>
          </a:r>
          <a:endParaRPr lang="en-US" sz="2200" kern="1200" dirty="0"/>
        </a:p>
      </dsp:txBody>
      <dsp:txXfrm>
        <a:off x="0" y="2362440"/>
        <a:ext cx="2209800" cy="514800"/>
      </dsp:txXfrm>
    </dsp:sp>
    <dsp:sp modelId="{6C016112-B2D0-4C80-A90F-CE8F0A28E552}">
      <dsp:nvSpPr>
        <dsp:cNvPr id="0" name=""/>
        <dsp:cNvSpPr/>
      </dsp:nvSpPr>
      <dsp:spPr>
        <a:xfrm>
          <a:off x="0" y="2940600"/>
          <a:ext cx="2209800" cy="514800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Memory</a:t>
          </a:r>
          <a:endParaRPr lang="en-US" sz="2200" kern="1200" dirty="0"/>
        </a:p>
      </dsp:txBody>
      <dsp:txXfrm>
        <a:off x="0" y="2940600"/>
        <a:ext cx="2209800" cy="5148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562E1E4-0C2E-418F-B802-611E73C9745E}">
      <dsp:nvSpPr>
        <dsp:cNvPr id="0" name=""/>
        <dsp:cNvSpPr/>
      </dsp:nvSpPr>
      <dsp:spPr>
        <a:xfrm>
          <a:off x="0" y="590550"/>
          <a:ext cx="2476500" cy="14858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The operating system and other system software</a:t>
          </a:r>
          <a:endParaRPr lang="en-US" sz="2400" kern="1200" dirty="0"/>
        </a:p>
      </dsp:txBody>
      <dsp:txXfrm>
        <a:off x="0" y="590550"/>
        <a:ext cx="2476500" cy="1485899"/>
      </dsp:txXfrm>
    </dsp:sp>
    <dsp:sp modelId="{EF6B1359-B822-4DF0-81A9-CA5A95268A29}">
      <dsp:nvSpPr>
        <dsp:cNvPr id="0" name=""/>
        <dsp:cNvSpPr/>
      </dsp:nvSpPr>
      <dsp:spPr>
        <a:xfrm>
          <a:off x="2724149" y="590550"/>
          <a:ext cx="2476500" cy="14858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Application programs</a:t>
          </a:r>
          <a:endParaRPr lang="en-US" sz="2400" kern="1200" dirty="0"/>
        </a:p>
      </dsp:txBody>
      <dsp:txXfrm>
        <a:off x="2724149" y="590550"/>
        <a:ext cx="2476500" cy="1485899"/>
      </dsp:txXfrm>
    </dsp:sp>
    <dsp:sp modelId="{642ED085-1118-47B9-8A59-16152F58BED8}">
      <dsp:nvSpPr>
        <dsp:cNvPr id="0" name=""/>
        <dsp:cNvSpPr/>
      </dsp:nvSpPr>
      <dsp:spPr>
        <a:xfrm>
          <a:off x="5448300" y="590550"/>
          <a:ext cx="2476500" cy="14858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Data being processed and the resulting information</a:t>
          </a:r>
          <a:endParaRPr lang="en-US" sz="2400" kern="1200" dirty="0"/>
        </a:p>
      </dsp:txBody>
      <dsp:txXfrm>
        <a:off x="5448300" y="590550"/>
        <a:ext cx="2476500" cy="14858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81F64-38B6-442F-BAD6-2D03BCFD5B1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15DD4D-FB4C-478B-865E-174E45A616FB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cs typeface="Times New Roman" pitchFamily="18" charset="0"/>
              </a:rPr>
              <a:t>Insider information</a:t>
            </a:r>
          </a:p>
          <a:p>
            <a:pPr eaLnBrk="1" hangingPunct="1"/>
            <a:r>
              <a:rPr lang="en-US" smtClean="0"/>
              <a:t>Windows XP, Mac OS X and newer flavors of Linux are fully Unicode compatible.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15DD4D-FB4C-478B-865E-174E45A616FB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cs typeface="Times New Roman" pitchFamily="18" charset="0"/>
              </a:rPr>
              <a:t>Insider information</a:t>
            </a:r>
          </a:p>
          <a:p>
            <a:pPr eaLnBrk="1" hangingPunct="1"/>
            <a:r>
              <a:rPr lang="en-US" smtClean="0"/>
              <a:t>Windows XP, Mac OS X and newer flavors of Linux are fully Unicode compatible.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15DD4D-FB4C-478B-865E-174E45A616FB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cs typeface="Times New Roman" pitchFamily="18" charset="0"/>
              </a:rPr>
              <a:t>Insider information</a:t>
            </a:r>
          </a:p>
          <a:p>
            <a:pPr eaLnBrk="1" hangingPunct="1"/>
            <a:r>
              <a:rPr lang="en-US" smtClean="0"/>
              <a:t>Windows XP, Mac OS X and newer flavors of Linux are fully Unicode compatible.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15DD4D-FB4C-478B-865E-174E45A616FB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cs typeface="Times New Roman" pitchFamily="18" charset="0"/>
              </a:rPr>
              <a:t>Insider information</a:t>
            </a:r>
          </a:p>
          <a:p>
            <a:pPr eaLnBrk="1" hangingPunct="1"/>
            <a:r>
              <a:rPr lang="en-US" smtClean="0"/>
              <a:t>Windows XP, Mac OS X and newer flavors of Linux are fully Unicode compatible.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15DD4D-FB4C-478B-865E-174E45A616FB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cs typeface="Times New Roman" pitchFamily="18" charset="0"/>
              </a:rPr>
              <a:t>Insider information</a:t>
            </a:r>
          </a:p>
          <a:p>
            <a:pPr eaLnBrk="1" hangingPunct="1"/>
            <a:r>
              <a:rPr lang="en-US" smtClean="0"/>
              <a:t>Windows XP, Mac OS X and newer flavors of Linux are fully Unicode compatible.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81F64-38B6-442F-BAD6-2D03BCFD5B11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81F64-38B6-442F-BAD6-2D03BCFD5B11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81F64-38B6-442F-BAD6-2D03BCFD5B11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A7F48E-6364-4C8A-B019-98D5C3ED6547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D16ADC-A77F-454C-B50C-001167E997D5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63B68F-2E5B-4288-8B58-3D0BEEE7A2CC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9EF886-EE97-426A-A1B4-1C78C3C5D73F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dirty="0" smtClean="0"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dirty="0" smtClean="0"/>
              <a:t>Table 4A.4 on page 190 lists the operations handled by the common ALU. 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9EF886-EE97-426A-A1B4-1C78C3C5D73F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/>
              <a:t>Table 4A.4 on page 190 lists the operations handled by the common ALU. 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7C34BA-8963-4B8E-983B-FF3BF2D17BBF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dirty="0" smtClean="0">
                <a:cs typeface="Times New Roman" pitchFamily="18" charset="0"/>
              </a:rPr>
              <a:t>Insider information</a:t>
            </a:r>
          </a:p>
          <a:p>
            <a:pPr eaLnBrk="1" hangingPunct="1"/>
            <a:r>
              <a:rPr lang="en-US" dirty="0" smtClean="0"/>
              <a:t>More pipelines mean a faster and more efficient CPU. The current fastest CPU on the market, the Apple G4 has 80 pipelines! 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7C34BA-8963-4B8E-983B-FF3BF2D17BBF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dirty="0" smtClean="0">
                <a:cs typeface="Times New Roman" pitchFamily="18" charset="0"/>
              </a:rPr>
              <a:t>Insider information</a:t>
            </a:r>
          </a:p>
          <a:p>
            <a:pPr eaLnBrk="1" hangingPunct="1"/>
            <a:r>
              <a:rPr lang="en-US" dirty="0" smtClean="0"/>
              <a:t>More pipelines mean a faster and more efficient CPU. The current fastest CPU on the market, the Apple G4 has 80 pipelines! 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43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44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dirty="0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305800" cy="835025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483552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06900"/>
            <a:ext cx="8305800" cy="1362075"/>
          </a:xfrm>
        </p:spPr>
        <p:txBody>
          <a:bodyPr/>
          <a:lstStyle>
            <a:lvl1pPr algn="l">
              <a:defRPr sz="4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906713"/>
            <a:ext cx="83058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835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95400"/>
            <a:ext cx="42672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295400"/>
            <a:ext cx="41148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82000" cy="762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9624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570038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209800"/>
            <a:ext cx="42672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305800" cy="835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42999"/>
            <a:ext cx="5486400" cy="35845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305800" cy="835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46075"/>
            <a:ext cx="2057400" cy="5902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902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305800" cy="835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4582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82000" cy="835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305800" cy="835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4582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743200" y="6400800"/>
            <a:ext cx="3810000" cy="457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Discovering Computers 2011: Living in a Digital World Chapter 4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534400" y="6248400"/>
            <a:ext cx="609600" cy="609600"/>
          </a:xfrm>
          <a:prstGeom prst="rect">
            <a:avLst/>
          </a:prstGeom>
        </p:spPr>
        <p:txBody>
          <a:bodyPr/>
          <a:lstStyle/>
          <a:p>
            <a:fld id="{E1920792-1FFE-4123-96E7-9B6DC9FF0B0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2400" y="6400800"/>
            <a:ext cx="1676400" cy="457200"/>
          </a:xfrm>
        </p:spPr>
        <p:txBody>
          <a:bodyPr>
            <a:normAutofit/>
          </a:bodyPr>
          <a:lstStyle>
            <a:lvl1pPr>
              <a:buNone/>
              <a:defRPr sz="1200"/>
            </a:lvl1pPr>
          </a:lstStyle>
          <a:p>
            <a:pPr lvl="0"/>
            <a:r>
              <a:rPr lang="en-US" dirty="0" smtClean="0"/>
              <a:t>Page 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8305800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19200"/>
            <a:ext cx="8458200" cy="483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Data" Target="../diagrams/data1.xml"/><Relationship Id="rId7" Type="http://schemas.openxmlformats.org/officeDocument/2006/relationships/image" Target="../media/image25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e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101</a:t>
            </a:r>
            <a:br>
              <a:rPr lang="en-US" b="1" dirty="0" smtClean="0"/>
            </a:br>
            <a:r>
              <a:rPr lang="en-US" b="1" dirty="0" smtClean="0"/>
              <a:t>Introduction to Computing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Lecture 9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228600"/>
            <a:ext cx="8534400" cy="838200"/>
          </a:xfrm>
        </p:spPr>
        <p:txBody>
          <a:bodyPr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 </a:t>
            </a:r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/>
            </a:pPr>
            <a:r>
              <a:rPr lang="en-US" altLang="zh-TW" dirty="0" smtClean="0">
                <a:ea typeface="新細明體" pitchFamily="18" charset="-120"/>
              </a:rPr>
              <a:t>Number System</a:t>
            </a:r>
          </a:p>
          <a:p>
            <a:pPr marL="8001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000" dirty="0" smtClean="0">
                <a:ea typeface="新細明體" pitchFamily="18" charset="-120"/>
              </a:rPr>
              <a:t>Decimal</a:t>
            </a:r>
          </a:p>
          <a:p>
            <a:pPr marL="8001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000" dirty="0" smtClean="0">
                <a:ea typeface="新細明體" pitchFamily="18" charset="-120"/>
              </a:rPr>
              <a:t>Binary</a:t>
            </a:r>
          </a:p>
          <a:p>
            <a:pPr marL="8001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000" dirty="0" smtClean="0">
                <a:ea typeface="新細明體" pitchFamily="18" charset="-120"/>
              </a:rPr>
              <a:t>Octal</a:t>
            </a:r>
          </a:p>
          <a:p>
            <a:pPr marL="8001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000" dirty="0" smtClean="0">
                <a:ea typeface="新細明體" pitchFamily="18" charset="-120"/>
              </a:rPr>
              <a:t>Hexadecimal</a:t>
            </a:r>
          </a:p>
          <a:p>
            <a:pPr>
              <a:defRPr/>
            </a:pPr>
            <a:r>
              <a:rPr lang="en-US" altLang="zh-TW" dirty="0" smtClean="0">
                <a:ea typeface="新細明體" pitchFamily="18" charset="-120"/>
              </a:rPr>
              <a:t>Number conversion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Bits and Bytes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7315200" cy="2133600"/>
          </a:xfrm>
        </p:spPr>
        <p:txBody>
          <a:bodyPr/>
          <a:lstStyle/>
          <a:p>
            <a:r>
              <a:rPr lang="en-US" dirty="0" smtClean="0"/>
              <a:t>Binary numbers are made of bits</a:t>
            </a:r>
          </a:p>
          <a:p>
            <a:r>
              <a:rPr lang="en-US" dirty="0" smtClean="0"/>
              <a:t>Bit represents a switch</a:t>
            </a:r>
          </a:p>
          <a:p>
            <a:r>
              <a:rPr lang="en-US" dirty="0" smtClean="0"/>
              <a:t>A byte is 8 bits</a:t>
            </a:r>
          </a:p>
          <a:p>
            <a:r>
              <a:rPr lang="en-US" dirty="0" smtClean="0"/>
              <a:t>Byte represents one character</a:t>
            </a:r>
          </a:p>
        </p:txBody>
      </p:sp>
      <p:pic>
        <p:nvPicPr>
          <p:cNvPr id="9221" name="Picture 4" descr="by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505200"/>
            <a:ext cx="7315200" cy="113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4724400"/>
            <a:ext cx="3962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1219199"/>
            <a:ext cx="1371600" cy="2185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Bit and Byte</a:t>
            </a:r>
            <a:endParaRPr lang="en-US" dirty="0"/>
          </a:p>
        </p:txBody>
      </p:sp>
      <p:pic>
        <p:nvPicPr>
          <p:cNvPr id="12" name="Content Placeholder 11" descr="Fig4-12.gif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09600" y="1143000"/>
            <a:ext cx="4040188" cy="2585720"/>
          </a:xfrm>
        </p:spPr>
      </p:pic>
      <p:pic>
        <p:nvPicPr>
          <p:cNvPr id="13" name="Content Placeholder 12" descr="Fig4-13.gif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609600" y="3886200"/>
            <a:ext cx="6172200" cy="2754344"/>
          </a:xfrm>
        </p:spPr>
      </p:pic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Text Codes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001000" cy="5486400"/>
          </a:xfrm>
        </p:spPr>
        <p:txBody>
          <a:bodyPr>
            <a:normAutofit/>
          </a:bodyPr>
          <a:lstStyle/>
          <a:p>
            <a:r>
              <a:rPr lang="en-US" dirty="0" smtClean="0"/>
              <a:t>Converts letters, numbers, special symbols into binary numbers</a:t>
            </a:r>
          </a:p>
          <a:p>
            <a:r>
              <a:rPr lang="en-US" dirty="0" smtClean="0"/>
              <a:t>Standard codes necessary for data transfer</a:t>
            </a:r>
          </a:p>
          <a:p>
            <a:r>
              <a:rPr lang="en-US" dirty="0" smtClean="0"/>
              <a:t>Same combinations of numbers to represent the same individual pieces of data</a:t>
            </a:r>
          </a:p>
          <a:p>
            <a:r>
              <a:rPr lang="en-US" dirty="0" smtClean="0"/>
              <a:t>Four most popular codes</a:t>
            </a:r>
          </a:p>
          <a:p>
            <a:pPr lvl="1"/>
            <a:r>
              <a:rPr lang="en-US" dirty="0" smtClean="0"/>
              <a:t>EBCDIC</a:t>
            </a:r>
          </a:p>
          <a:p>
            <a:pPr lvl="1"/>
            <a:r>
              <a:rPr lang="en-US" dirty="0" smtClean="0"/>
              <a:t>ASCII</a:t>
            </a:r>
          </a:p>
          <a:p>
            <a:pPr lvl="1"/>
            <a:r>
              <a:rPr lang="en-US" dirty="0" smtClean="0"/>
              <a:t>Extended ASCII</a:t>
            </a:r>
          </a:p>
          <a:p>
            <a:pPr lvl="1"/>
            <a:r>
              <a:rPr lang="en-US" dirty="0" smtClean="0"/>
              <a:t>Unicode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086600" cy="911225"/>
          </a:xfrm>
        </p:spPr>
        <p:txBody>
          <a:bodyPr/>
          <a:lstStyle/>
          <a:p>
            <a:pPr eaLnBrk="1" hangingPunct="1"/>
            <a:r>
              <a:rPr lang="en-US" dirty="0" smtClean="0"/>
              <a:t>EBCDIC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077200" cy="5486400"/>
          </a:xfrm>
        </p:spPr>
        <p:txBody>
          <a:bodyPr>
            <a:normAutofit/>
          </a:bodyPr>
          <a:lstStyle/>
          <a:p>
            <a:r>
              <a:rPr lang="en-US" dirty="0" smtClean="0"/>
              <a:t>Extended Binary Coded Decimal Interchange Code</a:t>
            </a:r>
          </a:p>
          <a:p>
            <a:r>
              <a:rPr lang="en-US" dirty="0" smtClean="0"/>
              <a:t>8-bit code to represent 256 symbols</a:t>
            </a:r>
          </a:p>
          <a:p>
            <a:r>
              <a:rPr lang="en-US" dirty="0" smtClean="0"/>
              <a:t>Still used in IBM mainframes and mid range computers</a:t>
            </a:r>
          </a:p>
          <a:p>
            <a:r>
              <a:rPr lang="en-US" dirty="0" smtClean="0"/>
              <a:t>Rarely used in PCs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EDCDIC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219200"/>
            <a:ext cx="1676400" cy="48355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143000"/>
            <a:ext cx="7164647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010400" cy="911225"/>
          </a:xfrm>
        </p:spPr>
        <p:txBody>
          <a:bodyPr/>
          <a:lstStyle/>
          <a:p>
            <a:pPr eaLnBrk="1" hangingPunct="1"/>
            <a:r>
              <a:rPr lang="en-US" dirty="0" smtClean="0"/>
              <a:t>ASCII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382000" cy="5486400"/>
          </a:xfrm>
        </p:spPr>
        <p:txBody>
          <a:bodyPr>
            <a:normAutofit/>
          </a:bodyPr>
          <a:lstStyle/>
          <a:p>
            <a:r>
              <a:rPr lang="en-US" dirty="0" smtClean="0"/>
              <a:t>American Standard Code for Information Interchange</a:t>
            </a:r>
          </a:p>
          <a:p>
            <a:r>
              <a:rPr lang="en-US" dirty="0" smtClean="0"/>
              <a:t>Most popular and widely used character set</a:t>
            </a:r>
          </a:p>
          <a:p>
            <a:r>
              <a:rPr lang="en-US" dirty="0" smtClean="0"/>
              <a:t>Used to represent English symbols</a:t>
            </a:r>
          </a:p>
          <a:p>
            <a:r>
              <a:rPr lang="en-US" dirty="0" smtClean="0"/>
              <a:t>7-bit code to represent 128 characters</a:t>
            </a:r>
          </a:p>
          <a:p>
            <a:pPr lvl="1"/>
            <a:r>
              <a:rPr lang="en-US" dirty="0" smtClean="0"/>
              <a:t>From 0 to 127</a:t>
            </a:r>
          </a:p>
          <a:p>
            <a:pPr lvl="1"/>
            <a:r>
              <a:rPr lang="en-US" dirty="0" smtClean="0"/>
              <a:t>33 are non-printing control characters (now mostly obsolete)</a:t>
            </a:r>
          </a:p>
          <a:p>
            <a:pPr lvl="1"/>
            <a:r>
              <a:rPr lang="en-US" dirty="0" smtClean="0"/>
              <a:t>95 printable characters including space (invisible graphic character)</a:t>
            </a:r>
          </a:p>
          <a:p>
            <a:endParaRPr lang="en-US" dirty="0" smtClean="0"/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ASCII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143000"/>
            <a:ext cx="7315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ASCII Code</a:t>
            </a:r>
          </a:p>
        </p:txBody>
      </p:sp>
      <p:pic>
        <p:nvPicPr>
          <p:cNvPr id="1126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76707" y="1143000"/>
            <a:ext cx="7243293" cy="5357019"/>
          </a:xfrm>
          <a:noFill/>
        </p:spPr>
      </p:pic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162800" cy="911225"/>
          </a:xfrm>
        </p:spPr>
        <p:txBody>
          <a:bodyPr/>
          <a:lstStyle/>
          <a:p>
            <a:pPr eaLnBrk="1" hangingPunct="1"/>
            <a:r>
              <a:rPr lang="en-US" dirty="0" smtClean="0"/>
              <a:t>Extended ASCII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153400" cy="44196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8-bit code that specifies the characters for values from 128 to 255. </a:t>
            </a:r>
          </a:p>
          <a:p>
            <a:r>
              <a:rPr lang="en-US" dirty="0" smtClean="0"/>
              <a:t>First 40 symbols represent pronunciation and special punctuation symbol</a:t>
            </a:r>
          </a:p>
          <a:p>
            <a:pPr lvl="1"/>
            <a:r>
              <a:rPr lang="en-US" dirty="0" smtClean="0"/>
              <a:t>128 to 167</a:t>
            </a:r>
          </a:p>
          <a:p>
            <a:r>
              <a:rPr lang="en-US" dirty="0" smtClean="0"/>
              <a:t>Remaining are for graphics and other symbols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Extended ASCII Code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219200"/>
            <a:ext cx="1752600" cy="48355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143000"/>
            <a:ext cx="6867525" cy="5624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162800" cy="911225"/>
          </a:xfrm>
        </p:spPr>
        <p:txBody>
          <a:bodyPr/>
          <a:lstStyle/>
          <a:p>
            <a:r>
              <a:rPr lang="en-US" dirty="0" smtClean="0"/>
              <a:t>Letter Conversion to Binary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7315200" cy="1295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Content Placeholder 7" descr="CFig4-15.gif"/>
          <p:cNvPicPr>
            <a:picLocks noChangeAspect="1"/>
          </p:cNvPicPr>
          <p:nvPr/>
        </p:nvPicPr>
        <p:blipFill>
          <a:blip r:embed="rId2" cstate="print"/>
          <a:srcRect r="3509" b="8197"/>
          <a:stretch>
            <a:fillRect/>
          </a:stretch>
        </p:blipFill>
        <p:spPr bwMode="auto">
          <a:xfrm>
            <a:off x="228600" y="1143000"/>
            <a:ext cx="8020554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162800" cy="911225"/>
          </a:xfrm>
        </p:spPr>
        <p:txBody>
          <a:bodyPr/>
          <a:lstStyle/>
          <a:p>
            <a:pPr eaLnBrk="1" hangingPunct="1"/>
            <a:r>
              <a:rPr lang="en-US" dirty="0" smtClean="0"/>
              <a:t>Unicode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153400" cy="5486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Unicode Worldwide Character Standard provides up to </a:t>
            </a:r>
            <a:r>
              <a:rPr lang="en-US" dirty="0" smtClean="0">
                <a:solidFill>
                  <a:srgbClr val="0000CC"/>
                </a:solidFill>
              </a:rPr>
              <a:t>4-bytes—32 bits</a:t>
            </a:r>
          </a:p>
          <a:p>
            <a:r>
              <a:rPr lang="en-US" dirty="0" smtClean="0"/>
              <a:t>Can represent more than </a:t>
            </a:r>
            <a:r>
              <a:rPr lang="en-US" dirty="0" smtClean="0">
                <a:solidFill>
                  <a:srgbClr val="0000CC"/>
                </a:solidFill>
              </a:rPr>
              <a:t>4 billion characters </a:t>
            </a:r>
            <a:r>
              <a:rPr lang="en-US" dirty="0" smtClean="0"/>
              <a:t>or symbols</a:t>
            </a:r>
          </a:p>
          <a:p>
            <a:pPr lvl="1"/>
            <a:r>
              <a:rPr lang="en-US" dirty="0" smtClean="0"/>
              <a:t>2</a:t>
            </a:r>
            <a:r>
              <a:rPr lang="en-US" baseline="30000" dirty="0" smtClean="0"/>
              <a:t>32 </a:t>
            </a:r>
            <a:r>
              <a:rPr lang="en-US" dirty="0" smtClean="0"/>
              <a:t>= 1,073,741,832</a:t>
            </a:r>
          </a:p>
          <a:p>
            <a:r>
              <a:rPr lang="en-US" dirty="0" smtClean="0"/>
              <a:t>Enough for every unique character and symbol in the world</a:t>
            </a:r>
          </a:p>
          <a:p>
            <a:pPr lvl="1"/>
            <a:r>
              <a:rPr lang="en-US" dirty="0" smtClean="0"/>
              <a:t>Chinese, Korean and Japanese Languages</a:t>
            </a:r>
          </a:p>
          <a:p>
            <a:r>
              <a:rPr lang="en-US" dirty="0" smtClean="0"/>
              <a:t>Codes for special mathematical and scientific symbols</a:t>
            </a:r>
          </a:p>
          <a:p>
            <a:r>
              <a:rPr lang="en-US" dirty="0" smtClean="0"/>
              <a:t>First 256 characters are same as ASCII</a:t>
            </a:r>
          </a:p>
          <a:p>
            <a:r>
              <a:rPr lang="en-US" dirty="0" smtClean="0"/>
              <a:t>Current version (Jan 2012) is 6.1</a:t>
            </a:r>
          </a:p>
          <a:p>
            <a:pPr lvl="1"/>
            <a:r>
              <a:rPr lang="en-US" dirty="0" smtClean="0"/>
              <a:t>Contains </a:t>
            </a:r>
            <a:r>
              <a:rPr lang="en-US" dirty="0" smtClean="0">
                <a:solidFill>
                  <a:srgbClr val="0000CC"/>
                </a:solidFill>
              </a:rPr>
              <a:t>110,181 characters </a:t>
            </a:r>
            <a:r>
              <a:rPr lang="en-US" dirty="0" smtClean="0"/>
              <a:t>from </a:t>
            </a:r>
            <a:r>
              <a:rPr lang="en-US" dirty="0" smtClean="0">
                <a:solidFill>
                  <a:srgbClr val="0000CC"/>
                </a:solidFill>
              </a:rPr>
              <a:t>100</a:t>
            </a:r>
            <a:r>
              <a:rPr lang="en-US" dirty="0" smtClean="0"/>
              <a:t> different languages and scripts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Arithmetic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arithmetic in decimal number system</a:t>
            </a:r>
          </a:p>
          <a:p>
            <a:r>
              <a:rPr lang="en-US" dirty="0" smtClean="0"/>
              <a:t>Operations performed</a:t>
            </a:r>
          </a:p>
          <a:p>
            <a:pPr lvl="1"/>
            <a:r>
              <a:rPr lang="en-US" dirty="0" smtClean="0"/>
              <a:t>Addition</a:t>
            </a:r>
          </a:p>
          <a:p>
            <a:pPr lvl="1"/>
            <a:r>
              <a:rPr lang="en-US" dirty="0" smtClean="0"/>
              <a:t>Subtraction</a:t>
            </a:r>
          </a:p>
          <a:p>
            <a:pPr lvl="1"/>
            <a:r>
              <a:rPr lang="en-US" dirty="0" smtClean="0"/>
              <a:t>Multiplication</a:t>
            </a:r>
          </a:p>
          <a:p>
            <a:pPr lvl="1"/>
            <a:r>
              <a:rPr lang="en-US" dirty="0" smtClean="0"/>
              <a:t>Division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Arithmetic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229600" cy="533400"/>
          </a:xfrm>
        </p:spPr>
        <p:txBody>
          <a:bodyPr/>
          <a:lstStyle/>
          <a:p>
            <a:r>
              <a:rPr lang="en-US" dirty="0" err="1" smtClean="0"/>
              <a:t>i</a:t>
            </a:r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19200"/>
            <a:ext cx="7467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Arithmetic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1"/>
            <a:ext cx="8458200" cy="533400"/>
          </a:xfrm>
        </p:spPr>
        <p:txBody>
          <a:bodyPr/>
          <a:lstStyle/>
          <a:p>
            <a:r>
              <a:rPr lang="en-US" dirty="0" err="1" smtClean="0"/>
              <a:t>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219200"/>
            <a:ext cx="73152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Arithmetic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533400"/>
          </a:xfrm>
        </p:spPr>
        <p:txBody>
          <a:bodyPr/>
          <a:lstStyle/>
          <a:p>
            <a:r>
              <a:rPr lang="en-US" dirty="0" err="1" smtClean="0"/>
              <a:t>i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19200"/>
            <a:ext cx="7239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Boolean Algebra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029199"/>
          </a:xfrm>
        </p:spPr>
        <p:txBody>
          <a:bodyPr/>
          <a:lstStyle/>
          <a:p>
            <a:r>
              <a:rPr lang="en-US" dirty="0" smtClean="0"/>
              <a:t>Describes the relationship between the inputs and outputs of a digital circuit</a:t>
            </a:r>
          </a:p>
          <a:p>
            <a:r>
              <a:rPr lang="en-US" dirty="0" smtClean="0"/>
              <a:t>George Boole, an English Mathematician in 1854 proposed the basic principles of algebra</a:t>
            </a:r>
          </a:p>
          <a:p>
            <a:r>
              <a:rPr lang="en-US" dirty="0" smtClean="0"/>
              <a:t>Uses Variables and operations</a:t>
            </a:r>
          </a:p>
          <a:p>
            <a:r>
              <a:rPr lang="en-US" dirty="0" smtClean="0"/>
              <a:t>Boolean variable has only two possible  values</a:t>
            </a:r>
          </a:p>
          <a:p>
            <a:pPr lvl="1"/>
            <a:r>
              <a:rPr lang="en-US" dirty="0" smtClean="0"/>
              <a:t>0 or 1   or  False  or True</a:t>
            </a:r>
          </a:p>
          <a:p>
            <a:r>
              <a:rPr lang="en-US" dirty="0" smtClean="0"/>
              <a:t>Basic Logical operations are</a:t>
            </a:r>
          </a:p>
          <a:p>
            <a:pPr lvl="1"/>
            <a:r>
              <a:rPr lang="en-US" dirty="0" smtClean="0"/>
              <a:t>AND, OR and NOT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Logical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365759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AND operation</a:t>
            </a:r>
          </a:p>
          <a:p>
            <a:pPr lvl="1"/>
            <a:r>
              <a:rPr lang="en-US" dirty="0" smtClean="0"/>
              <a:t>yields true in case when </a:t>
            </a:r>
            <a:r>
              <a:rPr lang="en-US" dirty="0" smtClean="0">
                <a:solidFill>
                  <a:srgbClr val="0000CC"/>
                </a:solidFill>
              </a:rPr>
              <a:t>both</a:t>
            </a:r>
            <a:r>
              <a:rPr lang="en-US" dirty="0" smtClean="0"/>
              <a:t> of its operands are true</a:t>
            </a:r>
          </a:p>
          <a:p>
            <a:r>
              <a:rPr lang="en-US" dirty="0" smtClean="0"/>
              <a:t>OR operation</a:t>
            </a:r>
          </a:p>
          <a:p>
            <a:pPr lvl="1"/>
            <a:r>
              <a:rPr lang="en-US" dirty="0" smtClean="0"/>
              <a:t>yields true in case when </a:t>
            </a:r>
            <a:r>
              <a:rPr lang="en-US" dirty="0" smtClean="0">
                <a:solidFill>
                  <a:srgbClr val="0000CC"/>
                </a:solidFill>
              </a:rPr>
              <a:t>either or both </a:t>
            </a:r>
            <a:r>
              <a:rPr lang="en-US" dirty="0" smtClean="0"/>
              <a:t>of its operands are true</a:t>
            </a:r>
          </a:p>
          <a:p>
            <a:r>
              <a:rPr lang="en-US" dirty="0" smtClean="0"/>
              <a:t>NOT operation</a:t>
            </a:r>
          </a:p>
          <a:p>
            <a:pPr lvl="1"/>
            <a:r>
              <a:rPr lang="en-US" dirty="0" smtClean="0"/>
              <a:t>Used to invert the value of its operand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876800"/>
            <a:ext cx="772930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10668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Truth Table </a:t>
            </a:r>
            <a:r>
              <a:rPr lang="en-US" dirty="0" smtClean="0"/>
              <a:t>is a list of all possible input values and the output for each input combination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438400"/>
            <a:ext cx="26670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2438400"/>
            <a:ext cx="28194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2438400"/>
            <a:ext cx="1790700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53339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8" name="Picture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95400"/>
            <a:ext cx="2790825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1295400"/>
            <a:ext cx="3048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1219200"/>
            <a:ext cx="26670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53339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19200"/>
            <a:ext cx="2590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1219200"/>
            <a:ext cx="28575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1219200"/>
            <a:ext cx="279082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System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1752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</a:t>
            </a:r>
            <a:r>
              <a:rPr lang="en-US" sz="2800" b="1" dirty="0" smtClean="0">
                <a:solidFill>
                  <a:srgbClr val="A52439"/>
                </a:solidFill>
              </a:rPr>
              <a:t>system unit</a:t>
            </a:r>
            <a:r>
              <a:rPr lang="en-US" sz="2800" dirty="0" smtClean="0">
                <a:solidFill>
                  <a:srgbClr val="A52439"/>
                </a:solidFill>
              </a:rPr>
              <a:t> </a:t>
            </a:r>
            <a:r>
              <a:rPr lang="en-US" sz="2800" dirty="0" smtClean="0"/>
              <a:t>is a case that contains electronic components of the computer used to process data</a:t>
            </a:r>
            <a:endParaRPr lang="en-US" sz="2800" dirty="0"/>
          </a:p>
        </p:txBody>
      </p:sp>
      <p:pic>
        <p:nvPicPr>
          <p:cNvPr id="8" name="Picture 7" descr="CFig4-0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2169026"/>
            <a:ext cx="5943600" cy="4444678"/>
          </a:xfrm>
          <a:prstGeom prst="rect">
            <a:avLst/>
          </a:prstGeom>
        </p:spPr>
      </p:pic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System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458200" cy="1143000"/>
          </a:xfrm>
        </p:spPr>
        <p:txBody>
          <a:bodyPr/>
          <a:lstStyle/>
          <a:p>
            <a:r>
              <a:rPr lang="en-US" dirty="0" smtClean="0"/>
              <a:t>The inside of the system unit on a desktop personal computer includes:</a:t>
            </a:r>
            <a:endParaRPr lang="en-US" dirty="0"/>
          </a:p>
        </p:txBody>
      </p:sp>
      <p:graphicFrame>
        <p:nvGraphicFramePr>
          <p:cNvPr id="7" name="Diagram 6"/>
          <p:cNvGraphicFramePr/>
          <p:nvPr/>
        </p:nvGraphicFramePr>
        <p:xfrm>
          <a:off x="304800" y="2438400"/>
          <a:ext cx="2209800" cy="350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8" descr="CFig4-0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90800" y="2438400"/>
            <a:ext cx="5943600" cy="3962400"/>
          </a:xfrm>
          <a:prstGeom prst="rect">
            <a:avLst/>
          </a:prstGeom>
        </p:spPr>
      </p:pic>
      <p:sp>
        <p:nvSpPr>
          <p:cNvPr id="10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7CA8E8D-370D-4FAE-BA32-0784A60210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dgm id="{D7CA8E8D-370D-4FAE-BA32-0784A60210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93BBAB9-6DFF-4C5A-B244-118D186CB2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>
                                            <p:graphicEl>
                                              <a:dgm id="{493BBAB9-6DFF-4C5A-B244-118D186CB2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95FDAB9-57AA-4BA9-91A8-211218E5F0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>
                                            <p:graphicEl>
                                              <a:dgm id="{895FDAB9-57AA-4BA9-91A8-211218E5F0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763E757-6139-46D9-8322-6395299C5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dgm id="{4763E757-6139-46D9-8322-6395299C5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453C0A0-81B4-4173-BE08-655F2581B3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>
                                            <p:graphicEl>
                                              <a:dgm id="{E453C0A0-81B4-4173-BE08-655F2581B3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C016112-B2D0-4C80-A90F-CE8F0A28E5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">
                                            <p:graphicEl>
                                              <a:dgm id="{6C016112-B2D0-4C80-A90F-CE8F0A28E5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7" grpId="0">
        <p:bldSub>
          <a:bldDgm bld="one"/>
        </p:bldSub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System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305800" cy="464820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motherboard</a:t>
            </a:r>
            <a:r>
              <a:rPr lang="en-US" dirty="0" smtClean="0"/>
              <a:t> is the main circuit board of the system unit</a:t>
            </a:r>
          </a:p>
          <a:p>
            <a:pPr lvl="1"/>
            <a:r>
              <a:rPr lang="en-US" dirty="0" smtClean="0"/>
              <a:t>A computer </a:t>
            </a:r>
            <a:r>
              <a:rPr lang="en-US" b="1" dirty="0" smtClean="0">
                <a:solidFill>
                  <a:srgbClr val="0000CC"/>
                </a:solidFill>
              </a:rPr>
              <a:t>chip</a:t>
            </a:r>
            <a:r>
              <a:rPr lang="en-US" dirty="0" smtClean="0"/>
              <a:t> contains integrated circuits (IC)</a:t>
            </a:r>
            <a:endParaRPr lang="en-US" dirty="0"/>
          </a:p>
        </p:txBody>
      </p:sp>
      <p:pic>
        <p:nvPicPr>
          <p:cNvPr id="7" name="Picture 6" descr="CFig4-0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2819399"/>
            <a:ext cx="6096000" cy="3832859"/>
          </a:xfrm>
          <a:prstGeom prst="rect">
            <a:avLst/>
          </a:prstGeom>
        </p:spPr>
      </p:pic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Rectangle 2"/>
          <p:cNvSpPr>
            <a:spLocks noGrp="1" noChangeArrowheads="1"/>
          </p:cNvSpPr>
          <p:nvPr>
            <p:ph type="title"/>
          </p:nvPr>
        </p:nvSpPr>
        <p:spPr>
          <a:noFill/>
          <a:ln cap="flat">
            <a:solidFill>
              <a:schemeClr val="tx1"/>
            </a:solidFill>
          </a:ln>
        </p:spPr>
        <p:txBody>
          <a:bodyPr lIns="90000" tIns="46800" rIns="90000" bIns="46800"/>
          <a:lstStyle/>
          <a:p>
            <a:r>
              <a:rPr lang="en-GB" smtClean="0"/>
              <a:t>Structure - Top Level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304799" y="1600200"/>
            <a:ext cx="8305801" cy="4648200"/>
            <a:chOff x="138113" y="2057400"/>
            <a:chExt cx="8472487" cy="4648200"/>
          </a:xfrm>
        </p:grpSpPr>
        <p:sp>
          <p:nvSpPr>
            <p:cNvPr id="28674" name="Oval 5" descr="50%"/>
            <p:cNvSpPr>
              <a:spLocks noChangeArrowheads="1"/>
            </p:cNvSpPr>
            <p:nvPr/>
          </p:nvSpPr>
          <p:spPr bwMode="auto">
            <a:xfrm>
              <a:off x="3886200" y="2057400"/>
              <a:ext cx="4724400" cy="4648200"/>
            </a:xfrm>
            <a:prstGeom prst="ellipse">
              <a:avLst/>
            </a:prstGeom>
            <a:pattFill prst="pct50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algn="ctr"/>
              <a:endParaRPr lang="en-GB" sz="1600">
                <a:latin typeface="Arial" charset="0"/>
              </a:endParaRPr>
            </a:p>
          </p:txBody>
        </p:sp>
        <p:sp>
          <p:nvSpPr>
            <p:cNvPr id="28675" name="Oval 9"/>
            <p:cNvSpPr>
              <a:spLocks noChangeArrowheads="1"/>
            </p:cNvSpPr>
            <p:nvPr/>
          </p:nvSpPr>
          <p:spPr bwMode="auto">
            <a:xfrm>
              <a:off x="5410200" y="3581400"/>
              <a:ext cx="1524000" cy="152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8676" name="Oval 6"/>
            <p:cNvSpPr>
              <a:spLocks noChangeArrowheads="1"/>
            </p:cNvSpPr>
            <p:nvPr/>
          </p:nvSpPr>
          <p:spPr bwMode="auto">
            <a:xfrm>
              <a:off x="4648200" y="2743200"/>
              <a:ext cx="1371600" cy="13716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8678" name="Oval 4"/>
            <p:cNvSpPr>
              <a:spLocks noChangeArrowheads="1"/>
            </p:cNvSpPr>
            <p:nvPr/>
          </p:nvSpPr>
          <p:spPr bwMode="auto">
            <a:xfrm>
              <a:off x="533400" y="3657600"/>
              <a:ext cx="1066800" cy="1066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8679" name="Oval 7"/>
            <p:cNvSpPr>
              <a:spLocks noChangeArrowheads="1"/>
            </p:cNvSpPr>
            <p:nvPr/>
          </p:nvSpPr>
          <p:spPr bwMode="auto">
            <a:xfrm>
              <a:off x="6400800" y="2743200"/>
              <a:ext cx="1371600" cy="13716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8680" name="Oval 8"/>
            <p:cNvSpPr>
              <a:spLocks noChangeArrowheads="1"/>
            </p:cNvSpPr>
            <p:nvPr/>
          </p:nvSpPr>
          <p:spPr bwMode="auto">
            <a:xfrm>
              <a:off x="5486400" y="4800600"/>
              <a:ext cx="1371600" cy="13716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8681" name="Text Box 10"/>
            <p:cNvSpPr txBox="1">
              <a:spLocks noChangeArrowheads="1"/>
            </p:cNvSpPr>
            <p:nvPr/>
          </p:nvSpPr>
          <p:spPr bwMode="auto">
            <a:xfrm>
              <a:off x="519113" y="3946525"/>
              <a:ext cx="107315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en-GB" sz="1600">
                  <a:latin typeface="Arial" charset="0"/>
                </a:rPr>
                <a:t>Computer</a:t>
              </a:r>
              <a:endParaRPr lang="en-GB"/>
            </a:p>
          </p:txBody>
        </p:sp>
        <p:sp>
          <p:nvSpPr>
            <p:cNvPr id="28682" name="Text Box 12"/>
            <p:cNvSpPr txBox="1">
              <a:spLocks noChangeArrowheads="1"/>
            </p:cNvSpPr>
            <p:nvPr/>
          </p:nvSpPr>
          <p:spPr bwMode="auto">
            <a:xfrm>
              <a:off x="6629400" y="3048000"/>
              <a:ext cx="915988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en-GB" sz="1600">
                  <a:latin typeface="Arial" charset="0"/>
                </a:rPr>
                <a:t>Main </a:t>
              </a:r>
            </a:p>
            <a:p>
              <a:r>
                <a:rPr lang="en-GB" sz="1600">
                  <a:latin typeface="Arial" charset="0"/>
                </a:rPr>
                <a:t>Memory</a:t>
              </a:r>
            </a:p>
          </p:txBody>
        </p:sp>
        <p:sp>
          <p:nvSpPr>
            <p:cNvPr id="28683" name="Text Box 13"/>
            <p:cNvSpPr txBox="1">
              <a:spLocks noChangeArrowheads="1"/>
            </p:cNvSpPr>
            <p:nvPr/>
          </p:nvSpPr>
          <p:spPr bwMode="auto">
            <a:xfrm>
              <a:off x="5791200" y="5133975"/>
              <a:ext cx="792163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en-GB" sz="1600">
                  <a:latin typeface="Arial" charset="0"/>
                </a:rPr>
                <a:t>Input</a:t>
              </a:r>
            </a:p>
            <a:p>
              <a:r>
                <a:rPr lang="en-GB" sz="1600">
                  <a:latin typeface="Arial" charset="0"/>
                </a:rPr>
                <a:t>Output</a:t>
              </a:r>
            </a:p>
          </p:txBody>
        </p:sp>
        <p:sp>
          <p:nvSpPr>
            <p:cNvPr id="28684" name="Text Box 14"/>
            <p:cNvSpPr txBox="1">
              <a:spLocks noChangeArrowheads="1"/>
            </p:cNvSpPr>
            <p:nvPr/>
          </p:nvSpPr>
          <p:spPr bwMode="auto">
            <a:xfrm>
              <a:off x="5410200" y="4067175"/>
              <a:ext cx="1570038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en-GB" sz="1600">
                  <a:latin typeface="Arial" charset="0"/>
                </a:rPr>
                <a:t>Systems</a:t>
              </a:r>
            </a:p>
            <a:p>
              <a:r>
                <a:rPr lang="en-GB" sz="1600">
                  <a:latin typeface="Arial" charset="0"/>
                </a:rPr>
                <a:t>Interconnection</a:t>
              </a:r>
            </a:p>
          </p:txBody>
        </p:sp>
        <p:sp>
          <p:nvSpPr>
            <p:cNvPr id="28685" name="Line 15"/>
            <p:cNvSpPr>
              <a:spLocks noChangeShapeType="1"/>
            </p:cNvSpPr>
            <p:nvPr/>
          </p:nvSpPr>
          <p:spPr bwMode="auto">
            <a:xfrm flipV="1">
              <a:off x="1066800" y="2209800"/>
              <a:ext cx="4343400" cy="1447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8686" name="Line 16"/>
            <p:cNvSpPr>
              <a:spLocks noChangeShapeType="1"/>
            </p:cNvSpPr>
            <p:nvPr/>
          </p:nvSpPr>
          <p:spPr bwMode="auto">
            <a:xfrm>
              <a:off x="1066800" y="4724400"/>
              <a:ext cx="4191000" cy="1752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8687" name="Text Box 19"/>
            <p:cNvSpPr txBox="1">
              <a:spLocks noChangeArrowheads="1"/>
            </p:cNvSpPr>
            <p:nvPr/>
          </p:nvSpPr>
          <p:spPr bwMode="auto">
            <a:xfrm>
              <a:off x="290513" y="2346325"/>
              <a:ext cx="12065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en-GB" sz="1600" dirty="0">
                  <a:latin typeface="Arial" charset="0"/>
                </a:rPr>
                <a:t>Peripherals</a:t>
              </a:r>
            </a:p>
          </p:txBody>
        </p:sp>
        <p:sp>
          <p:nvSpPr>
            <p:cNvPr id="28688" name="Text Box 20"/>
            <p:cNvSpPr txBox="1">
              <a:spLocks noChangeArrowheads="1"/>
            </p:cNvSpPr>
            <p:nvPr/>
          </p:nvSpPr>
          <p:spPr bwMode="auto">
            <a:xfrm>
              <a:off x="138113" y="5622925"/>
              <a:ext cx="1590675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en-GB" sz="1600">
                  <a:latin typeface="Arial" charset="0"/>
                </a:rPr>
                <a:t>Communication</a:t>
              </a:r>
            </a:p>
            <a:p>
              <a:r>
                <a:rPr lang="en-GB" sz="1600">
                  <a:latin typeface="Arial" charset="0"/>
                </a:rPr>
                <a:t>lines</a:t>
              </a:r>
            </a:p>
          </p:txBody>
        </p:sp>
        <p:sp>
          <p:nvSpPr>
            <p:cNvPr id="28689" name="Text Box 11"/>
            <p:cNvSpPr txBox="1">
              <a:spLocks noChangeArrowheads="1"/>
            </p:cNvSpPr>
            <p:nvPr/>
          </p:nvSpPr>
          <p:spPr bwMode="auto">
            <a:xfrm>
              <a:off x="4800600" y="2971800"/>
              <a:ext cx="1241425" cy="825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en-GB" sz="1600">
                  <a:latin typeface="Arial" charset="0"/>
                </a:rPr>
                <a:t>Central</a:t>
              </a:r>
            </a:p>
            <a:p>
              <a:r>
                <a:rPr lang="en-GB" sz="1600">
                  <a:latin typeface="Arial" charset="0"/>
                </a:rPr>
                <a:t>Processing </a:t>
              </a:r>
            </a:p>
            <a:p>
              <a:r>
                <a:rPr lang="en-GB" sz="1600">
                  <a:latin typeface="Arial" charset="0"/>
                </a:rPr>
                <a:t>Unit</a:t>
              </a:r>
            </a:p>
          </p:txBody>
        </p:sp>
        <p:sp>
          <p:nvSpPr>
            <p:cNvPr id="28690" name="Line 21"/>
            <p:cNvSpPr>
              <a:spLocks noChangeShapeType="1"/>
            </p:cNvSpPr>
            <p:nvPr/>
          </p:nvSpPr>
          <p:spPr bwMode="auto">
            <a:xfrm>
              <a:off x="914400" y="2743200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8691" name="Line 22"/>
            <p:cNvSpPr>
              <a:spLocks noChangeShapeType="1"/>
            </p:cNvSpPr>
            <p:nvPr/>
          </p:nvSpPr>
          <p:spPr bwMode="auto">
            <a:xfrm>
              <a:off x="914400" y="4724400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</p:grpSp>
      <p:sp>
        <p:nvSpPr>
          <p:cNvPr id="28692" name="Text Box 24"/>
          <p:cNvSpPr txBox="1">
            <a:spLocks noChangeArrowheads="1"/>
          </p:cNvSpPr>
          <p:nvPr/>
        </p:nvSpPr>
        <p:spPr bwMode="auto">
          <a:xfrm>
            <a:off x="5598042" y="1749892"/>
            <a:ext cx="1307066" cy="40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rial" charset="0"/>
              </a:rPr>
              <a:t>Computer</a:t>
            </a:r>
            <a:endParaRPr lang="en-US" sz="16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3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</p:spPr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Oval 20" descr="50%"/>
          <p:cNvSpPr>
            <a:spLocks noChangeArrowheads="1"/>
          </p:cNvSpPr>
          <p:nvPr/>
        </p:nvSpPr>
        <p:spPr bwMode="auto">
          <a:xfrm>
            <a:off x="3886200" y="2057400"/>
            <a:ext cx="4724400" cy="4648200"/>
          </a:xfrm>
          <a:prstGeom prst="ellipse">
            <a:avLst/>
          </a:prstGeom>
          <a:pattFill prst="pct50">
            <a:fgClr>
              <a:schemeClr val="tx1"/>
            </a:fgClr>
            <a:bgClr>
              <a:schemeClr val="bg1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/>
            <a:endParaRPr lang="en-GB" sz="1600">
              <a:latin typeface="Arial" charset="0"/>
            </a:endParaRPr>
          </a:p>
        </p:txBody>
      </p:sp>
      <p:sp>
        <p:nvSpPr>
          <p:cNvPr id="29699" name="Oval 25"/>
          <p:cNvSpPr>
            <a:spLocks noChangeArrowheads="1"/>
          </p:cNvSpPr>
          <p:nvPr/>
        </p:nvSpPr>
        <p:spPr bwMode="auto">
          <a:xfrm>
            <a:off x="5410200" y="3581400"/>
            <a:ext cx="1524000" cy="1524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>
          <a:noFill/>
          <a:ln cap="flat">
            <a:solidFill>
              <a:schemeClr val="tx1"/>
            </a:solidFill>
          </a:ln>
        </p:spPr>
        <p:txBody>
          <a:bodyPr lIns="90000" tIns="46800" rIns="90000" bIns="46800"/>
          <a:lstStyle/>
          <a:p>
            <a:r>
              <a:rPr lang="en-GB" smtClean="0"/>
              <a:t>Structure - The CPU</a:t>
            </a:r>
          </a:p>
        </p:txBody>
      </p:sp>
      <p:sp>
        <p:nvSpPr>
          <p:cNvPr id="29701" name="Oval 21"/>
          <p:cNvSpPr>
            <a:spLocks noChangeArrowheads="1"/>
          </p:cNvSpPr>
          <p:nvPr/>
        </p:nvSpPr>
        <p:spPr bwMode="auto">
          <a:xfrm>
            <a:off x="4648200" y="2743200"/>
            <a:ext cx="1371600" cy="1371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29702" name="Oval 22"/>
          <p:cNvSpPr>
            <a:spLocks noChangeArrowheads="1"/>
          </p:cNvSpPr>
          <p:nvPr/>
        </p:nvSpPr>
        <p:spPr bwMode="auto">
          <a:xfrm>
            <a:off x="76200" y="2971800"/>
            <a:ext cx="1981200" cy="2057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29703" name="Oval 23"/>
          <p:cNvSpPr>
            <a:spLocks noChangeArrowheads="1"/>
          </p:cNvSpPr>
          <p:nvPr/>
        </p:nvSpPr>
        <p:spPr bwMode="auto">
          <a:xfrm>
            <a:off x="6400800" y="2743200"/>
            <a:ext cx="1371600" cy="1371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29704" name="Oval 24"/>
          <p:cNvSpPr>
            <a:spLocks noChangeArrowheads="1"/>
          </p:cNvSpPr>
          <p:nvPr/>
        </p:nvSpPr>
        <p:spPr bwMode="auto">
          <a:xfrm>
            <a:off x="5486400" y="4800600"/>
            <a:ext cx="1371600" cy="1371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29705" name="Text Box 26"/>
          <p:cNvSpPr txBox="1">
            <a:spLocks noChangeArrowheads="1"/>
          </p:cNvSpPr>
          <p:nvPr/>
        </p:nvSpPr>
        <p:spPr bwMode="auto">
          <a:xfrm>
            <a:off x="603250" y="3016250"/>
            <a:ext cx="1073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sz="1600">
                <a:latin typeface="Arial" charset="0"/>
              </a:rPr>
              <a:t>Computer</a:t>
            </a:r>
            <a:endParaRPr lang="en-GB"/>
          </a:p>
        </p:txBody>
      </p:sp>
      <p:sp>
        <p:nvSpPr>
          <p:cNvPr id="29706" name="Text Box 27"/>
          <p:cNvSpPr txBox="1">
            <a:spLocks noChangeArrowheads="1"/>
          </p:cNvSpPr>
          <p:nvPr/>
        </p:nvSpPr>
        <p:spPr bwMode="auto">
          <a:xfrm>
            <a:off x="6553200" y="2971800"/>
            <a:ext cx="1093788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sz="1600">
                <a:latin typeface="Arial" charset="0"/>
              </a:rPr>
              <a:t>Arithmetic</a:t>
            </a:r>
          </a:p>
          <a:p>
            <a:r>
              <a:rPr lang="en-GB" sz="1600">
                <a:latin typeface="Arial" charset="0"/>
              </a:rPr>
              <a:t>and </a:t>
            </a:r>
          </a:p>
          <a:p>
            <a:r>
              <a:rPr lang="en-GB" sz="1600">
                <a:latin typeface="Arial" charset="0"/>
              </a:rPr>
              <a:t>Login Unit</a:t>
            </a:r>
          </a:p>
        </p:txBody>
      </p:sp>
      <p:sp>
        <p:nvSpPr>
          <p:cNvPr id="29707" name="Text Box 28"/>
          <p:cNvSpPr txBox="1">
            <a:spLocks noChangeArrowheads="1"/>
          </p:cNvSpPr>
          <p:nvPr/>
        </p:nvSpPr>
        <p:spPr bwMode="auto">
          <a:xfrm>
            <a:off x="5715000" y="5133975"/>
            <a:ext cx="8350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sz="1600">
                <a:latin typeface="Arial" charset="0"/>
              </a:rPr>
              <a:t>Control</a:t>
            </a:r>
          </a:p>
          <a:p>
            <a:r>
              <a:rPr lang="en-GB" sz="1600">
                <a:latin typeface="Arial" charset="0"/>
              </a:rPr>
              <a:t>Unit</a:t>
            </a:r>
          </a:p>
        </p:txBody>
      </p:sp>
      <p:sp>
        <p:nvSpPr>
          <p:cNvPr id="29708" name="Text Box 29"/>
          <p:cNvSpPr txBox="1">
            <a:spLocks noChangeArrowheads="1"/>
          </p:cNvSpPr>
          <p:nvPr/>
        </p:nvSpPr>
        <p:spPr bwMode="auto">
          <a:xfrm>
            <a:off x="5410200" y="4067175"/>
            <a:ext cx="157003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sz="1600">
                <a:latin typeface="Arial" charset="0"/>
              </a:rPr>
              <a:t>Internal CPU</a:t>
            </a:r>
          </a:p>
          <a:p>
            <a:r>
              <a:rPr lang="en-GB" sz="1600">
                <a:latin typeface="Arial" charset="0"/>
              </a:rPr>
              <a:t>Interconnection</a:t>
            </a:r>
          </a:p>
        </p:txBody>
      </p:sp>
      <p:sp>
        <p:nvSpPr>
          <p:cNvPr id="29709" name="Line 30"/>
          <p:cNvSpPr>
            <a:spLocks noChangeShapeType="1"/>
          </p:cNvSpPr>
          <p:nvPr/>
        </p:nvSpPr>
        <p:spPr bwMode="auto">
          <a:xfrm flipV="1">
            <a:off x="1524000" y="2209800"/>
            <a:ext cx="38862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29710" name="Line 31"/>
          <p:cNvSpPr>
            <a:spLocks noChangeShapeType="1"/>
          </p:cNvSpPr>
          <p:nvPr/>
        </p:nvSpPr>
        <p:spPr bwMode="auto">
          <a:xfrm>
            <a:off x="1524000" y="4343400"/>
            <a:ext cx="37338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29711" name="Text Box 34"/>
          <p:cNvSpPr txBox="1">
            <a:spLocks noChangeArrowheads="1"/>
          </p:cNvSpPr>
          <p:nvPr/>
        </p:nvSpPr>
        <p:spPr bwMode="auto">
          <a:xfrm>
            <a:off x="4829175" y="3168650"/>
            <a:ext cx="1038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sz="1600">
                <a:latin typeface="Arial" charset="0"/>
              </a:rPr>
              <a:t>Registers</a:t>
            </a:r>
          </a:p>
        </p:txBody>
      </p:sp>
      <p:sp>
        <p:nvSpPr>
          <p:cNvPr id="29712" name="Oval 37"/>
          <p:cNvSpPr>
            <a:spLocks noChangeArrowheads="1"/>
          </p:cNvSpPr>
          <p:nvPr/>
        </p:nvSpPr>
        <p:spPr bwMode="auto">
          <a:xfrm>
            <a:off x="1219200" y="3581400"/>
            <a:ext cx="685800" cy="76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29713" name="Text Box 38"/>
          <p:cNvSpPr txBox="1">
            <a:spLocks noChangeArrowheads="1"/>
          </p:cNvSpPr>
          <p:nvPr/>
        </p:nvSpPr>
        <p:spPr bwMode="auto">
          <a:xfrm>
            <a:off x="1327150" y="3810000"/>
            <a:ext cx="5016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 algn="ctr"/>
            <a:r>
              <a:rPr lang="en-US" sz="1200" dirty="0">
                <a:latin typeface="Arial" charset="0"/>
              </a:rPr>
              <a:t>CPU</a:t>
            </a:r>
            <a:endParaRPr lang="en-US" sz="1600" dirty="0">
              <a:latin typeface="Arial" charset="0"/>
            </a:endParaRPr>
          </a:p>
        </p:txBody>
      </p:sp>
      <p:sp>
        <p:nvSpPr>
          <p:cNvPr id="29714" name="Oval 39"/>
          <p:cNvSpPr>
            <a:spLocks noChangeArrowheads="1"/>
          </p:cNvSpPr>
          <p:nvPr/>
        </p:nvSpPr>
        <p:spPr bwMode="auto">
          <a:xfrm>
            <a:off x="304800" y="3276600"/>
            <a:ext cx="609600" cy="609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/>
            <a:r>
              <a:rPr lang="en-US" sz="1200" dirty="0">
                <a:latin typeface="Arial" charset="0"/>
              </a:rPr>
              <a:t>I/O</a:t>
            </a:r>
            <a:endParaRPr lang="en-US" sz="1600" dirty="0">
              <a:latin typeface="Arial" charset="0"/>
            </a:endParaRPr>
          </a:p>
        </p:txBody>
      </p:sp>
      <p:sp>
        <p:nvSpPr>
          <p:cNvPr id="29715" name="Oval 40"/>
          <p:cNvSpPr>
            <a:spLocks noChangeArrowheads="1"/>
          </p:cNvSpPr>
          <p:nvPr/>
        </p:nvSpPr>
        <p:spPr bwMode="auto">
          <a:xfrm>
            <a:off x="381000" y="4191000"/>
            <a:ext cx="6858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29716" name="Oval 41"/>
          <p:cNvSpPr>
            <a:spLocks noChangeArrowheads="1"/>
          </p:cNvSpPr>
          <p:nvPr/>
        </p:nvSpPr>
        <p:spPr bwMode="auto">
          <a:xfrm>
            <a:off x="609600" y="3581400"/>
            <a:ext cx="685800" cy="76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29717" name="Text Box 43"/>
          <p:cNvSpPr txBox="1">
            <a:spLocks noChangeArrowheads="1"/>
          </p:cNvSpPr>
          <p:nvPr/>
        </p:nvSpPr>
        <p:spPr bwMode="auto">
          <a:xfrm>
            <a:off x="381000" y="4373563"/>
            <a:ext cx="7302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 algn="ctr"/>
            <a:r>
              <a:rPr lang="en-US" sz="1200">
                <a:latin typeface="Arial" charset="0"/>
              </a:rPr>
              <a:t>Memory</a:t>
            </a:r>
            <a:endParaRPr lang="en-US" sz="1600">
              <a:latin typeface="Arial" charset="0"/>
            </a:endParaRPr>
          </a:p>
        </p:txBody>
      </p:sp>
      <p:sp>
        <p:nvSpPr>
          <p:cNvPr id="29718" name="Text Box 44"/>
          <p:cNvSpPr txBox="1">
            <a:spLocks noChangeArrowheads="1"/>
          </p:cNvSpPr>
          <p:nvPr/>
        </p:nvSpPr>
        <p:spPr bwMode="auto">
          <a:xfrm>
            <a:off x="606425" y="3810000"/>
            <a:ext cx="688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 algn="ctr"/>
            <a:r>
              <a:rPr lang="en-US" sz="1200" dirty="0">
                <a:latin typeface="Arial" charset="0"/>
              </a:rPr>
              <a:t>System</a:t>
            </a:r>
          </a:p>
          <a:p>
            <a:pPr algn="ctr"/>
            <a:r>
              <a:rPr lang="en-US" sz="1200" dirty="0">
                <a:latin typeface="Arial" charset="0"/>
              </a:rPr>
              <a:t>Bus</a:t>
            </a:r>
          </a:p>
        </p:txBody>
      </p:sp>
      <p:sp>
        <p:nvSpPr>
          <p:cNvPr id="29719" name="Text Box 46"/>
          <p:cNvSpPr txBox="1">
            <a:spLocks noChangeArrowheads="1"/>
          </p:cNvSpPr>
          <p:nvPr/>
        </p:nvSpPr>
        <p:spPr bwMode="auto">
          <a:xfrm>
            <a:off x="5907244" y="2315042"/>
            <a:ext cx="725176" cy="40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rial" charset="0"/>
              </a:rPr>
              <a:t>CPU</a:t>
            </a:r>
            <a:endParaRPr lang="en-US" sz="16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</p:spPr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Oval 35" descr="50%"/>
          <p:cNvSpPr>
            <a:spLocks noChangeArrowheads="1"/>
          </p:cNvSpPr>
          <p:nvPr/>
        </p:nvSpPr>
        <p:spPr bwMode="auto">
          <a:xfrm>
            <a:off x="3886200" y="2057400"/>
            <a:ext cx="4724400" cy="4648200"/>
          </a:xfrm>
          <a:prstGeom prst="ellipse">
            <a:avLst/>
          </a:prstGeom>
          <a:pattFill prst="pct50">
            <a:fgClr>
              <a:schemeClr val="tx1"/>
            </a:fgClr>
            <a:bgClr>
              <a:schemeClr val="bg1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30723" name="Oval 40"/>
          <p:cNvSpPr>
            <a:spLocks noChangeArrowheads="1"/>
          </p:cNvSpPr>
          <p:nvPr/>
        </p:nvSpPr>
        <p:spPr bwMode="auto">
          <a:xfrm>
            <a:off x="5410200" y="3581400"/>
            <a:ext cx="1828800" cy="1828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noFill/>
          <a:ln cap="flat">
            <a:solidFill>
              <a:schemeClr val="tx1"/>
            </a:solidFill>
          </a:ln>
        </p:spPr>
        <p:txBody>
          <a:bodyPr lIns="90000" tIns="46800" rIns="90000" bIns="46800"/>
          <a:lstStyle/>
          <a:p>
            <a:r>
              <a:rPr lang="en-GB" smtClean="0"/>
              <a:t>Structure - The Control Unit</a:t>
            </a:r>
          </a:p>
        </p:txBody>
      </p:sp>
      <p:sp>
        <p:nvSpPr>
          <p:cNvPr id="30725" name="Oval 36"/>
          <p:cNvSpPr>
            <a:spLocks noChangeArrowheads="1"/>
          </p:cNvSpPr>
          <p:nvPr/>
        </p:nvSpPr>
        <p:spPr bwMode="auto">
          <a:xfrm>
            <a:off x="4648200" y="2743200"/>
            <a:ext cx="1507976" cy="1371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30726" name="Oval 37"/>
          <p:cNvSpPr>
            <a:spLocks noChangeArrowheads="1"/>
          </p:cNvSpPr>
          <p:nvPr/>
        </p:nvSpPr>
        <p:spPr bwMode="auto">
          <a:xfrm>
            <a:off x="76200" y="2971800"/>
            <a:ext cx="1981200" cy="2057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30727" name="Oval 39"/>
          <p:cNvSpPr>
            <a:spLocks noChangeArrowheads="1"/>
          </p:cNvSpPr>
          <p:nvPr/>
        </p:nvSpPr>
        <p:spPr bwMode="auto">
          <a:xfrm>
            <a:off x="5715000" y="5029200"/>
            <a:ext cx="1371600" cy="1371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30728" name="Text Box 41"/>
          <p:cNvSpPr txBox="1">
            <a:spLocks noChangeArrowheads="1"/>
          </p:cNvSpPr>
          <p:nvPr/>
        </p:nvSpPr>
        <p:spPr bwMode="auto">
          <a:xfrm>
            <a:off x="763588" y="3016250"/>
            <a:ext cx="6080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sz="1600">
                <a:latin typeface="Arial" charset="0"/>
              </a:rPr>
              <a:t>CPU</a:t>
            </a:r>
            <a:endParaRPr lang="en-GB"/>
          </a:p>
        </p:txBody>
      </p:sp>
      <p:sp>
        <p:nvSpPr>
          <p:cNvPr id="30729" name="Text Box 43"/>
          <p:cNvSpPr txBox="1">
            <a:spLocks noChangeArrowheads="1"/>
          </p:cNvSpPr>
          <p:nvPr/>
        </p:nvSpPr>
        <p:spPr bwMode="auto">
          <a:xfrm>
            <a:off x="5942013" y="5362575"/>
            <a:ext cx="91598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sz="1600">
                <a:latin typeface="Arial" charset="0"/>
              </a:rPr>
              <a:t>Control</a:t>
            </a:r>
          </a:p>
          <a:p>
            <a:r>
              <a:rPr lang="en-GB" sz="1600">
                <a:latin typeface="Arial" charset="0"/>
              </a:rPr>
              <a:t>Memory</a:t>
            </a:r>
          </a:p>
        </p:txBody>
      </p:sp>
      <p:sp>
        <p:nvSpPr>
          <p:cNvPr id="30730" name="Text Box 44"/>
          <p:cNvSpPr txBox="1">
            <a:spLocks noChangeArrowheads="1"/>
          </p:cNvSpPr>
          <p:nvPr/>
        </p:nvSpPr>
        <p:spPr bwMode="auto">
          <a:xfrm>
            <a:off x="5672138" y="4067175"/>
            <a:ext cx="1490662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sz="1600">
                <a:latin typeface="Arial" charset="0"/>
              </a:rPr>
              <a:t>Control Unit </a:t>
            </a:r>
          </a:p>
          <a:p>
            <a:r>
              <a:rPr lang="en-GB" sz="1600">
                <a:latin typeface="Arial" charset="0"/>
              </a:rPr>
              <a:t>Registers and </a:t>
            </a:r>
          </a:p>
          <a:p>
            <a:r>
              <a:rPr lang="en-GB" sz="1600">
                <a:latin typeface="Arial" charset="0"/>
              </a:rPr>
              <a:t>Decoders</a:t>
            </a:r>
          </a:p>
        </p:txBody>
      </p:sp>
      <p:sp>
        <p:nvSpPr>
          <p:cNvPr id="30731" name="Line 45"/>
          <p:cNvSpPr>
            <a:spLocks noChangeShapeType="1"/>
          </p:cNvSpPr>
          <p:nvPr/>
        </p:nvSpPr>
        <p:spPr bwMode="auto">
          <a:xfrm flipV="1">
            <a:off x="1524000" y="2209800"/>
            <a:ext cx="38862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30732" name="Line 46"/>
          <p:cNvSpPr>
            <a:spLocks noChangeShapeType="1"/>
          </p:cNvSpPr>
          <p:nvPr/>
        </p:nvSpPr>
        <p:spPr bwMode="auto">
          <a:xfrm>
            <a:off x="1524000" y="4343400"/>
            <a:ext cx="37338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30733" name="Text Box 47"/>
          <p:cNvSpPr txBox="1">
            <a:spLocks noChangeArrowheads="1"/>
          </p:cNvSpPr>
          <p:nvPr/>
        </p:nvSpPr>
        <p:spPr bwMode="auto">
          <a:xfrm>
            <a:off x="4829175" y="3168650"/>
            <a:ext cx="12509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sz="1600" dirty="0">
                <a:latin typeface="Arial" charset="0"/>
              </a:rPr>
              <a:t>Sequencing</a:t>
            </a:r>
          </a:p>
          <a:p>
            <a:r>
              <a:rPr lang="en-GB" sz="1600" dirty="0">
                <a:latin typeface="Arial" charset="0"/>
              </a:rPr>
              <a:t>Login</a:t>
            </a:r>
          </a:p>
        </p:txBody>
      </p:sp>
      <p:sp>
        <p:nvSpPr>
          <p:cNvPr id="30734" name="Oval 48"/>
          <p:cNvSpPr>
            <a:spLocks noChangeArrowheads="1"/>
          </p:cNvSpPr>
          <p:nvPr/>
        </p:nvSpPr>
        <p:spPr bwMode="auto">
          <a:xfrm>
            <a:off x="1219200" y="3581400"/>
            <a:ext cx="685800" cy="76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30735" name="Text Box 49"/>
          <p:cNvSpPr txBox="1">
            <a:spLocks noChangeArrowheads="1"/>
          </p:cNvSpPr>
          <p:nvPr/>
        </p:nvSpPr>
        <p:spPr bwMode="auto">
          <a:xfrm>
            <a:off x="1246188" y="3719513"/>
            <a:ext cx="669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 algn="ctr"/>
            <a:r>
              <a:rPr lang="en-US" sz="1200">
                <a:latin typeface="Arial" charset="0"/>
              </a:rPr>
              <a:t>Control</a:t>
            </a:r>
          </a:p>
          <a:p>
            <a:pPr algn="ctr"/>
            <a:r>
              <a:rPr lang="en-US" sz="1200">
                <a:latin typeface="Arial" charset="0"/>
              </a:rPr>
              <a:t>Unit</a:t>
            </a:r>
            <a:endParaRPr lang="en-US" sz="1600">
              <a:latin typeface="Arial" charset="0"/>
            </a:endParaRPr>
          </a:p>
        </p:txBody>
      </p:sp>
      <p:sp>
        <p:nvSpPr>
          <p:cNvPr id="30736" name="Oval 50"/>
          <p:cNvSpPr>
            <a:spLocks noChangeArrowheads="1"/>
          </p:cNvSpPr>
          <p:nvPr/>
        </p:nvSpPr>
        <p:spPr bwMode="auto">
          <a:xfrm>
            <a:off x="304800" y="3276600"/>
            <a:ext cx="609600" cy="609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/>
            <a:r>
              <a:rPr lang="en-US" sz="1200">
                <a:latin typeface="Arial" charset="0"/>
              </a:rPr>
              <a:t>ALU</a:t>
            </a:r>
            <a:endParaRPr lang="en-US" sz="1600">
              <a:latin typeface="Arial" charset="0"/>
            </a:endParaRPr>
          </a:p>
        </p:txBody>
      </p:sp>
      <p:sp>
        <p:nvSpPr>
          <p:cNvPr id="30737" name="Oval 51"/>
          <p:cNvSpPr>
            <a:spLocks noChangeArrowheads="1"/>
          </p:cNvSpPr>
          <p:nvPr/>
        </p:nvSpPr>
        <p:spPr bwMode="auto">
          <a:xfrm>
            <a:off x="381000" y="4191000"/>
            <a:ext cx="6858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30738" name="Oval 52"/>
          <p:cNvSpPr>
            <a:spLocks noChangeArrowheads="1"/>
          </p:cNvSpPr>
          <p:nvPr/>
        </p:nvSpPr>
        <p:spPr bwMode="auto">
          <a:xfrm>
            <a:off x="609600" y="3581400"/>
            <a:ext cx="685800" cy="76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30739" name="Text Box 53"/>
          <p:cNvSpPr txBox="1">
            <a:spLocks noChangeArrowheads="1"/>
          </p:cNvSpPr>
          <p:nvPr/>
        </p:nvSpPr>
        <p:spPr bwMode="auto">
          <a:xfrm>
            <a:off x="338138" y="4373563"/>
            <a:ext cx="8223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 algn="ctr"/>
            <a:r>
              <a:rPr lang="en-US" sz="1200" dirty="0">
                <a:latin typeface="Arial" charset="0"/>
              </a:rPr>
              <a:t>Registers</a:t>
            </a:r>
            <a:endParaRPr lang="en-US" sz="1600" dirty="0">
              <a:latin typeface="Arial" charset="0"/>
            </a:endParaRPr>
          </a:p>
        </p:txBody>
      </p:sp>
      <p:sp>
        <p:nvSpPr>
          <p:cNvPr id="30740" name="Text Box 54"/>
          <p:cNvSpPr txBox="1">
            <a:spLocks noChangeArrowheads="1"/>
          </p:cNvSpPr>
          <p:nvPr/>
        </p:nvSpPr>
        <p:spPr bwMode="auto">
          <a:xfrm>
            <a:off x="609600" y="3810000"/>
            <a:ext cx="687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 algn="ctr"/>
            <a:r>
              <a:rPr lang="en-US" sz="1200">
                <a:latin typeface="Arial" charset="0"/>
              </a:rPr>
              <a:t>Internal</a:t>
            </a:r>
          </a:p>
          <a:p>
            <a:pPr algn="ctr"/>
            <a:r>
              <a:rPr lang="en-US" sz="1200">
                <a:latin typeface="Arial" charset="0"/>
              </a:rPr>
              <a:t>Bus</a:t>
            </a:r>
          </a:p>
        </p:txBody>
      </p:sp>
      <p:sp>
        <p:nvSpPr>
          <p:cNvPr id="30741" name="Text Box 55"/>
          <p:cNvSpPr txBox="1">
            <a:spLocks noChangeArrowheads="1"/>
          </p:cNvSpPr>
          <p:nvPr/>
        </p:nvSpPr>
        <p:spPr bwMode="auto">
          <a:xfrm>
            <a:off x="5404846" y="2283292"/>
            <a:ext cx="1536296" cy="40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solidFill>
                  <a:schemeClr val="bg1"/>
                </a:solidFill>
                <a:latin typeface="Arial" charset="0"/>
              </a:rPr>
              <a:t>Control Unit</a:t>
            </a:r>
            <a:endParaRPr lang="en-US" sz="16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2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</p:spPr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162800" cy="911225"/>
          </a:xfrm>
        </p:spPr>
        <p:txBody>
          <a:bodyPr/>
          <a:lstStyle/>
          <a:p>
            <a:pPr eaLnBrk="1" hangingPunct="1"/>
            <a:r>
              <a:rPr lang="en-US" dirty="0" smtClean="0"/>
              <a:t>CPU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7315200" cy="5334000"/>
          </a:xfrm>
        </p:spPr>
        <p:txBody>
          <a:bodyPr/>
          <a:lstStyle/>
          <a:p>
            <a:r>
              <a:rPr lang="en-US" dirty="0" smtClean="0"/>
              <a:t>Central Processing Unit</a:t>
            </a:r>
          </a:p>
          <a:p>
            <a:r>
              <a:rPr lang="en-US" dirty="0" smtClean="0"/>
              <a:t>Brain of the computer</a:t>
            </a:r>
          </a:p>
          <a:p>
            <a:r>
              <a:rPr lang="en-US" dirty="0" smtClean="0"/>
              <a:t>Control unit</a:t>
            </a:r>
          </a:p>
          <a:p>
            <a:pPr lvl="1"/>
            <a:r>
              <a:rPr lang="en-US" dirty="0" smtClean="0"/>
              <a:t>Controls resources in computer</a:t>
            </a:r>
          </a:p>
          <a:p>
            <a:pPr lvl="1"/>
            <a:r>
              <a:rPr lang="en-US" dirty="0" smtClean="0"/>
              <a:t>Instruction set</a:t>
            </a:r>
          </a:p>
          <a:p>
            <a:r>
              <a:rPr lang="en-US" dirty="0" smtClean="0"/>
              <a:t>Arithmetic logic unit</a:t>
            </a:r>
          </a:p>
          <a:p>
            <a:pPr lvl="1"/>
            <a:r>
              <a:rPr lang="en-US" dirty="0" smtClean="0"/>
              <a:t>Simple math operations</a:t>
            </a:r>
          </a:p>
          <a:p>
            <a:pPr lvl="1"/>
            <a:r>
              <a:rPr lang="en-US" dirty="0" smtClean="0"/>
              <a:t>Comparisons </a:t>
            </a:r>
          </a:p>
          <a:p>
            <a:pPr lvl="1"/>
            <a:r>
              <a:rPr lang="en-US" dirty="0" smtClean="0"/>
              <a:t>Logic operations</a:t>
            </a:r>
          </a:p>
          <a:p>
            <a:pPr lvl="1"/>
            <a:r>
              <a:rPr lang="en-US" dirty="0" smtClean="0"/>
              <a:t>Registers</a:t>
            </a:r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 of CPU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4419600" cy="2971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142999"/>
            <a:ext cx="7391400" cy="5410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162800" cy="911225"/>
          </a:xfrm>
        </p:spPr>
        <p:txBody>
          <a:bodyPr/>
          <a:lstStyle/>
          <a:p>
            <a:pPr eaLnBrk="1" hangingPunct="1"/>
            <a:r>
              <a:rPr lang="en-US" dirty="0" smtClean="0"/>
              <a:t>ALU Operations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7315200" cy="5334000"/>
          </a:xfrm>
        </p:spPr>
        <p:txBody>
          <a:bodyPr/>
          <a:lstStyle/>
          <a:p>
            <a:r>
              <a:rPr lang="en-US" dirty="0" smtClean="0"/>
              <a:t>Registers</a:t>
            </a:r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219200"/>
            <a:ext cx="7543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Movement of Instruction and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762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219200"/>
            <a:ext cx="7391400" cy="540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086600" cy="911225"/>
          </a:xfrm>
        </p:spPr>
        <p:txBody>
          <a:bodyPr/>
          <a:lstStyle/>
          <a:p>
            <a:pPr eaLnBrk="1" hangingPunct="1"/>
            <a:r>
              <a:rPr lang="en-US" dirty="0" smtClean="0"/>
              <a:t>Machine Cycle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534400" cy="5181600"/>
          </a:xfrm>
        </p:spPr>
        <p:txBody>
          <a:bodyPr/>
          <a:lstStyle/>
          <a:p>
            <a:r>
              <a:rPr lang="en-US" dirty="0" smtClean="0"/>
              <a:t>Steps by CPU to process data</a:t>
            </a:r>
          </a:p>
          <a:p>
            <a:r>
              <a:rPr lang="en-US" dirty="0" smtClean="0"/>
              <a:t>Instruction cycle</a:t>
            </a:r>
          </a:p>
          <a:p>
            <a:pPr lvl="1"/>
            <a:r>
              <a:rPr lang="en-US" dirty="0" smtClean="0"/>
              <a:t>CPU fetches the instruction</a:t>
            </a:r>
          </a:p>
          <a:p>
            <a:pPr lvl="1"/>
            <a:r>
              <a:rPr lang="en-US" dirty="0" smtClean="0"/>
              <a:t>Decodes the instruction</a:t>
            </a:r>
          </a:p>
          <a:p>
            <a:r>
              <a:rPr lang="en-US" dirty="0" smtClean="0"/>
              <a:t>Execution cycle</a:t>
            </a:r>
          </a:p>
          <a:p>
            <a:pPr lvl="1"/>
            <a:r>
              <a:rPr lang="en-US" dirty="0" smtClean="0"/>
              <a:t>CPU performs the instruction</a:t>
            </a:r>
          </a:p>
          <a:p>
            <a:pPr lvl="1"/>
            <a:r>
              <a:rPr lang="en-US" dirty="0" smtClean="0"/>
              <a:t>Stores the result (sometimes required)</a:t>
            </a:r>
          </a:p>
          <a:p>
            <a:r>
              <a:rPr lang="en-US" dirty="0" smtClean="0"/>
              <a:t>Million Instructions per second (MIPS)</a:t>
            </a:r>
          </a:p>
          <a:p>
            <a:r>
              <a:rPr lang="en-US" dirty="0" smtClean="0"/>
              <a:t>Billions of cycles per second (BIPS)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086600" cy="911225"/>
          </a:xfrm>
        </p:spPr>
        <p:txBody>
          <a:bodyPr/>
          <a:lstStyle/>
          <a:p>
            <a:pPr eaLnBrk="1" hangingPunct="1"/>
            <a:r>
              <a:rPr lang="en-US" dirty="0" smtClean="0"/>
              <a:t>Machine Cycle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3581400" cy="4952999"/>
          </a:xfrm>
        </p:spPr>
        <p:txBody>
          <a:bodyPr/>
          <a:lstStyle/>
          <a:p>
            <a:r>
              <a:rPr lang="en-US" dirty="0" smtClean="0"/>
              <a:t>Instruction cycle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Execution cycle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1066800"/>
            <a:ext cx="5029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3810000"/>
            <a:ext cx="49530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In a Machine Cycle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457199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399" y="1143000"/>
            <a:ext cx="7836071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Machine </a:t>
            </a:r>
            <a:r>
              <a:rPr lang="en-US" smtClean="0"/>
              <a:t>Cycle Pipelining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7315200" cy="1447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Pipelining</a:t>
            </a:r>
          </a:p>
          <a:p>
            <a:pPr lvl="1"/>
            <a:r>
              <a:rPr lang="en-US" dirty="0" smtClean="0"/>
              <a:t>Processor begins fetching a second instruction before it completes the machine cycle for the first instruction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438400"/>
            <a:ext cx="7315200" cy="4240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010400" cy="911225"/>
          </a:xfrm>
        </p:spPr>
        <p:txBody>
          <a:bodyPr/>
          <a:lstStyle/>
          <a:p>
            <a:r>
              <a:rPr lang="en-US" dirty="0" smtClean="0"/>
              <a:t>Leading Processor Manufacturer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3048000" cy="487679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162800" y="6248400"/>
            <a:ext cx="609600" cy="457200"/>
          </a:xfrm>
        </p:spPr>
        <p:txBody>
          <a:bodyPr/>
          <a:lstStyle/>
          <a:p>
            <a:pPr>
              <a:defRPr/>
            </a:pPr>
            <a:fld id="{782E5CB2-9C56-4C4E-9F8A-031E63E2A4DA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  <p:pic>
        <p:nvPicPr>
          <p:cNvPr id="5" name="Content Placeholder 13" descr="Fig4-07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1143000"/>
            <a:ext cx="5257800" cy="5667633"/>
          </a:xfrm>
          <a:prstGeom prst="rect">
            <a:avLst/>
          </a:prstGeom>
        </p:spPr>
      </p:pic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162800" cy="911225"/>
          </a:xfrm>
        </p:spPr>
        <p:txBody>
          <a:bodyPr/>
          <a:lstStyle/>
          <a:p>
            <a:pPr eaLnBrk="1" hangingPunct="1"/>
            <a:r>
              <a:rPr lang="en-US" dirty="0" smtClean="0"/>
              <a:t>Memory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Von Neumann Architecture</a:t>
            </a:r>
          </a:p>
          <a:p>
            <a:pPr lvl="1"/>
            <a:r>
              <a:rPr lang="en-US" dirty="0" smtClean="0"/>
              <a:t>Concept of stored program</a:t>
            </a:r>
          </a:p>
          <a:p>
            <a:r>
              <a:rPr lang="en-US" dirty="0" smtClean="0"/>
              <a:t>Stores open programs and data</a:t>
            </a:r>
          </a:p>
          <a:p>
            <a:r>
              <a:rPr lang="en-US" dirty="0" smtClean="0"/>
              <a:t>Small chips on the motherboard</a:t>
            </a:r>
          </a:p>
          <a:p>
            <a:r>
              <a:rPr lang="en-US" dirty="0" smtClean="0"/>
              <a:t>More memory makes a computer faster</a:t>
            </a:r>
          </a:p>
        </p:txBody>
      </p:sp>
      <p:pic>
        <p:nvPicPr>
          <p:cNvPr id="14341" name="Picture 4" descr="dim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964340"/>
            <a:ext cx="5181600" cy="266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162800" cy="911225"/>
          </a:xfrm>
        </p:spPr>
        <p:txBody>
          <a:bodyPr/>
          <a:lstStyle/>
          <a:p>
            <a:pPr eaLnBrk="1" hangingPunct="1"/>
            <a:r>
              <a:rPr lang="en-US" dirty="0" smtClean="0"/>
              <a:t>Memory Address and Size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1"/>
            <a:ext cx="7315200" cy="1752600"/>
          </a:xfrm>
        </p:spPr>
        <p:txBody>
          <a:bodyPr/>
          <a:lstStyle/>
          <a:p>
            <a:r>
              <a:rPr lang="en-US" dirty="0" smtClean="0"/>
              <a:t>Each Memory has an address</a:t>
            </a:r>
          </a:p>
          <a:p>
            <a:r>
              <a:rPr lang="en-US" dirty="0" smtClean="0"/>
              <a:t>Memory size is measured in KB, MB, GB or TB</a:t>
            </a:r>
          </a:p>
        </p:txBody>
      </p:sp>
      <p:pic>
        <p:nvPicPr>
          <p:cNvPr id="7" name="Picture 6" descr="Fig4-17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2895600"/>
            <a:ext cx="7026542" cy="2819400"/>
          </a:xfrm>
          <a:prstGeom prst="rect">
            <a:avLst/>
          </a:prstGeom>
        </p:spPr>
      </p:pic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Memory Stores?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52400" y="1295400"/>
            <a:ext cx="7467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Store 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Instructions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waiting to be executed by the processor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Data 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needed by those instructions, and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Results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processing the data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Stores 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three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basic categories of items:</a:t>
            </a: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304800" y="3962400"/>
          <a:ext cx="7924800" cy="266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562E1E4-0C2E-418F-B802-611E73C974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>
                                            <p:graphicEl>
                                              <a:dgm id="{A562E1E4-0C2E-418F-B802-611E73C974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F6B1359-B822-4DF0-81A9-CA5A95268A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graphicEl>
                                              <a:dgm id="{EF6B1359-B822-4DF0-81A9-CA5A95268A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42ED085-1118-47B9-8A59-16152F58B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>
                                            <p:graphicEl>
                                              <a:dgm id="{642ED085-1118-47B9-8A59-16152F58B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Graphic spid="6" grpId="0">
        <p:bldSub>
          <a:bldDgm bld="one"/>
        </p:bldSub>
      </p:bldGraphic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How Instruction Moves In and Out of Memory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7315200" cy="609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19199"/>
            <a:ext cx="7848600" cy="5482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Summary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4835525"/>
          </a:xfrm>
        </p:spPr>
        <p:txBody>
          <a:bodyPr/>
          <a:lstStyle/>
          <a:p>
            <a:r>
              <a:rPr lang="en-US" dirty="0" smtClean="0"/>
              <a:t>How Computer Stores Data</a:t>
            </a:r>
          </a:p>
          <a:p>
            <a:r>
              <a:rPr lang="en-US" dirty="0" smtClean="0"/>
              <a:t>Text Codes</a:t>
            </a:r>
          </a:p>
          <a:p>
            <a:pPr lvl="1"/>
            <a:r>
              <a:rPr lang="en-US" dirty="0" smtClean="0"/>
              <a:t>EBCDIC, ASCII, Extended ASCII and Unicode</a:t>
            </a:r>
          </a:p>
          <a:p>
            <a:r>
              <a:rPr lang="en-US" dirty="0" smtClean="0"/>
              <a:t>Binary Arithmetic</a:t>
            </a:r>
          </a:p>
          <a:p>
            <a:r>
              <a:rPr lang="en-US" dirty="0" smtClean="0"/>
              <a:t>Boolean Algebra</a:t>
            </a:r>
          </a:p>
          <a:p>
            <a:r>
              <a:rPr lang="en-US" dirty="0" smtClean="0"/>
              <a:t>Central Processing Unit (CPU)</a:t>
            </a:r>
          </a:p>
          <a:p>
            <a:pPr lvl="1"/>
            <a:r>
              <a:rPr lang="en-US" dirty="0" smtClean="0"/>
              <a:t>Control Unit and ALU</a:t>
            </a:r>
          </a:p>
          <a:p>
            <a:r>
              <a:rPr lang="en-US" dirty="0" smtClean="0"/>
              <a:t>Machine Cycle</a:t>
            </a:r>
          </a:p>
          <a:p>
            <a:r>
              <a:rPr lang="en-US" dirty="0" smtClean="0"/>
              <a:t>Memory</a:t>
            </a:r>
            <a:endParaRPr lang="en-US" dirty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Summary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4835525"/>
          </a:xfrm>
        </p:spPr>
        <p:txBody>
          <a:bodyPr/>
          <a:lstStyle/>
          <a:p>
            <a:r>
              <a:rPr lang="en-US" dirty="0" smtClean="0"/>
              <a:t>How Computer Stores Data</a:t>
            </a:r>
          </a:p>
          <a:p>
            <a:r>
              <a:rPr lang="en-US" dirty="0" smtClean="0"/>
              <a:t>Text Codes</a:t>
            </a:r>
          </a:p>
          <a:p>
            <a:pPr lvl="1"/>
            <a:r>
              <a:rPr lang="en-US" dirty="0" smtClean="0"/>
              <a:t>EBCDIC, ASCII, Extended ASCII and Unicode</a:t>
            </a:r>
          </a:p>
          <a:p>
            <a:r>
              <a:rPr lang="en-US" dirty="0" smtClean="0"/>
              <a:t>Binary Arithmetic</a:t>
            </a:r>
          </a:p>
          <a:p>
            <a:r>
              <a:rPr lang="en-US" dirty="0" smtClean="0"/>
              <a:t>Boolean Algebra</a:t>
            </a:r>
          </a:p>
          <a:p>
            <a:r>
              <a:rPr lang="en-US" dirty="0" smtClean="0"/>
              <a:t>Central Processing Unit (CPU)</a:t>
            </a:r>
          </a:p>
          <a:p>
            <a:pPr lvl="1"/>
            <a:r>
              <a:rPr lang="en-US" dirty="0" smtClean="0"/>
              <a:t>Control Unit and ALU</a:t>
            </a:r>
          </a:p>
          <a:p>
            <a:r>
              <a:rPr lang="en-US" dirty="0" smtClean="0"/>
              <a:t>Machine Cycle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Virtual_Slide_Template_Final</Template>
  <TotalTime>5389</TotalTime>
  <Words>1069</Words>
  <Application>Microsoft Office PowerPoint</Application>
  <PresentationFormat>On-screen Show (4:3)</PresentationFormat>
  <Paragraphs>308</Paragraphs>
  <Slides>44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Edge</vt:lpstr>
      <vt:lpstr>CSC 101 Introduction to Computing  Lecture 9 </vt:lpstr>
      <vt:lpstr>Last Lecture Summary </vt:lpstr>
      <vt:lpstr>Bits and Bytes</vt:lpstr>
      <vt:lpstr>Bit and Byte</vt:lpstr>
      <vt:lpstr>Text Codes</vt:lpstr>
      <vt:lpstr>EBCDIC</vt:lpstr>
      <vt:lpstr>EDCDIC</vt:lpstr>
      <vt:lpstr>ASCII</vt:lpstr>
      <vt:lpstr>ASCII Codes</vt:lpstr>
      <vt:lpstr>ASCII Code</vt:lpstr>
      <vt:lpstr>Extended ASCII</vt:lpstr>
      <vt:lpstr>Extended ASCII Code</vt:lpstr>
      <vt:lpstr>Letter Conversion to Binary</vt:lpstr>
      <vt:lpstr>Unicode</vt:lpstr>
      <vt:lpstr>Binary Arithmetic</vt:lpstr>
      <vt:lpstr>Binary Arithmetic</vt:lpstr>
      <vt:lpstr>Binary Arithmetic</vt:lpstr>
      <vt:lpstr>Binary Arithmetic</vt:lpstr>
      <vt:lpstr>Boolean Algebra</vt:lpstr>
      <vt:lpstr>Basic Logical Operations</vt:lpstr>
      <vt:lpstr>Logical Operations</vt:lpstr>
      <vt:lpstr>Logical Operations</vt:lpstr>
      <vt:lpstr>Logical Operations</vt:lpstr>
      <vt:lpstr>The System Unit</vt:lpstr>
      <vt:lpstr>The System Unit</vt:lpstr>
      <vt:lpstr>The System Unit</vt:lpstr>
      <vt:lpstr>Structure - Top Level</vt:lpstr>
      <vt:lpstr>Structure - The CPU</vt:lpstr>
      <vt:lpstr>Structure - The Control Unit</vt:lpstr>
      <vt:lpstr>CPU</vt:lpstr>
      <vt:lpstr>Function of CPU</vt:lpstr>
      <vt:lpstr>ALU Operations</vt:lpstr>
      <vt:lpstr>Movement of Instruction and Data</vt:lpstr>
      <vt:lpstr>Machine Cycle</vt:lpstr>
      <vt:lpstr>Machine Cycle</vt:lpstr>
      <vt:lpstr>Steps In a Machine Cycle</vt:lpstr>
      <vt:lpstr>Machine Cycle Pipelining</vt:lpstr>
      <vt:lpstr>Leading Processor Manufacturer</vt:lpstr>
      <vt:lpstr>Memory</vt:lpstr>
      <vt:lpstr>Memory Address and Size</vt:lpstr>
      <vt:lpstr>What Memory Stores?</vt:lpstr>
      <vt:lpstr>How Instruction Moves In and Out of Memory</vt:lpstr>
      <vt:lpstr>Summary</vt:lpstr>
      <vt:lpstr>Summary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</dc:title>
  <dc:subject>Introduction to Computing</dc:subject>
  <dc:creator>Dr. Iftikhar Azim Niaz</dc:creator>
  <cp:lastModifiedBy>NTS</cp:lastModifiedBy>
  <cp:revision>382</cp:revision>
  <dcterms:created xsi:type="dcterms:W3CDTF">2004-10-06T00:41:44Z</dcterms:created>
  <dcterms:modified xsi:type="dcterms:W3CDTF">2012-05-19T13:47:58Z</dcterms:modified>
</cp:coreProperties>
</file>