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42"/>
  </p:notesMasterIdLst>
  <p:sldIdLst>
    <p:sldId id="306" r:id="rId2"/>
    <p:sldId id="378" r:id="rId3"/>
    <p:sldId id="377" r:id="rId4"/>
    <p:sldId id="460" r:id="rId5"/>
    <p:sldId id="461" r:id="rId6"/>
    <p:sldId id="443" r:id="rId7"/>
    <p:sldId id="444" r:id="rId8"/>
    <p:sldId id="463" r:id="rId9"/>
    <p:sldId id="446" r:id="rId10"/>
    <p:sldId id="462" r:id="rId11"/>
    <p:sldId id="447" r:id="rId12"/>
    <p:sldId id="448" r:id="rId13"/>
    <p:sldId id="449" r:id="rId14"/>
    <p:sldId id="450" r:id="rId15"/>
    <p:sldId id="451" r:id="rId16"/>
    <p:sldId id="452" r:id="rId17"/>
    <p:sldId id="453" r:id="rId18"/>
    <p:sldId id="465" r:id="rId19"/>
    <p:sldId id="454" r:id="rId20"/>
    <p:sldId id="466" r:id="rId21"/>
    <p:sldId id="467" r:id="rId22"/>
    <p:sldId id="455" r:id="rId23"/>
    <p:sldId id="468" r:id="rId24"/>
    <p:sldId id="456" r:id="rId25"/>
    <p:sldId id="469" r:id="rId26"/>
    <p:sldId id="470" r:id="rId27"/>
    <p:sldId id="457" r:id="rId28"/>
    <p:sldId id="472" r:id="rId29"/>
    <p:sldId id="471" r:id="rId30"/>
    <p:sldId id="458" r:id="rId31"/>
    <p:sldId id="473" r:id="rId32"/>
    <p:sldId id="474" r:id="rId33"/>
    <p:sldId id="459" r:id="rId34"/>
    <p:sldId id="477" r:id="rId35"/>
    <p:sldId id="475" r:id="rId36"/>
    <p:sldId id="476" r:id="rId37"/>
    <p:sldId id="478" r:id="rId38"/>
    <p:sldId id="464" r:id="rId39"/>
    <p:sldId id="376" r:id="rId40"/>
    <p:sldId id="441"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094" autoAdjust="0"/>
    <p:restoredTop sz="94990" autoAdjust="0"/>
  </p:normalViewPr>
  <p:slideViewPr>
    <p:cSldViewPr>
      <p:cViewPr varScale="1">
        <p:scale>
          <a:sx n="49" d="100"/>
          <a:sy n="49" d="100"/>
        </p:scale>
        <p:origin x="-110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8000A0F-C4DF-42E5-8490-1BF36A4BD459}" type="slidenum">
              <a:rPr lang="en-US" smtClean="0"/>
              <a:pPr/>
              <a:t>4</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8000A0F-C4DF-42E5-8490-1BF36A4BD459}" type="slidenum">
              <a:rPr lang="en-US" smtClean="0"/>
              <a:pPr/>
              <a:t>5</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8000A0F-C4DF-42E5-8490-1BF36A4BD459}" type="slidenum">
              <a:rPr lang="en-US" smtClean="0"/>
              <a:pPr/>
              <a:t>6</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cs typeface="Times" pitchFamily="18" charset="0"/>
              </a:rPr>
              <a:t>Hairstylists often suffer from carpal tunnel. Bicyclists can suffer from overuse injuries of the knee. </a:t>
            </a:r>
            <a:endParaRPr lang="en-US" dirty="0" smtClean="0">
              <a:cs typeface="Times New Roman" pitchFamily="18" charset="0"/>
            </a:endParaRPr>
          </a:p>
          <a:p>
            <a:pPr eaLnBrk="1" hangingPunct="1"/>
            <a:endParaRPr lang="en-US" b="1" i="0" dirty="0" smtClean="0">
              <a:cs typeface="Times New Roman" pitchFamily="18" charset="0"/>
            </a:endParaRPr>
          </a:p>
          <a:p>
            <a:pPr eaLnBrk="1" hangingPunct="1"/>
            <a:endParaRPr lang="en-US" i="0" dirty="0" smtClean="0">
              <a:cs typeface="Times" pitchFamily="18" charset="0"/>
            </a:endParaRPr>
          </a:p>
          <a:p>
            <a:pPr eaLnBrk="1" hangingPunct="1"/>
            <a:r>
              <a:rPr lang="en-US" i="0" dirty="0" smtClean="0">
                <a:cs typeface="Times" pitchFamily="18" charset="0"/>
              </a:rPr>
              <a:t>Page 116 of the text has a diagram of the carpal tunnel.</a:t>
            </a:r>
            <a:r>
              <a:rPr lang="en-US" i="0" dirty="0" smtClean="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7295AE66-3CA9-4D89-A600-360166A6E0DC}" type="slidenum">
              <a:rPr lang="en-US" smtClean="0"/>
              <a:pPr/>
              <a:t>16</a:t>
            </a:fld>
            <a:endParaRPr lang="en-US" smtClean="0"/>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cs typeface="Times" pitchFamily="18" charset="0"/>
              </a:rPr>
              <a:t>Microsoft has a demonstration of the tablet PC pen based input. Point your browser to http://www.microsoft.com/windowsxp/tabletpc/evaluation/tours/default.mspx and follow the tours.</a:t>
            </a:r>
            <a:r>
              <a:rPr lang="en-US" dirty="0"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FB207CAA-1684-4BC5-98B6-BE8A392655C7}" type="slidenum">
              <a:rPr lang="en-US" smtClean="0"/>
              <a:pPr/>
              <a:t>17</a:t>
            </a:fld>
            <a:endParaRPr 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Discussion point</a:t>
            </a:r>
          </a:p>
          <a:p>
            <a:pPr eaLnBrk="1" hangingPunct="1"/>
            <a:r>
              <a:rPr lang="en-US" smtClean="0">
                <a:cs typeface="Times" pitchFamily="18" charset="0"/>
              </a:rPr>
              <a:t>Discuss the information kiosks at local malls. Many offer limited Internet access. Have students discuss what could happen to the computers if the malls were to provide keyboards to the mall shoppers.</a:t>
            </a:r>
            <a:r>
              <a:rPr lang="en-US" smtClean="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FB207CAA-1684-4BC5-98B6-BE8A392655C7}" type="slidenum">
              <a:rPr lang="en-US" smtClean="0"/>
              <a:pPr/>
              <a:t>18</a:t>
            </a:fld>
            <a:endParaRPr 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Discussion point</a:t>
            </a:r>
          </a:p>
          <a:p>
            <a:pPr eaLnBrk="1" hangingPunct="1"/>
            <a:r>
              <a:rPr lang="en-US" smtClean="0">
                <a:cs typeface="Times" pitchFamily="18" charset="0"/>
              </a:rPr>
              <a:t>Discuss the information kiosks at local malls. Many offer limited Internet access. Have students discuss what could happen to the computers if the malls were to provide keyboards to the mall shoppers.</a:t>
            </a:r>
            <a:r>
              <a:rPr lang="en-US" smtClean="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96C9CC6-94C5-437A-A50B-E971B91DADFD}" type="slidenum">
              <a:rPr lang="en-US" smtClean="0"/>
              <a:pPr/>
              <a:t>19</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Microsoft’s Force Feedback joysticks vibrate. In driving games, when the player hits another car, the joystick will vibrate.</a:t>
            </a:r>
            <a:r>
              <a:rPr lang="en-US"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96C9CC6-94C5-437A-A50B-E971B91DADFD}" type="slidenum">
              <a:rPr lang="en-US" smtClean="0"/>
              <a:pPr/>
              <a:t>20</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Microsoft’s Force Feedback joysticks vibrate. In driving games, when the player hits another car, the joystick will vibrate.</a:t>
            </a:r>
            <a:r>
              <a:rPr lang="en-US" smtClean="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A96C9CC6-94C5-437A-A50B-E971B91DADFD}" type="slidenum">
              <a:rPr lang="en-US" smtClean="0"/>
              <a:pPr/>
              <a:t>21</a:t>
            </a:fld>
            <a:endParaRPr lang="en-US" smtClean="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Microsoft’s Force Feedback joysticks vibrate. In driving games, when the player hits another car, the joystick will vibrate.</a:t>
            </a:r>
            <a:r>
              <a:rPr lang="en-US" smtClean="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6517B24-518F-4796-A8BA-AC18B8E7ED2E}" type="slidenum">
              <a:rPr lang="en-US" smtClean="0"/>
              <a:pPr/>
              <a:t>22</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For more information on the UPC code and a searchable database, visit http://www.upcdatabase.com/. A working UPC is 071662000240, which represents a 24 count box of Crayola Crayons.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6517B24-518F-4796-A8BA-AC18B8E7ED2E}" type="slidenum">
              <a:rPr lang="en-US" smtClean="0"/>
              <a:pPr/>
              <a:t>23</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For more information on the UPC code and a searchable database, visit http://www.upcdatabase.com/. A working UPC is 071662000240, which represents a 24 count box of Crayola Crayons.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2E753692-ED7F-4432-B0D3-8683679A6252}" type="slidenum">
              <a:rPr lang="en-US" smtClean="0"/>
              <a:pPr/>
              <a:t>24</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Spend a few minutes here discussing computer screen colors. A good website to look at colors is http://www.radok.com/web-safe-colors_rgb.html. To demonstrate how computers generate color, use the custom color creator in Paint.</a:t>
            </a:r>
            <a:r>
              <a:rPr lang="en-US" smtClean="0"/>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2E753692-ED7F-4432-B0D3-8683679A6252}" type="slidenum">
              <a:rPr lang="en-US" smtClean="0"/>
              <a:pPr/>
              <a:t>25</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Spend a few minutes here discussing computer screen colors. A good website to look at colors is http://www.radok.com/web-safe-colors_rgb.html. To demonstrate how computers generate color, use the custom color creator in Paint.</a:t>
            </a:r>
            <a:r>
              <a:rPr lang="en-US" smtClean="0"/>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2E753692-ED7F-4432-B0D3-8683679A6252}" type="slidenum">
              <a:rPr lang="en-US" smtClean="0"/>
              <a:pPr/>
              <a:t>26</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Spend a few minutes here discussing computer screen colors. A good website to look at colors is http://www.radok.com/web-safe-colors_rgb.html. To demonstrate how computers generate color, use the custom color creator in Paint.</a:t>
            </a:r>
            <a:r>
              <a:rPr lang="en-US" smtClean="0"/>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3C9DFE5-E72F-43D0-A83F-590BC971FAE4}" type="slidenum">
              <a:rPr lang="en-US" smtClean="0"/>
              <a:pPr/>
              <a:t>27</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Many companies ask for a plaintext resume. This is a resume, typed in Courier or other easy to read font, with no formatting. The intent is to allow the company to scan the resume for future searching. OCR technology makes this possible. For more information, see the website http://www.quintcareers.com/scannable_resumes.html.</a:t>
            </a:r>
            <a:r>
              <a:rPr lang="en-US" smtClean="0"/>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3C9DFE5-E72F-43D0-A83F-590BC971FAE4}" type="slidenum">
              <a:rPr lang="en-US" smtClean="0"/>
              <a:pPr/>
              <a:t>28</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Many companies ask for a plaintext resume. This is a resume, typed in Courier or other easy to read font, with no formatting. The intent is to allow the company to scan the resume for future searching. OCR technology makes this possible. For more information, see the website http://www.quintcareers.com/scannable_resumes.html.</a:t>
            </a:r>
            <a:r>
              <a:rPr lang="en-US" smtClean="0"/>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73C9DFE5-E72F-43D0-A83F-590BC971FAE4}" type="slidenum">
              <a:rPr lang="en-US" smtClean="0"/>
              <a:pPr/>
              <a:t>29</a:t>
            </a:fld>
            <a:endParaRPr lang="en-US"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cs typeface="Times" pitchFamily="18" charset="0"/>
              </a:rPr>
              <a:t>Many companies ask for a plaintext resume. This is a resume, typed in Courier or other easy to read font, with no formatting. The intent is to allow the company to scan the resume for future searching. OCR technology makes this possible. For more information, see the website http://www.quintcareers.com/scannable_resumes.html.</a:t>
            </a:r>
            <a:r>
              <a:rPr lang="en-US" smtClean="0"/>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E8344218-BDB3-40E9-ACDB-510E53AA5E0A}" type="slidenum">
              <a:rPr lang="en-US" smtClean="0"/>
              <a:pPr/>
              <a:t>30</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Two common products are IBM’s Via Voice and Scansoft Dragon NaturallySpeaking. More information for ViaVoice can be found at http://www-306.ibm.com/software/voice/viavoice/. More information regarding Dragon is located at http://www.scansoft.com/naturallyspeaking/.</a:t>
            </a:r>
            <a:r>
              <a:rPr lang="en-US" smtClean="0"/>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E8344218-BDB3-40E9-ACDB-510E53AA5E0A}" type="slidenum">
              <a:rPr lang="en-US" smtClean="0"/>
              <a:pPr/>
              <a:t>31</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Two common products are IBM’s Via Voice and Scansoft Dragon NaturallySpeaking. More information for ViaVoice can be found at http://www-306.ibm.com/software/voice/viavoice/. More information regarding Dragon is located at http://www.scansoft.com/naturallyspeaking/.</a:t>
            </a:r>
            <a:r>
              <a:rPr lang="en-US"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E8344218-BDB3-40E9-ACDB-510E53AA5E0A}" type="slidenum">
              <a:rPr lang="en-US" smtClean="0"/>
              <a:pPr/>
              <a:t>32</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Insider information</a:t>
            </a:r>
          </a:p>
          <a:p>
            <a:pPr eaLnBrk="1" hangingPunct="1"/>
            <a:r>
              <a:rPr lang="en-US" smtClean="0">
                <a:cs typeface="Times" pitchFamily="18" charset="0"/>
              </a:rPr>
              <a:t>Two common products are IBM’s Via Voice and Scansoft Dragon NaturallySpeaking. More information for ViaVoice can be found at http://www-306.ibm.com/software/voice/viavoice/. More information regarding Dragon is located at http://www.scansoft.com/naturallyspeaking/.</a:t>
            </a:r>
            <a:r>
              <a:rPr lang="en-US" smtClean="0"/>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34</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35</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36</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37</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39</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6781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66294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1" y="1524000"/>
            <a:ext cx="64770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8382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9" name="Rectangle 6"/>
          <p:cNvSpPr>
            <a:spLocks noGrp="1" noChangeArrowheads="1"/>
          </p:cNvSpPr>
          <p:nvPr>
            <p:ph type="sldNum" sz="quarter" idx="12"/>
          </p:nvPr>
        </p:nvSpPr>
        <p:spPr>
          <a:xfrm>
            <a:off x="6858000" y="6019800"/>
            <a:ext cx="609600" cy="457200"/>
          </a:xfrm>
        </p:spPr>
        <p:txBody>
          <a:bodyPr/>
          <a:lstStyle>
            <a:lvl1pPr>
              <a:defRPr/>
            </a:lvl1pPr>
          </a:lstStyle>
          <a:p>
            <a:pPr>
              <a:defRPr/>
            </a:pPr>
            <a:fld id="{9780756C-F960-4117-80AF-EA23FC974A5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315200" cy="9112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73152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172200"/>
            <a:ext cx="609600" cy="457200"/>
          </a:xfrm>
          <a:ln/>
        </p:spPr>
        <p:txBody>
          <a:bodyPr/>
          <a:lstStyle>
            <a:lvl1pPr>
              <a:defRPr/>
            </a:lvl1pPr>
          </a:lstStyle>
          <a:p>
            <a:pPr>
              <a:defRPr/>
            </a:pPr>
            <a:fld id="{782E5CB2-9C56-4C4E-9F8A-031E63E2A4DA}" type="slidenum">
              <a:rPr lang="en-US" altLang="zh-TW" smtClean="0"/>
              <a:pPr>
                <a:defRPr/>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05600" y="6172200"/>
            <a:ext cx="609600" cy="457200"/>
          </a:xfrm>
          <a:ln/>
        </p:spPr>
        <p:txBody>
          <a:bodyPr/>
          <a:lstStyle>
            <a:lvl1pPr>
              <a:defRPr/>
            </a:lvl1pPr>
          </a:lstStyle>
          <a:p>
            <a:pPr>
              <a:defRPr/>
            </a:pPr>
            <a:fld id="{B5335256-ADE6-43D6-A981-2886660B0796}" type="slidenum">
              <a:rPr lang="en-US" altLang="zh-TW" smtClean="0"/>
              <a:pPr>
                <a:defRPr/>
              </a:pPr>
              <a:t>‹#›</a:t>
            </a:fld>
            <a:endParaRPr lang="en-US" altLang="zh-TW"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91122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8600" y="1295400"/>
            <a:ext cx="3657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038600" y="1295400"/>
            <a:ext cx="37338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6CC3D07C-A2AA-4DCB-898C-7A06FADB3426}" type="slidenum">
              <a:rPr lang="en-US" altLang="zh-TW" smtClean="0"/>
              <a:pPr>
                <a:defRPr/>
              </a:pPr>
              <a:t>‹#›</a:t>
            </a:fld>
            <a:endParaRPr lang="en-US" altLang="zh-TW"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6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14800" y="1535113"/>
            <a:ext cx="3508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14800" y="2174875"/>
            <a:ext cx="3508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858000" y="6172200"/>
            <a:ext cx="609600" cy="457200"/>
          </a:xfrm>
          <a:ln/>
        </p:spPr>
        <p:txBody>
          <a:bodyPr/>
          <a:lstStyle>
            <a:lvl1pPr>
              <a:defRPr/>
            </a:lvl1pPr>
          </a:lstStyle>
          <a:p>
            <a:pPr>
              <a:defRPr/>
            </a:pPr>
            <a:fld id="{7AEA1F95-350B-44FD-9071-F15C296607A9}" type="slidenum">
              <a:rPr lang="en-US" altLang="zh-TW" smtClean="0"/>
              <a:pPr>
                <a:defRPr/>
              </a:pPr>
              <a:t>‹#›</a:t>
            </a:fld>
            <a:endParaRPr lang="en-US" altLang="zh-TW"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23BCABD-A53B-40D1-8502-7FA74BDAE1B7}" type="slidenum">
              <a:rPr lang="en-US" altLang="zh-TW" smtClean="0"/>
              <a:pPr>
                <a:defRPr/>
              </a:pPr>
              <a:t>‹#›</a:t>
            </a:fld>
            <a:endParaRPr lang="en-US" altLang="zh-TW"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F238B59B-AA63-4C56-AB84-1F0DD27CC35E}"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A0734743-88B2-4581-A8AA-00F87CBB6250}" type="slidenum">
              <a:rPr lang="en-US" altLang="zh-TW" smtClean="0"/>
              <a:pPr>
                <a:defRPr/>
              </a:pPr>
              <a:t>‹#›</a:t>
            </a:fld>
            <a:endParaRPr lang="en-US" altLang="zh-TW"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5D927B3-C7F7-436C-81B8-22767F4AC886}" type="slidenum">
              <a:rPr lang="en-US" altLang="zh-TW" smtClean="0"/>
              <a:pPr>
                <a:defRPr/>
              </a:pPr>
              <a:t>‹#›</a:t>
            </a:fld>
            <a:endParaRPr lang="en-US" altLang="zh-TW"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609600" cy="457200"/>
          </a:xfrm>
          <a:ln/>
        </p:spPr>
        <p:txBody>
          <a:bodyPr/>
          <a:lstStyle>
            <a:lvl1pPr>
              <a:defRPr/>
            </a:lvl1pPr>
          </a:lstStyle>
          <a:p>
            <a:pPr>
              <a:defRPr/>
            </a:pPr>
            <a:fld id="{79BF24A9-4361-41B7-92C1-9AF2AB561137}" type="slidenum">
              <a:rPr lang="en-US" altLang="zh-TW" smtClean="0"/>
              <a:pPr>
                <a:defRPr/>
              </a:pPr>
              <a:t>‹#›</a:t>
            </a:fld>
            <a:endParaRPr lang="en-US" altLang="zh-TW"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902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902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E5A9DB6A-25FB-4E81-803F-651DAA872B3C}" type="slidenum">
              <a:rPr lang="en-US" altLang="zh-TW" smtClean="0"/>
              <a:pPr>
                <a:defRPr/>
              </a:pPr>
              <a:t>‹#›</a:t>
            </a:fld>
            <a:endParaRPr lang="en-US" altLang="zh-TW"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28600"/>
            <a:ext cx="70866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71628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4" name="Rectangle 6"/>
          <p:cNvSpPr>
            <a:spLocks noGrp="1" noChangeArrowheads="1"/>
          </p:cNvSpPr>
          <p:nvPr>
            <p:ph type="sldNum" sz="quarter" idx="4"/>
          </p:nvPr>
        </p:nvSpPr>
        <p:spPr bwMode="auto">
          <a:xfrm>
            <a:off x="381000" y="6172200"/>
            <a:ext cx="609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r>
              <a:rPr lang="en-US" altLang="zh-TW" smtClean="0"/>
              <a:t>1A-</a:t>
            </a:r>
            <a:fld id="{3717DDF7-0656-4DAB-B7F7-5925390E3F8A}" type="slidenum">
              <a:rPr lang="en-US" altLang="zh-TW" smtClean="0"/>
              <a:pPr>
                <a:defRPr/>
              </a:pPr>
              <a:t>‹#›</a:t>
            </a:fld>
            <a:endParaRPr lang="en-US" altLang="zh-TW"/>
          </a:p>
        </p:txBody>
      </p:sp>
      <p:sp>
        <p:nvSpPr>
          <p:cNvPr id="150535" name="Freeform 7"/>
          <p:cNvSpPr>
            <a:spLocks noChangeArrowheads="1"/>
          </p:cNvSpPr>
          <p:nvPr/>
        </p:nvSpPr>
        <p:spPr bwMode="auto">
          <a:xfrm>
            <a:off x="381000" y="228600"/>
            <a:ext cx="716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6781800" cy="0"/>
          </a:xfrm>
          <a:prstGeom prst="line">
            <a:avLst/>
          </a:prstGeom>
          <a:noFill/>
          <a:ln w="9525">
            <a:solidFill>
              <a:schemeClr val="tx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 Id="rId9"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n.wikipedia.org/wiki/Carpal_tunnel_syndrome" TargetMode="External"/><Relationship Id="rId2" Type="http://schemas.openxmlformats.org/officeDocument/2006/relationships/hyperlink" Target="https://en.wikipedia.org/wiki/Repetitive_strain_injur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smtClean="0"/>
              <a:t>Lecture 5</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4" name="Slide Number Placeholder 3"/>
          <p:cNvSpPr>
            <a:spLocks noGrp="1"/>
          </p:cNvSpPr>
          <p:nvPr>
            <p:ph type="sldNum" sz="quarter" idx="12"/>
          </p:nvPr>
        </p:nvSpPr>
        <p:spPr>
          <a:xfrm>
            <a:off x="6248400" y="6400800"/>
            <a:ext cx="1524000" cy="381000"/>
          </a:xfrm>
        </p:spPr>
        <p:txBody>
          <a:bodyPr/>
          <a:lstStyle/>
          <a:p>
            <a:pPr>
              <a:defRPr/>
            </a:pPr>
            <a:fld id="{9780756C-F960-4117-80AF-EA23FC974A5B}"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a:t>
            </a:fld>
            <a:endParaRPr lang="en-US" dirty="0"/>
          </a:p>
        </p:txBody>
      </p:sp>
      <p:sp>
        <p:nvSpPr>
          <p:cNvPr id="16387" name="Rectangle 1"/>
          <p:cNvSpPr>
            <a:spLocks noGrp="1" noChangeArrowheads="1"/>
          </p:cNvSpPr>
          <p:nvPr>
            <p:ph type="title" idx="4294967295"/>
          </p:nvPr>
        </p:nvSpPr>
        <p:spPr>
          <a:xfrm>
            <a:off x="533400" y="304800"/>
            <a:ext cx="8382000" cy="609600"/>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Using Keyboard and Mouse</a:t>
            </a:r>
          </a:p>
          <a:p>
            <a:r>
              <a:rPr lang="en-US" dirty="0" smtClean="0">
                <a:latin typeface="Arial" pitchFamily="34" charset="0"/>
                <a:cs typeface="Arial" pitchFamily="34" charset="0"/>
              </a:rPr>
              <a:t>Keyboard</a:t>
            </a:r>
          </a:p>
          <a:p>
            <a:pPr lvl="1"/>
            <a:r>
              <a:rPr lang="en-US" dirty="0" smtClean="0">
                <a:latin typeface="Arial" pitchFamily="34" charset="0"/>
                <a:cs typeface="Arial" pitchFamily="34" charset="0"/>
              </a:rPr>
              <a:t>Keyboard Layout</a:t>
            </a:r>
          </a:p>
          <a:p>
            <a:pPr lvl="1"/>
            <a:r>
              <a:rPr lang="en-US" dirty="0" smtClean="0">
                <a:latin typeface="Arial" pitchFamily="34" charset="0"/>
                <a:cs typeface="Arial" pitchFamily="34" charset="0"/>
              </a:rPr>
              <a:t>Five Groups of Keys</a:t>
            </a:r>
          </a:p>
          <a:p>
            <a:pPr lvl="2"/>
            <a:r>
              <a:rPr lang="en-US" dirty="0" smtClean="0">
                <a:latin typeface="Arial" pitchFamily="34" charset="0"/>
                <a:cs typeface="Arial" pitchFamily="34" charset="0"/>
              </a:rPr>
              <a:t>Alphanumeric, Numeric Keypad, Function, Modifier, Cursor movement</a:t>
            </a:r>
          </a:p>
          <a:p>
            <a:pPr lvl="1"/>
            <a:r>
              <a:rPr lang="en-US" dirty="0" smtClean="0">
                <a:latin typeface="Arial" pitchFamily="34" charset="0"/>
                <a:cs typeface="Arial" pitchFamily="34" charset="0"/>
              </a:rPr>
              <a:t>Special Purpose keys</a:t>
            </a:r>
          </a:p>
          <a:p>
            <a:pPr lvl="1"/>
            <a:r>
              <a:rPr lang="en-US" dirty="0" smtClean="0">
                <a:latin typeface="Arial" pitchFamily="34" charset="0"/>
                <a:cs typeface="Arial" pitchFamily="34" charset="0"/>
              </a:rPr>
              <a:t>Internet and multimedia controls</a:t>
            </a:r>
          </a:p>
          <a:p>
            <a:pPr lvl="1"/>
            <a:r>
              <a:rPr lang="en-US" dirty="0" smtClean="0">
                <a:latin typeface="Arial" pitchFamily="34" charset="0"/>
                <a:cs typeface="Arial" pitchFamily="34" charset="0"/>
              </a:rPr>
              <a:t>How keyboard works</a:t>
            </a:r>
          </a:p>
          <a:p>
            <a:pPr lvl="1"/>
            <a:r>
              <a:rPr lang="en-US" dirty="0" smtClean="0">
                <a:latin typeface="Arial" pitchFamily="34" charset="0"/>
                <a:cs typeface="Arial" pitchFamily="34" charset="0"/>
              </a:rPr>
              <a:t>Dvorak and other non-standard keyboard </a:t>
            </a:r>
            <a:r>
              <a:rPr lang="en-US" dirty="0" err="1" smtClean="0">
                <a:latin typeface="Arial" pitchFamily="34" charset="0"/>
                <a:cs typeface="Arial" pitchFamily="34" charset="0"/>
              </a:rPr>
              <a:t>layoputs</a:t>
            </a:r>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a:t>
            </a:fld>
            <a:endParaRPr lang="en-US" dirty="0"/>
          </a:p>
        </p:txBody>
      </p:sp>
      <p:sp>
        <p:nvSpPr>
          <p:cNvPr id="16387" name="Rectangle 1"/>
          <p:cNvSpPr>
            <a:spLocks noGrp="1" noChangeArrowheads="1"/>
          </p:cNvSpPr>
          <p:nvPr>
            <p:ph type="title" idx="4294967295"/>
          </p:nvPr>
        </p:nvSpPr>
        <p:spPr>
          <a:xfrm>
            <a:off x="533400" y="3810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Mouse</a:t>
            </a:r>
          </a:p>
          <a:p>
            <a:pPr lvl="1"/>
            <a:r>
              <a:rPr lang="en-US" dirty="0" smtClean="0">
                <a:latin typeface="Arial" pitchFamily="34" charset="0"/>
                <a:cs typeface="Arial" pitchFamily="34" charset="0"/>
              </a:rPr>
              <a:t>Types of Mouse</a:t>
            </a:r>
          </a:p>
          <a:p>
            <a:pPr lvl="2"/>
            <a:r>
              <a:rPr lang="en-US" dirty="0" smtClean="0">
                <a:latin typeface="Arial" pitchFamily="34" charset="0"/>
                <a:cs typeface="Arial" pitchFamily="34" charset="0"/>
              </a:rPr>
              <a:t>Mechanical mouse</a:t>
            </a:r>
          </a:p>
          <a:p>
            <a:pPr lvl="2"/>
            <a:r>
              <a:rPr lang="en-US" dirty="0" smtClean="0">
                <a:latin typeface="Arial" pitchFamily="34" charset="0"/>
                <a:cs typeface="Arial" pitchFamily="34" charset="0"/>
              </a:rPr>
              <a:t>Optical Mouse</a:t>
            </a:r>
          </a:p>
          <a:p>
            <a:pPr lvl="1"/>
            <a:r>
              <a:rPr lang="en-US" dirty="0" smtClean="0">
                <a:latin typeface="Arial" pitchFamily="34" charset="0"/>
                <a:cs typeface="Arial" pitchFamily="34" charset="0"/>
              </a:rPr>
              <a:t>Interacting with the Mouse</a:t>
            </a:r>
          </a:p>
          <a:p>
            <a:pPr lvl="2"/>
            <a:r>
              <a:rPr lang="en-US" dirty="0" smtClean="0">
                <a:latin typeface="Arial" pitchFamily="34" charset="0"/>
                <a:cs typeface="Arial" pitchFamily="34" charset="0"/>
              </a:rPr>
              <a:t>Five techniques</a:t>
            </a:r>
          </a:p>
          <a:p>
            <a:pPr lvl="2"/>
            <a:r>
              <a:rPr lang="en-US" dirty="0" smtClean="0"/>
              <a:t>pointing, clicking, double-clicking, dragging, and right-clicking</a:t>
            </a:r>
          </a:p>
          <a:p>
            <a:pPr lvl="1"/>
            <a:r>
              <a:rPr lang="en-US" dirty="0" smtClean="0">
                <a:latin typeface="Arial" pitchFamily="34" charset="0"/>
                <a:cs typeface="Arial" pitchFamily="34" charset="0"/>
              </a:rPr>
              <a:t>Track Ball</a:t>
            </a:r>
          </a:p>
          <a:p>
            <a:pPr lvl="1"/>
            <a:r>
              <a:rPr lang="en-US" dirty="0" smtClean="0">
                <a:latin typeface="Arial" pitchFamily="34" charset="0"/>
                <a:cs typeface="Arial" pitchFamily="34" charset="0"/>
              </a:rPr>
              <a:t>Track Pad</a:t>
            </a:r>
          </a:p>
          <a:p>
            <a:pPr lvl="1"/>
            <a:r>
              <a:rPr lang="en-US" dirty="0" smtClean="0">
                <a:latin typeface="Arial" pitchFamily="34" charset="0"/>
                <a:cs typeface="Arial" pitchFamily="34" charset="0"/>
              </a:rPr>
              <a:t>Track Point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smtClean="0"/>
              <a:t>Ergonomics and Input Devices</a:t>
            </a:r>
          </a:p>
        </p:txBody>
      </p:sp>
      <p:sp>
        <p:nvSpPr>
          <p:cNvPr id="22532" name="Rectangle 3"/>
          <p:cNvSpPr>
            <a:spLocks noGrp="1" noChangeArrowheads="1"/>
          </p:cNvSpPr>
          <p:nvPr>
            <p:ph type="body" idx="1"/>
          </p:nvPr>
        </p:nvSpPr>
        <p:spPr/>
        <p:txBody>
          <a:bodyPr/>
          <a:lstStyle/>
          <a:p>
            <a:r>
              <a:rPr lang="en-US" dirty="0" smtClean="0"/>
              <a:t>Ergonomics</a:t>
            </a:r>
          </a:p>
          <a:p>
            <a:pPr lvl="1"/>
            <a:r>
              <a:rPr lang="en-US" sz="2400" dirty="0" smtClean="0"/>
              <a:t>which is the study of the physical relationship between people and their tools—such as computers— addresses these issues. </a:t>
            </a:r>
          </a:p>
          <a:p>
            <a:r>
              <a:rPr lang="en-US" sz="2800" dirty="0" smtClean="0"/>
              <a:t>People recognize the importance of having ergonomically correct computer furniture </a:t>
            </a:r>
          </a:p>
          <a:p>
            <a:r>
              <a:rPr lang="en-US" sz="2800" dirty="0" smtClean="0"/>
              <a:t>Ergonomically correct </a:t>
            </a:r>
          </a:p>
          <a:p>
            <a:pPr lvl="1"/>
            <a:r>
              <a:rPr lang="en-US" sz="2400" dirty="0" smtClean="0"/>
              <a:t>means that a tool or a workplace is designed to work properly with the human body, and </a:t>
            </a:r>
          </a:p>
          <a:p>
            <a:pPr lvl="1"/>
            <a:r>
              <a:rPr lang="en-US" sz="2400" dirty="0" smtClean="0"/>
              <a:t>thus reduces the risk of strain and injuries.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533400" y="228600"/>
            <a:ext cx="7086600" cy="911225"/>
          </a:xfrm>
        </p:spPr>
        <p:txBody>
          <a:bodyPr/>
          <a:lstStyle/>
          <a:p>
            <a:r>
              <a:rPr lang="en-US" dirty="0" smtClean="0"/>
              <a:t>Repetitive Strain Injury (RSI)</a:t>
            </a:r>
          </a:p>
        </p:txBody>
      </p:sp>
      <p:sp>
        <p:nvSpPr>
          <p:cNvPr id="22532" name="Rectangle 3"/>
          <p:cNvSpPr>
            <a:spLocks noGrp="1" noChangeArrowheads="1"/>
          </p:cNvSpPr>
          <p:nvPr>
            <p:ph type="body" idx="1"/>
          </p:nvPr>
        </p:nvSpPr>
        <p:spPr>
          <a:xfrm>
            <a:off x="304800" y="1219200"/>
            <a:ext cx="7315200" cy="5334000"/>
          </a:xfrm>
        </p:spPr>
        <p:txBody>
          <a:bodyPr>
            <a:normAutofit fontScale="92500" lnSpcReduction="10000"/>
          </a:bodyPr>
          <a:lstStyle/>
          <a:p>
            <a:r>
              <a:rPr lang="en-US" dirty="0" smtClean="0"/>
              <a:t>an injury of the musculoskeletal and nervous systems that may be caused by</a:t>
            </a:r>
          </a:p>
          <a:p>
            <a:pPr lvl="1"/>
            <a:r>
              <a:rPr lang="en-US" dirty="0" smtClean="0"/>
              <a:t>repetitive tasks, </a:t>
            </a:r>
          </a:p>
          <a:p>
            <a:pPr lvl="1"/>
            <a:r>
              <a:rPr lang="en-US" dirty="0" smtClean="0"/>
              <a:t>forceful exertions, </a:t>
            </a:r>
          </a:p>
          <a:p>
            <a:pPr lvl="1"/>
            <a:r>
              <a:rPr lang="en-US" dirty="0" smtClean="0"/>
              <a:t>vibrations, </a:t>
            </a:r>
          </a:p>
          <a:p>
            <a:pPr lvl="1"/>
            <a:r>
              <a:rPr lang="en-US" dirty="0" smtClean="0"/>
              <a:t>mechanical compression (pressing against hard surfaces), </a:t>
            </a:r>
          </a:p>
          <a:p>
            <a:pPr lvl="1"/>
            <a:r>
              <a:rPr lang="en-US" dirty="0" smtClean="0"/>
              <a:t>sustained, or</a:t>
            </a:r>
          </a:p>
          <a:p>
            <a:pPr lvl="1"/>
            <a:r>
              <a:rPr lang="en-US" dirty="0" smtClean="0"/>
              <a:t>awkward positions</a:t>
            </a:r>
          </a:p>
          <a:p>
            <a:r>
              <a:rPr lang="en-US" dirty="0" smtClean="0"/>
              <a:t>Caused by continuous misuse of the body in ways it was not designed to work</a:t>
            </a:r>
          </a:p>
          <a:p>
            <a:r>
              <a:rPr lang="en-US" dirty="0" smtClean="0"/>
              <a:t>Many professions suffer from RSI</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609600" y="228600"/>
            <a:ext cx="7010400" cy="911225"/>
          </a:xfrm>
        </p:spPr>
        <p:txBody>
          <a:bodyPr/>
          <a:lstStyle/>
          <a:p>
            <a:pPr eaLnBrk="1" hangingPunct="1"/>
            <a:r>
              <a:rPr lang="en-US" dirty="0" smtClean="0"/>
              <a:t>Carpel Tunnel Syndrome</a:t>
            </a:r>
          </a:p>
        </p:txBody>
      </p:sp>
      <p:sp>
        <p:nvSpPr>
          <p:cNvPr id="22532" name="Rectangle 3"/>
          <p:cNvSpPr>
            <a:spLocks noGrp="1" noChangeArrowheads="1"/>
          </p:cNvSpPr>
          <p:nvPr>
            <p:ph type="body" idx="1"/>
          </p:nvPr>
        </p:nvSpPr>
        <p:spPr/>
        <p:txBody>
          <a:bodyPr>
            <a:normAutofit lnSpcReduction="10000"/>
          </a:bodyPr>
          <a:lstStyle/>
          <a:p>
            <a:r>
              <a:rPr lang="en-US" dirty="0" smtClean="0"/>
              <a:t>Carpal tunnel is a passage way in the wrist through which nerves pass</a:t>
            </a:r>
          </a:p>
          <a:p>
            <a:r>
              <a:rPr lang="en-US" dirty="0" smtClean="0"/>
              <a:t>Holds nerves and tendons</a:t>
            </a:r>
          </a:p>
          <a:p>
            <a:r>
              <a:rPr lang="en-US" dirty="0" smtClean="0"/>
              <a:t>Prolonged keyboarding swells tendons</a:t>
            </a:r>
          </a:p>
          <a:p>
            <a:r>
              <a:rPr lang="en-US" dirty="0" smtClean="0"/>
              <a:t>Median nerve is compressed at wrist</a:t>
            </a:r>
          </a:p>
          <a:p>
            <a:r>
              <a:rPr lang="en-US" dirty="0" smtClean="0"/>
              <a:t>Resulting in numbness or pain or the inability to use the hands</a:t>
            </a:r>
          </a:p>
          <a:p>
            <a:r>
              <a:rPr lang="en-US" dirty="0" smtClean="0"/>
              <a:t>victims can miss weeks or months of work.</a:t>
            </a:r>
          </a:p>
          <a:p>
            <a:r>
              <a:rPr lang="en-US" dirty="0" smtClean="0"/>
              <a:t> In extreme cases, surgery is required.</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mtClean="0"/>
              <a:t>Carpal Tunnel Syndrome</a:t>
            </a:r>
          </a:p>
        </p:txBody>
      </p:sp>
      <p:pic>
        <p:nvPicPr>
          <p:cNvPr id="23556" name="Picture 5"/>
          <p:cNvPicPr>
            <a:picLocks noChangeAspect="1" noChangeArrowheads="1"/>
          </p:cNvPicPr>
          <p:nvPr/>
        </p:nvPicPr>
        <p:blipFill>
          <a:blip r:embed="rId2" cstate="print"/>
          <a:srcRect/>
          <a:stretch>
            <a:fillRect/>
          </a:stretch>
        </p:blipFill>
        <p:spPr bwMode="auto">
          <a:xfrm>
            <a:off x="457200" y="1143001"/>
            <a:ext cx="6629400" cy="4773770"/>
          </a:xfrm>
          <a:prstGeom prst="rect">
            <a:avLst/>
          </a:prstGeom>
          <a:noFill/>
          <a:ln w="9525">
            <a:noFill/>
            <a:miter lim="800000"/>
            <a:headEnd/>
            <a:tailEnd/>
          </a:ln>
        </p:spPr>
      </p:pic>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7</a:t>
            </a:fld>
            <a:endParaRPr lang="en-US" dirty="0"/>
          </a:p>
        </p:txBody>
      </p:sp>
      <p:sp>
        <p:nvSpPr>
          <p:cNvPr id="6" name="TextBox 5"/>
          <p:cNvSpPr txBox="1"/>
          <p:nvPr/>
        </p:nvSpPr>
        <p:spPr>
          <a:xfrm>
            <a:off x="304800" y="6248400"/>
            <a:ext cx="7085594" cy="338554"/>
          </a:xfrm>
          <a:prstGeom prst="rect">
            <a:avLst/>
          </a:prstGeom>
          <a:noFill/>
        </p:spPr>
        <p:txBody>
          <a:bodyPr wrap="none" rtlCol="0">
            <a:spAutoFit/>
          </a:bodyPr>
          <a:lstStyle/>
          <a:p>
            <a:r>
              <a:rPr lang="en-US" sz="1600" dirty="0" smtClean="0">
                <a:effectLst/>
              </a:rPr>
              <a:t>http://kids.britannica.com/comptons/article-9318834/carpal-tunnel-syndrome</a:t>
            </a:r>
            <a:endParaRPr lang="en-US" sz="1600" dirty="0">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57200" y="228600"/>
            <a:ext cx="7162800" cy="911225"/>
          </a:xfrm>
        </p:spPr>
        <p:txBody>
          <a:bodyPr>
            <a:normAutofit fontScale="90000"/>
          </a:bodyPr>
          <a:lstStyle/>
          <a:p>
            <a:pPr eaLnBrk="1" hangingPunct="1"/>
            <a:r>
              <a:rPr lang="en-US" dirty="0" smtClean="0"/>
              <a:t>Avoiding Keyboard Related Injuries</a:t>
            </a:r>
          </a:p>
        </p:txBody>
      </p:sp>
      <p:sp>
        <p:nvSpPr>
          <p:cNvPr id="24580" name="Rectangle 3"/>
          <p:cNvSpPr>
            <a:spLocks noGrp="1" noChangeArrowheads="1"/>
          </p:cNvSpPr>
          <p:nvPr>
            <p:ph type="body" idx="1"/>
          </p:nvPr>
        </p:nvSpPr>
        <p:spPr>
          <a:xfrm>
            <a:off x="304800" y="1219200"/>
            <a:ext cx="7315200" cy="5334000"/>
          </a:xfrm>
        </p:spPr>
        <p:txBody>
          <a:bodyPr>
            <a:normAutofit fontScale="92500" lnSpcReduction="10000"/>
          </a:bodyPr>
          <a:lstStyle/>
          <a:p>
            <a:r>
              <a:rPr lang="en-US" dirty="0" smtClean="0"/>
              <a:t>To avoid RSIs set the workspace in an ergonomically friendly way</a:t>
            </a:r>
          </a:p>
          <a:p>
            <a:r>
              <a:rPr lang="en-US" dirty="0" smtClean="0"/>
              <a:t>Choose comfortable office furniture</a:t>
            </a:r>
          </a:p>
          <a:p>
            <a:r>
              <a:rPr lang="en-US" dirty="0" smtClean="0"/>
              <a:t>Office chair should:</a:t>
            </a:r>
          </a:p>
          <a:p>
            <a:pPr lvl="1"/>
            <a:r>
              <a:rPr lang="en-US" dirty="0" smtClean="0"/>
              <a:t>Allow you to adjust its height.</a:t>
            </a:r>
          </a:p>
          <a:p>
            <a:pPr lvl="1"/>
            <a:r>
              <a:rPr lang="en-US" dirty="0" smtClean="0"/>
              <a:t>Provide good lower-back support.</a:t>
            </a:r>
          </a:p>
          <a:p>
            <a:pPr lvl="1"/>
            <a:r>
              <a:rPr lang="en-US" dirty="0" smtClean="0"/>
              <a:t>Have adjustable armrests</a:t>
            </a:r>
          </a:p>
          <a:p>
            <a:r>
              <a:rPr lang="en-US" dirty="0" smtClean="0"/>
              <a:t>The desk should </a:t>
            </a:r>
          </a:p>
          <a:p>
            <a:pPr lvl="1"/>
            <a:r>
              <a:rPr lang="en-US" dirty="0" smtClean="0"/>
              <a:t>hold your keyboard and mouse at the proper height, </a:t>
            </a:r>
          </a:p>
          <a:p>
            <a:pPr lvl="1"/>
            <a:r>
              <a:rPr lang="en-US" dirty="0" smtClean="0"/>
              <a:t>your hands are at the same height as your elbows (or a few inches lower) when you hold them over the keyboard.</a:t>
            </a:r>
          </a:p>
          <a:p>
            <a:pPr lvl="1"/>
            <a:endParaRPr lang="en-US" dirty="0" smtClean="0"/>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33400" y="228600"/>
            <a:ext cx="7086600" cy="911225"/>
          </a:xfrm>
        </p:spPr>
        <p:txBody>
          <a:bodyPr>
            <a:normAutofit fontScale="90000"/>
          </a:bodyPr>
          <a:lstStyle/>
          <a:p>
            <a:r>
              <a:rPr lang="en-US" dirty="0" smtClean="0"/>
              <a:t>Avoiding Keyboard Related Injuries</a:t>
            </a:r>
          </a:p>
        </p:txBody>
      </p:sp>
      <p:pic>
        <p:nvPicPr>
          <p:cNvPr id="25604" name="Picture 4"/>
          <p:cNvPicPr>
            <a:picLocks noChangeAspect="1" noChangeArrowheads="1"/>
          </p:cNvPicPr>
          <p:nvPr/>
        </p:nvPicPr>
        <p:blipFill>
          <a:blip r:embed="rId2" cstate="print"/>
          <a:srcRect/>
          <a:stretch>
            <a:fillRect/>
          </a:stretch>
        </p:blipFill>
        <p:spPr bwMode="auto">
          <a:xfrm>
            <a:off x="457200" y="1219200"/>
            <a:ext cx="6781800" cy="5257800"/>
          </a:xfrm>
          <a:prstGeom prst="rect">
            <a:avLst/>
          </a:prstGeom>
          <a:noFill/>
          <a:ln w="9525">
            <a:noFill/>
            <a:miter lim="800000"/>
            <a:headEnd/>
            <a:tailEnd/>
          </a:ln>
        </p:spPr>
      </p:pic>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086600" cy="911225"/>
          </a:xfrm>
        </p:spPr>
        <p:txBody>
          <a:bodyPr/>
          <a:lstStyle/>
          <a:p>
            <a:r>
              <a:rPr lang="en-US" dirty="0" smtClean="0"/>
              <a:t>How To Sit At a Computer</a:t>
            </a:r>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10</a:t>
            </a:fld>
            <a:endParaRPr lang="en-US" altLang="zh-TW" dirty="0"/>
          </a:p>
        </p:txBody>
      </p:sp>
      <p:pic>
        <p:nvPicPr>
          <p:cNvPr id="1026" name="Picture 2"/>
          <p:cNvPicPr>
            <a:picLocks noChangeAspect="1" noChangeArrowheads="1"/>
          </p:cNvPicPr>
          <p:nvPr/>
        </p:nvPicPr>
        <p:blipFill>
          <a:blip r:embed="rId2" cstate="print"/>
          <a:srcRect/>
          <a:stretch>
            <a:fillRect/>
          </a:stretch>
        </p:blipFill>
        <p:spPr bwMode="auto">
          <a:xfrm>
            <a:off x="2133600" y="1219200"/>
            <a:ext cx="3429000" cy="5157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09600" y="228600"/>
            <a:ext cx="7010400" cy="911225"/>
          </a:xfrm>
        </p:spPr>
        <p:txBody>
          <a:bodyPr/>
          <a:lstStyle/>
          <a:p>
            <a:r>
              <a:rPr lang="en-US" dirty="0" smtClean="0"/>
              <a:t>How To Sit At a Computer</a:t>
            </a:r>
          </a:p>
        </p:txBody>
      </p:sp>
      <p:pic>
        <p:nvPicPr>
          <p:cNvPr id="26628" name="Picture 2"/>
          <p:cNvPicPr>
            <a:picLocks noGrp="1" noChangeAspect="1" noChangeArrowheads="1"/>
          </p:cNvPicPr>
          <p:nvPr>
            <p:ph idx="1"/>
          </p:nvPr>
        </p:nvPicPr>
        <p:blipFill>
          <a:blip r:embed="rId2" cstate="print"/>
          <a:srcRect/>
          <a:stretch>
            <a:fillRect/>
          </a:stretch>
        </p:blipFill>
        <p:spPr>
          <a:xfrm>
            <a:off x="228600" y="1219200"/>
            <a:ext cx="8661400" cy="4800600"/>
          </a:xfrm>
          <a:noFill/>
        </p:spPr>
      </p:pic>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dirty="0" smtClean="0"/>
              <a:t>Techniques to Avoid RSI</a:t>
            </a:r>
          </a:p>
        </p:txBody>
      </p:sp>
      <p:sp>
        <p:nvSpPr>
          <p:cNvPr id="27652" name="Rectangle 3"/>
          <p:cNvSpPr>
            <a:spLocks noGrp="1" noChangeArrowheads="1"/>
          </p:cNvSpPr>
          <p:nvPr>
            <p:ph type="body" idx="1"/>
          </p:nvPr>
        </p:nvSpPr>
        <p:spPr>
          <a:xfrm>
            <a:off x="228600" y="1219200"/>
            <a:ext cx="7010400" cy="4835525"/>
          </a:xfrm>
        </p:spPr>
        <p:txBody>
          <a:bodyPr/>
          <a:lstStyle/>
          <a:p>
            <a:r>
              <a:rPr lang="en-US" dirty="0" smtClean="0"/>
              <a:t>Use an ergonomic keyboard</a:t>
            </a:r>
          </a:p>
          <a:p>
            <a:r>
              <a:rPr lang="en-US" dirty="0" smtClean="0"/>
              <a:t>Sit up straight</a:t>
            </a:r>
          </a:p>
          <a:p>
            <a:r>
              <a:rPr lang="en-US" dirty="0" smtClean="0"/>
              <a:t>Have a padded wrist support</a:t>
            </a:r>
          </a:p>
          <a:p>
            <a:r>
              <a:rPr lang="en-US" dirty="0" smtClean="0"/>
              <a:t>Keep your arms straight</a:t>
            </a:r>
          </a:p>
          <a:p>
            <a:r>
              <a:rPr lang="en-US" dirty="0" smtClean="0"/>
              <a:t>Keyboard properly</a:t>
            </a:r>
          </a:p>
          <a:p>
            <a:r>
              <a:rPr lang="en-US" dirty="0" smtClean="0"/>
              <a:t>Take frequent breaks</a:t>
            </a:r>
          </a:p>
        </p:txBody>
      </p:sp>
      <p:pic>
        <p:nvPicPr>
          <p:cNvPr id="27653" name="Picture 4" descr="D:\My Documents\!books\norton im\chapter 3\ergonomics.tif"/>
          <p:cNvPicPr>
            <a:picLocks noChangeAspect="1" noChangeArrowheads="1"/>
          </p:cNvPicPr>
          <p:nvPr/>
        </p:nvPicPr>
        <p:blipFill>
          <a:blip r:embed="rId2" cstate="print"/>
          <a:srcRect/>
          <a:stretch>
            <a:fillRect/>
          </a:stretch>
        </p:blipFill>
        <p:spPr bwMode="auto">
          <a:xfrm>
            <a:off x="533400" y="4800600"/>
            <a:ext cx="6934200" cy="1774825"/>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12</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5562600" y="1295400"/>
            <a:ext cx="2669435" cy="1495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Keep Your Wrists Straight</a:t>
            </a:r>
          </a:p>
        </p:txBody>
      </p:sp>
      <p:sp>
        <p:nvSpPr>
          <p:cNvPr id="28675" name="Content Placeholder 2"/>
          <p:cNvSpPr>
            <a:spLocks noGrp="1"/>
          </p:cNvSpPr>
          <p:nvPr>
            <p:ph idx="1"/>
          </p:nvPr>
        </p:nvSpPr>
        <p:spPr/>
        <p:txBody>
          <a:bodyPr/>
          <a:lstStyle/>
          <a:p>
            <a:endParaRPr lang="en-US" dirty="0" smtClean="0"/>
          </a:p>
        </p:txBody>
      </p:sp>
      <p:pic>
        <p:nvPicPr>
          <p:cNvPr id="28677" name="Picture 2"/>
          <p:cNvPicPr>
            <a:picLocks noChangeAspect="1" noChangeArrowheads="1"/>
          </p:cNvPicPr>
          <p:nvPr/>
        </p:nvPicPr>
        <p:blipFill>
          <a:blip r:embed="rId2" cstate="print"/>
          <a:srcRect/>
          <a:stretch>
            <a:fillRect/>
          </a:stretch>
        </p:blipFill>
        <p:spPr bwMode="auto">
          <a:xfrm>
            <a:off x="3810000" y="2895600"/>
            <a:ext cx="3714750" cy="2971800"/>
          </a:xfrm>
          <a:prstGeom prst="rect">
            <a:avLst/>
          </a:prstGeom>
          <a:noFill/>
          <a:ln w="9525">
            <a:noFill/>
            <a:miter lim="800000"/>
            <a:headEnd/>
            <a:tailEnd/>
          </a:ln>
        </p:spPr>
      </p:pic>
      <p:pic>
        <p:nvPicPr>
          <p:cNvPr id="28678" name="Picture 3"/>
          <p:cNvPicPr>
            <a:picLocks noChangeAspect="1" noChangeArrowheads="1"/>
          </p:cNvPicPr>
          <p:nvPr/>
        </p:nvPicPr>
        <p:blipFill>
          <a:blip r:embed="rId3" cstate="print"/>
          <a:srcRect/>
          <a:stretch>
            <a:fillRect/>
          </a:stretch>
        </p:blipFill>
        <p:spPr bwMode="auto">
          <a:xfrm>
            <a:off x="304801" y="1371601"/>
            <a:ext cx="3276600" cy="2809590"/>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533400" y="228600"/>
            <a:ext cx="7086600" cy="911225"/>
          </a:xfrm>
        </p:spPr>
        <p:txBody>
          <a:bodyPr/>
          <a:lstStyle/>
          <a:p>
            <a:r>
              <a:rPr lang="en-US" dirty="0" smtClean="0"/>
              <a:t>Alternate Input Devices</a:t>
            </a:r>
          </a:p>
        </p:txBody>
      </p:sp>
      <p:sp>
        <p:nvSpPr>
          <p:cNvPr id="6147" name="Content Placeholder 2"/>
          <p:cNvSpPr>
            <a:spLocks noGrp="1"/>
          </p:cNvSpPr>
          <p:nvPr>
            <p:ph idx="1"/>
          </p:nvPr>
        </p:nvSpPr>
        <p:spPr>
          <a:xfrm>
            <a:off x="1143000" y="1295400"/>
            <a:ext cx="7848600" cy="1524000"/>
          </a:xfrm>
        </p:spPr>
        <p:txBody>
          <a:bodyPr/>
          <a:lstStyle/>
          <a:p>
            <a:endParaRPr lang="en-US" smtClean="0"/>
          </a:p>
        </p:txBody>
      </p:sp>
      <p:pic>
        <p:nvPicPr>
          <p:cNvPr id="5" name="Picture 13" descr="04-069_05-01"/>
          <p:cNvPicPr>
            <a:picLocks noChangeAspect="1" noChangeArrowheads="1"/>
          </p:cNvPicPr>
          <p:nvPr/>
        </p:nvPicPr>
        <p:blipFill>
          <a:blip r:embed="rId2" cstate="print"/>
          <a:srcRect/>
          <a:stretch>
            <a:fillRect/>
          </a:stretch>
        </p:blipFill>
        <p:spPr bwMode="auto">
          <a:xfrm>
            <a:off x="228600" y="1447800"/>
            <a:ext cx="8645525" cy="4876800"/>
          </a:xfrm>
          <a:prstGeom prst="rect">
            <a:avLst/>
          </a:prstGeom>
          <a:noFill/>
          <a:effectLst>
            <a:outerShdw dist="107763" dir="2700000" algn="ctr" rotWithShape="0">
              <a:srgbClr val="808080">
                <a:alpha val="50000"/>
              </a:srgbClr>
            </a:outerShdw>
          </a:effectLst>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050"/>
          <p:cNvSpPr>
            <a:spLocks noGrp="1" noChangeArrowheads="1"/>
          </p:cNvSpPr>
          <p:nvPr>
            <p:ph type="title"/>
          </p:nvPr>
        </p:nvSpPr>
        <p:spPr/>
        <p:txBody>
          <a:bodyPr/>
          <a:lstStyle/>
          <a:p>
            <a:r>
              <a:rPr lang="en-US" smtClean="0"/>
              <a:t>Few Basics: Input Devices</a:t>
            </a:r>
          </a:p>
        </p:txBody>
      </p:sp>
      <p:sp>
        <p:nvSpPr>
          <p:cNvPr id="7171" name="Rectangle 2051"/>
          <p:cNvSpPr>
            <a:spLocks noGrp="1" noChangeArrowheads="1"/>
          </p:cNvSpPr>
          <p:nvPr>
            <p:ph type="body" idx="1"/>
          </p:nvPr>
        </p:nvSpPr>
        <p:spPr>
          <a:xfrm>
            <a:off x="2590800" y="1219200"/>
            <a:ext cx="3429000" cy="5334000"/>
          </a:xfrm>
        </p:spPr>
        <p:txBody>
          <a:bodyPr/>
          <a:lstStyle/>
          <a:p>
            <a:r>
              <a:rPr lang="en-US" sz="2800" dirty="0" smtClean="0"/>
              <a:t>Mouse</a:t>
            </a:r>
          </a:p>
          <a:p>
            <a:r>
              <a:rPr lang="en-US" sz="2800" dirty="0" smtClean="0"/>
              <a:t>Keyboard</a:t>
            </a:r>
          </a:p>
          <a:p>
            <a:r>
              <a:rPr lang="en-US" sz="2800" dirty="0" smtClean="0"/>
              <a:t>Joystick</a:t>
            </a:r>
          </a:p>
          <a:p>
            <a:r>
              <a:rPr lang="en-US" sz="2800" dirty="0" smtClean="0"/>
              <a:t>Light pen</a:t>
            </a:r>
          </a:p>
          <a:p>
            <a:r>
              <a:rPr lang="en-US" sz="2800" dirty="0" smtClean="0"/>
              <a:t>Bar Code Reader</a:t>
            </a:r>
          </a:p>
          <a:p>
            <a:r>
              <a:rPr lang="en-US" sz="2800" dirty="0" smtClean="0"/>
              <a:t>Tablet</a:t>
            </a:r>
          </a:p>
          <a:p>
            <a:r>
              <a:rPr lang="en-US" sz="2800" dirty="0" smtClean="0"/>
              <a:t>Camera</a:t>
            </a:r>
          </a:p>
          <a:p>
            <a:r>
              <a:rPr lang="en-US" sz="2800" dirty="0" smtClean="0"/>
              <a:t>Microphone</a:t>
            </a:r>
          </a:p>
        </p:txBody>
      </p:sp>
      <p:pic>
        <p:nvPicPr>
          <p:cNvPr id="7172" name="Picture 2052" descr="joystick-intro"/>
          <p:cNvPicPr>
            <a:picLocks noChangeAspect="1" noChangeArrowheads="1"/>
          </p:cNvPicPr>
          <p:nvPr/>
        </p:nvPicPr>
        <p:blipFill>
          <a:blip r:embed="rId2" cstate="print"/>
          <a:srcRect/>
          <a:stretch>
            <a:fillRect/>
          </a:stretch>
        </p:blipFill>
        <p:spPr bwMode="auto">
          <a:xfrm>
            <a:off x="6251575" y="1295400"/>
            <a:ext cx="879475" cy="1041400"/>
          </a:xfrm>
          <a:prstGeom prst="rect">
            <a:avLst/>
          </a:prstGeom>
          <a:noFill/>
          <a:ln w="9525">
            <a:noFill/>
            <a:miter lim="800000"/>
            <a:headEnd/>
            <a:tailEnd/>
          </a:ln>
        </p:spPr>
      </p:pic>
      <p:pic>
        <p:nvPicPr>
          <p:cNvPr id="7173" name="Picture 2053" descr="newmouse-1"/>
          <p:cNvPicPr>
            <a:picLocks noChangeAspect="1" noChangeArrowheads="1"/>
          </p:cNvPicPr>
          <p:nvPr/>
        </p:nvPicPr>
        <p:blipFill>
          <a:blip r:embed="rId3" cstate="print"/>
          <a:srcRect/>
          <a:stretch>
            <a:fillRect/>
          </a:stretch>
        </p:blipFill>
        <p:spPr bwMode="auto">
          <a:xfrm>
            <a:off x="5954713" y="2422525"/>
            <a:ext cx="1579562" cy="1425575"/>
          </a:xfrm>
          <a:prstGeom prst="rect">
            <a:avLst/>
          </a:prstGeom>
          <a:noFill/>
          <a:ln w="9525">
            <a:noFill/>
            <a:miter lim="800000"/>
            <a:headEnd/>
            <a:tailEnd/>
          </a:ln>
        </p:spPr>
      </p:pic>
      <p:pic>
        <p:nvPicPr>
          <p:cNvPr id="7174" name="Picture 2054" descr="keyboard-pc"/>
          <p:cNvPicPr>
            <a:picLocks noChangeAspect="1" noChangeArrowheads="1"/>
          </p:cNvPicPr>
          <p:nvPr/>
        </p:nvPicPr>
        <p:blipFill>
          <a:blip r:embed="rId4" cstate="print"/>
          <a:srcRect/>
          <a:stretch>
            <a:fillRect/>
          </a:stretch>
        </p:blipFill>
        <p:spPr bwMode="auto">
          <a:xfrm>
            <a:off x="457200" y="4953000"/>
            <a:ext cx="2122488" cy="1370013"/>
          </a:xfrm>
          <a:prstGeom prst="rect">
            <a:avLst/>
          </a:prstGeom>
          <a:noFill/>
          <a:ln w="9525">
            <a:noFill/>
            <a:miter lim="800000"/>
            <a:headEnd/>
            <a:tailEnd/>
          </a:ln>
        </p:spPr>
      </p:pic>
      <p:pic>
        <p:nvPicPr>
          <p:cNvPr id="7175" name="Picture 2055" descr="scanner"/>
          <p:cNvPicPr>
            <a:picLocks noChangeAspect="1" noChangeArrowheads="1"/>
          </p:cNvPicPr>
          <p:nvPr/>
        </p:nvPicPr>
        <p:blipFill>
          <a:blip r:embed="rId5" cstate="print"/>
          <a:srcRect/>
          <a:stretch>
            <a:fillRect/>
          </a:stretch>
        </p:blipFill>
        <p:spPr bwMode="auto">
          <a:xfrm>
            <a:off x="914400" y="2362200"/>
            <a:ext cx="866775" cy="1238250"/>
          </a:xfrm>
          <a:prstGeom prst="rect">
            <a:avLst/>
          </a:prstGeom>
          <a:noFill/>
          <a:ln w="9525">
            <a:noFill/>
            <a:miter lim="800000"/>
            <a:headEnd/>
            <a:tailEnd/>
          </a:ln>
        </p:spPr>
      </p:pic>
      <p:pic>
        <p:nvPicPr>
          <p:cNvPr id="7176" name="Picture 2056" descr="images"/>
          <p:cNvPicPr>
            <a:picLocks noChangeAspect="1" noChangeArrowheads="1"/>
          </p:cNvPicPr>
          <p:nvPr/>
        </p:nvPicPr>
        <p:blipFill>
          <a:blip r:embed="rId6" cstate="print"/>
          <a:srcRect/>
          <a:stretch>
            <a:fillRect/>
          </a:stretch>
        </p:blipFill>
        <p:spPr bwMode="auto">
          <a:xfrm>
            <a:off x="838200" y="3886200"/>
            <a:ext cx="1114425" cy="962025"/>
          </a:xfrm>
          <a:prstGeom prst="rect">
            <a:avLst/>
          </a:prstGeom>
          <a:noFill/>
          <a:ln w="9525">
            <a:noFill/>
            <a:miter lim="800000"/>
            <a:headEnd/>
            <a:tailEnd/>
          </a:ln>
        </p:spPr>
      </p:pic>
      <p:pic>
        <p:nvPicPr>
          <p:cNvPr id="7177" name="Picture 2058" descr="images"/>
          <p:cNvPicPr>
            <a:picLocks noChangeAspect="1" noChangeArrowheads="1"/>
          </p:cNvPicPr>
          <p:nvPr/>
        </p:nvPicPr>
        <p:blipFill>
          <a:blip r:embed="rId7" cstate="print"/>
          <a:srcRect/>
          <a:stretch>
            <a:fillRect/>
          </a:stretch>
        </p:blipFill>
        <p:spPr bwMode="auto">
          <a:xfrm>
            <a:off x="6172200" y="3962400"/>
            <a:ext cx="1228725" cy="923925"/>
          </a:xfrm>
          <a:prstGeom prst="rect">
            <a:avLst/>
          </a:prstGeom>
          <a:noFill/>
          <a:ln w="9525">
            <a:noFill/>
            <a:miter lim="800000"/>
            <a:headEnd/>
            <a:tailEnd/>
          </a:ln>
        </p:spPr>
      </p:pic>
      <p:pic>
        <p:nvPicPr>
          <p:cNvPr id="7178" name="Picture 2059" descr="pccam600_small"/>
          <p:cNvPicPr>
            <a:picLocks noChangeAspect="1" noChangeArrowheads="1"/>
          </p:cNvPicPr>
          <p:nvPr/>
        </p:nvPicPr>
        <p:blipFill>
          <a:blip r:embed="rId8" cstate="print"/>
          <a:srcRect/>
          <a:stretch>
            <a:fillRect/>
          </a:stretch>
        </p:blipFill>
        <p:spPr bwMode="auto">
          <a:xfrm>
            <a:off x="6324600" y="5029200"/>
            <a:ext cx="990600" cy="736600"/>
          </a:xfrm>
          <a:prstGeom prst="rect">
            <a:avLst/>
          </a:prstGeom>
          <a:noFill/>
          <a:ln w="9525">
            <a:noFill/>
            <a:miter lim="800000"/>
            <a:headEnd/>
            <a:tailEnd/>
          </a:ln>
        </p:spPr>
      </p:pic>
      <p:pic>
        <p:nvPicPr>
          <p:cNvPr id="7179" name="Picture 2060" descr="images"/>
          <p:cNvPicPr>
            <a:picLocks noChangeAspect="1" noChangeArrowheads="1"/>
          </p:cNvPicPr>
          <p:nvPr/>
        </p:nvPicPr>
        <p:blipFill>
          <a:blip r:embed="rId9" cstate="print"/>
          <a:srcRect/>
          <a:stretch>
            <a:fillRect/>
          </a:stretch>
        </p:blipFill>
        <p:spPr bwMode="auto">
          <a:xfrm>
            <a:off x="838200" y="1295400"/>
            <a:ext cx="990600" cy="990600"/>
          </a:xfrm>
          <a:prstGeom prst="rect">
            <a:avLst/>
          </a:prstGeom>
          <a:noFill/>
          <a:ln w="9525">
            <a:noFill/>
            <a:miter lim="800000"/>
            <a:headEnd/>
            <a:tailEnd/>
          </a:ln>
        </p:spPr>
      </p:pic>
      <p:sp>
        <p:nvSpPr>
          <p:cNvPr id="13"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dirty="0" smtClean="0"/>
              <a:t>Devices for the Hand - Pen</a:t>
            </a:r>
          </a:p>
        </p:txBody>
      </p:sp>
      <p:sp>
        <p:nvSpPr>
          <p:cNvPr id="5124" name="Rectangle 3"/>
          <p:cNvSpPr>
            <a:spLocks noGrp="1" noChangeArrowheads="1"/>
          </p:cNvSpPr>
          <p:nvPr>
            <p:ph type="body" sz="half" idx="1"/>
          </p:nvPr>
        </p:nvSpPr>
        <p:spPr>
          <a:xfrm>
            <a:off x="228600" y="1066800"/>
            <a:ext cx="3657600" cy="5562600"/>
          </a:xfrm>
        </p:spPr>
        <p:txBody>
          <a:bodyPr/>
          <a:lstStyle/>
          <a:p>
            <a:pPr lvl="1" eaLnBrk="1" hangingPunct="1"/>
            <a:r>
              <a:rPr lang="en-US" dirty="0" smtClean="0"/>
              <a:t>Tablet PCs, PDA</a:t>
            </a:r>
          </a:p>
          <a:p>
            <a:pPr lvl="1" eaLnBrk="1" hangingPunct="1"/>
            <a:r>
              <a:rPr lang="en-US" dirty="0" smtClean="0"/>
              <a:t>Pen used to </a:t>
            </a:r>
            <a:br>
              <a:rPr lang="en-US" dirty="0" smtClean="0"/>
            </a:br>
            <a:r>
              <a:rPr lang="en-US" dirty="0" smtClean="0"/>
              <a:t>write data</a:t>
            </a:r>
          </a:p>
          <a:p>
            <a:pPr lvl="1" eaLnBrk="1" hangingPunct="1"/>
            <a:r>
              <a:rPr lang="en-US" dirty="0" smtClean="0"/>
              <a:t>Pen used as </a:t>
            </a:r>
            <a:br>
              <a:rPr lang="en-US" dirty="0" smtClean="0"/>
            </a:br>
            <a:r>
              <a:rPr lang="en-US" dirty="0" smtClean="0"/>
              <a:t>a pointer</a:t>
            </a:r>
          </a:p>
          <a:p>
            <a:pPr lvl="1" eaLnBrk="1" hangingPunct="1"/>
            <a:r>
              <a:rPr lang="en-US" dirty="0" smtClean="0"/>
              <a:t>Handwriting recognition is difficult</a:t>
            </a:r>
          </a:p>
          <a:p>
            <a:pPr lvl="1" eaLnBrk="1" hangingPunct="1"/>
            <a:r>
              <a:rPr lang="en-US" dirty="0" smtClean="0"/>
              <a:t>On screen keyboard</a:t>
            </a:r>
          </a:p>
          <a:p>
            <a:pPr lvl="1" eaLnBrk="1" hangingPunct="1"/>
            <a:r>
              <a:rPr lang="en-US" dirty="0" smtClean="0"/>
              <a:t>Not used for inputting large volume of data</a:t>
            </a:r>
          </a:p>
        </p:txBody>
      </p:sp>
      <p:pic>
        <p:nvPicPr>
          <p:cNvPr id="5125" name="Picture 5" descr="D:\My Documents\!books\norton im\chapter 3\pen.tif"/>
          <p:cNvPicPr>
            <a:picLocks noChangeAspect="1" noChangeArrowheads="1"/>
          </p:cNvPicPr>
          <p:nvPr/>
        </p:nvPicPr>
        <p:blipFill>
          <a:blip r:embed="rId3" cstate="print"/>
          <a:srcRect/>
          <a:stretch>
            <a:fillRect/>
          </a:stretch>
        </p:blipFill>
        <p:spPr bwMode="auto">
          <a:xfrm>
            <a:off x="3733800" y="1295400"/>
            <a:ext cx="3962400" cy="2830513"/>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dirty="0" smtClean="0"/>
              <a:t>Touch Screens</a:t>
            </a:r>
          </a:p>
        </p:txBody>
      </p:sp>
      <p:pic>
        <p:nvPicPr>
          <p:cNvPr id="6149" name="Picture 5" descr="D:\My Documents\!books\norton im\chapter 3\touch.tif"/>
          <p:cNvPicPr>
            <a:picLocks noChangeAspect="1" noChangeArrowheads="1"/>
          </p:cNvPicPr>
          <p:nvPr/>
        </p:nvPicPr>
        <p:blipFill>
          <a:blip r:embed="rId3" cstate="print"/>
          <a:srcRect/>
          <a:stretch>
            <a:fillRect/>
          </a:stretch>
        </p:blipFill>
        <p:spPr bwMode="auto">
          <a:xfrm>
            <a:off x="4800600" y="1371600"/>
            <a:ext cx="2878138" cy="4648200"/>
          </a:xfrm>
          <a:prstGeom prst="rect">
            <a:avLst/>
          </a:prstGeom>
          <a:noFill/>
          <a:ln w="9525">
            <a:noFill/>
            <a:miter lim="800000"/>
            <a:headEnd/>
            <a:tailEnd/>
          </a:ln>
        </p:spPr>
      </p:pic>
      <p:sp>
        <p:nvSpPr>
          <p:cNvPr id="6" name="Content Placeholder 5"/>
          <p:cNvSpPr>
            <a:spLocks noGrp="1"/>
          </p:cNvSpPr>
          <p:nvPr>
            <p:ph sz="half" idx="1"/>
          </p:nvPr>
        </p:nvSpPr>
        <p:spPr>
          <a:xfrm>
            <a:off x="228600" y="1295400"/>
            <a:ext cx="4419600" cy="4835525"/>
          </a:xfrm>
        </p:spPr>
        <p:txBody>
          <a:bodyPr>
            <a:normAutofit/>
          </a:bodyPr>
          <a:lstStyle/>
          <a:p>
            <a:r>
              <a:rPr lang="en-US" dirty="0" smtClean="0"/>
              <a:t>accept input by allowing the user to place a fingertip directly on the computer screen</a:t>
            </a:r>
          </a:p>
          <a:p>
            <a:r>
              <a:rPr lang="en-US" dirty="0" smtClean="0"/>
              <a:t>Use sensors to detect touch</a:t>
            </a:r>
          </a:p>
          <a:p>
            <a:r>
              <a:rPr lang="en-US" dirty="0" smtClean="0"/>
              <a:t>Well suited for simple applications</a:t>
            </a:r>
          </a:p>
          <a:p>
            <a:pPr lvl="1"/>
            <a:r>
              <a:rPr lang="en-US" dirty="0" smtClean="0"/>
              <a:t>ATM</a:t>
            </a:r>
          </a:p>
          <a:p>
            <a:pPr lvl="1"/>
            <a:r>
              <a:rPr lang="en-US" dirty="0" smtClean="0"/>
              <a:t>Public information kiosk</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dirty="0" smtClean="0"/>
              <a:t>Touch Screens</a:t>
            </a:r>
          </a:p>
        </p:txBody>
      </p:sp>
      <p:sp>
        <p:nvSpPr>
          <p:cNvPr id="6" name="Content Placeholder 5"/>
          <p:cNvSpPr>
            <a:spLocks noGrp="1"/>
          </p:cNvSpPr>
          <p:nvPr>
            <p:ph sz="half" idx="1"/>
          </p:nvPr>
        </p:nvSpPr>
        <p:spPr>
          <a:xfrm>
            <a:off x="381000" y="1143000"/>
            <a:ext cx="7239000" cy="5181600"/>
          </a:xfrm>
        </p:spPr>
        <p:txBody>
          <a:bodyPr>
            <a:normAutofit lnSpcReduction="10000"/>
          </a:bodyPr>
          <a:lstStyle/>
          <a:p>
            <a:pPr lvl="0"/>
            <a:r>
              <a:rPr lang="en-US" dirty="0" smtClean="0"/>
              <a:t>work well in environments where dirt or weather would render keyboards and pointing devices useless, and </a:t>
            </a:r>
          </a:p>
          <a:p>
            <a:pPr lvl="0"/>
            <a:r>
              <a:rPr lang="en-US" dirty="0" smtClean="0"/>
              <a:t>where a simple, intuitive interface is important.</a:t>
            </a:r>
            <a:endParaRPr lang="en-US" sz="2400" dirty="0" smtClean="0"/>
          </a:p>
          <a:p>
            <a:pPr lvl="0"/>
            <a:r>
              <a:rPr lang="en-US" dirty="0" smtClean="0"/>
              <a:t>Touch screens have become common in </a:t>
            </a:r>
            <a:endParaRPr lang="en-US" sz="2400" dirty="0" smtClean="0"/>
          </a:p>
          <a:p>
            <a:pPr lvl="1"/>
            <a:r>
              <a:rPr lang="en-US" dirty="0" smtClean="0"/>
              <a:t>fast-food restaurants, </a:t>
            </a:r>
            <a:endParaRPr lang="en-US" sz="2000" dirty="0" smtClean="0"/>
          </a:p>
          <a:p>
            <a:pPr lvl="1"/>
            <a:r>
              <a:rPr lang="en-US" dirty="0" smtClean="0"/>
              <a:t>department stores, </a:t>
            </a:r>
            <a:endParaRPr lang="en-US" sz="2000" dirty="0" smtClean="0"/>
          </a:p>
          <a:p>
            <a:pPr lvl="1"/>
            <a:r>
              <a:rPr lang="en-US" dirty="0" smtClean="0"/>
              <a:t>drugstores, and supermarkets, </a:t>
            </a:r>
            <a:endParaRPr lang="en-US" sz="2000" dirty="0" smtClean="0"/>
          </a:p>
          <a:p>
            <a:pPr lvl="1"/>
            <a:r>
              <a:rPr lang="en-US" dirty="0" smtClean="0"/>
              <a:t>where they are used for all kinds of purposes, from creating personalized greeting cards to selling lottery tickets.</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dirty="0" smtClean="0"/>
              <a:t>Game Controllers</a:t>
            </a:r>
          </a:p>
        </p:txBody>
      </p:sp>
      <p:sp>
        <p:nvSpPr>
          <p:cNvPr id="7172" name="Rectangle 3"/>
          <p:cNvSpPr>
            <a:spLocks noGrp="1" noChangeArrowheads="1"/>
          </p:cNvSpPr>
          <p:nvPr>
            <p:ph type="body" idx="1"/>
          </p:nvPr>
        </p:nvSpPr>
        <p:spPr/>
        <p:txBody>
          <a:bodyPr/>
          <a:lstStyle/>
          <a:p>
            <a:r>
              <a:rPr lang="en-US" dirty="0" smtClean="0"/>
              <a:t>Enhances gaming experience</a:t>
            </a:r>
          </a:p>
          <a:p>
            <a:r>
              <a:rPr lang="en-US" dirty="0" smtClean="0"/>
              <a:t>Provide custom input to the game</a:t>
            </a:r>
          </a:p>
          <a:p>
            <a:r>
              <a:rPr lang="en-US" dirty="0" smtClean="0"/>
              <a:t>Modern controllers offer feedback</a:t>
            </a:r>
          </a:p>
          <a:p>
            <a:r>
              <a:rPr lang="en-US" dirty="0" smtClean="0"/>
              <a:t>Two broad Categories</a:t>
            </a:r>
          </a:p>
          <a:p>
            <a:pPr lvl="1"/>
            <a:r>
              <a:rPr lang="en-US" dirty="0" smtClean="0"/>
              <a:t>Joystick</a:t>
            </a:r>
          </a:p>
          <a:p>
            <a:pPr lvl="1"/>
            <a:r>
              <a:rPr lang="en-US" dirty="0" smtClean="0"/>
              <a:t>Game pad</a:t>
            </a:r>
          </a:p>
        </p:txBody>
      </p:sp>
      <p:pic>
        <p:nvPicPr>
          <p:cNvPr id="7173" name="Picture 4" descr="D:\My Documents\!books\norton im\chapter 3\game.tif"/>
          <p:cNvPicPr>
            <a:picLocks noChangeAspect="1" noChangeArrowheads="1"/>
          </p:cNvPicPr>
          <p:nvPr/>
        </p:nvPicPr>
        <p:blipFill>
          <a:blip r:embed="rId3" cstate="print"/>
          <a:srcRect/>
          <a:stretch>
            <a:fillRect/>
          </a:stretch>
        </p:blipFill>
        <p:spPr bwMode="auto">
          <a:xfrm>
            <a:off x="5410200" y="2895600"/>
            <a:ext cx="2162175" cy="320040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33400" y="228600"/>
            <a:ext cx="7086600" cy="911225"/>
          </a:xfrm>
        </p:spPr>
        <p:txBody>
          <a:bodyPr/>
          <a:lstStyle/>
          <a:p>
            <a:pPr eaLnBrk="1" hangingPunct="1"/>
            <a:r>
              <a:rPr lang="en-US" dirty="0" smtClean="0"/>
              <a:t>Joystick</a:t>
            </a:r>
          </a:p>
        </p:txBody>
      </p:sp>
      <p:sp>
        <p:nvSpPr>
          <p:cNvPr id="7172" name="Rectangle 3"/>
          <p:cNvSpPr>
            <a:spLocks noGrp="1" noChangeArrowheads="1"/>
          </p:cNvSpPr>
          <p:nvPr>
            <p:ph type="body" idx="1"/>
          </p:nvPr>
        </p:nvSpPr>
        <p:spPr>
          <a:xfrm>
            <a:off x="304800" y="1219200"/>
            <a:ext cx="7315200" cy="5181600"/>
          </a:xfrm>
        </p:spPr>
        <p:txBody>
          <a:bodyPr>
            <a:normAutofit lnSpcReduction="10000"/>
          </a:bodyPr>
          <a:lstStyle/>
          <a:p>
            <a:r>
              <a:rPr lang="en-US" dirty="0" smtClean="0"/>
              <a:t>Around for long time</a:t>
            </a:r>
          </a:p>
          <a:p>
            <a:r>
              <a:rPr lang="en-US" dirty="0" smtClean="0"/>
              <a:t>Can be used other than games</a:t>
            </a:r>
          </a:p>
          <a:p>
            <a:r>
              <a:rPr lang="en-US" dirty="0" smtClean="0"/>
              <a:t>enable the user to “ fly” or “ drive” through a game, directing a vehicle or character</a:t>
            </a:r>
          </a:p>
          <a:p>
            <a:r>
              <a:rPr lang="en-US" dirty="0" smtClean="0"/>
              <a:t>popular in racing and flying games</a:t>
            </a:r>
          </a:p>
          <a:p>
            <a:r>
              <a:rPr lang="en-US" dirty="0" smtClean="0"/>
              <a:t>One variant is the racing game controller, which includes an actual steering wheel</a:t>
            </a:r>
          </a:p>
          <a:p>
            <a:r>
              <a:rPr lang="en-US" dirty="0" smtClean="0"/>
              <a:t>some racing game controllers even include foot pedals and gearshifts</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20</a:t>
            </a:fld>
            <a:endParaRPr lang="en-US" dirty="0"/>
          </a:p>
        </p:txBody>
      </p:sp>
      <p:pic>
        <p:nvPicPr>
          <p:cNvPr id="7" name="Picture 2052" descr="joystick-intro"/>
          <p:cNvPicPr>
            <a:picLocks noChangeAspect="1" noChangeArrowheads="1"/>
          </p:cNvPicPr>
          <p:nvPr/>
        </p:nvPicPr>
        <p:blipFill>
          <a:blip r:embed="rId3" cstate="print"/>
          <a:srcRect/>
          <a:stretch>
            <a:fillRect/>
          </a:stretch>
        </p:blipFill>
        <p:spPr bwMode="auto">
          <a:xfrm>
            <a:off x="6348298" y="1143001"/>
            <a:ext cx="1160578" cy="13742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33400" y="228600"/>
            <a:ext cx="7086600" cy="911225"/>
          </a:xfrm>
        </p:spPr>
        <p:txBody>
          <a:bodyPr/>
          <a:lstStyle/>
          <a:p>
            <a:pPr eaLnBrk="1" hangingPunct="1"/>
            <a:r>
              <a:rPr lang="en-US" dirty="0" smtClean="0"/>
              <a:t>Game Pad</a:t>
            </a:r>
          </a:p>
        </p:txBody>
      </p:sp>
      <p:sp>
        <p:nvSpPr>
          <p:cNvPr id="7172" name="Rectangle 3"/>
          <p:cNvSpPr>
            <a:spLocks noGrp="1" noChangeArrowheads="1"/>
          </p:cNvSpPr>
          <p:nvPr>
            <p:ph type="body" idx="1"/>
          </p:nvPr>
        </p:nvSpPr>
        <p:spPr>
          <a:xfrm>
            <a:off x="304800" y="1219200"/>
            <a:ext cx="7315200" cy="5334000"/>
          </a:xfrm>
        </p:spPr>
        <p:txBody>
          <a:bodyPr>
            <a:normAutofit lnSpcReduction="10000"/>
          </a:bodyPr>
          <a:lstStyle/>
          <a:p>
            <a:r>
              <a:rPr lang="en-US" dirty="0" smtClean="0"/>
              <a:t>is a small, flat device that usually provides two sets of controls— one for each hand. </a:t>
            </a:r>
          </a:p>
          <a:p>
            <a:r>
              <a:rPr lang="en-US" dirty="0" smtClean="0"/>
              <a:t>extremely flexible and are used to control many kinds of games</a:t>
            </a:r>
          </a:p>
          <a:p>
            <a:r>
              <a:rPr lang="en-US" dirty="0" smtClean="0"/>
              <a:t>If you do not have a joystick, you can use a game pad to control most racing and flying games. </a:t>
            </a:r>
          </a:p>
          <a:p>
            <a:r>
              <a:rPr lang="en-US" dirty="0" smtClean="0"/>
              <a:t>Many computer games still provide support for a mouse or keyboard, so a dedicated game controller is not always required</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smtClean="0"/>
              <a:t>Optical Input Devices</a:t>
            </a:r>
          </a:p>
        </p:txBody>
      </p:sp>
      <p:sp>
        <p:nvSpPr>
          <p:cNvPr id="8196" name="Rectangle 3"/>
          <p:cNvSpPr>
            <a:spLocks noGrp="1" noChangeArrowheads="1"/>
          </p:cNvSpPr>
          <p:nvPr>
            <p:ph type="body" idx="1"/>
          </p:nvPr>
        </p:nvSpPr>
        <p:spPr>
          <a:xfrm>
            <a:off x="381000" y="1219200"/>
            <a:ext cx="4876800" cy="5410200"/>
          </a:xfrm>
        </p:spPr>
        <p:txBody>
          <a:bodyPr/>
          <a:lstStyle/>
          <a:p>
            <a:pPr eaLnBrk="1" hangingPunct="1"/>
            <a:r>
              <a:rPr lang="en-US" sz="2800" dirty="0" smtClean="0"/>
              <a:t>Allows the computer to see input</a:t>
            </a:r>
          </a:p>
          <a:p>
            <a:pPr eaLnBrk="1" hangingPunct="1"/>
            <a:r>
              <a:rPr lang="en-US" sz="2800" dirty="0" smtClean="0"/>
              <a:t>Bar code readers</a:t>
            </a:r>
          </a:p>
          <a:p>
            <a:pPr lvl="1" eaLnBrk="1" hangingPunct="1"/>
            <a:r>
              <a:rPr lang="en-US" sz="2400" dirty="0" smtClean="0"/>
              <a:t>Converts bar codes to numbers</a:t>
            </a:r>
          </a:p>
          <a:p>
            <a:pPr lvl="2" eaLnBrk="1" hangingPunct="1"/>
            <a:r>
              <a:rPr lang="en-US" sz="2000" dirty="0" smtClean="0"/>
              <a:t>UPC Universal Product Code</a:t>
            </a:r>
          </a:p>
          <a:p>
            <a:pPr lvl="1" eaLnBrk="1" hangingPunct="1"/>
            <a:r>
              <a:rPr lang="en-US" sz="2400" dirty="0" smtClean="0"/>
              <a:t>Computer find number in a database</a:t>
            </a:r>
          </a:p>
          <a:p>
            <a:pPr lvl="1" eaLnBrk="1" hangingPunct="1"/>
            <a:r>
              <a:rPr lang="en-US" sz="2400" dirty="0" smtClean="0"/>
              <a:t>Works by reflecting light</a:t>
            </a:r>
          </a:p>
          <a:p>
            <a:pPr lvl="2" eaLnBrk="1" hangingPunct="1"/>
            <a:r>
              <a:rPr lang="en-US" sz="2000" dirty="0" smtClean="0"/>
              <a:t>Amount of reflected light indicates number</a:t>
            </a:r>
          </a:p>
        </p:txBody>
      </p:sp>
      <p:pic>
        <p:nvPicPr>
          <p:cNvPr id="8197" name="Picture 5"/>
          <p:cNvPicPr>
            <a:picLocks noChangeAspect="1" noChangeArrowheads="1"/>
          </p:cNvPicPr>
          <p:nvPr/>
        </p:nvPicPr>
        <p:blipFill>
          <a:blip r:embed="rId3" cstate="print"/>
          <a:srcRect/>
          <a:stretch>
            <a:fillRect/>
          </a:stretch>
        </p:blipFill>
        <p:spPr bwMode="auto">
          <a:xfrm>
            <a:off x="5334000" y="1219200"/>
            <a:ext cx="2857500" cy="2895600"/>
          </a:xfrm>
          <a:prstGeom prst="rect">
            <a:avLst/>
          </a:prstGeom>
          <a:noFill/>
          <a:ln w="9525">
            <a:noFill/>
            <a:miter lim="800000"/>
            <a:headEnd/>
            <a:tailEnd/>
          </a:ln>
        </p:spPr>
      </p:pic>
      <p:pic>
        <p:nvPicPr>
          <p:cNvPr id="8198" name="Picture 6"/>
          <p:cNvPicPr>
            <a:picLocks noChangeAspect="1" noChangeArrowheads="1"/>
          </p:cNvPicPr>
          <p:nvPr/>
        </p:nvPicPr>
        <p:blipFill>
          <a:blip r:embed="rId4" cstate="print"/>
          <a:srcRect/>
          <a:stretch>
            <a:fillRect/>
          </a:stretch>
        </p:blipFill>
        <p:spPr bwMode="auto">
          <a:xfrm>
            <a:off x="5486400" y="4419600"/>
            <a:ext cx="2571750" cy="1781175"/>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304800" y="228601"/>
            <a:ext cx="7315200" cy="685800"/>
          </a:xfrm>
        </p:spPr>
        <p:txBody>
          <a:bodyPr/>
          <a:lstStyle/>
          <a:p>
            <a:pPr eaLnBrk="1" hangingPunct="1"/>
            <a:r>
              <a:rPr lang="en-US" dirty="0" smtClean="0"/>
              <a:t> Bar Code Reading Process</a:t>
            </a:r>
          </a:p>
        </p:txBody>
      </p:sp>
      <p:sp>
        <p:nvSpPr>
          <p:cNvPr id="8196" name="Rectangle 3"/>
          <p:cNvSpPr>
            <a:spLocks noGrp="1" noChangeArrowheads="1"/>
          </p:cNvSpPr>
          <p:nvPr>
            <p:ph type="body" idx="1"/>
          </p:nvPr>
        </p:nvSpPr>
        <p:spPr>
          <a:xfrm>
            <a:off x="381000" y="1219200"/>
            <a:ext cx="7162800" cy="5181600"/>
          </a:xfrm>
        </p:spPr>
        <p:txBody>
          <a:bodyPr>
            <a:normAutofit fontScale="92500" lnSpcReduction="10000"/>
          </a:bodyPr>
          <a:lstStyle/>
          <a:p>
            <a:r>
              <a:rPr lang="en-US" sz="2800" dirty="0" smtClean="0"/>
              <a:t>reader emits a beam of that is reflected by the bar code image</a:t>
            </a:r>
          </a:p>
          <a:p>
            <a:r>
              <a:rPr lang="en-US" sz="2800" dirty="0" smtClean="0"/>
              <a:t>light-sensitive detector identifies the bar code image by recognizing special bars at both ends of the image</a:t>
            </a:r>
          </a:p>
          <a:p>
            <a:r>
              <a:rPr lang="en-US" sz="2800" dirty="0" smtClean="0"/>
              <a:t>special bars are different, so the reader can tell whether the bar code has been read right-side up or upside down</a:t>
            </a:r>
          </a:p>
          <a:p>
            <a:r>
              <a:rPr lang="en-US" sz="2800" dirty="0" smtClean="0"/>
              <a:t>After detector has identified the bar code, it converts the individual bar patterns into numeric digits code the computer can understand </a:t>
            </a:r>
          </a:p>
          <a:p>
            <a:r>
              <a:rPr lang="en-US" sz="2800" dirty="0" smtClean="0"/>
              <a:t>reader then feeds the data into the computer</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762000" y="228600"/>
            <a:ext cx="6858000" cy="911225"/>
          </a:xfrm>
        </p:spPr>
        <p:txBody>
          <a:bodyPr/>
          <a:lstStyle/>
          <a:p>
            <a:pPr eaLnBrk="1" hangingPunct="1"/>
            <a:r>
              <a:rPr lang="en-US" dirty="0" smtClean="0"/>
              <a:t>Image Scanners</a:t>
            </a:r>
          </a:p>
        </p:txBody>
      </p:sp>
      <p:sp>
        <p:nvSpPr>
          <p:cNvPr id="9220" name="Rectangle 3"/>
          <p:cNvSpPr>
            <a:spLocks noGrp="1" noChangeArrowheads="1"/>
          </p:cNvSpPr>
          <p:nvPr>
            <p:ph type="body" idx="1"/>
          </p:nvPr>
        </p:nvSpPr>
        <p:spPr/>
        <p:txBody>
          <a:bodyPr/>
          <a:lstStyle/>
          <a:p>
            <a:r>
              <a:rPr lang="en-US" dirty="0" smtClean="0"/>
              <a:t>Converts printed media into electronic</a:t>
            </a:r>
          </a:p>
          <a:p>
            <a:r>
              <a:rPr lang="en-US" dirty="0" smtClean="0"/>
              <a:t>Reflects light on the image</a:t>
            </a:r>
          </a:p>
          <a:p>
            <a:r>
              <a:rPr lang="en-US" dirty="0" smtClean="0"/>
              <a:t>Sensors read the intensity</a:t>
            </a:r>
          </a:p>
          <a:p>
            <a:r>
              <a:rPr lang="en-US" dirty="0" smtClean="0"/>
              <a:t>Filters determine color depths</a:t>
            </a:r>
          </a:p>
        </p:txBody>
      </p:sp>
      <p:pic>
        <p:nvPicPr>
          <p:cNvPr id="9221" name="Picture 5"/>
          <p:cNvPicPr>
            <a:picLocks noChangeAspect="1" noChangeArrowheads="1"/>
          </p:cNvPicPr>
          <p:nvPr/>
        </p:nvPicPr>
        <p:blipFill>
          <a:blip r:embed="rId3" cstate="print"/>
          <a:srcRect/>
          <a:stretch>
            <a:fillRect/>
          </a:stretch>
        </p:blipFill>
        <p:spPr bwMode="auto">
          <a:xfrm>
            <a:off x="1143000" y="3505200"/>
            <a:ext cx="3124200" cy="2786063"/>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762000" y="228600"/>
            <a:ext cx="6858000" cy="911225"/>
          </a:xfrm>
        </p:spPr>
        <p:txBody>
          <a:bodyPr/>
          <a:lstStyle/>
          <a:p>
            <a:pPr eaLnBrk="1" hangingPunct="1"/>
            <a:r>
              <a:rPr lang="en-US" dirty="0" smtClean="0"/>
              <a:t>How an Image is Scanned</a:t>
            </a:r>
          </a:p>
        </p:txBody>
      </p:sp>
      <p:sp>
        <p:nvSpPr>
          <p:cNvPr id="9220" name="Rectangle 3"/>
          <p:cNvSpPr>
            <a:spLocks noGrp="1" noChangeArrowheads="1"/>
          </p:cNvSpPr>
          <p:nvPr>
            <p:ph type="body" idx="1"/>
          </p:nvPr>
        </p:nvSpPr>
        <p:spPr>
          <a:xfrm>
            <a:off x="304800" y="1219200"/>
            <a:ext cx="7315200" cy="5181600"/>
          </a:xfrm>
        </p:spPr>
        <p:txBody>
          <a:bodyPr/>
          <a:lstStyle/>
          <a:p>
            <a:pPr lvl="0"/>
            <a:r>
              <a:rPr lang="en-US" dirty="0" smtClean="0"/>
              <a:t>A light source is moved across a printed page</a:t>
            </a:r>
          </a:p>
          <a:p>
            <a:pPr lvl="0"/>
            <a:r>
              <a:rPr lang="en-US" dirty="0" smtClean="0"/>
              <a:t>The light bounces off the page and is passed through a lens</a:t>
            </a:r>
          </a:p>
          <a:p>
            <a:pPr lvl="0"/>
            <a:r>
              <a:rPr lang="en-US" dirty="0" smtClean="0"/>
              <a:t>And onto the light sensitive diodes which converts light to electricity. There are usually 300-600 diodes per inch.</a:t>
            </a:r>
          </a:p>
          <a:p>
            <a:pPr lvl="0"/>
            <a:r>
              <a:rPr lang="en-US" dirty="0" smtClean="0"/>
              <a:t>A circuit board converts the electricity to numbers and send the information to the computers</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228600"/>
            <a:ext cx="7162800" cy="911225"/>
          </a:xfrm>
        </p:spPr>
        <p:txBody>
          <a:bodyPr/>
          <a:lstStyle/>
          <a:p>
            <a:pPr eaLnBrk="1" hangingPunct="1"/>
            <a:r>
              <a:rPr lang="en-US" dirty="0" smtClean="0"/>
              <a:t>Color Scanners</a:t>
            </a:r>
          </a:p>
        </p:txBody>
      </p:sp>
      <p:sp>
        <p:nvSpPr>
          <p:cNvPr id="9220" name="Rectangle 3"/>
          <p:cNvSpPr>
            <a:spLocks noGrp="1" noChangeArrowheads="1"/>
          </p:cNvSpPr>
          <p:nvPr>
            <p:ph type="body" idx="1"/>
          </p:nvPr>
        </p:nvSpPr>
        <p:spPr>
          <a:xfrm>
            <a:off x="304800" y="1219200"/>
            <a:ext cx="7315200" cy="5410200"/>
          </a:xfrm>
        </p:spPr>
        <p:txBody>
          <a:bodyPr/>
          <a:lstStyle/>
          <a:p>
            <a:pPr lvl="0"/>
            <a:r>
              <a:rPr lang="en-US" dirty="0" smtClean="0"/>
              <a:t>use filters to separate the components of color into the primary additive colors (red, green, and blue) at each point</a:t>
            </a:r>
          </a:p>
          <a:p>
            <a:pPr lvl="0"/>
            <a:r>
              <a:rPr lang="en-US" dirty="0" smtClean="0"/>
              <a:t>Red, Green, and Blue (RGB) are primary additive colors because they can be combined to create any other color</a:t>
            </a:r>
          </a:p>
          <a:p>
            <a:pPr lvl="0"/>
            <a:r>
              <a:rPr lang="en-US" dirty="0" smtClean="0"/>
              <a:t>The image scanner is useful because it translates printed images into an electronic format that can be stored in a computer’s memory</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eaLnBrk="1" hangingPunct="1"/>
            <a:r>
              <a:rPr lang="en-US" dirty="0" smtClean="0"/>
              <a:t>Optical Character Recognition (OCR)</a:t>
            </a:r>
          </a:p>
        </p:txBody>
      </p:sp>
      <p:sp>
        <p:nvSpPr>
          <p:cNvPr id="10244" name="Rectangle 3"/>
          <p:cNvSpPr>
            <a:spLocks noGrp="1" noChangeArrowheads="1"/>
          </p:cNvSpPr>
          <p:nvPr>
            <p:ph type="body" idx="1"/>
          </p:nvPr>
        </p:nvSpPr>
        <p:spPr>
          <a:xfrm>
            <a:off x="304800" y="1219201"/>
            <a:ext cx="7315200" cy="4724400"/>
          </a:xfrm>
        </p:spPr>
        <p:txBody>
          <a:bodyPr/>
          <a:lstStyle/>
          <a:p>
            <a:r>
              <a:rPr lang="en-US" dirty="0" smtClean="0"/>
              <a:t>Converts scanned image into editable text</a:t>
            </a:r>
          </a:p>
          <a:p>
            <a:r>
              <a:rPr lang="en-US" dirty="0" smtClean="0"/>
              <a:t>Image is stored in the computer’s memory as a bitmap. </a:t>
            </a:r>
          </a:p>
          <a:p>
            <a:r>
              <a:rPr lang="en-US" dirty="0" smtClean="0"/>
              <a:t>Bitmap is a grid of dots, each dot represented by one or more bits</a:t>
            </a:r>
          </a:p>
          <a:p>
            <a:r>
              <a:rPr lang="en-US" dirty="0" smtClean="0"/>
              <a:t>translate that array of dots into text that the computer can interpret as letters and numbers</a:t>
            </a:r>
          </a:p>
          <a:p>
            <a:endParaRPr lang="en-US" dirty="0" smtClean="0"/>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normAutofit fontScale="90000"/>
          </a:bodyPr>
          <a:lstStyle/>
          <a:p>
            <a:pPr eaLnBrk="1" hangingPunct="1"/>
            <a:r>
              <a:rPr lang="en-US" dirty="0" smtClean="0"/>
              <a:t>Optical Character Recognition (OCR)</a:t>
            </a:r>
          </a:p>
        </p:txBody>
      </p:sp>
      <p:sp>
        <p:nvSpPr>
          <p:cNvPr id="10244" name="Rectangle 3"/>
          <p:cNvSpPr>
            <a:spLocks noGrp="1" noChangeArrowheads="1"/>
          </p:cNvSpPr>
          <p:nvPr>
            <p:ph type="body" idx="1"/>
          </p:nvPr>
        </p:nvSpPr>
        <p:spPr>
          <a:xfrm>
            <a:off x="304800" y="1219200"/>
            <a:ext cx="7315200" cy="3886199"/>
          </a:xfrm>
        </p:spPr>
        <p:txBody>
          <a:bodyPr/>
          <a:lstStyle/>
          <a:p>
            <a:r>
              <a:rPr lang="en-US" dirty="0" smtClean="0"/>
              <a:t>Each letter is scanned</a:t>
            </a:r>
          </a:p>
          <a:p>
            <a:r>
              <a:rPr lang="en-US" dirty="0" smtClean="0"/>
              <a:t>Letters are compared to known letters</a:t>
            </a:r>
          </a:p>
          <a:p>
            <a:r>
              <a:rPr lang="en-US" dirty="0" smtClean="0"/>
              <a:t>Best match is entered into document</a:t>
            </a:r>
          </a:p>
          <a:p>
            <a:r>
              <a:rPr lang="en-US" dirty="0" smtClean="0"/>
              <a:t>Rarely 100% accurate</a:t>
            </a: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228600"/>
            <a:ext cx="7086600" cy="911225"/>
          </a:xfrm>
        </p:spPr>
        <p:txBody>
          <a:bodyPr>
            <a:normAutofit/>
          </a:bodyPr>
          <a:lstStyle/>
          <a:p>
            <a:pPr eaLnBrk="1" hangingPunct="1"/>
            <a:r>
              <a:rPr lang="en-US" dirty="0" smtClean="0"/>
              <a:t>Scanner types</a:t>
            </a:r>
          </a:p>
        </p:txBody>
      </p:sp>
      <p:sp>
        <p:nvSpPr>
          <p:cNvPr id="10244" name="Rectangle 3"/>
          <p:cNvSpPr>
            <a:spLocks noGrp="1" noChangeArrowheads="1"/>
          </p:cNvSpPr>
          <p:nvPr>
            <p:ph type="body" idx="1"/>
          </p:nvPr>
        </p:nvSpPr>
        <p:spPr>
          <a:xfrm>
            <a:off x="304800" y="1219200"/>
            <a:ext cx="5334000" cy="5029200"/>
          </a:xfrm>
        </p:spPr>
        <p:txBody>
          <a:bodyPr/>
          <a:lstStyle/>
          <a:p>
            <a:r>
              <a:rPr lang="en-US" sz="3200" dirty="0" smtClean="0"/>
              <a:t>Handheld scanners</a:t>
            </a:r>
          </a:p>
          <a:p>
            <a:pPr lvl="1"/>
            <a:r>
              <a:rPr lang="en-US" sz="2800" dirty="0" smtClean="0"/>
              <a:t>more portable but typically require multiple passes to scan a single page</a:t>
            </a:r>
            <a:endParaRPr lang="en-US" sz="2400" dirty="0" smtClean="0"/>
          </a:p>
          <a:p>
            <a:r>
              <a:rPr lang="en-US" sz="3200" dirty="0" smtClean="0"/>
              <a:t>Flatbed scanners </a:t>
            </a:r>
          </a:p>
          <a:p>
            <a:pPr lvl="1"/>
            <a:r>
              <a:rPr lang="en-US" sz="2800" dirty="0" smtClean="0"/>
              <a:t>offer higher-quality reproduction than do handheld scanners and </a:t>
            </a:r>
          </a:p>
          <a:p>
            <a:pPr lvl="1"/>
            <a:r>
              <a:rPr lang="en-US" sz="2800" dirty="0" smtClean="0"/>
              <a:t>can scan a page in a single pass</a:t>
            </a:r>
            <a:endParaRPr lang="en-US" dirty="0" smtClean="0"/>
          </a:p>
        </p:txBody>
      </p:sp>
      <p:pic>
        <p:nvPicPr>
          <p:cNvPr id="10245" name="Picture 5"/>
          <p:cNvPicPr>
            <a:picLocks noChangeAspect="1" noChangeArrowheads="1"/>
          </p:cNvPicPr>
          <p:nvPr/>
        </p:nvPicPr>
        <p:blipFill>
          <a:blip r:embed="rId3" cstate="print"/>
          <a:srcRect/>
          <a:stretch>
            <a:fillRect/>
          </a:stretch>
        </p:blipFill>
        <p:spPr bwMode="auto">
          <a:xfrm>
            <a:off x="5410200" y="1143000"/>
            <a:ext cx="2026842" cy="1663699"/>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29</a:t>
            </a:fld>
            <a:endParaRPr lang="en-US" dirty="0"/>
          </a:p>
        </p:txBody>
      </p:sp>
      <p:pic>
        <p:nvPicPr>
          <p:cNvPr id="7" name="Picture 5"/>
          <p:cNvPicPr>
            <a:picLocks noChangeAspect="1" noChangeArrowheads="1"/>
          </p:cNvPicPr>
          <p:nvPr/>
        </p:nvPicPr>
        <p:blipFill>
          <a:blip r:embed="rId4" cstate="print"/>
          <a:srcRect/>
          <a:stretch>
            <a:fillRect/>
          </a:stretch>
        </p:blipFill>
        <p:spPr bwMode="auto">
          <a:xfrm>
            <a:off x="5410200" y="3276600"/>
            <a:ext cx="2133600" cy="19026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smtClean="0"/>
              <a:t>Audiovisual Input Devices</a:t>
            </a:r>
          </a:p>
        </p:txBody>
      </p:sp>
      <p:sp>
        <p:nvSpPr>
          <p:cNvPr id="11268" name="Rectangle 3"/>
          <p:cNvSpPr>
            <a:spLocks noGrp="1" noChangeArrowheads="1"/>
          </p:cNvSpPr>
          <p:nvPr>
            <p:ph type="body" idx="1"/>
          </p:nvPr>
        </p:nvSpPr>
        <p:spPr/>
        <p:txBody>
          <a:bodyPr/>
          <a:lstStyle/>
          <a:p>
            <a:pPr eaLnBrk="1" hangingPunct="1"/>
            <a:r>
              <a:rPr lang="en-US" smtClean="0"/>
              <a:t>Microphones</a:t>
            </a:r>
          </a:p>
          <a:p>
            <a:pPr lvl="1" eaLnBrk="1" hangingPunct="1"/>
            <a:r>
              <a:rPr lang="en-US" smtClean="0"/>
              <a:t>Used to record speech</a:t>
            </a:r>
          </a:p>
          <a:p>
            <a:pPr lvl="1" eaLnBrk="1" hangingPunct="1"/>
            <a:r>
              <a:rPr lang="en-US" smtClean="0"/>
              <a:t>Speech recognition</a:t>
            </a:r>
          </a:p>
          <a:p>
            <a:pPr lvl="2" eaLnBrk="1" hangingPunct="1"/>
            <a:r>
              <a:rPr lang="en-US" smtClean="0"/>
              <a:t>“Understands” human speech</a:t>
            </a:r>
          </a:p>
          <a:p>
            <a:pPr lvl="2" eaLnBrk="1" hangingPunct="1"/>
            <a:r>
              <a:rPr lang="en-US" smtClean="0"/>
              <a:t>Allows dictation or control of computer</a:t>
            </a:r>
          </a:p>
          <a:p>
            <a:pPr lvl="2" eaLnBrk="1" hangingPunct="1"/>
            <a:r>
              <a:rPr lang="en-US" smtClean="0"/>
              <a:t>Matches spoken sound to known phonemes</a:t>
            </a:r>
          </a:p>
          <a:p>
            <a:pPr lvl="2" eaLnBrk="1" hangingPunct="1"/>
            <a:r>
              <a:rPr lang="en-US" smtClean="0"/>
              <a:t>Enters best match into document</a:t>
            </a:r>
          </a:p>
        </p:txBody>
      </p:sp>
      <p:pic>
        <p:nvPicPr>
          <p:cNvPr id="11269" name="Picture 5"/>
          <p:cNvPicPr>
            <a:picLocks noChangeAspect="1" noChangeArrowheads="1"/>
          </p:cNvPicPr>
          <p:nvPr/>
        </p:nvPicPr>
        <p:blipFill>
          <a:blip r:embed="rId3" cstate="print"/>
          <a:srcRect/>
          <a:stretch>
            <a:fillRect/>
          </a:stretch>
        </p:blipFill>
        <p:spPr bwMode="auto">
          <a:xfrm>
            <a:off x="3200400" y="4267200"/>
            <a:ext cx="2152650" cy="2124075"/>
          </a:xfrm>
          <a:prstGeom prst="rect">
            <a:avLst/>
          </a:prstGeom>
          <a:noFill/>
          <a:ln w="9525">
            <a:noFill/>
            <a:miter lim="800000"/>
            <a:headEnd/>
            <a:tailEnd/>
          </a:ln>
        </p:spPr>
      </p:pic>
      <p:pic>
        <p:nvPicPr>
          <p:cNvPr id="11270" name="Picture 6"/>
          <p:cNvPicPr>
            <a:picLocks noChangeAspect="1" noChangeArrowheads="1"/>
          </p:cNvPicPr>
          <p:nvPr/>
        </p:nvPicPr>
        <p:blipFill>
          <a:blip r:embed="rId4" cstate="print"/>
          <a:srcRect/>
          <a:stretch>
            <a:fillRect/>
          </a:stretch>
        </p:blipFill>
        <p:spPr bwMode="auto">
          <a:xfrm>
            <a:off x="533400" y="4419600"/>
            <a:ext cx="2171700" cy="2105025"/>
          </a:xfrm>
          <a:prstGeom prst="rect">
            <a:avLst/>
          </a:prstGeom>
          <a:noFill/>
          <a:ln w="9525">
            <a:noFill/>
            <a:miter lim="800000"/>
            <a:headEnd/>
            <a:tailEnd/>
          </a:ln>
        </p:spPr>
      </p:pic>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533400" y="228600"/>
            <a:ext cx="7086600" cy="911225"/>
          </a:xfrm>
        </p:spPr>
        <p:txBody>
          <a:bodyPr/>
          <a:lstStyle/>
          <a:p>
            <a:pPr eaLnBrk="1" hangingPunct="1"/>
            <a:r>
              <a:rPr lang="en-US" dirty="0" smtClean="0"/>
              <a:t>Speech Recognition</a:t>
            </a:r>
          </a:p>
        </p:txBody>
      </p:sp>
      <p:sp>
        <p:nvSpPr>
          <p:cNvPr id="11268" name="Rectangle 3"/>
          <p:cNvSpPr>
            <a:spLocks noGrp="1" noChangeArrowheads="1"/>
          </p:cNvSpPr>
          <p:nvPr>
            <p:ph type="body" idx="1"/>
          </p:nvPr>
        </p:nvSpPr>
        <p:spPr>
          <a:xfrm>
            <a:off x="304800" y="1219200"/>
            <a:ext cx="7315200" cy="5257800"/>
          </a:xfrm>
        </p:spPr>
        <p:txBody>
          <a:bodyPr/>
          <a:lstStyle/>
          <a:p>
            <a:r>
              <a:rPr lang="en-US" dirty="0" smtClean="0"/>
              <a:t> demand for translating spoken words into text</a:t>
            </a:r>
          </a:p>
          <a:p>
            <a:r>
              <a:rPr lang="en-US" dirty="0" smtClean="0"/>
              <a:t>Translating voice to text is a capability known as </a:t>
            </a:r>
            <a:r>
              <a:rPr lang="en-US" b="1" i="1" dirty="0" smtClean="0"/>
              <a:t>speech recognition</a:t>
            </a:r>
            <a:r>
              <a:rPr lang="en-US" dirty="0" smtClean="0"/>
              <a:t> (or </a:t>
            </a:r>
            <a:r>
              <a:rPr lang="en-US" b="1" i="1" dirty="0" smtClean="0"/>
              <a:t>voice recognition</a:t>
            </a:r>
            <a:r>
              <a:rPr lang="en-US" dirty="0" smtClean="0"/>
              <a:t>). </a:t>
            </a:r>
          </a:p>
          <a:p>
            <a:r>
              <a:rPr lang="en-US" dirty="0" smtClean="0"/>
              <a:t>With it, you can dictate to the computer instead of typing, and you can control the computer with simple commands</a:t>
            </a:r>
          </a:p>
          <a:p>
            <a:r>
              <a:rPr lang="en-US" dirty="0" smtClean="0"/>
              <a:t>translates Phonemes into text or commands</a:t>
            </a:r>
          </a:p>
          <a:p>
            <a:pPr eaLnBrk="1" hangingPunct="1"/>
            <a:endParaRPr lang="en-US" dirty="0" smtClean="0"/>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533400" y="228600"/>
            <a:ext cx="7086600" cy="911225"/>
          </a:xfrm>
        </p:spPr>
        <p:txBody>
          <a:bodyPr/>
          <a:lstStyle/>
          <a:p>
            <a:pPr eaLnBrk="1" hangingPunct="1"/>
            <a:r>
              <a:rPr lang="en-US" dirty="0" smtClean="0"/>
              <a:t>Other type of Audio Input</a:t>
            </a:r>
          </a:p>
        </p:txBody>
      </p:sp>
      <p:sp>
        <p:nvSpPr>
          <p:cNvPr id="11268" name="Rectangle 3"/>
          <p:cNvSpPr>
            <a:spLocks noGrp="1" noChangeArrowheads="1"/>
          </p:cNvSpPr>
          <p:nvPr>
            <p:ph type="body" idx="1"/>
          </p:nvPr>
        </p:nvSpPr>
        <p:spPr>
          <a:xfrm>
            <a:off x="304800" y="1219200"/>
            <a:ext cx="7315200" cy="5334000"/>
          </a:xfrm>
        </p:spPr>
        <p:txBody>
          <a:bodyPr>
            <a:normAutofit lnSpcReduction="10000"/>
          </a:bodyPr>
          <a:lstStyle/>
          <a:p>
            <a:r>
              <a:rPr lang="en-US" dirty="0" smtClean="0"/>
              <a:t>Computers can accept many kinds of audio input</a:t>
            </a:r>
          </a:p>
          <a:p>
            <a:r>
              <a:rPr lang="en-US" dirty="0" smtClean="0"/>
              <a:t>Sound card with the appropriate plugs</a:t>
            </a:r>
          </a:p>
          <a:p>
            <a:pPr lvl="1"/>
            <a:r>
              <a:rPr lang="en-US" dirty="0" smtClean="0"/>
              <a:t>a compact disc</a:t>
            </a:r>
          </a:p>
          <a:p>
            <a:pPr lvl="1"/>
            <a:r>
              <a:rPr lang="en-US" dirty="0" smtClean="0"/>
              <a:t>a tape player</a:t>
            </a:r>
          </a:p>
          <a:p>
            <a:pPr lvl="1"/>
            <a:r>
              <a:rPr lang="en-US" dirty="0" smtClean="0"/>
              <a:t>a radio  or</a:t>
            </a:r>
          </a:p>
          <a:p>
            <a:pPr lvl="1"/>
            <a:r>
              <a:rPr lang="en-US" dirty="0" smtClean="0"/>
              <a:t>even a record player</a:t>
            </a:r>
          </a:p>
          <a:p>
            <a:r>
              <a:rPr lang="en-US" dirty="0" smtClean="0"/>
              <a:t>If the audio source outputs sounds in the form of analog, sound card must convert the analog signals into digital code so the computer can store and use it.</a:t>
            </a:r>
          </a:p>
          <a:p>
            <a:pPr lvl="1"/>
            <a:endParaRPr lang="en-US" dirty="0" smtClean="0"/>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304800" y="228600"/>
            <a:ext cx="7696200" cy="911225"/>
          </a:xfrm>
        </p:spPr>
        <p:txBody>
          <a:bodyPr>
            <a:noAutofit/>
          </a:bodyPr>
          <a:lstStyle/>
          <a:p>
            <a:r>
              <a:rPr lang="en-US" sz="3400" dirty="0" smtClean="0"/>
              <a:t>Musical Instrument Digital Interface (MIDI)</a:t>
            </a:r>
          </a:p>
        </p:txBody>
      </p:sp>
      <p:sp>
        <p:nvSpPr>
          <p:cNvPr id="12292" name="Rectangle 3"/>
          <p:cNvSpPr>
            <a:spLocks noGrp="1" noChangeArrowheads="1"/>
          </p:cNvSpPr>
          <p:nvPr>
            <p:ph type="body" idx="1"/>
          </p:nvPr>
        </p:nvSpPr>
        <p:spPr/>
        <p:txBody>
          <a:bodyPr/>
          <a:lstStyle/>
          <a:p>
            <a:r>
              <a:rPr lang="en-US" dirty="0" smtClean="0"/>
              <a:t>Connects musical instruments to computer</a:t>
            </a:r>
          </a:p>
          <a:p>
            <a:r>
              <a:rPr lang="en-US" dirty="0" smtClean="0"/>
              <a:t>Digital recording or playback of music</a:t>
            </a:r>
          </a:p>
          <a:p>
            <a:r>
              <a:rPr lang="en-US" dirty="0" smtClean="0"/>
              <a:t>Musicians can produce professional results</a:t>
            </a:r>
          </a:p>
        </p:txBody>
      </p:sp>
      <p:pic>
        <p:nvPicPr>
          <p:cNvPr id="12293" name="Picture 5" descr="D:\My Documents\!books\norton im\chapter 3\midi.tif"/>
          <p:cNvPicPr>
            <a:picLocks noChangeAspect="1" noChangeArrowheads="1"/>
          </p:cNvPicPr>
          <p:nvPr/>
        </p:nvPicPr>
        <p:blipFill>
          <a:blip r:embed="rId2" cstate="print"/>
          <a:srcRect/>
          <a:stretch>
            <a:fillRect/>
          </a:stretch>
        </p:blipFill>
        <p:spPr bwMode="auto">
          <a:xfrm>
            <a:off x="2514600" y="3553068"/>
            <a:ext cx="4450080" cy="2923931"/>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34</a:t>
            </a:fld>
            <a:endParaRPr lang="en-US" dirty="0"/>
          </a:p>
        </p:txBody>
      </p:sp>
      <p:sp>
        <p:nvSpPr>
          <p:cNvPr id="16387" name="Rectangle 1"/>
          <p:cNvSpPr>
            <a:spLocks noGrp="1" noChangeArrowheads="1"/>
          </p:cNvSpPr>
          <p:nvPr>
            <p:ph type="title" idx="4294967295"/>
          </p:nvPr>
        </p:nvSpPr>
        <p:spPr>
          <a:xfrm>
            <a:off x="457200" y="304800"/>
            <a:ext cx="8001000" cy="7620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Video Input</a:t>
            </a:r>
          </a:p>
        </p:txBody>
      </p:sp>
      <p:sp>
        <p:nvSpPr>
          <p:cNvPr id="5" name="Rectangle 3"/>
          <p:cNvSpPr>
            <a:spLocks noGrp="1" noChangeArrowheads="1"/>
          </p:cNvSpPr>
          <p:nvPr>
            <p:ph idx="1"/>
          </p:nvPr>
        </p:nvSpPr>
        <p:spPr>
          <a:xfrm>
            <a:off x="609600" y="1219200"/>
            <a:ext cx="7162800" cy="5257800"/>
          </a:xfrm>
        </p:spPr>
        <p:txBody>
          <a:bodyPr>
            <a:normAutofit/>
          </a:bodyPr>
          <a:lstStyle/>
          <a:p>
            <a:r>
              <a:rPr lang="en-US" dirty="0" smtClean="0"/>
              <a:t>With growth of multimedia and the Internet, computer users are adding video input capabilities to their systems in great numbers</a:t>
            </a:r>
          </a:p>
          <a:p>
            <a:r>
              <a:rPr lang="en-US" dirty="0" smtClean="0"/>
              <a:t>Applications such as video conferencing enable people to use full-motion video images</a:t>
            </a:r>
          </a:p>
          <a:p>
            <a:r>
              <a:rPr lang="en-US" dirty="0" smtClean="0"/>
              <a:t>Videos are commonly used in presentations and on Web pages</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35</a:t>
            </a:fld>
            <a:endParaRPr lang="en-US" dirty="0"/>
          </a:p>
        </p:txBody>
      </p:sp>
      <p:sp>
        <p:nvSpPr>
          <p:cNvPr id="16387" name="Rectangle 1"/>
          <p:cNvSpPr>
            <a:spLocks noGrp="1" noChangeArrowheads="1"/>
          </p:cNvSpPr>
          <p:nvPr>
            <p:ph type="title" idx="4294967295"/>
          </p:nvPr>
        </p:nvSpPr>
        <p:spPr>
          <a:xfrm>
            <a:off x="457200" y="304800"/>
            <a:ext cx="8001000" cy="7620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Video Camera and Webcam</a:t>
            </a:r>
          </a:p>
        </p:txBody>
      </p:sp>
      <p:sp>
        <p:nvSpPr>
          <p:cNvPr id="5" name="Rectangle 3"/>
          <p:cNvSpPr>
            <a:spLocks noGrp="1" noChangeArrowheads="1"/>
          </p:cNvSpPr>
          <p:nvPr>
            <p:ph idx="1"/>
          </p:nvPr>
        </p:nvSpPr>
        <p:spPr>
          <a:xfrm>
            <a:off x="609600" y="1219200"/>
            <a:ext cx="7162800" cy="5257800"/>
          </a:xfrm>
        </p:spPr>
        <p:txBody>
          <a:bodyPr>
            <a:normAutofit lnSpcReduction="10000"/>
          </a:bodyPr>
          <a:lstStyle/>
          <a:p>
            <a:r>
              <a:rPr lang="en-US" dirty="0" smtClean="0"/>
              <a:t>video cameras used with computers digitize images by breaking them into individual pixels</a:t>
            </a:r>
          </a:p>
          <a:p>
            <a:r>
              <a:rPr lang="en-US" b="1" i="1" dirty="0" smtClean="0"/>
              <a:t>pixel</a:t>
            </a:r>
            <a:r>
              <a:rPr lang="en-US" dirty="0" smtClean="0"/>
              <a:t> is one or more dots that express a portion of an image</a:t>
            </a:r>
          </a:p>
          <a:p>
            <a:r>
              <a:rPr lang="en-US" dirty="0" smtClean="0"/>
              <a:t>Each pixel’s color and other characteristics are stored as digital code</a:t>
            </a:r>
          </a:p>
          <a:p>
            <a:r>
              <a:rPr lang="en-US" dirty="0" smtClean="0"/>
              <a:t>With </a:t>
            </a:r>
            <a:r>
              <a:rPr lang="en-US" b="1" i="1" dirty="0" smtClean="0"/>
              <a:t>Webcam </a:t>
            </a:r>
            <a:r>
              <a:rPr lang="en-US" dirty="0" smtClean="0"/>
              <a:t>the user can </a:t>
            </a:r>
            <a:r>
              <a:rPr lang="en-US" i="1" dirty="0" smtClean="0"/>
              <a:t>“capture”</a:t>
            </a:r>
            <a:r>
              <a:rPr lang="en-US" dirty="0" smtClean="0"/>
              <a:t> images of himself or herself while working at the computer</a:t>
            </a:r>
            <a:endParaRPr lang="en-US" dirty="0" smtClean="0">
              <a:latin typeface="Arial" pitchFamily="34" charset="0"/>
              <a:cs typeface="Arial" pitchFamily="34" charset="0"/>
            </a:endParaRPr>
          </a:p>
        </p:txBody>
      </p:sp>
      <p:pic>
        <p:nvPicPr>
          <p:cNvPr id="6" name="Picture 2059" descr="pccam600_small"/>
          <p:cNvPicPr>
            <a:picLocks noChangeAspect="1" noChangeArrowheads="1"/>
          </p:cNvPicPr>
          <p:nvPr/>
        </p:nvPicPr>
        <p:blipFill>
          <a:blip r:embed="rId3" cstate="print"/>
          <a:srcRect/>
          <a:stretch>
            <a:fillRect/>
          </a:stretch>
        </p:blipFill>
        <p:spPr bwMode="auto">
          <a:xfrm>
            <a:off x="6934200" y="3429000"/>
            <a:ext cx="1447800" cy="1076569"/>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36</a:t>
            </a:fld>
            <a:endParaRPr lang="en-US" dirty="0"/>
          </a:p>
        </p:txBody>
      </p:sp>
      <p:sp>
        <p:nvSpPr>
          <p:cNvPr id="16387" name="Rectangle 1"/>
          <p:cNvSpPr>
            <a:spLocks noGrp="1" noChangeArrowheads="1"/>
          </p:cNvSpPr>
          <p:nvPr>
            <p:ph type="title" idx="4294967295"/>
          </p:nvPr>
        </p:nvSpPr>
        <p:spPr>
          <a:xfrm>
            <a:off x="457200" y="304800"/>
            <a:ext cx="8001000" cy="7620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Digital Cameras</a:t>
            </a:r>
          </a:p>
        </p:txBody>
      </p:sp>
      <p:sp>
        <p:nvSpPr>
          <p:cNvPr id="5" name="Rectangle 3"/>
          <p:cNvSpPr>
            <a:spLocks noGrp="1" noChangeArrowheads="1"/>
          </p:cNvSpPr>
          <p:nvPr>
            <p:ph idx="1"/>
          </p:nvPr>
        </p:nvSpPr>
        <p:spPr>
          <a:xfrm>
            <a:off x="609600" y="1219200"/>
            <a:ext cx="7010400" cy="5257800"/>
          </a:xfrm>
        </p:spPr>
        <p:txBody>
          <a:bodyPr>
            <a:normAutofit/>
          </a:bodyPr>
          <a:lstStyle/>
          <a:p>
            <a:r>
              <a:rPr lang="en-US" dirty="0" smtClean="0"/>
              <a:t>portable, handheld devices that capture still images</a:t>
            </a:r>
          </a:p>
          <a:p>
            <a:r>
              <a:rPr lang="en-US" dirty="0" smtClean="0"/>
              <a:t>digitizes the image</a:t>
            </a:r>
          </a:p>
          <a:p>
            <a:r>
              <a:rPr lang="en-US" dirty="0" smtClean="0"/>
              <a:t>compresses it, and </a:t>
            </a:r>
          </a:p>
          <a:p>
            <a:r>
              <a:rPr lang="en-US" dirty="0" smtClean="0"/>
              <a:t>stores it on a special memory card.</a:t>
            </a:r>
          </a:p>
          <a:p>
            <a:r>
              <a:rPr lang="en-US" dirty="0" smtClean="0"/>
              <a:t>user can then copy the information to a PC, where the image can be edited, copied, printed, embedded in a document, or transmitted to another user</a:t>
            </a:r>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37</a:t>
            </a:fld>
            <a:endParaRPr lang="en-US" dirty="0"/>
          </a:p>
        </p:txBody>
      </p:sp>
      <p:sp>
        <p:nvSpPr>
          <p:cNvPr id="16387" name="Rectangle 1"/>
          <p:cNvSpPr>
            <a:spLocks noGrp="1" noChangeArrowheads="1"/>
          </p:cNvSpPr>
          <p:nvPr>
            <p:ph type="title" idx="4294967295"/>
          </p:nvPr>
        </p:nvSpPr>
        <p:spPr>
          <a:xfrm>
            <a:off x="457200" y="304800"/>
            <a:ext cx="8001000" cy="7620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Digital Cameras</a:t>
            </a:r>
          </a:p>
        </p:txBody>
      </p:sp>
      <p:sp>
        <p:nvSpPr>
          <p:cNvPr id="5" name="Rectangle 3"/>
          <p:cNvSpPr>
            <a:spLocks noGrp="1" noChangeArrowheads="1"/>
          </p:cNvSpPr>
          <p:nvPr>
            <p:ph idx="1"/>
          </p:nvPr>
        </p:nvSpPr>
        <p:spPr>
          <a:xfrm>
            <a:off x="609600" y="1219200"/>
            <a:ext cx="7010400" cy="5181600"/>
          </a:xfrm>
        </p:spPr>
        <p:txBody>
          <a:bodyPr>
            <a:normAutofit fontScale="77500" lnSpcReduction="20000"/>
          </a:bodyPr>
          <a:lstStyle/>
          <a:p>
            <a:pPr lvl="0"/>
            <a:r>
              <a:rPr lang="en-US" sz="3200" dirty="0" smtClean="0"/>
              <a:t>Digital cameras have become standard equipment for designers of all kinds. </a:t>
            </a:r>
            <a:endParaRPr lang="en-US" sz="2800" dirty="0" smtClean="0"/>
          </a:p>
          <a:p>
            <a:pPr lvl="0"/>
            <a:r>
              <a:rPr lang="en-US" sz="3200" dirty="0" smtClean="0"/>
              <a:t>In Web page </a:t>
            </a:r>
            <a:r>
              <a:rPr lang="en-US" sz="3200" dirty="0" err="1" smtClean="0"/>
              <a:t>design,digital</a:t>
            </a:r>
            <a:r>
              <a:rPr lang="en-US" sz="3200" dirty="0" smtClean="0"/>
              <a:t> cameras enable designers to shoot a subject and quickly load the images onto their computers. </a:t>
            </a:r>
            <a:endParaRPr lang="en-US" sz="2800" dirty="0" smtClean="0"/>
          </a:p>
          <a:p>
            <a:r>
              <a:rPr lang="en-US" sz="3200" dirty="0" smtClean="0"/>
              <a:t>This process saves the step of acquiring existing photographs or developing and printing film-based photos—which must be scanned into the computer. </a:t>
            </a:r>
            <a:endParaRPr lang="en-US" sz="2800" dirty="0" smtClean="0"/>
          </a:p>
          <a:p>
            <a:r>
              <a:rPr lang="en-US" sz="3200" dirty="0" smtClean="0"/>
              <a:t>Designers can update a Web site’s illustrations quickly and regularly using digital cameras.</a:t>
            </a:r>
            <a:endParaRPr lang="en-US" sz="2800" dirty="0" smtClean="0"/>
          </a:p>
          <a:p>
            <a:r>
              <a:rPr lang="en-US" sz="3200" dirty="0" smtClean="0"/>
              <a:t>Graphic designers can edit and enhance digital photographs in innumerable ways, using photo-editing software</a:t>
            </a:r>
            <a:endParaRPr lang="en-US" sz="2800" dirty="0" smtClean="0"/>
          </a:p>
          <a:p>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38</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5" name="Rectangle 3"/>
          <p:cNvSpPr>
            <a:spLocks noGrp="1" noChangeArrowheads="1"/>
          </p:cNvSpPr>
          <p:nvPr>
            <p:ph idx="1"/>
          </p:nvPr>
        </p:nvSpPr>
        <p:spPr>
          <a:xfrm>
            <a:off x="609600" y="1219200"/>
            <a:ext cx="7162800" cy="5257800"/>
          </a:xfrm>
        </p:spPr>
        <p:txBody>
          <a:bodyPr>
            <a:normAutofit/>
          </a:bodyPr>
          <a:lstStyle/>
          <a:p>
            <a:pPr marL="457200" indent="-457200"/>
            <a:r>
              <a:rPr lang="en-US" dirty="0" smtClean="0">
                <a:latin typeface="Arial" pitchFamily="34" charset="0"/>
                <a:cs typeface="Arial" pitchFamily="34" charset="0"/>
              </a:rPr>
              <a:t>Ergonomics and input devices</a:t>
            </a:r>
          </a:p>
          <a:p>
            <a:pPr marL="457200" indent="-457200"/>
            <a:r>
              <a:rPr lang="en-US" dirty="0" smtClean="0">
                <a:latin typeface="Arial" pitchFamily="34" charset="0"/>
                <a:cs typeface="Arial" pitchFamily="34" charset="0"/>
              </a:rPr>
              <a:t>Repetitive Stress Injuries</a:t>
            </a:r>
          </a:p>
          <a:p>
            <a:pPr marL="457200" indent="-457200"/>
            <a:r>
              <a:rPr lang="en-US" dirty="0" smtClean="0">
                <a:latin typeface="Arial" pitchFamily="34" charset="0"/>
                <a:cs typeface="Arial" pitchFamily="34" charset="0"/>
              </a:rPr>
              <a:t>Carpel Tunnel Syndrome</a:t>
            </a:r>
          </a:p>
          <a:p>
            <a:pPr marL="457200" indent="-457200"/>
            <a:r>
              <a:rPr lang="en-US" dirty="0" smtClean="0">
                <a:latin typeface="Arial" pitchFamily="34" charset="0"/>
                <a:cs typeface="Arial" pitchFamily="34" charset="0"/>
              </a:rPr>
              <a:t>Avoiding Keyboard related injuries</a:t>
            </a:r>
          </a:p>
          <a:p>
            <a:pPr marL="457200" indent="-457200"/>
            <a:r>
              <a:rPr lang="en-US" dirty="0" smtClean="0">
                <a:latin typeface="Arial" pitchFamily="34" charset="0"/>
                <a:cs typeface="Arial" pitchFamily="34" charset="0"/>
              </a:rPr>
              <a:t>How to sit at a computer</a:t>
            </a:r>
          </a:p>
          <a:p>
            <a:pPr marL="457200" indent="-457200"/>
            <a:r>
              <a:rPr lang="en-US" dirty="0" smtClean="0">
                <a:latin typeface="Arial" pitchFamily="34" charset="0"/>
                <a:cs typeface="Arial" pitchFamily="34" charset="0"/>
              </a:rPr>
              <a:t>Techniques to avoid RSI</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39</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Alternate Input devices</a:t>
            </a:r>
          </a:p>
          <a:p>
            <a:r>
              <a:rPr lang="en-US" dirty="0" smtClean="0">
                <a:latin typeface="Arial" pitchFamily="34" charset="0"/>
                <a:cs typeface="Arial" pitchFamily="34" charset="0"/>
              </a:rPr>
              <a:t>Devices for the hand</a:t>
            </a:r>
          </a:p>
          <a:p>
            <a:pPr lvl="1"/>
            <a:r>
              <a:rPr lang="en-US" dirty="0" smtClean="0">
                <a:latin typeface="Arial" pitchFamily="34" charset="0"/>
                <a:cs typeface="Arial" pitchFamily="34" charset="0"/>
              </a:rPr>
              <a:t>Pen,  Touch Screens</a:t>
            </a:r>
          </a:p>
          <a:p>
            <a:r>
              <a:rPr lang="en-US" dirty="0" smtClean="0">
                <a:latin typeface="Arial" pitchFamily="34" charset="0"/>
                <a:cs typeface="Arial" pitchFamily="34" charset="0"/>
              </a:rPr>
              <a:t>Game controllers</a:t>
            </a:r>
          </a:p>
          <a:p>
            <a:pPr lvl="1"/>
            <a:r>
              <a:rPr lang="en-US" sz="2800" dirty="0" smtClean="0"/>
              <a:t>Joystick 	Game pad</a:t>
            </a:r>
            <a:endParaRPr lang="en-US" sz="2400" dirty="0" smtClean="0"/>
          </a:p>
          <a:p>
            <a:pPr lvl="0"/>
            <a:r>
              <a:rPr lang="en-US" sz="3200" dirty="0" smtClean="0"/>
              <a:t>Optical Input Devices</a:t>
            </a:r>
            <a:endParaRPr lang="en-US" sz="2800" dirty="0" smtClean="0"/>
          </a:p>
          <a:p>
            <a:pPr lvl="0"/>
            <a:r>
              <a:rPr lang="en-US" sz="3200" dirty="0" smtClean="0"/>
              <a:t>Audio Input devices</a:t>
            </a:r>
            <a:endParaRPr lang="en-US" sz="2800" dirty="0" smtClean="0"/>
          </a:p>
          <a:p>
            <a:pPr lvl="0"/>
            <a:r>
              <a:rPr lang="en-US" sz="3200" dirty="0" smtClean="0"/>
              <a:t>Video input devices</a:t>
            </a:r>
            <a:endParaRPr lang="en-US" sz="2800" dirty="0" smtClean="0"/>
          </a:p>
          <a:p>
            <a:pPr lvl="0"/>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086600" cy="911225"/>
          </a:xfrm>
        </p:spPr>
        <p:txBody>
          <a:bodyPr/>
          <a:lstStyle/>
          <a:p>
            <a:r>
              <a:rPr lang="en-US" dirty="0" smtClean="0"/>
              <a:t>Recommended Websites</a:t>
            </a:r>
            <a:endParaRPr lang="en-US" dirty="0"/>
          </a:p>
        </p:txBody>
      </p:sp>
      <p:sp>
        <p:nvSpPr>
          <p:cNvPr id="3" name="Content Placeholder 2"/>
          <p:cNvSpPr>
            <a:spLocks noGrp="1"/>
          </p:cNvSpPr>
          <p:nvPr>
            <p:ph idx="1"/>
          </p:nvPr>
        </p:nvSpPr>
        <p:spPr>
          <a:xfrm>
            <a:off x="304800" y="1219200"/>
            <a:ext cx="7848600" cy="5029200"/>
          </a:xfrm>
        </p:spPr>
        <p:txBody>
          <a:bodyPr/>
          <a:lstStyle/>
          <a:p>
            <a:r>
              <a:rPr lang="en-US" sz="2400" dirty="0" smtClean="0">
                <a:hlinkClick r:id="rId2"/>
              </a:rPr>
              <a:t>https://en.wikipedia.org/wiki/Repetitive_strain_injury</a:t>
            </a:r>
            <a:endParaRPr lang="en-US" sz="2400" dirty="0" smtClean="0"/>
          </a:p>
          <a:p>
            <a:r>
              <a:rPr lang="en-US" sz="2400" dirty="0" smtClean="0">
                <a:hlinkClick r:id="rId3"/>
              </a:rPr>
              <a:t>https://en.wikipedia.org/wiki/Carpal_tunnel_syndrome</a:t>
            </a:r>
            <a:endParaRPr lang="en-US" sz="2400" dirty="0" smtClean="0"/>
          </a:p>
          <a:p>
            <a:endParaRPr lang="en-US" sz="2400" dirty="0" smtClean="0"/>
          </a:p>
          <a:p>
            <a:endParaRPr lang="en-US" dirty="0"/>
          </a:p>
        </p:txBody>
      </p:sp>
      <p:sp>
        <p:nvSpPr>
          <p:cNvPr id="4" name="Slide Number Placeholder 3"/>
          <p:cNvSpPr>
            <a:spLocks noGrp="1"/>
          </p:cNvSpPr>
          <p:nvPr>
            <p:ph type="sldNum" sz="quarter" idx="12"/>
          </p:nvPr>
        </p:nvSpPr>
        <p:spPr/>
        <p:txBody>
          <a:bodyPr/>
          <a:lstStyle/>
          <a:p>
            <a:pPr>
              <a:defRPr/>
            </a:pPr>
            <a:fld id="{782E5CB2-9C56-4C4E-9F8A-031E63E2A4DA}" type="slidenum">
              <a:rPr lang="en-US" altLang="zh-TW" smtClean="0"/>
              <a:pPr>
                <a:defRPr/>
              </a:pPr>
              <a:t>40</a:t>
            </a:fld>
            <a:endParaRPr lang="en-US" altLang="zh-TW"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4961</TotalTime>
  <Words>2236</Words>
  <Application>Microsoft Office PowerPoint</Application>
  <PresentationFormat>On-screen Show (4:3)</PresentationFormat>
  <Paragraphs>339</Paragraphs>
  <Slides>40</Slides>
  <Notes>28</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Edge</vt:lpstr>
      <vt:lpstr>CSC 101 Introduction to Computing  Lecture 5 </vt:lpstr>
      <vt:lpstr>Last Lecture Summary I</vt:lpstr>
      <vt:lpstr>Last Lecture Summary II</vt:lpstr>
      <vt:lpstr>Ergonomics and Input Devices</vt:lpstr>
      <vt:lpstr>Repetitive Strain Injury (RSI)</vt:lpstr>
      <vt:lpstr>Carpel Tunnel Syndrome</vt:lpstr>
      <vt:lpstr>Carpal Tunnel Syndrome</vt:lpstr>
      <vt:lpstr>Avoiding Keyboard Related Injuries</vt:lpstr>
      <vt:lpstr>Avoiding Keyboard Related Injuries</vt:lpstr>
      <vt:lpstr>How To Sit At a Computer</vt:lpstr>
      <vt:lpstr>How To Sit At a Computer</vt:lpstr>
      <vt:lpstr>Techniques to Avoid RSI</vt:lpstr>
      <vt:lpstr>Keep Your Wrists Straight</vt:lpstr>
      <vt:lpstr>Alternate Input Devices</vt:lpstr>
      <vt:lpstr>Few Basics: Input Devices</vt:lpstr>
      <vt:lpstr>Devices for the Hand - Pen</vt:lpstr>
      <vt:lpstr>Touch Screens</vt:lpstr>
      <vt:lpstr>Touch Screens</vt:lpstr>
      <vt:lpstr>Game Controllers</vt:lpstr>
      <vt:lpstr>Joystick</vt:lpstr>
      <vt:lpstr>Game Pad</vt:lpstr>
      <vt:lpstr>Optical Input Devices</vt:lpstr>
      <vt:lpstr> Bar Code Reading Process</vt:lpstr>
      <vt:lpstr>Image Scanners</vt:lpstr>
      <vt:lpstr>How an Image is Scanned</vt:lpstr>
      <vt:lpstr>Color Scanners</vt:lpstr>
      <vt:lpstr>Optical Character Recognition (OCR)</vt:lpstr>
      <vt:lpstr>Optical Character Recognition (OCR)</vt:lpstr>
      <vt:lpstr>Scanner types</vt:lpstr>
      <vt:lpstr>Audiovisual Input Devices</vt:lpstr>
      <vt:lpstr>Speech Recognition</vt:lpstr>
      <vt:lpstr>Other type of Audio Input</vt:lpstr>
      <vt:lpstr>Musical Instrument Digital Interface (MIDI)</vt:lpstr>
      <vt:lpstr>Video Input</vt:lpstr>
      <vt:lpstr>Video Camera and Webcam</vt:lpstr>
      <vt:lpstr>Digital Cameras</vt:lpstr>
      <vt:lpstr>Digital Cameras</vt:lpstr>
      <vt:lpstr>Summary</vt:lpstr>
      <vt:lpstr>Summary</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subject>Introduction to Computing</dc:subject>
  <dc:creator>Dr. Iftikhar Azim Niaz</dc:creator>
  <cp:lastModifiedBy>NTS</cp:lastModifiedBy>
  <cp:revision>318</cp:revision>
  <dcterms:created xsi:type="dcterms:W3CDTF">2004-10-06T00:41:44Z</dcterms:created>
  <dcterms:modified xsi:type="dcterms:W3CDTF">2012-05-02T15:10:18Z</dcterms:modified>
</cp:coreProperties>
</file>