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diagrams/layout5.xml" ContentType="application/vnd.openxmlformats-officedocument.drawingml.diagramLayout+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61"/>
  </p:notesMasterIdLst>
  <p:sldIdLst>
    <p:sldId id="306" r:id="rId2"/>
    <p:sldId id="547" r:id="rId3"/>
    <p:sldId id="579" r:id="rId4"/>
    <p:sldId id="609" r:id="rId5"/>
    <p:sldId id="610" r:id="rId6"/>
    <p:sldId id="611" r:id="rId7"/>
    <p:sldId id="612" r:id="rId8"/>
    <p:sldId id="613" r:id="rId9"/>
    <p:sldId id="614" r:id="rId10"/>
    <p:sldId id="580" r:id="rId11"/>
    <p:sldId id="581" r:id="rId12"/>
    <p:sldId id="583" r:id="rId13"/>
    <p:sldId id="584" r:id="rId14"/>
    <p:sldId id="585" r:id="rId15"/>
    <p:sldId id="586" r:id="rId16"/>
    <p:sldId id="587" r:id="rId17"/>
    <p:sldId id="588" r:id="rId18"/>
    <p:sldId id="589" r:id="rId19"/>
    <p:sldId id="590" r:id="rId20"/>
    <p:sldId id="591" r:id="rId21"/>
    <p:sldId id="592" r:id="rId22"/>
    <p:sldId id="593" r:id="rId23"/>
    <p:sldId id="594" r:id="rId24"/>
    <p:sldId id="595" r:id="rId25"/>
    <p:sldId id="596" r:id="rId26"/>
    <p:sldId id="597" r:id="rId27"/>
    <p:sldId id="598" r:id="rId28"/>
    <p:sldId id="615" r:id="rId29"/>
    <p:sldId id="616" r:id="rId30"/>
    <p:sldId id="617" r:id="rId31"/>
    <p:sldId id="618" r:id="rId32"/>
    <p:sldId id="619" r:id="rId33"/>
    <p:sldId id="599" r:id="rId34"/>
    <p:sldId id="600" r:id="rId35"/>
    <p:sldId id="601" r:id="rId36"/>
    <p:sldId id="602" r:id="rId37"/>
    <p:sldId id="603" r:id="rId38"/>
    <p:sldId id="604" r:id="rId39"/>
    <p:sldId id="605" r:id="rId40"/>
    <p:sldId id="606" r:id="rId41"/>
    <p:sldId id="607" r:id="rId42"/>
    <p:sldId id="608" r:id="rId43"/>
    <p:sldId id="634" r:id="rId44"/>
    <p:sldId id="620" r:id="rId45"/>
    <p:sldId id="621" r:id="rId46"/>
    <p:sldId id="622" r:id="rId47"/>
    <p:sldId id="623" r:id="rId48"/>
    <p:sldId id="624" r:id="rId49"/>
    <p:sldId id="625" r:id="rId50"/>
    <p:sldId id="626" r:id="rId51"/>
    <p:sldId id="627" r:id="rId52"/>
    <p:sldId id="628" r:id="rId53"/>
    <p:sldId id="629" r:id="rId54"/>
    <p:sldId id="630" r:id="rId55"/>
    <p:sldId id="631" r:id="rId56"/>
    <p:sldId id="632" r:id="rId57"/>
    <p:sldId id="633" r:id="rId58"/>
    <p:sldId id="635" r:id="rId59"/>
    <p:sldId id="636" r:id="rId6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798" autoAdjust="0"/>
  </p:normalViewPr>
  <p:slideViewPr>
    <p:cSldViewPr>
      <p:cViewPr varScale="1">
        <p:scale>
          <a:sx n="66" d="100"/>
          <a:sy n="66" d="100"/>
        </p:scale>
        <p:origin x="-1476" y="-102"/>
      </p:cViewPr>
      <p:guideLst>
        <p:guide orient="horz" pos="2160"/>
        <p:guide pos="2880"/>
      </p:guideLst>
    </p:cSldViewPr>
  </p:slideViewPr>
  <p:outlineViewPr>
    <p:cViewPr>
      <p:scale>
        <a:sx n="33" d="100"/>
        <a:sy n="33" d="100"/>
      </p:scale>
      <p:origin x="0" y="1134"/>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9E547-3C66-4E5D-9D07-0515EED2B913}" type="doc">
      <dgm:prSet loTypeId="urn:microsoft.com/office/officeart/2005/8/layout/default" loCatId="list" qsTypeId="urn:microsoft.com/office/officeart/2005/8/quickstyle/simple5" qsCatId="simple" csTypeId="urn:microsoft.com/office/officeart/2005/8/colors/accent4_3" csCatId="accent4" phldr="1"/>
      <dgm:spPr/>
      <dgm:t>
        <a:bodyPr/>
        <a:lstStyle/>
        <a:p>
          <a:endParaRPr lang="en-US"/>
        </a:p>
      </dgm:t>
    </dgm:pt>
    <dgm:pt modelId="{3F29F98E-6E68-408E-A364-1DFF77488C25}">
      <dgm:prSet/>
      <dgm:spPr>
        <a:xfrm>
          <a:off x="6076950" y="528637"/>
          <a:ext cx="2762250" cy="1657349"/>
        </a:xfr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Discuss techniques to prevent unauthorized computer access and use</a:t>
          </a:r>
        </a:p>
      </dgm:t>
    </dgm:pt>
    <dgm:pt modelId="{FE323C6F-CB02-4804-B309-1A4559F8CE3B}" type="parTrans" cxnId="{1456D0FB-D42B-4D85-BA54-4E959137D478}">
      <dgm:prSet/>
      <dgm:spPr/>
      <dgm:t>
        <a:bodyPr/>
        <a:lstStyle/>
        <a:p>
          <a:endParaRPr lang="en-US"/>
        </a:p>
      </dgm:t>
    </dgm:pt>
    <dgm:pt modelId="{6435E6E2-D879-4380-9698-A85F01B03822}" type="sibTrans" cxnId="{1456D0FB-D42B-4D85-BA54-4E959137D478}">
      <dgm:prSet/>
      <dgm:spPr/>
      <dgm:t>
        <a:bodyPr/>
        <a:lstStyle/>
        <a:p>
          <a:endParaRPr lang="en-US"/>
        </a:p>
      </dgm:t>
    </dgm:pt>
    <dgm:pt modelId="{4F4FE104-8FA0-47F1-9676-0459D867AFB5}">
      <dgm:prSet phldrT="[Text]"/>
      <dgm:spPr>
        <a:xfrm>
          <a:off x="3038474" y="528637"/>
          <a:ext cx="2762250" cy="1657349"/>
        </a:xfr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various types of Internet and network attacks, and identify ways to safeguard against these attacks</a:t>
          </a:r>
          <a:endParaRPr lang="en-US" dirty="0">
            <a:solidFill>
              <a:sysClr val="window" lastClr="FFFFFF"/>
            </a:solidFill>
            <a:latin typeface="Calibri"/>
            <a:ea typeface="+mn-ea"/>
            <a:cs typeface="+mn-cs"/>
          </a:endParaRPr>
        </a:p>
      </dgm:t>
    </dgm:pt>
    <dgm:pt modelId="{1B75CF8C-3ED5-4425-BF9F-2EF477B40662}" type="parTrans" cxnId="{07D18E41-D741-4155-ACC8-0B92D45B681F}">
      <dgm:prSet/>
      <dgm:spPr/>
      <dgm:t>
        <a:bodyPr/>
        <a:lstStyle/>
        <a:p>
          <a:endParaRPr lang="en-US"/>
        </a:p>
      </dgm:t>
    </dgm:pt>
    <dgm:pt modelId="{6A2AD2C3-26A2-41AA-B600-3137333FC10A}" type="sibTrans" cxnId="{07D18E41-D741-4155-ACC8-0B92D45B681F}">
      <dgm:prSet/>
      <dgm:spPr/>
      <dgm:t>
        <a:bodyPr/>
        <a:lstStyle/>
        <a:p>
          <a:endParaRPr lang="en-US"/>
        </a:p>
      </dgm:t>
    </dgm:pt>
    <dgm:pt modelId="{3198665D-A970-40D7-A0CE-23D70BF47A63}">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threats and Countermeasures</a:t>
          </a:r>
          <a:endParaRPr lang="en-US" dirty="0">
            <a:solidFill>
              <a:sysClr val="window" lastClr="FFFFFF"/>
            </a:solidFill>
            <a:latin typeface="Calibri"/>
            <a:ea typeface="+mn-ea"/>
            <a:cs typeface="+mn-cs"/>
          </a:endParaRPr>
        </a:p>
      </dgm:t>
    </dgm:pt>
    <dgm:pt modelId="{B62ED4BA-7D76-4085-A051-FBD38DFDBEC2}" type="parTrans" cxnId="{59709166-811D-40E0-8D9E-BBE254E91E9B}">
      <dgm:prSet/>
      <dgm:spPr/>
      <dgm:t>
        <a:bodyPr/>
        <a:lstStyle/>
        <a:p>
          <a:endParaRPr lang="en-US"/>
        </a:p>
      </dgm:t>
    </dgm:pt>
    <dgm:pt modelId="{38B59293-1931-4AC2-8862-61BF6AF40BD6}" type="sibTrans" cxnId="{59709166-811D-40E0-8D9E-BBE254E91E9B}">
      <dgm:prSet/>
      <dgm:spPr/>
      <dgm:t>
        <a:bodyPr/>
        <a:lstStyle/>
        <a:p>
          <a:endParaRPr lang="en-US"/>
        </a:p>
      </dgm:t>
    </dgm:pt>
    <dgm:pt modelId="{9188E25C-BCAE-4AB0-B5A2-956FC701F781}">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threats to users, hardware and data</a:t>
          </a:r>
          <a:endParaRPr lang="en-US" dirty="0">
            <a:solidFill>
              <a:sysClr val="window" lastClr="FFFFFF"/>
            </a:solidFill>
            <a:latin typeface="Calibri"/>
            <a:ea typeface="+mn-ea"/>
            <a:cs typeface="+mn-cs"/>
          </a:endParaRPr>
        </a:p>
      </dgm:t>
    </dgm:pt>
    <dgm:pt modelId="{F68EFD7A-90C9-4FF4-BD6C-B2B7B0FB8336}" type="parTrans" cxnId="{7C3C68E6-65B1-491F-9878-65C287CA7CDF}">
      <dgm:prSet/>
      <dgm:spPr/>
      <dgm:t>
        <a:bodyPr/>
        <a:lstStyle/>
        <a:p>
          <a:endParaRPr lang="en-US"/>
        </a:p>
      </dgm:t>
    </dgm:pt>
    <dgm:pt modelId="{FBCA95CD-7EF4-45F6-8F11-E367024F3810}" type="sibTrans" cxnId="{7C3C68E6-65B1-491F-9878-65C287CA7CDF}">
      <dgm:prSet/>
      <dgm:spPr/>
      <dgm:t>
        <a:bodyPr/>
        <a:lstStyle/>
        <a:p>
          <a:endParaRPr lang="en-US"/>
        </a:p>
      </dgm:t>
    </dgm:pt>
    <dgm:pt modelId="{BFA9F2AA-CBBC-4879-B09E-30DEF011F745}">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Define the term, computer security risks, and briefly describe the types of cybercrime perpetrators</a:t>
          </a:r>
          <a:endParaRPr lang="en-US" dirty="0">
            <a:solidFill>
              <a:sysClr val="window" lastClr="FFFFFF"/>
            </a:solidFill>
            <a:latin typeface="Calibri"/>
            <a:ea typeface="+mn-ea"/>
            <a:cs typeface="+mn-cs"/>
          </a:endParaRPr>
        </a:p>
      </dgm:t>
    </dgm:pt>
    <dgm:pt modelId="{DF84B2FD-1717-4959-9799-030B01020FC6}" type="parTrans" cxnId="{C0C67EEE-B1B5-4991-A8FF-745DEF7AD26A}">
      <dgm:prSet/>
      <dgm:spPr/>
      <dgm:t>
        <a:bodyPr/>
        <a:lstStyle/>
        <a:p>
          <a:endParaRPr lang="en-US"/>
        </a:p>
      </dgm:t>
    </dgm:pt>
    <dgm:pt modelId="{E3D78A59-A001-45C0-BB7D-68203172A7B5}" type="sibTrans" cxnId="{C0C67EEE-B1B5-4991-A8FF-745DEF7AD26A}">
      <dgm:prSet/>
      <dgm:spPr/>
      <dgm:t>
        <a:bodyPr/>
        <a:lstStyle/>
        <a:p>
          <a:endParaRPr lang="en-US"/>
        </a:p>
      </dgm:t>
    </dgm:pt>
    <dgm:pt modelId="{46A1C575-DE29-4021-A28C-E1E7FA78085E}" type="pres">
      <dgm:prSet presAssocID="{3DE9E547-3C66-4E5D-9D07-0515EED2B913}" presName="diagram" presStyleCnt="0">
        <dgm:presLayoutVars>
          <dgm:dir/>
          <dgm:resizeHandles val="exact"/>
        </dgm:presLayoutVars>
      </dgm:prSet>
      <dgm:spPr/>
      <dgm:t>
        <a:bodyPr/>
        <a:lstStyle/>
        <a:p>
          <a:endParaRPr lang="en-US"/>
        </a:p>
      </dgm:t>
    </dgm:pt>
    <dgm:pt modelId="{CB2BB0C4-ECE4-4770-A68C-D7C809B7402C}" type="pres">
      <dgm:prSet presAssocID="{BFA9F2AA-CBBC-4879-B09E-30DEF011F745}" presName="node" presStyleLbl="node1" presStyleIdx="0" presStyleCnt="5">
        <dgm:presLayoutVars>
          <dgm:bulletEnabled val="1"/>
        </dgm:presLayoutVars>
      </dgm:prSet>
      <dgm:spPr>
        <a:prstGeom prst="rect">
          <a:avLst/>
        </a:prstGeom>
      </dgm:spPr>
      <dgm:t>
        <a:bodyPr/>
        <a:lstStyle/>
        <a:p>
          <a:endParaRPr lang="en-US"/>
        </a:p>
      </dgm:t>
    </dgm:pt>
    <dgm:pt modelId="{AD4C2DA0-5912-4E4C-B0DF-D965F675D6E7}" type="pres">
      <dgm:prSet presAssocID="{E3D78A59-A001-45C0-BB7D-68203172A7B5}" presName="sibTrans" presStyleCnt="0"/>
      <dgm:spPr/>
    </dgm:pt>
    <dgm:pt modelId="{92DA1AAD-846D-4A69-8D78-084238D5288C}" type="pres">
      <dgm:prSet presAssocID="{3198665D-A970-40D7-A0CE-23D70BF47A63}" presName="node" presStyleLbl="node1" presStyleIdx="1" presStyleCnt="5">
        <dgm:presLayoutVars>
          <dgm:bulletEnabled val="1"/>
        </dgm:presLayoutVars>
      </dgm:prSet>
      <dgm:spPr/>
      <dgm:t>
        <a:bodyPr/>
        <a:lstStyle/>
        <a:p>
          <a:endParaRPr lang="en-US"/>
        </a:p>
      </dgm:t>
    </dgm:pt>
    <dgm:pt modelId="{96B78690-BE82-42DB-8071-E1D97C8F8555}" type="pres">
      <dgm:prSet presAssocID="{38B59293-1931-4AC2-8862-61BF6AF40BD6}" presName="sibTrans" presStyleCnt="0"/>
      <dgm:spPr/>
    </dgm:pt>
    <dgm:pt modelId="{09E34688-86DF-4D39-90DA-42DF0A84216E}" type="pres">
      <dgm:prSet presAssocID="{9188E25C-BCAE-4AB0-B5A2-956FC701F781}" presName="node" presStyleLbl="node1" presStyleIdx="2" presStyleCnt="5">
        <dgm:presLayoutVars>
          <dgm:bulletEnabled val="1"/>
        </dgm:presLayoutVars>
      </dgm:prSet>
      <dgm:spPr/>
      <dgm:t>
        <a:bodyPr/>
        <a:lstStyle/>
        <a:p>
          <a:endParaRPr lang="en-US"/>
        </a:p>
      </dgm:t>
    </dgm:pt>
    <dgm:pt modelId="{F574FE55-46A2-4790-A65B-11597149A357}" type="pres">
      <dgm:prSet presAssocID="{FBCA95CD-7EF4-45F6-8F11-E367024F3810}" presName="sibTrans" presStyleCnt="0"/>
      <dgm:spPr/>
    </dgm:pt>
    <dgm:pt modelId="{32ECF9A4-50B5-4F73-A08B-7945517350A7}" type="pres">
      <dgm:prSet presAssocID="{4F4FE104-8FA0-47F1-9676-0459D867AFB5}" presName="node" presStyleLbl="node1" presStyleIdx="3" presStyleCnt="5">
        <dgm:presLayoutVars>
          <dgm:bulletEnabled val="1"/>
        </dgm:presLayoutVars>
      </dgm:prSet>
      <dgm:spPr>
        <a:prstGeom prst="rect">
          <a:avLst/>
        </a:prstGeom>
      </dgm:spPr>
      <dgm:t>
        <a:bodyPr/>
        <a:lstStyle/>
        <a:p>
          <a:endParaRPr lang="en-US"/>
        </a:p>
      </dgm:t>
    </dgm:pt>
    <dgm:pt modelId="{FB9D1954-63C7-4EBD-9258-05A11C4C720A}" type="pres">
      <dgm:prSet presAssocID="{6A2AD2C3-26A2-41AA-B600-3137333FC10A}" presName="sibTrans" presStyleCnt="0"/>
      <dgm:spPr/>
    </dgm:pt>
    <dgm:pt modelId="{CC3F71A1-400B-487C-BC25-5A3F69281977}" type="pres">
      <dgm:prSet presAssocID="{3F29F98E-6E68-408E-A364-1DFF77488C25}" presName="node" presStyleLbl="node1" presStyleIdx="4" presStyleCnt="5">
        <dgm:presLayoutVars>
          <dgm:bulletEnabled val="1"/>
        </dgm:presLayoutVars>
      </dgm:prSet>
      <dgm:spPr>
        <a:prstGeom prst="rect">
          <a:avLst/>
        </a:prstGeom>
      </dgm:spPr>
      <dgm:t>
        <a:bodyPr/>
        <a:lstStyle/>
        <a:p>
          <a:endParaRPr lang="en-US"/>
        </a:p>
      </dgm:t>
    </dgm:pt>
  </dgm:ptLst>
  <dgm:cxnLst>
    <dgm:cxn modelId="{1456D0FB-D42B-4D85-BA54-4E959137D478}" srcId="{3DE9E547-3C66-4E5D-9D07-0515EED2B913}" destId="{3F29F98E-6E68-408E-A364-1DFF77488C25}" srcOrd="4" destOrd="0" parTransId="{FE323C6F-CB02-4804-B309-1A4559F8CE3B}" sibTransId="{6435E6E2-D879-4380-9698-A85F01B03822}"/>
    <dgm:cxn modelId="{893C5039-6E88-46C4-9329-724C1CF2FCE7}" type="presOf" srcId="{4F4FE104-8FA0-47F1-9676-0459D867AFB5}" destId="{32ECF9A4-50B5-4F73-A08B-7945517350A7}" srcOrd="0" destOrd="0" presId="urn:microsoft.com/office/officeart/2005/8/layout/default"/>
    <dgm:cxn modelId="{DADE44F4-DA79-4F34-A27A-37E2F0F22301}" type="presOf" srcId="{BFA9F2AA-CBBC-4879-B09E-30DEF011F745}" destId="{CB2BB0C4-ECE4-4770-A68C-D7C809B7402C}" srcOrd="0" destOrd="0" presId="urn:microsoft.com/office/officeart/2005/8/layout/default"/>
    <dgm:cxn modelId="{07D18E41-D741-4155-ACC8-0B92D45B681F}" srcId="{3DE9E547-3C66-4E5D-9D07-0515EED2B913}" destId="{4F4FE104-8FA0-47F1-9676-0459D867AFB5}" srcOrd="3" destOrd="0" parTransId="{1B75CF8C-3ED5-4425-BF9F-2EF477B40662}" sibTransId="{6A2AD2C3-26A2-41AA-B600-3137333FC10A}"/>
    <dgm:cxn modelId="{BC6630C4-13AA-486D-ACA8-1F26119E91C2}" type="presOf" srcId="{9188E25C-BCAE-4AB0-B5A2-956FC701F781}" destId="{09E34688-86DF-4D39-90DA-42DF0A84216E}" srcOrd="0" destOrd="0" presId="urn:microsoft.com/office/officeart/2005/8/layout/default"/>
    <dgm:cxn modelId="{C16B1C91-C301-4445-94CF-1649E5D1D2A1}" type="presOf" srcId="{3F29F98E-6E68-408E-A364-1DFF77488C25}" destId="{CC3F71A1-400B-487C-BC25-5A3F69281977}" srcOrd="0" destOrd="0" presId="urn:microsoft.com/office/officeart/2005/8/layout/default"/>
    <dgm:cxn modelId="{B5D4FBD7-194B-4845-B808-AC8702021C8C}" type="presOf" srcId="{3DE9E547-3C66-4E5D-9D07-0515EED2B913}" destId="{46A1C575-DE29-4021-A28C-E1E7FA78085E}" srcOrd="0" destOrd="0" presId="urn:microsoft.com/office/officeart/2005/8/layout/default"/>
    <dgm:cxn modelId="{7C3C68E6-65B1-491F-9878-65C287CA7CDF}" srcId="{3DE9E547-3C66-4E5D-9D07-0515EED2B913}" destId="{9188E25C-BCAE-4AB0-B5A2-956FC701F781}" srcOrd="2" destOrd="0" parTransId="{F68EFD7A-90C9-4FF4-BD6C-B2B7B0FB8336}" sibTransId="{FBCA95CD-7EF4-45F6-8F11-E367024F3810}"/>
    <dgm:cxn modelId="{59709166-811D-40E0-8D9E-BBE254E91E9B}" srcId="{3DE9E547-3C66-4E5D-9D07-0515EED2B913}" destId="{3198665D-A970-40D7-A0CE-23D70BF47A63}" srcOrd="1" destOrd="0" parTransId="{B62ED4BA-7D76-4085-A051-FBD38DFDBEC2}" sibTransId="{38B59293-1931-4AC2-8862-61BF6AF40BD6}"/>
    <dgm:cxn modelId="{C0C67EEE-B1B5-4991-A8FF-745DEF7AD26A}" srcId="{3DE9E547-3C66-4E5D-9D07-0515EED2B913}" destId="{BFA9F2AA-CBBC-4879-B09E-30DEF011F745}" srcOrd="0" destOrd="0" parTransId="{DF84B2FD-1717-4959-9799-030B01020FC6}" sibTransId="{E3D78A59-A001-45C0-BB7D-68203172A7B5}"/>
    <dgm:cxn modelId="{E949A8E5-FD62-4BA1-97BB-DFCA600314B6}" type="presOf" srcId="{3198665D-A970-40D7-A0CE-23D70BF47A63}" destId="{92DA1AAD-846D-4A69-8D78-084238D5288C}" srcOrd="0" destOrd="0" presId="urn:microsoft.com/office/officeart/2005/8/layout/default"/>
    <dgm:cxn modelId="{B3F34ADC-D8C1-46FE-8AF0-01B00FC0784D}" type="presParOf" srcId="{46A1C575-DE29-4021-A28C-E1E7FA78085E}" destId="{CB2BB0C4-ECE4-4770-A68C-D7C809B7402C}" srcOrd="0" destOrd="0" presId="urn:microsoft.com/office/officeart/2005/8/layout/default"/>
    <dgm:cxn modelId="{8724F09D-026B-4D0E-AEEC-AA82112C92A3}" type="presParOf" srcId="{46A1C575-DE29-4021-A28C-E1E7FA78085E}" destId="{AD4C2DA0-5912-4E4C-B0DF-D965F675D6E7}" srcOrd="1" destOrd="0" presId="urn:microsoft.com/office/officeart/2005/8/layout/default"/>
    <dgm:cxn modelId="{9F5DA95F-3B0F-43CE-899A-FABC30E83FF2}" type="presParOf" srcId="{46A1C575-DE29-4021-A28C-E1E7FA78085E}" destId="{92DA1AAD-846D-4A69-8D78-084238D5288C}" srcOrd="2" destOrd="0" presId="urn:microsoft.com/office/officeart/2005/8/layout/default"/>
    <dgm:cxn modelId="{F7DDE447-A103-47BD-828D-0F6C33DA1E5D}" type="presParOf" srcId="{46A1C575-DE29-4021-A28C-E1E7FA78085E}" destId="{96B78690-BE82-42DB-8071-E1D97C8F8555}" srcOrd="3" destOrd="0" presId="urn:microsoft.com/office/officeart/2005/8/layout/default"/>
    <dgm:cxn modelId="{90776C1A-FB9A-4838-BE3C-2BAC0A4DC931}" type="presParOf" srcId="{46A1C575-DE29-4021-A28C-E1E7FA78085E}" destId="{09E34688-86DF-4D39-90DA-42DF0A84216E}" srcOrd="4" destOrd="0" presId="urn:microsoft.com/office/officeart/2005/8/layout/default"/>
    <dgm:cxn modelId="{F440B2EB-D5D3-402D-9258-C698621FCE35}" type="presParOf" srcId="{46A1C575-DE29-4021-A28C-E1E7FA78085E}" destId="{F574FE55-46A2-4790-A65B-11597149A357}" srcOrd="5" destOrd="0" presId="urn:microsoft.com/office/officeart/2005/8/layout/default"/>
    <dgm:cxn modelId="{585CBC01-DEA5-482C-9C41-06B2C602A3AB}" type="presParOf" srcId="{46A1C575-DE29-4021-A28C-E1E7FA78085E}" destId="{32ECF9A4-50B5-4F73-A08B-7945517350A7}" srcOrd="6" destOrd="0" presId="urn:microsoft.com/office/officeart/2005/8/layout/default"/>
    <dgm:cxn modelId="{2BC39068-8D2F-4717-ADC4-FE2F907B0FDC}" type="presParOf" srcId="{46A1C575-DE29-4021-A28C-E1E7FA78085E}" destId="{FB9D1954-63C7-4EBD-9258-05A11C4C720A}" srcOrd="7" destOrd="0" presId="urn:microsoft.com/office/officeart/2005/8/layout/default"/>
    <dgm:cxn modelId="{A2F253B4-EBD4-4402-BE50-23005B692E73}" type="presParOf" srcId="{46A1C575-DE29-4021-A28C-E1E7FA78085E}" destId="{CC3F71A1-400B-487C-BC25-5A3F69281977}" srcOrd="8"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2D539E-51FA-4B50-AFE1-5126619222F6}" type="doc">
      <dgm:prSet loTypeId="urn:microsoft.com/office/officeart/2005/8/layout/default" loCatId="list" qsTypeId="urn:microsoft.com/office/officeart/2005/8/quickstyle/3d1" qsCatId="3D" csTypeId="urn:microsoft.com/office/officeart/2005/8/colors/accent6_2" csCatId="accent6" phldr="1"/>
      <dgm:spPr/>
      <dgm:t>
        <a:bodyPr/>
        <a:lstStyle/>
        <a:p>
          <a:endParaRPr lang="en-US"/>
        </a:p>
      </dgm:t>
    </dgm:pt>
    <dgm:pt modelId="{70D9D193-47DC-4467-8C1E-D5EE0B54D11C}">
      <dgm:prSet phldrT="[Text]"/>
      <dgm:spPr>
        <a:xfrm>
          <a:off x="2544" y="59248"/>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Hackers</a:t>
          </a:r>
          <a:endParaRPr lang="en-US" b="1" dirty="0">
            <a:solidFill>
              <a:sysClr val="window" lastClr="FFFFFF"/>
            </a:solidFill>
            <a:latin typeface="Calibri"/>
            <a:ea typeface="+mn-ea"/>
            <a:cs typeface="+mn-cs"/>
          </a:endParaRPr>
        </a:p>
      </dgm:t>
    </dgm:pt>
    <dgm:pt modelId="{2FAE1410-AA96-404E-B034-037215756BD7}" type="parTrans" cxnId="{A34F5939-C9AA-459F-A15F-4BC040A99AF8}">
      <dgm:prSet/>
      <dgm:spPr/>
      <dgm:t>
        <a:bodyPr/>
        <a:lstStyle/>
        <a:p>
          <a:endParaRPr lang="en-US"/>
        </a:p>
      </dgm:t>
    </dgm:pt>
    <dgm:pt modelId="{738E190E-7715-432A-B95E-415017876020}" type="sibTrans" cxnId="{A34F5939-C9AA-459F-A15F-4BC040A99AF8}">
      <dgm:prSet/>
      <dgm:spPr/>
      <dgm:t>
        <a:bodyPr/>
        <a:lstStyle/>
        <a:p>
          <a:endParaRPr lang="en-US"/>
        </a:p>
      </dgm:t>
    </dgm:pt>
    <dgm:pt modelId="{F6F8771C-8772-464D-BE71-BECA64292DD4}">
      <dgm:prSet phldrT="[Text]"/>
      <dgm:spPr>
        <a:xfrm>
          <a:off x="2223447" y="59248"/>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Crackers</a:t>
          </a:r>
          <a:endParaRPr lang="en-US" b="1" dirty="0">
            <a:solidFill>
              <a:sysClr val="window" lastClr="FFFFFF"/>
            </a:solidFill>
            <a:latin typeface="Calibri"/>
            <a:ea typeface="+mn-ea"/>
            <a:cs typeface="+mn-cs"/>
          </a:endParaRPr>
        </a:p>
      </dgm:t>
    </dgm:pt>
    <dgm:pt modelId="{70D523D9-8E50-42F8-98E3-86A39E56365F}" type="parTrans" cxnId="{7FE05EC2-2D44-4ED0-9574-ADBD2198FFF9}">
      <dgm:prSet/>
      <dgm:spPr/>
      <dgm:t>
        <a:bodyPr/>
        <a:lstStyle/>
        <a:p>
          <a:endParaRPr lang="en-US"/>
        </a:p>
      </dgm:t>
    </dgm:pt>
    <dgm:pt modelId="{2F926CCA-81AD-493F-BB02-F6E4AC8E8F3E}" type="sibTrans" cxnId="{7FE05EC2-2D44-4ED0-9574-ADBD2198FFF9}">
      <dgm:prSet/>
      <dgm:spPr/>
      <dgm:t>
        <a:bodyPr/>
        <a:lstStyle/>
        <a:p>
          <a:endParaRPr lang="en-US"/>
        </a:p>
      </dgm:t>
    </dgm:pt>
    <dgm:pt modelId="{D6F66265-290A-40C6-A8B2-1527F235AD3E}">
      <dgm:prSet phldrT="[Text]"/>
      <dgm:spPr>
        <a:xfrm>
          <a:off x="4444350" y="59248"/>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Script Kiddies</a:t>
          </a:r>
          <a:endParaRPr lang="en-US" b="1" dirty="0">
            <a:solidFill>
              <a:sysClr val="window" lastClr="FFFFFF"/>
            </a:solidFill>
            <a:latin typeface="Calibri"/>
            <a:ea typeface="+mn-ea"/>
            <a:cs typeface="+mn-cs"/>
          </a:endParaRPr>
        </a:p>
      </dgm:t>
    </dgm:pt>
    <dgm:pt modelId="{CAE1E11D-3E7D-4F3D-9368-DEEDD7F90E64}" type="parTrans" cxnId="{14167773-C747-4B41-B1A6-31E762363BC7}">
      <dgm:prSet/>
      <dgm:spPr/>
      <dgm:t>
        <a:bodyPr/>
        <a:lstStyle/>
        <a:p>
          <a:endParaRPr lang="en-US"/>
        </a:p>
      </dgm:t>
    </dgm:pt>
    <dgm:pt modelId="{FC84E6BC-A706-4372-88C7-BD873BCD92E8}" type="sibTrans" cxnId="{14167773-C747-4B41-B1A6-31E762363BC7}">
      <dgm:prSet/>
      <dgm:spPr/>
      <dgm:t>
        <a:bodyPr/>
        <a:lstStyle/>
        <a:p>
          <a:endParaRPr lang="en-US"/>
        </a:p>
      </dgm:t>
    </dgm:pt>
    <dgm:pt modelId="{5696BB17-424C-46CE-BA14-CAAA916CB861}">
      <dgm:prSet phldrT="[Text]"/>
      <dgm:spPr>
        <a:xfrm>
          <a:off x="6665252" y="59248"/>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Corporate Spies</a:t>
          </a:r>
          <a:endParaRPr lang="en-US" dirty="0">
            <a:solidFill>
              <a:sysClr val="window" lastClr="FFFFFF"/>
            </a:solidFill>
            <a:latin typeface="Calibri"/>
            <a:ea typeface="+mn-ea"/>
            <a:cs typeface="+mn-cs"/>
          </a:endParaRPr>
        </a:p>
      </dgm:t>
    </dgm:pt>
    <dgm:pt modelId="{963D800D-4944-4C94-9C80-2656ACE0B32F}" type="parTrans" cxnId="{AC6A894B-728D-45BD-A7ED-E585773E1ADB}">
      <dgm:prSet/>
      <dgm:spPr/>
      <dgm:t>
        <a:bodyPr/>
        <a:lstStyle/>
        <a:p>
          <a:endParaRPr lang="en-US"/>
        </a:p>
      </dgm:t>
    </dgm:pt>
    <dgm:pt modelId="{B23A0D1C-D8E7-40C7-BD9A-0A795FDCC9FB}" type="sibTrans" cxnId="{AC6A894B-728D-45BD-A7ED-E585773E1ADB}">
      <dgm:prSet/>
      <dgm:spPr/>
      <dgm:t>
        <a:bodyPr/>
        <a:lstStyle/>
        <a:p>
          <a:endParaRPr lang="en-US"/>
        </a:p>
      </dgm:t>
    </dgm:pt>
    <dgm:pt modelId="{016BE9FC-B03C-463C-AF76-FEC9A3C1DDFD}">
      <dgm:prSet phldrT="[Text]"/>
      <dgm:spPr>
        <a:xfrm>
          <a:off x="1112996" y="1472550"/>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Unethical Employees</a:t>
          </a:r>
          <a:endParaRPr lang="en-US" dirty="0">
            <a:solidFill>
              <a:sysClr val="window" lastClr="FFFFFF"/>
            </a:solidFill>
            <a:latin typeface="Calibri"/>
            <a:ea typeface="+mn-ea"/>
            <a:cs typeface="+mn-cs"/>
          </a:endParaRPr>
        </a:p>
      </dgm:t>
    </dgm:pt>
    <dgm:pt modelId="{D0C3BBE2-FCE8-40E0-9DC3-00D9ACE45601}" type="parTrans" cxnId="{D8380037-A628-4BEF-9B99-5942041EA013}">
      <dgm:prSet/>
      <dgm:spPr/>
      <dgm:t>
        <a:bodyPr/>
        <a:lstStyle/>
        <a:p>
          <a:endParaRPr lang="en-US"/>
        </a:p>
      </dgm:t>
    </dgm:pt>
    <dgm:pt modelId="{481C0262-3E6C-4CEC-B69B-709C9A22E382}" type="sibTrans" cxnId="{D8380037-A628-4BEF-9B99-5942041EA013}">
      <dgm:prSet/>
      <dgm:spPr/>
      <dgm:t>
        <a:bodyPr/>
        <a:lstStyle/>
        <a:p>
          <a:endParaRPr lang="en-US"/>
        </a:p>
      </dgm:t>
    </dgm:pt>
    <dgm:pt modelId="{EF90AC36-563D-4C0B-96D1-4D3AD525B531}">
      <dgm:prSet phldrT="[Text]"/>
      <dgm:spPr>
        <a:xfrm>
          <a:off x="3333898" y="1472550"/>
          <a:ext cx="2019002" cy="1211401"/>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err="1" smtClean="0">
              <a:solidFill>
                <a:sysClr val="window" lastClr="FFFFFF"/>
              </a:solidFill>
              <a:latin typeface="Calibri"/>
              <a:ea typeface="+mn-ea"/>
              <a:cs typeface="+mn-cs"/>
            </a:rPr>
            <a:t>Cyberextortionists</a:t>
          </a:r>
          <a:endParaRPr lang="en-US" b="1" dirty="0">
            <a:solidFill>
              <a:sysClr val="window" lastClr="FFFFFF"/>
            </a:solidFill>
            <a:latin typeface="Calibri"/>
            <a:ea typeface="+mn-ea"/>
            <a:cs typeface="+mn-cs"/>
          </a:endParaRPr>
        </a:p>
      </dgm:t>
    </dgm:pt>
    <dgm:pt modelId="{3EFE1C04-5E86-4B5C-8EB1-7CA449AC7B01}" type="parTrans" cxnId="{1E9DE4B2-8D3A-4B08-B79A-302E895F2E32}">
      <dgm:prSet/>
      <dgm:spPr/>
      <dgm:t>
        <a:bodyPr/>
        <a:lstStyle/>
        <a:p>
          <a:endParaRPr lang="en-US"/>
        </a:p>
      </dgm:t>
    </dgm:pt>
    <dgm:pt modelId="{05E557B3-8F4A-4D94-B393-DC5411C4467D}" type="sibTrans" cxnId="{1E9DE4B2-8D3A-4B08-B79A-302E895F2E32}">
      <dgm:prSet/>
      <dgm:spPr/>
      <dgm:t>
        <a:bodyPr/>
        <a:lstStyle/>
        <a:p>
          <a:endParaRPr lang="en-US"/>
        </a:p>
      </dgm:t>
    </dgm:pt>
    <dgm:pt modelId="{8FEB0643-81F9-47EE-8A23-2BD1DC4F8CD8}">
      <dgm:prSet phldrT="[Text]"/>
      <dgm:spPr>
        <a:xfrm>
          <a:off x="5554801" y="1472550"/>
          <a:ext cx="2019002" cy="1211401"/>
        </a:xfrm>
        <a:solidFill>
          <a:srgbClr val="0000CC"/>
        </a:solidFill>
        <a:ln>
          <a:solidFill>
            <a:srgbClr val="0000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err="1" smtClean="0">
              <a:solidFill>
                <a:sysClr val="window" lastClr="FFFFFF"/>
              </a:solidFill>
              <a:latin typeface="Calibri"/>
              <a:ea typeface="+mn-ea"/>
              <a:cs typeface="+mn-cs"/>
            </a:rPr>
            <a:t>Cyberterrorists</a:t>
          </a:r>
          <a:endParaRPr lang="en-US" b="1" dirty="0">
            <a:solidFill>
              <a:sysClr val="window" lastClr="FFFFFF"/>
            </a:solidFill>
            <a:latin typeface="Calibri"/>
            <a:ea typeface="+mn-ea"/>
            <a:cs typeface="+mn-cs"/>
          </a:endParaRPr>
        </a:p>
      </dgm:t>
    </dgm:pt>
    <dgm:pt modelId="{52C1204E-E871-49A1-AA63-D1D5E4013A9F}" type="parTrans" cxnId="{11087029-FA10-496A-88C0-78D7EF261699}">
      <dgm:prSet/>
      <dgm:spPr/>
      <dgm:t>
        <a:bodyPr/>
        <a:lstStyle/>
        <a:p>
          <a:endParaRPr lang="en-US"/>
        </a:p>
      </dgm:t>
    </dgm:pt>
    <dgm:pt modelId="{53203571-C75B-492D-8ACC-3E0BBBAC35AC}" type="sibTrans" cxnId="{11087029-FA10-496A-88C0-78D7EF261699}">
      <dgm:prSet/>
      <dgm:spPr/>
      <dgm:t>
        <a:bodyPr/>
        <a:lstStyle/>
        <a:p>
          <a:endParaRPr lang="en-US"/>
        </a:p>
      </dgm:t>
    </dgm:pt>
    <dgm:pt modelId="{3401782A-ECAA-45FB-A2CB-82DF4B61573C}" type="pres">
      <dgm:prSet presAssocID="{A92D539E-51FA-4B50-AFE1-5126619222F6}" presName="diagram" presStyleCnt="0">
        <dgm:presLayoutVars>
          <dgm:dir/>
          <dgm:resizeHandles val="exact"/>
        </dgm:presLayoutVars>
      </dgm:prSet>
      <dgm:spPr/>
      <dgm:t>
        <a:bodyPr/>
        <a:lstStyle/>
        <a:p>
          <a:endParaRPr lang="en-US"/>
        </a:p>
      </dgm:t>
    </dgm:pt>
    <dgm:pt modelId="{0B07D6E1-9553-4A16-A1D8-EF481498F4FD}" type="pres">
      <dgm:prSet presAssocID="{70D9D193-47DC-4467-8C1E-D5EE0B54D11C}" presName="node" presStyleLbl="node1" presStyleIdx="0" presStyleCnt="7">
        <dgm:presLayoutVars>
          <dgm:bulletEnabled val="1"/>
        </dgm:presLayoutVars>
      </dgm:prSet>
      <dgm:spPr>
        <a:prstGeom prst="rect">
          <a:avLst/>
        </a:prstGeom>
      </dgm:spPr>
      <dgm:t>
        <a:bodyPr/>
        <a:lstStyle/>
        <a:p>
          <a:endParaRPr lang="en-US"/>
        </a:p>
      </dgm:t>
    </dgm:pt>
    <dgm:pt modelId="{C4D83ADD-9793-41A0-B539-90843D2A4286}" type="pres">
      <dgm:prSet presAssocID="{738E190E-7715-432A-B95E-415017876020}" presName="sibTrans" presStyleCnt="0"/>
      <dgm:spPr/>
    </dgm:pt>
    <dgm:pt modelId="{49FCCF03-2878-4615-B4D0-052E193919AB}" type="pres">
      <dgm:prSet presAssocID="{F6F8771C-8772-464D-BE71-BECA64292DD4}" presName="node" presStyleLbl="node1" presStyleIdx="1" presStyleCnt="7">
        <dgm:presLayoutVars>
          <dgm:bulletEnabled val="1"/>
        </dgm:presLayoutVars>
      </dgm:prSet>
      <dgm:spPr>
        <a:prstGeom prst="rect">
          <a:avLst/>
        </a:prstGeom>
      </dgm:spPr>
      <dgm:t>
        <a:bodyPr/>
        <a:lstStyle/>
        <a:p>
          <a:endParaRPr lang="en-US"/>
        </a:p>
      </dgm:t>
    </dgm:pt>
    <dgm:pt modelId="{4C9CE37E-12C0-475F-950F-39BCC18ED52D}" type="pres">
      <dgm:prSet presAssocID="{2F926CCA-81AD-493F-BB02-F6E4AC8E8F3E}" presName="sibTrans" presStyleCnt="0"/>
      <dgm:spPr/>
    </dgm:pt>
    <dgm:pt modelId="{C460A24A-F7E4-4F5B-B5DA-7E5071A37634}" type="pres">
      <dgm:prSet presAssocID="{D6F66265-290A-40C6-A8B2-1527F235AD3E}" presName="node" presStyleLbl="node1" presStyleIdx="2" presStyleCnt="7">
        <dgm:presLayoutVars>
          <dgm:bulletEnabled val="1"/>
        </dgm:presLayoutVars>
      </dgm:prSet>
      <dgm:spPr>
        <a:prstGeom prst="rect">
          <a:avLst/>
        </a:prstGeom>
      </dgm:spPr>
      <dgm:t>
        <a:bodyPr/>
        <a:lstStyle/>
        <a:p>
          <a:endParaRPr lang="en-US"/>
        </a:p>
      </dgm:t>
    </dgm:pt>
    <dgm:pt modelId="{093C29D6-245A-4242-9C5C-3BCCC36BBF56}" type="pres">
      <dgm:prSet presAssocID="{FC84E6BC-A706-4372-88C7-BD873BCD92E8}" presName="sibTrans" presStyleCnt="0"/>
      <dgm:spPr/>
    </dgm:pt>
    <dgm:pt modelId="{AAF45655-D9D7-41EA-A0B4-19ADCB569E17}" type="pres">
      <dgm:prSet presAssocID="{5696BB17-424C-46CE-BA14-CAAA916CB861}" presName="node" presStyleLbl="node1" presStyleIdx="3" presStyleCnt="7">
        <dgm:presLayoutVars>
          <dgm:bulletEnabled val="1"/>
        </dgm:presLayoutVars>
      </dgm:prSet>
      <dgm:spPr>
        <a:prstGeom prst="rect">
          <a:avLst/>
        </a:prstGeom>
      </dgm:spPr>
      <dgm:t>
        <a:bodyPr/>
        <a:lstStyle/>
        <a:p>
          <a:endParaRPr lang="en-US"/>
        </a:p>
      </dgm:t>
    </dgm:pt>
    <dgm:pt modelId="{CE0C4827-E6BA-4E34-BD0A-C3319F5574C4}" type="pres">
      <dgm:prSet presAssocID="{B23A0D1C-D8E7-40C7-BD9A-0A795FDCC9FB}" presName="sibTrans" presStyleCnt="0"/>
      <dgm:spPr/>
    </dgm:pt>
    <dgm:pt modelId="{3B23BAE0-647C-4F44-9316-4763E8C42821}" type="pres">
      <dgm:prSet presAssocID="{016BE9FC-B03C-463C-AF76-FEC9A3C1DDFD}" presName="node" presStyleLbl="node1" presStyleIdx="4" presStyleCnt="7">
        <dgm:presLayoutVars>
          <dgm:bulletEnabled val="1"/>
        </dgm:presLayoutVars>
      </dgm:prSet>
      <dgm:spPr>
        <a:prstGeom prst="rect">
          <a:avLst/>
        </a:prstGeom>
      </dgm:spPr>
      <dgm:t>
        <a:bodyPr/>
        <a:lstStyle/>
        <a:p>
          <a:endParaRPr lang="en-US"/>
        </a:p>
      </dgm:t>
    </dgm:pt>
    <dgm:pt modelId="{A76FADD7-73FA-43E0-A2F7-C85281B5FEB1}" type="pres">
      <dgm:prSet presAssocID="{481C0262-3E6C-4CEC-B69B-709C9A22E382}" presName="sibTrans" presStyleCnt="0"/>
      <dgm:spPr/>
    </dgm:pt>
    <dgm:pt modelId="{13098BC5-B13A-4D2A-B348-95E30788D60A}" type="pres">
      <dgm:prSet presAssocID="{EF90AC36-563D-4C0B-96D1-4D3AD525B531}" presName="node" presStyleLbl="node1" presStyleIdx="5" presStyleCnt="7">
        <dgm:presLayoutVars>
          <dgm:bulletEnabled val="1"/>
        </dgm:presLayoutVars>
      </dgm:prSet>
      <dgm:spPr>
        <a:prstGeom prst="rect">
          <a:avLst/>
        </a:prstGeom>
      </dgm:spPr>
      <dgm:t>
        <a:bodyPr/>
        <a:lstStyle/>
        <a:p>
          <a:endParaRPr lang="en-US"/>
        </a:p>
      </dgm:t>
    </dgm:pt>
    <dgm:pt modelId="{06A981BB-6B30-4E64-BA2A-623B0B3881EC}" type="pres">
      <dgm:prSet presAssocID="{05E557B3-8F4A-4D94-B393-DC5411C4467D}" presName="sibTrans" presStyleCnt="0"/>
      <dgm:spPr/>
    </dgm:pt>
    <dgm:pt modelId="{A7651B5B-D9E4-4D70-940C-2DFFFF912EFA}" type="pres">
      <dgm:prSet presAssocID="{8FEB0643-81F9-47EE-8A23-2BD1DC4F8CD8}" presName="node" presStyleLbl="node1" presStyleIdx="6" presStyleCnt="7">
        <dgm:presLayoutVars>
          <dgm:bulletEnabled val="1"/>
        </dgm:presLayoutVars>
      </dgm:prSet>
      <dgm:spPr>
        <a:prstGeom prst="rect">
          <a:avLst/>
        </a:prstGeom>
      </dgm:spPr>
      <dgm:t>
        <a:bodyPr/>
        <a:lstStyle/>
        <a:p>
          <a:endParaRPr lang="en-US"/>
        </a:p>
      </dgm:t>
    </dgm:pt>
  </dgm:ptLst>
  <dgm:cxnLst>
    <dgm:cxn modelId="{A472A7DB-7C08-48AB-B5EE-CB80DD490A6B}" type="presOf" srcId="{A92D539E-51FA-4B50-AFE1-5126619222F6}" destId="{3401782A-ECAA-45FB-A2CB-82DF4B61573C}" srcOrd="0" destOrd="0" presId="urn:microsoft.com/office/officeart/2005/8/layout/default"/>
    <dgm:cxn modelId="{D8380037-A628-4BEF-9B99-5942041EA013}" srcId="{A92D539E-51FA-4B50-AFE1-5126619222F6}" destId="{016BE9FC-B03C-463C-AF76-FEC9A3C1DDFD}" srcOrd="4" destOrd="0" parTransId="{D0C3BBE2-FCE8-40E0-9DC3-00D9ACE45601}" sibTransId="{481C0262-3E6C-4CEC-B69B-709C9A22E382}"/>
    <dgm:cxn modelId="{A576336D-A5A9-4394-9C04-39270A21DB84}" type="presOf" srcId="{5696BB17-424C-46CE-BA14-CAAA916CB861}" destId="{AAF45655-D9D7-41EA-A0B4-19ADCB569E17}" srcOrd="0" destOrd="0" presId="urn:microsoft.com/office/officeart/2005/8/layout/default"/>
    <dgm:cxn modelId="{B81561E6-88A4-434A-A9A9-E48E11EADCC9}" type="presOf" srcId="{EF90AC36-563D-4C0B-96D1-4D3AD525B531}" destId="{13098BC5-B13A-4D2A-B348-95E30788D60A}" srcOrd="0" destOrd="0" presId="urn:microsoft.com/office/officeart/2005/8/layout/default"/>
    <dgm:cxn modelId="{14167773-C747-4B41-B1A6-31E762363BC7}" srcId="{A92D539E-51FA-4B50-AFE1-5126619222F6}" destId="{D6F66265-290A-40C6-A8B2-1527F235AD3E}" srcOrd="2" destOrd="0" parTransId="{CAE1E11D-3E7D-4F3D-9368-DEEDD7F90E64}" sibTransId="{FC84E6BC-A706-4372-88C7-BD873BCD92E8}"/>
    <dgm:cxn modelId="{A34F5939-C9AA-459F-A15F-4BC040A99AF8}" srcId="{A92D539E-51FA-4B50-AFE1-5126619222F6}" destId="{70D9D193-47DC-4467-8C1E-D5EE0B54D11C}" srcOrd="0" destOrd="0" parTransId="{2FAE1410-AA96-404E-B034-037215756BD7}" sibTransId="{738E190E-7715-432A-B95E-415017876020}"/>
    <dgm:cxn modelId="{E3B42616-BACF-4D60-B2A7-8E061619EB1C}" type="presOf" srcId="{F6F8771C-8772-464D-BE71-BECA64292DD4}" destId="{49FCCF03-2878-4615-B4D0-052E193919AB}" srcOrd="0" destOrd="0" presId="urn:microsoft.com/office/officeart/2005/8/layout/default"/>
    <dgm:cxn modelId="{11087029-FA10-496A-88C0-78D7EF261699}" srcId="{A92D539E-51FA-4B50-AFE1-5126619222F6}" destId="{8FEB0643-81F9-47EE-8A23-2BD1DC4F8CD8}" srcOrd="6" destOrd="0" parTransId="{52C1204E-E871-49A1-AA63-D1D5E4013A9F}" sibTransId="{53203571-C75B-492D-8ACC-3E0BBBAC35AC}"/>
    <dgm:cxn modelId="{DF96E0CD-8807-438F-A33B-B7780CEC1857}" type="presOf" srcId="{8FEB0643-81F9-47EE-8A23-2BD1DC4F8CD8}" destId="{A7651B5B-D9E4-4D70-940C-2DFFFF912EFA}" srcOrd="0" destOrd="0" presId="urn:microsoft.com/office/officeart/2005/8/layout/default"/>
    <dgm:cxn modelId="{7FE05EC2-2D44-4ED0-9574-ADBD2198FFF9}" srcId="{A92D539E-51FA-4B50-AFE1-5126619222F6}" destId="{F6F8771C-8772-464D-BE71-BECA64292DD4}" srcOrd="1" destOrd="0" parTransId="{70D523D9-8E50-42F8-98E3-86A39E56365F}" sibTransId="{2F926CCA-81AD-493F-BB02-F6E4AC8E8F3E}"/>
    <dgm:cxn modelId="{1E9DE4B2-8D3A-4B08-B79A-302E895F2E32}" srcId="{A92D539E-51FA-4B50-AFE1-5126619222F6}" destId="{EF90AC36-563D-4C0B-96D1-4D3AD525B531}" srcOrd="5" destOrd="0" parTransId="{3EFE1C04-5E86-4B5C-8EB1-7CA449AC7B01}" sibTransId="{05E557B3-8F4A-4D94-B393-DC5411C4467D}"/>
    <dgm:cxn modelId="{7908E4AE-5220-4834-95F9-84F6B6D60F08}" type="presOf" srcId="{70D9D193-47DC-4467-8C1E-D5EE0B54D11C}" destId="{0B07D6E1-9553-4A16-A1D8-EF481498F4FD}" srcOrd="0" destOrd="0" presId="urn:microsoft.com/office/officeart/2005/8/layout/default"/>
    <dgm:cxn modelId="{3A3C9F4F-9C24-46E6-B06C-477895DBE0CD}" type="presOf" srcId="{D6F66265-290A-40C6-A8B2-1527F235AD3E}" destId="{C460A24A-F7E4-4F5B-B5DA-7E5071A37634}" srcOrd="0" destOrd="0" presId="urn:microsoft.com/office/officeart/2005/8/layout/default"/>
    <dgm:cxn modelId="{F65A0EF0-9CC2-4BF5-B1CD-1134D25CD87A}" type="presOf" srcId="{016BE9FC-B03C-463C-AF76-FEC9A3C1DDFD}" destId="{3B23BAE0-647C-4F44-9316-4763E8C42821}" srcOrd="0" destOrd="0" presId="urn:microsoft.com/office/officeart/2005/8/layout/default"/>
    <dgm:cxn modelId="{AC6A894B-728D-45BD-A7ED-E585773E1ADB}" srcId="{A92D539E-51FA-4B50-AFE1-5126619222F6}" destId="{5696BB17-424C-46CE-BA14-CAAA916CB861}" srcOrd="3" destOrd="0" parTransId="{963D800D-4944-4C94-9C80-2656ACE0B32F}" sibTransId="{B23A0D1C-D8E7-40C7-BD9A-0A795FDCC9FB}"/>
    <dgm:cxn modelId="{097A4C50-D16C-4C9A-A55C-9EFF6C004E2C}" type="presParOf" srcId="{3401782A-ECAA-45FB-A2CB-82DF4B61573C}" destId="{0B07D6E1-9553-4A16-A1D8-EF481498F4FD}" srcOrd="0" destOrd="0" presId="urn:microsoft.com/office/officeart/2005/8/layout/default"/>
    <dgm:cxn modelId="{A86DC18F-A659-4402-B32F-D604B9B46FF2}" type="presParOf" srcId="{3401782A-ECAA-45FB-A2CB-82DF4B61573C}" destId="{C4D83ADD-9793-41A0-B539-90843D2A4286}" srcOrd="1" destOrd="0" presId="urn:microsoft.com/office/officeart/2005/8/layout/default"/>
    <dgm:cxn modelId="{6E8796D3-53AF-4459-BB94-37ECA5DA8C5A}" type="presParOf" srcId="{3401782A-ECAA-45FB-A2CB-82DF4B61573C}" destId="{49FCCF03-2878-4615-B4D0-052E193919AB}" srcOrd="2" destOrd="0" presId="urn:microsoft.com/office/officeart/2005/8/layout/default"/>
    <dgm:cxn modelId="{CC335F26-225D-4CAC-AC41-75B424EAE7EB}" type="presParOf" srcId="{3401782A-ECAA-45FB-A2CB-82DF4B61573C}" destId="{4C9CE37E-12C0-475F-950F-39BCC18ED52D}" srcOrd="3" destOrd="0" presId="urn:microsoft.com/office/officeart/2005/8/layout/default"/>
    <dgm:cxn modelId="{F74918A9-F25C-4553-AC81-2E4059A192C3}" type="presParOf" srcId="{3401782A-ECAA-45FB-A2CB-82DF4B61573C}" destId="{C460A24A-F7E4-4F5B-B5DA-7E5071A37634}" srcOrd="4" destOrd="0" presId="urn:microsoft.com/office/officeart/2005/8/layout/default"/>
    <dgm:cxn modelId="{646E87DE-ACEB-4E67-8E98-2D07D6B32845}" type="presParOf" srcId="{3401782A-ECAA-45FB-A2CB-82DF4B61573C}" destId="{093C29D6-245A-4242-9C5C-3BCCC36BBF56}" srcOrd="5" destOrd="0" presId="urn:microsoft.com/office/officeart/2005/8/layout/default"/>
    <dgm:cxn modelId="{5C798A73-8D25-4876-A861-D6B2D5F9E2D4}" type="presParOf" srcId="{3401782A-ECAA-45FB-A2CB-82DF4B61573C}" destId="{AAF45655-D9D7-41EA-A0B4-19ADCB569E17}" srcOrd="6" destOrd="0" presId="urn:microsoft.com/office/officeart/2005/8/layout/default"/>
    <dgm:cxn modelId="{1D1C6FDA-5ED2-46DC-8BA8-E2E5CC9317B1}" type="presParOf" srcId="{3401782A-ECAA-45FB-A2CB-82DF4B61573C}" destId="{CE0C4827-E6BA-4E34-BD0A-C3319F5574C4}" srcOrd="7" destOrd="0" presId="urn:microsoft.com/office/officeart/2005/8/layout/default"/>
    <dgm:cxn modelId="{A6FDC56D-251F-422C-9170-A318A6B07E16}" type="presParOf" srcId="{3401782A-ECAA-45FB-A2CB-82DF4B61573C}" destId="{3B23BAE0-647C-4F44-9316-4763E8C42821}" srcOrd="8" destOrd="0" presId="urn:microsoft.com/office/officeart/2005/8/layout/default"/>
    <dgm:cxn modelId="{511A6A3A-E087-4F74-908A-CE970788C63A}" type="presParOf" srcId="{3401782A-ECAA-45FB-A2CB-82DF4B61573C}" destId="{A76FADD7-73FA-43E0-A2F7-C85281B5FEB1}" srcOrd="9" destOrd="0" presId="urn:microsoft.com/office/officeart/2005/8/layout/default"/>
    <dgm:cxn modelId="{AAFD3733-13A7-46C7-86E8-517621851BD5}" type="presParOf" srcId="{3401782A-ECAA-45FB-A2CB-82DF4B61573C}" destId="{13098BC5-B13A-4D2A-B348-95E30788D60A}" srcOrd="10" destOrd="0" presId="urn:microsoft.com/office/officeart/2005/8/layout/default"/>
    <dgm:cxn modelId="{4D9A6CAD-2DC0-41A7-B780-FAB8065E4A22}" type="presParOf" srcId="{3401782A-ECAA-45FB-A2CB-82DF4B61573C}" destId="{06A981BB-6B30-4E64-BA2A-623B0B3881EC}" srcOrd="11" destOrd="0" presId="urn:microsoft.com/office/officeart/2005/8/layout/default"/>
    <dgm:cxn modelId="{880D3142-B39A-480B-BF4F-1A9ABCB90BDE}" type="presParOf" srcId="{3401782A-ECAA-45FB-A2CB-82DF4B61573C}" destId="{A7651B5B-D9E4-4D70-940C-2DFFFF912EFA}" srcOrd="12" destOrd="0" presId="urn:microsoft.com/office/officeart/2005/8/layout/default"/>
  </dgm:cxnLst>
  <dgm:bg>
    <a:noFill/>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8B24B4-8DD8-42E8-A1F1-831C6E0BAFC6}" type="doc">
      <dgm:prSet loTypeId="urn:microsoft.com/office/officeart/2005/8/layout/hList1" loCatId="list" qsTypeId="urn:microsoft.com/office/officeart/2005/8/quickstyle/3d1" qsCatId="3D" csTypeId="urn:microsoft.com/office/officeart/2005/8/colors/accent4_2" csCatId="accent4" phldr="1"/>
      <dgm:spPr/>
      <dgm:t>
        <a:bodyPr/>
        <a:lstStyle/>
        <a:p>
          <a:endParaRPr lang="en-US"/>
        </a:p>
      </dgm:t>
    </dgm:pt>
    <dgm:pt modelId="{75E2B1C2-7C83-4C71-AE02-1B8A55598D73}">
      <dgm:prSet phldrT="[Text]"/>
      <dgm:spPr>
        <a:xfrm>
          <a:off x="3323" y="103553"/>
          <a:ext cx="1998315" cy="79504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Computer </a:t>
          </a:r>
          <a:r>
            <a:rPr lang="en-US" b="1" dirty="0" smtClean="0">
              <a:solidFill>
                <a:sysClr val="window" lastClr="FFFFFF"/>
              </a:solidFill>
              <a:latin typeface="Calibri"/>
              <a:ea typeface="+mn-ea"/>
              <a:cs typeface="+mn-cs"/>
            </a:rPr>
            <a:t>Virus</a:t>
          </a:r>
          <a:endParaRPr lang="en-US" b="1" dirty="0">
            <a:solidFill>
              <a:sysClr val="window" lastClr="FFFFFF"/>
            </a:solidFill>
            <a:latin typeface="Calibri"/>
            <a:ea typeface="+mn-ea"/>
            <a:cs typeface="+mn-cs"/>
          </a:endParaRPr>
        </a:p>
      </dgm:t>
    </dgm:pt>
    <dgm:pt modelId="{8B4F80E0-7997-4705-A947-5B934AC784A3}" type="parTrans" cxnId="{85BD590B-494B-4823-8CD3-230AC71041A4}">
      <dgm:prSet/>
      <dgm:spPr/>
      <dgm:t>
        <a:bodyPr/>
        <a:lstStyle/>
        <a:p>
          <a:endParaRPr lang="en-US"/>
        </a:p>
      </dgm:t>
    </dgm:pt>
    <dgm:pt modelId="{FDCF2763-EDFD-4AA8-840F-DBEEB11E0BA4}" type="sibTrans" cxnId="{85BD590B-494B-4823-8CD3-230AC71041A4}">
      <dgm:prSet/>
      <dgm:spPr/>
      <dgm:t>
        <a:bodyPr/>
        <a:lstStyle/>
        <a:p>
          <a:endParaRPr lang="en-US"/>
        </a:p>
      </dgm:t>
    </dgm:pt>
    <dgm:pt modelId="{D12B7181-4BC4-4FAC-9C55-702A6B690B45}">
      <dgm:prSet phldrT="[Text]"/>
      <dgm:spPr>
        <a:xfrm>
          <a:off x="3323"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Affects a computer negatively by altering the way the computer works</a:t>
          </a:r>
          <a:endParaRPr lang="en-US" b="0" dirty="0">
            <a:solidFill>
              <a:sysClr val="windowText" lastClr="000000">
                <a:hueOff val="0"/>
                <a:satOff val="0"/>
                <a:lumOff val="0"/>
                <a:alphaOff val="0"/>
              </a:sysClr>
            </a:solidFill>
            <a:latin typeface="Calibri"/>
            <a:ea typeface="+mn-ea"/>
            <a:cs typeface="+mn-cs"/>
          </a:endParaRPr>
        </a:p>
      </dgm:t>
    </dgm:pt>
    <dgm:pt modelId="{8D4F6602-481B-4A23-9D96-544277726614}" type="parTrans" cxnId="{89FB4B73-D139-4EEE-A40E-6314221574E6}">
      <dgm:prSet/>
      <dgm:spPr/>
      <dgm:t>
        <a:bodyPr/>
        <a:lstStyle/>
        <a:p>
          <a:endParaRPr lang="en-US"/>
        </a:p>
      </dgm:t>
    </dgm:pt>
    <dgm:pt modelId="{936D2BBA-751D-4CBC-A70F-EB308BE81109}" type="sibTrans" cxnId="{89FB4B73-D139-4EEE-A40E-6314221574E6}">
      <dgm:prSet/>
      <dgm:spPr/>
      <dgm:t>
        <a:bodyPr/>
        <a:lstStyle/>
        <a:p>
          <a:endParaRPr lang="en-US"/>
        </a:p>
      </dgm:t>
    </dgm:pt>
    <dgm:pt modelId="{2F6D94AA-DE4D-4D8D-BBEB-737274405267}">
      <dgm:prSet phldrT="[Text]"/>
      <dgm:spPr>
        <a:xfrm>
          <a:off x="2281402" y="103553"/>
          <a:ext cx="1998315" cy="79504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Worm</a:t>
          </a:r>
          <a:endParaRPr lang="en-US" b="1" dirty="0">
            <a:solidFill>
              <a:sysClr val="window" lastClr="FFFFFF"/>
            </a:solidFill>
            <a:latin typeface="Calibri"/>
            <a:ea typeface="+mn-ea"/>
            <a:cs typeface="+mn-cs"/>
          </a:endParaRPr>
        </a:p>
      </dgm:t>
    </dgm:pt>
    <dgm:pt modelId="{38D1EA1C-3C8B-4135-BA7B-ED85D519FA4D}" type="parTrans" cxnId="{CCEC7FF7-3CC7-431D-8EA8-BA45DD4287E3}">
      <dgm:prSet/>
      <dgm:spPr/>
      <dgm:t>
        <a:bodyPr/>
        <a:lstStyle/>
        <a:p>
          <a:endParaRPr lang="en-US"/>
        </a:p>
      </dgm:t>
    </dgm:pt>
    <dgm:pt modelId="{65B2DEDE-7BF2-42D3-AFF0-9EF14BDEED2F}" type="sibTrans" cxnId="{CCEC7FF7-3CC7-431D-8EA8-BA45DD4287E3}">
      <dgm:prSet/>
      <dgm:spPr/>
      <dgm:t>
        <a:bodyPr/>
        <a:lstStyle/>
        <a:p>
          <a:endParaRPr lang="en-US"/>
        </a:p>
      </dgm:t>
    </dgm:pt>
    <dgm:pt modelId="{1F5A6873-FF0B-4CAB-8AC0-4D523D876FAA}">
      <dgm:prSet phldrT="[Text]"/>
      <dgm:spPr>
        <a:xfrm>
          <a:off x="2281402"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Copies itself repeatedly, using up resources and possibly shutting down the computer or network</a:t>
          </a:r>
          <a:endParaRPr lang="en-US" b="0" dirty="0">
            <a:solidFill>
              <a:sysClr val="windowText" lastClr="000000">
                <a:hueOff val="0"/>
                <a:satOff val="0"/>
                <a:lumOff val="0"/>
                <a:alphaOff val="0"/>
              </a:sysClr>
            </a:solidFill>
            <a:latin typeface="Calibri"/>
            <a:ea typeface="+mn-ea"/>
            <a:cs typeface="+mn-cs"/>
          </a:endParaRPr>
        </a:p>
      </dgm:t>
    </dgm:pt>
    <dgm:pt modelId="{2D34658A-9194-4009-8363-3AAEBC1FAEF2}" type="parTrans" cxnId="{5BD4141C-9269-48B8-9D6D-4CE4E2D9ED27}">
      <dgm:prSet/>
      <dgm:spPr/>
      <dgm:t>
        <a:bodyPr/>
        <a:lstStyle/>
        <a:p>
          <a:endParaRPr lang="en-US"/>
        </a:p>
      </dgm:t>
    </dgm:pt>
    <dgm:pt modelId="{7F09DF14-DB0B-40CC-A5D8-0EDDED4E49E3}" type="sibTrans" cxnId="{5BD4141C-9269-48B8-9D6D-4CE4E2D9ED27}">
      <dgm:prSet/>
      <dgm:spPr/>
      <dgm:t>
        <a:bodyPr/>
        <a:lstStyle/>
        <a:p>
          <a:endParaRPr lang="en-US"/>
        </a:p>
      </dgm:t>
    </dgm:pt>
    <dgm:pt modelId="{92B03977-7B97-4C3A-97FE-5875E663116C}">
      <dgm:prSet phldrT="[Text]"/>
      <dgm:spPr>
        <a:xfrm>
          <a:off x="4559482" y="103553"/>
          <a:ext cx="1998315" cy="79504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smtClean="0">
              <a:solidFill>
                <a:sysClr val="window" lastClr="FFFFFF"/>
              </a:solidFill>
              <a:latin typeface="Calibri"/>
              <a:ea typeface="+mn-ea"/>
              <a:cs typeface="+mn-cs"/>
            </a:rPr>
            <a:t>Trojan Horse</a:t>
          </a:r>
          <a:endParaRPr lang="en-US" b="1" dirty="0">
            <a:solidFill>
              <a:sysClr val="window" lastClr="FFFFFF"/>
            </a:solidFill>
            <a:latin typeface="Calibri"/>
            <a:ea typeface="+mn-ea"/>
            <a:cs typeface="+mn-cs"/>
          </a:endParaRPr>
        </a:p>
      </dgm:t>
    </dgm:pt>
    <dgm:pt modelId="{377CAF92-67B1-4851-966B-D816F6F0CCD3}" type="parTrans" cxnId="{DE9689C2-2B15-4788-BA7A-12D0BF660750}">
      <dgm:prSet/>
      <dgm:spPr/>
      <dgm:t>
        <a:bodyPr/>
        <a:lstStyle/>
        <a:p>
          <a:endParaRPr lang="en-US"/>
        </a:p>
      </dgm:t>
    </dgm:pt>
    <dgm:pt modelId="{0B6A10CB-B9CC-4668-93FB-5AE18767AE73}" type="sibTrans" cxnId="{DE9689C2-2B15-4788-BA7A-12D0BF660750}">
      <dgm:prSet/>
      <dgm:spPr/>
      <dgm:t>
        <a:bodyPr/>
        <a:lstStyle/>
        <a:p>
          <a:endParaRPr lang="en-US"/>
        </a:p>
      </dgm:t>
    </dgm:pt>
    <dgm:pt modelId="{99313B84-829D-4E2D-8983-17CE0CCA3F5B}">
      <dgm:prSet phldrT="[Text]"/>
      <dgm:spPr>
        <a:xfrm>
          <a:off x="4559482"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A malicious program that hides within or looks like a legitimate program until triggered</a:t>
          </a:r>
          <a:endParaRPr lang="en-US" b="0" dirty="0">
            <a:solidFill>
              <a:sysClr val="windowText" lastClr="000000">
                <a:hueOff val="0"/>
                <a:satOff val="0"/>
                <a:lumOff val="0"/>
                <a:alphaOff val="0"/>
              </a:sysClr>
            </a:solidFill>
            <a:latin typeface="Calibri"/>
            <a:ea typeface="+mn-ea"/>
            <a:cs typeface="+mn-cs"/>
          </a:endParaRPr>
        </a:p>
      </dgm:t>
    </dgm:pt>
    <dgm:pt modelId="{1020CC1C-9638-4C23-8148-5DFA4DD94AF4}" type="parTrans" cxnId="{AE76C54F-93FD-4EB7-BDBF-9FAC74B38CB5}">
      <dgm:prSet/>
      <dgm:spPr/>
      <dgm:t>
        <a:bodyPr/>
        <a:lstStyle/>
        <a:p>
          <a:endParaRPr lang="en-US"/>
        </a:p>
      </dgm:t>
    </dgm:pt>
    <dgm:pt modelId="{19A03E22-C2F5-4FF7-BE68-1CB8E97638B2}" type="sibTrans" cxnId="{AE76C54F-93FD-4EB7-BDBF-9FAC74B38CB5}">
      <dgm:prSet/>
      <dgm:spPr/>
      <dgm:t>
        <a:bodyPr/>
        <a:lstStyle/>
        <a:p>
          <a:endParaRPr lang="en-US"/>
        </a:p>
      </dgm:t>
    </dgm:pt>
    <dgm:pt modelId="{DAD9A21D-23E6-4547-997C-949295048F26}">
      <dgm:prSet phldrT="[Text]"/>
      <dgm:spPr>
        <a:xfrm>
          <a:off x="6837561" y="103553"/>
          <a:ext cx="1998315" cy="79504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1" dirty="0" err="1" smtClean="0">
              <a:solidFill>
                <a:sysClr val="window" lastClr="FFFFFF"/>
              </a:solidFill>
              <a:latin typeface="Calibri"/>
              <a:ea typeface="+mn-ea"/>
              <a:cs typeface="+mn-cs"/>
            </a:rPr>
            <a:t>Rootkit</a:t>
          </a:r>
          <a:endParaRPr lang="en-US" b="1" dirty="0">
            <a:solidFill>
              <a:sysClr val="window" lastClr="FFFFFF"/>
            </a:solidFill>
            <a:latin typeface="Calibri"/>
            <a:ea typeface="+mn-ea"/>
            <a:cs typeface="+mn-cs"/>
          </a:endParaRPr>
        </a:p>
      </dgm:t>
    </dgm:pt>
    <dgm:pt modelId="{4ABE7395-57B1-42D6-8C79-94D8698622D2}" type="parTrans" cxnId="{7AAA912E-D4C4-4145-B6F9-9995C690D3FB}">
      <dgm:prSet/>
      <dgm:spPr/>
      <dgm:t>
        <a:bodyPr/>
        <a:lstStyle/>
        <a:p>
          <a:endParaRPr lang="en-US"/>
        </a:p>
      </dgm:t>
    </dgm:pt>
    <dgm:pt modelId="{469D8D9C-EC2B-4380-910B-4D7E54DE509A}" type="sibTrans" cxnId="{7AAA912E-D4C4-4145-B6F9-9995C690D3FB}">
      <dgm:prSet/>
      <dgm:spPr/>
      <dgm:t>
        <a:bodyPr/>
        <a:lstStyle/>
        <a:p>
          <a:endParaRPr lang="en-US"/>
        </a:p>
      </dgm:t>
    </dgm:pt>
    <dgm:pt modelId="{8D928149-FBDD-4765-B1B3-56FC5C39D565}">
      <dgm:prSet phldrT="[Text]"/>
      <dgm:spPr>
        <a:xfrm>
          <a:off x="6837561"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Program that hides in a computer and allows someone from a remote location to take full control</a:t>
          </a:r>
          <a:endParaRPr lang="en-US" b="0" dirty="0">
            <a:solidFill>
              <a:sysClr val="windowText" lastClr="000000">
                <a:hueOff val="0"/>
                <a:satOff val="0"/>
                <a:lumOff val="0"/>
                <a:alphaOff val="0"/>
              </a:sysClr>
            </a:solidFill>
            <a:latin typeface="Calibri"/>
            <a:ea typeface="+mn-ea"/>
            <a:cs typeface="+mn-cs"/>
          </a:endParaRPr>
        </a:p>
      </dgm:t>
    </dgm:pt>
    <dgm:pt modelId="{E9BE7D93-BC67-47B8-AFDC-9D115A179CC7}" type="parTrans" cxnId="{F82B9041-E36A-45F2-8AC5-49475197E859}">
      <dgm:prSet/>
      <dgm:spPr/>
      <dgm:t>
        <a:bodyPr/>
        <a:lstStyle/>
        <a:p>
          <a:endParaRPr lang="en-US"/>
        </a:p>
      </dgm:t>
    </dgm:pt>
    <dgm:pt modelId="{F8F12346-498C-4A7E-BED7-E266C8C363CA}" type="sibTrans" cxnId="{F82B9041-E36A-45F2-8AC5-49475197E859}">
      <dgm:prSet/>
      <dgm:spPr/>
      <dgm:t>
        <a:bodyPr/>
        <a:lstStyle/>
        <a:p>
          <a:endParaRPr lang="en-US"/>
        </a:p>
      </dgm:t>
    </dgm:pt>
    <dgm:pt modelId="{DCCF0F2D-A3CB-4428-BC4E-278DA09B72B5}">
      <dgm:prSet phldrT="[Text]"/>
      <dgm:spPr>
        <a:xfrm>
          <a:off x="3323"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Can spread and damage files and system software including OS</a:t>
          </a:r>
          <a:endParaRPr lang="en-US" b="0" dirty="0">
            <a:solidFill>
              <a:sysClr val="windowText" lastClr="000000">
                <a:hueOff val="0"/>
                <a:satOff val="0"/>
                <a:lumOff val="0"/>
                <a:alphaOff val="0"/>
              </a:sysClr>
            </a:solidFill>
            <a:latin typeface="Calibri"/>
            <a:ea typeface="+mn-ea"/>
            <a:cs typeface="+mn-cs"/>
          </a:endParaRPr>
        </a:p>
      </dgm:t>
    </dgm:pt>
    <dgm:pt modelId="{11C41710-411D-45B9-AFB9-13B487496B55}" type="parTrans" cxnId="{F59FBC5E-6631-4D84-8685-BB189FAB203F}">
      <dgm:prSet/>
      <dgm:spPr/>
      <dgm:t>
        <a:bodyPr/>
        <a:lstStyle/>
        <a:p>
          <a:endParaRPr lang="en-US"/>
        </a:p>
      </dgm:t>
    </dgm:pt>
    <dgm:pt modelId="{03920CED-44C3-4E89-8E63-36EC3648EF3A}" type="sibTrans" cxnId="{F59FBC5E-6631-4D84-8685-BB189FAB203F}">
      <dgm:prSet/>
      <dgm:spPr/>
      <dgm:t>
        <a:bodyPr/>
        <a:lstStyle/>
        <a:p>
          <a:endParaRPr lang="en-US"/>
        </a:p>
      </dgm:t>
    </dgm:pt>
    <dgm:pt modelId="{E4D7F1DE-4B03-4A28-90F9-F35ADEC28CC0}">
      <dgm:prSet phldrT="[Text]"/>
      <dgm:spPr>
        <a:xfrm>
          <a:off x="4559482" y="898600"/>
          <a:ext cx="1998315" cy="3646046"/>
        </a:xfr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en-US" b="0" dirty="0" smtClean="0">
              <a:solidFill>
                <a:sysClr val="windowText" lastClr="000000">
                  <a:hueOff val="0"/>
                  <a:satOff val="0"/>
                  <a:lumOff val="0"/>
                  <a:alphaOff val="0"/>
                </a:sysClr>
              </a:solidFill>
              <a:latin typeface="Calibri"/>
              <a:ea typeface="+mn-ea"/>
              <a:cs typeface="+mn-cs"/>
            </a:rPr>
            <a:t>Does not replicate itself on other computers</a:t>
          </a:r>
          <a:endParaRPr lang="en-US" b="0" dirty="0">
            <a:solidFill>
              <a:sysClr val="windowText" lastClr="000000">
                <a:hueOff val="0"/>
                <a:satOff val="0"/>
                <a:lumOff val="0"/>
                <a:alphaOff val="0"/>
              </a:sysClr>
            </a:solidFill>
            <a:latin typeface="Calibri"/>
            <a:ea typeface="+mn-ea"/>
            <a:cs typeface="+mn-cs"/>
          </a:endParaRPr>
        </a:p>
      </dgm:t>
    </dgm:pt>
    <dgm:pt modelId="{5CE37599-CB00-46F1-B746-E7AA81FA17EF}" type="parTrans" cxnId="{D389FF1A-BF6F-415C-A606-7D1EDF44CC11}">
      <dgm:prSet/>
      <dgm:spPr/>
      <dgm:t>
        <a:bodyPr/>
        <a:lstStyle/>
        <a:p>
          <a:endParaRPr lang="en-US"/>
        </a:p>
      </dgm:t>
    </dgm:pt>
    <dgm:pt modelId="{8A5197F9-3BCC-4DDA-990C-89D8FF9AEC0A}" type="sibTrans" cxnId="{D389FF1A-BF6F-415C-A606-7D1EDF44CC11}">
      <dgm:prSet/>
      <dgm:spPr/>
      <dgm:t>
        <a:bodyPr/>
        <a:lstStyle/>
        <a:p>
          <a:endParaRPr lang="en-US"/>
        </a:p>
      </dgm:t>
    </dgm:pt>
    <dgm:pt modelId="{C60925E7-7B39-43A3-82A6-78ED36C44161}" type="pres">
      <dgm:prSet presAssocID="{A38B24B4-8DD8-42E8-A1F1-831C6E0BAFC6}" presName="Name0" presStyleCnt="0">
        <dgm:presLayoutVars>
          <dgm:dir/>
          <dgm:animLvl val="lvl"/>
          <dgm:resizeHandles val="exact"/>
        </dgm:presLayoutVars>
      </dgm:prSet>
      <dgm:spPr/>
      <dgm:t>
        <a:bodyPr/>
        <a:lstStyle/>
        <a:p>
          <a:endParaRPr lang="en-US"/>
        </a:p>
      </dgm:t>
    </dgm:pt>
    <dgm:pt modelId="{223CF57D-62F2-4B37-AA7B-4F6D4605C3EC}" type="pres">
      <dgm:prSet presAssocID="{75E2B1C2-7C83-4C71-AE02-1B8A55598D73}" presName="composite" presStyleCnt="0"/>
      <dgm:spPr/>
    </dgm:pt>
    <dgm:pt modelId="{0DF49C2D-05D9-4AC8-99BE-D63A05FFFE6E}" type="pres">
      <dgm:prSet presAssocID="{75E2B1C2-7C83-4C71-AE02-1B8A55598D73}" presName="parTx" presStyleLbl="alignNode1" presStyleIdx="0" presStyleCnt="4">
        <dgm:presLayoutVars>
          <dgm:chMax val="0"/>
          <dgm:chPref val="0"/>
          <dgm:bulletEnabled val="1"/>
        </dgm:presLayoutVars>
      </dgm:prSet>
      <dgm:spPr>
        <a:prstGeom prst="rect">
          <a:avLst/>
        </a:prstGeom>
      </dgm:spPr>
      <dgm:t>
        <a:bodyPr/>
        <a:lstStyle/>
        <a:p>
          <a:endParaRPr lang="en-US"/>
        </a:p>
      </dgm:t>
    </dgm:pt>
    <dgm:pt modelId="{D977DDE5-3639-4D27-BD5B-E3B852AACF52}" type="pres">
      <dgm:prSet presAssocID="{75E2B1C2-7C83-4C71-AE02-1B8A55598D73}" presName="desTx" presStyleLbl="alignAccFollowNode1" presStyleIdx="0" presStyleCnt="4">
        <dgm:presLayoutVars>
          <dgm:bulletEnabled val="1"/>
        </dgm:presLayoutVars>
      </dgm:prSet>
      <dgm:spPr>
        <a:prstGeom prst="rect">
          <a:avLst/>
        </a:prstGeom>
      </dgm:spPr>
      <dgm:t>
        <a:bodyPr/>
        <a:lstStyle/>
        <a:p>
          <a:endParaRPr lang="en-US"/>
        </a:p>
      </dgm:t>
    </dgm:pt>
    <dgm:pt modelId="{C56DE037-696A-473E-97AF-C05E3976B00F}" type="pres">
      <dgm:prSet presAssocID="{FDCF2763-EDFD-4AA8-840F-DBEEB11E0BA4}" presName="space" presStyleCnt="0"/>
      <dgm:spPr/>
    </dgm:pt>
    <dgm:pt modelId="{3F8323F2-2A74-434B-979D-FA6674A06D69}" type="pres">
      <dgm:prSet presAssocID="{2F6D94AA-DE4D-4D8D-BBEB-737274405267}" presName="composite" presStyleCnt="0"/>
      <dgm:spPr/>
    </dgm:pt>
    <dgm:pt modelId="{C5522C7C-789F-4E7F-A9DB-7F10D31CFEA6}" type="pres">
      <dgm:prSet presAssocID="{2F6D94AA-DE4D-4D8D-BBEB-737274405267}" presName="parTx" presStyleLbl="alignNode1" presStyleIdx="1" presStyleCnt="4">
        <dgm:presLayoutVars>
          <dgm:chMax val="0"/>
          <dgm:chPref val="0"/>
          <dgm:bulletEnabled val="1"/>
        </dgm:presLayoutVars>
      </dgm:prSet>
      <dgm:spPr>
        <a:prstGeom prst="rect">
          <a:avLst/>
        </a:prstGeom>
      </dgm:spPr>
      <dgm:t>
        <a:bodyPr/>
        <a:lstStyle/>
        <a:p>
          <a:endParaRPr lang="en-US"/>
        </a:p>
      </dgm:t>
    </dgm:pt>
    <dgm:pt modelId="{CB1DC207-015E-4BDB-B018-BDE343168F9D}" type="pres">
      <dgm:prSet presAssocID="{2F6D94AA-DE4D-4D8D-BBEB-737274405267}" presName="desTx" presStyleLbl="alignAccFollowNode1" presStyleIdx="1" presStyleCnt="4">
        <dgm:presLayoutVars>
          <dgm:bulletEnabled val="1"/>
        </dgm:presLayoutVars>
      </dgm:prSet>
      <dgm:spPr>
        <a:prstGeom prst="rect">
          <a:avLst/>
        </a:prstGeom>
      </dgm:spPr>
      <dgm:t>
        <a:bodyPr/>
        <a:lstStyle/>
        <a:p>
          <a:endParaRPr lang="en-US"/>
        </a:p>
      </dgm:t>
    </dgm:pt>
    <dgm:pt modelId="{F6862613-8990-44E1-AA6A-E7F76D73E854}" type="pres">
      <dgm:prSet presAssocID="{65B2DEDE-7BF2-42D3-AFF0-9EF14BDEED2F}" presName="space" presStyleCnt="0"/>
      <dgm:spPr/>
    </dgm:pt>
    <dgm:pt modelId="{4A4F60D8-7718-4F5B-925D-A8AEF8FAE097}" type="pres">
      <dgm:prSet presAssocID="{92B03977-7B97-4C3A-97FE-5875E663116C}" presName="composite" presStyleCnt="0"/>
      <dgm:spPr/>
    </dgm:pt>
    <dgm:pt modelId="{B8BF919F-FA0C-4433-9F3A-F37CF03F9CBB}" type="pres">
      <dgm:prSet presAssocID="{92B03977-7B97-4C3A-97FE-5875E663116C}" presName="parTx" presStyleLbl="alignNode1" presStyleIdx="2" presStyleCnt="4">
        <dgm:presLayoutVars>
          <dgm:chMax val="0"/>
          <dgm:chPref val="0"/>
          <dgm:bulletEnabled val="1"/>
        </dgm:presLayoutVars>
      </dgm:prSet>
      <dgm:spPr>
        <a:prstGeom prst="rect">
          <a:avLst/>
        </a:prstGeom>
      </dgm:spPr>
      <dgm:t>
        <a:bodyPr/>
        <a:lstStyle/>
        <a:p>
          <a:endParaRPr lang="en-US"/>
        </a:p>
      </dgm:t>
    </dgm:pt>
    <dgm:pt modelId="{645DE05B-4DC9-4E9C-A300-4F73A62013DD}" type="pres">
      <dgm:prSet presAssocID="{92B03977-7B97-4C3A-97FE-5875E663116C}" presName="desTx" presStyleLbl="alignAccFollowNode1" presStyleIdx="2" presStyleCnt="4">
        <dgm:presLayoutVars>
          <dgm:bulletEnabled val="1"/>
        </dgm:presLayoutVars>
      </dgm:prSet>
      <dgm:spPr>
        <a:prstGeom prst="rect">
          <a:avLst/>
        </a:prstGeom>
      </dgm:spPr>
      <dgm:t>
        <a:bodyPr/>
        <a:lstStyle/>
        <a:p>
          <a:endParaRPr lang="en-US"/>
        </a:p>
      </dgm:t>
    </dgm:pt>
    <dgm:pt modelId="{F37BD161-E8B5-4F0F-B641-40B341EF0912}" type="pres">
      <dgm:prSet presAssocID="{0B6A10CB-B9CC-4668-93FB-5AE18767AE73}" presName="space" presStyleCnt="0"/>
      <dgm:spPr/>
    </dgm:pt>
    <dgm:pt modelId="{2BA87C2A-3738-434D-8381-403D2418128B}" type="pres">
      <dgm:prSet presAssocID="{DAD9A21D-23E6-4547-997C-949295048F26}" presName="composite" presStyleCnt="0"/>
      <dgm:spPr/>
    </dgm:pt>
    <dgm:pt modelId="{78F8EE4F-52D2-42E1-983F-D5CFC9F57C82}" type="pres">
      <dgm:prSet presAssocID="{DAD9A21D-23E6-4547-997C-949295048F26}" presName="parTx" presStyleLbl="alignNode1" presStyleIdx="3" presStyleCnt="4">
        <dgm:presLayoutVars>
          <dgm:chMax val="0"/>
          <dgm:chPref val="0"/>
          <dgm:bulletEnabled val="1"/>
        </dgm:presLayoutVars>
      </dgm:prSet>
      <dgm:spPr>
        <a:prstGeom prst="rect">
          <a:avLst/>
        </a:prstGeom>
      </dgm:spPr>
      <dgm:t>
        <a:bodyPr/>
        <a:lstStyle/>
        <a:p>
          <a:endParaRPr lang="en-US"/>
        </a:p>
      </dgm:t>
    </dgm:pt>
    <dgm:pt modelId="{84077436-973E-423C-B543-C98D138401FF}" type="pres">
      <dgm:prSet presAssocID="{DAD9A21D-23E6-4547-997C-949295048F26}" presName="desTx" presStyleLbl="alignAccFollowNode1" presStyleIdx="3" presStyleCnt="4">
        <dgm:presLayoutVars>
          <dgm:bulletEnabled val="1"/>
        </dgm:presLayoutVars>
      </dgm:prSet>
      <dgm:spPr>
        <a:prstGeom prst="rect">
          <a:avLst/>
        </a:prstGeom>
      </dgm:spPr>
      <dgm:t>
        <a:bodyPr/>
        <a:lstStyle/>
        <a:p>
          <a:endParaRPr lang="en-US"/>
        </a:p>
      </dgm:t>
    </dgm:pt>
  </dgm:ptLst>
  <dgm:cxnLst>
    <dgm:cxn modelId="{8BC943FF-C1A4-4E10-951E-F7CEA420D1D1}" type="presOf" srcId="{DAD9A21D-23E6-4547-997C-949295048F26}" destId="{78F8EE4F-52D2-42E1-983F-D5CFC9F57C82}" srcOrd="0" destOrd="0" presId="urn:microsoft.com/office/officeart/2005/8/layout/hList1"/>
    <dgm:cxn modelId="{FBC21124-8C4D-4B39-BD46-3175CD714BB3}" type="presOf" srcId="{D12B7181-4BC4-4FAC-9C55-702A6B690B45}" destId="{D977DDE5-3639-4D27-BD5B-E3B852AACF52}" srcOrd="0" destOrd="0" presId="urn:microsoft.com/office/officeart/2005/8/layout/hList1"/>
    <dgm:cxn modelId="{5BD4141C-9269-48B8-9D6D-4CE4E2D9ED27}" srcId="{2F6D94AA-DE4D-4D8D-BBEB-737274405267}" destId="{1F5A6873-FF0B-4CAB-8AC0-4D523D876FAA}" srcOrd="0" destOrd="0" parTransId="{2D34658A-9194-4009-8363-3AAEBC1FAEF2}" sibTransId="{7F09DF14-DB0B-40CC-A5D8-0EDDED4E49E3}"/>
    <dgm:cxn modelId="{CCEC7FF7-3CC7-431D-8EA8-BA45DD4287E3}" srcId="{A38B24B4-8DD8-42E8-A1F1-831C6E0BAFC6}" destId="{2F6D94AA-DE4D-4D8D-BBEB-737274405267}" srcOrd="1" destOrd="0" parTransId="{38D1EA1C-3C8B-4135-BA7B-ED85D519FA4D}" sibTransId="{65B2DEDE-7BF2-42D3-AFF0-9EF14BDEED2F}"/>
    <dgm:cxn modelId="{D389FF1A-BF6F-415C-A606-7D1EDF44CC11}" srcId="{92B03977-7B97-4C3A-97FE-5875E663116C}" destId="{E4D7F1DE-4B03-4A28-90F9-F35ADEC28CC0}" srcOrd="1" destOrd="0" parTransId="{5CE37599-CB00-46F1-B746-E7AA81FA17EF}" sibTransId="{8A5197F9-3BCC-4DDA-990C-89D8FF9AEC0A}"/>
    <dgm:cxn modelId="{F82B9041-E36A-45F2-8AC5-49475197E859}" srcId="{DAD9A21D-23E6-4547-997C-949295048F26}" destId="{8D928149-FBDD-4765-B1B3-56FC5C39D565}" srcOrd="0" destOrd="0" parTransId="{E9BE7D93-BC67-47B8-AFDC-9D115A179CC7}" sibTransId="{F8F12346-498C-4A7E-BED7-E266C8C363CA}"/>
    <dgm:cxn modelId="{51D75C79-3FD3-495A-8F2C-408BD8B6D8D7}" type="presOf" srcId="{92B03977-7B97-4C3A-97FE-5875E663116C}" destId="{B8BF919F-FA0C-4433-9F3A-F37CF03F9CBB}" srcOrd="0" destOrd="0" presId="urn:microsoft.com/office/officeart/2005/8/layout/hList1"/>
    <dgm:cxn modelId="{DE7489BC-3CB2-4953-9C14-AFB3025A5A1C}" type="presOf" srcId="{8D928149-FBDD-4765-B1B3-56FC5C39D565}" destId="{84077436-973E-423C-B543-C98D138401FF}" srcOrd="0" destOrd="0" presId="urn:microsoft.com/office/officeart/2005/8/layout/hList1"/>
    <dgm:cxn modelId="{F59FBC5E-6631-4D84-8685-BB189FAB203F}" srcId="{75E2B1C2-7C83-4C71-AE02-1B8A55598D73}" destId="{DCCF0F2D-A3CB-4428-BC4E-278DA09B72B5}" srcOrd="1" destOrd="0" parTransId="{11C41710-411D-45B9-AFB9-13B487496B55}" sibTransId="{03920CED-44C3-4E89-8E63-36EC3648EF3A}"/>
    <dgm:cxn modelId="{33544314-0CDE-4C61-AA4C-59BDF0746F6D}" type="presOf" srcId="{2F6D94AA-DE4D-4D8D-BBEB-737274405267}" destId="{C5522C7C-789F-4E7F-A9DB-7F10D31CFEA6}" srcOrd="0" destOrd="0" presId="urn:microsoft.com/office/officeart/2005/8/layout/hList1"/>
    <dgm:cxn modelId="{9F3E6C52-BD38-480A-9D05-0ED5E7940380}" type="presOf" srcId="{E4D7F1DE-4B03-4A28-90F9-F35ADEC28CC0}" destId="{645DE05B-4DC9-4E9C-A300-4F73A62013DD}" srcOrd="0" destOrd="1" presId="urn:microsoft.com/office/officeart/2005/8/layout/hList1"/>
    <dgm:cxn modelId="{DE9689C2-2B15-4788-BA7A-12D0BF660750}" srcId="{A38B24B4-8DD8-42E8-A1F1-831C6E0BAFC6}" destId="{92B03977-7B97-4C3A-97FE-5875E663116C}" srcOrd="2" destOrd="0" parTransId="{377CAF92-67B1-4851-966B-D816F6F0CCD3}" sibTransId="{0B6A10CB-B9CC-4668-93FB-5AE18767AE73}"/>
    <dgm:cxn modelId="{AE76C54F-93FD-4EB7-BDBF-9FAC74B38CB5}" srcId="{92B03977-7B97-4C3A-97FE-5875E663116C}" destId="{99313B84-829D-4E2D-8983-17CE0CCA3F5B}" srcOrd="0" destOrd="0" parTransId="{1020CC1C-9638-4C23-8148-5DFA4DD94AF4}" sibTransId="{19A03E22-C2F5-4FF7-BE68-1CB8E97638B2}"/>
    <dgm:cxn modelId="{7AAA912E-D4C4-4145-B6F9-9995C690D3FB}" srcId="{A38B24B4-8DD8-42E8-A1F1-831C6E0BAFC6}" destId="{DAD9A21D-23E6-4547-997C-949295048F26}" srcOrd="3" destOrd="0" parTransId="{4ABE7395-57B1-42D6-8C79-94D8698622D2}" sibTransId="{469D8D9C-EC2B-4380-910B-4D7E54DE509A}"/>
    <dgm:cxn modelId="{89FB4B73-D139-4EEE-A40E-6314221574E6}" srcId="{75E2B1C2-7C83-4C71-AE02-1B8A55598D73}" destId="{D12B7181-4BC4-4FAC-9C55-702A6B690B45}" srcOrd="0" destOrd="0" parTransId="{8D4F6602-481B-4A23-9D96-544277726614}" sibTransId="{936D2BBA-751D-4CBC-A70F-EB308BE81109}"/>
    <dgm:cxn modelId="{30CA07E9-89B2-48AB-8292-231955788201}" type="presOf" srcId="{75E2B1C2-7C83-4C71-AE02-1B8A55598D73}" destId="{0DF49C2D-05D9-4AC8-99BE-D63A05FFFE6E}" srcOrd="0" destOrd="0" presId="urn:microsoft.com/office/officeart/2005/8/layout/hList1"/>
    <dgm:cxn modelId="{A22FB82D-F092-4E24-8C7B-B3BD0132A52E}" type="presOf" srcId="{1F5A6873-FF0B-4CAB-8AC0-4D523D876FAA}" destId="{CB1DC207-015E-4BDB-B018-BDE343168F9D}" srcOrd="0" destOrd="0" presId="urn:microsoft.com/office/officeart/2005/8/layout/hList1"/>
    <dgm:cxn modelId="{85BD590B-494B-4823-8CD3-230AC71041A4}" srcId="{A38B24B4-8DD8-42E8-A1F1-831C6E0BAFC6}" destId="{75E2B1C2-7C83-4C71-AE02-1B8A55598D73}" srcOrd="0" destOrd="0" parTransId="{8B4F80E0-7997-4705-A947-5B934AC784A3}" sibTransId="{FDCF2763-EDFD-4AA8-840F-DBEEB11E0BA4}"/>
    <dgm:cxn modelId="{31A745BE-BDA2-4FBC-AC56-9BB9DE279C4C}" type="presOf" srcId="{DCCF0F2D-A3CB-4428-BC4E-278DA09B72B5}" destId="{D977DDE5-3639-4D27-BD5B-E3B852AACF52}" srcOrd="0" destOrd="1" presId="urn:microsoft.com/office/officeart/2005/8/layout/hList1"/>
    <dgm:cxn modelId="{46E6268C-A601-46BB-B499-8810D132DEE6}" type="presOf" srcId="{99313B84-829D-4E2D-8983-17CE0CCA3F5B}" destId="{645DE05B-4DC9-4E9C-A300-4F73A62013DD}" srcOrd="0" destOrd="0" presId="urn:microsoft.com/office/officeart/2005/8/layout/hList1"/>
    <dgm:cxn modelId="{0440905A-6459-4C5D-AFA9-89893BF88423}" type="presOf" srcId="{A38B24B4-8DD8-42E8-A1F1-831C6E0BAFC6}" destId="{C60925E7-7B39-43A3-82A6-78ED36C44161}" srcOrd="0" destOrd="0" presId="urn:microsoft.com/office/officeart/2005/8/layout/hList1"/>
    <dgm:cxn modelId="{2BDA8A5A-71E4-4C98-AF13-77E95E8D6EB5}" type="presParOf" srcId="{C60925E7-7B39-43A3-82A6-78ED36C44161}" destId="{223CF57D-62F2-4B37-AA7B-4F6D4605C3EC}" srcOrd="0" destOrd="0" presId="urn:microsoft.com/office/officeart/2005/8/layout/hList1"/>
    <dgm:cxn modelId="{656766EC-F2AD-4489-B045-23BF95252797}" type="presParOf" srcId="{223CF57D-62F2-4B37-AA7B-4F6D4605C3EC}" destId="{0DF49C2D-05D9-4AC8-99BE-D63A05FFFE6E}" srcOrd="0" destOrd="0" presId="urn:microsoft.com/office/officeart/2005/8/layout/hList1"/>
    <dgm:cxn modelId="{DC573CDC-4553-4AD9-B694-06B505FF34AC}" type="presParOf" srcId="{223CF57D-62F2-4B37-AA7B-4F6D4605C3EC}" destId="{D977DDE5-3639-4D27-BD5B-E3B852AACF52}" srcOrd="1" destOrd="0" presId="urn:microsoft.com/office/officeart/2005/8/layout/hList1"/>
    <dgm:cxn modelId="{0718E285-93E7-4539-B255-502AA896FBC2}" type="presParOf" srcId="{C60925E7-7B39-43A3-82A6-78ED36C44161}" destId="{C56DE037-696A-473E-97AF-C05E3976B00F}" srcOrd="1" destOrd="0" presId="urn:microsoft.com/office/officeart/2005/8/layout/hList1"/>
    <dgm:cxn modelId="{0EDBD18C-B268-4A11-AE12-0A725E748CF4}" type="presParOf" srcId="{C60925E7-7B39-43A3-82A6-78ED36C44161}" destId="{3F8323F2-2A74-434B-979D-FA6674A06D69}" srcOrd="2" destOrd="0" presId="urn:microsoft.com/office/officeart/2005/8/layout/hList1"/>
    <dgm:cxn modelId="{B9ED0B15-21FE-4E63-8AFD-AB3BA0D71223}" type="presParOf" srcId="{3F8323F2-2A74-434B-979D-FA6674A06D69}" destId="{C5522C7C-789F-4E7F-A9DB-7F10D31CFEA6}" srcOrd="0" destOrd="0" presId="urn:microsoft.com/office/officeart/2005/8/layout/hList1"/>
    <dgm:cxn modelId="{E27BF46C-8806-4250-B660-1B73D4AC4C36}" type="presParOf" srcId="{3F8323F2-2A74-434B-979D-FA6674A06D69}" destId="{CB1DC207-015E-4BDB-B018-BDE343168F9D}" srcOrd="1" destOrd="0" presId="urn:microsoft.com/office/officeart/2005/8/layout/hList1"/>
    <dgm:cxn modelId="{3D1092E8-3620-4DE6-B04D-06120468A060}" type="presParOf" srcId="{C60925E7-7B39-43A3-82A6-78ED36C44161}" destId="{F6862613-8990-44E1-AA6A-E7F76D73E854}" srcOrd="3" destOrd="0" presId="urn:microsoft.com/office/officeart/2005/8/layout/hList1"/>
    <dgm:cxn modelId="{760E26C1-B59F-4EF5-AE16-202BBC6372FB}" type="presParOf" srcId="{C60925E7-7B39-43A3-82A6-78ED36C44161}" destId="{4A4F60D8-7718-4F5B-925D-A8AEF8FAE097}" srcOrd="4" destOrd="0" presId="urn:microsoft.com/office/officeart/2005/8/layout/hList1"/>
    <dgm:cxn modelId="{6D4AF38C-575D-48EB-AE8F-267A955362E6}" type="presParOf" srcId="{4A4F60D8-7718-4F5B-925D-A8AEF8FAE097}" destId="{B8BF919F-FA0C-4433-9F3A-F37CF03F9CBB}" srcOrd="0" destOrd="0" presId="urn:microsoft.com/office/officeart/2005/8/layout/hList1"/>
    <dgm:cxn modelId="{AFAED597-9CC9-4E32-94AC-7F9863852703}" type="presParOf" srcId="{4A4F60D8-7718-4F5B-925D-A8AEF8FAE097}" destId="{645DE05B-4DC9-4E9C-A300-4F73A62013DD}" srcOrd="1" destOrd="0" presId="urn:microsoft.com/office/officeart/2005/8/layout/hList1"/>
    <dgm:cxn modelId="{FE70CE5A-6ED2-4FCA-9E2B-F310C8F440EA}" type="presParOf" srcId="{C60925E7-7B39-43A3-82A6-78ED36C44161}" destId="{F37BD161-E8B5-4F0F-B641-40B341EF0912}" srcOrd="5" destOrd="0" presId="urn:microsoft.com/office/officeart/2005/8/layout/hList1"/>
    <dgm:cxn modelId="{550E8B0E-1073-4226-BD5D-81E3D96CCD2A}" type="presParOf" srcId="{C60925E7-7B39-43A3-82A6-78ED36C44161}" destId="{2BA87C2A-3738-434D-8381-403D2418128B}" srcOrd="6" destOrd="0" presId="urn:microsoft.com/office/officeart/2005/8/layout/hList1"/>
    <dgm:cxn modelId="{21BA1BE7-429F-4688-907A-429B6A30169C}" type="presParOf" srcId="{2BA87C2A-3738-434D-8381-403D2418128B}" destId="{78F8EE4F-52D2-42E1-983F-D5CFC9F57C82}" srcOrd="0" destOrd="0" presId="urn:microsoft.com/office/officeart/2005/8/layout/hList1"/>
    <dgm:cxn modelId="{2DFAA17A-49E8-4A73-A902-91F03FECE799}" type="presParOf" srcId="{2BA87C2A-3738-434D-8381-403D2418128B}" destId="{84077436-973E-423C-B543-C98D138401FF}"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8776A2-E109-4396-B790-5650FD937820}" type="doc">
      <dgm:prSet loTypeId="urn:microsoft.com/office/officeart/2005/8/layout/default" loCatId="list" qsTypeId="urn:microsoft.com/office/officeart/2005/8/quickstyle/3d1" qsCatId="3D" csTypeId="urn:microsoft.com/office/officeart/2005/8/colors/accent6_3" csCatId="accent6" phldr="1"/>
      <dgm:spPr/>
      <dgm:t>
        <a:bodyPr/>
        <a:lstStyle/>
        <a:p>
          <a:endParaRPr lang="en-US"/>
        </a:p>
      </dgm:t>
    </dgm:pt>
    <dgm:pt modelId="{DE4525BF-16B7-4AB1-AE77-01ADA5983942}">
      <dgm:prSet phldrT="[Text]"/>
      <dgm:spPr>
        <a:xfrm>
          <a:off x="641039" y="446"/>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Operating system runs much slower than usual</a:t>
          </a:r>
          <a:endParaRPr lang="en-US" dirty="0">
            <a:solidFill>
              <a:sysClr val="window" lastClr="FFFFFF"/>
            </a:solidFill>
            <a:latin typeface="Calibri"/>
            <a:ea typeface="+mn-ea"/>
            <a:cs typeface="+mn-cs"/>
          </a:endParaRPr>
        </a:p>
      </dgm:t>
    </dgm:pt>
    <dgm:pt modelId="{A9BDD155-44E5-48E0-B8E5-8BB50698E7F4}" type="parTrans" cxnId="{CFDBB910-A321-4FBA-BD49-CC8144FA707D}">
      <dgm:prSet/>
      <dgm:spPr/>
      <dgm:t>
        <a:bodyPr/>
        <a:lstStyle/>
        <a:p>
          <a:endParaRPr lang="en-US"/>
        </a:p>
      </dgm:t>
    </dgm:pt>
    <dgm:pt modelId="{F8A3ECBA-F31B-4BBE-8BD2-73E2E5E877F3}" type="sibTrans" cxnId="{CFDBB910-A321-4FBA-BD49-CC8144FA707D}">
      <dgm:prSet/>
      <dgm:spPr/>
      <dgm:t>
        <a:bodyPr/>
        <a:lstStyle/>
        <a:p>
          <a:endParaRPr lang="en-US"/>
        </a:p>
      </dgm:t>
    </dgm:pt>
    <dgm:pt modelId="{9D685592-F490-4D90-888B-5D97A1B4CC35}">
      <dgm:prSet phldrT="[Text]"/>
      <dgm:spPr>
        <a:xfrm>
          <a:off x="2652228" y="446"/>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Available memory is less than expected</a:t>
          </a:r>
          <a:endParaRPr lang="en-US" dirty="0">
            <a:solidFill>
              <a:sysClr val="window" lastClr="FFFFFF"/>
            </a:solidFill>
            <a:latin typeface="Calibri"/>
            <a:ea typeface="+mn-ea"/>
            <a:cs typeface="+mn-cs"/>
          </a:endParaRPr>
        </a:p>
      </dgm:t>
    </dgm:pt>
    <dgm:pt modelId="{D7C78763-9B15-4898-AE06-39428E164DB4}" type="parTrans" cxnId="{E06A2513-4F22-44C4-93CE-15661EB90453}">
      <dgm:prSet/>
      <dgm:spPr/>
      <dgm:t>
        <a:bodyPr/>
        <a:lstStyle/>
        <a:p>
          <a:endParaRPr lang="en-US"/>
        </a:p>
      </dgm:t>
    </dgm:pt>
    <dgm:pt modelId="{D33B2517-E2A0-49B2-8329-87354937EE8C}" type="sibTrans" cxnId="{E06A2513-4F22-44C4-93CE-15661EB90453}">
      <dgm:prSet/>
      <dgm:spPr/>
      <dgm:t>
        <a:bodyPr/>
        <a:lstStyle/>
        <a:p>
          <a:endParaRPr lang="en-US"/>
        </a:p>
      </dgm:t>
    </dgm:pt>
    <dgm:pt modelId="{7390CD3D-7F2D-4164-AADA-CC8B2975B775}">
      <dgm:prSet phldrT="[Text]"/>
      <dgm:spPr>
        <a:xfrm>
          <a:off x="4663417" y="446"/>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Files become corrupted</a:t>
          </a:r>
          <a:endParaRPr lang="en-US" dirty="0">
            <a:solidFill>
              <a:sysClr val="window" lastClr="FFFFFF"/>
            </a:solidFill>
            <a:latin typeface="Calibri"/>
            <a:ea typeface="+mn-ea"/>
            <a:cs typeface="+mn-cs"/>
          </a:endParaRPr>
        </a:p>
      </dgm:t>
    </dgm:pt>
    <dgm:pt modelId="{159F4555-DB68-4676-A3BC-338627EABDBD}" type="parTrans" cxnId="{BA13CDDB-8C94-41D1-B533-8F2582DC1A10}">
      <dgm:prSet/>
      <dgm:spPr/>
      <dgm:t>
        <a:bodyPr/>
        <a:lstStyle/>
        <a:p>
          <a:endParaRPr lang="en-US"/>
        </a:p>
      </dgm:t>
    </dgm:pt>
    <dgm:pt modelId="{58A1FDFA-CB40-41C5-9F7D-43680FEA877A}" type="sibTrans" cxnId="{BA13CDDB-8C94-41D1-B533-8F2582DC1A10}">
      <dgm:prSet/>
      <dgm:spPr/>
      <dgm:t>
        <a:bodyPr/>
        <a:lstStyle/>
        <a:p>
          <a:endParaRPr lang="en-US"/>
        </a:p>
      </dgm:t>
    </dgm:pt>
    <dgm:pt modelId="{2B6A7658-8FF6-4E8E-9F76-3BBA78B1F0AA}">
      <dgm:prSet phldrT="[Text]"/>
      <dgm:spPr>
        <a:xfrm>
          <a:off x="6674606" y="446"/>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Screen displays unusual message or image</a:t>
          </a:r>
          <a:endParaRPr lang="en-US" dirty="0">
            <a:solidFill>
              <a:sysClr val="window" lastClr="FFFFFF"/>
            </a:solidFill>
            <a:latin typeface="Calibri"/>
            <a:ea typeface="+mn-ea"/>
            <a:cs typeface="+mn-cs"/>
          </a:endParaRPr>
        </a:p>
      </dgm:t>
    </dgm:pt>
    <dgm:pt modelId="{C9E1E7FD-2087-400E-B96E-1217ABFA6D15}" type="parTrans" cxnId="{CB8408D8-DDCD-4277-9C63-A3EC82655CEF}">
      <dgm:prSet/>
      <dgm:spPr/>
      <dgm:t>
        <a:bodyPr/>
        <a:lstStyle/>
        <a:p>
          <a:endParaRPr lang="en-US"/>
        </a:p>
      </dgm:t>
    </dgm:pt>
    <dgm:pt modelId="{4D2C8D0A-7137-4735-B7DA-03E2C14AF71D}" type="sibTrans" cxnId="{CB8408D8-DDCD-4277-9C63-A3EC82655CEF}">
      <dgm:prSet/>
      <dgm:spPr/>
      <dgm:t>
        <a:bodyPr/>
        <a:lstStyle/>
        <a:p>
          <a:endParaRPr lang="en-US"/>
        </a:p>
      </dgm:t>
    </dgm:pt>
    <dgm:pt modelId="{4C43977C-319D-463A-8A11-BEC420C45423}">
      <dgm:prSet phldrT="[Text]"/>
      <dgm:spPr>
        <a:xfrm>
          <a:off x="641039" y="1280293"/>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Music or unusual sound plays randomly</a:t>
          </a:r>
          <a:endParaRPr lang="en-US" dirty="0">
            <a:solidFill>
              <a:sysClr val="window" lastClr="FFFFFF"/>
            </a:solidFill>
            <a:latin typeface="Calibri"/>
            <a:ea typeface="+mn-ea"/>
            <a:cs typeface="+mn-cs"/>
          </a:endParaRPr>
        </a:p>
      </dgm:t>
    </dgm:pt>
    <dgm:pt modelId="{5DEBB01A-425F-46FA-AAF2-D7794D929262}" type="parTrans" cxnId="{CF1FBCA4-FA0F-49AF-A835-91729F604784}">
      <dgm:prSet/>
      <dgm:spPr/>
      <dgm:t>
        <a:bodyPr/>
        <a:lstStyle/>
        <a:p>
          <a:endParaRPr lang="en-US"/>
        </a:p>
      </dgm:t>
    </dgm:pt>
    <dgm:pt modelId="{98A9B2A2-D480-43FF-A37F-8ECAD4010A21}" type="sibTrans" cxnId="{CF1FBCA4-FA0F-49AF-A835-91729F604784}">
      <dgm:prSet/>
      <dgm:spPr/>
      <dgm:t>
        <a:bodyPr/>
        <a:lstStyle/>
        <a:p>
          <a:endParaRPr lang="en-US"/>
        </a:p>
      </dgm:t>
    </dgm:pt>
    <dgm:pt modelId="{5C4D1B0A-DF76-4D70-95F8-4B97FE6144DD}">
      <dgm:prSet phldrT="[Text]"/>
      <dgm:spPr>
        <a:xfrm>
          <a:off x="2652228" y="1280293"/>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Existing programs and files disappear</a:t>
          </a:r>
          <a:endParaRPr lang="en-US" dirty="0">
            <a:solidFill>
              <a:sysClr val="window" lastClr="FFFFFF"/>
            </a:solidFill>
            <a:latin typeface="Calibri"/>
            <a:ea typeface="+mn-ea"/>
            <a:cs typeface="+mn-cs"/>
          </a:endParaRPr>
        </a:p>
      </dgm:t>
    </dgm:pt>
    <dgm:pt modelId="{B954355B-C8BF-4B52-BFAD-51D37C17510B}" type="parTrans" cxnId="{D0D116D8-A836-4215-A9F0-2FBF943BAA40}">
      <dgm:prSet/>
      <dgm:spPr/>
      <dgm:t>
        <a:bodyPr/>
        <a:lstStyle/>
        <a:p>
          <a:endParaRPr lang="en-US"/>
        </a:p>
      </dgm:t>
    </dgm:pt>
    <dgm:pt modelId="{1B48AC57-E918-43A5-9BC4-4C2FD91977BC}" type="sibTrans" cxnId="{D0D116D8-A836-4215-A9F0-2FBF943BAA40}">
      <dgm:prSet/>
      <dgm:spPr/>
      <dgm:t>
        <a:bodyPr/>
        <a:lstStyle/>
        <a:p>
          <a:endParaRPr lang="en-US"/>
        </a:p>
      </dgm:t>
    </dgm:pt>
    <dgm:pt modelId="{38FBBEE2-4BD4-4DAD-B4A2-F2D8D407EE69}">
      <dgm:prSet phldrT="[Text]"/>
      <dgm:spPr>
        <a:xfrm>
          <a:off x="4663417" y="1280293"/>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Programs or files do not work properly</a:t>
          </a:r>
          <a:endParaRPr lang="en-US" dirty="0">
            <a:solidFill>
              <a:sysClr val="window" lastClr="FFFFFF"/>
            </a:solidFill>
            <a:latin typeface="Calibri"/>
            <a:ea typeface="+mn-ea"/>
            <a:cs typeface="+mn-cs"/>
          </a:endParaRPr>
        </a:p>
      </dgm:t>
    </dgm:pt>
    <dgm:pt modelId="{C00D7B42-6220-4072-B931-DF5E8B8D834C}" type="parTrans" cxnId="{E0764E28-4425-43E5-A1B7-C1186E919EB6}">
      <dgm:prSet/>
      <dgm:spPr/>
      <dgm:t>
        <a:bodyPr/>
        <a:lstStyle/>
        <a:p>
          <a:endParaRPr lang="en-US"/>
        </a:p>
      </dgm:t>
    </dgm:pt>
    <dgm:pt modelId="{E053FB7A-B788-4CAF-BF8A-C353C4B3E642}" type="sibTrans" cxnId="{E0764E28-4425-43E5-A1B7-C1186E919EB6}">
      <dgm:prSet/>
      <dgm:spPr/>
      <dgm:t>
        <a:bodyPr/>
        <a:lstStyle/>
        <a:p>
          <a:endParaRPr lang="en-US"/>
        </a:p>
      </dgm:t>
    </dgm:pt>
    <dgm:pt modelId="{4B90A95C-363B-4011-BEA4-DD1DC53C9C38}">
      <dgm:prSet phldrT="[Text]"/>
      <dgm:spPr>
        <a:xfrm>
          <a:off x="6674606" y="1280293"/>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Unknown programs or files mysteriously appear</a:t>
          </a:r>
          <a:endParaRPr lang="en-US" dirty="0">
            <a:solidFill>
              <a:sysClr val="window" lastClr="FFFFFF"/>
            </a:solidFill>
            <a:latin typeface="Calibri"/>
            <a:ea typeface="+mn-ea"/>
            <a:cs typeface="+mn-cs"/>
          </a:endParaRPr>
        </a:p>
      </dgm:t>
    </dgm:pt>
    <dgm:pt modelId="{696AD272-F646-4516-9917-ACA32304369B}" type="parTrans" cxnId="{2530218D-FFD7-4B5C-9029-D642A8897203}">
      <dgm:prSet/>
      <dgm:spPr/>
      <dgm:t>
        <a:bodyPr/>
        <a:lstStyle/>
        <a:p>
          <a:endParaRPr lang="en-US"/>
        </a:p>
      </dgm:t>
    </dgm:pt>
    <dgm:pt modelId="{96FE70A8-2BE2-49F6-88C8-6794F534DBFB}" type="sibTrans" cxnId="{2530218D-FFD7-4B5C-9029-D642A8897203}">
      <dgm:prSet/>
      <dgm:spPr/>
      <dgm:t>
        <a:bodyPr/>
        <a:lstStyle/>
        <a:p>
          <a:endParaRPr lang="en-US"/>
        </a:p>
      </dgm:t>
    </dgm:pt>
    <dgm:pt modelId="{76C9B584-6A6D-4B0D-B2F7-874B043B2348}">
      <dgm:prSet phldrT="[Text]"/>
      <dgm:spPr>
        <a:xfrm>
          <a:off x="1646634" y="2560141"/>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System properties change</a:t>
          </a:r>
          <a:endParaRPr lang="en-US" dirty="0">
            <a:solidFill>
              <a:sysClr val="window" lastClr="FFFFFF"/>
            </a:solidFill>
            <a:latin typeface="Calibri"/>
            <a:ea typeface="+mn-ea"/>
            <a:cs typeface="+mn-cs"/>
          </a:endParaRPr>
        </a:p>
      </dgm:t>
    </dgm:pt>
    <dgm:pt modelId="{A0E0C6CD-4BDF-43FB-BE03-A8A6482E2CA4}" type="parTrans" cxnId="{E785899A-7F14-4C7A-B574-12F278A3D9DB}">
      <dgm:prSet/>
      <dgm:spPr/>
      <dgm:t>
        <a:bodyPr/>
        <a:lstStyle/>
        <a:p>
          <a:endParaRPr lang="en-US"/>
        </a:p>
      </dgm:t>
    </dgm:pt>
    <dgm:pt modelId="{C8385AE7-09BD-43A5-A5BC-33EED5453492}" type="sibTrans" cxnId="{E785899A-7F14-4C7A-B574-12F278A3D9DB}">
      <dgm:prSet/>
      <dgm:spPr/>
      <dgm:t>
        <a:bodyPr/>
        <a:lstStyle/>
        <a:p>
          <a:endParaRPr lang="en-US"/>
        </a:p>
      </dgm:t>
    </dgm:pt>
    <dgm:pt modelId="{1A7DE8ED-E7A4-4A38-88BC-72FFF859640A}">
      <dgm:prSet phldrT="[Text]"/>
      <dgm:spPr>
        <a:xfrm>
          <a:off x="3657823" y="2560141"/>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Operating system does not start up</a:t>
          </a:r>
          <a:endParaRPr lang="en-US" dirty="0">
            <a:solidFill>
              <a:sysClr val="window" lastClr="FFFFFF"/>
            </a:solidFill>
            <a:latin typeface="Calibri"/>
            <a:ea typeface="+mn-ea"/>
            <a:cs typeface="+mn-cs"/>
          </a:endParaRPr>
        </a:p>
      </dgm:t>
    </dgm:pt>
    <dgm:pt modelId="{AA903809-CB8F-4F45-B8F8-D4DB6D982EF5}" type="parTrans" cxnId="{28CD8AD1-7BB5-46C4-9E23-B52881711D3B}">
      <dgm:prSet/>
      <dgm:spPr/>
      <dgm:t>
        <a:bodyPr/>
        <a:lstStyle/>
        <a:p>
          <a:endParaRPr lang="en-US"/>
        </a:p>
      </dgm:t>
    </dgm:pt>
    <dgm:pt modelId="{F1A912DC-821A-415B-A0A4-E558FC302444}" type="sibTrans" cxnId="{28CD8AD1-7BB5-46C4-9E23-B52881711D3B}">
      <dgm:prSet/>
      <dgm:spPr/>
      <dgm:t>
        <a:bodyPr/>
        <a:lstStyle/>
        <a:p>
          <a:endParaRPr lang="en-US"/>
        </a:p>
      </dgm:t>
    </dgm:pt>
    <dgm:pt modelId="{6F77428A-FB8D-45F0-B337-9802CFF30AC1}">
      <dgm:prSet phldrT="[Text]"/>
      <dgm:spPr>
        <a:xfrm>
          <a:off x="5669012" y="2560141"/>
          <a:ext cx="1828353" cy="1097012"/>
        </a:xfr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ysClr val="window" lastClr="FFFFFF"/>
              </a:solidFill>
              <a:latin typeface="Calibri"/>
              <a:ea typeface="+mn-ea"/>
              <a:cs typeface="+mn-cs"/>
            </a:rPr>
            <a:t>Operating system shuts down unexpectedly</a:t>
          </a:r>
          <a:endParaRPr lang="en-US" dirty="0">
            <a:solidFill>
              <a:sysClr val="window" lastClr="FFFFFF"/>
            </a:solidFill>
            <a:latin typeface="Calibri"/>
            <a:ea typeface="+mn-ea"/>
            <a:cs typeface="+mn-cs"/>
          </a:endParaRPr>
        </a:p>
      </dgm:t>
    </dgm:pt>
    <dgm:pt modelId="{1160231C-7B84-4505-9C9B-BF10D734EFE4}" type="parTrans" cxnId="{24A1CE43-5B8C-4DEF-9802-52370CEEC578}">
      <dgm:prSet/>
      <dgm:spPr/>
      <dgm:t>
        <a:bodyPr/>
        <a:lstStyle/>
        <a:p>
          <a:endParaRPr lang="en-US"/>
        </a:p>
      </dgm:t>
    </dgm:pt>
    <dgm:pt modelId="{3AEA588B-D802-40D1-96AD-8BC0C08492AC}" type="sibTrans" cxnId="{24A1CE43-5B8C-4DEF-9802-52370CEEC578}">
      <dgm:prSet/>
      <dgm:spPr/>
      <dgm:t>
        <a:bodyPr/>
        <a:lstStyle/>
        <a:p>
          <a:endParaRPr lang="en-US"/>
        </a:p>
      </dgm:t>
    </dgm:pt>
    <dgm:pt modelId="{493593CB-0535-4FEB-ABB8-212842359661}" type="pres">
      <dgm:prSet presAssocID="{EE8776A2-E109-4396-B790-5650FD937820}" presName="diagram" presStyleCnt="0">
        <dgm:presLayoutVars>
          <dgm:dir/>
          <dgm:resizeHandles val="exact"/>
        </dgm:presLayoutVars>
      </dgm:prSet>
      <dgm:spPr/>
      <dgm:t>
        <a:bodyPr/>
        <a:lstStyle/>
        <a:p>
          <a:endParaRPr lang="en-US"/>
        </a:p>
      </dgm:t>
    </dgm:pt>
    <dgm:pt modelId="{C677E389-0665-4AE5-BC34-D7E05E47FEA5}" type="pres">
      <dgm:prSet presAssocID="{DE4525BF-16B7-4AB1-AE77-01ADA5983942}" presName="node" presStyleLbl="node1" presStyleIdx="0" presStyleCnt="11">
        <dgm:presLayoutVars>
          <dgm:bulletEnabled val="1"/>
        </dgm:presLayoutVars>
      </dgm:prSet>
      <dgm:spPr>
        <a:prstGeom prst="rect">
          <a:avLst/>
        </a:prstGeom>
      </dgm:spPr>
      <dgm:t>
        <a:bodyPr/>
        <a:lstStyle/>
        <a:p>
          <a:endParaRPr lang="en-US"/>
        </a:p>
      </dgm:t>
    </dgm:pt>
    <dgm:pt modelId="{FA32E1C7-8832-4C1F-B865-0B6B1AEE9C8C}" type="pres">
      <dgm:prSet presAssocID="{F8A3ECBA-F31B-4BBE-8BD2-73E2E5E877F3}" presName="sibTrans" presStyleCnt="0"/>
      <dgm:spPr/>
    </dgm:pt>
    <dgm:pt modelId="{1D26E93C-86E7-419E-BB18-BF52BFEF9BE0}" type="pres">
      <dgm:prSet presAssocID="{9D685592-F490-4D90-888B-5D97A1B4CC35}" presName="node" presStyleLbl="node1" presStyleIdx="1" presStyleCnt="11">
        <dgm:presLayoutVars>
          <dgm:bulletEnabled val="1"/>
        </dgm:presLayoutVars>
      </dgm:prSet>
      <dgm:spPr>
        <a:prstGeom prst="rect">
          <a:avLst/>
        </a:prstGeom>
      </dgm:spPr>
      <dgm:t>
        <a:bodyPr/>
        <a:lstStyle/>
        <a:p>
          <a:endParaRPr lang="en-US"/>
        </a:p>
      </dgm:t>
    </dgm:pt>
    <dgm:pt modelId="{48BCB3C9-2876-400D-B1D5-EB80CCC46F31}" type="pres">
      <dgm:prSet presAssocID="{D33B2517-E2A0-49B2-8329-87354937EE8C}" presName="sibTrans" presStyleCnt="0"/>
      <dgm:spPr/>
    </dgm:pt>
    <dgm:pt modelId="{DBD5E9DE-E2BA-4D0D-8713-3F9E8EB8564A}" type="pres">
      <dgm:prSet presAssocID="{7390CD3D-7F2D-4164-AADA-CC8B2975B775}" presName="node" presStyleLbl="node1" presStyleIdx="2" presStyleCnt="11">
        <dgm:presLayoutVars>
          <dgm:bulletEnabled val="1"/>
        </dgm:presLayoutVars>
      </dgm:prSet>
      <dgm:spPr>
        <a:prstGeom prst="rect">
          <a:avLst/>
        </a:prstGeom>
      </dgm:spPr>
      <dgm:t>
        <a:bodyPr/>
        <a:lstStyle/>
        <a:p>
          <a:endParaRPr lang="en-US"/>
        </a:p>
      </dgm:t>
    </dgm:pt>
    <dgm:pt modelId="{3681B6B5-5BFD-4E56-A9ED-7C0EBF5A315A}" type="pres">
      <dgm:prSet presAssocID="{58A1FDFA-CB40-41C5-9F7D-43680FEA877A}" presName="sibTrans" presStyleCnt="0"/>
      <dgm:spPr/>
    </dgm:pt>
    <dgm:pt modelId="{013C0BD2-A815-4149-88D7-946088698AAE}" type="pres">
      <dgm:prSet presAssocID="{2B6A7658-8FF6-4E8E-9F76-3BBA78B1F0AA}" presName="node" presStyleLbl="node1" presStyleIdx="3" presStyleCnt="11">
        <dgm:presLayoutVars>
          <dgm:bulletEnabled val="1"/>
        </dgm:presLayoutVars>
      </dgm:prSet>
      <dgm:spPr>
        <a:prstGeom prst="rect">
          <a:avLst/>
        </a:prstGeom>
      </dgm:spPr>
      <dgm:t>
        <a:bodyPr/>
        <a:lstStyle/>
        <a:p>
          <a:endParaRPr lang="en-US"/>
        </a:p>
      </dgm:t>
    </dgm:pt>
    <dgm:pt modelId="{205C4D12-1765-4FE2-9DA2-28684F4BC3AB}" type="pres">
      <dgm:prSet presAssocID="{4D2C8D0A-7137-4735-B7DA-03E2C14AF71D}" presName="sibTrans" presStyleCnt="0"/>
      <dgm:spPr/>
    </dgm:pt>
    <dgm:pt modelId="{194AD8C6-C19F-4DA1-8AF9-1563D741E8D8}" type="pres">
      <dgm:prSet presAssocID="{4C43977C-319D-463A-8A11-BEC420C45423}" presName="node" presStyleLbl="node1" presStyleIdx="4" presStyleCnt="11">
        <dgm:presLayoutVars>
          <dgm:bulletEnabled val="1"/>
        </dgm:presLayoutVars>
      </dgm:prSet>
      <dgm:spPr>
        <a:prstGeom prst="rect">
          <a:avLst/>
        </a:prstGeom>
      </dgm:spPr>
      <dgm:t>
        <a:bodyPr/>
        <a:lstStyle/>
        <a:p>
          <a:endParaRPr lang="en-US"/>
        </a:p>
      </dgm:t>
    </dgm:pt>
    <dgm:pt modelId="{172B4B1A-AA63-4A82-A26C-A1829DE586CC}" type="pres">
      <dgm:prSet presAssocID="{98A9B2A2-D480-43FF-A37F-8ECAD4010A21}" presName="sibTrans" presStyleCnt="0"/>
      <dgm:spPr/>
    </dgm:pt>
    <dgm:pt modelId="{A6F774B4-8F21-4CD7-9A75-642ADF2F0D23}" type="pres">
      <dgm:prSet presAssocID="{5C4D1B0A-DF76-4D70-95F8-4B97FE6144DD}" presName="node" presStyleLbl="node1" presStyleIdx="5" presStyleCnt="11">
        <dgm:presLayoutVars>
          <dgm:bulletEnabled val="1"/>
        </dgm:presLayoutVars>
      </dgm:prSet>
      <dgm:spPr>
        <a:prstGeom prst="rect">
          <a:avLst/>
        </a:prstGeom>
      </dgm:spPr>
      <dgm:t>
        <a:bodyPr/>
        <a:lstStyle/>
        <a:p>
          <a:endParaRPr lang="en-US"/>
        </a:p>
      </dgm:t>
    </dgm:pt>
    <dgm:pt modelId="{8E31D92A-CFD4-43D4-8EB8-80BCBC4B9C31}" type="pres">
      <dgm:prSet presAssocID="{1B48AC57-E918-43A5-9BC4-4C2FD91977BC}" presName="sibTrans" presStyleCnt="0"/>
      <dgm:spPr/>
    </dgm:pt>
    <dgm:pt modelId="{5134D6B5-D40E-4E8F-985C-5890A0F8FA69}" type="pres">
      <dgm:prSet presAssocID="{38FBBEE2-4BD4-4DAD-B4A2-F2D8D407EE69}" presName="node" presStyleLbl="node1" presStyleIdx="6" presStyleCnt="11">
        <dgm:presLayoutVars>
          <dgm:bulletEnabled val="1"/>
        </dgm:presLayoutVars>
      </dgm:prSet>
      <dgm:spPr>
        <a:prstGeom prst="rect">
          <a:avLst/>
        </a:prstGeom>
      </dgm:spPr>
      <dgm:t>
        <a:bodyPr/>
        <a:lstStyle/>
        <a:p>
          <a:endParaRPr lang="en-US"/>
        </a:p>
      </dgm:t>
    </dgm:pt>
    <dgm:pt modelId="{1F2C1860-EA91-4948-BFFC-BDBF49A0CD7D}" type="pres">
      <dgm:prSet presAssocID="{E053FB7A-B788-4CAF-BF8A-C353C4B3E642}" presName="sibTrans" presStyleCnt="0"/>
      <dgm:spPr/>
    </dgm:pt>
    <dgm:pt modelId="{83770F09-A47B-4A8E-9B5E-A128FEAB8675}" type="pres">
      <dgm:prSet presAssocID="{4B90A95C-363B-4011-BEA4-DD1DC53C9C38}" presName="node" presStyleLbl="node1" presStyleIdx="7" presStyleCnt="11">
        <dgm:presLayoutVars>
          <dgm:bulletEnabled val="1"/>
        </dgm:presLayoutVars>
      </dgm:prSet>
      <dgm:spPr>
        <a:prstGeom prst="rect">
          <a:avLst/>
        </a:prstGeom>
      </dgm:spPr>
      <dgm:t>
        <a:bodyPr/>
        <a:lstStyle/>
        <a:p>
          <a:endParaRPr lang="en-US"/>
        </a:p>
      </dgm:t>
    </dgm:pt>
    <dgm:pt modelId="{6AEDF50F-1F48-4CF9-9E2C-E2A5DEEA4A0E}" type="pres">
      <dgm:prSet presAssocID="{96FE70A8-2BE2-49F6-88C8-6794F534DBFB}" presName="sibTrans" presStyleCnt="0"/>
      <dgm:spPr/>
    </dgm:pt>
    <dgm:pt modelId="{B3BB5626-B6E2-4044-B769-845C9D0C9500}" type="pres">
      <dgm:prSet presAssocID="{76C9B584-6A6D-4B0D-B2F7-874B043B2348}" presName="node" presStyleLbl="node1" presStyleIdx="8" presStyleCnt="11">
        <dgm:presLayoutVars>
          <dgm:bulletEnabled val="1"/>
        </dgm:presLayoutVars>
      </dgm:prSet>
      <dgm:spPr>
        <a:prstGeom prst="rect">
          <a:avLst/>
        </a:prstGeom>
      </dgm:spPr>
      <dgm:t>
        <a:bodyPr/>
        <a:lstStyle/>
        <a:p>
          <a:endParaRPr lang="en-US"/>
        </a:p>
      </dgm:t>
    </dgm:pt>
    <dgm:pt modelId="{A2EB8312-AACD-40B3-B3AD-51CF47E02BED}" type="pres">
      <dgm:prSet presAssocID="{C8385AE7-09BD-43A5-A5BC-33EED5453492}" presName="sibTrans" presStyleCnt="0"/>
      <dgm:spPr/>
    </dgm:pt>
    <dgm:pt modelId="{5FAD1FCF-E74F-49F4-9C83-E220EED00CB5}" type="pres">
      <dgm:prSet presAssocID="{1A7DE8ED-E7A4-4A38-88BC-72FFF859640A}" presName="node" presStyleLbl="node1" presStyleIdx="9" presStyleCnt="11">
        <dgm:presLayoutVars>
          <dgm:bulletEnabled val="1"/>
        </dgm:presLayoutVars>
      </dgm:prSet>
      <dgm:spPr>
        <a:prstGeom prst="rect">
          <a:avLst/>
        </a:prstGeom>
      </dgm:spPr>
      <dgm:t>
        <a:bodyPr/>
        <a:lstStyle/>
        <a:p>
          <a:endParaRPr lang="en-US"/>
        </a:p>
      </dgm:t>
    </dgm:pt>
    <dgm:pt modelId="{8E52FB2E-4571-4C25-AE57-DC5050B5B400}" type="pres">
      <dgm:prSet presAssocID="{F1A912DC-821A-415B-A0A4-E558FC302444}" presName="sibTrans" presStyleCnt="0"/>
      <dgm:spPr/>
    </dgm:pt>
    <dgm:pt modelId="{BFEF3064-1C90-47C0-A900-EDF3B304FC1D}" type="pres">
      <dgm:prSet presAssocID="{6F77428A-FB8D-45F0-B337-9802CFF30AC1}" presName="node" presStyleLbl="node1" presStyleIdx="10" presStyleCnt="11">
        <dgm:presLayoutVars>
          <dgm:bulletEnabled val="1"/>
        </dgm:presLayoutVars>
      </dgm:prSet>
      <dgm:spPr>
        <a:prstGeom prst="rect">
          <a:avLst/>
        </a:prstGeom>
      </dgm:spPr>
      <dgm:t>
        <a:bodyPr/>
        <a:lstStyle/>
        <a:p>
          <a:endParaRPr lang="en-US"/>
        </a:p>
      </dgm:t>
    </dgm:pt>
  </dgm:ptLst>
  <dgm:cxnLst>
    <dgm:cxn modelId="{E0764E28-4425-43E5-A1B7-C1186E919EB6}" srcId="{EE8776A2-E109-4396-B790-5650FD937820}" destId="{38FBBEE2-4BD4-4DAD-B4A2-F2D8D407EE69}" srcOrd="6" destOrd="0" parTransId="{C00D7B42-6220-4072-B931-DF5E8B8D834C}" sibTransId="{E053FB7A-B788-4CAF-BF8A-C353C4B3E642}"/>
    <dgm:cxn modelId="{67D24C1D-ECC3-425B-AC87-4108A0DA98F3}" type="presOf" srcId="{5C4D1B0A-DF76-4D70-95F8-4B97FE6144DD}" destId="{A6F774B4-8F21-4CD7-9A75-642ADF2F0D23}" srcOrd="0" destOrd="0" presId="urn:microsoft.com/office/officeart/2005/8/layout/default"/>
    <dgm:cxn modelId="{4DBA3895-0890-4AEE-860B-B4BE63167982}" type="presOf" srcId="{2B6A7658-8FF6-4E8E-9F76-3BBA78B1F0AA}" destId="{013C0BD2-A815-4149-88D7-946088698AAE}" srcOrd="0" destOrd="0" presId="urn:microsoft.com/office/officeart/2005/8/layout/default"/>
    <dgm:cxn modelId="{E61CA150-400C-4D61-BB82-794458B5BF1B}" type="presOf" srcId="{38FBBEE2-4BD4-4DAD-B4A2-F2D8D407EE69}" destId="{5134D6B5-D40E-4E8F-985C-5890A0F8FA69}" srcOrd="0" destOrd="0" presId="urn:microsoft.com/office/officeart/2005/8/layout/default"/>
    <dgm:cxn modelId="{DBE20F02-FF5B-4B82-81C3-CD7C9DC6FD0B}" type="presOf" srcId="{EE8776A2-E109-4396-B790-5650FD937820}" destId="{493593CB-0535-4FEB-ABB8-212842359661}" srcOrd="0" destOrd="0" presId="urn:microsoft.com/office/officeart/2005/8/layout/default"/>
    <dgm:cxn modelId="{AB64C3A3-3257-412E-AF07-56A353ED7B15}" type="presOf" srcId="{76C9B584-6A6D-4B0D-B2F7-874B043B2348}" destId="{B3BB5626-B6E2-4044-B769-845C9D0C9500}" srcOrd="0" destOrd="0" presId="urn:microsoft.com/office/officeart/2005/8/layout/default"/>
    <dgm:cxn modelId="{BA13CDDB-8C94-41D1-B533-8F2582DC1A10}" srcId="{EE8776A2-E109-4396-B790-5650FD937820}" destId="{7390CD3D-7F2D-4164-AADA-CC8B2975B775}" srcOrd="2" destOrd="0" parTransId="{159F4555-DB68-4676-A3BC-338627EABDBD}" sibTransId="{58A1FDFA-CB40-41C5-9F7D-43680FEA877A}"/>
    <dgm:cxn modelId="{E06A2513-4F22-44C4-93CE-15661EB90453}" srcId="{EE8776A2-E109-4396-B790-5650FD937820}" destId="{9D685592-F490-4D90-888B-5D97A1B4CC35}" srcOrd="1" destOrd="0" parTransId="{D7C78763-9B15-4898-AE06-39428E164DB4}" sibTransId="{D33B2517-E2A0-49B2-8329-87354937EE8C}"/>
    <dgm:cxn modelId="{55EAB50B-2190-4332-9EF4-9D1635BA6805}" type="presOf" srcId="{1A7DE8ED-E7A4-4A38-88BC-72FFF859640A}" destId="{5FAD1FCF-E74F-49F4-9C83-E220EED00CB5}" srcOrd="0" destOrd="0" presId="urn:microsoft.com/office/officeart/2005/8/layout/default"/>
    <dgm:cxn modelId="{D0D116D8-A836-4215-A9F0-2FBF943BAA40}" srcId="{EE8776A2-E109-4396-B790-5650FD937820}" destId="{5C4D1B0A-DF76-4D70-95F8-4B97FE6144DD}" srcOrd="5" destOrd="0" parTransId="{B954355B-C8BF-4B52-BFAD-51D37C17510B}" sibTransId="{1B48AC57-E918-43A5-9BC4-4C2FD91977BC}"/>
    <dgm:cxn modelId="{CF1FBCA4-FA0F-49AF-A835-91729F604784}" srcId="{EE8776A2-E109-4396-B790-5650FD937820}" destId="{4C43977C-319D-463A-8A11-BEC420C45423}" srcOrd="4" destOrd="0" parTransId="{5DEBB01A-425F-46FA-AAF2-D7794D929262}" sibTransId="{98A9B2A2-D480-43FF-A37F-8ECAD4010A21}"/>
    <dgm:cxn modelId="{CFDBB910-A321-4FBA-BD49-CC8144FA707D}" srcId="{EE8776A2-E109-4396-B790-5650FD937820}" destId="{DE4525BF-16B7-4AB1-AE77-01ADA5983942}" srcOrd="0" destOrd="0" parTransId="{A9BDD155-44E5-48E0-B8E5-8BB50698E7F4}" sibTransId="{F8A3ECBA-F31B-4BBE-8BD2-73E2E5E877F3}"/>
    <dgm:cxn modelId="{7CABB0B0-A74D-4295-A10E-3AC23F3DBFE5}" type="presOf" srcId="{4B90A95C-363B-4011-BEA4-DD1DC53C9C38}" destId="{83770F09-A47B-4A8E-9B5E-A128FEAB8675}" srcOrd="0" destOrd="0" presId="urn:microsoft.com/office/officeart/2005/8/layout/default"/>
    <dgm:cxn modelId="{0845605D-2C72-495C-B391-3553FE75CFA3}" type="presOf" srcId="{4C43977C-319D-463A-8A11-BEC420C45423}" destId="{194AD8C6-C19F-4DA1-8AF9-1563D741E8D8}" srcOrd="0" destOrd="0" presId="urn:microsoft.com/office/officeart/2005/8/layout/default"/>
    <dgm:cxn modelId="{5074EB7D-98E3-4695-93C5-A23B1AE9BF27}" type="presOf" srcId="{7390CD3D-7F2D-4164-AADA-CC8B2975B775}" destId="{DBD5E9DE-E2BA-4D0D-8713-3F9E8EB8564A}" srcOrd="0" destOrd="0" presId="urn:microsoft.com/office/officeart/2005/8/layout/default"/>
    <dgm:cxn modelId="{CB8408D8-DDCD-4277-9C63-A3EC82655CEF}" srcId="{EE8776A2-E109-4396-B790-5650FD937820}" destId="{2B6A7658-8FF6-4E8E-9F76-3BBA78B1F0AA}" srcOrd="3" destOrd="0" parTransId="{C9E1E7FD-2087-400E-B96E-1217ABFA6D15}" sibTransId="{4D2C8D0A-7137-4735-B7DA-03E2C14AF71D}"/>
    <dgm:cxn modelId="{E785899A-7F14-4C7A-B574-12F278A3D9DB}" srcId="{EE8776A2-E109-4396-B790-5650FD937820}" destId="{76C9B584-6A6D-4B0D-B2F7-874B043B2348}" srcOrd="8" destOrd="0" parTransId="{A0E0C6CD-4BDF-43FB-BE03-A8A6482E2CA4}" sibTransId="{C8385AE7-09BD-43A5-A5BC-33EED5453492}"/>
    <dgm:cxn modelId="{90E62349-D7EA-4CCB-A2EC-45A48D144AFC}" type="presOf" srcId="{6F77428A-FB8D-45F0-B337-9802CFF30AC1}" destId="{BFEF3064-1C90-47C0-A900-EDF3B304FC1D}" srcOrd="0" destOrd="0" presId="urn:microsoft.com/office/officeart/2005/8/layout/default"/>
    <dgm:cxn modelId="{24A1CE43-5B8C-4DEF-9802-52370CEEC578}" srcId="{EE8776A2-E109-4396-B790-5650FD937820}" destId="{6F77428A-FB8D-45F0-B337-9802CFF30AC1}" srcOrd="10" destOrd="0" parTransId="{1160231C-7B84-4505-9C9B-BF10D734EFE4}" sibTransId="{3AEA588B-D802-40D1-96AD-8BC0C08492AC}"/>
    <dgm:cxn modelId="{28CD8AD1-7BB5-46C4-9E23-B52881711D3B}" srcId="{EE8776A2-E109-4396-B790-5650FD937820}" destId="{1A7DE8ED-E7A4-4A38-88BC-72FFF859640A}" srcOrd="9" destOrd="0" parTransId="{AA903809-CB8F-4F45-B8F8-D4DB6D982EF5}" sibTransId="{F1A912DC-821A-415B-A0A4-E558FC302444}"/>
    <dgm:cxn modelId="{2530218D-FFD7-4B5C-9029-D642A8897203}" srcId="{EE8776A2-E109-4396-B790-5650FD937820}" destId="{4B90A95C-363B-4011-BEA4-DD1DC53C9C38}" srcOrd="7" destOrd="0" parTransId="{696AD272-F646-4516-9917-ACA32304369B}" sibTransId="{96FE70A8-2BE2-49F6-88C8-6794F534DBFB}"/>
    <dgm:cxn modelId="{1C0679D7-AEC0-46F8-AE75-0AD70A625101}" type="presOf" srcId="{DE4525BF-16B7-4AB1-AE77-01ADA5983942}" destId="{C677E389-0665-4AE5-BC34-D7E05E47FEA5}" srcOrd="0" destOrd="0" presId="urn:microsoft.com/office/officeart/2005/8/layout/default"/>
    <dgm:cxn modelId="{CACD4FCF-7689-43F6-929C-C0F4C2B19FD2}" type="presOf" srcId="{9D685592-F490-4D90-888B-5D97A1B4CC35}" destId="{1D26E93C-86E7-419E-BB18-BF52BFEF9BE0}" srcOrd="0" destOrd="0" presId="urn:microsoft.com/office/officeart/2005/8/layout/default"/>
    <dgm:cxn modelId="{28F291A3-D11C-4981-B66F-D05C66DC71AC}" type="presParOf" srcId="{493593CB-0535-4FEB-ABB8-212842359661}" destId="{C677E389-0665-4AE5-BC34-D7E05E47FEA5}" srcOrd="0" destOrd="0" presId="urn:microsoft.com/office/officeart/2005/8/layout/default"/>
    <dgm:cxn modelId="{F8C2C742-7854-4A54-9ABA-B166D31BD0C9}" type="presParOf" srcId="{493593CB-0535-4FEB-ABB8-212842359661}" destId="{FA32E1C7-8832-4C1F-B865-0B6B1AEE9C8C}" srcOrd="1" destOrd="0" presId="urn:microsoft.com/office/officeart/2005/8/layout/default"/>
    <dgm:cxn modelId="{6152A4B4-9232-40C5-938D-2C2E62D55225}" type="presParOf" srcId="{493593CB-0535-4FEB-ABB8-212842359661}" destId="{1D26E93C-86E7-419E-BB18-BF52BFEF9BE0}" srcOrd="2" destOrd="0" presId="urn:microsoft.com/office/officeart/2005/8/layout/default"/>
    <dgm:cxn modelId="{380B67B3-2C41-437E-8024-6BF483BB9511}" type="presParOf" srcId="{493593CB-0535-4FEB-ABB8-212842359661}" destId="{48BCB3C9-2876-400D-B1D5-EB80CCC46F31}" srcOrd="3" destOrd="0" presId="urn:microsoft.com/office/officeart/2005/8/layout/default"/>
    <dgm:cxn modelId="{F63A673A-310B-4B1E-8E4C-1B03B5C83DB2}" type="presParOf" srcId="{493593CB-0535-4FEB-ABB8-212842359661}" destId="{DBD5E9DE-E2BA-4D0D-8713-3F9E8EB8564A}" srcOrd="4" destOrd="0" presId="urn:microsoft.com/office/officeart/2005/8/layout/default"/>
    <dgm:cxn modelId="{E76AE5E7-BA87-46C7-BE31-6E61EF730B81}" type="presParOf" srcId="{493593CB-0535-4FEB-ABB8-212842359661}" destId="{3681B6B5-5BFD-4E56-A9ED-7C0EBF5A315A}" srcOrd="5" destOrd="0" presId="urn:microsoft.com/office/officeart/2005/8/layout/default"/>
    <dgm:cxn modelId="{8FC89D19-0D42-4B1E-A777-F612049899C6}" type="presParOf" srcId="{493593CB-0535-4FEB-ABB8-212842359661}" destId="{013C0BD2-A815-4149-88D7-946088698AAE}" srcOrd="6" destOrd="0" presId="urn:microsoft.com/office/officeart/2005/8/layout/default"/>
    <dgm:cxn modelId="{C0C95EA7-8FB8-41DB-9D58-96D6DAAB3D20}" type="presParOf" srcId="{493593CB-0535-4FEB-ABB8-212842359661}" destId="{205C4D12-1765-4FE2-9DA2-28684F4BC3AB}" srcOrd="7" destOrd="0" presId="urn:microsoft.com/office/officeart/2005/8/layout/default"/>
    <dgm:cxn modelId="{CDDD29E5-CFE8-40B4-9DB4-E48CC0F2BC66}" type="presParOf" srcId="{493593CB-0535-4FEB-ABB8-212842359661}" destId="{194AD8C6-C19F-4DA1-8AF9-1563D741E8D8}" srcOrd="8" destOrd="0" presId="urn:microsoft.com/office/officeart/2005/8/layout/default"/>
    <dgm:cxn modelId="{4A9C09AE-6E82-446A-B77E-5CDC3204020B}" type="presParOf" srcId="{493593CB-0535-4FEB-ABB8-212842359661}" destId="{172B4B1A-AA63-4A82-A26C-A1829DE586CC}" srcOrd="9" destOrd="0" presId="urn:microsoft.com/office/officeart/2005/8/layout/default"/>
    <dgm:cxn modelId="{1731D3A7-627B-4753-B56E-38F156C5A80D}" type="presParOf" srcId="{493593CB-0535-4FEB-ABB8-212842359661}" destId="{A6F774B4-8F21-4CD7-9A75-642ADF2F0D23}" srcOrd="10" destOrd="0" presId="urn:microsoft.com/office/officeart/2005/8/layout/default"/>
    <dgm:cxn modelId="{A1806DEE-C3EB-41B4-9810-11FE2EA11329}" type="presParOf" srcId="{493593CB-0535-4FEB-ABB8-212842359661}" destId="{8E31D92A-CFD4-43D4-8EB8-80BCBC4B9C31}" srcOrd="11" destOrd="0" presId="urn:microsoft.com/office/officeart/2005/8/layout/default"/>
    <dgm:cxn modelId="{D8500F7B-822C-461A-8999-F730523BCBFA}" type="presParOf" srcId="{493593CB-0535-4FEB-ABB8-212842359661}" destId="{5134D6B5-D40E-4E8F-985C-5890A0F8FA69}" srcOrd="12" destOrd="0" presId="urn:microsoft.com/office/officeart/2005/8/layout/default"/>
    <dgm:cxn modelId="{7C3FD4AC-1668-4BC8-A99D-FD18665925D0}" type="presParOf" srcId="{493593CB-0535-4FEB-ABB8-212842359661}" destId="{1F2C1860-EA91-4948-BFFC-BDBF49A0CD7D}" srcOrd="13" destOrd="0" presId="urn:microsoft.com/office/officeart/2005/8/layout/default"/>
    <dgm:cxn modelId="{18E8085D-139F-4B94-B0C2-AAC83175FC0A}" type="presParOf" srcId="{493593CB-0535-4FEB-ABB8-212842359661}" destId="{83770F09-A47B-4A8E-9B5E-A128FEAB8675}" srcOrd="14" destOrd="0" presId="urn:microsoft.com/office/officeart/2005/8/layout/default"/>
    <dgm:cxn modelId="{880A08DF-3920-412E-87FC-CAC8A3D40EBA}" type="presParOf" srcId="{493593CB-0535-4FEB-ABB8-212842359661}" destId="{6AEDF50F-1F48-4CF9-9E2C-E2A5DEEA4A0E}" srcOrd="15" destOrd="0" presId="urn:microsoft.com/office/officeart/2005/8/layout/default"/>
    <dgm:cxn modelId="{432B8FD4-578E-44AA-B891-95A90F900F7E}" type="presParOf" srcId="{493593CB-0535-4FEB-ABB8-212842359661}" destId="{B3BB5626-B6E2-4044-B769-845C9D0C9500}" srcOrd="16" destOrd="0" presId="urn:microsoft.com/office/officeart/2005/8/layout/default"/>
    <dgm:cxn modelId="{991955B3-DE6C-404F-B113-A1E6AF646C3F}" type="presParOf" srcId="{493593CB-0535-4FEB-ABB8-212842359661}" destId="{A2EB8312-AACD-40B3-B3AD-51CF47E02BED}" srcOrd="17" destOrd="0" presId="urn:microsoft.com/office/officeart/2005/8/layout/default"/>
    <dgm:cxn modelId="{1849AE1A-79AE-4F37-85A4-F764DB4C10DD}" type="presParOf" srcId="{493593CB-0535-4FEB-ABB8-212842359661}" destId="{5FAD1FCF-E74F-49F4-9C83-E220EED00CB5}" srcOrd="18" destOrd="0" presId="urn:microsoft.com/office/officeart/2005/8/layout/default"/>
    <dgm:cxn modelId="{1CD6FD44-D6D4-4183-BC7E-1F4DFE860D57}" type="presParOf" srcId="{493593CB-0535-4FEB-ABB8-212842359661}" destId="{8E52FB2E-4571-4C25-AE57-DC5050B5B400}" srcOrd="19" destOrd="0" presId="urn:microsoft.com/office/officeart/2005/8/layout/default"/>
    <dgm:cxn modelId="{F82F5ED6-2E13-4AEE-AD95-3573E39FE76E}" type="presParOf" srcId="{493593CB-0535-4FEB-ABB8-212842359661}" destId="{BFEF3064-1C90-47C0-A900-EDF3B304FC1D}" srcOrd="20"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CA51DC-A25E-4D7C-BFCC-B6C112629DA7}" type="doc">
      <dgm:prSet loTypeId="urn:microsoft.com/office/officeart/2005/8/layout/vList2" loCatId="list" qsTypeId="urn:microsoft.com/office/officeart/2005/8/quickstyle/simple3" qsCatId="simple" csTypeId="urn:microsoft.com/office/officeart/2005/8/colors/accent4_2" csCatId="accent4" phldr="1"/>
      <dgm:spPr/>
      <dgm:t>
        <a:bodyPr/>
        <a:lstStyle/>
        <a:p>
          <a:endParaRPr lang="en-US"/>
        </a:p>
      </dgm:t>
    </dgm:pt>
    <dgm:pt modelId="{B063F1B7-0C30-4DD8-88F3-D3C9E4D20C46}">
      <dgm:prSet phldrT="[Text]"/>
      <dgm:spPr>
        <a:xfrm>
          <a:off x="0" y="47043"/>
          <a:ext cx="8839200" cy="818999"/>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Intrusion detection software</a:t>
          </a:r>
          <a:endParaRPr lang="en-US" dirty="0">
            <a:solidFill>
              <a:sysClr val="windowText" lastClr="000000"/>
            </a:solidFill>
            <a:latin typeface="Calibri"/>
            <a:ea typeface="+mn-ea"/>
            <a:cs typeface="+mn-cs"/>
          </a:endParaRPr>
        </a:p>
      </dgm:t>
    </dgm:pt>
    <dgm:pt modelId="{B118B1D6-CFE6-41D6-8286-E22B43062FB7}" type="parTrans" cxnId="{5DC713FF-AA94-4991-9ADB-86E98A235636}">
      <dgm:prSet/>
      <dgm:spPr/>
      <dgm:t>
        <a:bodyPr/>
        <a:lstStyle/>
        <a:p>
          <a:endParaRPr lang="en-US"/>
        </a:p>
      </dgm:t>
    </dgm:pt>
    <dgm:pt modelId="{B4B30787-262A-4F15-984D-19E68E1935F5}" type="sibTrans" cxnId="{5DC713FF-AA94-4991-9ADB-86E98A235636}">
      <dgm:prSet/>
      <dgm:spPr/>
      <dgm:t>
        <a:bodyPr/>
        <a:lstStyle/>
        <a:p>
          <a:endParaRPr lang="en-US"/>
        </a:p>
      </dgm:t>
    </dgm:pt>
    <dgm:pt modelId="{7868AFC6-6AE1-4E55-A280-88977229DB45}">
      <dgm:prSet phldrT="[Text]"/>
      <dgm:spPr>
        <a:xfrm>
          <a:off x="0" y="866043"/>
          <a:ext cx="8839200" cy="2101050"/>
        </a:xfrm>
        <a:no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Analyzes all network traffic</a:t>
          </a:r>
          <a:endParaRPr lang="en-US" dirty="0">
            <a:solidFill>
              <a:sysClr val="windowText" lastClr="000000">
                <a:hueOff val="0"/>
                <a:satOff val="0"/>
                <a:lumOff val="0"/>
                <a:alphaOff val="0"/>
              </a:sysClr>
            </a:solidFill>
            <a:latin typeface="Calibri"/>
            <a:ea typeface="+mn-ea"/>
            <a:cs typeface="+mn-cs"/>
          </a:endParaRPr>
        </a:p>
      </dgm:t>
    </dgm:pt>
    <dgm:pt modelId="{FE0141EB-73E0-4959-9494-EF895C76260E}" type="parTrans" cxnId="{9F956B3E-961C-4575-8703-074BCF10092B}">
      <dgm:prSet/>
      <dgm:spPr/>
      <dgm:t>
        <a:bodyPr/>
        <a:lstStyle/>
        <a:p>
          <a:endParaRPr lang="en-US"/>
        </a:p>
      </dgm:t>
    </dgm:pt>
    <dgm:pt modelId="{73B2A722-026D-4CBC-BB35-9EF7C838E0CA}" type="sibTrans" cxnId="{9F956B3E-961C-4575-8703-074BCF10092B}">
      <dgm:prSet/>
      <dgm:spPr/>
      <dgm:t>
        <a:bodyPr/>
        <a:lstStyle/>
        <a:p>
          <a:endParaRPr lang="en-US"/>
        </a:p>
      </dgm:t>
    </dgm:pt>
    <dgm:pt modelId="{BC873F91-55C0-42B7-8BD0-CE4CF00A6A3C}">
      <dgm:prSet phldrT="[Text]"/>
      <dgm:spPr>
        <a:xfrm>
          <a:off x="0" y="866043"/>
          <a:ext cx="8839200" cy="2101050"/>
        </a:xfrm>
        <a:no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Assesses system vulnerabilities</a:t>
          </a:r>
          <a:endParaRPr lang="en-US" dirty="0">
            <a:solidFill>
              <a:sysClr val="windowText" lastClr="000000">
                <a:hueOff val="0"/>
                <a:satOff val="0"/>
                <a:lumOff val="0"/>
                <a:alphaOff val="0"/>
              </a:sysClr>
            </a:solidFill>
            <a:latin typeface="Calibri"/>
            <a:ea typeface="+mn-ea"/>
            <a:cs typeface="+mn-cs"/>
          </a:endParaRPr>
        </a:p>
      </dgm:t>
    </dgm:pt>
    <dgm:pt modelId="{6F13F313-277A-4509-BAEC-D4C9AF13DC7D}" type="parTrans" cxnId="{6ABAE3C2-AD22-425F-88F0-161C9592364B}">
      <dgm:prSet/>
      <dgm:spPr/>
      <dgm:t>
        <a:bodyPr/>
        <a:lstStyle/>
        <a:p>
          <a:endParaRPr lang="en-US"/>
        </a:p>
      </dgm:t>
    </dgm:pt>
    <dgm:pt modelId="{C3EA0249-31EF-4ABA-81A8-6BAE7FBD59EC}" type="sibTrans" cxnId="{6ABAE3C2-AD22-425F-88F0-161C9592364B}">
      <dgm:prSet/>
      <dgm:spPr/>
      <dgm:t>
        <a:bodyPr/>
        <a:lstStyle/>
        <a:p>
          <a:endParaRPr lang="en-US"/>
        </a:p>
      </dgm:t>
    </dgm:pt>
    <dgm:pt modelId="{7A1B64CA-0B09-4262-AF9C-EAB86B8FB7E6}">
      <dgm:prSet phldrT="[Text]"/>
      <dgm:spPr>
        <a:xfrm>
          <a:off x="0" y="866043"/>
          <a:ext cx="8839200" cy="2101050"/>
        </a:xfrm>
        <a:no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Identifies any unauthorized intrusions</a:t>
          </a:r>
          <a:endParaRPr lang="en-US" dirty="0">
            <a:solidFill>
              <a:sysClr val="windowText" lastClr="000000">
                <a:hueOff val="0"/>
                <a:satOff val="0"/>
                <a:lumOff val="0"/>
                <a:alphaOff val="0"/>
              </a:sysClr>
            </a:solidFill>
            <a:latin typeface="Calibri"/>
            <a:ea typeface="+mn-ea"/>
            <a:cs typeface="+mn-cs"/>
          </a:endParaRPr>
        </a:p>
      </dgm:t>
    </dgm:pt>
    <dgm:pt modelId="{96F1E470-21AF-49D5-A15F-E4C20C25F60D}" type="parTrans" cxnId="{95FFAA3C-89D3-4061-9139-B36D15C45FA9}">
      <dgm:prSet/>
      <dgm:spPr/>
      <dgm:t>
        <a:bodyPr/>
        <a:lstStyle/>
        <a:p>
          <a:endParaRPr lang="en-US"/>
        </a:p>
      </dgm:t>
    </dgm:pt>
    <dgm:pt modelId="{4DCEC8AD-80FB-4954-A028-2C711670E7C8}" type="sibTrans" cxnId="{95FFAA3C-89D3-4061-9139-B36D15C45FA9}">
      <dgm:prSet/>
      <dgm:spPr/>
      <dgm:t>
        <a:bodyPr/>
        <a:lstStyle/>
        <a:p>
          <a:endParaRPr lang="en-US"/>
        </a:p>
      </dgm:t>
    </dgm:pt>
    <dgm:pt modelId="{3A28B193-DE78-429A-934D-797A1D092C8F}">
      <dgm:prSet phldrT="[Text]"/>
      <dgm:spPr>
        <a:xfrm>
          <a:off x="0" y="866043"/>
          <a:ext cx="8839200" cy="2101050"/>
        </a:xfrm>
        <a:no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Notifies network administrators of suspicious behavior patterns or system breaches</a:t>
          </a:r>
          <a:endParaRPr lang="en-US" dirty="0">
            <a:solidFill>
              <a:sysClr val="windowText" lastClr="000000">
                <a:hueOff val="0"/>
                <a:satOff val="0"/>
                <a:lumOff val="0"/>
                <a:alphaOff val="0"/>
              </a:sysClr>
            </a:solidFill>
            <a:latin typeface="Calibri"/>
            <a:ea typeface="+mn-ea"/>
            <a:cs typeface="+mn-cs"/>
          </a:endParaRPr>
        </a:p>
      </dgm:t>
    </dgm:pt>
    <dgm:pt modelId="{249A6059-EA40-4504-9880-909F8596B145}" type="parTrans" cxnId="{7A3A516A-22C3-4DAF-9391-044F0CF2F1E6}">
      <dgm:prSet/>
      <dgm:spPr/>
      <dgm:t>
        <a:bodyPr/>
        <a:lstStyle/>
        <a:p>
          <a:endParaRPr lang="en-US"/>
        </a:p>
      </dgm:t>
    </dgm:pt>
    <dgm:pt modelId="{E6202EAB-BC9D-46DE-A703-03B12C8BE286}" type="sibTrans" cxnId="{7A3A516A-22C3-4DAF-9391-044F0CF2F1E6}">
      <dgm:prSet/>
      <dgm:spPr/>
      <dgm:t>
        <a:bodyPr/>
        <a:lstStyle/>
        <a:p>
          <a:endParaRPr lang="en-US"/>
        </a:p>
      </dgm:t>
    </dgm:pt>
    <dgm:pt modelId="{21C0A68A-33BB-4ABA-B401-20E380EFD379}">
      <dgm:prSet phldrT="[Text]"/>
      <dgm:spPr>
        <a:xfrm>
          <a:off x="0" y="2967093"/>
          <a:ext cx="8839200" cy="818999"/>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Honeypot</a:t>
          </a:r>
          <a:endParaRPr lang="en-US" dirty="0">
            <a:solidFill>
              <a:sysClr val="windowText" lastClr="000000"/>
            </a:solidFill>
            <a:latin typeface="Calibri"/>
            <a:ea typeface="+mn-ea"/>
            <a:cs typeface="+mn-cs"/>
          </a:endParaRPr>
        </a:p>
      </dgm:t>
    </dgm:pt>
    <dgm:pt modelId="{7A3B9D8A-3309-44E2-97F5-A3907248FF3C}" type="parTrans" cxnId="{B1AFBCCB-19F1-4FA5-B32C-FC34D553DC29}">
      <dgm:prSet/>
      <dgm:spPr/>
      <dgm:t>
        <a:bodyPr/>
        <a:lstStyle/>
        <a:p>
          <a:endParaRPr lang="en-US"/>
        </a:p>
      </dgm:t>
    </dgm:pt>
    <dgm:pt modelId="{8DA6A5B5-A2F8-4F84-BD8D-62F2D8E14301}" type="sibTrans" cxnId="{B1AFBCCB-19F1-4FA5-B32C-FC34D553DC29}">
      <dgm:prSet/>
      <dgm:spPr/>
      <dgm:t>
        <a:bodyPr/>
        <a:lstStyle/>
        <a:p>
          <a:endParaRPr lang="en-US"/>
        </a:p>
      </dgm:t>
    </dgm:pt>
    <dgm:pt modelId="{06433E97-8196-454B-90F7-E1D41C0D42C1}">
      <dgm:prSet phldrT="[Text]"/>
      <dgm:spPr>
        <a:xfrm>
          <a:off x="0" y="3786093"/>
          <a:ext cx="8839200" cy="815062"/>
        </a:xfrm>
        <a:no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Vulnerable computer that is set up to entice an intruder to break into it</a:t>
          </a:r>
          <a:endParaRPr lang="en-US" dirty="0">
            <a:solidFill>
              <a:sysClr val="windowText" lastClr="000000">
                <a:hueOff val="0"/>
                <a:satOff val="0"/>
                <a:lumOff val="0"/>
                <a:alphaOff val="0"/>
              </a:sysClr>
            </a:solidFill>
            <a:latin typeface="Calibri"/>
            <a:ea typeface="+mn-ea"/>
            <a:cs typeface="+mn-cs"/>
          </a:endParaRPr>
        </a:p>
      </dgm:t>
    </dgm:pt>
    <dgm:pt modelId="{7639472C-1B8C-4721-B08C-CA9DCD1C353B}" type="parTrans" cxnId="{2599682F-0016-4A4D-9AC6-50E55DF152F8}">
      <dgm:prSet/>
      <dgm:spPr/>
      <dgm:t>
        <a:bodyPr/>
        <a:lstStyle/>
        <a:p>
          <a:endParaRPr lang="en-US"/>
        </a:p>
      </dgm:t>
    </dgm:pt>
    <dgm:pt modelId="{0E7ECC95-9DFE-4BB8-A401-93506BBEEA9C}" type="sibTrans" cxnId="{2599682F-0016-4A4D-9AC6-50E55DF152F8}">
      <dgm:prSet/>
      <dgm:spPr/>
      <dgm:t>
        <a:bodyPr/>
        <a:lstStyle/>
        <a:p>
          <a:endParaRPr lang="en-US"/>
        </a:p>
      </dgm:t>
    </dgm:pt>
    <dgm:pt modelId="{DA792C3B-4729-4EA4-8CDC-312BE5780DBD}">
      <dgm:prSet phldrT="[Text]"/>
      <dgm:spPr>
        <a:xfrm>
          <a:off x="0" y="3786093"/>
          <a:ext cx="8839200" cy="815062"/>
        </a:xfr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dgm:spPr>
      <dgm:t>
        <a:bodyPr/>
        <a:lstStyle/>
        <a:p>
          <a:r>
            <a:rPr lang="en-US" dirty="0" smtClean="0">
              <a:solidFill>
                <a:sysClr val="windowText" lastClr="000000">
                  <a:hueOff val="0"/>
                  <a:satOff val="0"/>
                  <a:lumOff val="0"/>
                  <a:alphaOff val="0"/>
                </a:sysClr>
              </a:solidFill>
              <a:latin typeface="Calibri"/>
              <a:ea typeface="+mn-ea"/>
              <a:cs typeface="+mn-cs"/>
            </a:rPr>
            <a:t>Audit Trail  records successful and unsuccessful access attempts</a:t>
          </a:r>
          <a:endParaRPr lang="en-US" dirty="0">
            <a:solidFill>
              <a:sysClr val="windowText" lastClr="000000">
                <a:hueOff val="0"/>
                <a:satOff val="0"/>
                <a:lumOff val="0"/>
                <a:alphaOff val="0"/>
              </a:sysClr>
            </a:solidFill>
            <a:latin typeface="Calibri"/>
            <a:ea typeface="+mn-ea"/>
            <a:cs typeface="+mn-cs"/>
          </a:endParaRPr>
        </a:p>
      </dgm:t>
    </dgm:pt>
    <dgm:pt modelId="{48D587EC-6093-400F-91B4-EFDEEC7F8F69}" type="parTrans" cxnId="{95A63530-3DD9-44EA-8BE3-A6FF348B3CC5}">
      <dgm:prSet/>
      <dgm:spPr/>
      <dgm:t>
        <a:bodyPr/>
        <a:lstStyle/>
        <a:p>
          <a:endParaRPr lang="en-US"/>
        </a:p>
      </dgm:t>
    </dgm:pt>
    <dgm:pt modelId="{7B19AD12-5F96-45C4-9980-9C4118B6717C}" type="sibTrans" cxnId="{95A63530-3DD9-44EA-8BE3-A6FF348B3CC5}">
      <dgm:prSet/>
      <dgm:spPr/>
      <dgm:t>
        <a:bodyPr/>
        <a:lstStyle/>
        <a:p>
          <a:endParaRPr lang="en-US"/>
        </a:p>
      </dgm:t>
    </dgm:pt>
    <dgm:pt modelId="{0C7D8862-530F-4BB0-8307-467CDE748712}" type="pres">
      <dgm:prSet presAssocID="{BBCA51DC-A25E-4D7C-BFCC-B6C112629DA7}" presName="linear" presStyleCnt="0">
        <dgm:presLayoutVars>
          <dgm:animLvl val="lvl"/>
          <dgm:resizeHandles val="exact"/>
        </dgm:presLayoutVars>
      </dgm:prSet>
      <dgm:spPr/>
      <dgm:t>
        <a:bodyPr/>
        <a:lstStyle/>
        <a:p>
          <a:endParaRPr lang="en-US"/>
        </a:p>
      </dgm:t>
    </dgm:pt>
    <dgm:pt modelId="{F3C9A06F-C7E9-4A00-9426-196D95EF46CC}" type="pres">
      <dgm:prSet presAssocID="{B063F1B7-0C30-4DD8-88F3-D3C9E4D20C46}" presName="parentText" presStyleLbl="node1" presStyleIdx="0" presStyleCnt="3">
        <dgm:presLayoutVars>
          <dgm:chMax val="0"/>
          <dgm:bulletEnabled val="1"/>
        </dgm:presLayoutVars>
      </dgm:prSet>
      <dgm:spPr>
        <a:prstGeom prst="roundRect">
          <a:avLst/>
        </a:prstGeom>
      </dgm:spPr>
      <dgm:t>
        <a:bodyPr/>
        <a:lstStyle/>
        <a:p>
          <a:endParaRPr lang="en-US"/>
        </a:p>
      </dgm:t>
    </dgm:pt>
    <dgm:pt modelId="{C15071F8-32D4-4A7D-B719-6092ED45736E}" type="pres">
      <dgm:prSet presAssocID="{B063F1B7-0C30-4DD8-88F3-D3C9E4D20C46}" presName="childText" presStyleLbl="revTx" presStyleIdx="0" presStyleCnt="2">
        <dgm:presLayoutVars>
          <dgm:bulletEnabled val="1"/>
        </dgm:presLayoutVars>
      </dgm:prSet>
      <dgm:spPr>
        <a:prstGeom prst="rect">
          <a:avLst/>
        </a:prstGeom>
      </dgm:spPr>
      <dgm:t>
        <a:bodyPr/>
        <a:lstStyle/>
        <a:p>
          <a:endParaRPr lang="en-US"/>
        </a:p>
      </dgm:t>
    </dgm:pt>
    <dgm:pt modelId="{6D9006E7-01AA-405C-AA1A-08BB73FB930B}" type="pres">
      <dgm:prSet presAssocID="{21C0A68A-33BB-4ABA-B401-20E380EFD379}" presName="parentText" presStyleLbl="node1" presStyleIdx="1" presStyleCnt="3">
        <dgm:presLayoutVars>
          <dgm:chMax val="0"/>
          <dgm:bulletEnabled val="1"/>
        </dgm:presLayoutVars>
      </dgm:prSet>
      <dgm:spPr>
        <a:prstGeom prst="roundRect">
          <a:avLst/>
        </a:prstGeom>
      </dgm:spPr>
      <dgm:t>
        <a:bodyPr/>
        <a:lstStyle/>
        <a:p>
          <a:endParaRPr lang="en-US"/>
        </a:p>
      </dgm:t>
    </dgm:pt>
    <dgm:pt modelId="{48EFF360-BDFF-4E5B-8450-EC9DAF1C1F00}" type="pres">
      <dgm:prSet presAssocID="{21C0A68A-33BB-4ABA-B401-20E380EFD379}" presName="childText" presStyleLbl="revTx" presStyleIdx="1" presStyleCnt="2">
        <dgm:presLayoutVars>
          <dgm:bulletEnabled val="1"/>
        </dgm:presLayoutVars>
      </dgm:prSet>
      <dgm:spPr>
        <a:prstGeom prst="rect">
          <a:avLst/>
        </a:prstGeom>
      </dgm:spPr>
      <dgm:t>
        <a:bodyPr/>
        <a:lstStyle/>
        <a:p>
          <a:endParaRPr lang="en-US"/>
        </a:p>
      </dgm:t>
    </dgm:pt>
    <dgm:pt modelId="{B8757FB2-72BC-4CCE-A943-A5E90BE9FBC3}" type="pres">
      <dgm:prSet presAssocID="{DA792C3B-4729-4EA4-8CDC-312BE5780DBD}" presName="parentText" presStyleLbl="node1" presStyleIdx="2" presStyleCnt="3">
        <dgm:presLayoutVars>
          <dgm:chMax val="0"/>
          <dgm:bulletEnabled val="1"/>
        </dgm:presLayoutVars>
      </dgm:prSet>
      <dgm:spPr/>
      <dgm:t>
        <a:bodyPr/>
        <a:lstStyle/>
        <a:p>
          <a:endParaRPr lang="en-US"/>
        </a:p>
      </dgm:t>
    </dgm:pt>
  </dgm:ptLst>
  <dgm:cxnLst>
    <dgm:cxn modelId="{7A3A516A-22C3-4DAF-9391-044F0CF2F1E6}" srcId="{B063F1B7-0C30-4DD8-88F3-D3C9E4D20C46}" destId="{3A28B193-DE78-429A-934D-797A1D092C8F}" srcOrd="3" destOrd="0" parTransId="{249A6059-EA40-4504-9880-909F8596B145}" sibTransId="{E6202EAB-BC9D-46DE-A703-03B12C8BE286}"/>
    <dgm:cxn modelId="{F19969F6-EE9C-4DD4-BB3A-4F4C1A2D57D3}" type="presOf" srcId="{06433E97-8196-454B-90F7-E1D41C0D42C1}" destId="{48EFF360-BDFF-4E5B-8450-EC9DAF1C1F00}" srcOrd="0" destOrd="0" presId="urn:microsoft.com/office/officeart/2005/8/layout/vList2"/>
    <dgm:cxn modelId="{6ABAE3C2-AD22-425F-88F0-161C9592364B}" srcId="{B063F1B7-0C30-4DD8-88F3-D3C9E4D20C46}" destId="{BC873F91-55C0-42B7-8BD0-CE4CF00A6A3C}" srcOrd="1" destOrd="0" parTransId="{6F13F313-277A-4509-BAEC-D4C9AF13DC7D}" sibTransId="{C3EA0249-31EF-4ABA-81A8-6BAE7FBD59EC}"/>
    <dgm:cxn modelId="{291B5EA9-5E1C-4186-8E28-CB871C875357}" type="presOf" srcId="{21C0A68A-33BB-4ABA-B401-20E380EFD379}" destId="{6D9006E7-01AA-405C-AA1A-08BB73FB930B}" srcOrd="0" destOrd="0" presId="urn:microsoft.com/office/officeart/2005/8/layout/vList2"/>
    <dgm:cxn modelId="{B463B7AB-B0BF-42D0-9971-40112E9CF3F6}" type="presOf" srcId="{7A1B64CA-0B09-4262-AF9C-EAB86B8FB7E6}" destId="{C15071F8-32D4-4A7D-B719-6092ED45736E}" srcOrd="0" destOrd="2" presId="urn:microsoft.com/office/officeart/2005/8/layout/vList2"/>
    <dgm:cxn modelId="{95FFAA3C-89D3-4061-9139-B36D15C45FA9}" srcId="{B063F1B7-0C30-4DD8-88F3-D3C9E4D20C46}" destId="{7A1B64CA-0B09-4262-AF9C-EAB86B8FB7E6}" srcOrd="2" destOrd="0" parTransId="{96F1E470-21AF-49D5-A15F-E4C20C25F60D}" sibTransId="{4DCEC8AD-80FB-4954-A028-2C711670E7C8}"/>
    <dgm:cxn modelId="{51A5B23D-CFB8-467B-B599-F4D9A25CE7FD}" type="presOf" srcId="{BC873F91-55C0-42B7-8BD0-CE4CF00A6A3C}" destId="{C15071F8-32D4-4A7D-B719-6092ED45736E}" srcOrd="0" destOrd="1" presId="urn:microsoft.com/office/officeart/2005/8/layout/vList2"/>
    <dgm:cxn modelId="{BEC17F0A-E714-470A-A981-D83C4ED28D31}" type="presOf" srcId="{BBCA51DC-A25E-4D7C-BFCC-B6C112629DA7}" destId="{0C7D8862-530F-4BB0-8307-467CDE748712}" srcOrd="0" destOrd="0" presId="urn:microsoft.com/office/officeart/2005/8/layout/vList2"/>
    <dgm:cxn modelId="{9F956B3E-961C-4575-8703-074BCF10092B}" srcId="{B063F1B7-0C30-4DD8-88F3-D3C9E4D20C46}" destId="{7868AFC6-6AE1-4E55-A280-88977229DB45}" srcOrd="0" destOrd="0" parTransId="{FE0141EB-73E0-4959-9494-EF895C76260E}" sibTransId="{73B2A722-026D-4CBC-BB35-9EF7C838E0CA}"/>
    <dgm:cxn modelId="{5DC713FF-AA94-4991-9ADB-86E98A235636}" srcId="{BBCA51DC-A25E-4D7C-BFCC-B6C112629DA7}" destId="{B063F1B7-0C30-4DD8-88F3-D3C9E4D20C46}" srcOrd="0" destOrd="0" parTransId="{B118B1D6-CFE6-41D6-8286-E22B43062FB7}" sibTransId="{B4B30787-262A-4F15-984D-19E68E1935F5}"/>
    <dgm:cxn modelId="{B1AFBCCB-19F1-4FA5-B32C-FC34D553DC29}" srcId="{BBCA51DC-A25E-4D7C-BFCC-B6C112629DA7}" destId="{21C0A68A-33BB-4ABA-B401-20E380EFD379}" srcOrd="1" destOrd="0" parTransId="{7A3B9D8A-3309-44E2-97F5-A3907248FF3C}" sibTransId="{8DA6A5B5-A2F8-4F84-BD8D-62F2D8E14301}"/>
    <dgm:cxn modelId="{CA19BC32-D70C-4ED6-A4D9-A53BEA5F4E55}" type="presOf" srcId="{7868AFC6-6AE1-4E55-A280-88977229DB45}" destId="{C15071F8-32D4-4A7D-B719-6092ED45736E}" srcOrd="0" destOrd="0" presId="urn:microsoft.com/office/officeart/2005/8/layout/vList2"/>
    <dgm:cxn modelId="{CEC2F9DD-F6B2-45B8-A68A-BACE69DDB801}" type="presOf" srcId="{DA792C3B-4729-4EA4-8CDC-312BE5780DBD}" destId="{B8757FB2-72BC-4CCE-A943-A5E90BE9FBC3}" srcOrd="0" destOrd="0" presId="urn:microsoft.com/office/officeart/2005/8/layout/vList2"/>
    <dgm:cxn modelId="{95A63530-3DD9-44EA-8BE3-A6FF348B3CC5}" srcId="{BBCA51DC-A25E-4D7C-BFCC-B6C112629DA7}" destId="{DA792C3B-4729-4EA4-8CDC-312BE5780DBD}" srcOrd="2" destOrd="0" parTransId="{48D587EC-6093-400F-91B4-EFDEEC7F8F69}" sibTransId="{7B19AD12-5F96-45C4-9980-9C4118B6717C}"/>
    <dgm:cxn modelId="{2599682F-0016-4A4D-9AC6-50E55DF152F8}" srcId="{21C0A68A-33BB-4ABA-B401-20E380EFD379}" destId="{06433E97-8196-454B-90F7-E1D41C0D42C1}" srcOrd="0" destOrd="0" parTransId="{7639472C-1B8C-4721-B08C-CA9DCD1C353B}" sibTransId="{0E7ECC95-9DFE-4BB8-A401-93506BBEEA9C}"/>
    <dgm:cxn modelId="{53410075-83A8-4712-B731-D1934BA68992}" type="presOf" srcId="{B063F1B7-0C30-4DD8-88F3-D3C9E4D20C46}" destId="{F3C9A06F-C7E9-4A00-9426-196D95EF46CC}" srcOrd="0" destOrd="0" presId="urn:microsoft.com/office/officeart/2005/8/layout/vList2"/>
    <dgm:cxn modelId="{CB967C12-22F8-4BD8-B8C9-C16477CEFA47}" type="presOf" srcId="{3A28B193-DE78-429A-934D-797A1D092C8F}" destId="{C15071F8-32D4-4A7D-B719-6092ED45736E}" srcOrd="0" destOrd="3" presId="urn:microsoft.com/office/officeart/2005/8/layout/vList2"/>
    <dgm:cxn modelId="{2BC1C543-D73E-43C2-B0FE-B8F3B70160AB}" type="presParOf" srcId="{0C7D8862-530F-4BB0-8307-467CDE748712}" destId="{F3C9A06F-C7E9-4A00-9426-196D95EF46CC}" srcOrd="0" destOrd="0" presId="urn:microsoft.com/office/officeart/2005/8/layout/vList2"/>
    <dgm:cxn modelId="{30E8C470-B17B-4F83-ADE6-7A0DB5B4D4BB}" type="presParOf" srcId="{0C7D8862-530F-4BB0-8307-467CDE748712}" destId="{C15071F8-32D4-4A7D-B719-6092ED45736E}" srcOrd="1" destOrd="0" presId="urn:microsoft.com/office/officeart/2005/8/layout/vList2"/>
    <dgm:cxn modelId="{55E3926B-2D1D-4C69-AFAF-F8ADBCC8DA4B}" type="presParOf" srcId="{0C7D8862-530F-4BB0-8307-467CDE748712}" destId="{6D9006E7-01AA-405C-AA1A-08BB73FB930B}" srcOrd="2" destOrd="0" presId="urn:microsoft.com/office/officeart/2005/8/layout/vList2"/>
    <dgm:cxn modelId="{DE7733D8-923A-4445-8080-29F261FFC709}" type="presParOf" srcId="{0C7D8862-530F-4BB0-8307-467CDE748712}" destId="{48EFF360-BDFF-4E5B-8450-EC9DAF1C1F00}" srcOrd="3" destOrd="0" presId="urn:microsoft.com/office/officeart/2005/8/layout/vList2"/>
    <dgm:cxn modelId="{CE2CB9F3-BE6A-45D8-8F2A-CE78F1CBA176}" type="presParOf" srcId="{0C7D8862-530F-4BB0-8307-467CDE748712}" destId="{B8757FB2-72BC-4CCE-A943-A5E90BE9FBC3}" srcOrd="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2BB0C4-ECE4-4770-A68C-D7C809B7402C}">
      <dsp:nvSpPr>
        <dsp:cNvPr id="0" name=""/>
        <dsp:cNvSpPr/>
      </dsp:nvSpPr>
      <dsp:spPr>
        <a:xfrm>
          <a:off x="0" y="5286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Define the term, computer security risks, and briefly describe the types of cybercrime perpetrators</a:t>
          </a:r>
          <a:endParaRPr lang="en-US" sz="2100" kern="1200" dirty="0">
            <a:solidFill>
              <a:sysClr val="window" lastClr="FFFFFF"/>
            </a:solidFill>
            <a:latin typeface="Calibri"/>
            <a:ea typeface="+mn-ea"/>
            <a:cs typeface="+mn-cs"/>
          </a:endParaRPr>
        </a:p>
      </dsp:txBody>
      <dsp:txXfrm>
        <a:off x="0" y="528637"/>
        <a:ext cx="2762250" cy="1657349"/>
      </dsp:txXfrm>
    </dsp:sp>
    <dsp:sp modelId="{92DA1AAD-846D-4A69-8D78-084238D5288C}">
      <dsp:nvSpPr>
        <dsp:cNvPr id="0" name=""/>
        <dsp:cNvSpPr/>
      </dsp:nvSpPr>
      <dsp:spPr>
        <a:xfrm>
          <a:off x="3038474" y="5286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Describe threats and Countermeasures</a:t>
          </a:r>
          <a:endParaRPr lang="en-US" sz="2100" kern="1200" dirty="0">
            <a:solidFill>
              <a:sysClr val="window" lastClr="FFFFFF"/>
            </a:solidFill>
            <a:latin typeface="Calibri"/>
            <a:ea typeface="+mn-ea"/>
            <a:cs typeface="+mn-cs"/>
          </a:endParaRPr>
        </a:p>
      </dsp:txBody>
      <dsp:txXfrm>
        <a:off x="3038474" y="528637"/>
        <a:ext cx="2762250" cy="1657349"/>
      </dsp:txXfrm>
    </dsp:sp>
    <dsp:sp modelId="{09E34688-86DF-4D39-90DA-42DF0A84216E}">
      <dsp:nvSpPr>
        <dsp:cNvPr id="0" name=""/>
        <dsp:cNvSpPr/>
      </dsp:nvSpPr>
      <dsp:spPr>
        <a:xfrm>
          <a:off x="6076950" y="5286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Identify threats to users, hardware and data</a:t>
          </a:r>
          <a:endParaRPr lang="en-US" sz="2100" kern="1200" dirty="0">
            <a:solidFill>
              <a:sysClr val="window" lastClr="FFFFFF"/>
            </a:solidFill>
            <a:latin typeface="Calibri"/>
            <a:ea typeface="+mn-ea"/>
            <a:cs typeface="+mn-cs"/>
          </a:endParaRPr>
        </a:p>
      </dsp:txBody>
      <dsp:txXfrm>
        <a:off x="6076950" y="528637"/>
        <a:ext cx="2762250" cy="1657349"/>
      </dsp:txXfrm>
    </dsp:sp>
    <dsp:sp modelId="{32ECF9A4-50B5-4F73-A08B-7945517350A7}">
      <dsp:nvSpPr>
        <dsp:cNvPr id="0" name=""/>
        <dsp:cNvSpPr/>
      </dsp:nvSpPr>
      <dsp:spPr>
        <a:xfrm>
          <a:off x="1519237" y="2462212"/>
          <a:ext cx="2762250" cy="1657349"/>
        </a:xfrm>
        <a:prstGeom prst="rect">
          <a:avLst/>
        </a:prstGeo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Describe various types of Internet and network attacks, and identify ways to safeguard against these attacks</a:t>
          </a:r>
          <a:endParaRPr lang="en-US" sz="2100" kern="1200" dirty="0">
            <a:solidFill>
              <a:sysClr val="window" lastClr="FFFFFF"/>
            </a:solidFill>
            <a:latin typeface="Calibri"/>
            <a:ea typeface="+mn-ea"/>
            <a:cs typeface="+mn-cs"/>
          </a:endParaRPr>
        </a:p>
      </dsp:txBody>
      <dsp:txXfrm>
        <a:off x="1519237" y="2462212"/>
        <a:ext cx="2762250" cy="1657349"/>
      </dsp:txXfrm>
    </dsp:sp>
    <dsp:sp modelId="{CC3F71A1-400B-487C-BC25-5A3F69281977}">
      <dsp:nvSpPr>
        <dsp:cNvPr id="0" name=""/>
        <dsp:cNvSpPr/>
      </dsp:nvSpPr>
      <dsp:spPr>
        <a:xfrm>
          <a:off x="4557712" y="2462212"/>
          <a:ext cx="2762250" cy="1657349"/>
        </a:xfrm>
        <a:prstGeom prst="rect">
          <a:avLst/>
        </a:prstGeo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Discuss techniques to prevent unauthorized computer access and use</a:t>
          </a:r>
        </a:p>
      </dsp:txBody>
      <dsp:txXfrm>
        <a:off x="4557712" y="2462212"/>
        <a:ext cx="2762250" cy="16573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07D6E1-9553-4A16-A1D8-EF481498F4FD}">
      <dsp:nvSpPr>
        <dsp:cNvPr id="0" name=""/>
        <dsp:cNvSpPr/>
      </dsp:nvSpPr>
      <dsp:spPr>
        <a:xfrm>
          <a:off x="2544" y="59248"/>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ysClr val="window" lastClr="FFFFFF"/>
              </a:solidFill>
              <a:latin typeface="Calibri"/>
              <a:ea typeface="+mn-ea"/>
              <a:cs typeface="+mn-cs"/>
            </a:rPr>
            <a:t>Hackers</a:t>
          </a:r>
          <a:endParaRPr lang="en-US" sz="1900" b="1" kern="1200" dirty="0">
            <a:solidFill>
              <a:sysClr val="window" lastClr="FFFFFF"/>
            </a:solidFill>
            <a:latin typeface="Calibri"/>
            <a:ea typeface="+mn-ea"/>
            <a:cs typeface="+mn-cs"/>
          </a:endParaRPr>
        </a:p>
      </dsp:txBody>
      <dsp:txXfrm>
        <a:off x="2544" y="59248"/>
        <a:ext cx="2019002" cy="1211401"/>
      </dsp:txXfrm>
    </dsp:sp>
    <dsp:sp modelId="{49FCCF03-2878-4615-B4D0-052E193919AB}">
      <dsp:nvSpPr>
        <dsp:cNvPr id="0" name=""/>
        <dsp:cNvSpPr/>
      </dsp:nvSpPr>
      <dsp:spPr>
        <a:xfrm>
          <a:off x="2223447" y="59248"/>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ysClr val="window" lastClr="FFFFFF"/>
              </a:solidFill>
              <a:latin typeface="Calibri"/>
              <a:ea typeface="+mn-ea"/>
              <a:cs typeface="+mn-cs"/>
            </a:rPr>
            <a:t>Crackers</a:t>
          </a:r>
          <a:endParaRPr lang="en-US" sz="1900" b="1" kern="1200" dirty="0">
            <a:solidFill>
              <a:sysClr val="window" lastClr="FFFFFF"/>
            </a:solidFill>
            <a:latin typeface="Calibri"/>
            <a:ea typeface="+mn-ea"/>
            <a:cs typeface="+mn-cs"/>
          </a:endParaRPr>
        </a:p>
      </dsp:txBody>
      <dsp:txXfrm>
        <a:off x="2223447" y="59248"/>
        <a:ext cx="2019002" cy="1211401"/>
      </dsp:txXfrm>
    </dsp:sp>
    <dsp:sp modelId="{C460A24A-F7E4-4F5B-B5DA-7E5071A37634}">
      <dsp:nvSpPr>
        <dsp:cNvPr id="0" name=""/>
        <dsp:cNvSpPr/>
      </dsp:nvSpPr>
      <dsp:spPr>
        <a:xfrm>
          <a:off x="4444350" y="59248"/>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ysClr val="window" lastClr="FFFFFF"/>
              </a:solidFill>
              <a:latin typeface="Calibri"/>
              <a:ea typeface="+mn-ea"/>
              <a:cs typeface="+mn-cs"/>
            </a:rPr>
            <a:t>Script Kiddies</a:t>
          </a:r>
          <a:endParaRPr lang="en-US" sz="1900" b="1" kern="1200" dirty="0">
            <a:solidFill>
              <a:sysClr val="window" lastClr="FFFFFF"/>
            </a:solidFill>
            <a:latin typeface="Calibri"/>
            <a:ea typeface="+mn-ea"/>
            <a:cs typeface="+mn-cs"/>
          </a:endParaRPr>
        </a:p>
      </dsp:txBody>
      <dsp:txXfrm>
        <a:off x="4444350" y="59248"/>
        <a:ext cx="2019002" cy="1211401"/>
      </dsp:txXfrm>
    </dsp:sp>
    <dsp:sp modelId="{AAF45655-D9D7-41EA-A0B4-19ADCB569E17}">
      <dsp:nvSpPr>
        <dsp:cNvPr id="0" name=""/>
        <dsp:cNvSpPr/>
      </dsp:nvSpPr>
      <dsp:spPr>
        <a:xfrm>
          <a:off x="6665252" y="59248"/>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Corporate Spies</a:t>
          </a:r>
          <a:endParaRPr lang="en-US" sz="1900" kern="1200" dirty="0">
            <a:solidFill>
              <a:sysClr val="window" lastClr="FFFFFF"/>
            </a:solidFill>
            <a:latin typeface="Calibri"/>
            <a:ea typeface="+mn-ea"/>
            <a:cs typeface="+mn-cs"/>
          </a:endParaRPr>
        </a:p>
      </dsp:txBody>
      <dsp:txXfrm>
        <a:off x="6665252" y="59248"/>
        <a:ext cx="2019002" cy="1211401"/>
      </dsp:txXfrm>
    </dsp:sp>
    <dsp:sp modelId="{3B23BAE0-647C-4F44-9316-4763E8C42821}">
      <dsp:nvSpPr>
        <dsp:cNvPr id="0" name=""/>
        <dsp:cNvSpPr/>
      </dsp:nvSpPr>
      <dsp:spPr>
        <a:xfrm>
          <a:off x="1112996" y="1472550"/>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Unethical Employees</a:t>
          </a:r>
          <a:endParaRPr lang="en-US" sz="1900" kern="1200" dirty="0">
            <a:solidFill>
              <a:sysClr val="window" lastClr="FFFFFF"/>
            </a:solidFill>
            <a:latin typeface="Calibri"/>
            <a:ea typeface="+mn-ea"/>
            <a:cs typeface="+mn-cs"/>
          </a:endParaRPr>
        </a:p>
      </dsp:txBody>
      <dsp:txXfrm>
        <a:off x="1112996" y="1472550"/>
        <a:ext cx="2019002" cy="1211401"/>
      </dsp:txXfrm>
    </dsp:sp>
    <dsp:sp modelId="{13098BC5-B13A-4D2A-B348-95E30788D60A}">
      <dsp:nvSpPr>
        <dsp:cNvPr id="0" name=""/>
        <dsp:cNvSpPr/>
      </dsp:nvSpPr>
      <dsp:spPr>
        <a:xfrm>
          <a:off x="3333898" y="1472550"/>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err="1" smtClean="0">
              <a:solidFill>
                <a:sysClr val="window" lastClr="FFFFFF"/>
              </a:solidFill>
              <a:latin typeface="Calibri"/>
              <a:ea typeface="+mn-ea"/>
              <a:cs typeface="+mn-cs"/>
            </a:rPr>
            <a:t>Cyberextortionists</a:t>
          </a:r>
          <a:endParaRPr lang="en-US" sz="1900" b="1" kern="1200" dirty="0">
            <a:solidFill>
              <a:sysClr val="window" lastClr="FFFFFF"/>
            </a:solidFill>
            <a:latin typeface="Calibri"/>
            <a:ea typeface="+mn-ea"/>
            <a:cs typeface="+mn-cs"/>
          </a:endParaRPr>
        </a:p>
      </dsp:txBody>
      <dsp:txXfrm>
        <a:off x="3333898" y="1472550"/>
        <a:ext cx="2019002" cy="1211401"/>
      </dsp:txXfrm>
    </dsp:sp>
    <dsp:sp modelId="{A7651B5B-D9E4-4D70-940C-2DFFFF912EFA}">
      <dsp:nvSpPr>
        <dsp:cNvPr id="0" name=""/>
        <dsp:cNvSpPr/>
      </dsp:nvSpPr>
      <dsp:spPr>
        <a:xfrm>
          <a:off x="5554801" y="1472550"/>
          <a:ext cx="2019002" cy="1211401"/>
        </a:xfrm>
        <a:prstGeom prst="rect">
          <a:avLst/>
        </a:prstGeom>
        <a:solidFill>
          <a:srgbClr val="0000CC"/>
        </a:solidFill>
        <a:ln>
          <a:solidFill>
            <a:srgbClr val="0000CC"/>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err="1" smtClean="0">
              <a:solidFill>
                <a:sysClr val="window" lastClr="FFFFFF"/>
              </a:solidFill>
              <a:latin typeface="Calibri"/>
              <a:ea typeface="+mn-ea"/>
              <a:cs typeface="+mn-cs"/>
            </a:rPr>
            <a:t>Cyberterrorists</a:t>
          </a:r>
          <a:endParaRPr lang="en-US" sz="1900" b="1" kern="1200" dirty="0">
            <a:solidFill>
              <a:sysClr val="window" lastClr="FFFFFF"/>
            </a:solidFill>
            <a:latin typeface="Calibri"/>
            <a:ea typeface="+mn-ea"/>
            <a:cs typeface="+mn-cs"/>
          </a:endParaRPr>
        </a:p>
      </dsp:txBody>
      <dsp:txXfrm>
        <a:off x="5554801" y="1472550"/>
        <a:ext cx="2019002" cy="121140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F49C2D-05D9-4AC8-99BE-D63A05FFFE6E}">
      <dsp:nvSpPr>
        <dsp:cNvPr id="0" name=""/>
        <dsp:cNvSpPr/>
      </dsp:nvSpPr>
      <dsp:spPr>
        <a:xfrm>
          <a:off x="3323" y="133986"/>
          <a:ext cx="1998315" cy="79414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solidFill>
                <a:sysClr val="window" lastClr="FFFFFF"/>
              </a:solidFill>
              <a:latin typeface="Calibri"/>
              <a:ea typeface="+mn-ea"/>
              <a:cs typeface="+mn-cs"/>
            </a:rPr>
            <a:t>Computer </a:t>
          </a:r>
          <a:r>
            <a:rPr lang="en-US" sz="2200" b="1" kern="1200" dirty="0" smtClean="0">
              <a:solidFill>
                <a:sysClr val="window" lastClr="FFFFFF"/>
              </a:solidFill>
              <a:latin typeface="Calibri"/>
              <a:ea typeface="+mn-ea"/>
              <a:cs typeface="+mn-cs"/>
            </a:rPr>
            <a:t>Virus</a:t>
          </a:r>
          <a:endParaRPr lang="en-US" sz="2200" b="1" kern="1200" dirty="0">
            <a:solidFill>
              <a:sysClr val="window" lastClr="FFFFFF"/>
            </a:solidFill>
            <a:latin typeface="Calibri"/>
            <a:ea typeface="+mn-ea"/>
            <a:cs typeface="+mn-cs"/>
          </a:endParaRPr>
        </a:p>
      </dsp:txBody>
      <dsp:txXfrm>
        <a:off x="3323" y="133986"/>
        <a:ext cx="1998315" cy="794147"/>
      </dsp:txXfrm>
    </dsp:sp>
    <dsp:sp modelId="{D977DDE5-3639-4D27-BD5B-E3B852AACF52}">
      <dsp:nvSpPr>
        <dsp:cNvPr id="0" name=""/>
        <dsp:cNvSpPr/>
      </dsp:nvSpPr>
      <dsp:spPr>
        <a:xfrm>
          <a:off x="3323" y="928133"/>
          <a:ext cx="1998315" cy="4348079"/>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Affects a computer negatively by altering the way the computer works</a:t>
          </a:r>
          <a:endParaRPr lang="en-US" sz="2200" b="0" kern="1200" dirty="0">
            <a:solidFill>
              <a:sysClr val="windowText" lastClr="000000">
                <a:hueOff val="0"/>
                <a:satOff val="0"/>
                <a:lumOff val="0"/>
                <a:alphaOff val="0"/>
              </a:sysClr>
            </a:solidFill>
            <a:latin typeface="Calibri"/>
            <a:ea typeface="+mn-ea"/>
            <a:cs typeface="+mn-cs"/>
          </a:endParaRPr>
        </a:p>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Can spread and damage files and system software including OS</a:t>
          </a:r>
          <a:endParaRPr lang="en-US" sz="2200" b="0" kern="1200" dirty="0">
            <a:solidFill>
              <a:sysClr val="windowText" lastClr="000000">
                <a:hueOff val="0"/>
                <a:satOff val="0"/>
                <a:lumOff val="0"/>
                <a:alphaOff val="0"/>
              </a:sysClr>
            </a:solidFill>
            <a:latin typeface="Calibri"/>
            <a:ea typeface="+mn-ea"/>
            <a:cs typeface="+mn-cs"/>
          </a:endParaRPr>
        </a:p>
      </dsp:txBody>
      <dsp:txXfrm>
        <a:off x="3323" y="928133"/>
        <a:ext cx="1998315" cy="4348079"/>
      </dsp:txXfrm>
    </dsp:sp>
    <dsp:sp modelId="{C5522C7C-789F-4E7F-A9DB-7F10D31CFEA6}">
      <dsp:nvSpPr>
        <dsp:cNvPr id="0" name=""/>
        <dsp:cNvSpPr/>
      </dsp:nvSpPr>
      <dsp:spPr>
        <a:xfrm>
          <a:off x="2281402" y="133986"/>
          <a:ext cx="1998315" cy="79414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solidFill>
                <a:sysClr val="window" lastClr="FFFFFF"/>
              </a:solidFill>
              <a:latin typeface="Calibri"/>
              <a:ea typeface="+mn-ea"/>
              <a:cs typeface="+mn-cs"/>
            </a:rPr>
            <a:t>Worm</a:t>
          </a:r>
          <a:endParaRPr lang="en-US" sz="2200" b="1" kern="1200" dirty="0">
            <a:solidFill>
              <a:sysClr val="window" lastClr="FFFFFF"/>
            </a:solidFill>
            <a:latin typeface="Calibri"/>
            <a:ea typeface="+mn-ea"/>
            <a:cs typeface="+mn-cs"/>
          </a:endParaRPr>
        </a:p>
      </dsp:txBody>
      <dsp:txXfrm>
        <a:off x="2281402" y="133986"/>
        <a:ext cx="1998315" cy="794147"/>
      </dsp:txXfrm>
    </dsp:sp>
    <dsp:sp modelId="{CB1DC207-015E-4BDB-B018-BDE343168F9D}">
      <dsp:nvSpPr>
        <dsp:cNvPr id="0" name=""/>
        <dsp:cNvSpPr/>
      </dsp:nvSpPr>
      <dsp:spPr>
        <a:xfrm>
          <a:off x="2281402" y="928133"/>
          <a:ext cx="1998315" cy="4348079"/>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Copies itself repeatedly, using up resources and possibly shutting down the computer or network</a:t>
          </a:r>
          <a:endParaRPr lang="en-US" sz="2200" b="0" kern="1200" dirty="0">
            <a:solidFill>
              <a:sysClr val="windowText" lastClr="000000">
                <a:hueOff val="0"/>
                <a:satOff val="0"/>
                <a:lumOff val="0"/>
                <a:alphaOff val="0"/>
              </a:sysClr>
            </a:solidFill>
            <a:latin typeface="Calibri"/>
            <a:ea typeface="+mn-ea"/>
            <a:cs typeface="+mn-cs"/>
          </a:endParaRPr>
        </a:p>
      </dsp:txBody>
      <dsp:txXfrm>
        <a:off x="2281402" y="928133"/>
        <a:ext cx="1998315" cy="4348079"/>
      </dsp:txXfrm>
    </dsp:sp>
    <dsp:sp modelId="{B8BF919F-FA0C-4433-9F3A-F37CF03F9CBB}">
      <dsp:nvSpPr>
        <dsp:cNvPr id="0" name=""/>
        <dsp:cNvSpPr/>
      </dsp:nvSpPr>
      <dsp:spPr>
        <a:xfrm>
          <a:off x="4559482" y="133986"/>
          <a:ext cx="1998315" cy="79414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solidFill>
                <a:sysClr val="window" lastClr="FFFFFF"/>
              </a:solidFill>
              <a:latin typeface="Calibri"/>
              <a:ea typeface="+mn-ea"/>
              <a:cs typeface="+mn-cs"/>
            </a:rPr>
            <a:t>Trojan Horse</a:t>
          </a:r>
          <a:endParaRPr lang="en-US" sz="2200" b="1" kern="1200" dirty="0">
            <a:solidFill>
              <a:sysClr val="window" lastClr="FFFFFF"/>
            </a:solidFill>
            <a:latin typeface="Calibri"/>
            <a:ea typeface="+mn-ea"/>
            <a:cs typeface="+mn-cs"/>
          </a:endParaRPr>
        </a:p>
      </dsp:txBody>
      <dsp:txXfrm>
        <a:off x="4559482" y="133986"/>
        <a:ext cx="1998315" cy="794147"/>
      </dsp:txXfrm>
    </dsp:sp>
    <dsp:sp modelId="{645DE05B-4DC9-4E9C-A300-4F73A62013DD}">
      <dsp:nvSpPr>
        <dsp:cNvPr id="0" name=""/>
        <dsp:cNvSpPr/>
      </dsp:nvSpPr>
      <dsp:spPr>
        <a:xfrm>
          <a:off x="4559482" y="928133"/>
          <a:ext cx="1998315" cy="4348079"/>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A malicious program that hides within or looks like a legitimate program until triggered</a:t>
          </a:r>
          <a:endParaRPr lang="en-US" sz="2200" b="0" kern="1200" dirty="0">
            <a:solidFill>
              <a:sysClr val="windowText" lastClr="000000">
                <a:hueOff val="0"/>
                <a:satOff val="0"/>
                <a:lumOff val="0"/>
                <a:alphaOff val="0"/>
              </a:sysClr>
            </a:solidFill>
            <a:latin typeface="Calibri"/>
            <a:ea typeface="+mn-ea"/>
            <a:cs typeface="+mn-cs"/>
          </a:endParaRPr>
        </a:p>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Does not replicate itself on other computers</a:t>
          </a:r>
          <a:endParaRPr lang="en-US" sz="2200" b="0" kern="1200" dirty="0">
            <a:solidFill>
              <a:sysClr val="windowText" lastClr="000000">
                <a:hueOff val="0"/>
                <a:satOff val="0"/>
                <a:lumOff val="0"/>
                <a:alphaOff val="0"/>
              </a:sysClr>
            </a:solidFill>
            <a:latin typeface="Calibri"/>
            <a:ea typeface="+mn-ea"/>
            <a:cs typeface="+mn-cs"/>
          </a:endParaRPr>
        </a:p>
      </dsp:txBody>
      <dsp:txXfrm>
        <a:off x="4559482" y="928133"/>
        <a:ext cx="1998315" cy="4348079"/>
      </dsp:txXfrm>
    </dsp:sp>
    <dsp:sp modelId="{78F8EE4F-52D2-42E1-983F-D5CFC9F57C82}">
      <dsp:nvSpPr>
        <dsp:cNvPr id="0" name=""/>
        <dsp:cNvSpPr/>
      </dsp:nvSpPr>
      <dsp:spPr>
        <a:xfrm>
          <a:off x="6837561" y="133986"/>
          <a:ext cx="1998315" cy="79414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err="1" smtClean="0">
              <a:solidFill>
                <a:sysClr val="window" lastClr="FFFFFF"/>
              </a:solidFill>
              <a:latin typeface="Calibri"/>
              <a:ea typeface="+mn-ea"/>
              <a:cs typeface="+mn-cs"/>
            </a:rPr>
            <a:t>Rootkit</a:t>
          </a:r>
          <a:endParaRPr lang="en-US" sz="2200" b="1" kern="1200" dirty="0">
            <a:solidFill>
              <a:sysClr val="window" lastClr="FFFFFF"/>
            </a:solidFill>
            <a:latin typeface="Calibri"/>
            <a:ea typeface="+mn-ea"/>
            <a:cs typeface="+mn-cs"/>
          </a:endParaRPr>
        </a:p>
      </dsp:txBody>
      <dsp:txXfrm>
        <a:off x="6837561" y="133986"/>
        <a:ext cx="1998315" cy="794147"/>
      </dsp:txXfrm>
    </dsp:sp>
    <dsp:sp modelId="{84077436-973E-423C-B543-C98D138401FF}">
      <dsp:nvSpPr>
        <dsp:cNvPr id="0" name=""/>
        <dsp:cNvSpPr/>
      </dsp:nvSpPr>
      <dsp:spPr>
        <a:xfrm>
          <a:off x="6837561" y="928133"/>
          <a:ext cx="1998315" cy="4348079"/>
        </a:xfrm>
        <a:prstGeom prst="rect">
          <a:avLst/>
        </a:prstGeom>
        <a:solidFill>
          <a:srgbClr val="8064A2">
            <a:alpha val="90000"/>
            <a:tint val="40000"/>
            <a:hueOff val="0"/>
            <a:satOff val="0"/>
            <a:lumOff val="0"/>
            <a:alphaOff val="0"/>
          </a:srgbClr>
        </a:solidFill>
        <a:ln w="9525" cap="flat" cmpd="sng" algn="ctr">
          <a:solidFill>
            <a:srgbClr val="8064A2">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0" kern="1200" dirty="0" smtClean="0">
              <a:solidFill>
                <a:sysClr val="windowText" lastClr="000000">
                  <a:hueOff val="0"/>
                  <a:satOff val="0"/>
                  <a:lumOff val="0"/>
                  <a:alphaOff val="0"/>
                </a:sysClr>
              </a:solidFill>
              <a:latin typeface="Calibri"/>
              <a:ea typeface="+mn-ea"/>
              <a:cs typeface="+mn-cs"/>
            </a:rPr>
            <a:t>Program that hides in a computer and allows someone from a remote location to take full control</a:t>
          </a:r>
          <a:endParaRPr lang="en-US" sz="2200" b="0" kern="1200" dirty="0">
            <a:solidFill>
              <a:sysClr val="windowText" lastClr="000000">
                <a:hueOff val="0"/>
                <a:satOff val="0"/>
                <a:lumOff val="0"/>
                <a:alphaOff val="0"/>
              </a:sysClr>
            </a:solidFill>
            <a:latin typeface="Calibri"/>
            <a:ea typeface="+mn-ea"/>
            <a:cs typeface="+mn-cs"/>
          </a:endParaRPr>
        </a:p>
      </dsp:txBody>
      <dsp:txXfrm>
        <a:off x="6837561" y="928133"/>
        <a:ext cx="1998315" cy="434807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77E389-0665-4AE5-BC34-D7E05E47FEA5}">
      <dsp:nvSpPr>
        <dsp:cNvPr id="0" name=""/>
        <dsp:cNvSpPr/>
      </dsp:nvSpPr>
      <dsp:spPr>
        <a:xfrm>
          <a:off x="2544" y="76497"/>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Operating system runs much slower than usual</a:t>
          </a:r>
          <a:endParaRPr lang="en-US" sz="1900" kern="1200" dirty="0">
            <a:solidFill>
              <a:sysClr val="window" lastClr="FFFFFF"/>
            </a:solidFill>
            <a:latin typeface="Calibri"/>
            <a:ea typeface="+mn-ea"/>
            <a:cs typeface="+mn-cs"/>
          </a:endParaRPr>
        </a:p>
      </dsp:txBody>
      <dsp:txXfrm>
        <a:off x="2544" y="76497"/>
        <a:ext cx="2019002" cy="1211401"/>
      </dsp:txXfrm>
    </dsp:sp>
    <dsp:sp modelId="{1D26E93C-86E7-419E-BB18-BF52BFEF9BE0}">
      <dsp:nvSpPr>
        <dsp:cNvPr id="0" name=""/>
        <dsp:cNvSpPr/>
      </dsp:nvSpPr>
      <dsp:spPr>
        <a:xfrm>
          <a:off x="2223447" y="76497"/>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Available memory is less than expected</a:t>
          </a:r>
          <a:endParaRPr lang="en-US" sz="1900" kern="1200" dirty="0">
            <a:solidFill>
              <a:sysClr val="window" lastClr="FFFFFF"/>
            </a:solidFill>
            <a:latin typeface="Calibri"/>
            <a:ea typeface="+mn-ea"/>
            <a:cs typeface="+mn-cs"/>
          </a:endParaRPr>
        </a:p>
      </dsp:txBody>
      <dsp:txXfrm>
        <a:off x="2223447" y="76497"/>
        <a:ext cx="2019002" cy="1211401"/>
      </dsp:txXfrm>
    </dsp:sp>
    <dsp:sp modelId="{DBD5E9DE-E2BA-4D0D-8713-3F9E8EB8564A}">
      <dsp:nvSpPr>
        <dsp:cNvPr id="0" name=""/>
        <dsp:cNvSpPr/>
      </dsp:nvSpPr>
      <dsp:spPr>
        <a:xfrm>
          <a:off x="4444350" y="76497"/>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Files become corrupted</a:t>
          </a:r>
          <a:endParaRPr lang="en-US" sz="1900" kern="1200" dirty="0">
            <a:solidFill>
              <a:sysClr val="window" lastClr="FFFFFF"/>
            </a:solidFill>
            <a:latin typeface="Calibri"/>
            <a:ea typeface="+mn-ea"/>
            <a:cs typeface="+mn-cs"/>
          </a:endParaRPr>
        </a:p>
      </dsp:txBody>
      <dsp:txXfrm>
        <a:off x="4444350" y="76497"/>
        <a:ext cx="2019002" cy="1211401"/>
      </dsp:txXfrm>
    </dsp:sp>
    <dsp:sp modelId="{013C0BD2-A815-4149-88D7-946088698AAE}">
      <dsp:nvSpPr>
        <dsp:cNvPr id="0" name=""/>
        <dsp:cNvSpPr/>
      </dsp:nvSpPr>
      <dsp:spPr>
        <a:xfrm>
          <a:off x="6665252" y="76497"/>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Screen displays unusual message or image</a:t>
          </a:r>
          <a:endParaRPr lang="en-US" sz="1900" kern="1200" dirty="0">
            <a:solidFill>
              <a:sysClr val="window" lastClr="FFFFFF"/>
            </a:solidFill>
            <a:latin typeface="Calibri"/>
            <a:ea typeface="+mn-ea"/>
            <a:cs typeface="+mn-cs"/>
          </a:endParaRPr>
        </a:p>
      </dsp:txBody>
      <dsp:txXfrm>
        <a:off x="6665252" y="76497"/>
        <a:ext cx="2019002" cy="1211401"/>
      </dsp:txXfrm>
    </dsp:sp>
    <dsp:sp modelId="{194AD8C6-C19F-4DA1-8AF9-1563D741E8D8}">
      <dsp:nvSpPr>
        <dsp:cNvPr id="0" name=""/>
        <dsp:cNvSpPr/>
      </dsp:nvSpPr>
      <dsp:spPr>
        <a:xfrm>
          <a:off x="2544" y="1489799"/>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Music or unusual sound plays randomly</a:t>
          </a:r>
          <a:endParaRPr lang="en-US" sz="1900" kern="1200" dirty="0">
            <a:solidFill>
              <a:sysClr val="window" lastClr="FFFFFF"/>
            </a:solidFill>
            <a:latin typeface="Calibri"/>
            <a:ea typeface="+mn-ea"/>
            <a:cs typeface="+mn-cs"/>
          </a:endParaRPr>
        </a:p>
      </dsp:txBody>
      <dsp:txXfrm>
        <a:off x="2544" y="1489799"/>
        <a:ext cx="2019002" cy="1211401"/>
      </dsp:txXfrm>
    </dsp:sp>
    <dsp:sp modelId="{A6F774B4-8F21-4CD7-9A75-642ADF2F0D23}">
      <dsp:nvSpPr>
        <dsp:cNvPr id="0" name=""/>
        <dsp:cNvSpPr/>
      </dsp:nvSpPr>
      <dsp:spPr>
        <a:xfrm>
          <a:off x="2223447" y="1489799"/>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Existing programs and files disappear</a:t>
          </a:r>
          <a:endParaRPr lang="en-US" sz="1900" kern="1200" dirty="0">
            <a:solidFill>
              <a:sysClr val="window" lastClr="FFFFFF"/>
            </a:solidFill>
            <a:latin typeface="Calibri"/>
            <a:ea typeface="+mn-ea"/>
            <a:cs typeface="+mn-cs"/>
          </a:endParaRPr>
        </a:p>
      </dsp:txBody>
      <dsp:txXfrm>
        <a:off x="2223447" y="1489799"/>
        <a:ext cx="2019002" cy="1211401"/>
      </dsp:txXfrm>
    </dsp:sp>
    <dsp:sp modelId="{5134D6B5-D40E-4E8F-985C-5890A0F8FA69}">
      <dsp:nvSpPr>
        <dsp:cNvPr id="0" name=""/>
        <dsp:cNvSpPr/>
      </dsp:nvSpPr>
      <dsp:spPr>
        <a:xfrm>
          <a:off x="4444350" y="1489799"/>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Programs or files do not work properly</a:t>
          </a:r>
          <a:endParaRPr lang="en-US" sz="1900" kern="1200" dirty="0">
            <a:solidFill>
              <a:sysClr val="window" lastClr="FFFFFF"/>
            </a:solidFill>
            <a:latin typeface="Calibri"/>
            <a:ea typeface="+mn-ea"/>
            <a:cs typeface="+mn-cs"/>
          </a:endParaRPr>
        </a:p>
      </dsp:txBody>
      <dsp:txXfrm>
        <a:off x="4444350" y="1489799"/>
        <a:ext cx="2019002" cy="1211401"/>
      </dsp:txXfrm>
    </dsp:sp>
    <dsp:sp modelId="{83770F09-A47B-4A8E-9B5E-A128FEAB8675}">
      <dsp:nvSpPr>
        <dsp:cNvPr id="0" name=""/>
        <dsp:cNvSpPr/>
      </dsp:nvSpPr>
      <dsp:spPr>
        <a:xfrm>
          <a:off x="6665252" y="1489799"/>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Unknown programs or files mysteriously appear</a:t>
          </a:r>
          <a:endParaRPr lang="en-US" sz="1900" kern="1200" dirty="0">
            <a:solidFill>
              <a:sysClr val="window" lastClr="FFFFFF"/>
            </a:solidFill>
            <a:latin typeface="Calibri"/>
            <a:ea typeface="+mn-ea"/>
            <a:cs typeface="+mn-cs"/>
          </a:endParaRPr>
        </a:p>
      </dsp:txBody>
      <dsp:txXfrm>
        <a:off x="6665252" y="1489799"/>
        <a:ext cx="2019002" cy="1211401"/>
      </dsp:txXfrm>
    </dsp:sp>
    <dsp:sp modelId="{B3BB5626-B6E2-4044-B769-845C9D0C9500}">
      <dsp:nvSpPr>
        <dsp:cNvPr id="0" name=""/>
        <dsp:cNvSpPr/>
      </dsp:nvSpPr>
      <dsp:spPr>
        <a:xfrm>
          <a:off x="1112996" y="2903100"/>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System properties change</a:t>
          </a:r>
          <a:endParaRPr lang="en-US" sz="1900" kern="1200" dirty="0">
            <a:solidFill>
              <a:sysClr val="window" lastClr="FFFFFF"/>
            </a:solidFill>
            <a:latin typeface="Calibri"/>
            <a:ea typeface="+mn-ea"/>
            <a:cs typeface="+mn-cs"/>
          </a:endParaRPr>
        </a:p>
      </dsp:txBody>
      <dsp:txXfrm>
        <a:off x="1112996" y="2903100"/>
        <a:ext cx="2019002" cy="1211401"/>
      </dsp:txXfrm>
    </dsp:sp>
    <dsp:sp modelId="{5FAD1FCF-E74F-49F4-9C83-E220EED00CB5}">
      <dsp:nvSpPr>
        <dsp:cNvPr id="0" name=""/>
        <dsp:cNvSpPr/>
      </dsp:nvSpPr>
      <dsp:spPr>
        <a:xfrm>
          <a:off x="3333898" y="2903100"/>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Operating system does not start up</a:t>
          </a:r>
          <a:endParaRPr lang="en-US" sz="1900" kern="1200" dirty="0">
            <a:solidFill>
              <a:sysClr val="window" lastClr="FFFFFF"/>
            </a:solidFill>
            <a:latin typeface="Calibri"/>
            <a:ea typeface="+mn-ea"/>
            <a:cs typeface="+mn-cs"/>
          </a:endParaRPr>
        </a:p>
      </dsp:txBody>
      <dsp:txXfrm>
        <a:off x="3333898" y="2903100"/>
        <a:ext cx="2019002" cy="1211401"/>
      </dsp:txXfrm>
    </dsp:sp>
    <dsp:sp modelId="{BFEF3064-1C90-47C0-A900-EDF3B304FC1D}">
      <dsp:nvSpPr>
        <dsp:cNvPr id="0" name=""/>
        <dsp:cNvSpPr/>
      </dsp:nvSpPr>
      <dsp:spPr>
        <a:xfrm>
          <a:off x="5554801" y="2903100"/>
          <a:ext cx="2019002" cy="1211401"/>
        </a:xfrm>
        <a:prstGeom prst="rect">
          <a:avLst/>
        </a:prstGeom>
        <a:solidFill>
          <a:srgbClr val="0000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ysClr val="window" lastClr="FFFFFF"/>
              </a:solidFill>
              <a:latin typeface="Calibri"/>
              <a:ea typeface="+mn-ea"/>
              <a:cs typeface="+mn-cs"/>
            </a:rPr>
            <a:t>Operating system shuts down unexpectedly</a:t>
          </a:r>
          <a:endParaRPr lang="en-US" sz="1900" kern="1200" dirty="0">
            <a:solidFill>
              <a:sysClr val="window" lastClr="FFFFFF"/>
            </a:solidFill>
            <a:latin typeface="Calibri"/>
            <a:ea typeface="+mn-ea"/>
            <a:cs typeface="+mn-cs"/>
          </a:endParaRPr>
        </a:p>
      </dsp:txBody>
      <dsp:txXfrm>
        <a:off x="5554801" y="2903100"/>
        <a:ext cx="2019002" cy="121140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C9A06F-C7E9-4A00-9426-196D95EF46CC}">
      <dsp:nvSpPr>
        <dsp:cNvPr id="0" name=""/>
        <dsp:cNvSpPr/>
      </dsp:nvSpPr>
      <dsp:spPr>
        <a:xfrm>
          <a:off x="0" y="6376"/>
          <a:ext cx="8839200" cy="1072579"/>
        </a:xfrm>
        <a:prstGeom prst="round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solidFill>
                <a:sysClr val="windowText" lastClr="000000"/>
              </a:solidFill>
              <a:latin typeface="Calibri"/>
              <a:ea typeface="+mn-ea"/>
              <a:cs typeface="+mn-cs"/>
            </a:rPr>
            <a:t>Intrusion detection software</a:t>
          </a:r>
          <a:endParaRPr lang="en-US" sz="2700" kern="1200" dirty="0">
            <a:solidFill>
              <a:sysClr val="windowText" lastClr="000000"/>
            </a:solidFill>
            <a:latin typeface="Calibri"/>
            <a:ea typeface="+mn-ea"/>
            <a:cs typeface="+mn-cs"/>
          </a:endParaRPr>
        </a:p>
      </dsp:txBody>
      <dsp:txXfrm>
        <a:off x="0" y="6376"/>
        <a:ext cx="8839200" cy="1072579"/>
      </dsp:txXfrm>
    </dsp:sp>
    <dsp:sp modelId="{C15071F8-32D4-4A7D-B719-6092ED45736E}">
      <dsp:nvSpPr>
        <dsp:cNvPr id="0" name=""/>
        <dsp:cNvSpPr/>
      </dsp:nvSpPr>
      <dsp:spPr>
        <a:xfrm>
          <a:off x="0" y="1078955"/>
          <a:ext cx="8839200" cy="17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solidFill>
                <a:sysClr val="windowText" lastClr="000000">
                  <a:hueOff val="0"/>
                  <a:satOff val="0"/>
                  <a:lumOff val="0"/>
                  <a:alphaOff val="0"/>
                </a:sysClr>
              </a:solidFill>
              <a:latin typeface="Calibri"/>
              <a:ea typeface="+mn-ea"/>
              <a:cs typeface="+mn-cs"/>
            </a:rPr>
            <a:t>Analyzes all network traffic</a:t>
          </a:r>
          <a:endParaRPr lang="en-US" sz="2100" kern="1200" dirty="0">
            <a:solidFill>
              <a:sysClr val="windowText" lastClr="000000">
                <a:hueOff val="0"/>
                <a:satOff val="0"/>
                <a:lumOff val="0"/>
                <a:alphaOff val="0"/>
              </a:sysClr>
            </a:solidFill>
            <a:latin typeface="Calibri"/>
            <a:ea typeface="+mn-ea"/>
            <a:cs typeface="+mn-cs"/>
          </a:endParaRPr>
        </a:p>
        <a:p>
          <a:pPr marL="228600" lvl="1" indent="-228600" algn="l" defTabSz="933450">
            <a:lnSpc>
              <a:spcPct val="90000"/>
            </a:lnSpc>
            <a:spcBef>
              <a:spcPct val="0"/>
            </a:spcBef>
            <a:spcAft>
              <a:spcPct val="20000"/>
            </a:spcAft>
            <a:buChar char="••"/>
          </a:pPr>
          <a:r>
            <a:rPr lang="en-US" sz="2100" kern="1200" dirty="0" smtClean="0">
              <a:solidFill>
                <a:sysClr val="windowText" lastClr="000000">
                  <a:hueOff val="0"/>
                  <a:satOff val="0"/>
                  <a:lumOff val="0"/>
                  <a:alphaOff val="0"/>
                </a:sysClr>
              </a:solidFill>
              <a:latin typeface="Calibri"/>
              <a:ea typeface="+mn-ea"/>
              <a:cs typeface="+mn-cs"/>
            </a:rPr>
            <a:t>Assesses system vulnerabilities</a:t>
          </a:r>
          <a:endParaRPr lang="en-US" sz="2100" kern="1200" dirty="0">
            <a:solidFill>
              <a:sysClr val="windowText" lastClr="000000">
                <a:hueOff val="0"/>
                <a:satOff val="0"/>
                <a:lumOff val="0"/>
                <a:alphaOff val="0"/>
              </a:sysClr>
            </a:solidFill>
            <a:latin typeface="Calibri"/>
            <a:ea typeface="+mn-ea"/>
            <a:cs typeface="+mn-cs"/>
          </a:endParaRPr>
        </a:p>
        <a:p>
          <a:pPr marL="228600" lvl="1" indent="-228600" algn="l" defTabSz="933450">
            <a:lnSpc>
              <a:spcPct val="90000"/>
            </a:lnSpc>
            <a:spcBef>
              <a:spcPct val="0"/>
            </a:spcBef>
            <a:spcAft>
              <a:spcPct val="20000"/>
            </a:spcAft>
            <a:buChar char="••"/>
          </a:pPr>
          <a:r>
            <a:rPr lang="en-US" sz="2100" kern="1200" dirty="0" smtClean="0">
              <a:solidFill>
                <a:sysClr val="windowText" lastClr="000000">
                  <a:hueOff val="0"/>
                  <a:satOff val="0"/>
                  <a:lumOff val="0"/>
                  <a:alphaOff val="0"/>
                </a:sysClr>
              </a:solidFill>
              <a:latin typeface="Calibri"/>
              <a:ea typeface="+mn-ea"/>
              <a:cs typeface="+mn-cs"/>
            </a:rPr>
            <a:t>Identifies any unauthorized intrusions</a:t>
          </a:r>
          <a:endParaRPr lang="en-US" sz="2100" kern="1200" dirty="0">
            <a:solidFill>
              <a:sysClr val="windowText" lastClr="000000">
                <a:hueOff val="0"/>
                <a:satOff val="0"/>
                <a:lumOff val="0"/>
                <a:alphaOff val="0"/>
              </a:sysClr>
            </a:solidFill>
            <a:latin typeface="Calibri"/>
            <a:ea typeface="+mn-ea"/>
            <a:cs typeface="+mn-cs"/>
          </a:endParaRPr>
        </a:p>
        <a:p>
          <a:pPr marL="228600" lvl="1" indent="-228600" algn="l" defTabSz="933450">
            <a:lnSpc>
              <a:spcPct val="90000"/>
            </a:lnSpc>
            <a:spcBef>
              <a:spcPct val="0"/>
            </a:spcBef>
            <a:spcAft>
              <a:spcPct val="20000"/>
            </a:spcAft>
            <a:buChar char="••"/>
          </a:pPr>
          <a:r>
            <a:rPr lang="en-US" sz="2100" kern="1200" dirty="0" smtClean="0">
              <a:solidFill>
                <a:sysClr val="windowText" lastClr="000000">
                  <a:hueOff val="0"/>
                  <a:satOff val="0"/>
                  <a:lumOff val="0"/>
                  <a:alphaOff val="0"/>
                </a:sysClr>
              </a:solidFill>
              <a:latin typeface="Calibri"/>
              <a:ea typeface="+mn-ea"/>
              <a:cs typeface="+mn-cs"/>
            </a:rPr>
            <a:t>Notifies network administrators of suspicious behavior patterns or system breaches</a:t>
          </a:r>
          <a:endParaRPr lang="en-US" sz="2100" kern="1200" dirty="0">
            <a:solidFill>
              <a:sysClr val="windowText" lastClr="000000">
                <a:hueOff val="0"/>
                <a:satOff val="0"/>
                <a:lumOff val="0"/>
                <a:alphaOff val="0"/>
              </a:sysClr>
            </a:solidFill>
            <a:latin typeface="Calibri"/>
            <a:ea typeface="+mn-ea"/>
            <a:cs typeface="+mn-cs"/>
          </a:endParaRPr>
        </a:p>
      </dsp:txBody>
      <dsp:txXfrm>
        <a:off x="0" y="1078955"/>
        <a:ext cx="8839200" cy="1732590"/>
      </dsp:txXfrm>
    </dsp:sp>
    <dsp:sp modelId="{6D9006E7-01AA-405C-AA1A-08BB73FB930B}">
      <dsp:nvSpPr>
        <dsp:cNvPr id="0" name=""/>
        <dsp:cNvSpPr/>
      </dsp:nvSpPr>
      <dsp:spPr>
        <a:xfrm>
          <a:off x="0" y="2811545"/>
          <a:ext cx="8839200" cy="1072579"/>
        </a:xfrm>
        <a:prstGeom prst="round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solidFill>
                <a:sysClr val="windowText" lastClr="000000"/>
              </a:solidFill>
              <a:latin typeface="Calibri"/>
              <a:ea typeface="+mn-ea"/>
              <a:cs typeface="+mn-cs"/>
            </a:rPr>
            <a:t>Honeypot</a:t>
          </a:r>
          <a:endParaRPr lang="en-US" sz="2700" kern="1200" dirty="0">
            <a:solidFill>
              <a:sysClr val="windowText" lastClr="000000"/>
            </a:solidFill>
            <a:latin typeface="Calibri"/>
            <a:ea typeface="+mn-ea"/>
            <a:cs typeface="+mn-cs"/>
          </a:endParaRPr>
        </a:p>
      </dsp:txBody>
      <dsp:txXfrm>
        <a:off x="0" y="2811545"/>
        <a:ext cx="8839200" cy="1072579"/>
      </dsp:txXfrm>
    </dsp:sp>
    <dsp:sp modelId="{48EFF360-BDFF-4E5B-8450-EC9DAF1C1F00}">
      <dsp:nvSpPr>
        <dsp:cNvPr id="0" name=""/>
        <dsp:cNvSpPr/>
      </dsp:nvSpPr>
      <dsp:spPr>
        <a:xfrm>
          <a:off x="0" y="3884124"/>
          <a:ext cx="88392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smtClean="0">
              <a:solidFill>
                <a:sysClr val="windowText" lastClr="000000">
                  <a:hueOff val="0"/>
                  <a:satOff val="0"/>
                  <a:lumOff val="0"/>
                  <a:alphaOff val="0"/>
                </a:sysClr>
              </a:solidFill>
              <a:latin typeface="Calibri"/>
              <a:ea typeface="+mn-ea"/>
              <a:cs typeface="+mn-cs"/>
            </a:rPr>
            <a:t>Vulnerable computer that is set up to entice an intruder to break into it</a:t>
          </a:r>
          <a:endParaRPr lang="en-US" sz="2100" kern="1200" dirty="0">
            <a:solidFill>
              <a:sysClr val="windowText" lastClr="000000">
                <a:hueOff val="0"/>
                <a:satOff val="0"/>
                <a:lumOff val="0"/>
                <a:alphaOff val="0"/>
              </a:sysClr>
            </a:solidFill>
            <a:latin typeface="Calibri"/>
            <a:ea typeface="+mn-ea"/>
            <a:cs typeface="+mn-cs"/>
          </a:endParaRPr>
        </a:p>
      </dsp:txBody>
      <dsp:txXfrm>
        <a:off x="0" y="3884124"/>
        <a:ext cx="8839200" cy="447120"/>
      </dsp:txXfrm>
    </dsp:sp>
    <dsp:sp modelId="{B8757FB2-72BC-4CCE-A943-A5E90BE9FBC3}">
      <dsp:nvSpPr>
        <dsp:cNvPr id="0" name=""/>
        <dsp:cNvSpPr/>
      </dsp:nvSpPr>
      <dsp:spPr>
        <a:xfrm>
          <a:off x="0" y="4331244"/>
          <a:ext cx="8839200" cy="1072579"/>
        </a:xfrm>
        <a:prstGeom prst="roundRect">
          <a:avLst/>
        </a:prstGeom>
        <a:gradFill rotWithShape="0">
          <a:gsLst>
            <a:gs pos="0">
              <a:srgbClr val="8064A2">
                <a:hueOff val="0"/>
                <a:satOff val="0"/>
                <a:lumOff val="0"/>
                <a:alphaOff val="0"/>
                <a:tint val="50000"/>
                <a:satMod val="300000"/>
              </a:srgbClr>
            </a:gs>
            <a:gs pos="35000">
              <a:srgbClr val="8064A2">
                <a:hueOff val="0"/>
                <a:satOff val="0"/>
                <a:lumOff val="0"/>
                <a:alphaOff val="0"/>
                <a:tint val="37000"/>
                <a:satMod val="300000"/>
              </a:srgbClr>
            </a:gs>
            <a:gs pos="100000">
              <a:srgbClr val="8064A2">
                <a:hueOff val="0"/>
                <a:satOff val="0"/>
                <a:lumOff val="0"/>
                <a:alphaOff val="0"/>
                <a:tint val="15000"/>
                <a:satMod val="350000"/>
              </a:srgb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solidFill>
                <a:sysClr val="windowText" lastClr="000000">
                  <a:hueOff val="0"/>
                  <a:satOff val="0"/>
                  <a:lumOff val="0"/>
                  <a:alphaOff val="0"/>
                </a:sysClr>
              </a:solidFill>
              <a:latin typeface="Calibri"/>
              <a:ea typeface="+mn-ea"/>
              <a:cs typeface="+mn-cs"/>
            </a:rPr>
            <a:t>Audit Trail  records successful and unsuccessful access attempts</a:t>
          </a:r>
          <a:endParaRPr lang="en-US" sz="2700" kern="1200" dirty="0">
            <a:solidFill>
              <a:sysClr val="windowText" lastClr="000000">
                <a:hueOff val="0"/>
                <a:satOff val="0"/>
                <a:lumOff val="0"/>
                <a:alphaOff val="0"/>
              </a:sysClr>
            </a:solidFill>
            <a:latin typeface="Calibri"/>
            <a:ea typeface="+mn-ea"/>
            <a:cs typeface="+mn-cs"/>
          </a:endParaRPr>
        </a:p>
      </dsp:txBody>
      <dsp:txXfrm>
        <a:off x="0" y="4331244"/>
        <a:ext cx="8839200" cy="107257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11-1</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9</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BEBFCD9-D5AD-4706-9596-6127DCC8AAA9}" type="slidenum">
              <a:rPr lang="en-US" smtClean="0">
                <a:latin typeface="Arial" charset="0"/>
              </a:rPr>
              <a:pPr/>
              <a:t>12</a:t>
            </a:fld>
            <a:endParaRPr lang="en-US" smtClean="0">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The move Hackers includes scenes demonstrating most of these crimes in action.</a:t>
            </a:r>
            <a:r>
              <a:rPr lang="en-US" smtClean="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DC3BD656-D8C9-4520-9EE2-6B59EA0F1B6E}" type="slidenum">
              <a:rPr lang="en-US" smtClean="0">
                <a:latin typeface="Arial" charset="0"/>
              </a:rPr>
              <a:pPr/>
              <a:t>13</a:t>
            </a:fld>
            <a:endParaRPr lang="en-US" smtClean="0">
              <a:latin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The move Hackers includes scenes demonstrating most of these crimes in action.</a:t>
            </a:r>
            <a:r>
              <a:rPr lang="en-US" smtClean="0">
                <a:latin typeface="Arial"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1558785-E207-4A09-937E-E3DFD74420D5}" type="slidenum">
              <a:rPr lang="en-US" smtClean="0">
                <a:latin typeface="Arial" charset="0"/>
              </a:rPr>
              <a:pPr/>
              <a:t>19</a:t>
            </a:fld>
            <a:endParaRPr lang="en-US" smtClean="0">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BF6800D-6CB3-4C54-8E2E-9655F36C46C5}" type="slidenum">
              <a:rPr lang="en-US" smtClean="0">
                <a:latin typeface="Arial" charset="0"/>
              </a:rPr>
              <a:pPr/>
              <a:t>20</a:t>
            </a:fld>
            <a:endParaRPr lang="en-US" smtClean="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857ECD3-23AB-495E-B452-2EE26D764E99}" type="slidenum">
              <a:rPr lang="en-US" smtClean="0">
                <a:latin typeface="Arial" charset="0"/>
              </a:rPr>
              <a:pPr/>
              <a:t>21</a:t>
            </a:fld>
            <a:endParaRPr lang="en-US" smtClean="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More information regarding web bugs can be found at en.wikipedia.org/wiki/Web_bug.</a:t>
            </a:r>
            <a:r>
              <a:rPr lang="en-US" smtClean="0">
                <a:latin typeface="Arial" charset="0"/>
              </a:rPr>
              <a:t> </a:t>
            </a:r>
          </a:p>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6FB9B73-EAC7-40B4-A25D-77E85B4430F2}" type="slidenum">
              <a:rPr lang="en-US" smtClean="0">
                <a:latin typeface="Arial" charset="0"/>
              </a:rPr>
              <a:pPr/>
              <a:t>22</a:t>
            </a:fld>
            <a:endParaRPr lang="en-US" smtClean="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Spam is rumored to be named in honor of the Monty Python skit, Spam!. In the skit, a customer is forced to select spam in his lunch. Much like we are forced to accept a spam message. Visit www.detritus.org/spam/skit.html for the entire spam skit.</a:t>
            </a:r>
            <a:r>
              <a:rPr lang="en-US" smtClean="0">
                <a:latin typeface="Arial" charset="0"/>
              </a:rPr>
              <a:t> </a:t>
            </a:r>
          </a:p>
          <a:p>
            <a:pPr eaLnBrk="1" hangingPunct="1"/>
            <a:endParaRPr lang="en-US" smtClean="0">
              <a:latin typeface="Arial" charset="0"/>
            </a:endParaRPr>
          </a:p>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Spam is one topic that nearly everyone in the class can relate to. Have your students think about spam from the other side. Have them consider the point of view of the self proclaimed ‘Spam King’, Scott Richter. For some conversation fodder visit www.pcworld.com/news/article/0,aid,116807,00.asp.</a:t>
            </a:r>
            <a:r>
              <a:rPr lang="en-US" smtClean="0">
                <a:latin typeface="Arial" charset="0"/>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248F4CB4-6896-45C3-AB5D-4D4F4FCDC314}" type="slidenum">
              <a:rPr lang="en-US" smtClean="0">
                <a:latin typeface="Arial" charset="0"/>
              </a:rPr>
              <a:pPr/>
              <a:t>23</a:t>
            </a:fld>
            <a:endParaRPr lang="en-US" smtClean="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Visit www.apc.com for information regarding UPS solutions.</a:t>
            </a:r>
            <a:r>
              <a:rPr lang="en-US" smtClean="0">
                <a:latin typeface="Arial" charset="0"/>
              </a:rPr>
              <a:t> </a:t>
            </a:r>
          </a:p>
          <a:p>
            <a:pPr eaLnBrk="1" hangingPunct="1"/>
            <a:endParaRPr lang="en-US" smtClean="0">
              <a:latin typeface="Arial" charset="0"/>
            </a:endParaRPr>
          </a:p>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Larger installations use generators to protect networks. Hospitals, grocery stores and insurance companies may all use generators. Quite often the power solution is a combination of battery and generator. The batteries run long enough for the generators to start and stabilize. Then the batteries stop and the generators provide power to the facility.</a:t>
            </a:r>
            <a:r>
              <a:rPr lang="en-US" smtClean="0">
                <a:latin typeface="Arial" charset="0"/>
              </a:rP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160DAD2B-1554-4EA1-A155-7A5768FD6453}" type="slidenum">
              <a:rPr lang="en-US" smtClean="0">
                <a:latin typeface="Arial" charset="0"/>
              </a:rPr>
              <a:pPr/>
              <a:t>25</a:t>
            </a:fld>
            <a:endParaRPr lang="en-US" smtClean="0">
              <a:latin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In 2004 Hurricane Ivan caused massive damage to Florida and several other states. Network administrations in Florida are used to planning for hurricanes. However, computers in Southeastern Pennsylvania suffered massive loss of data due to Ivan. How culpable are the administrators in PA who did not plan for Ivan?</a:t>
            </a:r>
            <a:r>
              <a:rPr lang="en-US" smtClean="0">
                <a:latin typeface="Arial" charset="0"/>
              </a:rP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Figure 11-2</a:t>
            </a:r>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28</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11-3</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32</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FCAF8BB-0A08-426D-9F72-261B316D5C9A}" type="slidenum">
              <a:rPr lang="en-US" smtClean="0">
                <a:latin typeface="Arial" charset="0"/>
              </a:rPr>
              <a:pPr/>
              <a:t>33</a:t>
            </a:fld>
            <a:endParaRPr lang="en-US" smtClean="0">
              <a:latin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For information on specific viruses visit securityresponse.Symantec.com/.</a:t>
            </a:r>
            <a:r>
              <a:rPr lang="en-US" smtClean="0">
                <a:latin typeface="Arial" charset="0"/>
              </a:rPr>
              <a:t> </a:t>
            </a:r>
          </a:p>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Detailed information regarding the protection from viruses, see the Computing keynote at the end of the chapter.</a:t>
            </a:r>
            <a:r>
              <a:rPr lang="en-US" smtClean="0">
                <a:latin typeface="Arial" charset="0"/>
              </a:rP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C262629-6D62-45A1-9164-EAC492DFA885}" type="slidenum">
              <a:rPr lang="en-US" smtClean="0">
                <a:latin typeface="Arial" charset="0"/>
              </a:rPr>
              <a:pPr/>
              <a:t>43</a:t>
            </a:fld>
            <a:endParaRPr lang="en-US" smtClean="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smtClean="0">
                <a:latin typeface="Arial" charset="0"/>
              </a:rP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11-6</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46</a:t>
            </a:fld>
            <a:endParaRPr lang="en-US"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11-5</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49</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11-7</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51</a:t>
            </a:fld>
            <a:endParaRPr lang="en-US" altLang="zh-TW"/>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The number of zombie computers is increasing at a rapid rate. Your computer may be a zombie or part of a </a:t>
            </a:r>
            <a:r>
              <a:rPr lang="en-US" sz="1200" kern="1200" baseline="0" dirty="0" err="1" smtClean="0">
                <a:solidFill>
                  <a:schemeClr val="tx1"/>
                </a:solidFill>
                <a:latin typeface="Arial" charset="0"/>
                <a:ea typeface="+mn-ea"/>
                <a:cs typeface="+mn-cs"/>
              </a:rPr>
              <a:t>botnet</a:t>
            </a:r>
            <a:r>
              <a:rPr lang="en-US" sz="1200" kern="1200" baseline="0" dirty="0" smtClean="0">
                <a:solidFill>
                  <a:schemeClr val="tx1"/>
                </a:solidFill>
                <a:latin typeface="Arial" charset="0"/>
                <a:ea typeface="+mn-ea"/>
                <a:cs typeface="+mn-cs"/>
              </a:rPr>
              <a:t> if you notice unusually high disk activity, a slower than normal Internet connection, or devices connected to your computer becoming increasingly unresponsive. The chances of your computer</a:t>
            </a:r>
          </a:p>
          <a:p>
            <a:r>
              <a:rPr lang="en-US" sz="1200" kern="1200" baseline="0" dirty="0" smtClean="0">
                <a:solidFill>
                  <a:schemeClr val="tx1"/>
                </a:solidFill>
                <a:latin typeface="Arial" charset="0"/>
                <a:ea typeface="+mn-ea"/>
                <a:cs typeface="+mn-cs"/>
              </a:rPr>
              <a:t>becoming a zombie or part of a </a:t>
            </a:r>
            <a:r>
              <a:rPr lang="en-US" sz="1200" kern="1200" baseline="0" dirty="0" err="1" smtClean="0">
                <a:solidFill>
                  <a:schemeClr val="tx1"/>
                </a:solidFill>
                <a:latin typeface="Arial" charset="0"/>
                <a:ea typeface="+mn-ea"/>
                <a:cs typeface="+mn-cs"/>
              </a:rPr>
              <a:t>botnet</a:t>
            </a:r>
            <a:r>
              <a:rPr lang="en-US" sz="1200" kern="1200" baseline="0" dirty="0" smtClean="0">
                <a:solidFill>
                  <a:schemeClr val="tx1"/>
                </a:solidFill>
                <a:latin typeface="Arial" charset="0"/>
                <a:ea typeface="+mn-ea"/>
                <a:cs typeface="+mn-cs"/>
              </a:rPr>
              <a:t> greatly increase if you do not have an effective firewall.</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52</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The number of zombie computers is increasing at a rapid rate. Your computer may be a zombie or part of a </a:t>
            </a:r>
            <a:r>
              <a:rPr lang="en-US" sz="1200" kern="1200" baseline="0" dirty="0" err="1" smtClean="0">
                <a:solidFill>
                  <a:schemeClr val="tx1"/>
                </a:solidFill>
                <a:latin typeface="Arial" charset="0"/>
                <a:ea typeface="+mn-ea"/>
                <a:cs typeface="+mn-cs"/>
              </a:rPr>
              <a:t>botnet</a:t>
            </a:r>
            <a:r>
              <a:rPr lang="en-US" sz="1200" kern="1200" baseline="0" dirty="0" smtClean="0">
                <a:solidFill>
                  <a:schemeClr val="tx1"/>
                </a:solidFill>
                <a:latin typeface="Arial" charset="0"/>
                <a:ea typeface="+mn-ea"/>
                <a:cs typeface="+mn-cs"/>
              </a:rPr>
              <a:t> if you notice unusually high disk activity, a slower than normal Internet connection, or devices connected to your computer becoming increasingly unresponsive. The chances of your computer</a:t>
            </a:r>
          </a:p>
          <a:p>
            <a:r>
              <a:rPr lang="en-US" sz="1200" kern="1200" baseline="0" dirty="0" smtClean="0">
                <a:solidFill>
                  <a:schemeClr val="tx1"/>
                </a:solidFill>
                <a:latin typeface="Arial" charset="0"/>
                <a:ea typeface="+mn-ea"/>
                <a:cs typeface="+mn-cs"/>
              </a:rPr>
              <a:t>becoming a zombie or part of a </a:t>
            </a:r>
            <a:r>
              <a:rPr lang="en-US" sz="1200" kern="1200" baseline="0" dirty="0" err="1" smtClean="0">
                <a:solidFill>
                  <a:schemeClr val="tx1"/>
                </a:solidFill>
                <a:latin typeface="Arial" charset="0"/>
                <a:ea typeface="+mn-ea"/>
                <a:cs typeface="+mn-cs"/>
              </a:rPr>
              <a:t>botnet</a:t>
            </a:r>
            <a:r>
              <a:rPr lang="en-US" sz="1200" kern="1200" baseline="0" dirty="0" smtClean="0">
                <a:solidFill>
                  <a:schemeClr val="tx1"/>
                </a:solidFill>
                <a:latin typeface="Arial" charset="0"/>
                <a:ea typeface="+mn-ea"/>
                <a:cs typeface="+mn-cs"/>
              </a:rPr>
              <a:t> greatly increase if you do not have an effective firewall.</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53</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11-8</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54</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11-9</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56</a:t>
            </a:fld>
            <a:endParaRPr lang="en-US"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smtClean="0"/>
              <a:t>Lecture 30</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9" name="Content Placeholder 8"/>
          <p:cNvSpPr>
            <a:spLocks noGrp="1"/>
          </p:cNvSpPr>
          <p:nvPr>
            <p:ph idx="1"/>
          </p:nvPr>
        </p:nvSpPr>
        <p:spPr>
          <a:xfrm>
            <a:off x="304800" y="1066800"/>
            <a:ext cx="8610600" cy="5410200"/>
          </a:xfrm>
        </p:spPr>
        <p:txBody>
          <a:bodyPr>
            <a:normAutofit fontScale="92500" lnSpcReduction="20000"/>
          </a:bodyPr>
          <a:lstStyle/>
          <a:p>
            <a:r>
              <a:rPr lang="en-US" dirty="0" smtClean="0"/>
              <a:t>System Development Life Cycle Phases</a:t>
            </a:r>
          </a:p>
          <a:p>
            <a:r>
              <a:rPr lang="en-US" dirty="0" smtClean="0"/>
              <a:t>Ongoing Activities</a:t>
            </a:r>
          </a:p>
          <a:p>
            <a:pPr lvl="1"/>
            <a:r>
              <a:rPr lang="en-US" dirty="0" smtClean="0"/>
              <a:t>Project Management, Feasibility, Documentation</a:t>
            </a:r>
          </a:p>
          <a:p>
            <a:r>
              <a:rPr lang="en-US" dirty="0" smtClean="0"/>
              <a:t>Planning</a:t>
            </a:r>
          </a:p>
          <a:p>
            <a:pPr lvl="1"/>
            <a:r>
              <a:rPr lang="en-US" dirty="0" smtClean="0"/>
              <a:t>Review, approve and prioritize project requests</a:t>
            </a:r>
          </a:p>
          <a:p>
            <a:r>
              <a:rPr lang="en-US" dirty="0" smtClean="0"/>
              <a:t>Analysis</a:t>
            </a:r>
          </a:p>
          <a:p>
            <a:pPr lvl="1"/>
            <a:r>
              <a:rPr lang="en-US" dirty="0" smtClean="0"/>
              <a:t>Preliminary Investigation, Detailed analysis</a:t>
            </a:r>
          </a:p>
          <a:p>
            <a:r>
              <a:rPr lang="en-US" dirty="0" smtClean="0"/>
              <a:t>Design</a:t>
            </a:r>
          </a:p>
          <a:p>
            <a:pPr lvl="1"/>
            <a:r>
              <a:rPr lang="en-US" dirty="0" smtClean="0"/>
              <a:t>Acquire Hardware and software, Develop details</a:t>
            </a:r>
          </a:p>
          <a:p>
            <a:r>
              <a:rPr lang="en-US" dirty="0" smtClean="0"/>
              <a:t>Implementation</a:t>
            </a:r>
          </a:p>
          <a:p>
            <a:pPr lvl="1"/>
            <a:r>
              <a:rPr lang="en-US" dirty="0" smtClean="0"/>
              <a:t>Develop programs, install and test new system</a:t>
            </a:r>
          </a:p>
          <a:p>
            <a:r>
              <a:rPr lang="en-US" dirty="0" smtClean="0"/>
              <a:t>Operation, Support and Security</a:t>
            </a:r>
          </a:p>
          <a:p>
            <a:pPr lvl="1"/>
            <a:r>
              <a:rPr lang="en-US" dirty="0" smtClean="0"/>
              <a:t>Maintenance Activities, System performance and security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9" name="Content Placeholder 8"/>
          <p:cNvSpPr>
            <a:spLocks noGrp="1"/>
          </p:cNvSpPr>
          <p:nvPr>
            <p:ph idx="1"/>
          </p:nvPr>
        </p:nvSpPr>
        <p:spPr>
          <a:xfrm>
            <a:off x="304800" y="1066800"/>
            <a:ext cx="8610600" cy="5791200"/>
          </a:xfrm>
        </p:spPr>
        <p:txBody>
          <a:bodyPr>
            <a:normAutofit fontScale="92500" lnSpcReduction="20000"/>
          </a:bodyPr>
          <a:lstStyle/>
          <a:p>
            <a:r>
              <a:rPr lang="en-US" dirty="0" smtClean="0"/>
              <a:t>Program Development Life Cycle</a:t>
            </a:r>
          </a:p>
          <a:p>
            <a:r>
              <a:rPr lang="en-US" dirty="0" smtClean="0"/>
              <a:t>Analyze requirements</a:t>
            </a:r>
          </a:p>
          <a:p>
            <a:pPr lvl="1"/>
            <a:r>
              <a:rPr lang="en-US" dirty="0" smtClean="0"/>
              <a:t>Review requirements, develop IPO charts</a:t>
            </a:r>
          </a:p>
          <a:p>
            <a:r>
              <a:rPr lang="en-US" dirty="0" smtClean="0"/>
              <a:t>Design solution</a:t>
            </a:r>
          </a:p>
          <a:p>
            <a:pPr lvl="1"/>
            <a:r>
              <a:rPr lang="en-US" dirty="0" smtClean="0"/>
              <a:t>Design solution algorithm, Structured  and OOP</a:t>
            </a:r>
          </a:p>
          <a:p>
            <a:pPr lvl="1"/>
            <a:r>
              <a:rPr lang="en-US" dirty="0" smtClean="0"/>
              <a:t>Flowchart and Pseudo code</a:t>
            </a:r>
          </a:p>
          <a:p>
            <a:r>
              <a:rPr lang="en-US" dirty="0" smtClean="0"/>
              <a:t>Validate design</a:t>
            </a:r>
          </a:p>
          <a:p>
            <a:pPr lvl="1"/>
            <a:r>
              <a:rPr lang="en-US" dirty="0" smtClean="0"/>
              <a:t>Inspection and Desk check</a:t>
            </a:r>
          </a:p>
          <a:p>
            <a:r>
              <a:rPr lang="en-US" dirty="0" smtClean="0"/>
              <a:t>Implement design</a:t>
            </a:r>
          </a:p>
          <a:p>
            <a:pPr lvl="1"/>
            <a:r>
              <a:rPr lang="en-US" dirty="0" smtClean="0"/>
              <a:t>Program development tool, writing code</a:t>
            </a:r>
          </a:p>
          <a:p>
            <a:r>
              <a:rPr lang="en-US" dirty="0" smtClean="0"/>
              <a:t>Test solution</a:t>
            </a:r>
          </a:p>
          <a:p>
            <a:pPr lvl="1"/>
            <a:r>
              <a:rPr lang="en-US" dirty="0" smtClean="0"/>
              <a:t>Testing and Debugging</a:t>
            </a:r>
          </a:p>
          <a:p>
            <a:r>
              <a:rPr lang="en-US" dirty="0" smtClean="0"/>
              <a:t>Document solution</a:t>
            </a:r>
          </a:p>
          <a:p>
            <a:pPr lvl="1"/>
            <a:r>
              <a:rPr lang="en-US" dirty="0" smtClean="0"/>
              <a:t>Review Program code and documentation</a:t>
            </a:r>
          </a:p>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5">
                                            <p:graphicEl>
                                              <a:dgm id="{CB2BB0C4-ECE4-4770-A68C-D7C809B7402C}"/>
                                            </p:graphicEl>
                                          </p:spTgt>
                                        </p:tgtEl>
                                        <p:attrNameLst>
                                          <p:attrName>style.visibility</p:attrName>
                                        </p:attrNameLst>
                                      </p:cBhvr>
                                      <p:to>
                                        <p:strVal val="visible"/>
                                      </p:to>
                                    </p:set>
                                    <p:animEffect transition="in" filter="dissolve">
                                      <p:cBhvr>
                                        <p:cTn id="7" dur="500"/>
                                        <p:tgtEl>
                                          <p:spTgt spid="5">
                                            <p:graphicEl>
                                              <a:dgm id="{CB2BB0C4-ECE4-4770-A68C-D7C809B740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5">
                                            <p:graphicEl>
                                              <a:dgm id="{92DA1AAD-846D-4A69-8D78-084238D5288C}"/>
                                            </p:graphicEl>
                                          </p:spTgt>
                                        </p:tgtEl>
                                        <p:attrNameLst>
                                          <p:attrName>style.visibility</p:attrName>
                                        </p:attrNameLst>
                                      </p:cBhvr>
                                      <p:to>
                                        <p:strVal val="visible"/>
                                      </p:to>
                                    </p:set>
                                    <p:animEffect transition="in" filter="dissolve">
                                      <p:cBhvr>
                                        <p:cTn id="12" dur="500"/>
                                        <p:tgtEl>
                                          <p:spTgt spid="5">
                                            <p:graphicEl>
                                              <a:dgm id="{92DA1AAD-846D-4A69-8D78-084238D5288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5">
                                            <p:graphicEl>
                                              <a:dgm id="{09E34688-86DF-4D39-90DA-42DF0A84216E}"/>
                                            </p:graphicEl>
                                          </p:spTgt>
                                        </p:tgtEl>
                                        <p:attrNameLst>
                                          <p:attrName>style.visibility</p:attrName>
                                        </p:attrNameLst>
                                      </p:cBhvr>
                                      <p:to>
                                        <p:strVal val="visible"/>
                                      </p:to>
                                    </p:set>
                                    <p:animEffect transition="in" filter="dissolve">
                                      <p:cBhvr>
                                        <p:cTn id="17" dur="500"/>
                                        <p:tgtEl>
                                          <p:spTgt spid="5">
                                            <p:graphicEl>
                                              <a:dgm id="{09E34688-86DF-4D39-90DA-42DF0A84216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5">
                                            <p:graphicEl>
                                              <a:dgm id="{32ECF9A4-50B5-4F73-A08B-7945517350A7}"/>
                                            </p:graphicEl>
                                          </p:spTgt>
                                        </p:tgtEl>
                                        <p:attrNameLst>
                                          <p:attrName>style.visibility</p:attrName>
                                        </p:attrNameLst>
                                      </p:cBhvr>
                                      <p:to>
                                        <p:strVal val="visible"/>
                                      </p:to>
                                    </p:set>
                                    <p:animEffect transition="in" filter="dissolve">
                                      <p:cBhvr>
                                        <p:cTn id="22" dur="500"/>
                                        <p:tgtEl>
                                          <p:spTgt spid="5">
                                            <p:graphicEl>
                                              <a:dgm id="{32ECF9A4-50B5-4F73-A08B-7945517350A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2000"/>
                                  </p:stCondLst>
                                  <p:childTnLst>
                                    <p:set>
                                      <p:cBhvr>
                                        <p:cTn id="26" dur="1" fill="hold">
                                          <p:stCondLst>
                                            <p:cond delay="0"/>
                                          </p:stCondLst>
                                        </p:cTn>
                                        <p:tgtEl>
                                          <p:spTgt spid="5">
                                            <p:graphicEl>
                                              <a:dgm id="{CC3F71A1-400B-487C-BC25-5A3F69281977}"/>
                                            </p:graphicEl>
                                          </p:spTgt>
                                        </p:tgtEl>
                                        <p:attrNameLst>
                                          <p:attrName>style.visibility</p:attrName>
                                        </p:attrNameLst>
                                      </p:cBhvr>
                                      <p:to>
                                        <p:strVal val="visible"/>
                                      </p:to>
                                    </p:set>
                                    <p:animEffect transition="in" filter="dissolve">
                                      <p:cBhvr>
                                        <p:cTn id="27" dur="500"/>
                                        <p:tgtEl>
                                          <p:spTgt spid="5">
                                            <p:graphicEl>
                                              <a:dgm id="{CC3F71A1-400B-487C-BC25-5A3F692819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Security Risk</a:t>
            </a:r>
            <a:endParaRPr lang="en-US" dirty="0"/>
          </a:p>
        </p:txBody>
      </p:sp>
      <p:sp>
        <p:nvSpPr>
          <p:cNvPr id="3" name="Content Placeholder 2"/>
          <p:cNvSpPr>
            <a:spLocks noGrp="1"/>
          </p:cNvSpPr>
          <p:nvPr>
            <p:ph idx="1"/>
          </p:nvPr>
        </p:nvSpPr>
        <p:spPr>
          <a:xfrm>
            <a:off x="304800" y="1066800"/>
            <a:ext cx="8534400" cy="2895600"/>
          </a:xfrm>
        </p:spPr>
        <p:txBody>
          <a:bodyPr>
            <a:normAutofit fontScale="85000" lnSpcReduction="20000"/>
          </a:bodyPr>
          <a:lstStyle/>
          <a:p>
            <a:r>
              <a:rPr lang="en-US" sz="3200" dirty="0" smtClean="0"/>
              <a:t>A </a:t>
            </a:r>
            <a:r>
              <a:rPr lang="en-US" sz="3200" dirty="0" smtClean="0">
                <a:solidFill>
                  <a:srgbClr val="0000CC"/>
                </a:solidFill>
              </a:rPr>
              <a:t>computer security risk </a:t>
            </a:r>
            <a:r>
              <a:rPr lang="en-US" sz="3200" dirty="0" smtClean="0"/>
              <a:t>is any event or action that could cause a loss of or damage to computer hardware, software, data, information, or processing capability</a:t>
            </a:r>
          </a:p>
          <a:p>
            <a:r>
              <a:rPr lang="en-US" sz="3200" dirty="0" smtClean="0"/>
              <a:t>Any illegal act involving a computer generally is referred to as a </a:t>
            </a:r>
            <a:r>
              <a:rPr lang="en-US" sz="3200" dirty="0" smtClean="0">
                <a:solidFill>
                  <a:srgbClr val="0000CC"/>
                </a:solidFill>
              </a:rPr>
              <a:t>computer crime</a:t>
            </a:r>
          </a:p>
          <a:p>
            <a:r>
              <a:rPr lang="en-US" sz="3200" dirty="0" smtClean="0"/>
              <a:t>A </a:t>
            </a:r>
            <a:r>
              <a:rPr lang="en-US" sz="3200" dirty="0" smtClean="0">
                <a:solidFill>
                  <a:srgbClr val="0000CC"/>
                </a:solidFill>
              </a:rPr>
              <a:t>cybercrime</a:t>
            </a:r>
            <a:r>
              <a:rPr lang="en-US" sz="3200" dirty="0" smtClean="0"/>
              <a:t> is an online or Internet-based illegal act</a:t>
            </a:r>
          </a:p>
        </p:txBody>
      </p:sp>
      <p:graphicFrame>
        <p:nvGraphicFramePr>
          <p:cNvPr id="5" name="Diagram 4"/>
          <p:cNvGraphicFramePr/>
          <p:nvPr/>
        </p:nvGraphicFramePr>
        <p:xfrm>
          <a:off x="228600" y="3962400"/>
          <a:ext cx="868680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0B07D6E1-9553-4A16-A1D8-EF481498F4FD}"/>
                                            </p:graphicEl>
                                          </p:spTgt>
                                        </p:tgtEl>
                                        <p:attrNameLst>
                                          <p:attrName>style.visibility</p:attrName>
                                        </p:attrNameLst>
                                      </p:cBhvr>
                                      <p:to>
                                        <p:strVal val="visible"/>
                                      </p:to>
                                    </p:set>
                                    <p:animEffect transition="in" filter="dissolve">
                                      <p:cBhvr>
                                        <p:cTn id="7" dur="500"/>
                                        <p:tgtEl>
                                          <p:spTgt spid="5">
                                            <p:graphicEl>
                                              <a:dgm id="{0B07D6E1-9553-4A16-A1D8-EF481498F4FD}"/>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49FCCF03-2878-4615-B4D0-052E193919AB}"/>
                                            </p:graphicEl>
                                          </p:spTgt>
                                        </p:tgtEl>
                                        <p:attrNameLst>
                                          <p:attrName>style.visibility</p:attrName>
                                        </p:attrNameLst>
                                      </p:cBhvr>
                                      <p:to>
                                        <p:strVal val="visible"/>
                                      </p:to>
                                    </p:set>
                                    <p:animEffect transition="in" filter="dissolve">
                                      <p:cBhvr>
                                        <p:cTn id="11" dur="500"/>
                                        <p:tgtEl>
                                          <p:spTgt spid="5">
                                            <p:graphicEl>
                                              <a:dgm id="{49FCCF03-2878-4615-B4D0-052E193919AB}"/>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C460A24A-F7E4-4F5B-B5DA-7E5071A37634}"/>
                                            </p:graphicEl>
                                          </p:spTgt>
                                        </p:tgtEl>
                                        <p:attrNameLst>
                                          <p:attrName>style.visibility</p:attrName>
                                        </p:attrNameLst>
                                      </p:cBhvr>
                                      <p:to>
                                        <p:strVal val="visible"/>
                                      </p:to>
                                    </p:set>
                                    <p:animEffect transition="in" filter="dissolve">
                                      <p:cBhvr>
                                        <p:cTn id="15" dur="500"/>
                                        <p:tgtEl>
                                          <p:spTgt spid="5">
                                            <p:graphicEl>
                                              <a:dgm id="{C460A24A-F7E4-4F5B-B5DA-7E5071A37634}"/>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AAF45655-D9D7-41EA-A0B4-19ADCB569E17}"/>
                                            </p:graphicEl>
                                          </p:spTgt>
                                        </p:tgtEl>
                                        <p:attrNameLst>
                                          <p:attrName>style.visibility</p:attrName>
                                        </p:attrNameLst>
                                      </p:cBhvr>
                                      <p:to>
                                        <p:strVal val="visible"/>
                                      </p:to>
                                    </p:set>
                                    <p:animEffect transition="in" filter="dissolve">
                                      <p:cBhvr>
                                        <p:cTn id="19" dur="500"/>
                                        <p:tgtEl>
                                          <p:spTgt spid="5">
                                            <p:graphicEl>
                                              <a:dgm id="{AAF45655-D9D7-41EA-A0B4-19ADCB569E17}"/>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3B23BAE0-647C-4F44-9316-4763E8C42821}"/>
                                            </p:graphicEl>
                                          </p:spTgt>
                                        </p:tgtEl>
                                        <p:attrNameLst>
                                          <p:attrName>style.visibility</p:attrName>
                                        </p:attrNameLst>
                                      </p:cBhvr>
                                      <p:to>
                                        <p:strVal val="visible"/>
                                      </p:to>
                                    </p:set>
                                    <p:animEffect transition="in" filter="dissolve">
                                      <p:cBhvr>
                                        <p:cTn id="23" dur="500"/>
                                        <p:tgtEl>
                                          <p:spTgt spid="5">
                                            <p:graphicEl>
                                              <a:dgm id="{3B23BAE0-647C-4F44-9316-4763E8C42821}"/>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13098BC5-B13A-4D2A-B348-95E30788D60A}"/>
                                            </p:graphicEl>
                                          </p:spTgt>
                                        </p:tgtEl>
                                        <p:attrNameLst>
                                          <p:attrName>style.visibility</p:attrName>
                                        </p:attrNameLst>
                                      </p:cBhvr>
                                      <p:to>
                                        <p:strVal val="visible"/>
                                      </p:to>
                                    </p:set>
                                    <p:animEffect transition="in" filter="dissolve">
                                      <p:cBhvr>
                                        <p:cTn id="27" dur="500"/>
                                        <p:tgtEl>
                                          <p:spTgt spid="5">
                                            <p:graphicEl>
                                              <a:dgm id="{13098BC5-B13A-4D2A-B348-95E30788D60A}"/>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A7651B5B-D9E4-4D70-940C-2DFFFF912EFA}"/>
                                            </p:graphicEl>
                                          </p:spTgt>
                                        </p:tgtEl>
                                        <p:attrNameLst>
                                          <p:attrName>style.visibility</p:attrName>
                                        </p:attrNameLst>
                                      </p:cBhvr>
                                      <p:to>
                                        <p:strVal val="visible"/>
                                      </p:to>
                                    </p:set>
                                    <p:animEffect transition="in" filter="dissolve">
                                      <p:cBhvr>
                                        <p:cTn id="31" dur="500"/>
                                        <p:tgtEl>
                                          <p:spTgt spid="5">
                                            <p:graphicEl>
                                              <a:dgm id="{A7651B5B-D9E4-4D70-940C-2DFFFF912EF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Cybercrime</a:t>
            </a:r>
            <a:endParaRPr lang="en-US" dirty="0"/>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r>
              <a:rPr lang="en-US" dirty="0" smtClean="0">
                <a:solidFill>
                  <a:srgbClr val="0000CC"/>
                </a:solidFill>
              </a:rPr>
              <a:t>Hacker</a:t>
            </a:r>
            <a:r>
              <a:rPr lang="en-US" b="1" dirty="0" smtClean="0"/>
              <a:t> </a:t>
            </a:r>
            <a:r>
              <a:rPr lang="en-US" dirty="0" smtClean="0"/>
              <a:t>refers to someone who accesses a computer or network illegally</a:t>
            </a:r>
          </a:p>
          <a:p>
            <a:pPr lvl="1"/>
            <a:r>
              <a:rPr lang="en-US" dirty="0" smtClean="0"/>
              <a:t>Some hackers claim the intent of their security breaches is to improve security</a:t>
            </a:r>
          </a:p>
          <a:p>
            <a:r>
              <a:rPr lang="en-US" dirty="0" smtClean="0">
                <a:solidFill>
                  <a:srgbClr val="0000CC"/>
                </a:solidFill>
              </a:rPr>
              <a:t>Cracker</a:t>
            </a:r>
            <a:r>
              <a:rPr lang="en-US" b="1" dirty="0" smtClean="0"/>
              <a:t> </a:t>
            </a:r>
            <a:r>
              <a:rPr lang="en-US" dirty="0" smtClean="0"/>
              <a:t>also is someone who accesses a computer or network illegally but has the intent of destroying data, stealing information, or other malicious action</a:t>
            </a:r>
          </a:p>
          <a:p>
            <a:pPr lvl="1"/>
            <a:r>
              <a:rPr lang="en-US" dirty="0" smtClean="0"/>
              <a:t>Both hackers and crackers have advanced computer and network skills</a:t>
            </a:r>
          </a:p>
          <a:p>
            <a:r>
              <a:rPr lang="en-US" dirty="0" smtClean="0">
                <a:solidFill>
                  <a:srgbClr val="0000CC"/>
                </a:solidFill>
              </a:rPr>
              <a:t>Script </a:t>
            </a:r>
            <a:r>
              <a:rPr lang="en-US" dirty="0" err="1" smtClean="0">
                <a:solidFill>
                  <a:srgbClr val="0000CC"/>
                </a:solidFill>
              </a:rPr>
              <a:t>kiddie</a:t>
            </a:r>
            <a:r>
              <a:rPr lang="en-US" b="1" dirty="0" smtClean="0"/>
              <a:t> </a:t>
            </a:r>
            <a:r>
              <a:rPr lang="en-US" dirty="0" smtClean="0"/>
              <a:t>has the same intent as a cracker but does not have the technical skills and knowledge</a:t>
            </a:r>
          </a:p>
          <a:p>
            <a:pPr lvl="1"/>
            <a:r>
              <a:rPr lang="en-US" dirty="0" smtClean="0"/>
              <a:t>often use prewritten hacking and cracking programs to break into computers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Cybercrime</a:t>
            </a:r>
            <a:endParaRPr lang="en-US" dirty="0"/>
          </a:p>
        </p:txBody>
      </p:sp>
      <p:sp>
        <p:nvSpPr>
          <p:cNvPr id="3" name="Content Placeholder 2"/>
          <p:cNvSpPr>
            <a:spLocks noGrp="1"/>
          </p:cNvSpPr>
          <p:nvPr>
            <p:ph idx="1"/>
          </p:nvPr>
        </p:nvSpPr>
        <p:spPr>
          <a:xfrm>
            <a:off x="304800" y="1066800"/>
            <a:ext cx="8534400" cy="5791200"/>
          </a:xfrm>
        </p:spPr>
        <p:txBody>
          <a:bodyPr>
            <a:normAutofit fontScale="92500"/>
          </a:bodyPr>
          <a:lstStyle/>
          <a:p>
            <a:r>
              <a:rPr lang="en-US" dirty="0" smtClean="0">
                <a:solidFill>
                  <a:srgbClr val="0000CC"/>
                </a:solidFill>
              </a:rPr>
              <a:t>Corporate spies </a:t>
            </a:r>
            <a:r>
              <a:rPr lang="en-US" dirty="0" smtClean="0"/>
              <a:t>have excellent computer and networking skills and are hired to break into a specific computer and steal its proprietary data and information, or to help identify security risks in their own organization</a:t>
            </a:r>
          </a:p>
          <a:p>
            <a:pPr lvl="1"/>
            <a:r>
              <a:rPr lang="en-US" dirty="0" smtClean="0"/>
              <a:t>Some companies hire corporate spies, a practice known as </a:t>
            </a:r>
            <a:r>
              <a:rPr lang="en-US" dirty="0" smtClean="0">
                <a:solidFill>
                  <a:srgbClr val="0000CC"/>
                </a:solidFill>
              </a:rPr>
              <a:t>corporate espionage</a:t>
            </a:r>
            <a:r>
              <a:rPr lang="en-US" dirty="0" smtClean="0"/>
              <a:t>, to gain a competitive advantage</a:t>
            </a:r>
          </a:p>
          <a:p>
            <a:r>
              <a:rPr lang="en-US" dirty="0" smtClean="0">
                <a:solidFill>
                  <a:srgbClr val="0000CC"/>
                </a:solidFill>
              </a:rPr>
              <a:t>Unethical employees </a:t>
            </a:r>
            <a:r>
              <a:rPr lang="en-US" dirty="0" smtClean="0"/>
              <a:t>may break into their employers’ computers for a variety of reasons</a:t>
            </a:r>
          </a:p>
          <a:p>
            <a:pPr lvl="1"/>
            <a:r>
              <a:rPr lang="en-US" dirty="0" smtClean="0"/>
              <a:t>Some simply want to exploit a security weakness</a:t>
            </a:r>
          </a:p>
          <a:p>
            <a:pPr lvl="1"/>
            <a:r>
              <a:rPr lang="en-US" dirty="0" smtClean="0"/>
              <a:t>Others seek financial gains from selling confidential information</a:t>
            </a:r>
          </a:p>
          <a:p>
            <a:pPr lvl="1"/>
            <a:r>
              <a:rPr lang="en-US" dirty="0" smtClean="0"/>
              <a:t>Disgruntled employees may want revenge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Categories of Cybercrime</a:t>
            </a:r>
            <a:endParaRPr lang="en-US" dirty="0"/>
          </a:p>
        </p:txBody>
      </p:sp>
      <p:sp>
        <p:nvSpPr>
          <p:cNvPr id="3" name="Content Placeholder 2"/>
          <p:cNvSpPr>
            <a:spLocks noGrp="1"/>
          </p:cNvSpPr>
          <p:nvPr>
            <p:ph idx="1"/>
          </p:nvPr>
        </p:nvSpPr>
        <p:spPr>
          <a:xfrm>
            <a:off x="304800" y="1066800"/>
            <a:ext cx="8534400" cy="5791200"/>
          </a:xfrm>
        </p:spPr>
        <p:txBody>
          <a:bodyPr>
            <a:normAutofit fontScale="85000" lnSpcReduction="20000"/>
          </a:bodyPr>
          <a:lstStyle/>
          <a:p>
            <a:r>
              <a:rPr lang="en-US" dirty="0" err="1" smtClean="0">
                <a:solidFill>
                  <a:srgbClr val="0000CC"/>
                </a:solidFill>
              </a:rPr>
              <a:t>Cyberextortionist</a:t>
            </a:r>
            <a:r>
              <a:rPr lang="en-US" b="1" dirty="0" smtClean="0"/>
              <a:t> </a:t>
            </a:r>
            <a:r>
              <a:rPr lang="en-US" dirty="0" smtClean="0"/>
              <a:t>is someone who uses e-mail as a vehicle for extortion</a:t>
            </a:r>
          </a:p>
          <a:p>
            <a:pPr lvl="1"/>
            <a:r>
              <a:rPr lang="en-US" dirty="0" smtClean="0"/>
              <a:t>send an organization a threatening e-mail message indicating they will </a:t>
            </a:r>
          </a:p>
          <a:p>
            <a:pPr lvl="2"/>
            <a:r>
              <a:rPr lang="en-US" dirty="0" smtClean="0"/>
              <a:t>expose confidential information, exploit a security flaw, or  launch an attack that will compromise the organization’s network — if they are not paid a sum of money</a:t>
            </a:r>
          </a:p>
          <a:p>
            <a:r>
              <a:rPr lang="en-US" dirty="0" smtClean="0">
                <a:solidFill>
                  <a:srgbClr val="0000CC"/>
                </a:solidFill>
              </a:rPr>
              <a:t>Cyber terrorist</a:t>
            </a:r>
            <a:r>
              <a:rPr lang="en-US" b="1" dirty="0" smtClean="0"/>
              <a:t> </a:t>
            </a:r>
            <a:r>
              <a:rPr lang="en-US" dirty="0" smtClean="0"/>
              <a:t>is someone who uses the Internet or network to destroy or damage computers for political reasons</a:t>
            </a:r>
          </a:p>
          <a:p>
            <a:pPr lvl="1"/>
            <a:r>
              <a:rPr lang="en-US" dirty="0" smtClean="0"/>
              <a:t>might target the nation’s air traffic control system, electricity-generating companies, or a telecommunications infrastructure</a:t>
            </a:r>
          </a:p>
          <a:p>
            <a:pPr lvl="1"/>
            <a:r>
              <a:rPr lang="en-US" dirty="0" smtClean="0">
                <a:solidFill>
                  <a:srgbClr val="0000CC"/>
                </a:solidFill>
              </a:rPr>
              <a:t>Cyber warfare</a:t>
            </a:r>
            <a:r>
              <a:rPr lang="en-US" dirty="0" smtClean="0"/>
              <a:t>, describes an attack whose goal ranges from disabling a government’s computer network to crippling a country</a:t>
            </a:r>
          </a:p>
          <a:p>
            <a:r>
              <a:rPr lang="en-US" dirty="0" smtClean="0"/>
              <a:t>Both Cyber terrorism and cyber warfare usually require a team of highly skilled individuals, millions of dollars, and several years of planning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Security Risk</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Computers and computer users are exposed to several types of security risks</a:t>
            </a:r>
            <a:endParaRPr lang="en-US" dirty="0"/>
          </a:p>
        </p:txBody>
      </p:sp>
      <p:pic>
        <p:nvPicPr>
          <p:cNvPr id="4" name="Content Placeholder 6" descr="Fig11-01.gif"/>
          <p:cNvPicPr>
            <a:picLocks noChangeAspect="1"/>
          </p:cNvPicPr>
          <p:nvPr/>
        </p:nvPicPr>
        <p:blipFill>
          <a:blip r:embed="rId3" cstate="print"/>
          <a:stretch>
            <a:fillRect/>
          </a:stretch>
        </p:blipFill>
        <p:spPr bwMode="auto">
          <a:xfrm>
            <a:off x="381000" y="2286000"/>
            <a:ext cx="8382000" cy="4191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04800"/>
            <a:ext cx="8305800" cy="685800"/>
          </a:xfrm>
        </p:spPr>
        <p:txBody>
          <a:bodyPr/>
          <a:lstStyle/>
          <a:p>
            <a:pPr eaLnBrk="1" hangingPunct="1"/>
            <a:r>
              <a:rPr lang="en-US" smtClean="0"/>
              <a:t>Threats</a:t>
            </a:r>
          </a:p>
        </p:txBody>
      </p:sp>
      <p:sp>
        <p:nvSpPr>
          <p:cNvPr id="5123" name="Rectangle 3"/>
          <p:cNvSpPr>
            <a:spLocks noGrp="1" noChangeArrowheads="1"/>
          </p:cNvSpPr>
          <p:nvPr>
            <p:ph idx="1"/>
          </p:nvPr>
        </p:nvSpPr>
        <p:spPr/>
        <p:txBody>
          <a:bodyPr>
            <a:normAutofit lnSpcReduction="10000"/>
          </a:bodyPr>
          <a:lstStyle/>
          <a:p>
            <a:pPr eaLnBrk="1" hangingPunct="1">
              <a:defRPr/>
            </a:pPr>
            <a:r>
              <a:rPr lang="en-US" dirty="0" smtClean="0"/>
              <a:t>Entire point of computer security is to eliminate or protect against threats</a:t>
            </a:r>
          </a:p>
          <a:p>
            <a:pPr eaLnBrk="1" hangingPunct="1">
              <a:defRPr/>
            </a:pPr>
            <a:r>
              <a:rPr lang="en-US" dirty="0" smtClean="0"/>
              <a:t>Anything that can cause harm</a:t>
            </a:r>
          </a:p>
          <a:p>
            <a:pPr eaLnBrk="1" hangingPunct="1">
              <a:defRPr/>
            </a:pPr>
            <a:r>
              <a:rPr lang="en-US" dirty="0" smtClean="0"/>
              <a:t>In the context of computer security, a threat can be</a:t>
            </a:r>
          </a:p>
          <a:p>
            <a:pPr lvl="1" eaLnBrk="1" hangingPunct="1">
              <a:defRPr/>
            </a:pPr>
            <a:r>
              <a:rPr lang="en-US" dirty="0" smtClean="0"/>
              <a:t> a burglar, a virus, an earthquake, or a simple user error</a:t>
            </a:r>
          </a:p>
          <a:p>
            <a:pPr eaLnBrk="1" hangingPunct="1">
              <a:defRPr/>
            </a:pPr>
            <a:r>
              <a:rPr lang="en-US" dirty="0" smtClean="0"/>
              <a:t>Vulnerabilities are weaknesses in security</a:t>
            </a:r>
          </a:p>
          <a:p>
            <a:pPr eaLnBrk="1" hangingPunct="1">
              <a:defRPr/>
            </a:pPr>
            <a:r>
              <a:rPr lang="en-US" dirty="0" smtClean="0"/>
              <a:t>Vulnerability is a weakness—anything that has not been protected against threats, making it open to harm</a:t>
            </a:r>
          </a:p>
          <a:p>
            <a:pPr eaLnBrk="1" hangingPunct="1">
              <a:defRPr/>
            </a:pPr>
            <a:r>
              <a:rPr lang="en-US" dirty="0" smtClean="0"/>
              <a:t>Security attempts to neutralize threats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304800"/>
            <a:ext cx="8305800" cy="685800"/>
          </a:xfrm>
        </p:spPr>
        <p:txBody>
          <a:bodyPr/>
          <a:lstStyle/>
          <a:p>
            <a:pPr eaLnBrk="1" hangingPunct="1"/>
            <a:r>
              <a:rPr lang="en-US" smtClean="0"/>
              <a:t>Degrees of Harm</a:t>
            </a:r>
          </a:p>
        </p:txBody>
      </p:sp>
      <p:sp>
        <p:nvSpPr>
          <p:cNvPr id="5123" name="Rectangle 3"/>
          <p:cNvSpPr>
            <a:spLocks noGrp="1" noChangeArrowheads="1"/>
          </p:cNvSpPr>
          <p:nvPr>
            <p:ph idx="1"/>
          </p:nvPr>
        </p:nvSpPr>
        <p:spPr/>
        <p:txBody>
          <a:bodyPr>
            <a:normAutofit fontScale="92500" lnSpcReduction="10000"/>
          </a:bodyPr>
          <a:lstStyle/>
          <a:p>
            <a:pPr eaLnBrk="1" hangingPunct="1">
              <a:defRPr/>
            </a:pPr>
            <a:r>
              <a:rPr lang="en-US" dirty="0" smtClean="0"/>
              <a:t>Level of potential damage</a:t>
            </a:r>
          </a:p>
          <a:p>
            <a:pPr eaLnBrk="1" hangingPunct="1">
              <a:defRPr/>
            </a:pPr>
            <a:r>
              <a:rPr lang="en-US" dirty="0" smtClean="0"/>
              <a:t>Include all parts of system</a:t>
            </a:r>
          </a:p>
          <a:p>
            <a:pPr lvl="1" eaLnBrk="1" hangingPunct="1">
              <a:defRPr/>
            </a:pPr>
            <a:r>
              <a:rPr lang="en-US" dirty="0" smtClean="0"/>
              <a:t>Potential data loss</a:t>
            </a:r>
          </a:p>
          <a:p>
            <a:pPr lvl="1" eaLnBrk="1" hangingPunct="1">
              <a:defRPr/>
            </a:pPr>
            <a:r>
              <a:rPr lang="en-US" dirty="0" smtClean="0"/>
              <a:t>Loss of privacy</a:t>
            </a:r>
          </a:p>
          <a:p>
            <a:pPr lvl="1" eaLnBrk="1" hangingPunct="1">
              <a:defRPr/>
            </a:pPr>
            <a:r>
              <a:rPr lang="en-US" dirty="0" smtClean="0"/>
              <a:t>Inability to use hardware</a:t>
            </a:r>
          </a:p>
          <a:p>
            <a:pPr lvl="1" eaLnBrk="1" hangingPunct="1">
              <a:defRPr/>
            </a:pPr>
            <a:r>
              <a:rPr lang="en-US" dirty="0" smtClean="0"/>
              <a:t>Inability to use software</a:t>
            </a:r>
          </a:p>
          <a:p>
            <a:pPr lvl="1" eaLnBrk="1" hangingPunct="1">
              <a:defRPr/>
            </a:pPr>
            <a:r>
              <a:rPr lang="en-US" dirty="0" smtClean="0"/>
              <a:t>Actual physical harm</a:t>
            </a:r>
          </a:p>
          <a:p>
            <a:pPr lvl="1" eaLnBrk="1" hangingPunct="1">
              <a:defRPr/>
            </a:pPr>
            <a:r>
              <a:rPr lang="en-US" dirty="0" smtClean="0"/>
              <a:t>A nasty virus or hacker can wipe out your programs as well as your data. </a:t>
            </a:r>
          </a:p>
          <a:p>
            <a:pPr lvl="1" eaLnBrk="1" hangingPunct="1">
              <a:defRPr/>
            </a:pPr>
            <a:r>
              <a:rPr lang="en-US" dirty="0" smtClean="0"/>
              <a:t>If your PC is connected to a network, other systems on the network could suffer similar problems. </a:t>
            </a:r>
          </a:p>
          <a:p>
            <a:pPr lvl="1" eaLnBrk="1" hangingPunct="1">
              <a:defRPr/>
            </a:pPr>
            <a:r>
              <a:rPr lang="en-US" dirty="0" smtClean="0"/>
              <a:t>Damages to your home or office—such as a fire or flood—can easily extend to your computer and everything stored on it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304800"/>
            <a:ext cx="8305800" cy="685800"/>
          </a:xfrm>
        </p:spPr>
        <p:txBody>
          <a:bodyPr/>
          <a:lstStyle/>
          <a:p>
            <a:pPr eaLnBrk="1" hangingPunct="1"/>
            <a:r>
              <a:rPr lang="en-US" smtClean="0"/>
              <a:t>Threats To Users </a:t>
            </a:r>
          </a:p>
        </p:txBody>
      </p:sp>
      <p:sp>
        <p:nvSpPr>
          <p:cNvPr id="8195" name="Rectangle 3"/>
          <p:cNvSpPr>
            <a:spLocks noGrp="1" noChangeArrowheads="1"/>
          </p:cNvSpPr>
          <p:nvPr>
            <p:ph idx="1"/>
          </p:nvPr>
        </p:nvSpPr>
        <p:spPr/>
        <p:txBody>
          <a:bodyPr/>
          <a:lstStyle/>
          <a:p>
            <a:pPr eaLnBrk="1" hangingPunct="1"/>
            <a:r>
              <a:rPr lang="en-US" smtClean="0"/>
              <a:t>Identity Theft</a:t>
            </a:r>
          </a:p>
          <a:p>
            <a:pPr eaLnBrk="1" hangingPunct="1"/>
            <a:r>
              <a:rPr lang="en-US" smtClean="0"/>
              <a:t>Loss of Privacy</a:t>
            </a:r>
          </a:p>
          <a:p>
            <a:pPr eaLnBrk="1" hangingPunct="1"/>
            <a:r>
              <a:rPr lang="en-US" smtClean="0"/>
              <a:t>Cookie</a:t>
            </a:r>
          </a:p>
          <a:p>
            <a:pPr lvl="1"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305800" cy="685800"/>
          </a:xfrm>
        </p:spPr>
        <p:txBody>
          <a:bodyPr/>
          <a:lstStyle/>
          <a:p>
            <a:pPr eaLnBrk="1" hangingPunct="1"/>
            <a:r>
              <a:rPr lang="en-US" smtClean="0"/>
              <a:t>Identity Theft</a:t>
            </a:r>
          </a:p>
        </p:txBody>
      </p:sp>
      <p:sp>
        <p:nvSpPr>
          <p:cNvPr id="9219" name="Rectangle 3"/>
          <p:cNvSpPr>
            <a:spLocks noGrp="1" noChangeArrowheads="1"/>
          </p:cNvSpPr>
          <p:nvPr>
            <p:ph idx="1"/>
          </p:nvPr>
        </p:nvSpPr>
        <p:spPr/>
        <p:txBody>
          <a:bodyPr/>
          <a:lstStyle/>
          <a:p>
            <a:pPr eaLnBrk="1" hangingPunct="1"/>
            <a:r>
              <a:rPr lang="en-US" smtClean="0"/>
              <a:t>Impersonation by private information to obtain documents and credit in your name</a:t>
            </a:r>
          </a:p>
          <a:p>
            <a:pPr lvl="1" eaLnBrk="1" hangingPunct="1"/>
            <a:r>
              <a:rPr lang="en-US" smtClean="0"/>
              <a:t>Thief can ‘become’ the victim</a:t>
            </a:r>
          </a:p>
          <a:p>
            <a:pPr eaLnBrk="1" hangingPunct="1"/>
            <a:r>
              <a:rPr lang="en-US" smtClean="0"/>
              <a:t>Reported incidents rising</a:t>
            </a:r>
          </a:p>
          <a:p>
            <a:pPr eaLnBrk="1" hangingPunct="1"/>
            <a:r>
              <a:rPr lang="en-US" smtClean="0"/>
              <a:t>Methods of stealing information</a:t>
            </a:r>
          </a:p>
          <a:p>
            <a:pPr lvl="1" eaLnBrk="1" hangingPunct="1"/>
            <a:r>
              <a:rPr lang="en-US" smtClean="0"/>
              <a:t>Shoulder surfing</a:t>
            </a:r>
          </a:p>
          <a:p>
            <a:pPr lvl="1" eaLnBrk="1" hangingPunct="1"/>
            <a:r>
              <a:rPr lang="en-US" smtClean="0"/>
              <a:t>Snagging</a:t>
            </a:r>
          </a:p>
          <a:p>
            <a:pPr lvl="1" eaLnBrk="1" hangingPunct="1"/>
            <a:r>
              <a:rPr lang="en-US" smtClean="0"/>
              <a:t>Dumpster diving</a:t>
            </a:r>
          </a:p>
          <a:p>
            <a:pPr lvl="1" eaLnBrk="1" hangingPunct="1"/>
            <a:r>
              <a:rPr lang="en-US" smtClean="0"/>
              <a:t>Social engineering</a:t>
            </a:r>
          </a:p>
          <a:p>
            <a:pPr lvl="1" eaLnBrk="1" hangingPunct="1"/>
            <a:r>
              <a:rPr lang="en-US" smtClean="0"/>
              <a:t>High-tech methods</a:t>
            </a:r>
          </a:p>
        </p:txBody>
      </p:sp>
      <p:pic>
        <p:nvPicPr>
          <p:cNvPr id="9220" name="Picture 4" descr="D:\My Documents\!books\norton im\chapter 14\dumpster.tif"/>
          <p:cNvPicPr>
            <a:picLocks noChangeAspect="1" noChangeArrowheads="1"/>
          </p:cNvPicPr>
          <p:nvPr/>
        </p:nvPicPr>
        <p:blipFill>
          <a:blip r:embed="rId3" cstate="print"/>
          <a:srcRect/>
          <a:stretch>
            <a:fillRect/>
          </a:stretch>
        </p:blipFill>
        <p:spPr bwMode="auto">
          <a:xfrm>
            <a:off x="4724400" y="3886200"/>
            <a:ext cx="3657600" cy="221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304800"/>
            <a:ext cx="8305800" cy="685800"/>
          </a:xfrm>
        </p:spPr>
        <p:txBody>
          <a:bodyPr/>
          <a:lstStyle/>
          <a:p>
            <a:r>
              <a:rPr lang="en-US" smtClean="0"/>
              <a:t>Methods of Identity Theft</a:t>
            </a:r>
          </a:p>
        </p:txBody>
      </p:sp>
      <p:sp>
        <p:nvSpPr>
          <p:cNvPr id="10243" name="Content Placeholder 2"/>
          <p:cNvSpPr>
            <a:spLocks noGrp="1"/>
          </p:cNvSpPr>
          <p:nvPr>
            <p:ph idx="1"/>
          </p:nvPr>
        </p:nvSpPr>
        <p:spPr/>
        <p:txBody>
          <a:bodyPr/>
          <a:lstStyle/>
          <a:p>
            <a:r>
              <a:rPr lang="en-US" smtClean="0"/>
              <a:t>Shoulder Surfing</a:t>
            </a:r>
          </a:p>
          <a:p>
            <a:pPr lvl="1"/>
            <a:r>
              <a:rPr lang="en-US" smtClean="0"/>
              <a:t>Watching someone enter personal identification information for a private transaction such as at ATM machine</a:t>
            </a:r>
          </a:p>
          <a:p>
            <a:pPr lvl="1"/>
            <a:r>
              <a:rPr lang="en-US" smtClean="0"/>
              <a:t>Observing users typing their login credentials, credit/calling card numbers etc. into IT equipment located in public places </a:t>
            </a:r>
          </a:p>
          <a:p>
            <a:r>
              <a:rPr lang="en-US" smtClean="0"/>
              <a:t>Snagging</a:t>
            </a:r>
          </a:p>
          <a:p>
            <a:pPr lvl="1"/>
            <a:r>
              <a:rPr lang="en-US" smtClean="0"/>
              <a:t>Snagging information by listening in on a telephone extension, through a wiretap or over a wall while the victim gives credit card or personal information to a legitimate agent</a:t>
            </a:r>
          </a:p>
          <a:p>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33400" y="304800"/>
            <a:ext cx="8305800" cy="685800"/>
          </a:xfrm>
        </p:spPr>
        <p:txBody>
          <a:bodyPr/>
          <a:lstStyle/>
          <a:p>
            <a:r>
              <a:rPr lang="en-US" smtClean="0"/>
              <a:t>Methods of Identity Theft</a:t>
            </a:r>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pPr>
              <a:defRPr/>
            </a:pPr>
            <a:r>
              <a:rPr lang="en-US" dirty="0" smtClean="0"/>
              <a:t>Dumpster Diving</a:t>
            </a:r>
          </a:p>
          <a:p>
            <a:pPr lvl="1">
              <a:defRPr/>
            </a:pPr>
            <a:r>
              <a:rPr lang="en-US" dirty="0" smtClean="0"/>
              <a:t>Thieves can go through garbage cans, dumpsters or trash bins to obtain cancelled checks, credit card number, or bank account number of someone</a:t>
            </a:r>
          </a:p>
          <a:p>
            <a:pPr lvl="1">
              <a:defRPr/>
            </a:pPr>
            <a:r>
              <a:rPr lang="en-US" dirty="0" smtClean="0"/>
              <a:t>Rummaging through rubbish for personal information</a:t>
            </a:r>
          </a:p>
          <a:p>
            <a:pPr eaLnBrk="1" hangingPunct="1">
              <a:defRPr/>
            </a:pPr>
            <a:r>
              <a:rPr lang="en-US" dirty="0" smtClean="0"/>
              <a:t>Social engineering</a:t>
            </a:r>
          </a:p>
          <a:p>
            <a:pPr lvl="1" eaLnBrk="1" hangingPunct="1">
              <a:defRPr/>
            </a:pPr>
            <a:r>
              <a:rPr lang="en-US" dirty="0" smtClean="0"/>
              <a:t>ID thief tricks victim into providing critical information under the pretext of something legitimate </a:t>
            </a:r>
          </a:p>
          <a:p>
            <a:pPr lvl="1" eaLnBrk="1" hangingPunct="1">
              <a:defRPr/>
            </a:pPr>
            <a:r>
              <a:rPr lang="en-US" dirty="0" smtClean="0"/>
              <a:t>art of manipulating people into performing actions or divulging confidential information</a:t>
            </a:r>
          </a:p>
          <a:p>
            <a:pPr lvl="1" eaLnBrk="1" hangingPunct="1">
              <a:defRPr/>
            </a:pPr>
            <a:r>
              <a:rPr lang="en-US" dirty="0" smtClean="0"/>
              <a:t>typically trickery or deception for the purpose of information gathering, fraud, or computer system access;</a:t>
            </a:r>
          </a:p>
          <a:p>
            <a:pPr lvl="1" eaLnBrk="1" hangingPunct="1">
              <a:defRPr/>
            </a:pPr>
            <a:r>
              <a:rPr lang="en-US" dirty="0" smtClean="0"/>
              <a:t>In most cases the attacker never comes face-to-face with the victims</a:t>
            </a:r>
          </a:p>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304800"/>
            <a:ext cx="8305800" cy="685800"/>
          </a:xfrm>
        </p:spPr>
        <p:txBody>
          <a:bodyPr/>
          <a:lstStyle/>
          <a:p>
            <a:r>
              <a:rPr lang="en-US" smtClean="0"/>
              <a:t>Methods of Identity Theft</a:t>
            </a:r>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pPr eaLnBrk="1" hangingPunct="1">
              <a:defRPr/>
            </a:pPr>
            <a:r>
              <a:rPr lang="en-US" dirty="0" smtClean="0"/>
              <a:t>High-tech methods</a:t>
            </a:r>
          </a:p>
          <a:p>
            <a:pPr lvl="1" eaLnBrk="1" hangingPunct="1">
              <a:defRPr/>
            </a:pPr>
            <a:r>
              <a:rPr lang="en-US" dirty="0" smtClean="0"/>
              <a:t>Sophisticated ID thief can get information using a computer and Internet connection</a:t>
            </a:r>
          </a:p>
          <a:p>
            <a:pPr lvl="1" eaLnBrk="1" hangingPunct="1">
              <a:defRPr/>
            </a:pPr>
            <a:r>
              <a:rPr lang="en-US" dirty="0" smtClean="0"/>
              <a:t>Trojan Horse can be planted on a system</a:t>
            </a:r>
          </a:p>
          <a:p>
            <a:pPr eaLnBrk="1" hangingPunct="1">
              <a:defRPr/>
            </a:pPr>
            <a:r>
              <a:rPr lang="en-US" dirty="0" smtClean="0"/>
              <a:t>Skimming information from bank or credit cards using compromised or hand-held card readers, and creating clone cards</a:t>
            </a:r>
          </a:p>
          <a:p>
            <a:pPr eaLnBrk="1" hangingPunct="1">
              <a:defRPr/>
            </a:pPr>
            <a:r>
              <a:rPr lang="en-US" dirty="0" smtClean="0"/>
              <a:t>Using 'contactless' credit card readers to acquire data wirelessly from RFID-enabled passports</a:t>
            </a:r>
          </a:p>
          <a:p>
            <a:pPr eaLnBrk="1" hangingPunct="1">
              <a:defRPr/>
            </a:pPr>
            <a:r>
              <a:rPr lang="en-US" dirty="0" smtClean="0"/>
              <a:t>Advertising bogus job offers in order to accumulate resumes and applications typically disclosing applicants' names, home and email addresses, telephone numbers and sometimes their banking details</a:t>
            </a:r>
          </a:p>
          <a:p>
            <a:pP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33400" y="304800"/>
            <a:ext cx="8305800" cy="685800"/>
          </a:xfrm>
        </p:spPr>
        <p:txBody>
          <a:bodyPr/>
          <a:lstStyle/>
          <a:p>
            <a:r>
              <a:rPr lang="en-US" smtClean="0"/>
              <a:t>Methods of Identity Theft</a:t>
            </a:r>
          </a:p>
        </p:txBody>
      </p:sp>
      <p:sp>
        <p:nvSpPr>
          <p:cNvPr id="3" name="Content Placeholder 2"/>
          <p:cNvSpPr>
            <a:spLocks noGrp="1"/>
          </p:cNvSpPr>
          <p:nvPr>
            <p:ph idx="1"/>
          </p:nvPr>
        </p:nvSpPr>
        <p:spPr>
          <a:xfrm>
            <a:off x="304800" y="1066800"/>
            <a:ext cx="8534400" cy="5791200"/>
          </a:xfrm>
        </p:spPr>
        <p:txBody>
          <a:bodyPr>
            <a:normAutofit lnSpcReduction="10000"/>
          </a:bodyPr>
          <a:lstStyle/>
          <a:p>
            <a:pPr eaLnBrk="1" hangingPunct="1">
              <a:defRPr/>
            </a:pPr>
            <a:r>
              <a:rPr lang="en-US" dirty="0" smtClean="0"/>
              <a:t>Infiltrating organizations that store and process large amounts or particularly valuable personal information</a:t>
            </a:r>
          </a:p>
          <a:p>
            <a:pPr eaLnBrk="1" hangingPunct="1">
              <a:defRPr/>
            </a:pPr>
            <a:r>
              <a:rPr lang="en-US" dirty="0" smtClean="0"/>
              <a:t>Brute-force attacking weak passwords and using inspired guesswork to compromise weak password reset questions</a:t>
            </a:r>
          </a:p>
          <a:p>
            <a:pPr eaLnBrk="1" hangingPunct="1">
              <a:defRPr/>
            </a:pPr>
            <a:r>
              <a:rPr lang="en-US" dirty="0" smtClean="0"/>
              <a:t>Befriending strangers on social networks and taking advantage of their trust until private information are given</a:t>
            </a:r>
          </a:p>
          <a:p>
            <a:pPr eaLnBrk="1" hangingPunct="1">
              <a:defRPr/>
            </a:pPr>
            <a:r>
              <a:rPr lang="en-US" dirty="0" smtClean="0"/>
              <a:t>Low security/privacy protection on photos that are easily clickable and downloaded on social networking sites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304800"/>
            <a:ext cx="8305800" cy="685800"/>
          </a:xfrm>
        </p:spPr>
        <p:txBody>
          <a:bodyPr/>
          <a:lstStyle/>
          <a:p>
            <a:pPr eaLnBrk="1" hangingPunct="1"/>
            <a:r>
              <a:rPr lang="en-US" smtClean="0"/>
              <a:t>Loss of privacy</a:t>
            </a:r>
          </a:p>
        </p:txBody>
      </p:sp>
      <p:sp>
        <p:nvSpPr>
          <p:cNvPr id="14339" name="Rectangle 3"/>
          <p:cNvSpPr>
            <a:spLocks noGrp="1" noChangeArrowheads="1"/>
          </p:cNvSpPr>
          <p:nvPr>
            <p:ph idx="1"/>
          </p:nvPr>
        </p:nvSpPr>
        <p:spPr/>
        <p:txBody>
          <a:bodyPr/>
          <a:lstStyle/>
          <a:p>
            <a:pPr eaLnBrk="1" hangingPunct="1"/>
            <a:r>
              <a:rPr lang="en-US" smtClean="0"/>
              <a:t>Personal information is stored electronically</a:t>
            </a:r>
          </a:p>
          <a:p>
            <a:pPr eaLnBrk="1" hangingPunct="1"/>
            <a:r>
              <a:rPr lang="en-US" smtClean="0"/>
              <a:t>Purchases are stored in a database</a:t>
            </a:r>
          </a:p>
          <a:p>
            <a:pPr lvl="1" eaLnBrk="1" hangingPunct="1"/>
            <a:r>
              <a:rPr lang="en-US" smtClean="0"/>
              <a:t>Data is sold to other companies</a:t>
            </a:r>
          </a:p>
          <a:p>
            <a:pPr eaLnBrk="1" hangingPunct="1"/>
            <a:r>
              <a:rPr lang="en-US" smtClean="0"/>
              <a:t>Public records on the Internet</a:t>
            </a:r>
          </a:p>
          <a:p>
            <a:pPr eaLnBrk="1" hangingPunct="1"/>
            <a:r>
              <a:rPr lang="en-US" smtClean="0"/>
              <a:t>Internet use is monitored and logged</a:t>
            </a:r>
          </a:p>
          <a:p>
            <a:pPr lvl="1" eaLnBrk="1" hangingPunct="1"/>
            <a:r>
              <a:rPr lang="en-US" smtClean="0"/>
              <a:t>monitoring activity can be carried out on your computer or a connected server</a:t>
            </a:r>
          </a:p>
          <a:p>
            <a:pPr lvl="1" eaLnBrk="1" hangingPunct="1"/>
            <a:r>
              <a:rPr lang="en-US" smtClean="0"/>
              <a:t>Data about when you visited, what you looked at, and how long you stayed is used by most commercial Web sites “</a:t>
            </a:r>
            <a:r>
              <a:rPr lang="en-US" smtClean="0">
                <a:solidFill>
                  <a:srgbClr val="0000CC"/>
                </a:solidFill>
              </a:rPr>
              <a:t>online profiling</a:t>
            </a:r>
            <a:r>
              <a:rPr lang="en-US" smtClean="0"/>
              <a:t>”</a:t>
            </a:r>
          </a:p>
          <a:p>
            <a:pPr eaLnBrk="1" hangingPunct="1"/>
            <a:r>
              <a:rPr lang="en-US" smtClean="0"/>
              <a:t>None of these techniques are illegal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304800"/>
            <a:ext cx="8305800" cy="685800"/>
          </a:xfrm>
        </p:spPr>
        <p:txBody>
          <a:bodyPr/>
          <a:lstStyle/>
          <a:p>
            <a:pPr eaLnBrk="1" hangingPunct="1"/>
            <a:r>
              <a:rPr lang="en-US" smtClean="0"/>
              <a:t>Cookies</a:t>
            </a:r>
          </a:p>
        </p:txBody>
      </p:sp>
      <p:sp>
        <p:nvSpPr>
          <p:cNvPr id="10243" name="Rectangle 3"/>
          <p:cNvSpPr>
            <a:spLocks noGrp="1" noChangeArrowheads="1"/>
          </p:cNvSpPr>
          <p:nvPr>
            <p:ph idx="1"/>
          </p:nvPr>
        </p:nvSpPr>
        <p:spPr/>
        <p:txBody>
          <a:bodyPr>
            <a:normAutofit lnSpcReduction="10000"/>
          </a:bodyPr>
          <a:lstStyle/>
          <a:p>
            <a:pPr eaLnBrk="1" hangingPunct="1">
              <a:defRPr/>
            </a:pPr>
            <a:r>
              <a:rPr lang="en-US" dirty="0" smtClean="0">
                <a:cs typeface="Times New Roman" pitchFamily="18" charset="0"/>
              </a:rPr>
              <a:t>Cookies are named after the ‘magic cookie’</a:t>
            </a:r>
          </a:p>
          <a:p>
            <a:pPr eaLnBrk="1" hangingPunct="1">
              <a:defRPr/>
            </a:pPr>
            <a:r>
              <a:rPr lang="en-US" dirty="0" smtClean="0"/>
              <a:t>a small text file that a Web server asks your browser to place on your computer</a:t>
            </a:r>
          </a:p>
          <a:p>
            <a:pPr eaLnBrk="1" hangingPunct="1">
              <a:defRPr/>
            </a:pPr>
            <a:r>
              <a:rPr lang="en-US" dirty="0" smtClean="0"/>
              <a:t>Cookie contains information that identifies your computer (its IP address), you (your user name or e-mail address), and information about your visit to the Web site.</a:t>
            </a:r>
            <a:r>
              <a:rPr lang="en-US" dirty="0" smtClean="0">
                <a:cs typeface="Times New Roman" pitchFamily="18" charset="0"/>
              </a:rPr>
              <a:t>. </a:t>
            </a:r>
          </a:p>
          <a:p>
            <a:pPr eaLnBrk="1" hangingPunct="1">
              <a:defRPr/>
            </a:pPr>
            <a:r>
              <a:rPr lang="en-US" dirty="0" smtClean="0"/>
              <a:t>Files delivered from a web site</a:t>
            </a:r>
          </a:p>
          <a:p>
            <a:pPr eaLnBrk="1" hangingPunct="1">
              <a:defRPr/>
            </a:pPr>
            <a:r>
              <a:rPr lang="en-US" dirty="0" smtClean="0"/>
              <a:t>Originally improved a site’s function</a:t>
            </a:r>
          </a:p>
          <a:p>
            <a:pPr eaLnBrk="1" hangingPunct="1">
              <a:defRPr/>
            </a:pPr>
            <a:r>
              <a:rPr lang="en-US" dirty="0" smtClean="0"/>
              <a:t>Cookies now track history and passwords</a:t>
            </a:r>
          </a:p>
          <a:p>
            <a:pPr eaLnBrk="1" hangingPunct="1">
              <a:defRPr/>
            </a:pPr>
            <a:r>
              <a:rPr lang="en-US" dirty="0" smtClean="0"/>
              <a:t>Browsers include cookie blocking tools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04800"/>
            <a:ext cx="8305800" cy="685800"/>
          </a:xfrm>
        </p:spPr>
        <p:txBody>
          <a:bodyPr/>
          <a:lstStyle/>
          <a:p>
            <a:pPr eaLnBrk="1" hangingPunct="1"/>
            <a:r>
              <a:rPr lang="en-US" smtClean="0"/>
              <a:t>Spyware</a:t>
            </a:r>
          </a:p>
        </p:txBody>
      </p:sp>
      <p:sp>
        <p:nvSpPr>
          <p:cNvPr id="11267" name="Rectangle 3"/>
          <p:cNvSpPr>
            <a:spLocks noGrp="1" noChangeArrowheads="1"/>
          </p:cNvSpPr>
          <p:nvPr>
            <p:ph idx="1"/>
          </p:nvPr>
        </p:nvSpPr>
        <p:spPr/>
        <p:txBody>
          <a:bodyPr/>
          <a:lstStyle/>
          <a:p>
            <a:pPr eaLnBrk="1" hangingPunct="1">
              <a:defRPr/>
            </a:pPr>
            <a:r>
              <a:rPr lang="en-US" dirty="0" smtClean="0"/>
              <a:t>Software downloaded to a computer</a:t>
            </a:r>
          </a:p>
          <a:p>
            <a:pPr eaLnBrk="1" hangingPunct="1">
              <a:defRPr/>
            </a:pPr>
            <a:r>
              <a:rPr lang="en-US" dirty="0" smtClean="0"/>
              <a:t>Designed to record personal information</a:t>
            </a:r>
          </a:p>
          <a:p>
            <a:pPr eaLnBrk="1" hangingPunct="1">
              <a:defRPr/>
            </a:pPr>
            <a:r>
              <a:rPr lang="en-US" dirty="0" smtClean="0"/>
              <a:t>can track a computer user's activities and report them to someone else</a:t>
            </a:r>
          </a:p>
          <a:p>
            <a:pPr eaLnBrk="1" hangingPunct="1">
              <a:defRPr/>
            </a:pPr>
            <a:r>
              <a:rPr lang="en-US" dirty="0" smtClean="0"/>
              <a:t>Typically undesired software</a:t>
            </a:r>
          </a:p>
          <a:p>
            <a:pPr eaLnBrk="1" hangingPunct="1">
              <a:defRPr/>
            </a:pPr>
            <a:r>
              <a:rPr lang="en-US" dirty="0" smtClean="0"/>
              <a:t>Hides from users</a:t>
            </a:r>
          </a:p>
          <a:p>
            <a:pPr eaLnBrk="1" hangingPunct="1">
              <a:defRPr/>
            </a:pPr>
            <a:r>
              <a:rPr lang="en-US" dirty="0" smtClean="0"/>
              <a:t>Several programs exist to eliminate</a:t>
            </a:r>
          </a:p>
          <a:p>
            <a:pPr eaLnBrk="1" hangingPunct="1">
              <a:defRPr/>
            </a:pPr>
            <a:r>
              <a:rPr lang="en-US" dirty="0" smtClean="0"/>
              <a:t>Another common term for spyware is </a:t>
            </a:r>
            <a:r>
              <a:rPr lang="en-US" dirty="0" smtClean="0">
                <a:solidFill>
                  <a:srgbClr val="0000CC"/>
                </a:solidFill>
              </a:rPr>
              <a:t>adware</a:t>
            </a:r>
            <a:r>
              <a:rPr lang="en-US" dirty="0" smtClean="0"/>
              <a:t>, </a:t>
            </a:r>
          </a:p>
          <a:p>
            <a:pPr lvl="1" eaLnBrk="1" hangingPunct="1">
              <a:defRPr/>
            </a:pPr>
            <a:r>
              <a:rPr lang="en-US" dirty="0" smtClean="0">
                <a:ea typeface="+mn-ea"/>
                <a:cs typeface="+mn-cs"/>
              </a:rPr>
              <a:t>Internet advertising is a common source of spyware</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8305800" cy="685800"/>
          </a:xfrm>
        </p:spPr>
        <p:txBody>
          <a:bodyPr/>
          <a:lstStyle/>
          <a:p>
            <a:pPr eaLnBrk="1" hangingPunct="1"/>
            <a:r>
              <a:rPr lang="en-US" smtClean="0"/>
              <a:t>Web bugs</a:t>
            </a:r>
          </a:p>
        </p:txBody>
      </p:sp>
      <p:sp>
        <p:nvSpPr>
          <p:cNvPr id="12291" name="Rectangle 3"/>
          <p:cNvSpPr>
            <a:spLocks noGrp="1" noChangeArrowheads="1"/>
          </p:cNvSpPr>
          <p:nvPr>
            <p:ph idx="1"/>
          </p:nvPr>
        </p:nvSpPr>
        <p:spPr/>
        <p:txBody>
          <a:bodyPr>
            <a:normAutofit fontScale="85000" lnSpcReduction="20000"/>
          </a:bodyPr>
          <a:lstStyle/>
          <a:p>
            <a:pPr eaLnBrk="1" hangingPunct="1">
              <a:defRPr/>
            </a:pPr>
            <a:r>
              <a:rPr lang="en-US" dirty="0" smtClean="0"/>
              <a:t>Small GIF format image file embedded in web page or HTML format e-mail</a:t>
            </a:r>
          </a:p>
          <a:p>
            <a:pPr eaLnBrk="1" hangingPunct="1">
              <a:defRPr/>
            </a:pPr>
            <a:r>
              <a:rPr lang="en-US" dirty="0" smtClean="0"/>
              <a:t>Behind the tiny image lies code that functions in much the same way as a cookie, allowing the bug’s creator to track many of your online activities. </a:t>
            </a:r>
          </a:p>
          <a:p>
            <a:pPr eaLnBrk="1" hangingPunct="1">
              <a:defRPr/>
            </a:pPr>
            <a:r>
              <a:rPr lang="en-US" dirty="0" smtClean="0"/>
              <a:t>A bug can record </a:t>
            </a:r>
          </a:p>
          <a:p>
            <a:pPr lvl="1" eaLnBrk="1" hangingPunct="1">
              <a:defRPr/>
            </a:pPr>
            <a:r>
              <a:rPr lang="en-US" dirty="0" smtClean="0">
                <a:ea typeface="+mn-ea"/>
                <a:cs typeface="+mn-cs"/>
              </a:rPr>
              <a:t>what Web pages you view</a:t>
            </a:r>
          </a:p>
          <a:p>
            <a:pPr lvl="1" eaLnBrk="1" hangingPunct="1">
              <a:defRPr/>
            </a:pPr>
            <a:r>
              <a:rPr lang="en-US" dirty="0" smtClean="0">
                <a:ea typeface="+mn-ea"/>
                <a:cs typeface="+mn-cs"/>
              </a:rPr>
              <a:t>keywords you type into a search engine</a:t>
            </a:r>
          </a:p>
          <a:p>
            <a:pPr lvl="1" eaLnBrk="1" hangingPunct="1">
              <a:defRPr/>
            </a:pPr>
            <a:r>
              <a:rPr lang="en-US" dirty="0" smtClean="0">
                <a:ea typeface="+mn-ea"/>
                <a:cs typeface="+mn-cs"/>
              </a:rPr>
              <a:t>personal information you enter in a form on a Web page, and other data. </a:t>
            </a:r>
          </a:p>
          <a:p>
            <a:pPr eaLnBrk="1" hangingPunct="1">
              <a:defRPr/>
            </a:pPr>
            <a:r>
              <a:rPr lang="en-US" dirty="0" smtClean="0"/>
              <a:t>Because Web bugs are hidden, they are considered by many to be eavesdropping devices</a:t>
            </a:r>
          </a:p>
          <a:p>
            <a:pPr eaLnBrk="1" hangingPunct="1">
              <a:defRPr/>
            </a:pPr>
            <a:r>
              <a:rPr lang="en-US" dirty="0" smtClean="0"/>
              <a:t>Gets around cookie blocking tools</a:t>
            </a:r>
          </a:p>
          <a:p>
            <a:pPr eaLnBrk="1" hangingPunct="1">
              <a:defRPr/>
            </a:pPr>
            <a:r>
              <a:rPr lang="en-US" dirty="0" smtClean="0"/>
              <a:t>Companies use to track usage</a:t>
            </a:r>
          </a:p>
          <a:p>
            <a:pPr eaLnBrk="1" hangingPunct="1">
              <a:defRPr/>
            </a:pPr>
            <a:r>
              <a:rPr lang="en-US" dirty="0" smtClean="0"/>
              <a:t>Blocked with spyware killers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04800"/>
            <a:ext cx="8305800" cy="685800"/>
          </a:xfrm>
        </p:spPr>
        <p:txBody>
          <a:bodyPr/>
          <a:lstStyle/>
          <a:p>
            <a:pPr eaLnBrk="1" hangingPunct="1"/>
            <a:r>
              <a:rPr lang="en-US" smtClean="0"/>
              <a:t>Spam</a:t>
            </a:r>
          </a:p>
        </p:txBody>
      </p:sp>
      <p:sp>
        <p:nvSpPr>
          <p:cNvPr id="13315" name="Rectangle 3"/>
          <p:cNvSpPr>
            <a:spLocks noGrp="1" noChangeArrowheads="1"/>
          </p:cNvSpPr>
          <p:nvPr>
            <p:ph idx="1"/>
          </p:nvPr>
        </p:nvSpPr>
        <p:spPr/>
        <p:txBody>
          <a:bodyPr/>
          <a:lstStyle/>
          <a:p>
            <a:pPr eaLnBrk="1" hangingPunct="1">
              <a:defRPr/>
            </a:pPr>
            <a:r>
              <a:rPr lang="en-US" dirty="0" smtClean="0"/>
              <a:t>is Internet “ junk mail.” </a:t>
            </a:r>
          </a:p>
          <a:p>
            <a:pPr eaLnBrk="1" hangingPunct="1">
              <a:defRPr/>
            </a:pPr>
            <a:r>
              <a:rPr lang="en-US" dirty="0" smtClean="0"/>
              <a:t>Unsolicited commercial email (UCE)</a:t>
            </a:r>
          </a:p>
          <a:p>
            <a:pPr eaLnBrk="1" hangingPunct="1">
              <a:defRPr/>
            </a:pPr>
            <a:r>
              <a:rPr lang="en-US" dirty="0" smtClean="0"/>
              <a:t>Almost all spam is commercial advertising </a:t>
            </a:r>
          </a:p>
          <a:p>
            <a:pPr eaLnBrk="1" hangingPunct="1">
              <a:defRPr/>
            </a:pPr>
            <a:r>
              <a:rPr lang="en-US" dirty="0" smtClean="0"/>
              <a:t>Networks and PCs need a spam blocker</a:t>
            </a:r>
          </a:p>
          <a:p>
            <a:pPr lvl="1" eaLnBrk="1" hangingPunct="1">
              <a:defRPr/>
            </a:pPr>
            <a:r>
              <a:rPr lang="en-US" dirty="0" smtClean="0"/>
              <a:t>Stop spam before reaching the inbox</a:t>
            </a:r>
          </a:p>
          <a:p>
            <a:pPr eaLnBrk="1" hangingPunct="1">
              <a:defRPr/>
            </a:pPr>
            <a:r>
              <a:rPr lang="en-US" dirty="0" smtClean="0"/>
              <a:t>Spammers acquire addresses using many methods</a:t>
            </a:r>
          </a:p>
          <a:p>
            <a:pPr lvl="1">
              <a:defRPr/>
            </a:pPr>
            <a:r>
              <a:rPr lang="en-US" sz="2400" dirty="0" smtClean="0">
                <a:ea typeface="+mn-ea"/>
                <a:cs typeface="+mn-cs"/>
              </a:rPr>
              <a:t>Purchasing lists of e-mail addresses through brokers.</a:t>
            </a:r>
          </a:p>
          <a:p>
            <a:pPr lvl="1">
              <a:defRPr/>
            </a:pPr>
            <a:r>
              <a:rPr lang="en-US" sz="2400" dirty="0" smtClean="0">
                <a:ea typeface="+mn-ea"/>
                <a:cs typeface="+mn-cs"/>
              </a:rPr>
              <a:t>"Harvesting" e-mail addresses from the Internet.</a:t>
            </a:r>
          </a:p>
          <a:p>
            <a:pPr lvl="1">
              <a:defRPr/>
            </a:pPr>
            <a:r>
              <a:rPr lang="en-US" sz="2400" dirty="0" smtClean="0">
                <a:ea typeface="+mn-ea"/>
                <a:cs typeface="+mn-cs"/>
              </a:rPr>
              <a:t>Generating random strings of characters in an attempt to match legitimate addresses</a:t>
            </a:r>
          </a:p>
          <a:p>
            <a:pPr lvl="1" eaLnBrk="1" hangingPunct="1">
              <a:defRPr/>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304800"/>
            <a:ext cx="8305800" cy="685800"/>
          </a:xfrm>
        </p:spPr>
        <p:txBody>
          <a:bodyPr/>
          <a:lstStyle/>
          <a:p>
            <a:pPr eaLnBrk="1" hangingPunct="1"/>
            <a:r>
              <a:rPr lang="en-US" smtClean="0"/>
              <a:t>Threats to Hardware</a:t>
            </a:r>
          </a:p>
        </p:txBody>
      </p:sp>
      <p:sp>
        <p:nvSpPr>
          <p:cNvPr id="19459" name="Rectangle 3"/>
          <p:cNvSpPr>
            <a:spLocks noGrp="1" noChangeArrowheads="1"/>
          </p:cNvSpPr>
          <p:nvPr>
            <p:ph idx="1"/>
          </p:nvPr>
        </p:nvSpPr>
        <p:spPr/>
        <p:txBody>
          <a:bodyPr/>
          <a:lstStyle/>
          <a:p>
            <a:pPr eaLnBrk="1" hangingPunct="1"/>
            <a:r>
              <a:rPr lang="en-US" smtClean="0"/>
              <a:t>Affect the operation or reliability</a:t>
            </a:r>
          </a:p>
          <a:p>
            <a:pPr eaLnBrk="1" hangingPunct="1"/>
            <a:r>
              <a:rPr lang="en-US" smtClean="0"/>
              <a:t>Power-related threats</a:t>
            </a:r>
          </a:p>
          <a:p>
            <a:pPr lvl="1" eaLnBrk="1" hangingPunct="1"/>
            <a:r>
              <a:rPr lang="en-US" smtClean="0"/>
              <a:t>Power fluctuations</a:t>
            </a:r>
          </a:p>
          <a:p>
            <a:pPr lvl="2" eaLnBrk="1" hangingPunct="1"/>
            <a:r>
              <a:rPr lang="en-US" smtClean="0"/>
              <a:t>Power spikes or browns out</a:t>
            </a:r>
          </a:p>
          <a:p>
            <a:pPr lvl="1" eaLnBrk="1" hangingPunct="1"/>
            <a:r>
              <a:rPr lang="en-US" smtClean="0"/>
              <a:t>Power loss</a:t>
            </a:r>
          </a:p>
          <a:p>
            <a:pPr lvl="1" eaLnBrk="1" hangingPunct="1"/>
            <a:r>
              <a:rPr lang="en-US" smtClean="0"/>
              <a:t>Can result in loss of data</a:t>
            </a:r>
          </a:p>
          <a:p>
            <a:pPr eaLnBrk="1" hangingPunct="1"/>
            <a:r>
              <a:rPr lang="en-US" smtClean="0"/>
              <a:t>Countermeasures</a:t>
            </a:r>
          </a:p>
          <a:p>
            <a:pPr lvl="2" eaLnBrk="1" hangingPunct="1"/>
            <a:r>
              <a:rPr lang="en-US" smtClean="0"/>
              <a:t>Surge suppressors</a:t>
            </a:r>
          </a:p>
          <a:p>
            <a:pPr lvl="2" eaLnBrk="1" hangingPunct="1"/>
            <a:r>
              <a:rPr lang="en-US" smtClean="0"/>
              <a:t>Line conditioners</a:t>
            </a:r>
          </a:p>
          <a:p>
            <a:pPr lvl="2" eaLnBrk="1" hangingPunct="1"/>
            <a:r>
              <a:rPr lang="en-US" smtClean="0"/>
              <a:t>Uninterruptible power supplies</a:t>
            </a:r>
          </a:p>
          <a:p>
            <a:pPr lvl="2" eaLnBrk="1" hangingPunct="1"/>
            <a:r>
              <a:rPr lang="en-US" smtClean="0"/>
              <a:t>Generators</a:t>
            </a:r>
          </a:p>
        </p:txBody>
      </p:sp>
      <p:pic>
        <p:nvPicPr>
          <p:cNvPr id="19460" name="Picture 4" descr="D:\My Documents\!books\norton im\chapter 14\ups.tif"/>
          <p:cNvPicPr>
            <a:picLocks noChangeAspect="1" noChangeArrowheads="1"/>
          </p:cNvPicPr>
          <p:nvPr/>
        </p:nvPicPr>
        <p:blipFill>
          <a:blip r:embed="rId3" cstate="print"/>
          <a:srcRect/>
          <a:stretch>
            <a:fillRect/>
          </a:stretch>
        </p:blipFill>
        <p:spPr bwMode="auto">
          <a:xfrm>
            <a:off x="5638800" y="2590800"/>
            <a:ext cx="2333625" cy="351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04800"/>
            <a:ext cx="8305800" cy="685800"/>
          </a:xfrm>
        </p:spPr>
        <p:txBody>
          <a:bodyPr/>
          <a:lstStyle/>
          <a:p>
            <a:pPr eaLnBrk="1" hangingPunct="1"/>
            <a:r>
              <a:rPr lang="en-US" smtClean="0"/>
              <a:t>Threats to Hardware</a:t>
            </a:r>
          </a:p>
        </p:txBody>
      </p:sp>
      <p:sp>
        <p:nvSpPr>
          <p:cNvPr id="20483" name="Rectangle 3"/>
          <p:cNvSpPr>
            <a:spLocks noGrp="1" noChangeArrowheads="1"/>
          </p:cNvSpPr>
          <p:nvPr>
            <p:ph idx="1"/>
          </p:nvPr>
        </p:nvSpPr>
        <p:spPr/>
        <p:txBody>
          <a:bodyPr/>
          <a:lstStyle/>
          <a:p>
            <a:pPr eaLnBrk="1" hangingPunct="1"/>
            <a:r>
              <a:rPr lang="en-US" smtClean="0"/>
              <a:t>Theft and vandalism</a:t>
            </a:r>
          </a:p>
          <a:p>
            <a:pPr lvl="1" eaLnBrk="1" hangingPunct="1"/>
            <a:r>
              <a:rPr lang="en-US" smtClean="0"/>
              <a:t>Thieves steal the entire computer</a:t>
            </a:r>
          </a:p>
          <a:p>
            <a:pPr lvl="1" eaLnBrk="1" hangingPunct="1"/>
            <a:r>
              <a:rPr lang="en-US" smtClean="0"/>
              <a:t>Accidental or intentional damage</a:t>
            </a:r>
          </a:p>
          <a:p>
            <a:pPr lvl="1" eaLnBrk="1" hangingPunct="1"/>
            <a:r>
              <a:rPr lang="en-US" smtClean="0"/>
              <a:t>Countermeasures</a:t>
            </a:r>
          </a:p>
          <a:p>
            <a:pPr lvl="2" eaLnBrk="1" hangingPunct="1"/>
            <a:r>
              <a:rPr lang="en-US" smtClean="0"/>
              <a:t>Keep the PC in a secure area</a:t>
            </a:r>
          </a:p>
          <a:p>
            <a:pPr lvl="2" eaLnBrk="1" hangingPunct="1"/>
            <a:r>
              <a:rPr lang="en-US" smtClean="0"/>
              <a:t>Lock the computer to a desk</a:t>
            </a:r>
          </a:p>
          <a:p>
            <a:pPr lvl="2" eaLnBrk="1" hangingPunct="1"/>
            <a:r>
              <a:rPr lang="en-US" smtClean="0"/>
              <a:t>Do not eat near the computer</a:t>
            </a:r>
          </a:p>
          <a:p>
            <a:pPr lvl="2" eaLnBrk="1" hangingPunct="1"/>
            <a:r>
              <a:rPr lang="en-US" smtClean="0"/>
              <a:t>Watch equipment</a:t>
            </a:r>
          </a:p>
          <a:p>
            <a:pPr lvl="2" eaLnBrk="1" hangingPunct="1"/>
            <a:r>
              <a:rPr lang="en-US" smtClean="0"/>
              <a:t>Chase away loiterers</a:t>
            </a:r>
          </a:p>
          <a:p>
            <a:pPr lvl="2" eaLnBrk="1" hangingPunct="1"/>
            <a:r>
              <a:rPr lang="en-US" smtClean="0"/>
              <a:t>Handle equipment with care</a:t>
            </a:r>
          </a:p>
        </p:txBody>
      </p:sp>
      <p:pic>
        <p:nvPicPr>
          <p:cNvPr id="20484" name="Picture 5" descr="D:\My Documents\!books\norton im\chapter 14\lock.tif"/>
          <p:cNvPicPr>
            <a:picLocks noChangeAspect="1" noChangeArrowheads="1"/>
          </p:cNvPicPr>
          <p:nvPr/>
        </p:nvPicPr>
        <p:blipFill>
          <a:blip r:embed="rId2" cstate="print"/>
          <a:srcRect/>
          <a:stretch>
            <a:fillRect/>
          </a:stretch>
        </p:blipFill>
        <p:spPr bwMode="auto">
          <a:xfrm>
            <a:off x="5562600" y="2971800"/>
            <a:ext cx="2359025" cy="3390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304800"/>
            <a:ext cx="8305800" cy="685800"/>
          </a:xfrm>
        </p:spPr>
        <p:txBody>
          <a:bodyPr/>
          <a:lstStyle/>
          <a:p>
            <a:pPr eaLnBrk="1" hangingPunct="1"/>
            <a:r>
              <a:rPr lang="en-US" smtClean="0"/>
              <a:t>Threats to Hardware</a:t>
            </a:r>
          </a:p>
        </p:txBody>
      </p:sp>
      <p:sp>
        <p:nvSpPr>
          <p:cNvPr id="21507" name="Rectangle 3"/>
          <p:cNvSpPr>
            <a:spLocks noGrp="1" noChangeArrowheads="1"/>
          </p:cNvSpPr>
          <p:nvPr>
            <p:ph idx="1"/>
          </p:nvPr>
        </p:nvSpPr>
        <p:spPr/>
        <p:txBody>
          <a:bodyPr/>
          <a:lstStyle/>
          <a:p>
            <a:pPr eaLnBrk="1" hangingPunct="1"/>
            <a:r>
              <a:rPr lang="en-US" smtClean="0"/>
              <a:t>Natural disasters</a:t>
            </a:r>
          </a:p>
          <a:p>
            <a:pPr lvl="1" eaLnBrk="1" hangingPunct="1"/>
            <a:r>
              <a:rPr lang="en-US" smtClean="0"/>
              <a:t>Disasters differ by location</a:t>
            </a:r>
          </a:p>
          <a:p>
            <a:pPr lvl="1" eaLnBrk="1" hangingPunct="1"/>
            <a:r>
              <a:rPr lang="en-US" smtClean="0"/>
              <a:t>Typically result in total loss</a:t>
            </a:r>
          </a:p>
          <a:p>
            <a:pPr lvl="1" eaLnBrk="1" hangingPunct="1"/>
            <a:r>
              <a:rPr lang="en-US" smtClean="0"/>
              <a:t>Disaster planning</a:t>
            </a:r>
          </a:p>
          <a:p>
            <a:pPr lvl="2" eaLnBrk="1" hangingPunct="1"/>
            <a:r>
              <a:rPr lang="en-US" smtClean="0"/>
              <a:t>Be aware that a disaster could strike</a:t>
            </a:r>
          </a:p>
          <a:p>
            <a:pPr lvl="2" eaLnBrk="1" hangingPunct="1"/>
            <a:r>
              <a:rPr lang="en-US" smtClean="0"/>
              <a:t>Anticipate it when conditions are right</a:t>
            </a:r>
          </a:p>
          <a:p>
            <a:pPr lvl="2" eaLnBrk="1" hangingPunct="1"/>
            <a:r>
              <a:rPr lang="en-US" smtClean="0"/>
              <a:t>Plan for recovery</a:t>
            </a:r>
          </a:p>
          <a:p>
            <a:pPr lvl="2" eaLnBrk="1" hangingPunct="1"/>
            <a:r>
              <a:rPr lang="en-US" smtClean="0"/>
              <a:t>List potential disasters</a:t>
            </a:r>
          </a:p>
          <a:p>
            <a:pPr lvl="2" eaLnBrk="1" hangingPunct="1"/>
            <a:r>
              <a:rPr lang="en-US" smtClean="0"/>
              <a:t>Plan for all eventualities</a:t>
            </a:r>
          </a:p>
          <a:p>
            <a:pPr lvl="2" eaLnBrk="1" hangingPunct="1"/>
            <a:r>
              <a:rPr lang="en-US" smtClean="0"/>
              <a:t>Practice all plans</a:t>
            </a:r>
          </a:p>
        </p:txBody>
      </p:sp>
      <p:pic>
        <p:nvPicPr>
          <p:cNvPr id="21508" name="Picture 4" descr="D:\My Documents\!books\norton im\chapter 14\fire.tif"/>
          <p:cNvPicPr>
            <a:picLocks noChangeAspect="1" noChangeArrowheads="1"/>
          </p:cNvPicPr>
          <p:nvPr/>
        </p:nvPicPr>
        <p:blipFill>
          <a:blip r:embed="rId3" cstate="print"/>
          <a:srcRect/>
          <a:stretch>
            <a:fillRect/>
          </a:stretch>
        </p:blipFill>
        <p:spPr bwMode="auto">
          <a:xfrm>
            <a:off x="5638800" y="3886200"/>
            <a:ext cx="3187700" cy="2135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33400" y="304800"/>
            <a:ext cx="8305800" cy="685800"/>
          </a:xfrm>
        </p:spPr>
        <p:txBody>
          <a:bodyPr/>
          <a:lstStyle/>
          <a:p>
            <a:r>
              <a:rPr lang="en-US" smtClean="0"/>
              <a:t>Examples of Natural Disaster</a:t>
            </a:r>
          </a:p>
        </p:txBody>
      </p:sp>
      <p:sp>
        <p:nvSpPr>
          <p:cNvPr id="22531" name="Content Placeholder 2"/>
          <p:cNvSpPr>
            <a:spLocks noGrp="1"/>
          </p:cNvSpPr>
          <p:nvPr>
            <p:ph idx="1"/>
          </p:nvPr>
        </p:nvSpPr>
        <p:spPr>
          <a:xfrm>
            <a:off x="304800" y="1066800"/>
            <a:ext cx="8534400" cy="838200"/>
          </a:xfrm>
        </p:spPr>
        <p:txBody>
          <a:bodyPr/>
          <a:lstStyle/>
          <a:p>
            <a:endParaRPr lang="en-US" smtClean="0"/>
          </a:p>
        </p:txBody>
      </p:sp>
      <p:pic>
        <p:nvPicPr>
          <p:cNvPr id="22532" name="Picture 2"/>
          <p:cNvPicPr>
            <a:picLocks noChangeAspect="1" noChangeArrowheads="1"/>
          </p:cNvPicPr>
          <p:nvPr/>
        </p:nvPicPr>
        <p:blipFill>
          <a:blip r:embed="rId2" cstate="print"/>
          <a:srcRect/>
          <a:stretch>
            <a:fillRect/>
          </a:stretch>
        </p:blipFill>
        <p:spPr bwMode="auto">
          <a:xfrm>
            <a:off x="228600" y="1295400"/>
            <a:ext cx="8691563"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304800"/>
            <a:ext cx="8305800" cy="685800"/>
          </a:xfrm>
        </p:spPr>
        <p:txBody>
          <a:bodyPr/>
          <a:lstStyle/>
          <a:p>
            <a:pPr eaLnBrk="1" hangingPunct="1"/>
            <a:r>
              <a:rPr lang="en-US" smtClean="0"/>
              <a:t>Threats to Data</a:t>
            </a:r>
          </a:p>
        </p:txBody>
      </p:sp>
      <p:sp>
        <p:nvSpPr>
          <p:cNvPr id="23555" name="Rectangle 3"/>
          <p:cNvSpPr>
            <a:spLocks noGrp="1" noChangeArrowheads="1"/>
          </p:cNvSpPr>
          <p:nvPr>
            <p:ph idx="1"/>
          </p:nvPr>
        </p:nvSpPr>
        <p:spPr/>
        <p:txBody>
          <a:bodyPr/>
          <a:lstStyle/>
          <a:p>
            <a:pPr eaLnBrk="1" hangingPunct="1"/>
            <a:r>
              <a:rPr lang="en-US" smtClean="0"/>
              <a:t>The most serious threat</a:t>
            </a:r>
          </a:p>
          <a:p>
            <a:pPr lvl="1" eaLnBrk="1" hangingPunct="1"/>
            <a:r>
              <a:rPr lang="en-US" smtClean="0"/>
              <a:t>Data is the reason for computers</a:t>
            </a:r>
          </a:p>
          <a:p>
            <a:pPr lvl="1" eaLnBrk="1" hangingPunct="1"/>
            <a:r>
              <a:rPr lang="en-US" smtClean="0"/>
              <a:t>Data is very difficult to replace</a:t>
            </a:r>
          </a:p>
          <a:p>
            <a:pPr lvl="1" eaLnBrk="1" hangingPunct="1"/>
            <a:r>
              <a:rPr lang="en-US" smtClean="0"/>
              <a:t>Protection is difficult</a:t>
            </a:r>
          </a:p>
          <a:p>
            <a:pPr lvl="2" eaLnBrk="1" hangingPunct="1"/>
            <a:r>
              <a:rPr lang="en-US" smtClean="0"/>
              <a:t>Data and information is intangible</a:t>
            </a:r>
          </a:p>
          <a:p>
            <a:pPr eaLnBrk="1" hangingPunct="1"/>
            <a:r>
              <a:rPr lang="en-US" smtClean="0"/>
              <a:t>Malware, Virus and malicious programs</a:t>
            </a:r>
          </a:p>
          <a:p>
            <a:pPr eaLnBrk="1" hangingPunct="1"/>
            <a:r>
              <a:rPr lang="en-US" smtClean="0"/>
              <a:t>Trojan horses</a:t>
            </a:r>
          </a:p>
          <a:p>
            <a:pPr eaLnBrk="1" hangingPunct="1"/>
            <a:r>
              <a:rPr lang="en-US" smtClean="0"/>
              <a:t>Cybercrime</a:t>
            </a:r>
          </a:p>
          <a:p>
            <a:pPr eaLnBrk="1" hangingPunct="1"/>
            <a:r>
              <a:rPr lang="en-US" smtClean="0"/>
              <a:t>Hacking</a:t>
            </a:r>
          </a:p>
          <a:p>
            <a:pPr eaLnBrk="1" hangingPunct="1"/>
            <a:r>
              <a:rPr lang="en-US" smtClean="0"/>
              <a:t>Cyberterrorism</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2667000"/>
          </a:xfrm>
        </p:spPr>
        <p:txBody>
          <a:bodyPr>
            <a:normAutofit fontScale="92500" lnSpcReduction="10000"/>
          </a:bodyPr>
          <a:lstStyle/>
          <a:p>
            <a:r>
              <a:rPr lang="en-US" sz="3200" dirty="0" smtClean="0"/>
              <a:t>Information transmitted over networks has a higher degree of security risk than information kept on an organization’s premises</a:t>
            </a:r>
          </a:p>
          <a:p>
            <a:r>
              <a:rPr lang="en-US" sz="3200" dirty="0" smtClean="0"/>
              <a:t>An </a:t>
            </a:r>
            <a:r>
              <a:rPr lang="en-US" sz="3200" dirty="0" smtClean="0">
                <a:solidFill>
                  <a:srgbClr val="0000CC"/>
                </a:solidFill>
              </a:rPr>
              <a:t>online security service </a:t>
            </a:r>
            <a:r>
              <a:rPr lang="en-US" sz="3200" dirty="0" smtClean="0"/>
              <a:t>is a Web site that evaluates your computer to check for Internet and e-mail vulnerabilities</a:t>
            </a:r>
          </a:p>
        </p:txBody>
      </p:sp>
      <p:pic>
        <p:nvPicPr>
          <p:cNvPr id="4" name="Picture 3" descr="Fig11-02.gif"/>
          <p:cNvPicPr>
            <a:picLocks noChangeAspect="1"/>
          </p:cNvPicPr>
          <p:nvPr/>
        </p:nvPicPr>
        <p:blipFill>
          <a:blip r:embed="rId3" cstate="print"/>
          <a:stretch>
            <a:fillRect/>
          </a:stretch>
        </p:blipFill>
        <p:spPr>
          <a:xfrm>
            <a:off x="609600" y="3733800"/>
            <a:ext cx="7680475" cy="30241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graphicFrame>
        <p:nvGraphicFramePr>
          <p:cNvPr id="5" name="Content Placeholder 6"/>
          <p:cNvGraphicFramePr>
            <a:graphicFrameLocks/>
          </p:cNvGraphicFramePr>
          <p:nvPr/>
        </p:nvGraphicFramePr>
        <p:xfrm>
          <a:off x="152400" y="1143000"/>
          <a:ext cx="88392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0DF49C2D-05D9-4AC8-99BE-D63A05FFFE6E}"/>
                                            </p:graphicEl>
                                          </p:spTgt>
                                        </p:tgtEl>
                                        <p:attrNameLst>
                                          <p:attrName>style.visibility</p:attrName>
                                        </p:attrNameLst>
                                      </p:cBhvr>
                                      <p:to>
                                        <p:strVal val="visible"/>
                                      </p:to>
                                    </p:set>
                                    <p:animEffect transition="in" filter="dissolve">
                                      <p:cBhvr>
                                        <p:cTn id="7" dur="500"/>
                                        <p:tgtEl>
                                          <p:spTgt spid="5">
                                            <p:graphicEl>
                                              <a:dgm id="{0DF49C2D-05D9-4AC8-99BE-D63A05FFFE6E}"/>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D977DDE5-3639-4D27-BD5B-E3B852AACF52}"/>
                                            </p:graphicEl>
                                          </p:spTgt>
                                        </p:tgtEl>
                                        <p:attrNameLst>
                                          <p:attrName>style.visibility</p:attrName>
                                        </p:attrNameLst>
                                      </p:cBhvr>
                                      <p:to>
                                        <p:strVal val="visible"/>
                                      </p:to>
                                    </p:set>
                                    <p:animEffect transition="in" filter="dissolve">
                                      <p:cBhvr>
                                        <p:cTn id="11" dur="500"/>
                                        <p:tgtEl>
                                          <p:spTgt spid="5">
                                            <p:graphicEl>
                                              <a:dgm id="{D977DDE5-3639-4D27-BD5B-E3B852AACF52}"/>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C5522C7C-789F-4E7F-A9DB-7F10D31CFEA6}"/>
                                            </p:graphicEl>
                                          </p:spTgt>
                                        </p:tgtEl>
                                        <p:attrNameLst>
                                          <p:attrName>style.visibility</p:attrName>
                                        </p:attrNameLst>
                                      </p:cBhvr>
                                      <p:to>
                                        <p:strVal val="visible"/>
                                      </p:to>
                                    </p:set>
                                    <p:animEffect transition="in" filter="dissolve">
                                      <p:cBhvr>
                                        <p:cTn id="15" dur="500"/>
                                        <p:tgtEl>
                                          <p:spTgt spid="5">
                                            <p:graphicEl>
                                              <a:dgm id="{C5522C7C-789F-4E7F-A9DB-7F10D31CFEA6}"/>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CB1DC207-015E-4BDB-B018-BDE343168F9D}"/>
                                            </p:graphicEl>
                                          </p:spTgt>
                                        </p:tgtEl>
                                        <p:attrNameLst>
                                          <p:attrName>style.visibility</p:attrName>
                                        </p:attrNameLst>
                                      </p:cBhvr>
                                      <p:to>
                                        <p:strVal val="visible"/>
                                      </p:to>
                                    </p:set>
                                    <p:animEffect transition="in" filter="dissolve">
                                      <p:cBhvr>
                                        <p:cTn id="19" dur="500"/>
                                        <p:tgtEl>
                                          <p:spTgt spid="5">
                                            <p:graphicEl>
                                              <a:dgm id="{CB1DC207-015E-4BDB-B018-BDE343168F9D}"/>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B8BF919F-FA0C-4433-9F3A-F37CF03F9CBB}"/>
                                            </p:graphicEl>
                                          </p:spTgt>
                                        </p:tgtEl>
                                        <p:attrNameLst>
                                          <p:attrName>style.visibility</p:attrName>
                                        </p:attrNameLst>
                                      </p:cBhvr>
                                      <p:to>
                                        <p:strVal val="visible"/>
                                      </p:to>
                                    </p:set>
                                    <p:animEffect transition="in" filter="dissolve">
                                      <p:cBhvr>
                                        <p:cTn id="23" dur="500"/>
                                        <p:tgtEl>
                                          <p:spTgt spid="5">
                                            <p:graphicEl>
                                              <a:dgm id="{B8BF919F-FA0C-4433-9F3A-F37CF03F9CBB}"/>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645DE05B-4DC9-4E9C-A300-4F73A62013DD}"/>
                                            </p:graphicEl>
                                          </p:spTgt>
                                        </p:tgtEl>
                                        <p:attrNameLst>
                                          <p:attrName>style.visibility</p:attrName>
                                        </p:attrNameLst>
                                      </p:cBhvr>
                                      <p:to>
                                        <p:strVal val="visible"/>
                                      </p:to>
                                    </p:set>
                                    <p:animEffect transition="in" filter="dissolve">
                                      <p:cBhvr>
                                        <p:cTn id="27" dur="500"/>
                                        <p:tgtEl>
                                          <p:spTgt spid="5">
                                            <p:graphicEl>
                                              <a:dgm id="{645DE05B-4DC9-4E9C-A300-4F73A62013DD}"/>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78F8EE4F-52D2-42E1-983F-D5CFC9F57C82}"/>
                                            </p:graphicEl>
                                          </p:spTgt>
                                        </p:tgtEl>
                                        <p:attrNameLst>
                                          <p:attrName>style.visibility</p:attrName>
                                        </p:attrNameLst>
                                      </p:cBhvr>
                                      <p:to>
                                        <p:strVal val="visible"/>
                                      </p:to>
                                    </p:set>
                                    <p:animEffect transition="in" filter="dissolve">
                                      <p:cBhvr>
                                        <p:cTn id="31" dur="500"/>
                                        <p:tgtEl>
                                          <p:spTgt spid="5">
                                            <p:graphicEl>
                                              <a:dgm id="{78F8EE4F-52D2-42E1-983F-D5CFC9F57C82}"/>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84077436-973E-423C-B543-C98D138401FF}"/>
                                            </p:graphicEl>
                                          </p:spTgt>
                                        </p:tgtEl>
                                        <p:attrNameLst>
                                          <p:attrName>style.visibility</p:attrName>
                                        </p:attrNameLst>
                                      </p:cBhvr>
                                      <p:to>
                                        <p:strVal val="visible"/>
                                      </p:to>
                                    </p:set>
                                    <p:animEffect transition="in" filter="dissolve">
                                      <p:cBhvr>
                                        <p:cTn id="35" dur="500"/>
                                        <p:tgtEl>
                                          <p:spTgt spid="5">
                                            <p:graphicEl>
                                              <a:dgm id="{84077436-973E-423C-B543-C98D138401F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p:txBody>
          <a:bodyPr/>
          <a:lstStyle/>
          <a:p>
            <a:r>
              <a:rPr lang="en-US" dirty="0" smtClean="0"/>
              <a:t>An infected computer has one or more of the following symptoms:</a:t>
            </a:r>
          </a:p>
        </p:txBody>
      </p:sp>
      <p:graphicFrame>
        <p:nvGraphicFramePr>
          <p:cNvPr id="5" name="Diagram 4"/>
          <p:cNvGraphicFramePr/>
          <p:nvPr/>
        </p:nvGraphicFramePr>
        <p:xfrm>
          <a:off x="228600" y="2133600"/>
          <a:ext cx="86868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C677E389-0665-4AE5-BC34-D7E05E47FEA5}"/>
                                            </p:graphicEl>
                                          </p:spTgt>
                                        </p:tgtEl>
                                        <p:attrNameLst>
                                          <p:attrName>style.visibility</p:attrName>
                                        </p:attrNameLst>
                                      </p:cBhvr>
                                      <p:to>
                                        <p:strVal val="visible"/>
                                      </p:to>
                                    </p:set>
                                    <p:animEffect transition="in" filter="dissolve">
                                      <p:cBhvr>
                                        <p:cTn id="7" dur="500"/>
                                        <p:tgtEl>
                                          <p:spTgt spid="5">
                                            <p:graphicEl>
                                              <a:dgm id="{C677E389-0665-4AE5-BC34-D7E05E47FEA5}"/>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1D26E93C-86E7-419E-BB18-BF52BFEF9BE0}"/>
                                            </p:graphicEl>
                                          </p:spTgt>
                                        </p:tgtEl>
                                        <p:attrNameLst>
                                          <p:attrName>style.visibility</p:attrName>
                                        </p:attrNameLst>
                                      </p:cBhvr>
                                      <p:to>
                                        <p:strVal val="visible"/>
                                      </p:to>
                                    </p:set>
                                    <p:animEffect transition="in" filter="dissolve">
                                      <p:cBhvr>
                                        <p:cTn id="11" dur="500"/>
                                        <p:tgtEl>
                                          <p:spTgt spid="5">
                                            <p:graphicEl>
                                              <a:dgm id="{1D26E93C-86E7-419E-BB18-BF52BFEF9BE0}"/>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DBD5E9DE-E2BA-4D0D-8713-3F9E8EB8564A}"/>
                                            </p:graphicEl>
                                          </p:spTgt>
                                        </p:tgtEl>
                                        <p:attrNameLst>
                                          <p:attrName>style.visibility</p:attrName>
                                        </p:attrNameLst>
                                      </p:cBhvr>
                                      <p:to>
                                        <p:strVal val="visible"/>
                                      </p:to>
                                    </p:set>
                                    <p:animEffect transition="in" filter="dissolve">
                                      <p:cBhvr>
                                        <p:cTn id="15" dur="500"/>
                                        <p:tgtEl>
                                          <p:spTgt spid="5">
                                            <p:graphicEl>
                                              <a:dgm id="{DBD5E9DE-E2BA-4D0D-8713-3F9E8EB8564A}"/>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013C0BD2-A815-4149-88D7-946088698AAE}"/>
                                            </p:graphicEl>
                                          </p:spTgt>
                                        </p:tgtEl>
                                        <p:attrNameLst>
                                          <p:attrName>style.visibility</p:attrName>
                                        </p:attrNameLst>
                                      </p:cBhvr>
                                      <p:to>
                                        <p:strVal val="visible"/>
                                      </p:to>
                                    </p:set>
                                    <p:animEffect transition="in" filter="dissolve">
                                      <p:cBhvr>
                                        <p:cTn id="19" dur="500"/>
                                        <p:tgtEl>
                                          <p:spTgt spid="5">
                                            <p:graphicEl>
                                              <a:dgm id="{013C0BD2-A815-4149-88D7-946088698AAE}"/>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194AD8C6-C19F-4DA1-8AF9-1563D741E8D8}"/>
                                            </p:graphicEl>
                                          </p:spTgt>
                                        </p:tgtEl>
                                        <p:attrNameLst>
                                          <p:attrName>style.visibility</p:attrName>
                                        </p:attrNameLst>
                                      </p:cBhvr>
                                      <p:to>
                                        <p:strVal val="visible"/>
                                      </p:to>
                                    </p:set>
                                    <p:animEffect transition="in" filter="dissolve">
                                      <p:cBhvr>
                                        <p:cTn id="23" dur="500"/>
                                        <p:tgtEl>
                                          <p:spTgt spid="5">
                                            <p:graphicEl>
                                              <a:dgm id="{194AD8C6-C19F-4DA1-8AF9-1563D741E8D8}"/>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A6F774B4-8F21-4CD7-9A75-642ADF2F0D23}"/>
                                            </p:graphicEl>
                                          </p:spTgt>
                                        </p:tgtEl>
                                        <p:attrNameLst>
                                          <p:attrName>style.visibility</p:attrName>
                                        </p:attrNameLst>
                                      </p:cBhvr>
                                      <p:to>
                                        <p:strVal val="visible"/>
                                      </p:to>
                                    </p:set>
                                    <p:animEffect transition="in" filter="dissolve">
                                      <p:cBhvr>
                                        <p:cTn id="27" dur="500"/>
                                        <p:tgtEl>
                                          <p:spTgt spid="5">
                                            <p:graphicEl>
                                              <a:dgm id="{A6F774B4-8F21-4CD7-9A75-642ADF2F0D23}"/>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5134D6B5-D40E-4E8F-985C-5890A0F8FA69}"/>
                                            </p:graphicEl>
                                          </p:spTgt>
                                        </p:tgtEl>
                                        <p:attrNameLst>
                                          <p:attrName>style.visibility</p:attrName>
                                        </p:attrNameLst>
                                      </p:cBhvr>
                                      <p:to>
                                        <p:strVal val="visible"/>
                                      </p:to>
                                    </p:set>
                                    <p:animEffect transition="in" filter="dissolve">
                                      <p:cBhvr>
                                        <p:cTn id="31" dur="500"/>
                                        <p:tgtEl>
                                          <p:spTgt spid="5">
                                            <p:graphicEl>
                                              <a:dgm id="{5134D6B5-D40E-4E8F-985C-5890A0F8FA69}"/>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83770F09-A47B-4A8E-9B5E-A128FEAB8675}"/>
                                            </p:graphicEl>
                                          </p:spTgt>
                                        </p:tgtEl>
                                        <p:attrNameLst>
                                          <p:attrName>style.visibility</p:attrName>
                                        </p:attrNameLst>
                                      </p:cBhvr>
                                      <p:to>
                                        <p:strVal val="visible"/>
                                      </p:to>
                                    </p:set>
                                    <p:animEffect transition="in" filter="dissolve">
                                      <p:cBhvr>
                                        <p:cTn id="35" dur="500"/>
                                        <p:tgtEl>
                                          <p:spTgt spid="5">
                                            <p:graphicEl>
                                              <a:dgm id="{83770F09-A47B-4A8E-9B5E-A128FEAB8675}"/>
                                            </p:graphicEl>
                                          </p:spTgt>
                                        </p:tgtEl>
                                      </p:cBhvr>
                                    </p:animEffect>
                                  </p:childTnLst>
                                </p:cTn>
                              </p:par>
                            </p:childTnLst>
                          </p:cTn>
                        </p:par>
                        <p:par>
                          <p:cTn id="36" fill="hold">
                            <p:stCondLst>
                              <p:cond delay="20000"/>
                            </p:stCondLst>
                            <p:childTnLst>
                              <p:par>
                                <p:cTn id="37" presetID="9" presetClass="entr" presetSubtype="0" fill="hold" grpId="0" nodeType="afterEffect">
                                  <p:stCondLst>
                                    <p:cond delay="2000"/>
                                  </p:stCondLst>
                                  <p:childTnLst>
                                    <p:set>
                                      <p:cBhvr>
                                        <p:cTn id="38" dur="1" fill="hold">
                                          <p:stCondLst>
                                            <p:cond delay="0"/>
                                          </p:stCondLst>
                                        </p:cTn>
                                        <p:tgtEl>
                                          <p:spTgt spid="5">
                                            <p:graphicEl>
                                              <a:dgm id="{B3BB5626-B6E2-4044-B769-845C9D0C9500}"/>
                                            </p:graphicEl>
                                          </p:spTgt>
                                        </p:tgtEl>
                                        <p:attrNameLst>
                                          <p:attrName>style.visibility</p:attrName>
                                        </p:attrNameLst>
                                      </p:cBhvr>
                                      <p:to>
                                        <p:strVal val="visible"/>
                                      </p:to>
                                    </p:set>
                                    <p:animEffect transition="in" filter="dissolve">
                                      <p:cBhvr>
                                        <p:cTn id="39" dur="500"/>
                                        <p:tgtEl>
                                          <p:spTgt spid="5">
                                            <p:graphicEl>
                                              <a:dgm id="{B3BB5626-B6E2-4044-B769-845C9D0C9500}"/>
                                            </p:graphicEl>
                                          </p:spTgt>
                                        </p:tgtEl>
                                      </p:cBhvr>
                                    </p:animEffect>
                                  </p:childTnLst>
                                </p:cTn>
                              </p:par>
                            </p:childTnLst>
                          </p:cTn>
                        </p:par>
                        <p:par>
                          <p:cTn id="40" fill="hold">
                            <p:stCondLst>
                              <p:cond delay="22500"/>
                            </p:stCondLst>
                            <p:childTnLst>
                              <p:par>
                                <p:cTn id="41" presetID="9" presetClass="entr" presetSubtype="0" fill="hold" grpId="0" nodeType="afterEffect">
                                  <p:stCondLst>
                                    <p:cond delay="2000"/>
                                  </p:stCondLst>
                                  <p:childTnLst>
                                    <p:set>
                                      <p:cBhvr>
                                        <p:cTn id="42" dur="1" fill="hold">
                                          <p:stCondLst>
                                            <p:cond delay="0"/>
                                          </p:stCondLst>
                                        </p:cTn>
                                        <p:tgtEl>
                                          <p:spTgt spid="5">
                                            <p:graphicEl>
                                              <a:dgm id="{5FAD1FCF-E74F-49F4-9C83-E220EED00CB5}"/>
                                            </p:graphicEl>
                                          </p:spTgt>
                                        </p:tgtEl>
                                        <p:attrNameLst>
                                          <p:attrName>style.visibility</p:attrName>
                                        </p:attrNameLst>
                                      </p:cBhvr>
                                      <p:to>
                                        <p:strVal val="visible"/>
                                      </p:to>
                                    </p:set>
                                    <p:animEffect transition="in" filter="dissolve">
                                      <p:cBhvr>
                                        <p:cTn id="43" dur="500"/>
                                        <p:tgtEl>
                                          <p:spTgt spid="5">
                                            <p:graphicEl>
                                              <a:dgm id="{5FAD1FCF-E74F-49F4-9C83-E220EED00CB5}"/>
                                            </p:graphicEl>
                                          </p:spTgt>
                                        </p:tgtEl>
                                      </p:cBhvr>
                                    </p:animEffect>
                                  </p:childTnLst>
                                </p:cTn>
                              </p:par>
                            </p:childTnLst>
                          </p:cTn>
                        </p:par>
                        <p:par>
                          <p:cTn id="44" fill="hold">
                            <p:stCondLst>
                              <p:cond delay="25000"/>
                            </p:stCondLst>
                            <p:childTnLst>
                              <p:par>
                                <p:cTn id="45" presetID="9" presetClass="entr" presetSubtype="0" fill="hold" grpId="0" nodeType="afterEffect">
                                  <p:stCondLst>
                                    <p:cond delay="2000"/>
                                  </p:stCondLst>
                                  <p:childTnLst>
                                    <p:set>
                                      <p:cBhvr>
                                        <p:cTn id="46" dur="1" fill="hold">
                                          <p:stCondLst>
                                            <p:cond delay="0"/>
                                          </p:stCondLst>
                                        </p:cTn>
                                        <p:tgtEl>
                                          <p:spTgt spid="5">
                                            <p:graphicEl>
                                              <a:dgm id="{BFEF3064-1C90-47C0-A900-EDF3B304FC1D}"/>
                                            </p:graphicEl>
                                          </p:spTgt>
                                        </p:tgtEl>
                                        <p:attrNameLst>
                                          <p:attrName>style.visibility</p:attrName>
                                        </p:attrNameLst>
                                      </p:cBhvr>
                                      <p:to>
                                        <p:strVal val="visible"/>
                                      </p:to>
                                    </p:set>
                                    <p:animEffect transition="in" filter="dissolve">
                                      <p:cBhvr>
                                        <p:cTn id="47" dur="500"/>
                                        <p:tgtEl>
                                          <p:spTgt spid="5">
                                            <p:graphicEl>
                                              <a:dgm id="{BFEF3064-1C90-47C0-A900-EDF3B304FC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Malware Infects?</a:t>
            </a:r>
            <a:endParaRPr lang="en-US" dirty="0"/>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r>
              <a:rPr lang="en-US" dirty="0" smtClean="0"/>
              <a:t>delivers its payload on a computer in a variety of ways: when a user</a:t>
            </a:r>
          </a:p>
          <a:p>
            <a:r>
              <a:rPr lang="en-US" dirty="0" smtClean="0"/>
              <a:t>(1) opens an infected file</a:t>
            </a:r>
          </a:p>
          <a:p>
            <a:r>
              <a:rPr lang="en-US" dirty="0" smtClean="0"/>
              <a:t>(2) runs an infected program</a:t>
            </a:r>
          </a:p>
          <a:p>
            <a:r>
              <a:rPr lang="en-US" dirty="0" smtClean="0"/>
              <a:t>(3) boots the computer with infected removable media inserted in a drive or plugged in a port</a:t>
            </a:r>
          </a:p>
          <a:p>
            <a:r>
              <a:rPr lang="en-US" dirty="0" smtClean="0"/>
              <a:t>(4) connects an unprotected computer to a network </a:t>
            </a:r>
          </a:p>
          <a:p>
            <a:r>
              <a:rPr lang="en-US" dirty="0" smtClean="0"/>
              <a:t>(5) when a certain condition or event occurs, such as the computer’s clock changing to a specific date</a:t>
            </a:r>
          </a:p>
          <a:p>
            <a:r>
              <a:rPr lang="en-US" dirty="0" smtClean="0"/>
              <a:t>(6) when users opening infected e-mail attachments.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57200" y="1219200"/>
            <a:ext cx="7848600" cy="53087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304800"/>
            <a:ext cx="8305800" cy="685800"/>
          </a:xfrm>
        </p:spPr>
        <p:txBody>
          <a:bodyPr/>
          <a:lstStyle/>
          <a:p>
            <a:pPr eaLnBrk="1" hangingPunct="1"/>
            <a:r>
              <a:rPr lang="en-US" sz="4000" smtClean="0"/>
              <a:t>Malware, Virus and Malicious Programs</a:t>
            </a:r>
          </a:p>
        </p:txBody>
      </p:sp>
      <p:sp>
        <p:nvSpPr>
          <p:cNvPr id="18435" name="Rectangle 3"/>
          <p:cNvSpPr>
            <a:spLocks noGrp="1" noChangeArrowheads="1"/>
          </p:cNvSpPr>
          <p:nvPr>
            <p:ph idx="1"/>
          </p:nvPr>
        </p:nvSpPr>
        <p:spPr/>
        <p:txBody>
          <a:bodyPr>
            <a:normAutofit lnSpcReduction="10000"/>
          </a:bodyPr>
          <a:lstStyle/>
          <a:p>
            <a:pPr eaLnBrk="1" hangingPunct="1">
              <a:defRPr/>
            </a:pPr>
            <a:r>
              <a:rPr lang="en-US" dirty="0" smtClean="0"/>
              <a:t>Malware describes viruses, worms, Trojan horse attack applets, and attack scripts. </a:t>
            </a:r>
          </a:p>
          <a:p>
            <a:pPr lvl="1" eaLnBrk="1" hangingPunct="1">
              <a:defRPr/>
            </a:pPr>
            <a:r>
              <a:rPr lang="en-US" dirty="0" smtClean="0">
                <a:ea typeface="+mn-ea"/>
                <a:cs typeface="+mn-cs"/>
              </a:rPr>
              <a:t>These virulent programs represent the most common threat to your information</a:t>
            </a:r>
            <a:endParaRPr lang="en-US" dirty="0" smtClean="0"/>
          </a:p>
          <a:p>
            <a:pPr eaLnBrk="1" hangingPunct="1">
              <a:defRPr/>
            </a:pPr>
            <a:r>
              <a:rPr lang="en-US" dirty="0" smtClean="0"/>
              <a:t>Viruses</a:t>
            </a:r>
          </a:p>
          <a:p>
            <a:pPr lvl="1" eaLnBrk="1" hangingPunct="1">
              <a:defRPr/>
            </a:pPr>
            <a:r>
              <a:rPr lang="en-US" dirty="0" smtClean="0"/>
              <a:t>Pieces of a computer program (code) that attach themselves to host programs.</a:t>
            </a:r>
          </a:p>
          <a:p>
            <a:pPr lvl="1" eaLnBrk="1" hangingPunct="1">
              <a:defRPr/>
            </a:pPr>
            <a:r>
              <a:rPr lang="en-US" dirty="0" smtClean="0"/>
              <a:t>Software that distributes and installs itself</a:t>
            </a:r>
          </a:p>
          <a:p>
            <a:pPr lvl="1" eaLnBrk="1" hangingPunct="1">
              <a:defRPr/>
            </a:pPr>
            <a:r>
              <a:rPr lang="en-US" dirty="0" smtClean="0"/>
              <a:t>Ranges from annoying to catastrophic</a:t>
            </a:r>
          </a:p>
          <a:p>
            <a:pPr lvl="1" eaLnBrk="1" hangingPunct="1">
              <a:defRPr/>
            </a:pPr>
            <a:r>
              <a:rPr lang="en-US" dirty="0" smtClean="0"/>
              <a:t>Countermeasures</a:t>
            </a:r>
          </a:p>
          <a:p>
            <a:pPr lvl="2" eaLnBrk="1" hangingPunct="1">
              <a:defRPr/>
            </a:pPr>
            <a:r>
              <a:rPr lang="en-US" dirty="0" smtClean="0"/>
              <a:t>Anti-virus software</a:t>
            </a:r>
          </a:p>
          <a:p>
            <a:pPr lvl="2" eaLnBrk="1" hangingPunct="1">
              <a:defRPr/>
            </a:pPr>
            <a:r>
              <a:rPr lang="en-US" dirty="0" smtClean="0"/>
              <a:t>Popup blockers</a:t>
            </a:r>
          </a:p>
          <a:p>
            <a:pPr lvl="2" eaLnBrk="1" hangingPunct="1">
              <a:defRPr/>
            </a:pPr>
            <a:r>
              <a:rPr lang="en-US" dirty="0" smtClean="0"/>
              <a:t>Do not open unknown email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33400" y="304800"/>
            <a:ext cx="8305800" cy="685800"/>
          </a:xfrm>
        </p:spPr>
        <p:txBody>
          <a:bodyPr/>
          <a:lstStyle/>
          <a:p>
            <a:r>
              <a:rPr lang="en-US" smtClean="0"/>
              <a:t>Harm done by Virus</a:t>
            </a:r>
          </a:p>
        </p:txBody>
      </p:sp>
      <p:sp>
        <p:nvSpPr>
          <p:cNvPr id="3" name="Content Placeholder 2"/>
          <p:cNvSpPr>
            <a:spLocks noGrp="1"/>
          </p:cNvSpPr>
          <p:nvPr>
            <p:ph idx="1"/>
          </p:nvPr>
        </p:nvSpPr>
        <p:spPr/>
        <p:txBody>
          <a:bodyPr>
            <a:normAutofit fontScale="85000" lnSpcReduction="10000"/>
          </a:bodyPr>
          <a:lstStyle/>
          <a:p>
            <a:pPr>
              <a:defRPr/>
            </a:pPr>
            <a:r>
              <a:rPr lang="en-US" dirty="0" smtClean="0"/>
              <a:t>Copy themselves to other programs or areas of a disk.</a:t>
            </a:r>
          </a:p>
          <a:p>
            <a:pPr>
              <a:defRPr/>
            </a:pPr>
            <a:r>
              <a:rPr lang="en-US" dirty="0" smtClean="0"/>
              <a:t>Replicate as rapidly and frequently as possible, filling up</a:t>
            </a:r>
          </a:p>
          <a:p>
            <a:pPr>
              <a:defRPr/>
            </a:pPr>
            <a:r>
              <a:rPr lang="en-US" dirty="0" smtClean="0"/>
              <a:t>the infected system's disks and memory, rendering the system useless.</a:t>
            </a:r>
          </a:p>
          <a:p>
            <a:pPr>
              <a:defRPr/>
            </a:pPr>
            <a:r>
              <a:rPr lang="en-US" dirty="0" smtClean="0"/>
              <a:t>Display information on the screen.</a:t>
            </a:r>
          </a:p>
          <a:p>
            <a:pPr>
              <a:defRPr/>
            </a:pPr>
            <a:r>
              <a:rPr lang="en-US" dirty="0" smtClean="0"/>
              <a:t>Modify, corrupt or destroy selected files.</a:t>
            </a:r>
          </a:p>
          <a:p>
            <a:pPr>
              <a:defRPr/>
            </a:pPr>
            <a:r>
              <a:rPr lang="en-US" dirty="0" smtClean="0"/>
              <a:t>Erase the contents of entire disks.</a:t>
            </a:r>
          </a:p>
          <a:p>
            <a:pPr>
              <a:defRPr/>
            </a:pPr>
            <a:r>
              <a:rPr lang="en-US" dirty="0" smtClean="0"/>
              <a:t>Lie dormant for a specified time or until a given condition is met and then become active.</a:t>
            </a:r>
          </a:p>
          <a:p>
            <a:pPr>
              <a:defRPr/>
            </a:pPr>
            <a:r>
              <a:rPr lang="en-US" dirty="0" smtClean="0"/>
              <a:t>Open a 'back door" to the infected system that allows someone else to access and even take control of the system through a network or Internet connection.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33400" y="304800"/>
            <a:ext cx="8305800" cy="685800"/>
          </a:xfrm>
        </p:spPr>
        <p:txBody>
          <a:bodyPr/>
          <a:lstStyle/>
          <a:p>
            <a:r>
              <a:rPr lang="en-US" smtClean="0"/>
              <a:t>Categories of Viruses</a:t>
            </a:r>
          </a:p>
        </p:txBody>
      </p:sp>
      <p:sp>
        <p:nvSpPr>
          <p:cNvPr id="3" name="Content Placeholder 2"/>
          <p:cNvSpPr>
            <a:spLocks noGrp="1"/>
          </p:cNvSpPr>
          <p:nvPr>
            <p:ph idx="1"/>
          </p:nvPr>
        </p:nvSpPr>
        <p:spPr/>
        <p:txBody>
          <a:bodyPr>
            <a:normAutofit fontScale="92500" lnSpcReduction="10000"/>
          </a:bodyPr>
          <a:lstStyle/>
          <a:p>
            <a:pPr>
              <a:defRPr/>
            </a:pPr>
            <a:r>
              <a:rPr lang="en-US" dirty="0" smtClean="0"/>
              <a:t>Bimodal, Bipartite, or Multipartite Viruses</a:t>
            </a:r>
          </a:p>
          <a:p>
            <a:pPr lvl="1">
              <a:defRPr/>
            </a:pPr>
            <a:r>
              <a:rPr lang="en-US" dirty="0" smtClean="0">
                <a:ea typeface="+mn-ea"/>
                <a:cs typeface="+mn-cs"/>
              </a:rPr>
              <a:t>can infect both files and the boot sector of a disk</a:t>
            </a:r>
          </a:p>
          <a:p>
            <a:pPr>
              <a:defRPr/>
            </a:pPr>
            <a:r>
              <a:rPr lang="en-US" dirty="0" smtClean="0"/>
              <a:t>Time bomb</a:t>
            </a:r>
          </a:p>
          <a:p>
            <a:pPr lvl="1">
              <a:defRPr/>
            </a:pPr>
            <a:r>
              <a:rPr lang="en-US" dirty="0" smtClean="0">
                <a:ea typeface="+mn-ea"/>
                <a:cs typeface="+mn-cs"/>
              </a:rPr>
              <a:t> hides on the victim's disk and waits until a specific date (or date and time) before running</a:t>
            </a:r>
          </a:p>
          <a:p>
            <a:pPr>
              <a:defRPr/>
            </a:pPr>
            <a:r>
              <a:rPr lang="en-US" dirty="0" smtClean="0"/>
              <a:t>Logic bomb</a:t>
            </a:r>
          </a:p>
          <a:p>
            <a:pPr lvl="1">
              <a:defRPr/>
            </a:pPr>
            <a:r>
              <a:rPr lang="en-US" dirty="0" smtClean="0">
                <a:ea typeface="+mn-ea"/>
                <a:cs typeface="+mn-cs"/>
              </a:rPr>
              <a:t> may be activated by a date, a change to a file, or a particular action taken by a user or a program</a:t>
            </a:r>
          </a:p>
          <a:p>
            <a:pPr>
              <a:defRPr/>
            </a:pPr>
            <a:r>
              <a:rPr lang="en-US" dirty="0" smtClean="0"/>
              <a:t>Stealth Viruses</a:t>
            </a:r>
          </a:p>
          <a:p>
            <a:pPr lvl="1">
              <a:defRPr/>
            </a:pPr>
            <a:r>
              <a:rPr lang="en-US" dirty="0" smtClean="0">
                <a:ea typeface="+mn-ea"/>
                <a:cs typeface="+mn-cs"/>
              </a:rPr>
              <a:t>take up residence in the computer's memory, making them hard to detect</a:t>
            </a:r>
          </a:p>
          <a:p>
            <a:pPr lvl="1">
              <a:defRPr/>
            </a:pPr>
            <a:r>
              <a:rPr lang="en-US" dirty="0" smtClean="0">
                <a:ea typeface="+mn-ea"/>
                <a:cs typeface="+mn-cs"/>
              </a:rPr>
              <a:t>can conceal changes they make to other files, hiding the damage from the user and the operating system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33400" y="304800"/>
            <a:ext cx="8305800" cy="685800"/>
          </a:xfrm>
        </p:spPr>
        <p:txBody>
          <a:bodyPr/>
          <a:lstStyle/>
          <a:p>
            <a:r>
              <a:rPr lang="en-US" smtClean="0"/>
              <a:t>Categories of Viruses</a:t>
            </a:r>
          </a:p>
        </p:txBody>
      </p:sp>
      <p:sp>
        <p:nvSpPr>
          <p:cNvPr id="3" name="Content Placeholder 2"/>
          <p:cNvSpPr>
            <a:spLocks noGrp="1"/>
          </p:cNvSpPr>
          <p:nvPr>
            <p:ph idx="1"/>
          </p:nvPr>
        </p:nvSpPr>
        <p:spPr/>
        <p:txBody>
          <a:bodyPr>
            <a:normAutofit/>
          </a:bodyPr>
          <a:lstStyle/>
          <a:p>
            <a:pPr>
              <a:defRPr/>
            </a:pPr>
            <a:r>
              <a:rPr lang="en-US" dirty="0" smtClean="0"/>
              <a:t>Boot Sector Viruses</a:t>
            </a:r>
          </a:p>
          <a:p>
            <a:pPr lvl="1">
              <a:defRPr/>
            </a:pPr>
            <a:r>
              <a:rPr lang="en-US" dirty="0" smtClean="0">
                <a:ea typeface="+mn-ea"/>
                <a:cs typeface="+mn-cs"/>
              </a:rPr>
              <a:t>regarded as one of the most hostile types of virus</a:t>
            </a:r>
          </a:p>
          <a:p>
            <a:pPr lvl="1">
              <a:defRPr/>
            </a:pPr>
            <a:r>
              <a:rPr lang="en-US" dirty="0" smtClean="0">
                <a:ea typeface="+mn-ea"/>
                <a:cs typeface="+mn-cs"/>
              </a:rPr>
              <a:t>infects the boot sector of a hard or floppy disk</a:t>
            </a:r>
          </a:p>
          <a:p>
            <a:pPr lvl="1">
              <a:defRPr/>
            </a:pPr>
            <a:r>
              <a:rPr lang="en-US" dirty="0" smtClean="0">
                <a:ea typeface="+mn-ea"/>
                <a:cs typeface="+mn-cs"/>
              </a:rPr>
              <a:t>This area of the disk stores essential files the computer accesses during startup. </a:t>
            </a:r>
          </a:p>
          <a:p>
            <a:pPr lvl="1">
              <a:defRPr/>
            </a:pPr>
            <a:r>
              <a:rPr lang="en-US" dirty="0" smtClean="0">
                <a:ea typeface="+mn-ea"/>
                <a:cs typeface="+mn-cs"/>
              </a:rPr>
              <a:t>moves the boot sector's data to a different part of the disk.</a:t>
            </a:r>
          </a:p>
          <a:p>
            <a:pPr lvl="1">
              <a:defRPr/>
            </a:pPr>
            <a:r>
              <a:rPr lang="en-US" dirty="0" smtClean="0">
                <a:ea typeface="+mn-ea"/>
                <a:cs typeface="+mn-cs"/>
              </a:rPr>
              <a:t>When the computer is started, the virus copies itself into memory where it can hide and infect other disks</a:t>
            </a:r>
          </a:p>
          <a:p>
            <a:pPr lvl="1">
              <a:defRPr/>
            </a:pPr>
            <a:r>
              <a:rPr lang="en-US" dirty="0" smtClean="0">
                <a:ea typeface="+mn-ea"/>
                <a:cs typeface="+mn-cs"/>
              </a:rPr>
              <a:t>allows the actual boot sector data to be read as though a normal start-up were occurring</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33400" y="304800"/>
            <a:ext cx="8305800" cy="685800"/>
          </a:xfrm>
        </p:spPr>
        <p:txBody>
          <a:bodyPr/>
          <a:lstStyle/>
          <a:p>
            <a:r>
              <a:rPr lang="en-US" smtClean="0"/>
              <a:t>Categories of Viruses</a:t>
            </a:r>
          </a:p>
        </p:txBody>
      </p:sp>
      <p:sp>
        <p:nvSpPr>
          <p:cNvPr id="3" name="Content Placeholder 2"/>
          <p:cNvSpPr>
            <a:spLocks noGrp="1"/>
          </p:cNvSpPr>
          <p:nvPr>
            <p:ph idx="1"/>
          </p:nvPr>
        </p:nvSpPr>
        <p:spPr/>
        <p:txBody>
          <a:bodyPr>
            <a:normAutofit/>
          </a:bodyPr>
          <a:lstStyle/>
          <a:p>
            <a:pPr>
              <a:defRPr/>
            </a:pPr>
            <a:r>
              <a:rPr lang="en-US" dirty="0" smtClean="0"/>
              <a:t>Cluster Viruses</a:t>
            </a:r>
          </a:p>
          <a:p>
            <a:pPr lvl="1">
              <a:defRPr/>
            </a:pPr>
            <a:r>
              <a:rPr lang="en-US" dirty="0" smtClean="0">
                <a:ea typeface="+mn-ea"/>
                <a:cs typeface="+mn-cs"/>
              </a:rPr>
              <a:t>makes changes to a disk's file system</a:t>
            </a:r>
          </a:p>
          <a:p>
            <a:pPr lvl="1">
              <a:defRPr/>
            </a:pPr>
            <a:r>
              <a:rPr lang="en-US" dirty="0" smtClean="0">
                <a:ea typeface="+mn-ea"/>
                <a:cs typeface="+mn-cs"/>
              </a:rPr>
              <a:t>If any program is run from the infected disk, the program causes the virus to run as well </a:t>
            </a:r>
          </a:p>
          <a:p>
            <a:pPr lvl="1">
              <a:defRPr/>
            </a:pPr>
            <a:r>
              <a:rPr lang="en-US" dirty="0" smtClean="0">
                <a:ea typeface="+mn-ea"/>
                <a:cs typeface="+mn-cs"/>
              </a:rPr>
              <a:t>creates the illusion that the virus has infected every program on the disk</a:t>
            </a:r>
          </a:p>
          <a:p>
            <a:pPr>
              <a:defRPr/>
            </a:pPr>
            <a:r>
              <a:rPr lang="en-US" dirty="0" smtClean="0"/>
              <a:t>E-mail viruses</a:t>
            </a:r>
          </a:p>
          <a:p>
            <a:pPr lvl="1">
              <a:defRPr/>
            </a:pPr>
            <a:r>
              <a:rPr lang="en-US" dirty="0" smtClean="0">
                <a:ea typeface="+mn-ea"/>
                <a:cs typeface="+mn-cs"/>
              </a:rPr>
              <a:t>transmitted via email messages sent across private networks or the Internet </a:t>
            </a:r>
          </a:p>
          <a:p>
            <a:pPr lvl="1">
              <a:defRPr/>
            </a:pPr>
            <a:r>
              <a:rPr lang="en-US" dirty="0" smtClean="0">
                <a:ea typeface="+mn-ea"/>
                <a:cs typeface="+mn-cs"/>
              </a:rPr>
              <a:t>Some e-mail viruses are transmitted as an infected attachment—a document file or program that is attached to the message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33400" y="304800"/>
            <a:ext cx="8305800" cy="685800"/>
          </a:xfrm>
        </p:spPr>
        <p:txBody>
          <a:bodyPr/>
          <a:lstStyle/>
          <a:p>
            <a:r>
              <a:rPr lang="en-US" smtClean="0"/>
              <a:t>Categories of Viruses</a:t>
            </a:r>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pPr>
              <a:defRPr/>
            </a:pPr>
            <a:r>
              <a:rPr lang="en-US" dirty="0" smtClean="0"/>
              <a:t>File-Infecting Viruses</a:t>
            </a:r>
          </a:p>
          <a:p>
            <a:pPr lvl="1">
              <a:defRPr/>
            </a:pPr>
            <a:r>
              <a:rPr lang="en-US" dirty="0" smtClean="0">
                <a:ea typeface="+mn-ea"/>
                <a:cs typeface="+mn-cs"/>
              </a:rPr>
              <a:t>infects program files on a disk (such as .exe or .com files)</a:t>
            </a:r>
          </a:p>
          <a:p>
            <a:pPr lvl="1">
              <a:defRPr/>
            </a:pPr>
            <a:r>
              <a:rPr lang="en-US" dirty="0" smtClean="0">
                <a:ea typeface="+mn-ea"/>
                <a:cs typeface="+mn-cs"/>
              </a:rPr>
              <a:t>When an infected program is launched, the virus's code is also executed</a:t>
            </a:r>
          </a:p>
          <a:p>
            <a:pPr>
              <a:defRPr/>
            </a:pPr>
            <a:r>
              <a:rPr lang="en-US" dirty="0" smtClean="0"/>
              <a:t>Macro virus</a:t>
            </a:r>
          </a:p>
          <a:p>
            <a:pPr lvl="1">
              <a:defRPr/>
            </a:pPr>
            <a:r>
              <a:rPr lang="en-US" dirty="0" smtClean="0">
                <a:ea typeface="+mn-ea"/>
                <a:cs typeface="+mn-cs"/>
              </a:rPr>
              <a:t>designed to infect a specific type of document file, such as Microsoft Word or Excel files</a:t>
            </a:r>
          </a:p>
          <a:p>
            <a:pPr lvl="1">
              <a:defRPr/>
            </a:pPr>
            <a:r>
              <a:rPr lang="en-US" sz="2800" dirty="0" smtClean="0">
                <a:ea typeface="+mn-ea"/>
                <a:cs typeface="+mn-cs"/>
              </a:rPr>
              <a:t>can do various levels of damage to data from corrupting documents to deleting data</a:t>
            </a:r>
          </a:p>
          <a:p>
            <a:pPr>
              <a:defRPr/>
            </a:pPr>
            <a:r>
              <a:rPr lang="en-US" dirty="0" smtClean="0"/>
              <a:t>Polymorphic, Self-Garbling, Self-Encrypting, or Self-Changing Viruses</a:t>
            </a:r>
          </a:p>
          <a:p>
            <a:pPr lvl="1">
              <a:defRPr/>
            </a:pPr>
            <a:r>
              <a:rPr lang="en-US" dirty="0" smtClean="0">
                <a:ea typeface="+mn-ea"/>
                <a:cs typeface="+mn-cs"/>
              </a:rPr>
              <a:t>can change itself each time it is copied, making it difficult to isolate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304800"/>
            <a:ext cx="8305800" cy="685800"/>
          </a:xfrm>
        </p:spPr>
        <p:txBody>
          <a:bodyPr/>
          <a:lstStyle/>
          <a:p>
            <a:pPr eaLnBrk="1" hangingPunct="1"/>
            <a:r>
              <a:rPr lang="en-US" smtClean="0"/>
              <a:t>Threats to Data</a:t>
            </a:r>
          </a:p>
        </p:txBody>
      </p:sp>
      <p:sp>
        <p:nvSpPr>
          <p:cNvPr id="19459" name="Rectangle 3"/>
          <p:cNvSpPr>
            <a:spLocks noGrp="1" noChangeArrowheads="1"/>
          </p:cNvSpPr>
          <p:nvPr>
            <p:ph idx="1"/>
          </p:nvPr>
        </p:nvSpPr>
        <p:spPr>
          <a:xfrm>
            <a:off x="381000" y="1143000"/>
            <a:ext cx="8610600" cy="5486400"/>
          </a:xfrm>
        </p:spPr>
        <p:txBody>
          <a:bodyPr>
            <a:normAutofit fontScale="92500" lnSpcReduction="10000"/>
          </a:bodyPr>
          <a:lstStyle/>
          <a:p>
            <a:pPr eaLnBrk="1" hangingPunct="1">
              <a:defRPr/>
            </a:pPr>
            <a:r>
              <a:rPr lang="en-US" dirty="0" smtClean="0"/>
              <a:t>Trojan horses</a:t>
            </a:r>
          </a:p>
          <a:p>
            <a:pPr lvl="1" eaLnBrk="1" hangingPunct="1">
              <a:defRPr/>
            </a:pPr>
            <a:r>
              <a:rPr lang="en-US" dirty="0" smtClean="0"/>
              <a:t>Program that poses as beneficial software</a:t>
            </a:r>
          </a:p>
          <a:p>
            <a:pPr lvl="1" eaLnBrk="1" hangingPunct="1">
              <a:defRPr/>
            </a:pPr>
            <a:r>
              <a:rPr lang="en-US" dirty="0" smtClean="0"/>
              <a:t>User willingly installs the software</a:t>
            </a:r>
          </a:p>
          <a:p>
            <a:pPr lvl="1" eaLnBrk="1" hangingPunct="1">
              <a:defRPr/>
            </a:pPr>
            <a:r>
              <a:rPr lang="en-US" dirty="0" smtClean="0"/>
              <a:t>Countermeasures</a:t>
            </a:r>
          </a:p>
          <a:p>
            <a:pPr lvl="2" eaLnBrk="1" hangingPunct="1">
              <a:defRPr/>
            </a:pPr>
            <a:r>
              <a:rPr lang="en-US" dirty="0" smtClean="0"/>
              <a:t>Anti-virus software</a:t>
            </a:r>
          </a:p>
          <a:p>
            <a:pPr lvl="2" eaLnBrk="1" hangingPunct="1">
              <a:defRPr/>
            </a:pPr>
            <a:r>
              <a:rPr lang="en-US" dirty="0" smtClean="0"/>
              <a:t>Spyware blocker</a:t>
            </a:r>
          </a:p>
          <a:p>
            <a:pPr eaLnBrk="1" hangingPunct="1">
              <a:defRPr/>
            </a:pPr>
            <a:r>
              <a:rPr lang="en-US" dirty="0" smtClean="0"/>
              <a:t>Worms</a:t>
            </a:r>
          </a:p>
          <a:p>
            <a:pPr lvl="1" eaLnBrk="1" hangingPunct="1">
              <a:defRPr/>
            </a:pPr>
            <a:r>
              <a:rPr lang="en-US" dirty="0" smtClean="0"/>
              <a:t>are particular to networks, spreading to other machines on any network you are connected to and carrying out preprogrammed attacks on the computers</a:t>
            </a:r>
          </a:p>
          <a:p>
            <a:pPr eaLnBrk="1" hangingPunct="1">
              <a:defRPr/>
            </a:pPr>
            <a:r>
              <a:rPr lang="en-US" dirty="0" smtClean="0"/>
              <a:t>Attack Script</a:t>
            </a:r>
          </a:p>
          <a:p>
            <a:pPr lvl="1" eaLnBrk="1" hangingPunct="1">
              <a:defRPr/>
            </a:pPr>
            <a:r>
              <a:rPr lang="en-US" dirty="0" smtClean="0"/>
              <a:t>specifically written, usually by expert programmers, to exploit the Internet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33400" y="304800"/>
            <a:ext cx="8305800" cy="685800"/>
          </a:xfrm>
        </p:spPr>
        <p:txBody>
          <a:bodyPr/>
          <a:lstStyle/>
          <a:p>
            <a:pPr eaLnBrk="1" hangingPunct="1"/>
            <a:r>
              <a:rPr lang="en-US" smtClean="0"/>
              <a:t>Threats to Data</a:t>
            </a:r>
          </a:p>
        </p:txBody>
      </p:sp>
      <p:sp>
        <p:nvSpPr>
          <p:cNvPr id="31747" name="Rectangle 3"/>
          <p:cNvSpPr>
            <a:spLocks noGrp="1" noChangeArrowheads="1"/>
          </p:cNvSpPr>
          <p:nvPr>
            <p:ph idx="1"/>
          </p:nvPr>
        </p:nvSpPr>
        <p:spPr>
          <a:xfrm>
            <a:off x="381000" y="1143000"/>
            <a:ext cx="8610600" cy="5486400"/>
          </a:xfrm>
        </p:spPr>
        <p:txBody>
          <a:bodyPr/>
          <a:lstStyle/>
          <a:p>
            <a:pPr eaLnBrk="1" hangingPunct="1"/>
            <a:r>
              <a:rPr lang="en-US" smtClean="0"/>
              <a:t>Cybercrime</a:t>
            </a:r>
          </a:p>
          <a:p>
            <a:pPr lvl="1" eaLnBrk="1" hangingPunct="1"/>
            <a:r>
              <a:rPr lang="en-US" smtClean="0"/>
              <a:t>Using a computer in an illegal act</a:t>
            </a:r>
          </a:p>
          <a:p>
            <a:pPr lvl="1" eaLnBrk="1" hangingPunct="1"/>
            <a:r>
              <a:rPr lang="en-US" smtClean="0"/>
              <a:t>Fraud and theft are common acts</a:t>
            </a:r>
          </a:p>
          <a:p>
            <a:pPr eaLnBrk="1" hangingPunct="1"/>
            <a:r>
              <a:rPr lang="en-US" smtClean="0"/>
              <a:t>Internet fraud</a:t>
            </a:r>
          </a:p>
          <a:p>
            <a:pPr lvl="1" eaLnBrk="1" hangingPunct="1"/>
            <a:r>
              <a:rPr lang="en-US" smtClean="0"/>
              <a:t>Most common cybercrime</a:t>
            </a:r>
          </a:p>
          <a:p>
            <a:pPr lvl="1" eaLnBrk="1" hangingPunct="1"/>
            <a:r>
              <a:rPr lang="en-US" smtClean="0"/>
              <a:t>Fraudulent website</a:t>
            </a:r>
          </a:p>
          <a:p>
            <a:pPr lvl="1" eaLnBrk="1" hangingPunct="1"/>
            <a:r>
              <a:rPr lang="en-US" smtClean="0"/>
              <a:t>Have names similar to legitimate sites</a:t>
            </a:r>
          </a:p>
          <a:p>
            <a:pPr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304800"/>
            <a:ext cx="8305800" cy="685800"/>
          </a:xfrm>
        </p:spPr>
        <p:txBody>
          <a:bodyPr/>
          <a:lstStyle/>
          <a:p>
            <a:pPr eaLnBrk="1" hangingPunct="1"/>
            <a:r>
              <a:rPr lang="en-US" smtClean="0"/>
              <a:t>Threats to Data</a:t>
            </a:r>
          </a:p>
        </p:txBody>
      </p:sp>
      <p:sp>
        <p:nvSpPr>
          <p:cNvPr id="20483" name="Rectangle 3"/>
          <p:cNvSpPr>
            <a:spLocks noGrp="1" noChangeArrowheads="1"/>
          </p:cNvSpPr>
          <p:nvPr>
            <p:ph idx="1"/>
          </p:nvPr>
        </p:nvSpPr>
        <p:spPr>
          <a:xfrm>
            <a:off x="304800" y="1066800"/>
            <a:ext cx="8534400" cy="5791200"/>
          </a:xfrm>
        </p:spPr>
        <p:txBody>
          <a:bodyPr>
            <a:normAutofit lnSpcReduction="10000"/>
          </a:bodyPr>
          <a:lstStyle/>
          <a:p>
            <a:pPr eaLnBrk="1" hangingPunct="1">
              <a:defRPr/>
            </a:pPr>
            <a:r>
              <a:rPr lang="en-US" dirty="0" smtClean="0"/>
              <a:t>Hacking</a:t>
            </a:r>
          </a:p>
          <a:p>
            <a:pPr lvl="1" eaLnBrk="1" hangingPunct="1">
              <a:defRPr/>
            </a:pPr>
            <a:r>
              <a:rPr lang="en-US" dirty="0" smtClean="0"/>
              <a:t>Most common form of cybercrime</a:t>
            </a:r>
          </a:p>
          <a:p>
            <a:pPr lvl="1" eaLnBrk="1" hangingPunct="1">
              <a:defRPr/>
            </a:pPr>
            <a:r>
              <a:rPr lang="en-US" dirty="0" smtClean="0"/>
              <a:t>Using a computer to enter another network to perform an illegal act</a:t>
            </a:r>
          </a:p>
          <a:p>
            <a:pPr lvl="1" eaLnBrk="1" hangingPunct="1">
              <a:defRPr/>
            </a:pPr>
            <a:r>
              <a:rPr lang="en-US" dirty="0" smtClean="0"/>
              <a:t>may amount to simple trespassing or acts that corrupt, destroy, or change data.</a:t>
            </a:r>
          </a:p>
          <a:p>
            <a:pPr lvl="1" eaLnBrk="1" hangingPunct="1">
              <a:defRPr/>
            </a:pPr>
            <a:r>
              <a:rPr lang="en-US" dirty="0" smtClean="0"/>
              <a:t>Hackers motivation</a:t>
            </a:r>
          </a:p>
          <a:p>
            <a:pPr lvl="2" eaLnBrk="1" hangingPunct="1">
              <a:defRPr/>
            </a:pPr>
            <a:r>
              <a:rPr lang="en-US" dirty="0" smtClean="0"/>
              <a:t>Recreational hacking</a:t>
            </a:r>
          </a:p>
          <a:p>
            <a:pPr lvl="2" eaLnBrk="1" hangingPunct="1">
              <a:defRPr/>
            </a:pPr>
            <a:r>
              <a:rPr lang="en-US" dirty="0" smtClean="0"/>
              <a:t>Financial hackers</a:t>
            </a:r>
          </a:p>
          <a:p>
            <a:pPr lvl="2" eaLnBrk="1" hangingPunct="1">
              <a:defRPr/>
            </a:pPr>
            <a:r>
              <a:rPr lang="en-US" dirty="0" smtClean="0"/>
              <a:t>Grudge hacking</a:t>
            </a:r>
          </a:p>
          <a:p>
            <a:pPr lvl="1" eaLnBrk="1" hangingPunct="1">
              <a:defRPr/>
            </a:pPr>
            <a:r>
              <a:rPr lang="en-US" dirty="0" smtClean="0"/>
              <a:t>Hacking methods</a:t>
            </a:r>
          </a:p>
          <a:p>
            <a:pPr lvl="2" eaLnBrk="1" hangingPunct="1">
              <a:defRPr/>
            </a:pPr>
            <a:r>
              <a:rPr lang="en-US" dirty="0" smtClean="0"/>
              <a:t>Sniffing</a:t>
            </a:r>
          </a:p>
          <a:p>
            <a:pPr lvl="2" eaLnBrk="1" hangingPunct="1">
              <a:defRPr/>
            </a:pPr>
            <a:r>
              <a:rPr lang="en-US" dirty="0" smtClean="0"/>
              <a:t>Social engineering</a:t>
            </a:r>
          </a:p>
          <a:p>
            <a:pPr lvl="2" eaLnBrk="1" hangingPunct="1">
              <a:defRPr/>
            </a:pPr>
            <a:r>
              <a:rPr lang="en-US" dirty="0" smtClean="0"/>
              <a:t>Spoofing</a:t>
            </a:r>
          </a:p>
        </p:txBody>
      </p:sp>
      <p:pic>
        <p:nvPicPr>
          <p:cNvPr id="32772" name="Picture 4" descr="D:\My Documents\!books\norton im\chapter 14\hacker.tif"/>
          <p:cNvPicPr>
            <a:picLocks noChangeAspect="1" noChangeArrowheads="1"/>
          </p:cNvPicPr>
          <p:nvPr/>
        </p:nvPicPr>
        <p:blipFill>
          <a:blip r:embed="rId2" cstate="print"/>
          <a:srcRect/>
          <a:stretch>
            <a:fillRect/>
          </a:stretch>
        </p:blipFill>
        <p:spPr bwMode="auto">
          <a:xfrm>
            <a:off x="4762500" y="3657600"/>
            <a:ext cx="40767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304800"/>
            <a:ext cx="8305800" cy="685800"/>
          </a:xfrm>
        </p:spPr>
        <p:txBody>
          <a:bodyPr/>
          <a:lstStyle/>
          <a:p>
            <a:pPr eaLnBrk="1" hangingPunct="1"/>
            <a:r>
              <a:rPr lang="en-US" smtClean="0"/>
              <a:t>Threats to Data</a:t>
            </a:r>
          </a:p>
        </p:txBody>
      </p:sp>
      <p:sp>
        <p:nvSpPr>
          <p:cNvPr id="23555" name="Rectangle 3"/>
          <p:cNvSpPr>
            <a:spLocks noGrp="1" noChangeArrowheads="1"/>
          </p:cNvSpPr>
          <p:nvPr>
            <p:ph idx="1"/>
          </p:nvPr>
        </p:nvSpPr>
        <p:spPr/>
        <p:txBody>
          <a:bodyPr>
            <a:normAutofit lnSpcReduction="10000"/>
          </a:bodyPr>
          <a:lstStyle/>
          <a:p>
            <a:pPr eaLnBrk="1" hangingPunct="1">
              <a:defRPr/>
            </a:pPr>
            <a:r>
              <a:rPr lang="en-US" dirty="0" smtClean="0"/>
              <a:t>Distributed denial of service (DOS) attack</a:t>
            </a:r>
          </a:p>
          <a:p>
            <a:pPr lvl="1" eaLnBrk="1" hangingPunct="1">
              <a:defRPr/>
            </a:pPr>
            <a:r>
              <a:rPr lang="en-US" dirty="0" smtClean="0"/>
              <a:t>Attempt to stop a public server</a:t>
            </a:r>
          </a:p>
          <a:p>
            <a:pPr lvl="1" eaLnBrk="1" hangingPunct="1">
              <a:defRPr/>
            </a:pPr>
            <a:r>
              <a:rPr lang="en-US" dirty="0" smtClean="0"/>
              <a:t>Hackers plant the code on computers</a:t>
            </a:r>
          </a:p>
          <a:p>
            <a:pPr lvl="1" eaLnBrk="1" hangingPunct="1">
              <a:defRPr/>
            </a:pPr>
            <a:r>
              <a:rPr lang="en-US" dirty="0" smtClean="0"/>
              <a:t>Code is simultaneously launched</a:t>
            </a:r>
          </a:p>
          <a:p>
            <a:pPr lvl="1" eaLnBrk="1" hangingPunct="1">
              <a:defRPr/>
            </a:pPr>
            <a:r>
              <a:rPr lang="en-US" dirty="0" smtClean="0"/>
              <a:t>Too many requests stops the server</a:t>
            </a:r>
          </a:p>
          <a:p>
            <a:pPr eaLnBrk="1" hangingPunct="1">
              <a:defRPr/>
            </a:pPr>
            <a:r>
              <a:rPr lang="en-US" dirty="0" smtClean="0"/>
              <a:t>Cyber terrorism</a:t>
            </a:r>
          </a:p>
          <a:p>
            <a:pPr lvl="1" eaLnBrk="1" hangingPunct="1">
              <a:defRPr/>
            </a:pPr>
            <a:r>
              <a:rPr lang="en-US" dirty="0" smtClean="0"/>
              <a:t>Attacks made at a nations information</a:t>
            </a:r>
          </a:p>
          <a:p>
            <a:pPr lvl="1" eaLnBrk="1" hangingPunct="1">
              <a:defRPr/>
            </a:pPr>
            <a:r>
              <a:rPr lang="en-US" dirty="0" smtClean="0"/>
              <a:t>Targets include power plants</a:t>
            </a:r>
          </a:p>
          <a:p>
            <a:pPr lvl="1" eaLnBrk="1" hangingPunct="1">
              <a:defRPr/>
            </a:pPr>
            <a:r>
              <a:rPr lang="en-US" dirty="0" smtClean="0"/>
              <a:t>Threat first realized in 1996</a:t>
            </a:r>
          </a:p>
          <a:p>
            <a:pPr lvl="1" eaLnBrk="1" hangingPunct="1">
              <a:defRPr/>
            </a:pPr>
            <a:r>
              <a:rPr lang="en-US" dirty="0" smtClean="0"/>
              <a:t>Organizations combat cyber terrorism</a:t>
            </a:r>
          </a:p>
          <a:p>
            <a:pPr lvl="2" eaLnBrk="1" hangingPunct="1">
              <a:defRPr/>
            </a:pPr>
            <a:r>
              <a:rPr lang="en-US" dirty="0" smtClean="0"/>
              <a:t>Computer Emergency Response Team (CERT)</a:t>
            </a:r>
          </a:p>
          <a:p>
            <a:pPr lvl="2" eaLnBrk="1" hangingPunct="1">
              <a:defRPr/>
            </a:pPr>
            <a:r>
              <a:rPr lang="en-US" dirty="0" smtClean="0"/>
              <a:t>Department of Homeland Security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304800"/>
            <a:ext cx="8305800" cy="685800"/>
          </a:xfrm>
        </p:spPr>
        <p:txBody>
          <a:bodyPr/>
          <a:lstStyle/>
          <a:p>
            <a:pPr eaLnBrk="1" hangingPunct="1"/>
            <a:r>
              <a:rPr lang="en-US" smtClean="0"/>
              <a:t>Countermeasures</a:t>
            </a:r>
          </a:p>
        </p:txBody>
      </p:sp>
      <p:sp>
        <p:nvSpPr>
          <p:cNvPr id="6147" name="Rectangle 3"/>
          <p:cNvSpPr>
            <a:spLocks noGrp="1" noChangeArrowheads="1"/>
          </p:cNvSpPr>
          <p:nvPr>
            <p:ph idx="1"/>
          </p:nvPr>
        </p:nvSpPr>
        <p:spPr>
          <a:xfrm>
            <a:off x="304800" y="1066800"/>
            <a:ext cx="8534400" cy="5791200"/>
          </a:xfrm>
        </p:spPr>
        <p:txBody>
          <a:bodyPr>
            <a:normAutofit fontScale="85000" lnSpcReduction="20000"/>
          </a:bodyPr>
          <a:lstStyle/>
          <a:p>
            <a:pPr eaLnBrk="1" hangingPunct="1">
              <a:defRPr/>
            </a:pPr>
            <a:r>
              <a:rPr lang="en-US" dirty="0" smtClean="0"/>
              <a:t>Steps taken to block a threat</a:t>
            </a:r>
          </a:p>
          <a:p>
            <a:pPr eaLnBrk="1" hangingPunct="1">
              <a:defRPr/>
            </a:pPr>
            <a:r>
              <a:rPr lang="en-US" dirty="0" smtClean="0"/>
              <a:t>Protect the data from theft</a:t>
            </a:r>
          </a:p>
          <a:p>
            <a:pPr lvl="1" eaLnBrk="1" hangingPunct="1">
              <a:defRPr/>
            </a:pPr>
            <a:r>
              <a:rPr lang="en-US" dirty="0" smtClean="0"/>
              <a:t>regularly backing up your data is a countermeasure against the threat of data loss. </a:t>
            </a:r>
          </a:p>
          <a:p>
            <a:pPr eaLnBrk="1" hangingPunct="1">
              <a:defRPr/>
            </a:pPr>
            <a:r>
              <a:rPr lang="en-US" dirty="0" smtClean="0"/>
              <a:t>Protect the system from theft</a:t>
            </a:r>
          </a:p>
          <a:p>
            <a:pPr lvl="1" eaLnBrk="1" hangingPunct="1">
              <a:defRPr/>
            </a:pPr>
            <a:r>
              <a:rPr lang="en-US" dirty="0" smtClean="0"/>
              <a:t>A firewall is a countermeasure against hackers</a:t>
            </a:r>
          </a:p>
          <a:p>
            <a:pPr eaLnBrk="1" hangingPunct="1">
              <a:defRPr/>
            </a:pPr>
            <a:r>
              <a:rPr lang="en-US" dirty="0" smtClean="0"/>
              <a:t>Two classes of countermeasures</a:t>
            </a:r>
          </a:p>
          <a:p>
            <a:pPr lvl="1" eaLnBrk="1" hangingPunct="1">
              <a:defRPr/>
            </a:pPr>
            <a:r>
              <a:rPr lang="en-US" dirty="0" smtClean="0">
                <a:solidFill>
                  <a:srgbClr val="0000CC"/>
                </a:solidFill>
              </a:rPr>
              <a:t>first shields the user from personal harm</a:t>
            </a:r>
            <a:r>
              <a:rPr lang="en-US" dirty="0" smtClean="0"/>
              <a:t>, such as threats to personal property, confidential information, financial records, medical records, and so forth</a:t>
            </a:r>
          </a:p>
          <a:p>
            <a:pPr lvl="1" eaLnBrk="1" hangingPunct="1">
              <a:defRPr/>
            </a:pPr>
            <a:r>
              <a:rPr lang="en-US" dirty="0" smtClean="0">
                <a:solidFill>
                  <a:srgbClr val="0000CC"/>
                </a:solidFill>
              </a:rPr>
              <a:t>second safeguard protects the computer system </a:t>
            </a:r>
            <a:r>
              <a:rPr lang="en-US" dirty="0" smtClean="0"/>
              <a:t>from physical hazards such as theft, vandalism, power problems, and natural disasters or attacks on the data stored and processed in computers</a:t>
            </a:r>
          </a:p>
          <a:p>
            <a:pPr eaLnBrk="1" hangingPunct="1">
              <a:defRPr/>
            </a:pPr>
            <a:r>
              <a:rPr lang="en-US" dirty="0" smtClean="0">
                <a:cs typeface="Times" pitchFamily="18" charset="0"/>
              </a:rPr>
              <a:t>No countermeasure is 100% effective all of the time</a:t>
            </a:r>
          </a:p>
          <a:p>
            <a:pPr lvl="1" eaLnBrk="1" hangingPunct="1">
              <a:defRPr/>
            </a:pPr>
            <a:r>
              <a:rPr lang="en-US" dirty="0" smtClean="0">
                <a:cs typeface="Times" pitchFamily="18" charset="0"/>
              </a:rPr>
              <a:t>A truly dedicated attacker will eventually break through any security</a:t>
            </a:r>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Safeguard against Malware</a:t>
            </a:r>
            <a:endParaRPr lang="en-US" dirty="0"/>
          </a:p>
        </p:txBody>
      </p:sp>
      <p:sp>
        <p:nvSpPr>
          <p:cNvPr id="3" name="Content Placeholder 2"/>
          <p:cNvSpPr>
            <a:spLocks noGrp="1"/>
          </p:cNvSpPr>
          <p:nvPr>
            <p:ph idx="1"/>
          </p:nvPr>
        </p:nvSpPr>
        <p:spPr/>
        <p:txBody>
          <a:bodyPr/>
          <a:lstStyle/>
          <a:p>
            <a:r>
              <a:rPr lang="en-US" dirty="0" smtClean="0"/>
              <a:t>Do not start a computer with removable media inserted in the drives or plugged in the ports</a:t>
            </a:r>
          </a:p>
          <a:p>
            <a:r>
              <a:rPr lang="en-US" dirty="0" smtClean="0"/>
              <a:t>Never open an e-mail attachment unless you are expecting the attachment </a:t>
            </a:r>
            <a:r>
              <a:rPr lang="en-US" i="1" dirty="0" smtClean="0"/>
              <a:t>and </a:t>
            </a:r>
            <a:r>
              <a:rPr lang="en-US" dirty="0" smtClean="0"/>
              <a:t>it is from a trusted source</a:t>
            </a:r>
          </a:p>
          <a:p>
            <a:r>
              <a:rPr lang="en-US" dirty="0" smtClean="0"/>
              <a:t>Set the macro security level so that the application software warns users that a document they are attempting to open contains a macro </a:t>
            </a:r>
          </a:p>
          <a:p>
            <a:r>
              <a:rPr lang="en-US" dirty="0" smtClean="0"/>
              <a:t>install an antivirus program and update it frequently</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3000"/>
              <a:t>Computer Viruses, Worms, and Trojan Horses</a:t>
            </a:r>
          </a:p>
        </p:txBody>
      </p:sp>
      <p:sp>
        <p:nvSpPr>
          <p:cNvPr id="11267" name="Rectangle 3"/>
          <p:cNvSpPr>
            <a:spLocks noGrp="1" noChangeArrowheads="1"/>
          </p:cNvSpPr>
          <p:nvPr>
            <p:ph idx="1"/>
          </p:nvPr>
        </p:nvSpPr>
        <p:spPr>
          <a:xfrm>
            <a:off x="292100" y="1090613"/>
            <a:ext cx="8585200" cy="1271587"/>
          </a:xfrm>
        </p:spPr>
        <p:txBody>
          <a:bodyPr/>
          <a:lstStyle/>
          <a:p>
            <a:r>
              <a:rPr lang="en-US" sz="2400" dirty="0"/>
              <a:t>How can you protect your system from a macro virus</a:t>
            </a:r>
            <a:r>
              <a:rPr lang="en-US" sz="2400" dirty="0" smtClean="0"/>
              <a:t>?</a:t>
            </a:r>
          </a:p>
          <a:p>
            <a:pPr lvl="1"/>
            <a:r>
              <a:rPr kumimoji="1" lang="en-US" sz="2400" dirty="0" smtClean="0">
                <a:solidFill>
                  <a:srgbClr val="000000"/>
                </a:solidFill>
              </a:rPr>
              <a:t>Set macro security level in applications that allow you to write macros</a:t>
            </a:r>
          </a:p>
        </p:txBody>
      </p:sp>
      <p:pic>
        <p:nvPicPr>
          <p:cNvPr id="11278" name="Picture 14" descr="Fig11-0003a"/>
          <p:cNvPicPr>
            <a:picLocks noChangeAspect="1" noChangeArrowheads="1"/>
          </p:cNvPicPr>
          <p:nvPr/>
        </p:nvPicPr>
        <p:blipFill>
          <a:blip r:embed="rId2" cstate="print">
            <a:clrChange>
              <a:clrFrom>
                <a:srgbClr val="E07845"/>
              </a:clrFrom>
              <a:clrTo>
                <a:srgbClr val="E07845">
                  <a:alpha val="0"/>
                </a:srgbClr>
              </a:clrTo>
            </a:clrChange>
          </a:blip>
          <a:srcRect t="3976" b="8037"/>
          <a:stretch>
            <a:fillRect/>
          </a:stretch>
        </p:blipFill>
        <p:spPr bwMode="auto">
          <a:xfrm>
            <a:off x="4618382" y="1981200"/>
            <a:ext cx="4373218" cy="3276600"/>
          </a:xfrm>
          <a:prstGeom prst="rect">
            <a:avLst/>
          </a:prstGeom>
          <a:noFill/>
        </p:spPr>
      </p:pic>
      <p:sp>
        <p:nvSpPr>
          <p:cNvPr id="11" name="Rectangle 3"/>
          <p:cNvSpPr txBox="1">
            <a:spLocks noChangeArrowheads="1"/>
          </p:cNvSpPr>
          <p:nvPr/>
        </p:nvSpPr>
        <p:spPr bwMode="auto">
          <a:xfrm>
            <a:off x="304800" y="2514600"/>
            <a:ext cx="4267200" cy="3581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1" lang="en-US" sz="2400" b="0" i="0" u="none" strike="noStrike" kern="0" cap="none" spc="0" normalizeH="0" baseline="0" noProof="0" dirty="0" smtClean="0">
                <a:ln>
                  <a:noFill/>
                </a:ln>
                <a:solidFill>
                  <a:srgbClr val="000000"/>
                </a:solidFill>
                <a:effectLst/>
                <a:uLnTx/>
                <a:uFillTx/>
                <a:latin typeface="+mn-lt"/>
              </a:rPr>
              <a:t>At medium security level, warning displays that document contains macro</a:t>
            </a:r>
          </a:p>
          <a:p>
            <a:pPr marL="1022350" marR="0" lvl="2" indent="-350838"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1" lang="en-US" sz="2200" b="0" i="0" u="none" strike="noStrike" kern="0" cap="none" spc="0" normalizeH="0" baseline="0" noProof="0" dirty="0" smtClean="0">
                <a:ln>
                  <a:noFill/>
                </a:ln>
                <a:solidFill>
                  <a:srgbClr val="0000CC"/>
                </a:solidFill>
                <a:effectLst/>
                <a:uLnTx/>
                <a:uFillTx/>
                <a:latin typeface="+mn-lt"/>
              </a:rPr>
              <a:t>Macros</a:t>
            </a:r>
            <a:r>
              <a:rPr kumimoji="1" lang="en-US" sz="2200" b="0" i="0" u="none" strike="noStrike" kern="0" cap="none" spc="0" normalizeH="0" baseline="0" noProof="0" dirty="0" smtClean="0">
                <a:ln>
                  <a:noFill/>
                </a:ln>
                <a:solidFill>
                  <a:srgbClr val="000000"/>
                </a:solidFill>
                <a:effectLst/>
                <a:uLnTx/>
                <a:uFillTx/>
                <a:latin typeface="+mn-lt"/>
              </a:rPr>
              <a:t> are instructions saved in an application, such as word processing or spreadsheet program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p:stCondLst>
                              <p:cond delay="3000"/>
                            </p:stCondLst>
                            <p:childTnLst>
                              <p:par>
                                <p:cTn id="13" presetID="22" presetClass="entr" presetSubtype="1" fill="hold" nodeType="afterEffect">
                                  <p:stCondLst>
                                    <p:cond delay="2000"/>
                                  </p:stCondLst>
                                  <p:childTnLst>
                                    <p:set>
                                      <p:cBhvr>
                                        <p:cTn id="14" dur="1" fill="hold">
                                          <p:stCondLst>
                                            <p:cond delay="0"/>
                                          </p:stCondLst>
                                        </p:cTn>
                                        <p:tgtEl>
                                          <p:spTgt spid="11278"/>
                                        </p:tgtEl>
                                        <p:attrNameLst>
                                          <p:attrName>style.visibility</p:attrName>
                                        </p:attrNameLst>
                                      </p:cBhvr>
                                      <p:to>
                                        <p:strVal val="visible"/>
                                      </p:to>
                                    </p:set>
                                    <p:animEffect transition="in" filter="wipe(up)">
                                      <p:cBhvr>
                                        <p:cTn id="15" dur="500"/>
                                        <p:tgtEl>
                                          <p:spTgt spid="11278"/>
                                        </p:tgtEl>
                                      </p:cBhvr>
                                    </p:animEffect>
                                  </p:childTnLst>
                                </p:cTn>
                              </p:par>
                            </p:childTnLst>
                          </p:cTn>
                        </p:par>
                        <p:par>
                          <p:cTn id="16" fill="hold">
                            <p:stCondLst>
                              <p:cond delay="5500"/>
                            </p:stCondLst>
                            <p:childTnLst>
                              <p:par>
                                <p:cTn id="17" presetID="22" presetClass="entr" presetSubtype="8" fill="hold" grpId="0" nodeType="afterEffect">
                                  <p:stCondLst>
                                    <p:cond delay="100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wipe(left)">
                                      <p:cBhvr>
                                        <p:cTn id="19" dur="500"/>
                                        <p:tgtEl>
                                          <p:spTgt spid="11">
                                            <p:txEl>
                                              <p:pRg st="0" end="0"/>
                                            </p:txEl>
                                          </p:spTgt>
                                        </p:tgtEl>
                                      </p:cBhvr>
                                    </p:animEffect>
                                  </p:childTnLst>
                                </p:cTn>
                              </p:par>
                            </p:childTnLst>
                          </p:cTn>
                        </p:par>
                        <p:par>
                          <p:cTn id="20" fill="hold">
                            <p:stCondLst>
                              <p:cond delay="7000"/>
                            </p:stCondLst>
                            <p:childTnLst>
                              <p:par>
                                <p:cTn id="21" presetID="22" presetClass="entr" presetSubtype="8" fill="hold" grpId="0" nodeType="afterEffect">
                                  <p:stCondLst>
                                    <p:cond delay="1000"/>
                                  </p:stCondLst>
                                  <p:childTnLst>
                                    <p:set>
                                      <p:cBhvr>
                                        <p:cTn id="22" dur="1" fill="hold">
                                          <p:stCondLst>
                                            <p:cond delay="0"/>
                                          </p:stCondLst>
                                        </p:cTn>
                                        <p:tgtEl>
                                          <p:spTgt spid="11">
                                            <p:txEl>
                                              <p:pRg st="1" end="1"/>
                                            </p:txEl>
                                          </p:spTgt>
                                        </p:tgtEl>
                                        <p:attrNameLst>
                                          <p:attrName>style.visibility</p:attrName>
                                        </p:attrNameLst>
                                      </p:cBhvr>
                                      <p:to>
                                        <p:strVal val="visible"/>
                                      </p:to>
                                    </p:set>
                                    <p:animEffect transition="in" filter="wipe(left)">
                                      <p:cBhvr>
                                        <p:cTn id="23"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5" autoUpdateAnimBg="0" advAuto="1000"/>
      <p:bldP spid="11" grpId="0" build="p" bldLvl="5" autoUpdateAnimBg="0" advAuto="100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2819400" cy="4800600"/>
          </a:xfrm>
        </p:spPr>
        <p:txBody>
          <a:bodyPr/>
          <a:lstStyle/>
          <a:p>
            <a:r>
              <a:rPr lang="en-US" dirty="0" smtClean="0"/>
              <a:t>Antivirus</a:t>
            </a:r>
          </a:p>
          <a:p>
            <a:pPr lvl="1"/>
            <a:r>
              <a:rPr lang="en-US" dirty="0" smtClean="0"/>
              <a:t>Identifies and removes computer viruses</a:t>
            </a:r>
          </a:p>
          <a:p>
            <a:pPr lvl="1"/>
            <a:r>
              <a:rPr lang="en-US" dirty="0" smtClean="0"/>
              <a:t>Most also protect against worms and Trojan Horses</a:t>
            </a:r>
            <a:endParaRPr lang="en-US" dirty="0"/>
          </a:p>
        </p:txBody>
      </p:sp>
      <p:pic>
        <p:nvPicPr>
          <p:cNvPr id="4" name="Content Placeholder 9" descr="CFig11-06.gif"/>
          <p:cNvPicPr>
            <a:picLocks noChangeAspect="1"/>
          </p:cNvPicPr>
          <p:nvPr/>
        </p:nvPicPr>
        <p:blipFill>
          <a:blip r:embed="rId3" cstate="print"/>
          <a:stretch>
            <a:fillRect/>
          </a:stretch>
        </p:blipFill>
        <p:spPr bwMode="auto">
          <a:xfrm>
            <a:off x="3048000" y="1143000"/>
            <a:ext cx="5957443" cy="464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Virus Signature</a:t>
            </a:r>
            <a:endParaRPr lang="en-US" dirty="0"/>
          </a:p>
        </p:txBody>
      </p:sp>
      <p:sp>
        <p:nvSpPr>
          <p:cNvPr id="3" name="Content Placeholder 2"/>
          <p:cNvSpPr>
            <a:spLocks noGrp="1"/>
          </p:cNvSpPr>
          <p:nvPr>
            <p:ph idx="1"/>
          </p:nvPr>
        </p:nvSpPr>
        <p:spPr>
          <a:xfrm>
            <a:off x="304800" y="1066800"/>
            <a:ext cx="8534400" cy="1981200"/>
          </a:xfrm>
        </p:spPr>
        <p:txBody>
          <a:bodyPr>
            <a:normAutofit fontScale="85000" lnSpcReduction="20000"/>
          </a:bodyPr>
          <a:lstStyle/>
          <a:p>
            <a:r>
              <a:rPr lang="en-US" dirty="0" smtClean="0"/>
              <a:t>Specific pattern of virus code</a:t>
            </a:r>
          </a:p>
          <a:p>
            <a:pPr lvl="1"/>
            <a:r>
              <a:rPr lang="en-US" dirty="0" smtClean="0"/>
              <a:t>Also called </a:t>
            </a:r>
            <a:r>
              <a:rPr lang="en-US" dirty="0" smtClean="0">
                <a:solidFill>
                  <a:srgbClr val="0000CC"/>
                </a:solidFill>
              </a:rPr>
              <a:t>virus definition</a:t>
            </a:r>
          </a:p>
          <a:p>
            <a:r>
              <a:rPr lang="en-US" dirty="0" smtClean="0"/>
              <a:t>Antivirus programs look for virus signatures</a:t>
            </a:r>
          </a:p>
          <a:p>
            <a:r>
              <a:rPr lang="en-US" dirty="0" smtClean="0"/>
              <a:t>Should update antivirus program’s signature files regularly</a:t>
            </a:r>
            <a:endParaRPr lang="en-US" dirty="0"/>
          </a:p>
        </p:txBody>
      </p:sp>
      <p:pic>
        <p:nvPicPr>
          <p:cNvPr id="4" name="Picture 14" descr="Fig11-05"/>
          <p:cNvPicPr>
            <a:picLocks noChangeAspect="1" noChangeArrowheads="1"/>
          </p:cNvPicPr>
          <p:nvPr/>
        </p:nvPicPr>
        <p:blipFill>
          <a:blip r:embed="rId2" cstate="print"/>
          <a:srcRect/>
          <a:stretch>
            <a:fillRect/>
          </a:stretch>
        </p:blipFill>
        <p:spPr bwMode="auto">
          <a:xfrm>
            <a:off x="4419600" y="2743200"/>
            <a:ext cx="4572000" cy="3738077"/>
          </a:xfrm>
          <a:prstGeom prst="rect">
            <a:avLst/>
          </a:prstGeom>
          <a:noFill/>
          <a:effectLst>
            <a:outerShdw dist="107763" dir="2700000" algn="ctr" rotWithShape="0">
              <a:srgbClr val="808080">
                <a:alpha val="50000"/>
              </a:srgbClr>
            </a:outerShdw>
          </a:effectLst>
        </p:spPr>
      </p:pic>
      <p:pic>
        <p:nvPicPr>
          <p:cNvPr id="5" name="Picture 4" descr="CFig11-05.gif"/>
          <p:cNvPicPr>
            <a:picLocks noChangeAspect="1"/>
          </p:cNvPicPr>
          <p:nvPr/>
        </p:nvPicPr>
        <p:blipFill>
          <a:blip r:embed="rId3" cstate="print"/>
          <a:stretch>
            <a:fillRect/>
          </a:stretch>
        </p:blipFill>
        <p:spPr>
          <a:xfrm>
            <a:off x="152400" y="2895601"/>
            <a:ext cx="4168192" cy="3276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par>
                          <p:cTn id="9" fill="hold">
                            <p:stCondLst>
                              <p:cond delay="2500"/>
                            </p:stCondLst>
                            <p:childTnLst>
                              <p:par>
                                <p:cTn id="10" presetID="8" presetClass="entr" presetSubtype="16" fill="hold" nodeType="afterEffect">
                                  <p:stCondLst>
                                    <p:cond delay="200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Antivirus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 does an antivirus program </a:t>
            </a:r>
            <a:r>
              <a:rPr lang="en-US" dirty="0" smtClean="0">
                <a:solidFill>
                  <a:srgbClr val="0000CC"/>
                </a:solidFill>
              </a:rPr>
              <a:t>inoculate</a:t>
            </a:r>
            <a:r>
              <a:rPr lang="en-US" dirty="0" smtClean="0"/>
              <a:t> a program file?</a:t>
            </a:r>
          </a:p>
          <a:p>
            <a:pPr lvl="1"/>
            <a:r>
              <a:rPr lang="en-US" dirty="0" smtClean="0"/>
              <a:t>Records information about program such as file size and creation date</a:t>
            </a:r>
          </a:p>
          <a:p>
            <a:pPr lvl="1"/>
            <a:r>
              <a:rPr lang="en-US" dirty="0" smtClean="0"/>
              <a:t>Uses information to detect if virus tampers with file</a:t>
            </a:r>
          </a:p>
          <a:p>
            <a:pPr lvl="1"/>
            <a:r>
              <a:rPr lang="en-US" dirty="0" smtClean="0"/>
              <a:t>Attempts to remove any detected virus</a:t>
            </a:r>
          </a:p>
          <a:p>
            <a:pPr lvl="1"/>
            <a:r>
              <a:rPr lang="en-US" dirty="0" smtClean="0">
                <a:solidFill>
                  <a:srgbClr val="0000CC"/>
                </a:solidFill>
              </a:rPr>
              <a:t>Quarantines</a:t>
            </a:r>
            <a:r>
              <a:rPr lang="en-US" dirty="0" smtClean="0"/>
              <a:t> infected files that it cannot remove</a:t>
            </a:r>
          </a:p>
          <a:p>
            <a:pPr lvl="2"/>
            <a:r>
              <a:rPr lang="en-US" dirty="0" smtClean="0"/>
              <a:t>Keeps file in separate area of hard disk until the infection can be removed</a:t>
            </a:r>
          </a:p>
          <a:p>
            <a:pPr lvl="2"/>
            <a:r>
              <a:rPr lang="en-US" dirty="0" smtClean="0"/>
              <a:t>ensures other files will not become infected</a:t>
            </a:r>
          </a:p>
          <a:p>
            <a:pPr lvl="2"/>
            <a:r>
              <a:rPr lang="en-US" dirty="0" smtClean="0"/>
              <a:t>Users also can quarantine suspicious files themselves</a:t>
            </a:r>
          </a:p>
          <a:p>
            <a:pPr lvl="2"/>
            <a:r>
              <a:rPr lang="en-US" dirty="0" smtClean="0"/>
              <a:t>Quarantined files remain on your computer until you delete them or restore them</a:t>
            </a:r>
          </a:p>
          <a:p>
            <a:pPr lvl="2"/>
            <a:r>
              <a:rPr lang="en-US" dirty="0" smtClean="0"/>
              <a:t>Restore a quarantined file only if you are certain the antivirus program has removed the infection from the quarantined file.</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Antivirus Programs</a:t>
            </a:r>
            <a:endParaRPr lang="en-US" dirty="0"/>
          </a:p>
        </p:txBody>
      </p:sp>
      <p:sp>
        <p:nvSpPr>
          <p:cNvPr id="3" name="Content Placeholder 2"/>
          <p:cNvSpPr>
            <a:spLocks noGrp="1"/>
          </p:cNvSpPr>
          <p:nvPr>
            <p:ph idx="1"/>
          </p:nvPr>
        </p:nvSpPr>
        <p:spPr>
          <a:xfrm>
            <a:off x="304800" y="1066800"/>
            <a:ext cx="8534400" cy="1219200"/>
          </a:xfrm>
        </p:spPr>
        <p:txBody>
          <a:bodyPr/>
          <a:lstStyle/>
          <a:p>
            <a:endParaRPr lang="en-US" dirty="0"/>
          </a:p>
        </p:txBody>
      </p:sp>
      <p:pic>
        <p:nvPicPr>
          <p:cNvPr id="5" name="Picture 4" descr="CFig11-04.gif"/>
          <p:cNvPicPr>
            <a:picLocks noChangeAspect="1"/>
          </p:cNvPicPr>
          <p:nvPr/>
        </p:nvPicPr>
        <p:blipFill>
          <a:blip r:embed="rId3" cstate="print"/>
          <a:srcRect/>
          <a:stretch>
            <a:fillRect/>
          </a:stretch>
        </p:blipFill>
        <p:spPr bwMode="auto">
          <a:xfrm>
            <a:off x="304800" y="1143000"/>
            <a:ext cx="7620000" cy="547461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protect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extreme cases, you may need to reformat the hard disk to remove malware from an infected computer. </a:t>
            </a:r>
          </a:p>
          <a:p>
            <a:pPr lvl="1"/>
            <a:r>
              <a:rPr lang="en-US" dirty="0" smtClean="0"/>
              <a:t>Having uninfected, or clean, backups of all files is important</a:t>
            </a:r>
          </a:p>
          <a:p>
            <a:r>
              <a:rPr lang="en-US" dirty="0" smtClean="0"/>
              <a:t>Stay informed about new virus alerts and virus hoaxes</a:t>
            </a:r>
          </a:p>
          <a:p>
            <a:pPr lvl="1"/>
            <a:r>
              <a:rPr lang="en-US" dirty="0" smtClean="0"/>
              <a:t>A </a:t>
            </a:r>
            <a:r>
              <a:rPr lang="en-US" dirty="0" smtClean="0">
                <a:solidFill>
                  <a:srgbClr val="0000CC"/>
                </a:solidFill>
              </a:rPr>
              <a:t>virus hoax </a:t>
            </a:r>
            <a:r>
              <a:rPr lang="en-US" dirty="0" smtClean="0"/>
              <a:t>is an e-mail message that warns users of a nonexistent virus or other malware</a:t>
            </a:r>
          </a:p>
          <a:p>
            <a:pPr lvl="1"/>
            <a:r>
              <a:rPr lang="en-US" dirty="0" smtClean="0"/>
              <a:t>Often, these hoaxes are in the form of a chain letter that requests the user to send a copy of the e-mail message to as many people as possible</a:t>
            </a:r>
          </a:p>
          <a:p>
            <a:pPr lvl="1"/>
            <a:r>
              <a:rPr lang="en-US" dirty="0" smtClean="0"/>
              <a:t>Instead of forwarding the message, visit a Web site that publishes a list of virus alerts and virus hoaxes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Viruses and Malware</a:t>
            </a:r>
            <a:endParaRPr lang="en-US" dirty="0"/>
          </a:p>
        </p:txBody>
      </p:sp>
      <p:sp>
        <p:nvSpPr>
          <p:cNvPr id="3" name="Content Placeholder 2"/>
          <p:cNvSpPr>
            <a:spLocks noGrp="1"/>
          </p:cNvSpPr>
          <p:nvPr>
            <p:ph idx="1"/>
          </p:nvPr>
        </p:nvSpPr>
        <p:spPr>
          <a:xfrm>
            <a:off x="152400" y="1066800"/>
            <a:ext cx="4038600" cy="5486400"/>
          </a:xfrm>
        </p:spPr>
        <p:txBody>
          <a:bodyPr/>
          <a:lstStyle/>
          <a:p>
            <a:r>
              <a:rPr lang="en-US" sz="3200" dirty="0" smtClean="0"/>
              <a:t>Users can take several precautions to protect their home and work computers and mobile devices from these malicious infections</a:t>
            </a:r>
          </a:p>
        </p:txBody>
      </p:sp>
      <p:pic>
        <p:nvPicPr>
          <p:cNvPr id="4" name="Content Placeholder 8" descr="Fig11-07.gif"/>
          <p:cNvPicPr>
            <a:picLocks noChangeAspect="1"/>
          </p:cNvPicPr>
          <p:nvPr/>
        </p:nvPicPr>
        <p:blipFill>
          <a:blip r:embed="rId3" cstate="print"/>
          <a:stretch>
            <a:fillRect/>
          </a:stretch>
        </p:blipFill>
        <p:spPr>
          <a:xfrm>
            <a:off x="4191000" y="1143000"/>
            <a:ext cx="4800600" cy="53278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5410200"/>
          </a:xfrm>
        </p:spPr>
        <p:txBody>
          <a:bodyPr>
            <a:normAutofit fontScale="92500"/>
          </a:bodyPr>
          <a:lstStyle/>
          <a:p>
            <a:r>
              <a:rPr lang="en-US" sz="2400" dirty="0" smtClean="0"/>
              <a:t>A </a:t>
            </a:r>
            <a:r>
              <a:rPr lang="en-US" sz="2400" dirty="0" err="1" smtClean="0">
                <a:solidFill>
                  <a:srgbClr val="0000CC"/>
                </a:solidFill>
              </a:rPr>
              <a:t>botnet</a:t>
            </a:r>
            <a:r>
              <a:rPr lang="en-US" sz="2400" dirty="0" smtClean="0"/>
              <a:t> is a group of compromised computers connected to a network</a:t>
            </a:r>
          </a:p>
          <a:p>
            <a:pPr lvl="1"/>
            <a:r>
              <a:rPr lang="en-US" sz="2000" dirty="0" smtClean="0"/>
              <a:t>A compromised computer is known as a </a:t>
            </a:r>
            <a:r>
              <a:rPr lang="en-US" sz="2000" dirty="0" smtClean="0">
                <a:solidFill>
                  <a:srgbClr val="0000CC"/>
                </a:solidFill>
              </a:rPr>
              <a:t>zombie, </a:t>
            </a:r>
            <a:r>
              <a:rPr lang="en-US" sz="2000" dirty="0" smtClean="0"/>
              <a:t>is one whose owner is unaware the computer is being controlled remotely by an outsider</a:t>
            </a:r>
          </a:p>
          <a:p>
            <a:pPr lvl="1"/>
            <a:r>
              <a:rPr lang="en-US" sz="2000" dirty="0" smtClean="0"/>
              <a:t>A </a:t>
            </a:r>
            <a:r>
              <a:rPr lang="en-US" sz="2000" dirty="0" err="1" smtClean="0">
                <a:solidFill>
                  <a:srgbClr val="0000CC"/>
                </a:solidFill>
              </a:rPr>
              <a:t>bot</a:t>
            </a:r>
            <a:r>
              <a:rPr lang="en-US" sz="2000" i="1" dirty="0" smtClean="0"/>
              <a:t> </a:t>
            </a:r>
            <a:r>
              <a:rPr lang="en-US" sz="2000" dirty="0" smtClean="0"/>
              <a:t>is a program that performs a repetitive task on a network</a:t>
            </a:r>
          </a:p>
          <a:p>
            <a:pPr lvl="1"/>
            <a:r>
              <a:rPr lang="en-US" sz="2000" dirty="0" smtClean="0"/>
              <a:t>Cybercriminals install malicious bots on unprotected computers to create a </a:t>
            </a:r>
            <a:r>
              <a:rPr lang="en-US" sz="2000" dirty="0" err="1" smtClean="0"/>
              <a:t>botnet</a:t>
            </a:r>
            <a:r>
              <a:rPr lang="en-US" sz="2000" dirty="0" smtClean="0"/>
              <a:t>, also called a </a:t>
            </a:r>
            <a:r>
              <a:rPr lang="en-US" sz="2000" dirty="0" smtClean="0">
                <a:solidFill>
                  <a:srgbClr val="0000CC"/>
                </a:solidFill>
              </a:rPr>
              <a:t>zombie army</a:t>
            </a:r>
            <a:r>
              <a:rPr lang="en-US" sz="2000" i="1" dirty="0" smtClean="0"/>
              <a:t>. </a:t>
            </a:r>
          </a:p>
          <a:p>
            <a:pPr lvl="1"/>
            <a:r>
              <a:rPr lang="en-US" sz="2000" dirty="0" smtClean="0"/>
              <a:t>The perpetrator then uses the </a:t>
            </a:r>
            <a:r>
              <a:rPr lang="en-US" sz="2000" dirty="0" err="1" smtClean="0"/>
              <a:t>botnet</a:t>
            </a:r>
            <a:r>
              <a:rPr lang="en-US" sz="2000" dirty="0" smtClean="0"/>
              <a:t> to send spam via e-mail, spread viruses and other malware, or commit a distributed denial of service attack</a:t>
            </a:r>
            <a:endParaRPr lang="en-US" sz="2000" dirty="0" smtClean="0">
              <a:solidFill>
                <a:srgbClr val="0000CC"/>
              </a:solidFill>
            </a:endParaRPr>
          </a:p>
          <a:p>
            <a:r>
              <a:rPr lang="en-US" sz="2400" dirty="0" smtClean="0"/>
              <a:t>A </a:t>
            </a:r>
            <a:r>
              <a:rPr lang="en-US" sz="2400" dirty="0" smtClean="0">
                <a:solidFill>
                  <a:srgbClr val="0000CC"/>
                </a:solidFill>
              </a:rPr>
              <a:t>denial of service attack (</a:t>
            </a:r>
            <a:r>
              <a:rPr lang="en-US" sz="2400" dirty="0" err="1" smtClean="0">
                <a:solidFill>
                  <a:srgbClr val="0000CC"/>
                </a:solidFill>
              </a:rPr>
              <a:t>DoS</a:t>
            </a:r>
            <a:r>
              <a:rPr lang="en-US" sz="2400" dirty="0" smtClean="0">
                <a:solidFill>
                  <a:srgbClr val="0000CC"/>
                </a:solidFill>
              </a:rPr>
              <a:t> attack)</a:t>
            </a:r>
            <a:r>
              <a:rPr lang="en-US" sz="2400" dirty="0" smtClean="0"/>
              <a:t> disrupts computer access to Internet services such as web or e-mail</a:t>
            </a:r>
          </a:p>
          <a:p>
            <a:r>
              <a:rPr lang="en-US" sz="2400" dirty="0" smtClean="0"/>
              <a:t>Distributed </a:t>
            </a:r>
            <a:r>
              <a:rPr lang="en-US" sz="2400" dirty="0" err="1" smtClean="0"/>
              <a:t>DoS</a:t>
            </a:r>
            <a:r>
              <a:rPr lang="en-US" sz="2400" dirty="0" smtClean="0"/>
              <a:t> (</a:t>
            </a:r>
            <a:r>
              <a:rPr lang="en-US" sz="2400" dirty="0" err="1" smtClean="0"/>
              <a:t>DDoS</a:t>
            </a:r>
            <a:r>
              <a:rPr lang="en-US" sz="2400" dirty="0" smtClean="0"/>
              <a:t>) </a:t>
            </a:r>
            <a:r>
              <a:rPr lang="en-US" sz="2400" i="1" dirty="0" smtClean="0"/>
              <a:t>attack</a:t>
            </a:r>
            <a:r>
              <a:rPr lang="en-US" sz="2400" dirty="0" smtClean="0"/>
              <a:t>, in which a zombie army is used to attack computers or computer networks</a:t>
            </a:r>
          </a:p>
          <a:p>
            <a:r>
              <a:rPr lang="en-US" sz="2400" dirty="0" smtClean="0"/>
              <a:t>Damage caused by a </a:t>
            </a:r>
            <a:r>
              <a:rPr lang="en-US" sz="2400" dirty="0" err="1" smtClean="0"/>
              <a:t>DoS</a:t>
            </a:r>
            <a:r>
              <a:rPr lang="en-US" sz="2400" dirty="0" smtClean="0"/>
              <a:t> or </a:t>
            </a:r>
            <a:r>
              <a:rPr lang="en-US" sz="2400" dirty="0" err="1" smtClean="0"/>
              <a:t>DDoS</a:t>
            </a:r>
            <a:r>
              <a:rPr lang="en-US" sz="2400" dirty="0" smtClean="0"/>
              <a:t> attack usually is extensive</a:t>
            </a:r>
          </a:p>
          <a:p>
            <a:pPr lvl="1"/>
            <a:endParaRPr lang="en-US" sz="2000" b="1"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5486400"/>
          </a:xfrm>
        </p:spPr>
        <p:txBody>
          <a:bodyPr/>
          <a:lstStyle/>
          <a:p>
            <a:r>
              <a:rPr lang="en-US" sz="2400" dirty="0" smtClean="0"/>
              <a:t>A </a:t>
            </a:r>
            <a:r>
              <a:rPr lang="en-US" sz="2400" dirty="0" smtClean="0">
                <a:solidFill>
                  <a:srgbClr val="0000CC"/>
                </a:solidFill>
              </a:rPr>
              <a:t>back door </a:t>
            </a:r>
            <a:r>
              <a:rPr lang="en-US" sz="2400" dirty="0" smtClean="0"/>
              <a:t>is a program or set of instructions in a program that allow users to bypass security controls when accessing a program, computer, or network</a:t>
            </a:r>
          </a:p>
          <a:p>
            <a:pPr lvl="1"/>
            <a:r>
              <a:rPr lang="en-US" sz="2000" dirty="0" smtClean="0"/>
              <a:t>Once perpetrators gain access to unsecure computers, they often install a back door or modify an existing program to include a back door, which allows them to continue to access the computer remotely without the user’s knowledge.</a:t>
            </a:r>
          </a:p>
          <a:p>
            <a:pPr lvl="1"/>
            <a:r>
              <a:rPr lang="en-US" sz="2000" dirty="0" smtClean="0"/>
              <a:t> A </a:t>
            </a:r>
            <a:r>
              <a:rPr lang="en-US" sz="2000" dirty="0" err="1" smtClean="0">
                <a:solidFill>
                  <a:srgbClr val="0000CC"/>
                </a:solidFill>
              </a:rPr>
              <a:t>rootkit</a:t>
            </a:r>
            <a:r>
              <a:rPr lang="en-US" sz="2000" dirty="0" smtClean="0"/>
              <a:t> can be a back door. Some worms leave back doors, which have been used to spread other worms or to distribute junk e-mail from the unsuspecting victim computers</a:t>
            </a:r>
          </a:p>
          <a:p>
            <a:r>
              <a:rPr lang="en-US" sz="2400" dirty="0" smtClean="0">
                <a:solidFill>
                  <a:srgbClr val="0000CC"/>
                </a:solidFill>
              </a:rPr>
              <a:t>Spoofing</a:t>
            </a:r>
            <a:r>
              <a:rPr lang="en-US" sz="2400" dirty="0" smtClean="0"/>
              <a:t> is a technique intruders use to make their network or Internet transmission appear legitimate</a:t>
            </a:r>
          </a:p>
          <a:p>
            <a:pPr lvl="1"/>
            <a:r>
              <a:rPr lang="en-US" sz="2000" dirty="0" smtClean="0"/>
              <a:t>IP spoofing occurs when an intruder computer fools a network into believing its IP address is from a trusted source</a:t>
            </a:r>
          </a:p>
          <a:p>
            <a:pPr lvl="1"/>
            <a:r>
              <a:rPr lang="en-US" sz="2000" dirty="0" smtClean="0"/>
              <a:t>Perpetrators of IP spoofing trick their victims into interacting with a phony Web site</a:t>
            </a:r>
          </a:p>
          <a:p>
            <a:pPr lvl="1"/>
            <a:endParaRPr lang="en-US" sz="2000" b="1"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A </a:t>
            </a:r>
            <a:r>
              <a:rPr lang="en-US" dirty="0" smtClean="0">
                <a:solidFill>
                  <a:srgbClr val="0000CC"/>
                </a:solidFill>
              </a:rPr>
              <a:t>firewall</a:t>
            </a:r>
            <a:r>
              <a:rPr lang="en-US" dirty="0" smtClean="0"/>
              <a:t> is hardware and/or software that protects a network’s resources from intrusion</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990600" y="2133600"/>
            <a:ext cx="7543800" cy="4447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Firewall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Organizations use firewalls to protect network resources from outsiders and to restrict employees’ access to sensitive data such as payroll or personnel records</a:t>
            </a:r>
          </a:p>
          <a:p>
            <a:r>
              <a:rPr lang="en-US" dirty="0" smtClean="0"/>
              <a:t>They can implement a firewall solution themselves or outsource their needs to a company specializing in providing firewall protection</a:t>
            </a:r>
          </a:p>
          <a:p>
            <a:r>
              <a:rPr lang="en-US" dirty="0" smtClean="0"/>
              <a:t>Large organizations often route all their communications through a proxy server, which typically is a component of the firewall</a:t>
            </a:r>
          </a:p>
          <a:p>
            <a:pPr lvl="1"/>
            <a:r>
              <a:rPr lang="en-US" dirty="0" smtClean="0"/>
              <a:t>A </a:t>
            </a:r>
            <a:r>
              <a:rPr lang="en-US" i="1" dirty="0" smtClean="0">
                <a:solidFill>
                  <a:srgbClr val="0000CC"/>
                </a:solidFill>
              </a:rPr>
              <a:t>proxy</a:t>
            </a:r>
            <a:r>
              <a:rPr lang="en-US" dirty="0" smtClean="0">
                <a:solidFill>
                  <a:srgbClr val="0000CC"/>
                </a:solidFill>
              </a:rPr>
              <a:t> </a:t>
            </a:r>
            <a:r>
              <a:rPr lang="en-US" i="1" dirty="0" smtClean="0">
                <a:solidFill>
                  <a:srgbClr val="0000CC"/>
                </a:solidFill>
              </a:rPr>
              <a:t>server </a:t>
            </a:r>
            <a:r>
              <a:rPr lang="en-US" dirty="0" smtClean="0"/>
              <a:t>is a server outside the organization’s network that controls which communications pass into the organization’s network</a:t>
            </a:r>
          </a:p>
          <a:p>
            <a:pPr lvl="1"/>
            <a:r>
              <a:rPr lang="en-US" dirty="0" smtClean="0"/>
              <a:t>Proxy servers use a variety of screening techniques</a:t>
            </a:r>
          </a:p>
          <a:p>
            <a:pPr lvl="2"/>
            <a:r>
              <a:rPr lang="en-US" dirty="0" smtClean="0"/>
              <a:t>Some check the domain name or IP address of the message for legitimacy.</a:t>
            </a:r>
          </a:p>
          <a:p>
            <a:pPr lvl="2"/>
            <a:r>
              <a:rPr lang="en-US" dirty="0" smtClean="0"/>
              <a:t>Others require that the messages have digital signatures</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Firewall Utility</a:t>
            </a:r>
            <a:endParaRPr lang="en-US" dirty="0"/>
          </a:p>
        </p:txBody>
      </p:sp>
      <p:sp>
        <p:nvSpPr>
          <p:cNvPr id="3" name="Content Placeholder 2"/>
          <p:cNvSpPr>
            <a:spLocks noGrp="1"/>
          </p:cNvSpPr>
          <p:nvPr>
            <p:ph idx="1"/>
          </p:nvPr>
        </p:nvSpPr>
        <p:spPr>
          <a:xfrm>
            <a:off x="304800" y="1066800"/>
            <a:ext cx="8534400" cy="2209800"/>
          </a:xfrm>
        </p:spPr>
        <p:txBody>
          <a:bodyPr/>
          <a:lstStyle/>
          <a:p>
            <a:r>
              <a:rPr lang="en-US" dirty="0" smtClean="0"/>
              <a:t>Program that protects personal computer and its data from unauthorized intrusions</a:t>
            </a:r>
          </a:p>
          <a:p>
            <a:r>
              <a:rPr lang="en-US" dirty="0" smtClean="0"/>
              <a:t>Monitors transmissions to and from computer</a:t>
            </a:r>
          </a:p>
          <a:p>
            <a:r>
              <a:rPr lang="en-US" dirty="0" smtClean="0"/>
              <a:t>Informs you of attempted intrusion</a:t>
            </a:r>
            <a:endParaRPr lang="en-US" dirty="0"/>
          </a:p>
        </p:txBody>
      </p:sp>
      <p:pic>
        <p:nvPicPr>
          <p:cNvPr id="4" name="Picture 13" descr="Fig11-08"/>
          <p:cNvPicPr>
            <a:picLocks noChangeAspect="1" noChangeArrowheads="1"/>
          </p:cNvPicPr>
          <p:nvPr/>
        </p:nvPicPr>
        <p:blipFill>
          <a:blip r:embed="rId3" cstate="print"/>
          <a:srcRect/>
          <a:stretch>
            <a:fillRect/>
          </a:stretch>
        </p:blipFill>
        <p:spPr bwMode="auto">
          <a:xfrm>
            <a:off x="304800" y="3429000"/>
            <a:ext cx="4527429" cy="3164217"/>
          </a:xfrm>
          <a:prstGeom prst="rect">
            <a:avLst/>
          </a:prstGeom>
          <a:noFill/>
          <a:effectLst>
            <a:outerShdw dist="107763" dir="2700000" algn="ctr" rotWithShape="0">
              <a:srgbClr val="808080">
                <a:alpha val="50000"/>
              </a:srgbClr>
            </a:outerShdw>
          </a:effectLst>
        </p:spPr>
      </p:pic>
      <p:pic>
        <p:nvPicPr>
          <p:cNvPr id="2050" name="Picture 2"/>
          <p:cNvPicPr>
            <a:picLocks noChangeAspect="1" noChangeArrowheads="1"/>
          </p:cNvPicPr>
          <p:nvPr/>
        </p:nvPicPr>
        <p:blipFill>
          <a:blip r:embed="rId4" cstate="print"/>
          <a:srcRect/>
          <a:stretch>
            <a:fillRect/>
          </a:stretch>
        </p:blipFill>
        <p:spPr bwMode="auto">
          <a:xfrm>
            <a:off x="5029200" y="3505200"/>
            <a:ext cx="304800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and Network Attacks</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graphicFrame>
        <p:nvGraphicFramePr>
          <p:cNvPr id="5" name="Content Placeholder 6"/>
          <p:cNvGraphicFramePr>
            <a:graphicFrameLocks/>
          </p:cNvGraphicFramePr>
          <p:nvPr/>
        </p:nvGraphicFramePr>
        <p:xfrm>
          <a:off x="152400" y="1066800"/>
          <a:ext cx="88392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5">
                                            <p:graphicEl>
                                              <a:dgm id="{F3C9A06F-C7E9-4A00-9426-196D95EF46CC}"/>
                                            </p:graphicEl>
                                          </p:spTgt>
                                        </p:tgtEl>
                                        <p:attrNameLst>
                                          <p:attrName>style.visibility</p:attrName>
                                        </p:attrNameLst>
                                      </p:cBhvr>
                                      <p:to>
                                        <p:strVal val="visible"/>
                                      </p:to>
                                    </p:set>
                                    <p:animEffect transition="in" filter="dissolve">
                                      <p:cBhvr>
                                        <p:cTn id="7" dur="500"/>
                                        <p:tgtEl>
                                          <p:spTgt spid="5">
                                            <p:graphicEl>
                                              <a:dgm id="{F3C9A06F-C7E9-4A00-9426-196D95EF46C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5">
                                            <p:graphicEl>
                                              <a:dgm id="{C15071F8-32D4-4A7D-B719-6092ED45736E}"/>
                                            </p:graphicEl>
                                          </p:spTgt>
                                        </p:tgtEl>
                                        <p:attrNameLst>
                                          <p:attrName>style.visibility</p:attrName>
                                        </p:attrNameLst>
                                      </p:cBhvr>
                                      <p:to>
                                        <p:strVal val="visible"/>
                                      </p:to>
                                    </p:set>
                                    <p:animEffect transition="in" filter="dissolve">
                                      <p:cBhvr>
                                        <p:cTn id="12" dur="500"/>
                                        <p:tgtEl>
                                          <p:spTgt spid="5">
                                            <p:graphicEl>
                                              <a:dgm id="{C15071F8-32D4-4A7D-B719-6092ED45736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5">
                                            <p:graphicEl>
                                              <a:dgm id="{6D9006E7-01AA-405C-AA1A-08BB73FB930B}"/>
                                            </p:graphicEl>
                                          </p:spTgt>
                                        </p:tgtEl>
                                        <p:attrNameLst>
                                          <p:attrName>style.visibility</p:attrName>
                                        </p:attrNameLst>
                                      </p:cBhvr>
                                      <p:to>
                                        <p:strVal val="visible"/>
                                      </p:to>
                                    </p:set>
                                    <p:animEffect transition="in" filter="dissolve">
                                      <p:cBhvr>
                                        <p:cTn id="17" dur="500"/>
                                        <p:tgtEl>
                                          <p:spTgt spid="5">
                                            <p:graphicEl>
                                              <a:dgm id="{6D9006E7-01AA-405C-AA1A-08BB73FB930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5">
                                            <p:graphicEl>
                                              <a:dgm id="{48EFF360-BDFF-4E5B-8450-EC9DAF1C1F00}"/>
                                            </p:graphicEl>
                                          </p:spTgt>
                                        </p:tgtEl>
                                        <p:attrNameLst>
                                          <p:attrName>style.visibility</p:attrName>
                                        </p:attrNameLst>
                                      </p:cBhvr>
                                      <p:to>
                                        <p:strVal val="visible"/>
                                      </p:to>
                                    </p:set>
                                    <p:animEffect transition="in" filter="dissolve">
                                      <p:cBhvr>
                                        <p:cTn id="22" dur="500"/>
                                        <p:tgtEl>
                                          <p:spTgt spid="5">
                                            <p:graphicEl>
                                              <a:dgm id="{48EFF360-BDFF-4E5B-8450-EC9DAF1C1F0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2000"/>
                                  </p:stCondLst>
                                  <p:childTnLst>
                                    <p:set>
                                      <p:cBhvr>
                                        <p:cTn id="26" dur="1" fill="hold">
                                          <p:stCondLst>
                                            <p:cond delay="0"/>
                                          </p:stCondLst>
                                        </p:cTn>
                                        <p:tgtEl>
                                          <p:spTgt spid="5">
                                            <p:graphicEl>
                                              <a:dgm id="{B8757FB2-72BC-4CCE-A943-A5E90BE9FBC3}"/>
                                            </p:graphicEl>
                                          </p:spTgt>
                                        </p:tgtEl>
                                        <p:attrNameLst>
                                          <p:attrName>style.visibility</p:attrName>
                                        </p:attrNameLst>
                                      </p:cBhvr>
                                      <p:to>
                                        <p:strVal val="visible"/>
                                      </p:to>
                                    </p:set>
                                    <p:animEffect transition="in" filter="dissolve">
                                      <p:cBhvr>
                                        <p:cTn id="27" dur="500"/>
                                        <p:tgtEl>
                                          <p:spTgt spid="5">
                                            <p:graphicEl>
                                              <a:dgm id="{B8757FB2-72BC-4CCE-A943-A5E90BE9FBC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a:t>
            </a:r>
          </a:p>
        </p:txBody>
      </p:sp>
      <p:sp>
        <p:nvSpPr>
          <p:cNvPr id="9" name="Content Placeholder 8"/>
          <p:cNvSpPr>
            <a:spLocks noGrp="1"/>
          </p:cNvSpPr>
          <p:nvPr>
            <p:ph idx="1"/>
          </p:nvPr>
        </p:nvSpPr>
        <p:spPr>
          <a:xfrm>
            <a:off x="304800" y="1066800"/>
            <a:ext cx="8610600" cy="5410200"/>
          </a:xfrm>
        </p:spPr>
        <p:txBody>
          <a:bodyPr/>
          <a:lstStyle/>
          <a:p>
            <a:r>
              <a:rPr lang="en-US" dirty="0" smtClean="0"/>
              <a:t>Computer Security Risk</a:t>
            </a:r>
          </a:p>
          <a:p>
            <a:r>
              <a:rPr lang="en-US" dirty="0" smtClean="0"/>
              <a:t>Categories of Cybercrime</a:t>
            </a:r>
          </a:p>
          <a:p>
            <a:r>
              <a:rPr lang="en-US" dirty="0" smtClean="0"/>
              <a:t>Threats and degrees of Harm </a:t>
            </a:r>
          </a:p>
          <a:p>
            <a:pPr lvl="1"/>
            <a:r>
              <a:rPr lang="en-US" dirty="0" smtClean="0"/>
              <a:t>Threats to User </a:t>
            </a:r>
          </a:p>
          <a:p>
            <a:pPr lvl="1"/>
            <a:r>
              <a:rPr lang="en-US" dirty="0" smtClean="0"/>
              <a:t>Threats to Hardware</a:t>
            </a:r>
          </a:p>
          <a:p>
            <a:pPr lvl="1"/>
            <a:r>
              <a:rPr lang="en-US" dirty="0" smtClean="0"/>
              <a:t>Threats to Data</a:t>
            </a:r>
          </a:p>
          <a:p>
            <a:r>
              <a:rPr lang="en-US" dirty="0" smtClean="0"/>
              <a:t>Internet and Network Attack</a:t>
            </a:r>
          </a:p>
          <a:p>
            <a:r>
              <a:rPr lang="en-US" dirty="0" smtClean="0"/>
              <a:t>Malware, Virus and Malicious Program</a:t>
            </a:r>
          </a:p>
          <a:p>
            <a:r>
              <a:rPr lang="en-US" dirty="0" smtClean="0"/>
              <a:t>Categories of Viruses</a:t>
            </a:r>
          </a:p>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II</a:t>
            </a:r>
            <a:endParaRPr lang="en-US" dirty="0"/>
          </a:p>
        </p:txBody>
      </p:sp>
      <p:sp>
        <p:nvSpPr>
          <p:cNvPr id="3" name="Content Placeholder 2"/>
          <p:cNvSpPr>
            <a:spLocks noGrp="1"/>
          </p:cNvSpPr>
          <p:nvPr>
            <p:ph idx="1"/>
          </p:nvPr>
        </p:nvSpPr>
        <p:spPr/>
        <p:txBody>
          <a:bodyPr/>
          <a:lstStyle/>
          <a:p>
            <a:r>
              <a:rPr lang="en-US" dirty="0" smtClean="0"/>
              <a:t>Countermeasures</a:t>
            </a:r>
          </a:p>
          <a:p>
            <a:r>
              <a:rPr lang="en-US" dirty="0" smtClean="0"/>
              <a:t>Safeguard against Malware</a:t>
            </a:r>
          </a:p>
          <a:p>
            <a:r>
              <a:rPr lang="en-US" dirty="0" smtClean="0"/>
              <a:t>Preventing Viruses and Malware</a:t>
            </a:r>
          </a:p>
          <a:p>
            <a:r>
              <a:rPr lang="en-US" dirty="0" smtClean="0"/>
              <a:t>Preventing Internet and Network Attacks</a:t>
            </a:r>
          </a:p>
          <a:p>
            <a:r>
              <a:rPr lang="en-US" dirty="0" smtClean="0"/>
              <a:t>Firewall</a:t>
            </a:r>
          </a:p>
          <a:p>
            <a:r>
              <a:rPr lang="en-US" dirty="0" smtClean="0"/>
              <a:t>Intrusion Detection Software</a:t>
            </a:r>
          </a:p>
          <a:p>
            <a:r>
              <a:rPr lang="en-US" dirty="0" smtClean="0"/>
              <a:t>Honey Pot</a:t>
            </a:r>
          </a:p>
          <a:p>
            <a:r>
              <a:rPr lang="en-US" dirty="0" smtClean="0"/>
              <a:t>Audit Trail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5622</TotalTime>
  <Words>4258</Words>
  <Application>Microsoft Office PowerPoint</Application>
  <PresentationFormat>On-screen Show (4:3)</PresentationFormat>
  <Paragraphs>534</Paragraphs>
  <Slides>59</Slides>
  <Notes>24</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Edge</vt:lpstr>
      <vt:lpstr>CSC 101 Introduction to Computing  Lecture 30 </vt:lpstr>
      <vt:lpstr>Last Lecture Summary I</vt:lpstr>
      <vt:lpstr>Last Lecture Summary II</vt:lpstr>
      <vt:lpstr>Objectives Overview</vt:lpstr>
      <vt:lpstr>Computer Security Risk</vt:lpstr>
      <vt:lpstr>Categories of Cybercrime</vt:lpstr>
      <vt:lpstr>Categories of Cybercrime</vt:lpstr>
      <vt:lpstr>Categories of Cybercrime</vt:lpstr>
      <vt:lpstr>Computer Security Risk</vt:lpstr>
      <vt:lpstr>Threats</vt:lpstr>
      <vt:lpstr>Degrees of Harm</vt:lpstr>
      <vt:lpstr>Threats To Users </vt:lpstr>
      <vt:lpstr>Identity Theft</vt:lpstr>
      <vt:lpstr>Methods of Identity Theft</vt:lpstr>
      <vt:lpstr>Methods of Identity Theft</vt:lpstr>
      <vt:lpstr>Methods of Identity Theft</vt:lpstr>
      <vt:lpstr>Methods of Identity Theft</vt:lpstr>
      <vt:lpstr>Loss of privacy</vt:lpstr>
      <vt:lpstr>Cookies</vt:lpstr>
      <vt:lpstr>Spyware</vt:lpstr>
      <vt:lpstr>Web bugs</vt:lpstr>
      <vt:lpstr>Spam</vt:lpstr>
      <vt:lpstr>Threats to Hardware</vt:lpstr>
      <vt:lpstr>Threats to Hardware</vt:lpstr>
      <vt:lpstr>Threats to Hardware</vt:lpstr>
      <vt:lpstr>Examples of Natural Disaster</vt:lpstr>
      <vt:lpstr>Threats to Data</vt:lpstr>
      <vt:lpstr>Internet and Network Attacks</vt:lpstr>
      <vt:lpstr>Internet and Network Attacks</vt:lpstr>
      <vt:lpstr>Internet and Network Attacks</vt:lpstr>
      <vt:lpstr>How Malware Infects?</vt:lpstr>
      <vt:lpstr>Internet and Network Attacks</vt:lpstr>
      <vt:lpstr>Malware, Virus and Malicious Programs</vt:lpstr>
      <vt:lpstr>Harm done by Virus</vt:lpstr>
      <vt:lpstr>Categories of Viruses</vt:lpstr>
      <vt:lpstr>Categories of Viruses</vt:lpstr>
      <vt:lpstr>Categories of Viruses</vt:lpstr>
      <vt:lpstr>Categories of Viruses</vt:lpstr>
      <vt:lpstr>Threats to Data</vt:lpstr>
      <vt:lpstr>Threats to Data</vt:lpstr>
      <vt:lpstr>Threats to Data</vt:lpstr>
      <vt:lpstr>Threats to Data</vt:lpstr>
      <vt:lpstr>Countermeasures</vt:lpstr>
      <vt:lpstr>Safeguard against Malware</vt:lpstr>
      <vt:lpstr>Computer Viruses, Worms, and Trojan Horses</vt:lpstr>
      <vt:lpstr>Internet and Network Attacks</vt:lpstr>
      <vt:lpstr>Virus Signature</vt:lpstr>
      <vt:lpstr>Antivirus</vt:lpstr>
      <vt:lpstr>Popular Antivirus Programs</vt:lpstr>
      <vt:lpstr>How to protect</vt:lpstr>
      <vt:lpstr>Preventing Viruses and Malware</vt:lpstr>
      <vt:lpstr>Internet and Network Attacks</vt:lpstr>
      <vt:lpstr>Internet and Network Attacks</vt:lpstr>
      <vt:lpstr>Internet and Network Attacks</vt:lpstr>
      <vt:lpstr>Firewall</vt:lpstr>
      <vt:lpstr>Personal Firewall Utility</vt:lpstr>
      <vt:lpstr>Internet and Network Attacks</vt:lpstr>
      <vt:lpstr>Summary I</vt:lpstr>
      <vt:lpstr>Summary II</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428</cp:revision>
  <dcterms:created xsi:type="dcterms:W3CDTF">2004-10-06T00:41:44Z</dcterms:created>
  <dcterms:modified xsi:type="dcterms:W3CDTF">2012-06-26T07:48:01Z</dcterms:modified>
</cp:coreProperties>
</file>