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45"/>
  </p:notesMasterIdLst>
  <p:sldIdLst>
    <p:sldId id="306" r:id="rId2"/>
    <p:sldId id="417" r:id="rId3"/>
    <p:sldId id="419" r:id="rId4"/>
    <p:sldId id="462" r:id="rId5"/>
    <p:sldId id="420" r:id="rId6"/>
    <p:sldId id="421" r:id="rId7"/>
    <p:sldId id="463" r:id="rId8"/>
    <p:sldId id="422" r:id="rId9"/>
    <p:sldId id="464" r:id="rId10"/>
    <p:sldId id="465" r:id="rId11"/>
    <p:sldId id="423" r:id="rId12"/>
    <p:sldId id="434" r:id="rId13"/>
    <p:sldId id="424" r:id="rId14"/>
    <p:sldId id="466" r:id="rId15"/>
    <p:sldId id="440" r:id="rId16"/>
    <p:sldId id="475" r:id="rId17"/>
    <p:sldId id="467" r:id="rId18"/>
    <p:sldId id="439" r:id="rId19"/>
    <p:sldId id="468" r:id="rId20"/>
    <p:sldId id="469" r:id="rId21"/>
    <p:sldId id="470" r:id="rId22"/>
    <p:sldId id="436" r:id="rId23"/>
    <p:sldId id="437" r:id="rId24"/>
    <p:sldId id="472" r:id="rId25"/>
    <p:sldId id="477" r:id="rId26"/>
    <p:sldId id="478" r:id="rId27"/>
    <p:sldId id="473" r:id="rId28"/>
    <p:sldId id="445" r:id="rId29"/>
    <p:sldId id="474" r:id="rId30"/>
    <p:sldId id="476" r:id="rId31"/>
    <p:sldId id="447" r:id="rId32"/>
    <p:sldId id="448" r:id="rId33"/>
    <p:sldId id="479" r:id="rId34"/>
    <p:sldId id="442" r:id="rId35"/>
    <p:sldId id="456" r:id="rId36"/>
    <p:sldId id="457" r:id="rId37"/>
    <p:sldId id="458" r:id="rId38"/>
    <p:sldId id="459" r:id="rId39"/>
    <p:sldId id="460" r:id="rId40"/>
    <p:sldId id="461" r:id="rId41"/>
    <p:sldId id="433" r:id="rId42"/>
    <p:sldId id="480" r:id="rId43"/>
    <p:sldId id="376" r:id="rId4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CC"/>
    <a:srgbClr val="000099"/>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8289" autoAdjust="0"/>
    <p:restoredTop sz="95183" autoAdjust="0"/>
  </p:normalViewPr>
  <p:slideViewPr>
    <p:cSldViewPr>
      <p:cViewPr varScale="1">
        <p:scale>
          <a:sx n="49" d="100"/>
          <a:sy n="49" d="100"/>
        </p:scale>
        <p:origin x="-116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thelefthand.com/lefhankey.html"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www.netflix.com/"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F7591B10-0857-4FD9-A6BC-3B7B4FB023CF}" type="slidenum">
              <a:rPr lang="en-US" smtClean="0"/>
              <a:pPr/>
              <a:t>4</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82DAF408-A6B5-4B35-BC91-285797F1ED96}" type="slidenum">
              <a:rPr lang="en-US" smtClean="0"/>
              <a:pPr/>
              <a:t>5</a:t>
            </a:fld>
            <a:endParaRPr lang="en-US" smtClean="0"/>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endParaRPr lang="zh-TW"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F7591B10-0857-4FD9-A6BC-3B7B4FB023CF}" type="slidenum">
              <a:rPr lang="en-US" smtClean="0"/>
              <a:pPr/>
              <a:t>6</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F7591B10-0857-4FD9-A6BC-3B7B4FB023CF}" type="slidenum">
              <a:rPr lang="en-US" smtClean="0"/>
              <a:pPr/>
              <a:t>7</a:t>
            </a:fld>
            <a:endParaRPr lang="en-US" smtClean="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FFF3404-3F74-4D28-B5CA-C7CF82C7A152}" type="slidenum">
              <a:rPr lang="en-US" smtClean="0"/>
              <a:pPr/>
              <a:t>8</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ea typeface="Times" pitchFamily="34" charset="0"/>
                <a:cs typeface="Times" pitchFamily="34" charset="0"/>
              </a:rPr>
              <a:t>A good exercise to relate the importance of making data meaningful is to list some random numbers on the board. Then ask what they mean. Without a title, the numbers have no meaning. Once a title is presented, the numbers make sense.</a:t>
            </a:r>
            <a:r>
              <a:rPr lang="en-US" dirty="0" smtClean="0"/>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3FFF3404-3F74-4D28-B5CA-C7CF82C7A152}" type="slidenum">
              <a:rPr lang="en-US" smtClean="0"/>
              <a:pPr/>
              <a:t>9</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FC7BD664-CD86-40D1-A3B4-CD595B3AB2CA}" type="slidenum">
              <a:rPr lang="en-US" smtClean="0"/>
              <a:pPr/>
              <a:t>11</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ea typeface="Times" pitchFamily="34" charset="0"/>
                <a:cs typeface="Times" pitchFamily="34" charset="0"/>
              </a:rPr>
              <a:t>It is helpful to walk through a simple program to demonstrate the cycle. I often use a simple arithmetic problem to show this cycle.</a:t>
            </a:r>
            <a:r>
              <a:rPr lang="en-US" smtClean="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AB20CAC-A382-43EF-81BD-1100C08D25C1}" type="slidenum">
              <a:rPr lang="en-US"/>
              <a:pPr fontAlgn="base">
                <a:spcBef>
                  <a:spcPct val="0"/>
                </a:spcBef>
                <a:spcAft>
                  <a:spcPct val="0"/>
                </a:spcAft>
              </a:pPr>
              <a:t>12</a:t>
            </a:fld>
            <a:endParaRPr lang="en-US"/>
          </a:p>
        </p:txBody>
      </p:sp>
      <p:sp>
        <p:nvSpPr>
          <p:cNvPr id="5427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427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3EE8251E-8850-4A3F-B2FF-B69904A02CD9}" type="slidenum">
              <a:rPr lang="en-US" smtClean="0"/>
              <a:pPr/>
              <a:t>13</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zh-TW" alt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3EE8251E-8850-4A3F-B2FF-B69904A02CD9}" type="slidenum">
              <a:rPr lang="en-US" smtClean="0"/>
              <a:pPr/>
              <a:t>14</a:t>
            </a:fld>
            <a:endParaRPr lang="en-US"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zh-TW" alt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2C23803-4EDC-4D74-A236-056671FFF23F}" type="slidenum">
              <a:rPr lang="en-US"/>
              <a:pPr fontAlgn="base">
                <a:spcBef>
                  <a:spcPct val="0"/>
                </a:spcBef>
                <a:spcAft>
                  <a:spcPct val="0"/>
                </a:spcAft>
              </a:pPr>
              <a:t>15</a:t>
            </a:fld>
            <a:endParaRPr lang="en-US"/>
          </a:p>
        </p:txBody>
      </p:sp>
      <p:sp>
        <p:nvSpPr>
          <p:cNvPr id="6041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042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0345D9-44ED-4A28-9A59-692549BCDF64}" type="slidenum">
              <a:rPr lang="en-US"/>
              <a:pPr fontAlgn="base">
                <a:spcBef>
                  <a:spcPct val="0"/>
                </a:spcBef>
                <a:spcAft>
                  <a:spcPct val="0"/>
                </a:spcAft>
              </a:pPr>
              <a:t>16</a:t>
            </a:fld>
            <a:endParaRPr lang="en-US"/>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475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Motherboard - the main circuit board in the computer.</a:t>
            </a:r>
          </a:p>
          <a:p>
            <a:pPr>
              <a:spcBef>
                <a:spcPct val="0"/>
              </a:spcBef>
            </a:pPr>
            <a:endParaRPr lang="en-US" smtClean="0"/>
          </a:p>
          <a:p>
            <a:pPr>
              <a:spcBef>
                <a:spcPct val="0"/>
              </a:spcBef>
            </a:pPr>
            <a:r>
              <a:rPr lang="en-US" smtClean="0"/>
              <a:t>Everything else attaches to the motherboard through connections called ports.</a:t>
            </a:r>
          </a:p>
          <a:p>
            <a:pPr>
              <a:spcBef>
                <a:spcPct val="0"/>
              </a:spcBef>
            </a:pPr>
            <a:endParaRPr lang="en-US" smtClean="0"/>
          </a:p>
          <a:p>
            <a:pPr>
              <a:spcBef>
                <a:spcPct val="0"/>
              </a:spcBef>
            </a:pPr>
            <a:r>
              <a:rPr lang="en-US" smtClean="0"/>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B43F4D1-BB85-4621-9AB2-113EBA832670}" type="slidenum">
              <a:rPr lang="en-US"/>
              <a:pPr fontAlgn="base">
                <a:spcBef>
                  <a:spcPct val="0"/>
                </a:spcBef>
                <a:spcAft>
                  <a:spcPct val="0"/>
                </a:spcAft>
              </a:pPr>
              <a:t>17</a:t>
            </a:fld>
            <a:endParaRPr lang="en-US"/>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373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D8ED27-7F25-43C2-A4AC-F6A43A84E352}" type="slidenum">
              <a:rPr lang="en-US"/>
              <a:pPr fontAlgn="base">
                <a:spcBef>
                  <a:spcPct val="0"/>
                </a:spcBef>
                <a:spcAft>
                  <a:spcPct val="0"/>
                </a:spcAft>
              </a:pPr>
              <a:t>20</a:t>
            </a:fld>
            <a:endParaRPr lang="en-US"/>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246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Memory chips:</a:t>
            </a:r>
          </a:p>
          <a:p>
            <a:pPr>
              <a:spcBef>
                <a:spcPct val="0"/>
              </a:spcBef>
            </a:pPr>
            <a:r>
              <a:rPr lang="en-US" smtClean="0"/>
              <a:t>Also known as RAM (Random Access Memory).</a:t>
            </a:r>
          </a:p>
          <a:p>
            <a:pPr>
              <a:spcBef>
                <a:spcPct val="0"/>
              </a:spcBef>
            </a:pPr>
            <a:r>
              <a:rPr lang="en-US" smtClean="0"/>
              <a:t>Represent primary storage or temporary storage.</a:t>
            </a:r>
          </a:p>
          <a:p>
            <a:pPr>
              <a:spcBef>
                <a:spcPct val="0"/>
              </a:spcBef>
            </a:pPr>
            <a:r>
              <a:rPr lang="en-US" smtClean="0"/>
              <a:t>Hold data before processing and information after processing.</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113E14B-1055-419E-8BF8-FCE807DCFCC8}" type="slidenum">
              <a:rPr lang="en-US"/>
              <a:pPr fontAlgn="base">
                <a:spcBef>
                  <a:spcPct val="0"/>
                </a:spcBef>
                <a:spcAft>
                  <a:spcPct val="0"/>
                </a:spcAft>
              </a:pPr>
              <a:t>21</a:t>
            </a:fld>
            <a:endParaRPr lang="en-US"/>
          </a:p>
        </p:txBody>
      </p:sp>
      <p:sp>
        <p:nvSpPr>
          <p:cNvPr id="6349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349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Memory chips:</a:t>
            </a:r>
          </a:p>
          <a:p>
            <a:pPr>
              <a:spcBef>
                <a:spcPct val="0"/>
              </a:spcBef>
            </a:pPr>
            <a:r>
              <a:rPr lang="en-US" smtClean="0"/>
              <a:t>Also known as RAM (Random Access Memory).</a:t>
            </a:r>
          </a:p>
          <a:p>
            <a:pPr>
              <a:spcBef>
                <a:spcPct val="0"/>
              </a:spcBef>
            </a:pPr>
            <a:r>
              <a:rPr lang="en-US" smtClean="0"/>
              <a:t>Represent primary storage or temporary storage.</a:t>
            </a:r>
          </a:p>
          <a:p>
            <a:pPr>
              <a:spcBef>
                <a:spcPct val="0"/>
              </a:spcBef>
            </a:pPr>
            <a:r>
              <a:rPr lang="en-US" smtClean="0"/>
              <a:t>Hold data before processing and information after processing.</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76C1073-0D7A-4578-B543-5AA5B923C7B8}" type="slidenum">
              <a:rPr lang="en-US"/>
              <a:pPr fontAlgn="base">
                <a:spcBef>
                  <a:spcPct val="0"/>
                </a:spcBef>
                <a:spcAft>
                  <a:spcPct val="0"/>
                </a:spcAft>
              </a:pPr>
              <a:t>22</a:t>
            </a:fld>
            <a:endParaRPr lang="en-US"/>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Input - whatever is put into (“input”) a computer system.</a:t>
            </a:r>
          </a:p>
          <a:p>
            <a:pPr>
              <a:spcBef>
                <a:spcPct val="0"/>
              </a:spcBef>
            </a:pPr>
            <a:endParaRPr lang="en-US" smtClean="0"/>
          </a:p>
          <a:p>
            <a:pPr>
              <a:spcBef>
                <a:spcPct val="0"/>
              </a:spcBef>
            </a:pPr>
            <a:r>
              <a:rPr lang="en-US" smtClean="0"/>
              <a:t>Input hardware - devices that allow people to put data into the computer in a form that the computer can use.</a:t>
            </a:r>
          </a:p>
          <a:p>
            <a:pPr>
              <a:spcBef>
                <a:spcPct val="0"/>
              </a:spcBef>
            </a:pPr>
            <a:endParaRPr lang="en-US" smtClean="0"/>
          </a:p>
          <a:p>
            <a:pPr>
              <a:spcBef>
                <a:spcPct val="0"/>
              </a:spcBef>
            </a:pPr>
            <a:r>
              <a:rPr lang="en-US" smtClean="0"/>
              <a:t>Mouse - an input device that is used to manipulate objects viewed on the computer display screen.</a:t>
            </a:r>
          </a:p>
          <a:p>
            <a:pPr>
              <a:spcBef>
                <a:spcPct val="0"/>
              </a:spcBef>
            </a:pPr>
            <a:endParaRPr lang="en-US" smtClean="0"/>
          </a:p>
          <a:p>
            <a:pPr>
              <a:spcBef>
                <a:spcPct val="0"/>
              </a:spcBef>
            </a:pPr>
            <a:r>
              <a:rPr lang="en-US" smtClean="0"/>
              <a:t>Keyboard - an input device that converts letters, numbers, and other characters into electrical signals readable by the processor.</a:t>
            </a:r>
          </a:p>
          <a:p>
            <a:pPr>
              <a:spcBef>
                <a:spcPct val="0"/>
              </a:spcBef>
            </a:pPr>
            <a:endParaRPr lang="en-US" smtClean="0"/>
          </a:p>
          <a:p>
            <a:pPr>
              <a:spcBef>
                <a:spcPct val="0"/>
              </a:spcBef>
            </a:pPr>
            <a:r>
              <a:rPr lang="en-US" smtClean="0"/>
              <a:t>FACTOID (to accompany hyperlink for Keyboard): Most keyboards were designed with a right-handed computer user in mind.  However, approximately 10% of the population is left-handed.  Some manufacturers produce keyboards especially for the left-handed computer user.  One Web site that offers such keyboards for sale is </a:t>
            </a:r>
            <a:r>
              <a:rPr lang="en-US" u="sng" smtClean="0">
                <a:solidFill>
                  <a:srgbClr val="0000FF"/>
                </a:solidFill>
                <a:hlinkClick r:id="rId3"/>
              </a:rPr>
              <a:t>thelefthand.com</a:t>
            </a:r>
            <a:r>
              <a:rPr lang="en-US" smtClean="0"/>
              <a:t>.  Notice the differences in the left-hand keyboard pictured on their site.  The numeric pad has been moved from its normal position on the right-hand side of the keyboard to the left-hand side.  Similarly, the arrow keys along with the help, home, page up, page down, etc., keys that are normally adjacent to the numeric pad have been moved to the left-hand side of the keyboard.  These two changes would allow a left-handed user to do frequent operations such as numeric data-entry and up/down, left/right movements on the screen with his or her dominant hand—the </a:t>
            </a:r>
            <a:r>
              <a:rPr lang="en-US" i="1" smtClean="0"/>
              <a:t>left </a:t>
            </a:r>
            <a:r>
              <a:rPr lang="en-US" smtClean="0"/>
              <a:t>one.</a:t>
            </a:r>
          </a:p>
          <a:p>
            <a:pPr>
              <a:spcBef>
                <a:spcPct val="0"/>
              </a:spcBef>
            </a:pPr>
            <a:endParaRPr lang="en-US" smtClean="0"/>
          </a:p>
          <a:p>
            <a:pPr>
              <a:spcBef>
                <a:spcPct val="0"/>
              </a:spcBef>
            </a:pPr>
            <a:r>
              <a:rPr lang="en-US" smtClean="0"/>
              <a:t>FACTOID on mouse: A computer mouse may provide one, two, three or more buttons, depending on which system software it is to be used with.  Most use two buttons since that is the minimum number needed for working with the popular Microsoft Windows operating system.</a:t>
            </a:r>
          </a:p>
          <a:p>
            <a:pPr>
              <a:spcBef>
                <a:spcPct val="0"/>
              </a:spcBef>
            </a:pPr>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CA28052-461F-4E7F-AAF3-DFD79A2EF58A}" type="slidenum">
              <a:rPr lang="en-US"/>
              <a:pPr fontAlgn="base">
                <a:spcBef>
                  <a:spcPct val="0"/>
                </a:spcBef>
                <a:spcAft>
                  <a:spcPct val="0"/>
                </a:spcAft>
              </a:pPr>
              <a:t>23</a:t>
            </a:fld>
            <a:endParaRPr lang="en-US"/>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8372"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Input - whatever is put into (“input”) a computer system.</a:t>
            </a:r>
          </a:p>
          <a:p>
            <a:pPr>
              <a:spcBef>
                <a:spcPct val="0"/>
              </a:spcBef>
            </a:pPr>
            <a:endParaRPr lang="en-US" dirty="0" smtClean="0"/>
          </a:p>
          <a:p>
            <a:pPr>
              <a:spcBef>
                <a:spcPct val="0"/>
              </a:spcBef>
            </a:pPr>
            <a:r>
              <a:rPr lang="en-US" dirty="0" smtClean="0"/>
              <a:t>Input hardware - devices that allow people to put data into the computer in a form that the computer can use.</a:t>
            </a:r>
          </a:p>
          <a:p>
            <a:pPr>
              <a:spcBef>
                <a:spcPct val="0"/>
              </a:spcBef>
            </a:pPr>
            <a:endParaRPr lang="en-US" dirty="0" smtClean="0"/>
          </a:p>
          <a:p>
            <a:pPr>
              <a:spcBef>
                <a:spcPct val="0"/>
              </a:spcBef>
            </a:pPr>
            <a:r>
              <a:rPr lang="en-US" dirty="0" smtClean="0"/>
              <a:t>Mouse - an input device that is used to manipulate objects viewed on the computer display screen.</a:t>
            </a:r>
          </a:p>
          <a:p>
            <a:pPr>
              <a:spcBef>
                <a:spcPct val="0"/>
              </a:spcBef>
            </a:pPr>
            <a:endParaRPr lang="en-US" dirty="0" smtClean="0"/>
          </a:p>
          <a:p>
            <a:pPr>
              <a:spcBef>
                <a:spcPct val="0"/>
              </a:spcBef>
            </a:pPr>
            <a:r>
              <a:rPr lang="en-US" dirty="0" smtClean="0"/>
              <a:t>Keyboard - an input device that converts letters, numbers, and other characters into electrical signals readable by the processor.</a:t>
            </a:r>
          </a:p>
          <a:p>
            <a:pPr>
              <a:spcBef>
                <a:spcPct val="0"/>
              </a:spcBef>
            </a:pPr>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7C6AC8A-ED61-4495-B41A-BE5757D92DAB}" type="slidenum">
              <a:rPr lang="en-US" smtClean="0"/>
              <a:pPr/>
              <a:t>24</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b="1" i="1" dirty="0" smtClean="0">
                <a:cs typeface="Times New Roman" pitchFamily="18" charset="0"/>
              </a:rPr>
              <a:t>Teaching tip</a:t>
            </a:r>
          </a:p>
          <a:p>
            <a:pPr eaLnBrk="1" hangingPunct="1"/>
            <a:r>
              <a:rPr lang="en-US" dirty="0" smtClean="0">
                <a:ea typeface="Times" pitchFamily="34" charset="0"/>
                <a:cs typeface="Times" pitchFamily="34" charset="0"/>
              </a:rPr>
              <a:t>It is helpful to have examples of input and output devices in class. Stories of obscure input output devices are typically well received by the students.</a:t>
            </a:r>
            <a:r>
              <a:rPr lang="en-US" dirty="0" smtClean="0"/>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D66F594-4CE2-4FD2-AC10-782DE3D368F2}" type="slidenum">
              <a:rPr lang="en-US"/>
              <a:pPr fontAlgn="base">
                <a:spcBef>
                  <a:spcPct val="0"/>
                </a:spcBef>
                <a:spcAft>
                  <a:spcPct val="0"/>
                </a:spcAft>
              </a:pPr>
              <a:t>25</a:t>
            </a:fld>
            <a:endParaRPr lang="en-US"/>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963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Output hardware - devices which translate info processed by the computer into a form that humans can understand.</a:t>
            </a:r>
          </a:p>
          <a:p>
            <a:pPr>
              <a:spcBef>
                <a:spcPct val="0"/>
              </a:spcBef>
            </a:pPr>
            <a:endParaRPr lang="en-US" smtClean="0"/>
          </a:p>
          <a:p>
            <a:pPr>
              <a:spcBef>
                <a:spcPct val="0"/>
              </a:spcBef>
            </a:pPr>
            <a:r>
              <a:rPr lang="en-US" smtClean="0"/>
              <a:t>Peripheral device - any component or piece of equipment that expands a computer’s input, storage, and output capabilities.</a:t>
            </a:r>
          </a:p>
          <a:p>
            <a:pPr>
              <a:spcBef>
                <a:spcPct val="0"/>
              </a:spcBef>
            </a:pPr>
            <a:endParaRPr lang="en-US" smtClean="0"/>
          </a:p>
          <a:p>
            <a:pPr>
              <a:spcBef>
                <a:spcPct val="0"/>
              </a:spcBef>
            </a:pPr>
            <a:r>
              <a:rPr lang="en-US" smtClean="0"/>
              <a:t>Sound card - enhances the computer’s sound-generating capabilities by allowing sound to be output through speakers.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53F02F4-56AC-4D5E-A5AF-70F19F54116B}" type="slidenum">
              <a:rPr lang="en-US"/>
              <a:pPr fontAlgn="base">
                <a:spcBef>
                  <a:spcPct val="0"/>
                </a:spcBef>
                <a:spcAft>
                  <a:spcPct val="0"/>
                </a:spcAft>
              </a:pPr>
              <a:t>26</a:t>
            </a:fld>
            <a:endParaRPr lang="en-US"/>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066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77C6AC8A-ED61-4495-B41A-BE5757D92DAB}" type="slidenum">
              <a:rPr lang="en-US" smtClean="0"/>
              <a:pPr/>
              <a:t>27</a:t>
            </a:fld>
            <a:endParaRPr lang="en-US" smtClean="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334812-9A8D-4D61-8E14-D4F083721E56}" type="slidenum">
              <a:rPr lang="en-US"/>
              <a:pPr fontAlgn="base">
                <a:spcBef>
                  <a:spcPct val="0"/>
                </a:spcBef>
                <a:spcAft>
                  <a:spcPct val="0"/>
                </a:spcAft>
              </a:pPr>
              <a:t>28</a:t>
            </a:fld>
            <a:endParaRPr lang="en-US"/>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334812-9A8D-4D61-8E14-D4F083721E56}" type="slidenum">
              <a:rPr lang="en-US"/>
              <a:pPr fontAlgn="base">
                <a:spcBef>
                  <a:spcPct val="0"/>
                </a:spcBef>
                <a:spcAft>
                  <a:spcPct val="0"/>
                </a:spcAft>
              </a:pPr>
              <a:t>29</a:t>
            </a:fld>
            <a:endParaRPr lang="en-US"/>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4334812-9A8D-4D61-8E14-D4F083721E56}" type="slidenum">
              <a:rPr lang="en-US"/>
              <a:pPr fontAlgn="base">
                <a:spcBef>
                  <a:spcPct val="0"/>
                </a:spcBef>
                <a:spcAft>
                  <a:spcPct val="0"/>
                </a:spcAft>
              </a:pPr>
              <a:t>30</a:t>
            </a:fld>
            <a:endParaRPr lang="en-US"/>
          </a:p>
        </p:txBody>
      </p:sp>
      <p:sp>
        <p:nvSpPr>
          <p:cNvPr id="645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4516"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i="1" dirty="0" smtClean="0">
                <a:cs typeface="Times New Roman" pitchFamily="18" charset="0"/>
              </a:rPr>
              <a:t>Insider information</a:t>
            </a:r>
          </a:p>
          <a:p>
            <a:pPr>
              <a:spcBef>
                <a:spcPct val="0"/>
              </a:spcBef>
            </a:pPr>
            <a:r>
              <a:rPr lang="en-US" dirty="0" smtClean="0">
                <a:ea typeface="Times"/>
                <a:cs typeface="Times"/>
              </a:rPr>
              <a:t>A new CD technology is emerging. A shorter wavelength blue laser beam is being used to burn CD’s. This allows more data to be saved on a disk. The technology is in it’s infancy but should be mature in the near future.</a:t>
            </a:r>
            <a:r>
              <a:rPr lang="en-US" dirty="0" smtClean="0"/>
              <a:t> </a:t>
            </a:r>
            <a:endParaRPr lang="en-US" smtClean="0"/>
          </a:p>
          <a:p>
            <a:pPr>
              <a:spcBef>
                <a:spcPct val="0"/>
              </a:spcBef>
            </a:pPr>
            <a:endParaRPr lang="en-US" smtClean="0"/>
          </a:p>
          <a:p>
            <a:pPr>
              <a:spcBef>
                <a:spcPct val="0"/>
              </a:spcBef>
            </a:pPr>
            <a:r>
              <a:rPr lang="en-US" dirty="0" smtClean="0">
                <a:ea typeface="Times"/>
                <a:cs typeface="Times"/>
              </a:rPr>
              <a:t>Chapter 11 of the text provides more detail regarding storage devices.</a:t>
            </a:r>
            <a:r>
              <a:rPr lang="en-US" dirty="0" smtClean="0"/>
              <a:t> </a:t>
            </a:r>
          </a:p>
          <a:p>
            <a:pPr>
              <a:spcBef>
                <a:spcPct val="0"/>
              </a:spcBef>
            </a:pPr>
            <a:endParaRPr lang="en-US" dirty="0" smtClean="0"/>
          </a:p>
          <a:p>
            <a:pPr>
              <a:spcBef>
                <a:spcPct val="0"/>
              </a:spcBef>
            </a:pPr>
            <a:r>
              <a:rPr lang="en-US" dirty="0" smtClean="0">
                <a:ea typeface="Times"/>
                <a:cs typeface="Times"/>
              </a:rPr>
              <a:t>DVD writers are available for purchase. They have not been standardized yet. Several competing formats are vying for acceptance. Of these, the DVD+RW seems to have the strongest support.</a:t>
            </a:r>
            <a:r>
              <a:rPr lang="en-US" dirty="0" smtClean="0"/>
              <a: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FEF3ED7-284D-468D-A4D4-435ECC182A9F}" type="slidenum">
              <a:rPr lang="en-US"/>
              <a:pPr fontAlgn="base">
                <a:spcBef>
                  <a:spcPct val="0"/>
                </a:spcBef>
                <a:spcAft>
                  <a:spcPct val="0"/>
                </a:spcAft>
              </a:pPr>
              <a:t>31</a:t>
            </a:fld>
            <a:endParaRPr lang="en-US"/>
          </a:p>
        </p:txBody>
      </p:sp>
      <p:sp>
        <p:nvSpPr>
          <p:cNvPr id="6656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656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0FB27D-0753-4D52-91C1-EFB960544311}" type="slidenum">
              <a:rPr lang="en-US"/>
              <a:pPr fontAlgn="base">
                <a:spcBef>
                  <a:spcPct val="0"/>
                </a:spcBef>
                <a:spcAft>
                  <a:spcPct val="0"/>
                </a:spcAft>
              </a:pPr>
              <a:t>32</a:t>
            </a:fld>
            <a:endParaRPr lang="en-US"/>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a:p>
            <a:pPr>
              <a:spcBef>
                <a:spcPct val="0"/>
              </a:spcBef>
            </a:pPr>
            <a:endParaRPr lang="en-US" dirty="0" smtClean="0"/>
          </a:p>
          <a:p>
            <a:pPr>
              <a:spcBef>
                <a:spcPct val="0"/>
              </a:spcBef>
            </a:pPr>
            <a:r>
              <a:rPr lang="en-US" dirty="0" smtClean="0"/>
              <a:t>FACTOID: Many people who have to travel often for work like to take along their laptop computers so that they can make good use of their time while flying in an airplane, waiting at airports, etc.  The advent of DVD players in laptops made this an even more attractive alternative, as travelers could carry along a DVD movie for their own personal entertainment.  More and more desktop and tower microcomputers are beginning to feature DVD players as well, which further blurs the distinction between a computer and a television.  One company that has taken advantage of this increase in computer-based DVD players (accompanied by a similar increase in home-entertainment DVD players) is </a:t>
            </a:r>
            <a:r>
              <a:rPr lang="en-US" u="sng" dirty="0" smtClean="0">
                <a:solidFill>
                  <a:srgbClr val="0000FF"/>
                </a:solidFill>
                <a:hlinkClick r:id="rId3"/>
              </a:rPr>
              <a:t>netflix.com</a:t>
            </a:r>
            <a:r>
              <a:rPr lang="en-US" dirty="0" smtClean="0"/>
              <a:t>.  This WWW-based business is an online substitute for a video rental store.  Netflix members pay a fixed amount per month for as many movie DVDs as they can order, watch, and return (in prepaid mailing envelopes) to the company.</a:t>
            </a:r>
          </a:p>
          <a:p>
            <a:pPr>
              <a:spcBef>
                <a:spcPct val="0"/>
              </a:spcBef>
            </a:pPr>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F0FB27D-0753-4D52-91C1-EFB960544311}" type="slidenum">
              <a:rPr lang="en-US"/>
              <a:pPr fontAlgn="base">
                <a:spcBef>
                  <a:spcPct val="0"/>
                </a:spcBef>
                <a:spcAft>
                  <a:spcPct val="0"/>
                </a:spcAft>
              </a:pPr>
              <a:t>33</a:t>
            </a:fld>
            <a:endParaRPr lang="en-US"/>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75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a:p>
            <a:pPr>
              <a:spcBef>
                <a:spcPct val="0"/>
              </a:spcBef>
            </a:pPr>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8019812-4F2F-436C-89ED-0F84C6441D2D}" type="slidenum">
              <a:rPr lang="en-US"/>
              <a:pPr fontAlgn="base">
                <a:spcBef>
                  <a:spcPct val="0"/>
                </a:spcBef>
                <a:spcAft>
                  <a:spcPct val="0"/>
                </a:spcAft>
              </a:pPr>
              <a:t>35</a:t>
            </a:fld>
            <a:endParaRPr lang="en-US"/>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80"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BD88A7A-DEE6-40AD-9C9D-3E4954C4E9E5}" type="slidenum">
              <a:rPr lang="en-US"/>
              <a:pPr fontAlgn="base">
                <a:spcBef>
                  <a:spcPct val="0"/>
                </a:spcBef>
                <a:spcAft>
                  <a:spcPct val="0"/>
                </a:spcAft>
              </a:pPr>
              <a:t>36</a:t>
            </a:fld>
            <a:endParaRPr lang="en-US"/>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680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EB88B51-C1FE-4766-B5BD-BB0B69C3F271}" type="slidenum">
              <a:rPr lang="en-US"/>
              <a:pPr fontAlgn="base">
                <a:spcBef>
                  <a:spcPct val="0"/>
                </a:spcBef>
                <a:spcAft>
                  <a:spcPct val="0"/>
                </a:spcAft>
              </a:pPr>
              <a:t>40</a:t>
            </a:fld>
            <a:endParaRPr lang="en-US"/>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782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ea typeface="Times"/>
                <a:cs typeface="Times"/>
              </a:rPr>
              <a:t>Chapter 5 in the text explores data processing in greater detail.</a:t>
            </a:r>
            <a:r>
              <a:rPr lang="en-US" smtClean="0"/>
              <a:t> </a:t>
            </a:r>
          </a:p>
          <a:p>
            <a:pPr>
              <a:spcBef>
                <a:spcPct val="0"/>
              </a:spcBef>
            </a:pPr>
            <a:endParaRPr lang="en-US" smtClean="0"/>
          </a:p>
          <a:p>
            <a:pPr>
              <a:spcBef>
                <a:spcPct val="0"/>
              </a:spcBef>
            </a:pPr>
            <a:r>
              <a:rPr lang="en-US" smtClean="0"/>
              <a:t>Figure 1B.5 shows data in binary format.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961484A6-14FD-4802-9729-EFDA060A2645}" type="slidenum">
              <a:rPr lang="en-US" smtClean="0"/>
              <a:pPr/>
              <a:t>41</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ea typeface="Times" pitchFamily="34" charset="0"/>
                <a:cs typeface="Times" pitchFamily="34" charset="0"/>
              </a:rPr>
              <a:t>Most computer problems are caused by user error. Given this fact, it is fun here to teach the student the acronym PEBKAC the Problem Exists Between Keyboard And Chair. A little humor can break up the lecture monotony.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961484A6-14FD-4802-9729-EFDA060A2645}" type="slidenum">
              <a:rPr lang="en-US" smtClean="0"/>
              <a:pPr/>
              <a:t>42</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b="1" i="1" smtClean="0">
                <a:cs typeface="Times New Roman" pitchFamily="18" charset="0"/>
              </a:rPr>
              <a:t>Teaching tip</a:t>
            </a:r>
          </a:p>
          <a:p>
            <a:pPr eaLnBrk="1" hangingPunct="1"/>
            <a:r>
              <a:rPr lang="en-US" smtClean="0">
                <a:ea typeface="Times" pitchFamily="34" charset="0"/>
                <a:cs typeface="Times" pitchFamily="34" charset="0"/>
              </a:rPr>
              <a:t>Most computer problems are caused by user error. Given this fact, it is fun here to teach the student the acronym PEBKAC the Problem Exists Between Keyboard And Chair. A little humor can break up the lecture monotony.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43</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6781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66294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1" y="1524000"/>
            <a:ext cx="64770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8382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9" name="Rectangle 6"/>
          <p:cNvSpPr>
            <a:spLocks noGrp="1" noChangeArrowheads="1"/>
          </p:cNvSpPr>
          <p:nvPr>
            <p:ph type="sldNum" sz="quarter" idx="12"/>
          </p:nvPr>
        </p:nvSpPr>
        <p:spPr>
          <a:xfrm>
            <a:off x="6858000" y="6019800"/>
            <a:ext cx="609600" cy="457200"/>
          </a:xfrm>
        </p:spPr>
        <p:txBody>
          <a:bodyPr/>
          <a:lstStyle>
            <a:lvl1pPr>
              <a:defRPr/>
            </a:lvl1pPr>
          </a:lstStyle>
          <a:p>
            <a:pPr>
              <a:defRPr/>
            </a:pPr>
            <a:fld id="{9780756C-F960-4117-80AF-EA23FC974A5B}"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7315200" cy="911225"/>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219200"/>
            <a:ext cx="7315200" cy="48355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010400" y="6172200"/>
            <a:ext cx="609600" cy="457200"/>
          </a:xfrm>
          <a:ln/>
        </p:spPr>
        <p:txBody>
          <a:bodyPr/>
          <a:lstStyle>
            <a:lvl1pPr>
              <a:defRPr/>
            </a:lvl1pPr>
          </a:lstStyle>
          <a:p>
            <a:pPr>
              <a:defRPr/>
            </a:pPr>
            <a:fld id="{782E5CB2-9C56-4C4E-9F8A-031E63E2A4DA}" type="slidenum">
              <a:rPr lang="en-US" altLang="zh-TW" smtClean="0"/>
              <a:pPr>
                <a:defRPr/>
              </a:pPr>
              <a:t>‹#›</a:t>
            </a:fld>
            <a:endParaRPr lang="en-US" altLang="zh-TW"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2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05600" y="6172200"/>
            <a:ext cx="609600" cy="457200"/>
          </a:xfrm>
          <a:ln/>
        </p:spPr>
        <p:txBody>
          <a:bodyPr/>
          <a:lstStyle>
            <a:lvl1pPr>
              <a:defRPr/>
            </a:lvl1pPr>
          </a:lstStyle>
          <a:p>
            <a:pPr>
              <a:defRPr/>
            </a:pPr>
            <a:fld id="{B5335256-ADE6-43D6-A981-2886660B0796}" type="slidenum">
              <a:rPr lang="en-US" altLang="zh-TW" smtClean="0"/>
              <a:pPr>
                <a:defRPr/>
              </a:pPr>
              <a:t>‹#›</a:t>
            </a:fld>
            <a:endParaRPr lang="en-US" altLang="zh-TW"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7315200" cy="91122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28600" y="1295400"/>
            <a:ext cx="36576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038600" y="1295400"/>
            <a:ext cx="3733800" cy="48355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6CC3D07C-A2AA-4DCB-898C-7A06FADB3426}" type="slidenum">
              <a:rPr lang="en-US" altLang="zh-TW" smtClean="0"/>
              <a:pPr>
                <a:defRPr/>
              </a:pPr>
              <a:t>‹#›</a:t>
            </a:fld>
            <a:endParaRPr lang="en-US" altLang="zh-TW"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162800" cy="9144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34290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34290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114800" y="1535113"/>
            <a:ext cx="35083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114800" y="2174875"/>
            <a:ext cx="35083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8"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xfrm>
            <a:off x="6858000" y="6172200"/>
            <a:ext cx="609600" cy="457200"/>
          </a:xfrm>
          <a:ln/>
        </p:spPr>
        <p:txBody>
          <a:bodyPr/>
          <a:lstStyle>
            <a:lvl1pPr>
              <a:defRPr/>
            </a:lvl1pPr>
          </a:lstStyle>
          <a:p>
            <a:pPr>
              <a:defRPr/>
            </a:pPr>
            <a:fld id="{7AEA1F95-350B-44FD-9071-F15C296607A9}" type="slidenum">
              <a:rPr lang="en-US" altLang="zh-TW" smtClean="0"/>
              <a:pPr>
                <a:defRPr/>
              </a:pPr>
              <a:t>‹#›</a:t>
            </a:fld>
            <a:endParaRPr lang="en-US" altLang="zh-TW"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23BCABD-A53B-40D1-8502-7FA74BDAE1B7}" type="slidenum">
              <a:rPr lang="en-US" altLang="zh-TW" smtClean="0"/>
              <a:pPr>
                <a:defRPr/>
              </a:pPr>
              <a:t>‹#›</a:t>
            </a:fld>
            <a:endParaRPr lang="en-US" altLang="zh-TW"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6705600" y="6248400"/>
            <a:ext cx="609600" cy="457200"/>
          </a:xfrm>
          <a:ln/>
        </p:spPr>
        <p:txBody>
          <a:bodyPr/>
          <a:lstStyle>
            <a:lvl1pPr>
              <a:defRPr/>
            </a:lvl1pPr>
          </a:lstStyle>
          <a:p>
            <a:pPr>
              <a:defRPr/>
            </a:pPr>
            <a:fld id="{F238B59B-AA63-4C56-AB84-1F0DD27CC35E}" type="slidenum">
              <a:rPr lang="en-US" altLang="zh-TW" smtClean="0"/>
              <a:pPr>
                <a:defRPr/>
              </a:pPr>
              <a:t>‹#›</a:t>
            </a:fld>
            <a:endParaRPr lang="en-US" altLang="zh-TW"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A0734743-88B2-4581-A8AA-00F87CBB6250}" type="slidenum">
              <a:rPr lang="en-US" altLang="zh-TW" smtClean="0"/>
              <a:pPr>
                <a:defRPr/>
              </a:pPr>
              <a:t>‹#›</a:t>
            </a:fld>
            <a:endParaRPr lang="en-US" altLang="zh-TW"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95D927B3-C7F7-436C-81B8-22767F4AC886}" type="slidenum">
              <a:rPr lang="en-US" altLang="zh-TW" smtClean="0"/>
              <a:pPr>
                <a:defRPr/>
              </a:pPr>
              <a:t>‹#›</a:t>
            </a:fld>
            <a:endParaRPr lang="en-US" altLang="zh-TW"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781800" y="6248400"/>
            <a:ext cx="609600" cy="457200"/>
          </a:xfrm>
          <a:ln/>
        </p:spPr>
        <p:txBody>
          <a:bodyPr/>
          <a:lstStyle>
            <a:lvl1pPr>
              <a:defRPr/>
            </a:lvl1pPr>
          </a:lstStyle>
          <a:p>
            <a:pPr>
              <a:defRPr/>
            </a:pPr>
            <a:fld id="{79BF24A9-4361-41B7-92C1-9AF2AB561137}" type="slidenum">
              <a:rPr lang="en-US" altLang="zh-TW" smtClean="0"/>
              <a:pPr>
                <a:defRPr/>
              </a:pPr>
              <a:t>‹#›</a:t>
            </a:fld>
            <a:endParaRPr lang="en-US" altLang="zh-TW"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0"/>
            <a:ext cx="2057400" cy="59023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28600"/>
            <a:ext cx="6019800" cy="59023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629400" y="6248400"/>
            <a:ext cx="609600" cy="457200"/>
          </a:xfrm>
          <a:ln/>
        </p:spPr>
        <p:txBody>
          <a:bodyPr/>
          <a:lstStyle>
            <a:lvl1pPr>
              <a:defRPr/>
            </a:lvl1pPr>
          </a:lstStyle>
          <a:p>
            <a:pPr>
              <a:defRPr/>
            </a:pPr>
            <a:fld id="{E5A9DB6A-25FB-4E81-803F-651DAA872B3C}" type="slidenum">
              <a:rPr lang="en-US" altLang="zh-TW" smtClean="0"/>
              <a:pPr>
                <a:defRPr/>
              </a:pPr>
              <a:t>‹#›</a:t>
            </a:fld>
            <a:endParaRPr lang="en-US" altLang="zh-TW"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685800" y="6705600"/>
            <a:ext cx="7772400" cy="152400"/>
          </a:xfrm>
          <a:prstGeom prst="rect">
            <a:avLst/>
          </a:prstGeom>
        </p:spPr>
        <p:txBody>
          <a:bodyPr/>
          <a:lstStyle>
            <a:lvl1pPr>
              <a:defRPr/>
            </a:lvl1pPr>
          </a:lstStyle>
          <a:p>
            <a:pPr>
              <a:defRPr/>
            </a:pPr>
            <a:r>
              <a:rPr lang="en-US"/>
              <a:t>Copyright © 2003.  Exclusive rights by The McGraw-Hill Companies, Inc.</a:t>
            </a:r>
            <a:endParaRPr lang="en-US" sz="1400">
              <a:latin typeface="Arial" pitchFamily="34" charset="0"/>
            </a:endParaRPr>
          </a:p>
        </p:txBody>
      </p:sp>
    </p:spTree>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43000" y="1295400"/>
            <a:ext cx="38481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3500" y="1295400"/>
            <a:ext cx="38481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p:txBody>
          <a:bodyPr/>
          <a:lstStyle>
            <a:lvl1pPr>
              <a:defRPr/>
            </a:lvl1pPr>
          </a:lstStyle>
          <a:p>
            <a:pPr>
              <a:defRPr/>
            </a:pPr>
            <a:r>
              <a:rPr lang="en-US"/>
              <a:t>1A-</a:t>
            </a:r>
            <a:fld id="{9A401C4A-1A2E-4CA6-8470-E461F8034F73}"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28600"/>
            <a:ext cx="7086600" cy="91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81000" y="1219200"/>
            <a:ext cx="7162800" cy="4835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4" name="Rectangle 6"/>
          <p:cNvSpPr>
            <a:spLocks noGrp="1" noChangeArrowheads="1"/>
          </p:cNvSpPr>
          <p:nvPr>
            <p:ph type="sldNum" sz="quarter" idx="4"/>
          </p:nvPr>
        </p:nvSpPr>
        <p:spPr bwMode="auto">
          <a:xfrm>
            <a:off x="381000" y="6172200"/>
            <a:ext cx="609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r>
              <a:rPr lang="en-US" altLang="zh-TW" smtClean="0"/>
              <a:t>1A-</a:t>
            </a:r>
            <a:fld id="{3717DDF7-0656-4DAB-B7F7-5925390E3F8A}" type="slidenum">
              <a:rPr lang="en-US" altLang="zh-TW" smtClean="0"/>
              <a:pPr>
                <a:defRPr/>
              </a:pPr>
              <a:t>‹#›</a:t>
            </a:fld>
            <a:endParaRPr lang="en-US" altLang="zh-TW"/>
          </a:p>
        </p:txBody>
      </p:sp>
      <p:sp>
        <p:nvSpPr>
          <p:cNvPr id="150535" name="Freeform 7"/>
          <p:cNvSpPr>
            <a:spLocks noChangeArrowheads="1"/>
          </p:cNvSpPr>
          <p:nvPr/>
        </p:nvSpPr>
        <p:spPr bwMode="auto">
          <a:xfrm>
            <a:off x="381000" y="228600"/>
            <a:ext cx="71628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6781800" cy="0"/>
          </a:xfrm>
          <a:prstGeom prst="line">
            <a:avLst/>
          </a:prstGeom>
          <a:noFill/>
          <a:ln w="9525">
            <a:solidFill>
              <a:schemeClr val="tx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en.wikipedia.org/wiki/Image:PSU-Open1.jpg"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101</a:t>
            </a:r>
            <a:br>
              <a:rPr lang="en-US" b="1" dirty="0" smtClean="0"/>
            </a:br>
            <a:r>
              <a:rPr lang="en-US" b="1" dirty="0" smtClean="0"/>
              <a:t>Introduction to Computing</a:t>
            </a:r>
            <a:br>
              <a:rPr lang="en-US" b="1" dirty="0" smtClean="0"/>
            </a:br>
            <a:r>
              <a:rPr lang="en-US" b="1" dirty="0" smtClean="0"/>
              <a:t/>
            </a:r>
            <a:br>
              <a:rPr lang="en-US" b="1" dirty="0" smtClean="0"/>
            </a:br>
            <a:r>
              <a:rPr lang="en-US" b="1" dirty="0" smtClean="0"/>
              <a:t>Lecture 3</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4" name="Slide Number Placeholder 3"/>
          <p:cNvSpPr>
            <a:spLocks noGrp="1"/>
          </p:cNvSpPr>
          <p:nvPr>
            <p:ph type="sldNum" sz="quarter" idx="12"/>
          </p:nvPr>
        </p:nvSpPr>
        <p:spPr>
          <a:xfrm>
            <a:off x="6248400" y="6400800"/>
            <a:ext cx="1524000" cy="381000"/>
          </a:xfrm>
        </p:spPr>
        <p:txBody>
          <a:bodyPr/>
          <a:lstStyle/>
          <a:p>
            <a:pPr>
              <a:defRPr/>
            </a:pPr>
            <a:fld id="{9780756C-F960-4117-80AF-EA23FC974A5B}" type="slidenum">
              <a:rPr lang="en-US" smtClean="0"/>
              <a:pPr>
                <a:defRPr/>
              </a:pPr>
              <a:t>1</a:t>
            </a:fld>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5" name="Rectangle 3"/>
          <p:cNvSpPr>
            <a:spLocks noGrp="1" noChangeArrowheads="1"/>
          </p:cNvSpPr>
          <p:nvPr>
            <p:ph idx="1"/>
          </p:nvPr>
        </p:nvSpPr>
        <p:spPr>
          <a:xfrm>
            <a:off x="457200" y="1219200"/>
            <a:ext cx="7315200" cy="5105400"/>
          </a:xfrm>
        </p:spPr>
        <p:txBody>
          <a:bodyPr>
            <a:normAutofit lnSpcReduction="10000"/>
          </a:bodyPr>
          <a:lstStyle/>
          <a:p>
            <a:r>
              <a:rPr lang="en-US" dirty="0" smtClean="0">
                <a:latin typeface="Arial" pitchFamily="34" charset="0"/>
                <a:cs typeface="Arial" pitchFamily="34" charset="0"/>
              </a:rPr>
              <a:t>Developments in Microcomputers</a:t>
            </a:r>
          </a:p>
          <a:p>
            <a:pPr lvl="1"/>
            <a:r>
              <a:rPr lang="en-US" dirty="0" smtClean="0">
                <a:latin typeface="Arial" pitchFamily="34" charset="0"/>
                <a:cs typeface="Arial" pitchFamily="34" charset="0"/>
              </a:rPr>
              <a:t>From 1984 to 2008</a:t>
            </a:r>
          </a:p>
          <a:p>
            <a:pPr lvl="1"/>
            <a:r>
              <a:rPr lang="en-US" dirty="0" smtClean="0">
                <a:latin typeface="Arial" pitchFamily="34" charset="0"/>
                <a:cs typeface="Arial" pitchFamily="34" charset="0"/>
              </a:rPr>
              <a:t>Intel, AMD, Motorola, IBM, Apple, Microsoft</a:t>
            </a:r>
          </a:p>
          <a:p>
            <a:pPr lvl="1"/>
            <a:r>
              <a:rPr lang="en-US" dirty="0" smtClean="0">
                <a:latin typeface="Arial" pitchFamily="34" charset="0"/>
                <a:cs typeface="Arial" pitchFamily="34" charset="0"/>
              </a:rPr>
              <a:t>Internet</a:t>
            </a:r>
          </a:p>
          <a:p>
            <a:r>
              <a:rPr lang="en-US" dirty="0" smtClean="0">
                <a:latin typeface="Arial" pitchFamily="34" charset="0"/>
                <a:cs typeface="Arial" pitchFamily="34" charset="0"/>
              </a:rPr>
              <a:t>Computer for Individual Use</a:t>
            </a:r>
          </a:p>
          <a:p>
            <a:pPr lvl="1"/>
            <a:r>
              <a:rPr lang="en-US" dirty="0" smtClean="0">
                <a:latin typeface="Arial" pitchFamily="34" charset="0"/>
                <a:cs typeface="Arial" pitchFamily="34" charset="0"/>
              </a:rPr>
              <a:t>Desktop Computers</a:t>
            </a:r>
          </a:p>
          <a:p>
            <a:pPr lvl="1"/>
            <a:r>
              <a:rPr lang="en-US" dirty="0" smtClean="0">
                <a:latin typeface="Arial" pitchFamily="34" charset="0"/>
                <a:cs typeface="Arial" pitchFamily="34" charset="0"/>
              </a:rPr>
              <a:t>Workstations</a:t>
            </a:r>
          </a:p>
          <a:p>
            <a:pPr lvl="1"/>
            <a:r>
              <a:rPr lang="en-US" dirty="0" smtClean="0">
                <a:latin typeface="Arial" pitchFamily="34" charset="0"/>
                <a:cs typeface="Arial" pitchFamily="34" charset="0"/>
              </a:rPr>
              <a:t>Notebook computers</a:t>
            </a:r>
          </a:p>
          <a:p>
            <a:pPr lvl="1"/>
            <a:r>
              <a:rPr lang="en-US" dirty="0" smtClean="0">
                <a:latin typeface="Arial" pitchFamily="34" charset="0"/>
                <a:cs typeface="Arial" pitchFamily="34" charset="0"/>
              </a:rPr>
              <a:t>Tablet computers</a:t>
            </a:r>
          </a:p>
          <a:p>
            <a:pPr lvl="1"/>
            <a:r>
              <a:rPr lang="en-US" dirty="0" smtClean="0">
                <a:latin typeface="Arial" pitchFamily="34" charset="0"/>
                <a:cs typeface="Arial" pitchFamily="34" charset="0"/>
              </a:rPr>
              <a:t>Handheld computers</a:t>
            </a:r>
          </a:p>
          <a:p>
            <a:pPr lvl="1"/>
            <a:r>
              <a:rPr lang="en-US" dirty="0" smtClean="0">
                <a:latin typeface="Arial" pitchFamily="34" charset="0"/>
                <a:cs typeface="Arial" pitchFamily="34" charset="0"/>
              </a:rPr>
              <a:t>Smart phone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II</a:t>
            </a:r>
          </a:p>
        </p:txBody>
      </p:sp>
      <p:sp>
        <p:nvSpPr>
          <p:cNvPr id="5" name="Rectangle 3"/>
          <p:cNvSpPr>
            <a:spLocks noGrp="1" noChangeArrowheads="1"/>
          </p:cNvSpPr>
          <p:nvPr>
            <p:ph idx="1"/>
          </p:nvPr>
        </p:nvSpPr>
        <p:spPr>
          <a:xfrm>
            <a:off x="457200" y="1219200"/>
            <a:ext cx="7315200" cy="5105400"/>
          </a:xfrm>
        </p:spPr>
        <p:txBody>
          <a:bodyPr>
            <a:normAutofit fontScale="92500" lnSpcReduction="10000"/>
          </a:bodyPr>
          <a:lstStyle/>
          <a:p>
            <a:r>
              <a:rPr lang="en-US" dirty="0" smtClean="0">
                <a:latin typeface="Arial" pitchFamily="34" charset="0"/>
                <a:cs typeface="Arial" pitchFamily="34" charset="0"/>
              </a:rPr>
              <a:t>Computer for Organizations</a:t>
            </a:r>
          </a:p>
          <a:p>
            <a:pPr lvl="1"/>
            <a:r>
              <a:rPr lang="en-US" dirty="0" smtClean="0">
                <a:latin typeface="Arial" pitchFamily="34" charset="0"/>
                <a:cs typeface="Arial" pitchFamily="34" charset="0"/>
              </a:rPr>
              <a:t>Network servers</a:t>
            </a:r>
          </a:p>
          <a:p>
            <a:pPr lvl="1"/>
            <a:r>
              <a:rPr lang="en-US" dirty="0" smtClean="0">
                <a:latin typeface="Arial" pitchFamily="34" charset="0"/>
                <a:cs typeface="Arial" pitchFamily="34" charset="0"/>
              </a:rPr>
              <a:t>Mainframes</a:t>
            </a:r>
          </a:p>
          <a:p>
            <a:pPr lvl="1"/>
            <a:r>
              <a:rPr lang="en-US" dirty="0" smtClean="0">
                <a:latin typeface="Arial" pitchFamily="34" charset="0"/>
                <a:cs typeface="Arial" pitchFamily="34" charset="0"/>
              </a:rPr>
              <a:t>Minicomputers</a:t>
            </a:r>
          </a:p>
          <a:p>
            <a:pPr lvl="1"/>
            <a:r>
              <a:rPr lang="en-US" dirty="0" smtClean="0">
                <a:latin typeface="Arial" pitchFamily="34" charset="0"/>
                <a:cs typeface="Arial" pitchFamily="34" charset="0"/>
              </a:rPr>
              <a:t>Supercomputers</a:t>
            </a:r>
          </a:p>
          <a:p>
            <a:r>
              <a:rPr lang="en-US" dirty="0" smtClean="0">
                <a:latin typeface="Arial" pitchFamily="34" charset="0"/>
                <a:cs typeface="Arial" pitchFamily="34" charset="0"/>
              </a:rPr>
              <a:t>Computers in Society</a:t>
            </a:r>
          </a:p>
          <a:p>
            <a:pPr lvl="1"/>
            <a:r>
              <a:rPr lang="en-US" dirty="0" smtClean="0">
                <a:latin typeface="Arial" pitchFamily="34" charset="0"/>
                <a:cs typeface="Arial" pitchFamily="34" charset="0"/>
              </a:rPr>
              <a:t>Home</a:t>
            </a:r>
          </a:p>
          <a:p>
            <a:pPr lvl="1"/>
            <a:r>
              <a:rPr lang="en-US" dirty="0" smtClean="0">
                <a:latin typeface="Arial" pitchFamily="34" charset="0"/>
                <a:cs typeface="Arial" pitchFamily="34" charset="0"/>
              </a:rPr>
              <a:t>Education</a:t>
            </a:r>
          </a:p>
          <a:p>
            <a:pPr lvl="1"/>
            <a:r>
              <a:rPr lang="en-US" dirty="0" smtClean="0">
                <a:latin typeface="Arial" pitchFamily="34" charset="0"/>
                <a:cs typeface="Arial" pitchFamily="34" charset="0"/>
              </a:rPr>
              <a:t>Small business</a:t>
            </a:r>
          </a:p>
          <a:p>
            <a:pPr lvl="1"/>
            <a:r>
              <a:rPr lang="en-US" dirty="0" smtClean="0">
                <a:latin typeface="Arial" pitchFamily="34" charset="0"/>
                <a:cs typeface="Arial" pitchFamily="34" charset="0"/>
              </a:rPr>
              <a:t>Industry</a:t>
            </a:r>
          </a:p>
          <a:p>
            <a:pPr lvl="1"/>
            <a:r>
              <a:rPr lang="en-US" dirty="0" smtClean="0">
                <a:latin typeface="Arial" pitchFamily="34" charset="0"/>
                <a:cs typeface="Arial" pitchFamily="34" charset="0"/>
              </a:rPr>
              <a:t>Government</a:t>
            </a:r>
          </a:p>
          <a:p>
            <a:pPr lvl="1"/>
            <a:r>
              <a:rPr lang="en-US" dirty="0" smtClean="0">
                <a:latin typeface="Arial" pitchFamily="34" charset="0"/>
                <a:cs typeface="Arial" pitchFamily="34" charset="0"/>
              </a:rPr>
              <a:t>Health Care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altLang="zh-TW" dirty="0" smtClean="0">
                <a:ea typeface="新細明體" pitchFamily="18" charset="-120"/>
              </a:rPr>
              <a:t>Looking Inside Computer System</a:t>
            </a:r>
          </a:p>
        </p:txBody>
      </p:sp>
      <p:sp>
        <p:nvSpPr>
          <p:cNvPr id="6148" name="Rectangle 3"/>
          <p:cNvSpPr>
            <a:spLocks noGrp="1" noChangeArrowheads="1"/>
          </p:cNvSpPr>
          <p:nvPr>
            <p:ph type="body" idx="1"/>
          </p:nvPr>
        </p:nvSpPr>
        <p:spPr>
          <a:xfrm>
            <a:off x="304800" y="1219200"/>
            <a:ext cx="7315200" cy="5334000"/>
          </a:xfrm>
        </p:spPr>
        <p:txBody>
          <a:bodyPr/>
          <a:lstStyle/>
          <a:p>
            <a:r>
              <a:rPr lang="en-US" sz="2800" dirty="0" smtClean="0"/>
              <a:t>Most people believe that computers must be extremely complicated devices, because they perform such amazing tasks</a:t>
            </a:r>
          </a:p>
          <a:p>
            <a:r>
              <a:rPr lang="en-US" sz="2800" dirty="0" smtClean="0"/>
              <a:t>Computer is a collection of parts, which are categorized according to the kinds of work they do </a:t>
            </a:r>
          </a:p>
          <a:p>
            <a:r>
              <a:rPr lang="en-US" sz="2800" dirty="0" smtClean="0"/>
              <a:t>Glimpse inside a standard desktop computer </a:t>
            </a:r>
          </a:p>
          <a:p>
            <a:r>
              <a:rPr lang="en-US" sz="2800" dirty="0" smtClean="0"/>
              <a:t>How these components work together and allow you to interact with the system</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533400" y="304800"/>
            <a:ext cx="7086600" cy="835025"/>
          </a:xfrm>
        </p:spPr>
        <p:txBody>
          <a:bodyPr/>
          <a:lstStyle/>
          <a:p>
            <a:pPr eaLnBrk="1" hangingPunct="1"/>
            <a:r>
              <a:rPr lang="en-US" altLang="zh-TW" dirty="0" smtClean="0">
                <a:ea typeface="新細明體" pitchFamily="18" charset="-120"/>
              </a:rPr>
              <a:t>Parts of the Computer System</a:t>
            </a:r>
          </a:p>
        </p:txBody>
      </p:sp>
      <p:sp>
        <p:nvSpPr>
          <p:cNvPr id="5124" name="Rectangle 3"/>
          <p:cNvSpPr>
            <a:spLocks noGrp="1" noChangeArrowheads="1"/>
          </p:cNvSpPr>
          <p:nvPr>
            <p:ph type="body" idx="1"/>
          </p:nvPr>
        </p:nvSpPr>
        <p:spPr/>
        <p:txBody>
          <a:bodyPr/>
          <a:lstStyle/>
          <a:p>
            <a:pPr eaLnBrk="1" hangingPunct="1"/>
            <a:r>
              <a:rPr lang="en-US" altLang="zh-TW" dirty="0" smtClean="0">
                <a:ea typeface="新細明體" pitchFamily="18" charset="-120"/>
              </a:rPr>
              <a:t>Computer systems have four parts</a:t>
            </a:r>
          </a:p>
          <a:p>
            <a:pPr lvl="1" eaLnBrk="1" hangingPunct="1"/>
            <a:r>
              <a:rPr lang="en-US" altLang="zh-TW" dirty="0" smtClean="0">
                <a:ea typeface="新細明體" pitchFamily="18" charset="-120"/>
              </a:rPr>
              <a:t>Hardware</a:t>
            </a:r>
          </a:p>
          <a:p>
            <a:pPr lvl="1" eaLnBrk="1" hangingPunct="1"/>
            <a:r>
              <a:rPr lang="en-US" altLang="zh-TW" dirty="0" smtClean="0">
                <a:ea typeface="新細明體" pitchFamily="18" charset="-120"/>
              </a:rPr>
              <a:t>Software</a:t>
            </a:r>
          </a:p>
          <a:p>
            <a:pPr lvl="1" eaLnBrk="1" hangingPunct="1"/>
            <a:r>
              <a:rPr lang="en-US" altLang="zh-TW" dirty="0" smtClean="0">
                <a:ea typeface="新細明體" pitchFamily="18" charset="-120"/>
              </a:rPr>
              <a:t>Data</a:t>
            </a:r>
          </a:p>
          <a:p>
            <a:pPr lvl="1" eaLnBrk="1" hangingPunct="1"/>
            <a:r>
              <a:rPr lang="en-US" altLang="zh-TW" dirty="0" smtClean="0">
                <a:ea typeface="新細明體" pitchFamily="18" charset="-120"/>
              </a:rPr>
              <a:t>User</a:t>
            </a:r>
          </a:p>
        </p:txBody>
      </p:sp>
      <p:pic>
        <p:nvPicPr>
          <p:cNvPr id="5125" name="Picture 7" descr="parts"/>
          <p:cNvPicPr>
            <a:picLocks noChangeAspect="1" noChangeArrowheads="1"/>
          </p:cNvPicPr>
          <p:nvPr/>
        </p:nvPicPr>
        <p:blipFill>
          <a:blip r:embed="rId3" cstate="print"/>
          <a:srcRect/>
          <a:stretch>
            <a:fillRect/>
          </a:stretch>
        </p:blipFill>
        <p:spPr bwMode="auto">
          <a:xfrm>
            <a:off x="1905000" y="2819400"/>
            <a:ext cx="5651500" cy="3482822"/>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533400" y="304801"/>
            <a:ext cx="7086600" cy="762000"/>
          </a:xfrm>
        </p:spPr>
        <p:txBody>
          <a:bodyPr/>
          <a:lstStyle/>
          <a:p>
            <a:pPr eaLnBrk="1" hangingPunct="1"/>
            <a:r>
              <a:rPr lang="en-US" altLang="zh-TW" dirty="0" smtClean="0">
                <a:ea typeface="新細明體" pitchFamily="18" charset="-120"/>
              </a:rPr>
              <a:t>Hardware</a:t>
            </a:r>
          </a:p>
        </p:txBody>
      </p:sp>
      <p:sp>
        <p:nvSpPr>
          <p:cNvPr id="6148" name="Rectangle 3"/>
          <p:cNvSpPr>
            <a:spLocks noGrp="1" noChangeArrowheads="1"/>
          </p:cNvSpPr>
          <p:nvPr>
            <p:ph type="body" idx="1"/>
          </p:nvPr>
        </p:nvSpPr>
        <p:spPr>
          <a:xfrm>
            <a:off x="304800" y="1219200"/>
            <a:ext cx="7315200" cy="5334000"/>
          </a:xfrm>
        </p:spPr>
        <p:txBody>
          <a:bodyPr/>
          <a:lstStyle/>
          <a:p>
            <a:r>
              <a:rPr lang="en-US" altLang="zh-TW" dirty="0" smtClean="0">
                <a:ea typeface="新細明體" pitchFamily="18" charset="-120"/>
              </a:rPr>
              <a:t>Mechanical devices in the computer</a:t>
            </a:r>
          </a:p>
          <a:p>
            <a:r>
              <a:rPr lang="en-US" altLang="zh-TW" dirty="0" smtClean="0">
                <a:ea typeface="新細明體" pitchFamily="18" charset="-120"/>
              </a:rPr>
              <a:t>Anything that can be touched</a:t>
            </a:r>
          </a:p>
          <a:p>
            <a:pPr lvl="1"/>
            <a:r>
              <a:rPr lang="en-US" altLang="zh-TW" dirty="0" smtClean="0">
                <a:ea typeface="新細明體" pitchFamily="18" charset="-120"/>
              </a:rPr>
              <a:t>e.g. printer, keyboard, PDA etc.</a:t>
            </a:r>
          </a:p>
          <a:p>
            <a:r>
              <a:rPr lang="en-US" dirty="0" smtClean="0"/>
              <a:t>consists of interconnected electronic devices that you can use to control the computer’s operation, input, and output.</a:t>
            </a:r>
          </a:p>
          <a:p>
            <a:r>
              <a:rPr lang="en-US" dirty="0" smtClean="0"/>
              <a:t>generic term </a:t>
            </a:r>
            <a:r>
              <a:rPr lang="en-US" b="1" u="sng" dirty="0" smtClean="0"/>
              <a:t>device</a:t>
            </a:r>
            <a:r>
              <a:rPr lang="en-US" dirty="0" smtClean="0"/>
              <a:t> refers to any piece of hardware</a:t>
            </a:r>
            <a:endParaRPr lang="en-US" altLang="zh-TW" dirty="0" smtClean="0">
              <a:ea typeface="新細明體" pitchFamily="18" charset="-120"/>
            </a:endParaRPr>
          </a:p>
          <a:p>
            <a:pPr lvl="2"/>
            <a:endParaRPr lang="en-US" altLang="zh-TW" dirty="0" smtClean="0">
              <a:ea typeface="新細明體" pitchFamily="18" charset="-120"/>
            </a:endParaRPr>
          </a:p>
          <a:p>
            <a:pPr lvl="1" eaLnBrk="1" hangingPunct="1"/>
            <a:endParaRPr lang="zh-TW" altLang="en-US"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304801"/>
            <a:ext cx="7162800" cy="762000"/>
          </a:xfrm>
        </p:spPr>
        <p:txBody>
          <a:bodyPr/>
          <a:lstStyle/>
          <a:p>
            <a:pPr eaLnBrk="1" hangingPunct="1"/>
            <a:r>
              <a:rPr lang="en-US" altLang="zh-TW" dirty="0" smtClean="0">
                <a:ea typeface="新細明體" pitchFamily="18" charset="-120"/>
              </a:rPr>
              <a:t>Software</a:t>
            </a:r>
          </a:p>
        </p:txBody>
      </p:sp>
      <p:sp>
        <p:nvSpPr>
          <p:cNvPr id="6148" name="Rectangle 3"/>
          <p:cNvSpPr>
            <a:spLocks noGrp="1" noChangeArrowheads="1"/>
          </p:cNvSpPr>
          <p:nvPr>
            <p:ph type="body" idx="1"/>
          </p:nvPr>
        </p:nvSpPr>
        <p:spPr>
          <a:xfrm>
            <a:off x="304800" y="1219200"/>
            <a:ext cx="7315200" cy="5334000"/>
          </a:xfrm>
        </p:spPr>
        <p:txBody>
          <a:bodyPr/>
          <a:lstStyle/>
          <a:p>
            <a:r>
              <a:rPr lang="en-US" dirty="0" smtClean="0"/>
              <a:t>Set of instructions that makes the computer perform tasks</a:t>
            </a:r>
            <a:endParaRPr lang="en-US" altLang="zh-TW" dirty="0" smtClean="0">
              <a:ea typeface="新細明體" pitchFamily="18" charset="-120"/>
            </a:endParaRPr>
          </a:p>
          <a:p>
            <a:r>
              <a:rPr lang="en-US" altLang="zh-TW" dirty="0" smtClean="0">
                <a:ea typeface="新細明體" pitchFamily="18" charset="-120"/>
              </a:rPr>
              <a:t>Tell the computer what to do</a:t>
            </a:r>
          </a:p>
          <a:p>
            <a:r>
              <a:rPr lang="en-US" altLang="zh-TW" dirty="0" smtClean="0">
                <a:ea typeface="新細明體" pitchFamily="18" charset="-120"/>
              </a:rPr>
              <a:t>Also called a program</a:t>
            </a:r>
          </a:p>
          <a:p>
            <a:r>
              <a:rPr lang="en-US" altLang="zh-TW" dirty="0" smtClean="0">
                <a:ea typeface="新細明體" pitchFamily="18" charset="-120"/>
              </a:rPr>
              <a:t>Thousands of programs exist</a:t>
            </a:r>
          </a:p>
          <a:p>
            <a:pPr lvl="1"/>
            <a:r>
              <a:rPr lang="en-US" dirty="0" smtClean="0"/>
              <a:t>Some for computer’s own use</a:t>
            </a:r>
          </a:p>
          <a:p>
            <a:pPr lvl="1"/>
            <a:r>
              <a:rPr lang="en-US" dirty="0" smtClean="0"/>
              <a:t>Some for the service of the user</a:t>
            </a:r>
          </a:p>
          <a:p>
            <a:r>
              <a:rPr lang="en-US" dirty="0" smtClean="0">
                <a:ea typeface="Times"/>
                <a:cs typeface="Times"/>
              </a:rPr>
              <a:t>Reason majority of the people would want to purchase a computer</a:t>
            </a:r>
          </a:p>
          <a:p>
            <a:pPr lvl="1"/>
            <a:r>
              <a:rPr lang="en-US" dirty="0" smtClean="0">
                <a:cs typeface="Times"/>
              </a:rPr>
              <a:t>E-mail, type letters, play games etc.</a:t>
            </a:r>
            <a:endParaRPr lang="en-US" dirty="0" smtClean="0"/>
          </a:p>
          <a:p>
            <a:pPr lvl="2"/>
            <a:endParaRPr lang="en-US" altLang="zh-TW" dirty="0" smtClean="0">
              <a:ea typeface="新細明體" pitchFamily="18" charset="-120"/>
            </a:endParaRPr>
          </a:p>
          <a:p>
            <a:pPr lvl="1" eaLnBrk="1" hangingPunct="1"/>
            <a:endParaRPr lang="zh-TW" altLang="en-US"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533400" y="304801"/>
            <a:ext cx="7086600" cy="762000"/>
          </a:xfrm>
        </p:spPr>
        <p:txBody>
          <a:bodyPr/>
          <a:lstStyle/>
          <a:p>
            <a:pPr eaLnBrk="1" hangingPunct="1"/>
            <a:r>
              <a:rPr lang="en-US" altLang="zh-TW" dirty="0" smtClean="0">
                <a:ea typeface="新細明體" pitchFamily="18" charset="-120"/>
              </a:rPr>
              <a:t>Data</a:t>
            </a:r>
          </a:p>
        </p:txBody>
      </p:sp>
      <p:sp>
        <p:nvSpPr>
          <p:cNvPr id="7172" name="Rectangle 3"/>
          <p:cNvSpPr>
            <a:spLocks noGrp="1" noChangeArrowheads="1"/>
          </p:cNvSpPr>
          <p:nvPr>
            <p:ph type="body" idx="1"/>
          </p:nvPr>
        </p:nvSpPr>
        <p:spPr>
          <a:xfrm>
            <a:off x="304800" y="1219200"/>
            <a:ext cx="3733800" cy="4835525"/>
          </a:xfrm>
        </p:spPr>
        <p:txBody>
          <a:bodyPr/>
          <a:lstStyle/>
          <a:p>
            <a:r>
              <a:rPr lang="en-US" altLang="zh-TW" dirty="0" smtClean="0">
                <a:ea typeface="新細明體" pitchFamily="18" charset="-120"/>
              </a:rPr>
              <a:t>Pieces of information / individual facts</a:t>
            </a:r>
          </a:p>
          <a:p>
            <a:r>
              <a:rPr lang="en-US" dirty="0" smtClean="0"/>
              <a:t>By themselves do not make much sense</a:t>
            </a:r>
          </a:p>
          <a:p>
            <a:r>
              <a:rPr lang="en-US" altLang="zh-TW" dirty="0" smtClean="0">
                <a:ea typeface="新細明體" pitchFamily="18" charset="-120"/>
              </a:rPr>
              <a:t>Computers organize and present data</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8</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3962400" y="1371600"/>
            <a:ext cx="3505200" cy="510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304800"/>
            <a:ext cx="7162800" cy="835025"/>
          </a:xfrm>
        </p:spPr>
        <p:txBody>
          <a:bodyPr/>
          <a:lstStyle/>
          <a:p>
            <a:pPr eaLnBrk="1" hangingPunct="1"/>
            <a:r>
              <a:rPr lang="en-US" altLang="zh-TW" dirty="0" smtClean="0">
                <a:ea typeface="新細明體" pitchFamily="18" charset="-120"/>
              </a:rPr>
              <a:t>Users</a:t>
            </a:r>
          </a:p>
        </p:txBody>
      </p:sp>
      <p:sp>
        <p:nvSpPr>
          <p:cNvPr id="7172" name="Rectangle 3"/>
          <p:cNvSpPr>
            <a:spLocks noGrp="1" noChangeArrowheads="1"/>
          </p:cNvSpPr>
          <p:nvPr>
            <p:ph type="body" idx="1"/>
          </p:nvPr>
        </p:nvSpPr>
        <p:spPr/>
        <p:txBody>
          <a:bodyPr/>
          <a:lstStyle/>
          <a:p>
            <a:r>
              <a:rPr lang="en-US" altLang="zh-TW" dirty="0" smtClean="0">
                <a:ea typeface="新細明體" pitchFamily="18" charset="-120"/>
              </a:rPr>
              <a:t>People operating the computer</a:t>
            </a:r>
          </a:p>
          <a:p>
            <a:endParaRPr lang="en-US" altLang="zh-TW" dirty="0" smtClean="0">
              <a:ea typeface="新細明體" pitchFamily="18" charset="-120"/>
            </a:endParaRPr>
          </a:p>
          <a:p>
            <a:r>
              <a:rPr lang="en-US" altLang="zh-TW" dirty="0" smtClean="0">
                <a:ea typeface="新細明體" pitchFamily="18" charset="-120"/>
              </a:rPr>
              <a:t>Most important part</a:t>
            </a:r>
          </a:p>
          <a:p>
            <a:endParaRPr lang="en-US" altLang="zh-TW" dirty="0" smtClean="0">
              <a:ea typeface="新細明體" pitchFamily="18" charset="-120"/>
            </a:endParaRPr>
          </a:p>
          <a:p>
            <a:r>
              <a:rPr lang="en-US" altLang="zh-TW" dirty="0" smtClean="0">
                <a:ea typeface="新細明體" pitchFamily="18" charset="-120"/>
              </a:rPr>
              <a:t>Tell the computer what to do</a:t>
            </a:r>
          </a:p>
          <a:p>
            <a:pPr lvl="1"/>
            <a:r>
              <a:rPr lang="en-US" altLang="zh-TW" dirty="0" err="1" smtClean="0">
                <a:ea typeface="新細明體" pitchFamily="18" charset="-120"/>
              </a:rPr>
              <a:t>Userless</a:t>
            </a:r>
            <a:r>
              <a:rPr lang="en-US" altLang="zh-TW" dirty="0" smtClean="0">
                <a:ea typeface="新細明體" pitchFamily="18" charset="-120"/>
              </a:rPr>
              <a:t> computers?</a:t>
            </a:r>
          </a:p>
          <a:p>
            <a:pPr lvl="1"/>
            <a:r>
              <a:rPr lang="en-US" dirty="0" smtClean="0"/>
              <a:t>people still design, build, program, and repair computer systems.</a:t>
            </a:r>
            <a:endParaRPr lang="en-US" altLang="zh-TW"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533400" y="304801"/>
            <a:ext cx="7086600" cy="762000"/>
          </a:xfrm>
        </p:spPr>
        <p:txBody>
          <a:bodyPr/>
          <a:lstStyle/>
          <a:p>
            <a:pPr eaLnBrk="1" hangingPunct="1"/>
            <a:r>
              <a:rPr lang="en-US" altLang="zh-TW" dirty="0" smtClean="0">
                <a:ea typeface="新細明體" pitchFamily="18" charset="-120"/>
              </a:rPr>
              <a:t>Information Processing Cycle</a:t>
            </a:r>
          </a:p>
        </p:txBody>
      </p:sp>
      <p:sp>
        <p:nvSpPr>
          <p:cNvPr id="10244" name="Rectangle 3"/>
          <p:cNvSpPr>
            <a:spLocks noGrp="1" noChangeArrowheads="1"/>
          </p:cNvSpPr>
          <p:nvPr>
            <p:ph idx="1"/>
          </p:nvPr>
        </p:nvSpPr>
        <p:spPr>
          <a:xfrm>
            <a:off x="304800" y="1219201"/>
            <a:ext cx="7315200" cy="2667000"/>
          </a:xfrm>
        </p:spPr>
        <p:txBody>
          <a:bodyPr>
            <a:normAutofit fontScale="92500" lnSpcReduction="20000"/>
          </a:bodyPr>
          <a:lstStyle/>
          <a:p>
            <a:r>
              <a:rPr lang="en-US" dirty="0" smtClean="0"/>
              <a:t>Converts data into information</a:t>
            </a:r>
          </a:p>
          <a:p>
            <a:r>
              <a:rPr lang="en-US" dirty="0" smtClean="0"/>
              <a:t>Data</a:t>
            </a:r>
          </a:p>
          <a:p>
            <a:pPr lvl="1"/>
            <a:r>
              <a:rPr lang="en-US" dirty="0" smtClean="0"/>
              <a:t>The raw facts and figures that are processed into information</a:t>
            </a:r>
          </a:p>
          <a:p>
            <a:r>
              <a:rPr lang="en-US" dirty="0" smtClean="0"/>
              <a:t>Information</a:t>
            </a:r>
          </a:p>
          <a:p>
            <a:pPr lvl="1"/>
            <a:r>
              <a:rPr lang="en-US" dirty="0" smtClean="0"/>
              <a:t>Data that has been summarized or otherwise manipulated for use in decision making</a:t>
            </a:r>
          </a:p>
          <a:p>
            <a:endParaRPr lang="en-US" altLang="zh-TW" dirty="0" smtClean="0">
              <a:ea typeface="新細明體" pitchFamily="18" charset="-120"/>
            </a:endParaRPr>
          </a:p>
          <a:p>
            <a:pPr eaLnBrk="1" hangingPunct="1"/>
            <a:endParaRPr lang="en-US" altLang="zh-TW" dirty="0" smtClean="0">
              <a:ea typeface="新細明體" pitchFamily="18" charset="-120"/>
            </a:endParaRPr>
          </a:p>
        </p:txBody>
      </p:sp>
      <p:grpSp>
        <p:nvGrpSpPr>
          <p:cNvPr id="30" name="Group 29"/>
          <p:cNvGrpSpPr/>
          <p:nvPr/>
        </p:nvGrpSpPr>
        <p:grpSpPr>
          <a:xfrm>
            <a:off x="609600" y="3962400"/>
            <a:ext cx="7391400" cy="2133600"/>
            <a:chOff x="990600" y="2743200"/>
            <a:chExt cx="7391400" cy="2133600"/>
          </a:xfrm>
        </p:grpSpPr>
        <p:sp>
          <p:nvSpPr>
            <p:cNvPr id="31" name="Rectangle 3"/>
            <p:cNvSpPr>
              <a:spLocks noChangeArrowheads="1"/>
            </p:cNvSpPr>
            <p:nvPr/>
          </p:nvSpPr>
          <p:spPr bwMode="auto">
            <a:xfrm>
              <a:off x="990600" y="3352800"/>
              <a:ext cx="1828800" cy="914400"/>
            </a:xfrm>
            <a:prstGeom prst="rect">
              <a:avLst/>
            </a:prstGeom>
            <a:solidFill>
              <a:srgbClr val="FFFFFF"/>
            </a:solidFill>
            <a:ln w="1587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rgbClr val="000000"/>
                  </a:solidFill>
                  <a:effectLst/>
                  <a:uLnTx/>
                  <a:uFillTx/>
                  <a:latin typeface="+mn-lt"/>
                </a:rPr>
                <a:t>Input</a:t>
              </a:r>
            </a:p>
          </p:txBody>
        </p:sp>
        <p:sp>
          <p:nvSpPr>
            <p:cNvPr id="32" name="Rectangle 4"/>
            <p:cNvSpPr>
              <a:spLocks noChangeArrowheads="1"/>
            </p:cNvSpPr>
            <p:nvPr/>
          </p:nvSpPr>
          <p:spPr bwMode="auto">
            <a:xfrm>
              <a:off x="3581400" y="2743200"/>
              <a:ext cx="2362200" cy="2133600"/>
            </a:xfrm>
            <a:prstGeom prst="rect">
              <a:avLst/>
            </a:prstGeom>
            <a:solidFill>
              <a:srgbClr val="FFFFFF"/>
            </a:solidFill>
            <a:ln w="15875">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rgbClr val="000000"/>
                  </a:solidFill>
                  <a:effectLst/>
                  <a:uLnTx/>
                  <a:uFillTx/>
                  <a:latin typeface="Tahoma" pitchFamily="34" charset="0"/>
                </a:rPr>
                <a:t>Processing / </a:t>
              </a:r>
              <a:br>
                <a:rPr kumimoji="0" lang="en-US" sz="2400" b="0" i="0" u="none" strike="noStrike" kern="0" cap="none" spc="0" normalizeH="0" baseline="0" noProof="0" dirty="0" smtClean="0">
                  <a:ln>
                    <a:noFill/>
                  </a:ln>
                  <a:solidFill>
                    <a:srgbClr val="000000"/>
                  </a:solidFill>
                  <a:effectLst/>
                  <a:uLnTx/>
                  <a:uFillTx/>
                  <a:latin typeface="Tahoma" pitchFamily="34" charset="0"/>
                </a:rPr>
              </a:br>
              <a:r>
                <a:rPr kumimoji="0" lang="en-US" sz="2400" b="0" i="0" u="none" strike="noStrike" kern="0" cap="none" spc="0" normalizeH="0" baseline="0" noProof="0" dirty="0" smtClean="0">
                  <a:ln>
                    <a:noFill/>
                  </a:ln>
                  <a:solidFill>
                    <a:srgbClr val="000000"/>
                  </a:solidFill>
                  <a:effectLst/>
                  <a:uLnTx/>
                  <a:uFillTx/>
                  <a:latin typeface="Tahoma" pitchFamily="34" charset="0"/>
                </a:rPr>
                <a:t>Computation</a:t>
              </a:r>
            </a:p>
          </p:txBody>
        </p:sp>
        <p:sp>
          <p:nvSpPr>
            <p:cNvPr id="33" name="Rectangle 5"/>
            <p:cNvSpPr>
              <a:spLocks noChangeArrowheads="1"/>
            </p:cNvSpPr>
            <p:nvPr/>
          </p:nvSpPr>
          <p:spPr bwMode="auto">
            <a:xfrm>
              <a:off x="6629400" y="3390900"/>
              <a:ext cx="1752600" cy="838200"/>
            </a:xfrm>
            <a:prstGeom prst="rect">
              <a:avLst/>
            </a:prstGeom>
            <a:solidFill>
              <a:srgbClr val="FFFFFF"/>
            </a:solidFill>
            <a:ln w="25400">
              <a:solidFill>
                <a:srgbClr val="000000"/>
              </a:solidFill>
              <a:miter lim="800000"/>
              <a:headEnd/>
              <a:tailEnd/>
            </a:ln>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srgbClr val="000000"/>
                  </a:solidFill>
                  <a:effectLst/>
                  <a:uLnTx/>
                  <a:uFillTx/>
                  <a:latin typeface="Tahoma" pitchFamily="34" charset="0"/>
                </a:rPr>
                <a:t>Output</a:t>
              </a:r>
            </a:p>
          </p:txBody>
        </p:sp>
        <p:cxnSp>
          <p:nvCxnSpPr>
            <p:cNvPr id="34" name="AutoShape 6"/>
            <p:cNvCxnSpPr>
              <a:cxnSpLocks noChangeShapeType="1"/>
              <a:stCxn id="31" idx="3"/>
              <a:endCxn id="32" idx="1"/>
            </p:cNvCxnSpPr>
            <p:nvPr/>
          </p:nvCxnSpPr>
          <p:spPr bwMode="auto">
            <a:xfrm>
              <a:off x="2819400" y="3810000"/>
              <a:ext cx="762000" cy="0"/>
            </a:xfrm>
            <a:prstGeom prst="straightConnector1">
              <a:avLst/>
            </a:prstGeom>
            <a:noFill/>
            <a:ln w="38100">
              <a:solidFill>
                <a:srgbClr val="000000"/>
              </a:solidFill>
              <a:round/>
              <a:headEnd/>
              <a:tailEnd type="triangle" w="med" len="med"/>
            </a:ln>
          </p:spPr>
        </p:cxnSp>
        <p:cxnSp>
          <p:nvCxnSpPr>
            <p:cNvPr id="35" name="AutoShape 7"/>
            <p:cNvCxnSpPr>
              <a:cxnSpLocks noChangeShapeType="1"/>
              <a:stCxn id="32" idx="3"/>
              <a:endCxn id="33" idx="1"/>
            </p:cNvCxnSpPr>
            <p:nvPr/>
          </p:nvCxnSpPr>
          <p:spPr bwMode="auto">
            <a:xfrm>
              <a:off x="5943600" y="3810000"/>
              <a:ext cx="685800" cy="0"/>
            </a:xfrm>
            <a:prstGeom prst="straightConnector1">
              <a:avLst/>
            </a:prstGeom>
            <a:noFill/>
            <a:ln w="38100">
              <a:solidFill>
                <a:srgbClr val="000000"/>
              </a:solidFill>
              <a:round/>
              <a:headEnd/>
              <a:tailEnd type="triangle" w="med" len="med"/>
            </a:ln>
          </p:spPr>
        </p:cxnSp>
      </p:grpSp>
      <p:sp>
        <p:nvSpPr>
          <p:cNvPr id="38"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p:txBody>
          <a:bodyPr/>
          <a:lstStyle/>
          <a:p>
            <a:pPr eaLnBrk="1" hangingPunct="1"/>
            <a:r>
              <a:rPr lang="en-US" altLang="zh-TW" dirty="0" smtClean="0">
                <a:ea typeface="新細明體" pitchFamily="18" charset="-120"/>
              </a:rPr>
              <a:t>Steps to Process Data</a:t>
            </a:r>
          </a:p>
        </p:txBody>
      </p:sp>
      <p:sp>
        <p:nvSpPr>
          <p:cNvPr id="8196" name="Rectangle 3"/>
          <p:cNvSpPr>
            <a:spLocks noGrp="1" noChangeArrowheads="1"/>
          </p:cNvSpPr>
          <p:nvPr>
            <p:ph type="body" idx="1"/>
          </p:nvPr>
        </p:nvSpPr>
        <p:spPr/>
        <p:txBody>
          <a:bodyPr/>
          <a:lstStyle/>
          <a:p>
            <a:pPr eaLnBrk="1" hangingPunct="1"/>
            <a:r>
              <a:rPr lang="en-US" altLang="zh-TW" dirty="0" smtClean="0">
                <a:ea typeface="新細明體" pitchFamily="18" charset="-120"/>
              </a:rPr>
              <a:t>Input</a:t>
            </a:r>
          </a:p>
          <a:p>
            <a:pPr eaLnBrk="1" hangingPunct="1"/>
            <a:r>
              <a:rPr lang="en-US" altLang="zh-TW" dirty="0" smtClean="0">
                <a:ea typeface="新細明體" pitchFamily="18" charset="-120"/>
              </a:rPr>
              <a:t>Processing</a:t>
            </a:r>
          </a:p>
          <a:p>
            <a:pPr eaLnBrk="1" hangingPunct="1"/>
            <a:r>
              <a:rPr lang="en-US" altLang="zh-TW" dirty="0" smtClean="0">
                <a:ea typeface="新細明體" pitchFamily="18" charset="-120"/>
              </a:rPr>
              <a:t>Output</a:t>
            </a:r>
          </a:p>
          <a:p>
            <a:pPr eaLnBrk="1" hangingPunct="1"/>
            <a:r>
              <a:rPr lang="en-US" altLang="zh-TW" dirty="0" smtClean="0">
                <a:ea typeface="新細明體" pitchFamily="18" charset="-120"/>
              </a:rPr>
              <a:t>Storage	</a:t>
            </a:r>
          </a:p>
        </p:txBody>
      </p:sp>
      <p:pic>
        <p:nvPicPr>
          <p:cNvPr id="8197" name="Picture 4" descr="D:\My Documents\!books\norton im\chapter1\processing.tif"/>
          <p:cNvPicPr>
            <a:picLocks noChangeAspect="1" noChangeArrowheads="1"/>
          </p:cNvPicPr>
          <p:nvPr/>
        </p:nvPicPr>
        <p:blipFill>
          <a:blip r:embed="rId3" cstate="print"/>
          <a:srcRect/>
          <a:stretch>
            <a:fillRect/>
          </a:stretch>
        </p:blipFill>
        <p:spPr bwMode="auto">
          <a:xfrm>
            <a:off x="2362200" y="2362200"/>
            <a:ext cx="5105400" cy="3810000"/>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dirty="0" smtClean="0"/>
              <a:t>Steps to Process Data</a:t>
            </a:r>
          </a:p>
        </p:txBody>
      </p:sp>
      <p:sp>
        <p:nvSpPr>
          <p:cNvPr id="12291" name="Rectangle 3"/>
          <p:cNvSpPr>
            <a:spLocks noGrp="1" noChangeArrowheads="1"/>
          </p:cNvSpPr>
          <p:nvPr>
            <p:ph idx="1"/>
          </p:nvPr>
        </p:nvSpPr>
        <p:spPr>
          <a:xfrm>
            <a:off x="304800" y="1066800"/>
            <a:ext cx="7315200" cy="5562600"/>
          </a:xfrm>
        </p:spPr>
        <p:txBody>
          <a:bodyPr>
            <a:normAutofit lnSpcReduction="10000"/>
          </a:bodyPr>
          <a:lstStyle/>
          <a:p>
            <a:r>
              <a:rPr lang="en-US" sz="2800" dirty="0" smtClean="0"/>
              <a:t>Input</a:t>
            </a:r>
          </a:p>
          <a:p>
            <a:pPr lvl="1"/>
            <a:r>
              <a:rPr lang="en-US" sz="2400" dirty="0" smtClean="0"/>
              <a:t>Computer accepts data from some source</a:t>
            </a:r>
          </a:p>
          <a:p>
            <a:r>
              <a:rPr lang="en-US" sz="2800" dirty="0" smtClean="0"/>
              <a:t>Processing</a:t>
            </a:r>
          </a:p>
          <a:p>
            <a:pPr lvl="1"/>
            <a:r>
              <a:rPr lang="en-US" sz="2400" dirty="0" smtClean="0"/>
              <a:t>Computers processing components perform actions on the data based on instructions from user or program</a:t>
            </a:r>
          </a:p>
          <a:p>
            <a:r>
              <a:rPr lang="en-US" sz="2800" dirty="0" smtClean="0"/>
              <a:t>Output</a:t>
            </a:r>
          </a:p>
          <a:p>
            <a:pPr lvl="1"/>
            <a:r>
              <a:rPr lang="en-US" sz="2400" dirty="0" smtClean="0"/>
              <a:t>Computer conveys result to user. </a:t>
            </a:r>
          </a:p>
          <a:p>
            <a:pPr lvl="1"/>
            <a:r>
              <a:rPr lang="en-US" sz="2400" dirty="0" smtClean="0"/>
              <a:t>Text, numbers, graphic, image, video, sound</a:t>
            </a:r>
          </a:p>
          <a:p>
            <a:pPr lvl="1"/>
            <a:r>
              <a:rPr lang="en-US" sz="2400" dirty="0" smtClean="0"/>
              <a:t>Optional</a:t>
            </a:r>
          </a:p>
          <a:p>
            <a:r>
              <a:rPr lang="en-US" sz="2800" dirty="0" smtClean="0"/>
              <a:t>Storage</a:t>
            </a:r>
          </a:p>
          <a:p>
            <a:pPr lvl="1"/>
            <a:r>
              <a:rPr lang="en-US" sz="2400" dirty="0" smtClean="0"/>
              <a:t>Permanently store result on some medium</a:t>
            </a:r>
          </a:p>
          <a:p>
            <a:pPr lvl="1"/>
            <a:r>
              <a:rPr lang="en-US" sz="2400" dirty="0" smtClean="0"/>
              <a:t>Optional	</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12</a:t>
            </a:fld>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altLang="zh-TW" dirty="0" smtClean="0">
                <a:ea typeface="新細明體" pitchFamily="18" charset="-120"/>
              </a:rPr>
              <a:t>Essential Computer Hardware</a:t>
            </a:r>
          </a:p>
        </p:txBody>
      </p:sp>
      <p:sp>
        <p:nvSpPr>
          <p:cNvPr id="9220" name="Rectangle 3"/>
          <p:cNvSpPr>
            <a:spLocks noGrp="1" noChangeArrowheads="1"/>
          </p:cNvSpPr>
          <p:nvPr>
            <p:ph type="body" idx="1"/>
          </p:nvPr>
        </p:nvSpPr>
        <p:spPr/>
        <p:txBody>
          <a:bodyPr/>
          <a:lstStyle/>
          <a:p>
            <a:pPr eaLnBrk="1" hangingPunct="1"/>
            <a:r>
              <a:rPr lang="en-US" altLang="zh-TW" sz="2800" dirty="0" smtClean="0">
                <a:ea typeface="新細明體" pitchFamily="18" charset="-120"/>
              </a:rPr>
              <a:t>Computers use the same basic hardware</a:t>
            </a:r>
          </a:p>
          <a:p>
            <a:pPr eaLnBrk="1" hangingPunct="1"/>
            <a:r>
              <a:rPr lang="en-US" altLang="zh-TW" sz="2800" dirty="0" smtClean="0">
                <a:ea typeface="新細明體" pitchFamily="18" charset="-120"/>
              </a:rPr>
              <a:t>Hardware categorized into four types</a:t>
            </a:r>
          </a:p>
          <a:p>
            <a:pPr lvl="1"/>
            <a:r>
              <a:rPr lang="en-US" altLang="zh-TW" sz="2400" dirty="0" smtClean="0">
                <a:ea typeface="新細明體" pitchFamily="18" charset="-120"/>
              </a:rPr>
              <a:t>Processor</a:t>
            </a:r>
          </a:p>
          <a:p>
            <a:pPr lvl="1"/>
            <a:r>
              <a:rPr lang="en-US" altLang="zh-TW" sz="2400" dirty="0" smtClean="0">
                <a:ea typeface="新細明體" pitchFamily="18" charset="-120"/>
              </a:rPr>
              <a:t>Memory</a:t>
            </a:r>
          </a:p>
          <a:p>
            <a:pPr lvl="1"/>
            <a:r>
              <a:rPr lang="en-US" altLang="zh-TW" sz="2400" dirty="0" smtClean="0">
                <a:ea typeface="新細明體" pitchFamily="18" charset="-120"/>
              </a:rPr>
              <a:t>Input and Output</a:t>
            </a:r>
          </a:p>
          <a:p>
            <a:pPr lvl="1"/>
            <a:r>
              <a:rPr lang="en-US" altLang="zh-TW" sz="2400" dirty="0" smtClean="0">
                <a:ea typeface="新細明體" pitchFamily="18" charset="-120"/>
              </a:rPr>
              <a:t>Storage</a:t>
            </a:r>
          </a:p>
        </p:txBody>
      </p:sp>
      <p:pic>
        <p:nvPicPr>
          <p:cNvPr id="9221" name="Picture 5" descr="hardware"/>
          <p:cNvPicPr>
            <a:picLocks noChangeAspect="1" noChangeArrowheads="1"/>
          </p:cNvPicPr>
          <p:nvPr/>
        </p:nvPicPr>
        <p:blipFill>
          <a:blip r:embed="rId3" cstate="print"/>
          <a:srcRect/>
          <a:stretch>
            <a:fillRect/>
          </a:stretch>
        </p:blipFill>
        <p:spPr bwMode="auto">
          <a:xfrm>
            <a:off x="3429000" y="2362200"/>
            <a:ext cx="4114800" cy="3543300"/>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pPr eaLnBrk="1" hangingPunct="1"/>
            <a:r>
              <a:rPr lang="en-US" altLang="zh-TW" dirty="0" smtClean="0">
                <a:ea typeface="新細明體" pitchFamily="18" charset="-120"/>
              </a:rPr>
              <a:t>Processing Devices</a:t>
            </a:r>
          </a:p>
        </p:txBody>
      </p:sp>
      <p:sp>
        <p:nvSpPr>
          <p:cNvPr id="9220" name="Rectangle 3"/>
          <p:cNvSpPr>
            <a:spLocks noGrp="1" noChangeArrowheads="1"/>
          </p:cNvSpPr>
          <p:nvPr>
            <p:ph type="body" idx="1"/>
          </p:nvPr>
        </p:nvSpPr>
        <p:spPr/>
        <p:txBody>
          <a:bodyPr/>
          <a:lstStyle/>
          <a:p>
            <a:r>
              <a:rPr lang="en-US" dirty="0" smtClean="0"/>
              <a:t>Processing</a:t>
            </a:r>
          </a:p>
          <a:p>
            <a:pPr lvl="1"/>
            <a:r>
              <a:rPr lang="en-US" dirty="0" smtClean="0"/>
              <a:t>The procedure that transforms raw data into useful information</a:t>
            </a:r>
          </a:p>
          <a:p>
            <a:r>
              <a:rPr lang="en-US" dirty="0" smtClean="0"/>
              <a:t>To perform this transformation, the computer uses two components:</a:t>
            </a:r>
          </a:p>
          <a:p>
            <a:pPr lvl="1"/>
            <a:r>
              <a:rPr lang="en-US" dirty="0" smtClean="0"/>
              <a:t>The  Processor and</a:t>
            </a:r>
          </a:p>
          <a:p>
            <a:pPr lvl="1"/>
            <a:r>
              <a:rPr lang="en-US" dirty="0" smtClean="0"/>
              <a:t>Memory</a:t>
            </a:r>
          </a:p>
          <a:p>
            <a:pPr lvl="1"/>
            <a:endParaRPr lang="en-US" altLang="zh-TW" sz="2400" dirty="0" smtClean="0">
              <a:ea typeface="新細明體" pitchFamily="18" charset="-120"/>
            </a:endParaRPr>
          </a:p>
        </p:txBody>
      </p:sp>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14</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4191000" y="3733800"/>
            <a:ext cx="3524250" cy="2643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304800"/>
            <a:ext cx="8382000" cy="685800"/>
          </a:xfrm>
        </p:spPr>
        <p:txBody>
          <a:bodyPr/>
          <a:lstStyle/>
          <a:p>
            <a:r>
              <a:rPr lang="en-US" dirty="0" smtClean="0"/>
              <a:t>Processor</a:t>
            </a:r>
          </a:p>
        </p:txBody>
      </p:sp>
      <p:sp>
        <p:nvSpPr>
          <p:cNvPr id="19460" name="Text Box 6"/>
          <p:cNvSpPr txBox="1">
            <a:spLocks noChangeArrowheads="1"/>
          </p:cNvSpPr>
          <p:nvPr/>
        </p:nvSpPr>
        <p:spPr bwMode="auto">
          <a:xfrm>
            <a:off x="1240110" y="5645314"/>
            <a:ext cx="2341290" cy="461665"/>
          </a:xfrm>
          <a:prstGeom prst="rect">
            <a:avLst/>
          </a:prstGeom>
          <a:noFill/>
          <a:ln w="12700">
            <a:noFill/>
            <a:miter lim="800000"/>
            <a:headEnd type="none" w="sm" len="sm"/>
            <a:tailEnd type="none" w="sm" len="sm"/>
          </a:ln>
        </p:spPr>
        <p:txBody>
          <a:bodyPr wrap="square" anchor="ctr">
            <a:spAutoFit/>
          </a:bodyPr>
          <a:lstStyle/>
          <a:p>
            <a:pPr algn="ctr"/>
            <a:r>
              <a:rPr lang="en-US" sz="2400" dirty="0">
                <a:effectLst/>
                <a:latin typeface="+mn-lt"/>
              </a:rPr>
              <a:t>Processor chip</a:t>
            </a:r>
          </a:p>
        </p:txBody>
      </p:sp>
      <p:sp>
        <p:nvSpPr>
          <p:cNvPr id="19461" name="Text Box 10"/>
          <p:cNvSpPr txBox="1">
            <a:spLocks noChangeArrowheads="1"/>
          </p:cNvSpPr>
          <p:nvPr/>
        </p:nvSpPr>
        <p:spPr bwMode="auto">
          <a:xfrm>
            <a:off x="6003925" y="3322638"/>
            <a:ext cx="184150" cy="214312"/>
          </a:xfrm>
          <a:prstGeom prst="rect">
            <a:avLst/>
          </a:prstGeom>
          <a:noFill/>
          <a:ln w="12700">
            <a:noFill/>
            <a:miter lim="800000"/>
            <a:headEnd type="none" w="sm" len="sm"/>
            <a:tailEnd type="none" w="sm" len="sm"/>
          </a:ln>
        </p:spPr>
        <p:txBody>
          <a:bodyPr wrap="none" anchor="ctr">
            <a:spAutoFit/>
          </a:bodyPr>
          <a:lstStyle/>
          <a:p>
            <a:pPr algn="ctr"/>
            <a:endParaRPr lang="en-US">
              <a:latin typeface="Century Gothic" pitchFamily="34" charset="0"/>
            </a:endParaRPr>
          </a:p>
        </p:txBody>
      </p:sp>
      <p:pic>
        <p:nvPicPr>
          <p:cNvPr id="19462" name="Picture 11"/>
          <p:cNvPicPr>
            <a:picLocks noChangeAspect="1" noChangeArrowheads="1"/>
          </p:cNvPicPr>
          <p:nvPr/>
        </p:nvPicPr>
        <p:blipFill>
          <a:blip r:embed="rId3" cstate="print"/>
          <a:srcRect/>
          <a:stretch>
            <a:fillRect/>
          </a:stretch>
        </p:blipFill>
        <p:spPr bwMode="auto">
          <a:xfrm>
            <a:off x="1066800" y="3733800"/>
            <a:ext cx="2667000" cy="1698625"/>
          </a:xfrm>
          <a:prstGeom prst="rect">
            <a:avLst/>
          </a:prstGeom>
          <a:noFill/>
          <a:ln w="9525">
            <a:noFill/>
            <a:miter lim="800000"/>
            <a:headEnd/>
            <a:tailEnd/>
          </a:ln>
        </p:spPr>
      </p:pic>
      <p:sp>
        <p:nvSpPr>
          <p:cNvPr id="19463" name="Text Placeholder 7"/>
          <p:cNvSpPr>
            <a:spLocks noGrp="1"/>
          </p:cNvSpPr>
          <p:nvPr>
            <p:ph type="body" sz="half" idx="1"/>
          </p:nvPr>
        </p:nvSpPr>
        <p:spPr>
          <a:xfrm>
            <a:off x="228600" y="1066800"/>
            <a:ext cx="7315200" cy="3352800"/>
          </a:xfrm>
        </p:spPr>
        <p:txBody>
          <a:bodyPr/>
          <a:lstStyle/>
          <a:p>
            <a:r>
              <a:rPr lang="en-US" dirty="0" smtClean="0"/>
              <a:t>Brain of the Computer</a:t>
            </a:r>
          </a:p>
          <a:p>
            <a:r>
              <a:rPr lang="en-US" dirty="0" smtClean="0"/>
              <a:t>Processor chip </a:t>
            </a:r>
          </a:p>
          <a:p>
            <a:pPr lvl="1"/>
            <a:r>
              <a:rPr lang="en-US" dirty="0" smtClean="0"/>
              <a:t> A tiny piece of silicon that contains millions of miniature electronic circuits.  </a:t>
            </a:r>
          </a:p>
          <a:p>
            <a:endParaRPr lang="en-US" dirty="0" smtClean="0"/>
          </a:p>
        </p:txBody>
      </p:sp>
      <p:sp>
        <p:nvSpPr>
          <p:cNvPr id="8"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15</a:t>
            </a:fld>
            <a:endParaRPr lang="en-US" dirty="0"/>
          </a:p>
        </p:txBody>
      </p:sp>
    </p:spTree>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2" descr="saw85558_0113"/>
          <p:cNvPicPr>
            <a:picLocks noGrp="1" noChangeAspect="1" noChangeArrowheads="1"/>
          </p:cNvPicPr>
          <p:nvPr>
            <p:ph sz="half" idx="2"/>
          </p:nvPr>
        </p:nvPicPr>
        <p:blipFill>
          <a:blip r:embed="rId3" cstate="print"/>
          <a:srcRect/>
          <a:stretch>
            <a:fillRect/>
          </a:stretch>
        </p:blipFill>
        <p:spPr>
          <a:xfrm>
            <a:off x="685800" y="1143000"/>
            <a:ext cx="5943600" cy="5514634"/>
          </a:xfrm>
        </p:spPr>
      </p:pic>
      <p:sp>
        <p:nvSpPr>
          <p:cNvPr id="34820" name="Text Box 5"/>
          <p:cNvSpPr txBox="1">
            <a:spLocks noChangeArrowheads="1"/>
          </p:cNvSpPr>
          <p:nvPr/>
        </p:nvSpPr>
        <p:spPr bwMode="auto">
          <a:xfrm>
            <a:off x="5486400" y="5911206"/>
            <a:ext cx="1981200" cy="461665"/>
          </a:xfrm>
          <a:prstGeom prst="rect">
            <a:avLst/>
          </a:prstGeom>
          <a:noFill/>
          <a:ln w="12700">
            <a:noFill/>
            <a:miter lim="800000"/>
            <a:headEnd type="none" w="sm" len="sm"/>
            <a:tailEnd type="none" w="sm" len="sm"/>
          </a:ln>
        </p:spPr>
        <p:txBody>
          <a:bodyPr wrap="square" anchor="ctr">
            <a:spAutoFit/>
          </a:bodyPr>
          <a:lstStyle/>
          <a:p>
            <a:pPr algn="ctr"/>
            <a:r>
              <a:rPr lang="en-US" sz="2400" dirty="0">
                <a:latin typeface="+mn-lt"/>
              </a:rPr>
              <a:t>Motherboard</a:t>
            </a:r>
          </a:p>
        </p:txBody>
      </p:sp>
      <p:sp>
        <p:nvSpPr>
          <p:cNvPr id="34821" name="Title 7"/>
          <p:cNvSpPr>
            <a:spLocks noGrp="1"/>
          </p:cNvSpPr>
          <p:nvPr>
            <p:ph type="title"/>
          </p:nvPr>
        </p:nvSpPr>
        <p:spPr/>
        <p:txBody>
          <a:bodyPr/>
          <a:lstStyle/>
          <a:p>
            <a:r>
              <a:rPr lang="en-US" sz="4400" dirty="0" smtClean="0"/>
              <a:t>How does everything connect?</a:t>
            </a:r>
            <a:endParaRPr lang="en-US" dirty="0" smtClean="0"/>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16</a:t>
            </a:fld>
            <a:endParaRPr lang="en-US" dirty="0"/>
          </a:p>
        </p:txBody>
      </p:sp>
    </p:spTree>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304800"/>
            <a:ext cx="8382000" cy="685800"/>
          </a:xfrm>
        </p:spPr>
        <p:txBody>
          <a:bodyPr/>
          <a:lstStyle/>
          <a:p>
            <a:r>
              <a:rPr lang="en-US" dirty="0" smtClean="0"/>
              <a:t>Motherboard</a:t>
            </a:r>
          </a:p>
        </p:txBody>
      </p:sp>
      <p:pic>
        <p:nvPicPr>
          <p:cNvPr id="33797" name="Picture 2" descr="http://www.ozhardware.com.au/images/stories/review_images/Motherboards/ASUS%20P5KR/motherboard.jpg"/>
          <p:cNvPicPr>
            <a:picLocks noChangeAspect="1" noChangeArrowheads="1"/>
          </p:cNvPicPr>
          <p:nvPr/>
        </p:nvPicPr>
        <p:blipFill>
          <a:blip r:embed="rId3" cstate="print"/>
          <a:srcRect/>
          <a:stretch>
            <a:fillRect/>
          </a:stretch>
        </p:blipFill>
        <p:spPr bwMode="auto">
          <a:xfrm>
            <a:off x="4495800" y="1138238"/>
            <a:ext cx="4191000" cy="5262562"/>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17</a:t>
            </a:fld>
            <a:endParaRPr lang="en-US" dirty="0"/>
          </a:p>
        </p:txBody>
      </p:sp>
      <p:sp>
        <p:nvSpPr>
          <p:cNvPr id="7" name="Text Placeholder 2"/>
          <p:cNvSpPr>
            <a:spLocks noGrp="1"/>
          </p:cNvSpPr>
          <p:nvPr>
            <p:ph type="body" sz="half" idx="1"/>
          </p:nvPr>
        </p:nvSpPr>
        <p:spPr>
          <a:xfrm>
            <a:off x="381000" y="1219200"/>
            <a:ext cx="4191000" cy="5257800"/>
          </a:xfrm>
        </p:spPr>
        <p:txBody>
          <a:bodyPr>
            <a:normAutofit lnSpcReduction="10000"/>
          </a:bodyPr>
          <a:lstStyle/>
          <a:p>
            <a:r>
              <a:rPr lang="en-US" dirty="0" smtClean="0"/>
              <a:t>Main printed circuit board in the computer</a:t>
            </a:r>
          </a:p>
          <a:p>
            <a:r>
              <a:rPr lang="en-US" dirty="0" smtClean="0"/>
              <a:t>Everything connects to the motherboard</a:t>
            </a:r>
          </a:p>
          <a:p>
            <a:r>
              <a:rPr lang="en-US" dirty="0" smtClean="0"/>
              <a:t>Expansion slots - “plugs” on the motherboard for expanding the PC’s capabilities via additional circuit boards</a:t>
            </a:r>
          </a:p>
          <a:p>
            <a:endParaRPr lang="en-US" dirty="0" smtClean="0"/>
          </a:p>
        </p:txBody>
      </p:sp>
    </p:spTree>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2"/>
          <p:cNvSpPr>
            <a:spLocks noGrp="1"/>
          </p:cNvSpPr>
          <p:nvPr>
            <p:ph type="body" sz="half" idx="1"/>
          </p:nvPr>
        </p:nvSpPr>
        <p:spPr>
          <a:xfrm>
            <a:off x="457200" y="1447800"/>
            <a:ext cx="7620000" cy="4114800"/>
          </a:xfrm>
        </p:spPr>
        <p:txBody>
          <a:bodyPr/>
          <a:lstStyle/>
          <a:p>
            <a:r>
              <a:rPr lang="en-US" dirty="0" smtClean="0"/>
              <a:t>Carries out instructions from the program</a:t>
            </a:r>
          </a:p>
          <a:p>
            <a:r>
              <a:rPr lang="en-US" dirty="0" smtClean="0"/>
              <a:t>Manipulate the data</a:t>
            </a:r>
          </a:p>
          <a:p>
            <a:r>
              <a:rPr lang="en-US" dirty="0" smtClean="0"/>
              <a:t>Most computers have several processors</a:t>
            </a:r>
          </a:p>
          <a:p>
            <a:r>
              <a:rPr lang="en-US" dirty="0" smtClean="0"/>
              <a:t>Central Processing Unit (CPU)</a:t>
            </a:r>
          </a:p>
          <a:p>
            <a:r>
              <a:rPr lang="en-US" dirty="0" smtClean="0"/>
              <a:t>Secondary processors</a:t>
            </a:r>
          </a:p>
          <a:p>
            <a:r>
              <a:rPr lang="en-US" dirty="0" smtClean="0"/>
              <a:t>Processors made of silicon and copper</a:t>
            </a:r>
          </a:p>
          <a:p>
            <a:endParaRPr lang="en-US" dirty="0" smtClean="0"/>
          </a:p>
        </p:txBody>
      </p:sp>
      <p:sp>
        <p:nvSpPr>
          <p:cNvPr id="5" name="Rectangle 2"/>
          <p:cNvSpPr txBox="1">
            <a:spLocks noChangeArrowheads="1"/>
          </p:cNvSpPr>
          <p:nvPr/>
        </p:nvSpPr>
        <p:spPr bwMode="auto">
          <a:xfrm>
            <a:off x="533400" y="304800"/>
            <a:ext cx="7010400" cy="914400"/>
          </a:xfrm>
          <a:prstGeom prst="rect">
            <a:avLst/>
          </a:prstGeom>
          <a:noFill/>
          <a:ln w="9525">
            <a:noFill/>
            <a:miter lim="800000"/>
            <a:headEnd/>
            <a:tailEnd/>
          </a:ln>
          <a:effectLst/>
        </p:spPr>
        <p:txBody>
          <a:bodyPr anchor="ctr"/>
          <a:lstStyle/>
          <a:p>
            <a:pPr>
              <a:defRPr/>
            </a:pPr>
            <a:r>
              <a:rPr lang="en-US" sz="4200" kern="0" dirty="0" smtClean="0">
                <a:solidFill>
                  <a:srgbClr val="0000CC"/>
                </a:solidFill>
                <a:effectLst/>
                <a:latin typeface="+mj-lt"/>
                <a:ea typeface="+mj-ea"/>
                <a:cs typeface="+mj-cs"/>
              </a:rPr>
              <a:t>Processor</a:t>
            </a:r>
            <a:endParaRPr lang="en-US" sz="4200" kern="0" dirty="0">
              <a:solidFill>
                <a:srgbClr val="0000CC"/>
              </a:solidFill>
              <a:effectLst/>
              <a:latin typeface="+mj-lt"/>
              <a:ea typeface="+mj-ea"/>
              <a:cs typeface="+mj-cs"/>
            </a:endParaRPr>
          </a:p>
        </p:txBody>
      </p:sp>
      <p:sp>
        <p:nvSpPr>
          <p:cNvPr id="4"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18</a:t>
            </a:fld>
            <a:endParaRPr lang="en-US" dirty="0"/>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2"/>
          <p:cNvSpPr>
            <a:spLocks noGrp="1"/>
          </p:cNvSpPr>
          <p:nvPr>
            <p:ph type="body" sz="half" idx="1"/>
          </p:nvPr>
        </p:nvSpPr>
        <p:spPr>
          <a:xfrm>
            <a:off x="457200" y="1219200"/>
            <a:ext cx="7467600" cy="5105400"/>
          </a:xfrm>
        </p:spPr>
        <p:txBody>
          <a:bodyPr/>
          <a:lstStyle/>
          <a:p>
            <a:r>
              <a:rPr lang="en-US" dirty="0" smtClean="0"/>
              <a:t>memory is one or more sets of chips that store data and/or program instructions, either temporarily or permanently.</a:t>
            </a:r>
          </a:p>
          <a:p>
            <a:r>
              <a:rPr lang="en-US" dirty="0" smtClean="0"/>
              <a:t>Memory is a critical processing component in any computer </a:t>
            </a:r>
          </a:p>
          <a:p>
            <a:r>
              <a:rPr lang="en-US" dirty="0" smtClean="0"/>
              <a:t>Two most important types</a:t>
            </a:r>
          </a:p>
          <a:p>
            <a:pPr lvl="1"/>
            <a:r>
              <a:rPr lang="en-US" dirty="0" smtClean="0"/>
              <a:t>Random access memory (RAM) and </a:t>
            </a:r>
          </a:p>
          <a:p>
            <a:pPr lvl="1"/>
            <a:r>
              <a:rPr lang="en-US" dirty="0" smtClean="0"/>
              <a:t>Read-Only memory (ROM).</a:t>
            </a:r>
          </a:p>
          <a:p>
            <a:r>
              <a:rPr lang="en-US" dirty="0" smtClean="0"/>
              <a:t>work in very different ways and perform distinct functions</a:t>
            </a:r>
          </a:p>
        </p:txBody>
      </p:sp>
      <p:sp>
        <p:nvSpPr>
          <p:cNvPr id="5" name="Rectangle 2"/>
          <p:cNvSpPr txBox="1">
            <a:spLocks noChangeArrowheads="1"/>
          </p:cNvSpPr>
          <p:nvPr/>
        </p:nvSpPr>
        <p:spPr bwMode="auto">
          <a:xfrm>
            <a:off x="533400" y="304800"/>
            <a:ext cx="7010400" cy="762000"/>
          </a:xfrm>
          <a:prstGeom prst="rect">
            <a:avLst/>
          </a:prstGeom>
          <a:noFill/>
          <a:ln w="9525">
            <a:noFill/>
            <a:miter lim="800000"/>
            <a:headEnd/>
            <a:tailEnd/>
          </a:ln>
          <a:effectLst/>
        </p:spPr>
        <p:txBody>
          <a:bodyPr anchor="ctr"/>
          <a:lstStyle/>
          <a:p>
            <a:pPr>
              <a:defRPr/>
            </a:pPr>
            <a:r>
              <a:rPr lang="en-US" sz="4200" kern="0" dirty="0" smtClean="0">
                <a:solidFill>
                  <a:srgbClr val="0000CC"/>
                </a:solidFill>
                <a:effectLst/>
                <a:latin typeface="+mj-lt"/>
                <a:ea typeface="+mj-ea"/>
                <a:cs typeface="+mj-cs"/>
              </a:rPr>
              <a:t>Memory</a:t>
            </a:r>
            <a:endParaRPr lang="en-US" sz="4200" kern="0" dirty="0">
              <a:solidFill>
                <a:srgbClr val="0000CC"/>
              </a:solidFill>
              <a:effectLst/>
              <a:latin typeface="+mj-lt"/>
              <a:ea typeface="+mj-ea"/>
              <a:cs typeface="+mj-cs"/>
            </a:endParaRPr>
          </a:p>
        </p:txBody>
      </p:sp>
      <p:sp>
        <p:nvSpPr>
          <p:cNvPr id="4"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19</a:t>
            </a:fld>
            <a:endParaRPr lang="en-US" dirty="0"/>
          </a:p>
        </p:txBody>
      </p:sp>
    </p:spTree>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04800"/>
            <a:ext cx="8382000" cy="762000"/>
          </a:xfrm>
        </p:spPr>
        <p:txBody>
          <a:bodyPr/>
          <a:lstStyle/>
          <a:p>
            <a:r>
              <a:rPr lang="en-US" dirty="0" smtClean="0"/>
              <a:t>Random Access Memory </a:t>
            </a:r>
          </a:p>
        </p:txBody>
      </p:sp>
      <p:sp>
        <p:nvSpPr>
          <p:cNvPr id="92163" name="Rectangle 3"/>
          <p:cNvSpPr>
            <a:spLocks noGrp="1" noChangeArrowheads="1"/>
          </p:cNvSpPr>
          <p:nvPr>
            <p:ph type="body" sz="half" idx="1"/>
          </p:nvPr>
        </p:nvSpPr>
        <p:spPr>
          <a:xfrm>
            <a:off x="457200" y="1066800"/>
            <a:ext cx="7086600" cy="3886200"/>
          </a:xfrm>
        </p:spPr>
        <p:txBody>
          <a:bodyPr/>
          <a:lstStyle/>
          <a:p>
            <a:pPr>
              <a:defRPr/>
            </a:pPr>
            <a:r>
              <a:rPr lang="en-US" sz="2400" dirty="0" smtClean="0"/>
              <a:t>Also known as RAM or memory</a:t>
            </a:r>
          </a:p>
          <a:p>
            <a:pPr>
              <a:defRPr/>
            </a:pPr>
            <a:r>
              <a:rPr lang="en-US" sz="2400" dirty="0" smtClean="0"/>
              <a:t>Represent primary storage or temporary storage.</a:t>
            </a:r>
          </a:p>
          <a:p>
            <a:pPr>
              <a:defRPr/>
            </a:pPr>
            <a:r>
              <a:rPr lang="en-US" sz="2400" dirty="0" smtClean="0"/>
              <a:t>Hold data before processing and information after processing.</a:t>
            </a:r>
          </a:p>
          <a:p>
            <a:pPr>
              <a:defRPr/>
            </a:pPr>
            <a:r>
              <a:rPr lang="en-US" sz="2400" dirty="0" smtClean="0"/>
              <a:t>Volatile</a:t>
            </a:r>
          </a:p>
          <a:p>
            <a:pPr>
              <a:defRPr/>
            </a:pPr>
            <a:r>
              <a:rPr lang="en-US" sz="2400" dirty="0" smtClean="0"/>
              <a:t>More RAM results in a faster system</a:t>
            </a:r>
          </a:p>
          <a:p>
            <a:pPr>
              <a:defRPr/>
            </a:pPr>
            <a:r>
              <a:rPr lang="en-US" sz="2400" dirty="0" smtClean="0"/>
              <a:t>In MBs or GBs</a:t>
            </a:r>
          </a:p>
          <a:p>
            <a:pPr>
              <a:defRPr/>
            </a:pPr>
            <a:endParaRPr lang="en-US" sz="2400" dirty="0" smtClean="0"/>
          </a:p>
          <a:p>
            <a:pPr marL="533400" indent="-533400">
              <a:buFontTx/>
              <a:buNone/>
              <a:defRPr/>
            </a:pPr>
            <a:endParaRPr lang="en-US" sz="2400" dirty="0"/>
          </a:p>
        </p:txBody>
      </p:sp>
      <p:pic>
        <p:nvPicPr>
          <p:cNvPr id="22532" name="Picture 11" descr="saw85558_0105"/>
          <p:cNvPicPr>
            <a:picLocks noGrp="1" noChangeAspect="1" noChangeArrowheads="1"/>
          </p:cNvPicPr>
          <p:nvPr>
            <p:ph sz="half" idx="2"/>
          </p:nvPr>
        </p:nvPicPr>
        <p:blipFill>
          <a:blip r:embed="rId3" cstate="print"/>
          <a:srcRect l="9584" t="15759" r="4153" b="2827"/>
          <a:stretch>
            <a:fillRect/>
          </a:stretch>
        </p:blipFill>
        <p:spPr>
          <a:xfrm>
            <a:off x="1600200" y="4648200"/>
            <a:ext cx="4343400" cy="1828800"/>
          </a:xfrm>
        </p:spPr>
      </p:pic>
      <p:sp>
        <p:nvSpPr>
          <p:cNvPr id="22534" name="Text Box 5"/>
          <p:cNvSpPr txBox="1">
            <a:spLocks noChangeArrowheads="1"/>
          </p:cNvSpPr>
          <p:nvPr/>
        </p:nvSpPr>
        <p:spPr bwMode="auto">
          <a:xfrm>
            <a:off x="381000" y="5562600"/>
            <a:ext cx="765175" cy="400050"/>
          </a:xfrm>
          <a:prstGeom prst="rect">
            <a:avLst/>
          </a:prstGeom>
          <a:noFill/>
          <a:ln w="12700">
            <a:noFill/>
            <a:miter lim="800000"/>
            <a:headEnd type="none" w="sm" len="sm"/>
            <a:tailEnd type="none" w="sm" len="sm"/>
          </a:ln>
        </p:spPr>
        <p:txBody>
          <a:bodyPr wrap="none" anchor="ctr">
            <a:spAutoFit/>
          </a:bodyPr>
          <a:lstStyle/>
          <a:p>
            <a:pPr algn="ctr"/>
            <a:r>
              <a:rPr lang="en-US" sz="2000" dirty="0">
                <a:effectLst/>
                <a:latin typeface="+mn-lt"/>
              </a:rPr>
              <a:t>RAM</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20</a:t>
            </a:fld>
            <a:endParaRPr lang="en-US" dirty="0"/>
          </a:p>
        </p:txBody>
      </p:sp>
    </p:spTree>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304800"/>
            <a:ext cx="6934200" cy="762000"/>
          </a:xfrm>
        </p:spPr>
        <p:txBody>
          <a:bodyPr/>
          <a:lstStyle/>
          <a:p>
            <a:r>
              <a:rPr lang="en-US" dirty="0" smtClean="0"/>
              <a:t>Read Only Memory</a:t>
            </a:r>
          </a:p>
        </p:txBody>
      </p:sp>
      <p:sp>
        <p:nvSpPr>
          <p:cNvPr id="92163" name="Rectangle 3"/>
          <p:cNvSpPr>
            <a:spLocks noGrp="1" noChangeArrowheads="1"/>
          </p:cNvSpPr>
          <p:nvPr>
            <p:ph type="body" sz="half" idx="1"/>
          </p:nvPr>
        </p:nvSpPr>
        <p:spPr>
          <a:xfrm>
            <a:off x="304800" y="1371600"/>
            <a:ext cx="7391400" cy="2209800"/>
          </a:xfrm>
        </p:spPr>
        <p:txBody>
          <a:bodyPr/>
          <a:lstStyle/>
          <a:p>
            <a:pPr>
              <a:defRPr/>
            </a:pPr>
            <a:r>
              <a:rPr lang="en-US" dirty="0" smtClean="0"/>
              <a:t>Also called ROM</a:t>
            </a:r>
          </a:p>
          <a:p>
            <a:pPr>
              <a:defRPr/>
            </a:pPr>
            <a:r>
              <a:rPr lang="en-US" dirty="0" smtClean="0"/>
              <a:t>Nonvolatile</a:t>
            </a:r>
          </a:p>
          <a:p>
            <a:pPr lvl="1">
              <a:defRPr/>
            </a:pPr>
            <a:r>
              <a:rPr lang="en-US" dirty="0" smtClean="0"/>
              <a:t>Permanent storage of programs</a:t>
            </a:r>
          </a:p>
          <a:p>
            <a:pPr>
              <a:defRPr/>
            </a:pPr>
            <a:r>
              <a:rPr lang="en-US" dirty="0" smtClean="0"/>
              <a:t>Holds the computer boot directions</a:t>
            </a:r>
          </a:p>
          <a:p>
            <a:pPr>
              <a:defRPr/>
            </a:pPr>
            <a:r>
              <a:rPr lang="en-US" dirty="0" smtClean="0"/>
              <a:t>Typically in KBs</a:t>
            </a:r>
          </a:p>
          <a:p>
            <a:pPr>
              <a:defRPr/>
            </a:pPr>
            <a:endParaRPr lang="en-US" sz="2000" dirty="0" smtClean="0"/>
          </a:p>
          <a:p>
            <a:pPr marL="533400" indent="-533400">
              <a:buFontTx/>
              <a:buNone/>
              <a:defRPr/>
            </a:pPr>
            <a:endParaRPr lang="en-US" sz="2000" dirty="0"/>
          </a:p>
        </p:txBody>
      </p:sp>
      <p:pic>
        <p:nvPicPr>
          <p:cNvPr id="23557" name="Picture 2" descr="BIOS"/>
          <p:cNvPicPr>
            <a:picLocks noChangeAspect="1" noChangeArrowheads="1"/>
          </p:cNvPicPr>
          <p:nvPr/>
        </p:nvPicPr>
        <p:blipFill>
          <a:blip r:embed="rId3" cstate="print"/>
          <a:srcRect/>
          <a:stretch>
            <a:fillRect/>
          </a:stretch>
        </p:blipFill>
        <p:spPr bwMode="auto">
          <a:xfrm>
            <a:off x="3785839" y="3581400"/>
            <a:ext cx="3438293" cy="2819400"/>
          </a:xfrm>
          <a:prstGeom prst="rect">
            <a:avLst/>
          </a:prstGeom>
          <a:noFill/>
          <a:ln w="9525">
            <a:noFill/>
            <a:miter lim="800000"/>
            <a:headEnd/>
            <a:tailEnd/>
          </a:ln>
        </p:spPr>
      </p:pic>
      <p:sp>
        <p:nvSpPr>
          <p:cNvPr id="23558" name="Text Box 5"/>
          <p:cNvSpPr txBox="1">
            <a:spLocks noChangeArrowheads="1"/>
          </p:cNvSpPr>
          <p:nvPr/>
        </p:nvSpPr>
        <p:spPr bwMode="auto">
          <a:xfrm>
            <a:off x="3962400" y="4953000"/>
            <a:ext cx="798513" cy="400050"/>
          </a:xfrm>
          <a:prstGeom prst="rect">
            <a:avLst/>
          </a:prstGeom>
          <a:noFill/>
          <a:ln w="12700">
            <a:noFill/>
            <a:miter lim="800000"/>
            <a:headEnd type="none" w="sm" len="sm"/>
            <a:tailEnd type="none" w="sm" len="sm"/>
          </a:ln>
        </p:spPr>
        <p:txBody>
          <a:bodyPr wrap="none" anchor="ctr">
            <a:spAutoFit/>
          </a:bodyPr>
          <a:lstStyle/>
          <a:p>
            <a:pPr algn="ctr"/>
            <a:r>
              <a:rPr lang="en-US" sz="2000" dirty="0">
                <a:solidFill>
                  <a:srgbClr val="0000CC"/>
                </a:solidFill>
                <a:latin typeface="Century Gothic" pitchFamily="34" charset="0"/>
              </a:rPr>
              <a:t>ROM</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21</a:t>
            </a:fld>
            <a:endParaRPr lang="en-US" dirty="0"/>
          </a:p>
        </p:txBody>
      </p:sp>
    </p:spTree>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304800"/>
            <a:ext cx="7391400" cy="762000"/>
          </a:xfrm>
        </p:spPr>
        <p:txBody>
          <a:bodyPr/>
          <a:lstStyle/>
          <a:p>
            <a:r>
              <a:rPr lang="en-US" dirty="0" smtClean="0"/>
              <a:t>Input</a:t>
            </a:r>
          </a:p>
        </p:txBody>
      </p:sp>
      <p:sp>
        <p:nvSpPr>
          <p:cNvPr id="82947" name="Rectangle 3"/>
          <p:cNvSpPr>
            <a:spLocks noGrp="1" noChangeArrowheads="1"/>
          </p:cNvSpPr>
          <p:nvPr>
            <p:ph type="body" sz="half" idx="1"/>
          </p:nvPr>
        </p:nvSpPr>
        <p:spPr>
          <a:xfrm>
            <a:off x="381000" y="1219200"/>
            <a:ext cx="7391400" cy="3429000"/>
          </a:xfrm>
        </p:spPr>
        <p:txBody>
          <a:bodyPr/>
          <a:lstStyle/>
          <a:p>
            <a:pPr>
              <a:defRPr/>
            </a:pPr>
            <a:r>
              <a:rPr lang="en-US" sz="2800" dirty="0" smtClean="0"/>
              <a:t>Input hardware - devices that allow people to put data into the computer in a form that the computer can use</a:t>
            </a:r>
          </a:p>
          <a:p>
            <a:pPr>
              <a:defRPr/>
            </a:pPr>
            <a:r>
              <a:rPr lang="en-US" sz="2800" dirty="0" smtClean="0"/>
              <a:t>Allows the user to interact</a:t>
            </a:r>
          </a:p>
          <a:p>
            <a:pPr>
              <a:defRPr/>
            </a:pPr>
            <a:r>
              <a:rPr lang="en-US" sz="2800" dirty="0" smtClean="0"/>
              <a:t>Input devices accept data</a:t>
            </a:r>
          </a:p>
          <a:p>
            <a:pPr>
              <a:defRPr/>
            </a:pPr>
            <a:r>
              <a:rPr lang="en-US" sz="2800" dirty="0" smtClean="0"/>
              <a:t>Keyboard</a:t>
            </a:r>
          </a:p>
          <a:p>
            <a:pPr>
              <a:defRPr/>
            </a:pPr>
            <a:r>
              <a:rPr lang="en-US" sz="2800" dirty="0" smtClean="0"/>
              <a:t>Mouse</a:t>
            </a:r>
          </a:p>
          <a:p>
            <a:pPr marL="533400" indent="-533400">
              <a:buFont typeface="Times" pitchFamily="18" charset="0"/>
              <a:buChar char="l"/>
              <a:defRPr/>
            </a:pPr>
            <a:endParaRPr lang="en-US" sz="2000" dirty="0"/>
          </a:p>
        </p:txBody>
      </p:sp>
      <p:sp>
        <p:nvSpPr>
          <p:cNvPr id="5" name="Slide Number Placeholder 3"/>
          <p:cNvSpPr txBox="1">
            <a:spLocks/>
          </p:cNvSpPr>
          <p:nvPr/>
        </p:nvSpPr>
        <p:spPr bwMode="auto">
          <a:xfrm>
            <a:off x="55626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6" name="Picture 18" descr="saw85558_0102"/>
          <p:cNvPicPr>
            <a:picLocks noGrp="1" noChangeAspect="1" noChangeArrowheads="1"/>
          </p:cNvPicPr>
          <p:nvPr>
            <p:ph sz="quarter" idx="2"/>
          </p:nvPr>
        </p:nvPicPr>
        <p:blipFill>
          <a:blip r:embed="rId3" cstate="print"/>
          <a:srcRect/>
          <a:stretch>
            <a:fillRect/>
          </a:stretch>
        </p:blipFill>
        <p:spPr>
          <a:xfrm>
            <a:off x="3886200" y="4953000"/>
            <a:ext cx="3494477" cy="1600200"/>
          </a:xfrm>
        </p:spPr>
      </p:pic>
      <p:pic>
        <p:nvPicPr>
          <p:cNvPr id="7" name="Picture 19" descr="saw85558_0103"/>
          <p:cNvPicPr>
            <a:picLocks noGrp="1" noChangeAspect="1" noChangeArrowheads="1"/>
          </p:cNvPicPr>
          <p:nvPr>
            <p:ph sz="quarter" idx="3"/>
          </p:nvPr>
        </p:nvPicPr>
        <p:blipFill>
          <a:blip r:embed="rId4" cstate="print"/>
          <a:srcRect/>
          <a:stretch>
            <a:fillRect/>
          </a:stretch>
        </p:blipFill>
        <p:spPr>
          <a:xfrm>
            <a:off x="5029200" y="3276600"/>
            <a:ext cx="2590800" cy="1779471"/>
          </a:xfrm>
        </p:spPr>
      </p:pic>
      <p:pic>
        <p:nvPicPr>
          <p:cNvPr id="3074" name="Picture 2"/>
          <p:cNvPicPr>
            <a:picLocks noChangeAspect="1" noChangeArrowheads="1"/>
          </p:cNvPicPr>
          <p:nvPr/>
        </p:nvPicPr>
        <p:blipFill>
          <a:blip r:embed="rId5" cstate="print"/>
          <a:srcRect/>
          <a:stretch>
            <a:fillRect/>
          </a:stretch>
        </p:blipFill>
        <p:spPr bwMode="auto">
          <a:xfrm>
            <a:off x="228600" y="4876800"/>
            <a:ext cx="3657600" cy="1576832"/>
          </a:xfrm>
          <a:prstGeom prst="rect">
            <a:avLst/>
          </a:prstGeom>
          <a:noFill/>
          <a:ln w="9525">
            <a:noFill/>
            <a:miter lim="800000"/>
            <a:headEnd/>
            <a:tailEnd/>
          </a:ln>
        </p:spPr>
      </p:pic>
    </p:spTree>
  </p:cSld>
  <p:clrMapOvr>
    <a:masterClrMapping/>
  </p:clrMapOvr>
  <p:transition>
    <p:cover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81000"/>
            <a:ext cx="7239000" cy="685800"/>
          </a:xfrm>
        </p:spPr>
        <p:txBody>
          <a:bodyPr/>
          <a:lstStyle/>
          <a:p>
            <a:r>
              <a:rPr lang="en-US" dirty="0" smtClean="0"/>
              <a:t>Other Input Devices</a:t>
            </a:r>
          </a:p>
        </p:txBody>
      </p:sp>
      <p:sp>
        <p:nvSpPr>
          <p:cNvPr id="16387" name="Rectangle 3"/>
          <p:cNvSpPr>
            <a:spLocks noGrp="1" noChangeArrowheads="1"/>
          </p:cNvSpPr>
          <p:nvPr>
            <p:ph type="body" sz="half" idx="1"/>
          </p:nvPr>
        </p:nvSpPr>
        <p:spPr>
          <a:xfrm>
            <a:off x="381000" y="1219200"/>
            <a:ext cx="7086600" cy="4114800"/>
          </a:xfrm>
        </p:spPr>
        <p:txBody>
          <a:bodyPr/>
          <a:lstStyle/>
          <a:p>
            <a:pPr marL="606425" indent="-533400"/>
            <a:r>
              <a:rPr lang="en-US" dirty="0" smtClean="0"/>
              <a:t>Track ball or touch pad</a:t>
            </a:r>
          </a:p>
          <a:p>
            <a:pPr marL="606425" indent="-533400"/>
            <a:r>
              <a:rPr lang="en-US" dirty="0" smtClean="0"/>
              <a:t>Joystick</a:t>
            </a:r>
          </a:p>
          <a:p>
            <a:pPr marL="606425" indent="-533400"/>
            <a:r>
              <a:rPr lang="en-US" dirty="0" smtClean="0"/>
              <a:t>Scanners</a:t>
            </a:r>
          </a:p>
          <a:p>
            <a:pPr marL="606425" indent="-533400"/>
            <a:r>
              <a:rPr lang="en-US" dirty="0" smtClean="0"/>
              <a:t>Digital Camera</a:t>
            </a:r>
          </a:p>
          <a:p>
            <a:pPr marL="606425" indent="-533400"/>
            <a:r>
              <a:rPr lang="en-US" dirty="0" smtClean="0"/>
              <a:t>Microphone</a:t>
            </a:r>
          </a:p>
          <a:p>
            <a:pPr marL="606425" indent="-533400"/>
            <a:r>
              <a:rPr lang="en-US" dirty="0" smtClean="0"/>
              <a:t>Webcam</a:t>
            </a:r>
          </a:p>
          <a:p>
            <a:pPr marL="606425" indent="-533400"/>
            <a:r>
              <a:rPr lang="en-US" dirty="0" smtClean="0"/>
              <a:t>Digitizer</a:t>
            </a:r>
          </a:p>
        </p:txBody>
      </p:sp>
      <p:sp>
        <p:nvSpPr>
          <p:cNvPr id="5" name="Slide Number Placeholder 3"/>
          <p:cNvSpPr txBox="1">
            <a:spLocks/>
          </p:cNvSpPr>
          <p:nvPr/>
        </p:nvSpPr>
        <p:spPr bwMode="auto">
          <a:xfrm>
            <a:off x="5562600" y="6405562"/>
            <a:ext cx="2128838" cy="3762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2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j-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j-lt"/>
              <a:ea typeface="+mn-ea"/>
              <a:cs typeface="+mn-cs"/>
            </a:endParaRPr>
          </a:p>
        </p:txBody>
      </p:sp>
      <p:pic>
        <p:nvPicPr>
          <p:cNvPr id="1026" name="Picture 2"/>
          <p:cNvPicPr>
            <a:picLocks noChangeAspect="1" noChangeArrowheads="1"/>
          </p:cNvPicPr>
          <p:nvPr/>
        </p:nvPicPr>
        <p:blipFill>
          <a:blip r:embed="rId3" cstate="print"/>
          <a:srcRect/>
          <a:stretch>
            <a:fillRect/>
          </a:stretch>
        </p:blipFill>
        <p:spPr bwMode="auto">
          <a:xfrm>
            <a:off x="3648664" y="2133600"/>
            <a:ext cx="3971336" cy="3048000"/>
          </a:xfrm>
          <a:prstGeom prst="rect">
            <a:avLst/>
          </a:prstGeom>
          <a:noFill/>
          <a:ln w="9525">
            <a:noFill/>
            <a:miter lim="800000"/>
            <a:headEnd/>
            <a:tailEnd/>
          </a:ln>
        </p:spPr>
      </p:pic>
    </p:spTree>
  </p:cSld>
  <p:clrMapOvr>
    <a:masterClrMapping/>
  </p:clrMapOvr>
  <p:transition>
    <p:cover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altLang="zh-TW" dirty="0" smtClean="0">
                <a:ea typeface="新細明體" pitchFamily="18" charset="-120"/>
              </a:rPr>
              <a:t>Output </a:t>
            </a:r>
          </a:p>
        </p:txBody>
      </p:sp>
      <p:sp>
        <p:nvSpPr>
          <p:cNvPr id="12292" name="Rectangle 3"/>
          <p:cNvSpPr>
            <a:spLocks noGrp="1" noChangeArrowheads="1"/>
          </p:cNvSpPr>
          <p:nvPr>
            <p:ph type="body" idx="1"/>
          </p:nvPr>
        </p:nvSpPr>
        <p:spPr>
          <a:xfrm>
            <a:off x="304800" y="1219200"/>
            <a:ext cx="4343400" cy="5257800"/>
          </a:xfrm>
        </p:spPr>
        <p:txBody>
          <a:bodyPr>
            <a:normAutofit lnSpcReduction="10000"/>
          </a:bodyPr>
          <a:lstStyle/>
          <a:p>
            <a:r>
              <a:rPr lang="en-US" dirty="0" smtClean="0"/>
              <a:t>Output devices return processed data to the user or to another computer system.</a:t>
            </a:r>
            <a:endParaRPr lang="en-US" altLang="zh-TW" dirty="0" smtClean="0">
              <a:ea typeface="新細明體" pitchFamily="18" charset="-120"/>
            </a:endParaRPr>
          </a:p>
          <a:p>
            <a:r>
              <a:rPr lang="en-US" altLang="zh-TW" dirty="0" smtClean="0">
                <a:ea typeface="新細明體" pitchFamily="18" charset="-120"/>
              </a:rPr>
              <a:t>Most common</a:t>
            </a:r>
          </a:p>
          <a:p>
            <a:pPr lvl="1"/>
            <a:r>
              <a:rPr lang="en-US" altLang="zh-TW" dirty="0" smtClean="0">
                <a:ea typeface="新細明體" pitchFamily="18" charset="-120"/>
              </a:rPr>
              <a:t>Monitor</a:t>
            </a:r>
          </a:p>
          <a:p>
            <a:pPr lvl="1"/>
            <a:r>
              <a:rPr lang="en-US" altLang="zh-TW" dirty="0" smtClean="0">
                <a:ea typeface="新細明體" pitchFamily="18" charset="-120"/>
              </a:rPr>
              <a:t>Printer</a:t>
            </a:r>
          </a:p>
          <a:p>
            <a:pPr lvl="1"/>
            <a:r>
              <a:rPr lang="en-US" altLang="zh-TW" dirty="0" smtClean="0">
                <a:ea typeface="新細明體" pitchFamily="18" charset="-120"/>
              </a:rPr>
              <a:t>Speaker </a:t>
            </a:r>
          </a:p>
          <a:p>
            <a:r>
              <a:rPr lang="en-US" altLang="zh-TW" dirty="0" smtClean="0">
                <a:ea typeface="新細明體" pitchFamily="18" charset="-120"/>
              </a:rPr>
              <a:t>Some devices are input and output</a:t>
            </a:r>
          </a:p>
          <a:p>
            <a:pPr lvl="1"/>
            <a:r>
              <a:rPr lang="en-US" altLang="zh-TW" dirty="0" smtClean="0">
                <a:ea typeface="新細明體" pitchFamily="18" charset="-120"/>
              </a:rPr>
              <a:t>Touch screens</a:t>
            </a:r>
          </a:p>
          <a:p>
            <a:pPr lvl="1" eaLnBrk="1" hangingPunct="1"/>
            <a:endParaRPr lang="zh-TW" altLang="en-US"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24</a:t>
            </a:fld>
            <a:endParaRPr lang="en-US" dirty="0"/>
          </a:p>
        </p:txBody>
      </p:sp>
      <p:pic>
        <p:nvPicPr>
          <p:cNvPr id="2050" name="Picture 2"/>
          <p:cNvPicPr>
            <a:picLocks noChangeAspect="1" noChangeArrowheads="1"/>
          </p:cNvPicPr>
          <p:nvPr/>
        </p:nvPicPr>
        <p:blipFill>
          <a:blip r:embed="rId3" cstate="print"/>
          <a:srcRect/>
          <a:stretch>
            <a:fillRect/>
          </a:stretch>
        </p:blipFill>
        <p:spPr bwMode="auto">
          <a:xfrm>
            <a:off x="4038600" y="2286000"/>
            <a:ext cx="3810000" cy="3000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533400" y="381000"/>
            <a:ext cx="4724400" cy="762000"/>
          </a:xfrm>
        </p:spPr>
        <p:txBody>
          <a:bodyPr/>
          <a:lstStyle/>
          <a:p>
            <a:r>
              <a:rPr lang="en-US" dirty="0" smtClean="0"/>
              <a:t>Output</a:t>
            </a:r>
          </a:p>
        </p:txBody>
      </p:sp>
      <p:sp>
        <p:nvSpPr>
          <p:cNvPr id="29699" name="Rectangle 3"/>
          <p:cNvSpPr>
            <a:spLocks noGrp="1" noChangeArrowheads="1"/>
          </p:cNvSpPr>
          <p:nvPr>
            <p:ph type="body" sz="half" idx="1"/>
          </p:nvPr>
        </p:nvSpPr>
        <p:spPr>
          <a:xfrm>
            <a:off x="304800" y="1066800"/>
            <a:ext cx="4838700" cy="5410200"/>
          </a:xfrm>
        </p:spPr>
        <p:txBody>
          <a:bodyPr/>
          <a:lstStyle/>
          <a:p>
            <a:pPr marL="533400" indent="-533400">
              <a:buFontTx/>
              <a:buNone/>
            </a:pPr>
            <a:r>
              <a:rPr lang="en-US" sz="2800" dirty="0" smtClean="0"/>
              <a:t>Sound Card</a:t>
            </a:r>
          </a:p>
          <a:p>
            <a:pPr marL="533400" indent="-533400"/>
            <a:r>
              <a:rPr lang="en-US" sz="2400" dirty="0" smtClean="0"/>
              <a:t>Coverts audio signal from digital to analog and vice versa</a:t>
            </a:r>
          </a:p>
          <a:p>
            <a:pPr marL="533400" indent="-533400"/>
            <a:r>
              <a:rPr lang="en-US" sz="2400" dirty="0" smtClean="0"/>
              <a:t>Both Input and Output device</a:t>
            </a:r>
          </a:p>
          <a:p>
            <a:pPr marL="533400" indent="-533400">
              <a:buFontTx/>
              <a:buNone/>
            </a:pPr>
            <a:r>
              <a:rPr lang="en-US" sz="2800" dirty="0" smtClean="0"/>
              <a:t>Speakers </a:t>
            </a:r>
          </a:p>
          <a:p>
            <a:pPr marL="533400" indent="-533400"/>
            <a:r>
              <a:rPr lang="en-US" sz="2400" dirty="0" smtClean="0"/>
              <a:t>the devices that play sounds transmitted as electrical signals from the sound card.</a:t>
            </a:r>
          </a:p>
          <a:p>
            <a:pPr marL="533400" indent="-533400"/>
            <a:endParaRPr lang="en-US" sz="2400" dirty="0" smtClean="0"/>
          </a:p>
        </p:txBody>
      </p:sp>
      <p:pic>
        <p:nvPicPr>
          <p:cNvPr id="29700" name="Picture 14" descr="saw85558_0114"/>
          <p:cNvPicPr>
            <a:picLocks noGrp="1" noChangeAspect="1" noChangeArrowheads="1"/>
          </p:cNvPicPr>
          <p:nvPr>
            <p:ph sz="half" idx="2"/>
          </p:nvPr>
        </p:nvPicPr>
        <p:blipFill>
          <a:blip r:embed="rId3" cstate="print"/>
          <a:srcRect l="6641" t="7710" r="7022" b="9299"/>
          <a:stretch>
            <a:fillRect/>
          </a:stretch>
        </p:blipFill>
        <p:spPr>
          <a:xfrm>
            <a:off x="5181600" y="914400"/>
            <a:ext cx="3962400" cy="2819400"/>
          </a:xfrm>
        </p:spPr>
      </p:pic>
      <p:pic>
        <p:nvPicPr>
          <p:cNvPr id="29702" name="Picture 1033" descr="saw85558_0116"/>
          <p:cNvPicPr>
            <a:picLocks noChangeAspect="1" noChangeArrowheads="1"/>
          </p:cNvPicPr>
          <p:nvPr/>
        </p:nvPicPr>
        <p:blipFill>
          <a:blip r:embed="rId4" cstate="print"/>
          <a:srcRect/>
          <a:stretch>
            <a:fillRect/>
          </a:stretch>
        </p:blipFill>
        <p:spPr bwMode="auto">
          <a:xfrm>
            <a:off x="5181600" y="3581400"/>
            <a:ext cx="3754438" cy="2454275"/>
          </a:xfrm>
          <a:prstGeom prst="rect">
            <a:avLst/>
          </a:prstGeom>
          <a:noFill/>
          <a:ln w="9525">
            <a:noFill/>
            <a:miter lim="800000"/>
            <a:headEnd/>
            <a:tailEnd/>
          </a:ln>
        </p:spPr>
      </p:pic>
      <p:sp>
        <p:nvSpPr>
          <p:cNvPr id="9"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25</a:t>
            </a:fld>
            <a:endParaRPr lang="en-US" dirty="0"/>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sz="half" idx="1"/>
          </p:nvPr>
        </p:nvSpPr>
        <p:spPr>
          <a:xfrm>
            <a:off x="381000" y="1066800"/>
            <a:ext cx="4648200" cy="5410200"/>
          </a:xfrm>
        </p:spPr>
        <p:txBody>
          <a:bodyPr/>
          <a:lstStyle/>
          <a:p>
            <a:pPr marL="533400" indent="-533400">
              <a:buFontTx/>
              <a:buNone/>
            </a:pPr>
            <a:r>
              <a:rPr lang="en-US" sz="2600" smtClean="0"/>
              <a:t>Video card</a:t>
            </a:r>
          </a:p>
          <a:p>
            <a:pPr marL="533400" indent="-533400"/>
            <a:r>
              <a:rPr lang="en-US" sz="2200" smtClean="0"/>
              <a:t>converts the processor’s output information into a video signal that can be sent through a cable to the monitor</a:t>
            </a:r>
          </a:p>
          <a:p>
            <a:pPr marL="533400" indent="-533400">
              <a:buFontTx/>
              <a:buNone/>
            </a:pPr>
            <a:r>
              <a:rPr lang="en-US" sz="2600" smtClean="0"/>
              <a:t>Monitor</a:t>
            </a:r>
          </a:p>
          <a:p>
            <a:pPr marL="533400" indent="-533400"/>
            <a:r>
              <a:rPr lang="en-US" sz="2200" smtClean="0"/>
              <a:t>the display device that takes the electrical signals from the video card and forms an image using points of colored light on the screen</a:t>
            </a:r>
          </a:p>
          <a:p>
            <a:pPr marL="533400" indent="-533400">
              <a:lnSpc>
                <a:spcPct val="170000"/>
              </a:lnSpc>
              <a:buFontTx/>
              <a:buNone/>
            </a:pPr>
            <a:endParaRPr lang="en-US" sz="2400" smtClean="0">
              <a:solidFill>
                <a:srgbClr val="FF0000"/>
              </a:solidFill>
            </a:endParaRPr>
          </a:p>
          <a:p>
            <a:pPr marL="533400" indent="-533400">
              <a:buFont typeface="Times"/>
              <a:buChar char="l"/>
            </a:pPr>
            <a:endParaRPr lang="en-US" sz="2000" smtClean="0"/>
          </a:p>
        </p:txBody>
      </p:sp>
      <p:pic>
        <p:nvPicPr>
          <p:cNvPr id="30723" name="Picture 7" descr="saw85558_0112"/>
          <p:cNvPicPr>
            <a:picLocks noGrp="1" noChangeAspect="1" noChangeArrowheads="1"/>
          </p:cNvPicPr>
          <p:nvPr>
            <p:ph sz="half" idx="2"/>
          </p:nvPr>
        </p:nvPicPr>
        <p:blipFill>
          <a:blip r:embed="rId3" cstate="print"/>
          <a:srcRect l="6000" t="8447" r="10001" b="8376"/>
          <a:stretch>
            <a:fillRect/>
          </a:stretch>
        </p:blipFill>
        <p:spPr>
          <a:xfrm>
            <a:off x="4953000" y="1295400"/>
            <a:ext cx="2590800" cy="1809162"/>
          </a:xfrm>
        </p:spPr>
      </p:pic>
      <p:sp>
        <p:nvSpPr>
          <p:cNvPr id="8" name="Rectangle 2"/>
          <p:cNvSpPr txBox="1">
            <a:spLocks noChangeArrowheads="1"/>
          </p:cNvSpPr>
          <p:nvPr/>
        </p:nvSpPr>
        <p:spPr bwMode="auto">
          <a:xfrm>
            <a:off x="609600" y="304800"/>
            <a:ext cx="4495800" cy="685800"/>
          </a:xfrm>
          <a:prstGeom prst="rect">
            <a:avLst/>
          </a:prstGeom>
          <a:noFill/>
          <a:ln w="9525">
            <a:noFill/>
            <a:miter lim="800000"/>
            <a:headEnd/>
            <a:tailEnd/>
          </a:ln>
          <a:effectLst/>
        </p:spPr>
        <p:txBody>
          <a:bodyPr anchor="ctr"/>
          <a:lstStyle/>
          <a:p>
            <a:pPr>
              <a:defRPr/>
            </a:pPr>
            <a:r>
              <a:rPr lang="en-US" sz="4200" kern="0" dirty="0" smtClean="0">
                <a:solidFill>
                  <a:srgbClr val="0000CC"/>
                </a:solidFill>
                <a:effectLst/>
                <a:latin typeface="+mj-lt"/>
                <a:ea typeface="+mj-ea"/>
                <a:cs typeface="+mj-cs"/>
              </a:rPr>
              <a:t>Output</a:t>
            </a:r>
            <a:endParaRPr lang="en-US" sz="4200" kern="0" dirty="0">
              <a:solidFill>
                <a:srgbClr val="0000CC"/>
              </a:solidFill>
              <a:effectLst/>
              <a:latin typeface="+mj-lt"/>
              <a:ea typeface="+mj-ea"/>
              <a:cs typeface="+mj-cs"/>
            </a:endParaRPr>
          </a:p>
        </p:txBody>
      </p:sp>
      <p:pic>
        <p:nvPicPr>
          <p:cNvPr id="30727" name="Picture 1033" descr="saw85558_0115"/>
          <p:cNvPicPr>
            <a:picLocks noChangeAspect="1" noChangeArrowheads="1"/>
          </p:cNvPicPr>
          <p:nvPr/>
        </p:nvPicPr>
        <p:blipFill>
          <a:blip r:embed="rId4" cstate="print"/>
          <a:srcRect/>
          <a:stretch>
            <a:fillRect/>
          </a:stretch>
        </p:blipFill>
        <p:spPr bwMode="auto">
          <a:xfrm>
            <a:off x="5029200" y="3429000"/>
            <a:ext cx="2746375" cy="2411413"/>
          </a:xfrm>
          <a:prstGeom prst="rect">
            <a:avLst/>
          </a:prstGeom>
          <a:noFill/>
          <a:ln w="9525">
            <a:noFill/>
            <a:miter lim="800000"/>
            <a:headEnd/>
            <a:tailEnd/>
          </a:ln>
        </p:spPr>
      </p:pic>
      <p:sp>
        <p:nvSpPr>
          <p:cNvPr id="9"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26</a:t>
            </a:fld>
            <a:endParaRPr lang="en-US" dirty="0"/>
          </a:p>
        </p:txBody>
      </p:sp>
    </p:spTree>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altLang="zh-TW" dirty="0" smtClean="0">
                <a:ea typeface="新細明體" pitchFamily="18" charset="-120"/>
              </a:rPr>
              <a:t>Communication Devices</a:t>
            </a:r>
          </a:p>
        </p:txBody>
      </p:sp>
      <p:sp>
        <p:nvSpPr>
          <p:cNvPr id="12292" name="Rectangle 3"/>
          <p:cNvSpPr>
            <a:spLocks noGrp="1" noChangeArrowheads="1"/>
          </p:cNvSpPr>
          <p:nvPr>
            <p:ph type="body" idx="1"/>
          </p:nvPr>
        </p:nvSpPr>
        <p:spPr>
          <a:xfrm>
            <a:off x="304800" y="1219200"/>
            <a:ext cx="4343400" cy="5257800"/>
          </a:xfrm>
        </p:spPr>
        <p:txBody>
          <a:bodyPr>
            <a:normAutofit/>
          </a:bodyPr>
          <a:lstStyle/>
          <a:p>
            <a:r>
              <a:rPr lang="en-US" dirty="0" smtClean="0"/>
              <a:t>Modem</a:t>
            </a:r>
          </a:p>
          <a:p>
            <a:pPr lvl="1"/>
            <a:r>
              <a:rPr lang="en-US" dirty="0" smtClean="0"/>
              <a:t>a device that sends and receives data over telephone lines to and from computers..</a:t>
            </a:r>
            <a:endParaRPr lang="en-US" altLang="zh-TW" dirty="0" smtClean="0">
              <a:ea typeface="新細明體" pitchFamily="18" charset="-120"/>
            </a:endParaRPr>
          </a:p>
          <a:p>
            <a:r>
              <a:rPr lang="en-US" altLang="zh-TW" dirty="0" smtClean="0">
                <a:ea typeface="新細明體" pitchFamily="18" charset="-120"/>
              </a:rPr>
              <a:t>Network Interface Cards (NIC)</a:t>
            </a:r>
          </a:p>
          <a:p>
            <a:pPr lvl="1"/>
            <a:r>
              <a:rPr lang="en-US" altLang="zh-TW" dirty="0" smtClean="0">
                <a:ea typeface="新細明體" pitchFamily="18" charset="-120"/>
              </a:rPr>
              <a:t>Controls the flow of data on a network link</a:t>
            </a:r>
          </a:p>
          <a:p>
            <a:pPr lvl="1" eaLnBrk="1" hangingPunct="1"/>
            <a:endParaRPr lang="zh-TW" altLang="en-US"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27</a:t>
            </a:fld>
            <a:endParaRPr lang="en-US" dirty="0"/>
          </a:p>
        </p:txBody>
      </p:sp>
      <p:pic>
        <p:nvPicPr>
          <p:cNvPr id="6" name="Picture 4" descr="http://www.lakewoodconferences.com/direct/dbimage/50239502/56K_Internal_Modem.jpg"/>
          <p:cNvPicPr>
            <a:picLocks noChangeAspect="1" noChangeArrowheads="1"/>
          </p:cNvPicPr>
          <p:nvPr/>
        </p:nvPicPr>
        <p:blipFill>
          <a:blip r:embed="rId3" cstate="print"/>
          <a:srcRect/>
          <a:stretch>
            <a:fillRect/>
          </a:stretch>
        </p:blipFill>
        <p:spPr bwMode="auto">
          <a:xfrm>
            <a:off x="4724400" y="1371600"/>
            <a:ext cx="2819400" cy="2819400"/>
          </a:xfrm>
          <a:prstGeom prst="rect">
            <a:avLst/>
          </a:prstGeom>
          <a:noFill/>
          <a:ln w="9525">
            <a:noFill/>
            <a:miter lim="800000"/>
            <a:headEnd/>
            <a:tailEnd/>
          </a:ln>
        </p:spPr>
      </p:pic>
      <p:pic>
        <p:nvPicPr>
          <p:cNvPr id="7" name="Picture 7"/>
          <p:cNvPicPr>
            <a:picLocks noChangeAspect="1" noChangeArrowheads="1"/>
          </p:cNvPicPr>
          <p:nvPr/>
        </p:nvPicPr>
        <p:blipFill>
          <a:blip r:embed="rId4" cstate="print"/>
          <a:srcRect/>
          <a:stretch>
            <a:fillRect/>
          </a:stretch>
        </p:blipFill>
        <p:spPr bwMode="auto">
          <a:xfrm>
            <a:off x="4800600" y="4495800"/>
            <a:ext cx="2834208" cy="1657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Storage Devices</a:t>
            </a:r>
          </a:p>
        </p:txBody>
      </p:sp>
      <p:sp>
        <p:nvSpPr>
          <p:cNvPr id="24579" name="Rectangle 3"/>
          <p:cNvSpPr>
            <a:spLocks noGrp="1" noChangeArrowheads="1"/>
          </p:cNvSpPr>
          <p:nvPr>
            <p:ph idx="1"/>
          </p:nvPr>
        </p:nvSpPr>
        <p:spPr/>
        <p:txBody>
          <a:bodyPr/>
          <a:lstStyle/>
          <a:p>
            <a:r>
              <a:rPr lang="en-US" dirty="0" smtClean="0"/>
              <a:t>Hold data and programs permanently</a:t>
            </a:r>
          </a:p>
          <a:p>
            <a:r>
              <a:rPr lang="en-US" dirty="0" smtClean="0"/>
              <a:t>Electronic file cabinet</a:t>
            </a:r>
          </a:p>
          <a:p>
            <a:r>
              <a:rPr lang="en-US" dirty="0" smtClean="0"/>
              <a:t>Difference between storage and memory</a:t>
            </a:r>
          </a:p>
          <a:p>
            <a:pPr lvl="1"/>
            <a:r>
              <a:rPr lang="en-US" dirty="0" smtClean="0"/>
              <a:t>More capacity in storage</a:t>
            </a:r>
          </a:p>
          <a:p>
            <a:pPr lvl="1"/>
            <a:r>
              <a:rPr lang="en-US" dirty="0" smtClean="0"/>
              <a:t>Contents are retained in storage even the power is off</a:t>
            </a:r>
          </a:p>
          <a:p>
            <a:pPr lvl="1"/>
            <a:r>
              <a:rPr lang="en-US" dirty="0" smtClean="0"/>
              <a:t>Storage is much cheaper</a:t>
            </a:r>
          </a:p>
          <a:p>
            <a:pPr lvl="1"/>
            <a:r>
              <a:rPr lang="en-US" dirty="0" smtClean="0"/>
              <a:t>Access speed is slow</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28</a:t>
            </a:fld>
            <a:endParaRPr lang="en-US"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 Types of Storage Devices</a:t>
            </a:r>
          </a:p>
        </p:txBody>
      </p:sp>
      <p:sp>
        <p:nvSpPr>
          <p:cNvPr id="24579" name="Rectangle 3"/>
          <p:cNvSpPr>
            <a:spLocks noGrp="1" noChangeArrowheads="1"/>
          </p:cNvSpPr>
          <p:nvPr>
            <p:ph idx="1"/>
          </p:nvPr>
        </p:nvSpPr>
        <p:spPr>
          <a:xfrm>
            <a:off x="304800" y="1219200"/>
            <a:ext cx="5867400" cy="4835525"/>
          </a:xfrm>
        </p:spPr>
        <p:txBody>
          <a:bodyPr/>
          <a:lstStyle/>
          <a:p>
            <a:r>
              <a:rPr lang="en-US" dirty="0" smtClean="0"/>
              <a:t>Magnetic storage</a:t>
            </a:r>
          </a:p>
          <a:p>
            <a:endParaRPr lang="en-US" dirty="0" smtClean="0"/>
          </a:p>
          <a:p>
            <a:r>
              <a:rPr lang="en-US" dirty="0" smtClean="0"/>
              <a:t>Optical storage</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29</a:t>
            </a:fld>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dirty="0" smtClean="0"/>
              <a:t> Magnetic Storage</a:t>
            </a:r>
          </a:p>
        </p:txBody>
      </p:sp>
      <p:sp>
        <p:nvSpPr>
          <p:cNvPr id="24579" name="Rectangle 3"/>
          <p:cNvSpPr>
            <a:spLocks noGrp="1" noChangeArrowheads="1"/>
          </p:cNvSpPr>
          <p:nvPr>
            <p:ph idx="1"/>
          </p:nvPr>
        </p:nvSpPr>
        <p:spPr>
          <a:xfrm>
            <a:off x="304800" y="1219200"/>
            <a:ext cx="4572000" cy="5334000"/>
          </a:xfrm>
        </p:spPr>
        <p:txBody>
          <a:bodyPr>
            <a:normAutofit lnSpcReduction="10000"/>
          </a:bodyPr>
          <a:lstStyle/>
          <a:p>
            <a:r>
              <a:rPr lang="en-US" dirty="0" smtClean="0"/>
              <a:t>Most common</a:t>
            </a:r>
          </a:p>
          <a:p>
            <a:r>
              <a:rPr lang="en-US" dirty="0" smtClean="0"/>
              <a:t>Floppy disk</a:t>
            </a:r>
          </a:p>
          <a:p>
            <a:pPr lvl="1"/>
            <a:r>
              <a:rPr lang="en-US" sz="2800" dirty="0" smtClean="0"/>
              <a:t>stores data on removable 3.5-inch-diameter diskettes.</a:t>
            </a:r>
          </a:p>
          <a:p>
            <a:pPr lvl="1"/>
            <a:r>
              <a:rPr lang="en-US" sz="2800" dirty="0" smtClean="0"/>
              <a:t>Typical Capacity 1.4MB</a:t>
            </a:r>
          </a:p>
          <a:p>
            <a:r>
              <a:rPr lang="en-US" sz="3200" dirty="0" smtClean="0"/>
              <a:t>Zip Disk</a:t>
            </a:r>
          </a:p>
          <a:p>
            <a:pPr lvl="1"/>
            <a:r>
              <a:rPr lang="en-US" sz="2800" dirty="0" smtClean="0"/>
              <a:t> stores data on floppy-disk cartridges with 70-170 times the capacity of the standard floppy</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30</a:t>
            </a:fld>
            <a:endParaRPr lang="en-US" dirty="0"/>
          </a:p>
        </p:txBody>
      </p:sp>
      <p:pic>
        <p:nvPicPr>
          <p:cNvPr id="6" name="Picture 16"/>
          <p:cNvPicPr>
            <a:picLocks noChangeAspect="1" noChangeArrowheads="1"/>
          </p:cNvPicPr>
          <p:nvPr/>
        </p:nvPicPr>
        <p:blipFill>
          <a:blip r:embed="rId3" cstate="print"/>
          <a:srcRect/>
          <a:stretch>
            <a:fillRect/>
          </a:stretch>
        </p:blipFill>
        <p:spPr>
          <a:xfrm>
            <a:off x="4267200" y="2743200"/>
            <a:ext cx="1003300" cy="1054100"/>
          </a:xfrm>
          <a:prstGeom prst="rect">
            <a:avLst/>
          </a:prstGeom>
        </p:spPr>
      </p:pic>
      <p:pic>
        <p:nvPicPr>
          <p:cNvPr id="7" name="Picture 21" descr="saw85558_0107"/>
          <p:cNvPicPr>
            <a:picLocks noChangeAspect="1" noChangeArrowheads="1"/>
          </p:cNvPicPr>
          <p:nvPr/>
        </p:nvPicPr>
        <p:blipFill>
          <a:blip r:embed="rId4" cstate="print"/>
          <a:srcRect/>
          <a:stretch>
            <a:fillRect/>
          </a:stretch>
        </p:blipFill>
        <p:spPr>
          <a:xfrm>
            <a:off x="5257800" y="1219200"/>
            <a:ext cx="3144837" cy="3276600"/>
          </a:xfrm>
          <a:prstGeom prst="rect">
            <a:avLst/>
          </a:prstGeom>
        </p:spPr>
      </p:pic>
      <p:sp>
        <p:nvSpPr>
          <p:cNvPr id="8" name="Rectangle 10"/>
          <p:cNvSpPr>
            <a:spLocks noChangeArrowheads="1"/>
          </p:cNvSpPr>
          <p:nvPr/>
        </p:nvSpPr>
        <p:spPr bwMode="auto">
          <a:xfrm>
            <a:off x="5181600" y="4800600"/>
            <a:ext cx="1073150" cy="396875"/>
          </a:xfrm>
          <a:prstGeom prst="rect">
            <a:avLst/>
          </a:prstGeom>
          <a:noFill/>
          <a:ln w="12700">
            <a:noFill/>
            <a:miter lim="800000"/>
            <a:headEnd type="none" w="sm" len="sm"/>
            <a:tailEnd type="none" w="sm" len="sm"/>
          </a:ln>
        </p:spPr>
        <p:txBody>
          <a:bodyPr wrap="none" anchor="ctr">
            <a:spAutoFit/>
          </a:bodyPr>
          <a:lstStyle/>
          <a:p>
            <a:pPr algn="ctr"/>
            <a:r>
              <a:rPr lang="en-US" sz="2000" dirty="0">
                <a:latin typeface="Century Gothic" pitchFamily="34" charset="0"/>
              </a:rPr>
              <a:t>Zip disk</a:t>
            </a:r>
          </a:p>
        </p:txBody>
      </p:sp>
      <p:sp>
        <p:nvSpPr>
          <p:cNvPr id="9" name="Rectangle 11"/>
          <p:cNvSpPr>
            <a:spLocks noChangeArrowheads="1"/>
          </p:cNvSpPr>
          <p:nvPr/>
        </p:nvSpPr>
        <p:spPr bwMode="auto">
          <a:xfrm>
            <a:off x="4572000" y="4114800"/>
            <a:ext cx="1441450" cy="396875"/>
          </a:xfrm>
          <a:prstGeom prst="rect">
            <a:avLst/>
          </a:prstGeom>
          <a:noFill/>
          <a:ln w="12700">
            <a:noFill/>
            <a:miter lim="800000"/>
            <a:headEnd type="none" w="sm" len="sm"/>
            <a:tailEnd type="none" w="sm" len="sm"/>
          </a:ln>
        </p:spPr>
        <p:txBody>
          <a:bodyPr wrap="none" anchor="ctr">
            <a:spAutoFit/>
          </a:bodyPr>
          <a:lstStyle/>
          <a:p>
            <a:pPr algn="ctr"/>
            <a:r>
              <a:rPr lang="en-US" sz="2000" dirty="0">
                <a:latin typeface="Century Gothic" pitchFamily="34" charset="0"/>
              </a:rPr>
              <a:t>Floppy disk</a:t>
            </a:r>
          </a:p>
        </p:txBody>
      </p:sp>
      <p:pic>
        <p:nvPicPr>
          <p:cNvPr id="10" name="Picture 18"/>
          <p:cNvPicPr>
            <a:picLocks noChangeAspect="1" noChangeArrowheads="1"/>
          </p:cNvPicPr>
          <p:nvPr/>
        </p:nvPicPr>
        <p:blipFill>
          <a:blip r:embed="rId5" cstate="print"/>
          <a:srcRect/>
          <a:stretch>
            <a:fillRect/>
          </a:stretch>
        </p:blipFill>
        <p:spPr bwMode="auto">
          <a:xfrm>
            <a:off x="5105400" y="5410200"/>
            <a:ext cx="1092200" cy="1104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Grp="1" noChangeArrowheads="1"/>
          </p:cNvSpPr>
          <p:nvPr>
            <p:ph type="body" sz="half" idx="1"/>
          </p:nvPr>
        </p:nvSpPr>
        <p:spPr>
          <a:xfrm>
            <a:off x="457200" y="1143000"/>
            <a:ext cx="7239000" cy="2590800"/>
          </a:xfrm>
        </p:spPr>
        <p:txBody>
          <a:bodyPr/>
          <a:lstStyle/>
          <a:p>
            <a:pPr marL="533400" indent="-533400"/>
            <a:r>
              <a:rPr lang="en-US" sz="2800" dirty="0" smtClean="0"/>
              <a:t>Storage device that stores billions of characters of data on a non-removable disk platter.</a:t>
            </a:r>
          </a:p>
          <a:p>
            <a:pPr marL="533400" indent="-533400"/>
            <a:r>
              <a:rPr lang="en-US" sz="2800" dirty="0" smtClean="0"/>
              <a:t>Capacity 40GB-750GB or even more in TBs</a:t>
            </a:r>
            <a:endParaRPr lang="en-US" sz="2800" dirty="0" smtClean="0">
              <a:solidFill>
                <a:srgbClr val="555555"/>
              </a:solidFill>
            </a:endParaRPr>
          </a:p>
        </p:txBody>
      </p:sp>
      <p:pic>
        <p:nvPicPr>
          <p:cNvPr id="26627" name="Picture 25"/>
          <p:cNvPicPr>
            <a:picLocks noGrp="1" noChangeAspect="1" noChangeArrowheads="1"/>
          </p:cNvPicPr>
          <p:nvPr>
            <p:ph sz="half" idx="2"/>
          </p:nvPr>
        </p:nvPicPr>
        <p:blipFill>
          <a:blip r:embed="rId3" cstate="print"/>
          <a:srcRect/>
          <a:stretch>
            <a:fillRect/>
          </a:stretch>
        </p:blipFill>
        <p:spPr>
          <a:xfrm>
            <a:off x="2895600" y="3657600"/>
            <a:ext cx="2470150" cy="2667000"/>
          </a:xfrm>
        </p:spPr>
      </p:pic>
      <p:sp>
        <p:nvSpPr>
          <p:cNvPr id="26630" name="Title 6"/>
          <p:cNvSpPr>
            <a:spLocks noGrp="1"/>
          </p:cNvSpPr>
          <p:nvPr>
            <p:ph type="title"/>
          </p:nvPr>
        </p:nvSpPr>
        <p:spPr>
          <a:xfrm>
            <a:off x="457200" y="304800"/>
            <a:ext cx="6858000" cy="838200"/>
          </a:xfrm>
        </p:spPr>
        <p:txBody>
          <a:bodyPr/>
          <a:lstStyle/>
          <a:p>
            <a:r>
              <a:rPr lang="en-US" dirty="0" smtClean="0"/>
              <a:t>Hard disk drive</a:t>
            </a:r>
          </a:p>
        </p:txBody>
      </p:sp>
      <p:sp>
        <p:nvSpPr>
          <p:cNvPr id="9"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31</a:t>
            </a:fld>
            <a:endParaRPr lang="en-US" dirty="0"/>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sz="half" idx="1"/>
          </p:nvPr>
        </p:nvSpPr>
        <p:spPr>
          <a:xfrm>
            <a:off x="457200" y="1219200"/>
            <a:ext cx="4953000" cy="5410200"/>
          </a:xfrm>
        </p:spPr>
        <p:txBody>
          <a:bodyPr/>
          <a:lstStyle/>
          <a:p>
            <a:pPr marL="0" indent="0">
              <a:tabLst>
                <a:tab pos="0" algn="l"/>
              </a:tabLst>
              <a:defRPr/>
            </a:pPr>
            <a:r>
              <a:rPr lang="en-US" sz="2800" dirty="0" smtClean="0"/>
              <a:t>CD (Compact Disk) drive</a:t>
            </a:r>
          </a:p>
          <a:p>
            <a:pPr marL="400050" lvl="1" indent="0">
              <a:tabLst>
                <a:tab pos="0" algn="l"/>
              </a:tabLst>
              <a:defRPr/>
            </a:pPr>
            <a:r>
              <a:rPr lang="en-US" sz="2800" dirty="0" smtClean="0"/>
              <a:t>  </a:t>
            </a:r>
            <a:r>
              <a:rPr lang="en-US" sz="2400" dirty="0" smtClean="0"/>
              <a:t>a storage device that uses laser technology to read data from optical disks.</a:t>
            </a:r>
          </a:p>
          <a:p>
            <a:pPr marL="400050" lvl="1" indent="0">
              <a:tabLst>
                <a:tab pos="0" algn="l"/>
              </a:tabLst>
              <a:defRPr/>
            </a:pPr>
            <a:r>
              <a:rPr lang="en-US" sz="2400" dirty="0" smtClean="0"/>
              <a:t>   700MB for CD</a:t>
            </a:r>
          </a:p>
          <a:p>
            <a:pPr marL="0" indent="0">
              <a:tabLst>
                <a:tab pos="0" algn="l"/>
              </a:tabLst>
              <a:defRPr/>
            </a:pPr>
            <a:r>
              <a:rPr lang="en-US" sz="2800" dirty="0" smtClean="0"/>
              <a:t>DVD</a:t>
            </a:r>
          </a:p>
          <a:p>
            <a:pPr marL="327025" lvl="1" indent="0">
              <a:tabLst>
                <a:tab pos="0" algn="l"/>
              </a:tabLst>
              <a:defRPr/>
            </a:pPr>
            <a:r>
              <a:rPr lang="en-US" sz="2400" dirty="0" smtClean="0"/>
              <a:t>   4.7  to 17 GB</a:t>
            </a:r>
          </a:p>
        </p:txBody>
      </p:sp>
      <p:pic>
        <p:nvPicPr>
          <p:cNvPr id="27651" name="Picture 16" descr="saw85558_0111"/>
          <p:cNvPicPr>
            <a:picLocks noGrp="1" noChangeAspect="1" noChangeArrowheads="1"/>
          </p:cNvPicPr>
          <p:nvPr>
            <p:ph sz="half" idx="2"/>
          </p:nvPr>
        </p:nvPicPr>
        <p:blipFill>
          <a:blip r:embed="rId3" cstate="print"/>
          <a:srcRect/>
          <a:stretch>
            <a:fillRect/>
          </a:stretch>
        </p:blipFill>
        <p:spPr>
          <a:xfrm>
            <a:off x="5029200" y="1828800"/>
            <a:ext cx="3657600" cy="3038475"/>
          </a:xfrm>
        </p:spPr>
      </p:pic>
      <p:sp>
        <p:nvSpPr>
          <p:cNvPr id="27654" name="Rectangle 2"/>
          <p:cNvSpPr>
            <a:spLocks noGrp="1" noChangeArrowheads="1"/>
          </p:cNvSpPr>
          <p:nvPr>
            <p:ph type="title"/>
          </p:nvPr>
        </p:nvSpPr>
        <p:spPr>
          <a:xfrm>
            <a:off x="609600" y="304800"/>
            <a:ext cx="6705600" cy="762000"/>
          </a:xfrm>
        </p:spPr>
        <p:txBody>
          <a:bodyPr/>
          <a:lstStyle/>
          <a:p>
            <a:r>
              <a:rPr lang="en-US" dirty="0" smtClean="0"/>
              <a:t>Optical Storage</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32</a:t>
            </a:fld>
            <a:endParaRPr lang="en-US" dirty="0"/>
          </a:p>
        </p:txBody>
      </p:sp>
    </p:spTree>
  </p:cSld>
  <p:clrMapOvr>
    <a:masterClrMapping/>
  </p:clrMapOvr>
  <p:transition>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sz="half" idx="1"/>
          </p:nvPr>
        </p:nvSpPr>
        <p:spPr>
          <a:xfrm>
            <a:off x="457200" y="1219200"/>
            <a:ext cx="4953000" cy="5410200"/>
          </a:xfrm>
        </p:spPr>
        <p:txBody>
          <a:bodyPr>
            <a:normAutofit lnSpcReduction="10000"/>
          </a:bodyPr>
          <a:lstStyle/>
          <a:p>
            <a:pPr marL="414338" indent="-341313">
              <a:tabLst>
                <a:tab pos="914400" algn="l"/>
              </a:tabLst>
              <a:defRPr/>
            </a:pPr>
            <a:r>
              <a:rPr lang="en-US" sz="2800" dirty="0" smtClean="0"/>
              <a:t>optical disc storage </a:t>
            </a:r>
          </a:p>
          <a:p>
            <a:pPr marL="414338" indent="-341313">
              <a:tabLst>
                <a:tab pos="914400" algn="l"/>
              </a:tabLst>
              <a:defRPr/>
            </a:pPr>
            <a:r>
              <a:rPr lang="en-US" sz="2800" dirty="0" smtClean="0"/>
              <a:t>high-definition video and data storage. </a:t>
            </a:r>
          </a:p>
          <a:p>
            <a:pPr marL="414338" indent="-341313">
              <a:tabLst>
                <a:tab pos="914400" algn="l"/>
              </a:tabLst>
              <a:defRPr/>
            </a:pPr>
            <a:r>
              <a:rPr lang="en-US" sz="2800" dirty="0" smtClean="0"/>
              <a:t>same physical dimensions as standard DVDs and CDs.</a:t>
            </a:r>
          </a:p>
          <a:p>
            <a:pPr marL="741363" lvl="1" indent="-341313">
              <a:tabLst>
                <a:tab pos="914400" algn="l"/>
              </a:tabLst>
              <a:defRPr/>
            </a:pPr>
            <a:r>
              <a:rPr lang="en-US" sz="2400" dirty="0" smtClean="0"/>
              <a:t>120 mm in diameter and </a:t>
            </a:r>
          </a:p>
          <a:p>
            <a:pPr marL="741363" lvl="1" indent="-341313">
              <a:tabLst>
                <a:tab pos="914400" algn="l"/>
              </a:tabLst>
              <a:defRPr/>
            </a:pPr>
            <a:r>
              <a:rPr lang="en-US" sz="2400" dirty="0" smtClean="0"/>
              <a:t>1.2 mm thick</a:t>
            </a:r>
          </a:p>
          <a:p>
            <a:pPr marL="414338" indent="-341313">
              <a:tabLst>
                <a:tab pos="914400" algn="l"/>
              </a:tabLst>
              <a:defRPr/>
            </a:pPr>
            <a:r>
              <a:rPr lang="en-US" sz="2800" dirty="0" smtClean="0"/>
              <a:t>More storage capacity</a:t>
            </a:r>
          </a:p>
          <a:p>
            <a:pPr marL="741363" lvl="1" indent="-341313">
              <a:tabLst>
                <a:tab pos="914400" algn="l"/>
              </a:tabLst>
              <a:defRPr/>
            </a:pPr>
            <a:r>
              <a:rPr lang="en-US" sz="2400" dirty="0" smtClean="0"/>
              <a:t>25 – 50 GB (single and double layer</a:t>
            </a:r>
          </a:p>
          <a:p>
            <a:pPr marL="741363" lvl="1" indent="-341313">
              <a:tabLst>
                <a:tab pos="914400" algn="l"/>
              </a:tabLst>
              <a:defRPr/>
            </a:pPr>
            <a:r>
              <a:rPr lang="en-US" sz="2400" dirty="0" smtClean="0"/>
              <a:t>100 – 128 GB (triple and quad layer</a:t>
            </a:r>
          </a:p>
          <a:p>
            <a:pPr marL="533400" indent="-533400">
              <a:buFont typeface="Times" pitchFamily="18" charset="0"/>
              <a:buChar char="l"/>
              <a:defRPr/>
            </a:pPr>
            <a:endParaRPr lang="en-US" sz="2000" dirty="0"/>
          </a:p>
        </p:txBody>
      </p:sp>
      <p:sp>
        <p:nvSpPr>
          <p:cNvPr id="27654" name="Rectangle 2"/>
          <p:cNvSpPr>
            <a:spLocks noGrp="1" noChangeArrowheads="1"/>
          </p:cNvSpPr>
          <p:nvPr>
            <p:ph type="title"/>
          </p:nvPr>
        </p:nvSpPr>
        <p:spPr>
          <a:xfrm>
            <a:off x="609600" y="304800"/>
            <a:ext cx="6705600" cy="762000"/>
          </a:xfrm>
        </p:spPr>
        <p:txBody>
          <a:bodyPr/>
          <a:lstStyle/>
          <a:p>
            <a:r>
              <a:rPr lang="en-US" dirty="0" err="1" smtClean="0"/>
              <a:t>Blu</a:t>
            </a:r>
            <a:r>
              <a:rPr lang="en-US" dirty="0" smtClean="0"/>
              <a:t> Ray</a:t>
            </a:r>
          </a:p>
        </p:txBody>
      </p:sp>
      <p:sp>
        <p:nvSpPr>
          <p:cNvPr id="7"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33</a:t>
            </a:fld>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5257800" y="1524000"/>
            <a:ext cx="2362200" cy="1905000"/>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817533" y="4267200"/>
            <a:ext cx="2783417" cy="1742661"/>
          </a:xfrm>
          <a:prstGeom prst="rect">
            <a:avLst/>
          </a:prstGeom>
          <a:noFill/>
          <a:ln w="9525">
            <a:noFill/>
            <a:miter lim="800000"/>
            <a:headEnd/>
            <a:tailEnd/>
          </a:ln>
        </p:spPr>
      </p:pic>
    </p:spTree>
  </p:cSld>
  <p:clrMapOvr>
    <a:masterClrMapping/>
  </p:clrMapOvr>
  <p:transition>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Storage Capacity</a:t>
            </a:r>
          </a:p>
        </p:txBody>
      </p:sp>
      <p:sp>
        <p:nvSpPr>
          <p:cNvPr id="21507" name="Content Placeholder 2"/>
          <p:cNvSpPr>
            <a:spLocks noGrp="1"/>
          </p:cNvSpPr>
          <p:nvPr>
            <p:ph sz="half" idx="1"/>
          </p:nvPr>
        </p:nvSpPr>
        <p:spPr>
          <a:xfrm>
            <a:off x="381000" y="1219200"/>
            <a:ext cx="7162800" cy="4114800"/>
          </a:xfrm>
        </p:spPr>
        <p:txBody>
          <a:bodyPr/>
          <a:lstStyle/>
          <a:p>
            <a:pPr lvl="1"/>
            <a:r>
              <a:rPr lang="en-US" dirty="0" smtClean="0"/>
              <a:t>1 byte - 1 character of data.</a:t>
            </a:r>
          </a:p>
          <a:p>
            <a:pPr lvl="1"/>
            <a:r>
              <a:rPr lang="en-US" dirty="0" smtClean="0"/>
              <a:t>1 kilobyte – 2</a:t>
            </a:r>
            <a:r>
              <a:rPr lang="en-US" baseline="30000" dirty="0" smtClean="0"/>
              <a:t>10</a:t>
            </a:r>
            <a:r>
              <a:rPr lang="en-US" dirty="0" smtClean="0"/>
              <a:t> bytes/char; 1,024 characters.</a:t>
            </a:r>
          </a:p>
          <a:p>
            <a:pPr lvl="1"/>
            <a:r>
              <a:rPr lang="en-US" dirty="0" smtClean="0"/>
              <a:t>1 megabyte - 2</a:t>
            </a:r>
            <a:r>
              <a:rPr lang="en-US" baseline="30000" dirty="0" smtClean="0"/>
              <a:t>20</a:t>
            </a:r>
            <a:r>
              <a:rPr lang="en-US" dirty="0" smtClean="0"/>
              <a:t> bytes/char 1,048,576 characters.</a:t>
            </a:r>
          </a:p>
          <a:p>
            <a:pPr lvl="1"/>
            <a:r>
              <a:rPr lang="en-US" dirty="0" smtClean="0"/>
              <a:t>1 gigabyte - more than 1 billion characters.</a:t>
            </a:r>
          </a:p>
          <a:p>
            <a:pPr lvl="1"/>
            <a:r>
              <a:rPr lang="en-US" dirty="0" smtClean="0"/>
              <a:t>1 terabyte - more than 1 trillion characters.</a:t>
            </a:r>
          </a:p>
          <a:p>
            <a:endParaRPr lang="en-US" dirty="0" smtClean="0"/>
          </a:p>
        </p:txBody>
      </p:sp>
      <p:sp>
        <p:nvSpPr>
          <p:cNvPr id="4"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34</a:t>
            </a:fld>
            <a:endParaRPr lang="en-US" dirty="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a:xfrm>
            <a:off x="457200" y="304800"/>
            <a:ext cx="7239000" cy="835025"/>
          </a:xfrm>
        </p:spPr>
        <p:txBody>
          <a:bodyPr/>
          <a:lstStyle/>
          <a:p>
            <a:r>
              <a:rPr lang="en-US" sz="4000" dirty="0" smtClean="0"/>
              <a:t>Put all the hardware together and…</a:t>
            </a:r>
          </a:p>
        </p:txBody>
      </p:sp>
      <p:pic>
        <p:nvPicPr>
          <p:cNvPr id="35844" name="Picture 8" descr="saw85558_0119"/>
          <p:cNvPicPr>
            <a:picLocks noGrp="1" noChangeAspect="1" noChangeArrowheads="1"/>
          </p:cNvPicPr>
          <p:nvPr>
            <p:ph idx="1"/>
          </p:nvPr>
        </p:nvPicPr>
        <p:blipFill>
          <a:blip r:embed="rId3" cstate="print"/>
          <a:srcRect l="9100" t="18518" r="6660" b="5556"/>
          <a:stretch>
            <a:fillRect/>
          </a:stretch>
        </p:blipFill>
        <p:spPr>
          <a:xfrm>
            <a:off x="762000" y="1371600"/>
            <a:ext cx="6553200" cy="4765020"/>
          </a:xfrm>
        </p:spPr>
      </p:pic>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35</a:t>
            </a:fld>
            <a:endParaRPr lang="en-US" dirty="0"/>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533400" y="228600"/>
            <a:ext cx="7086600" cy="911225"/>
          </a:xfrm>
        </p:spPr>
        <p:txBody>
          <a:bodyPr/>
          <a:lstStyle/>
          <a:p>
            <a:r>
              <a:rPr lang="en-US" sz="4400" dirty="0" smtClean="0"/>
              <a:t>Power</a:t>
            </a:r>
          </a:p>
        </p:txBody>
      </p:sp>
      <p:sp>
        <p:nvSpPr>
          <p:cNvPr id="5" name="Content Placeholder 4"/>
          <p:cNvSpPr>
            <a:spLocks noGrp="1"/>
          </p:cNvSpPr>
          <p:nvPr>
            <p:ph idx="1"/>
          </p:nvPr>
        </p:nvSpPr>
        <p:spPr/>
        <p:txBody>
          <a:bodyPr/>
          <a:lstStyle/>
          <a:p>
            <a:r>
              <a:rPr lang="en-US" dirty="0" smtClean="0"/>
              <a:t>What is Left?  Power</a:t>
            </a:r>
          </a:p>
          <a:p>
            <a:pPr lvl="1"/>
            <a:r>
              <a:rPr lang="en-US" dirty="0" smtClean="0"/>
              <a:t>Inside system cabinet</a:t>
            </a:r>
          </a:p>
        </p:txBody>
      </p:sp>
      <p:pic>
        <p:nvPicPr>
          <p:cNvPr id="96258" name="Picture 2" descr="http://upload.wikimedia.org/wikipedia/commons/thumb/6/62/PSU-Open1.jpg/250px-PSU-Open1.jpg">
            <a:hlinkClick r:id="rId3" tooltip="The top cover has been removed to show the internals of a computer Power supply Unit."/>
          </p:cNvPr>
          <p:cNvPicPr>
            <a:picLocks noChangeAspect="1" noChangeArrowheads="1"/>
          </p:cNvPicPr>
          <p:nvPr/>
        </p:nvPicPr>
        <p:blipFill>
          <a:blip r:embed="rId4" cstate="print"/>
          <a:srcRect/>
          <a:stretch>
            <a:fillRect/>
          </a:stretch>
        </p:blipFill>
        <p:spPr bwMode="auto">
          <a:xfrm>
            <a:off x="609600" y="2362200"/>
            <a:ext cx="5410200" cy="4114801"/>
          </a:xfrm>
          <a:prstGeom prst="rect">
            <a:avLst/>
          </a:prstGeom>
          <a:noFill/>
          <a:ln w="9525">
            <a:noFill/>
            <a:miter lim="800000"/>
            <a:headEnd/>
            <a:tailEnd/>
          </a:ln>
        </p:spPr>
      </p:pic>
      <p:sp>
        <p:nvSpPr>
          <p:cNvPr id="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36</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62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Software Runs The Machine</a:t>
            </a:r>
          </a:p>
        </p:txBody>
      </p:sp>
      <p:sp>
        <p:nvSpPr>
          <p:cNvPr id="37891" name="Rectangle 3"/>
          <p:cNvSpPr>
            <a:spLocks noGrp="1" noChangeArrowheads="1"/>
          </p:cNvSpPr>
          <p:nvPr>
            <p:ph idx="1"/>
          </p:nvPr>
        </p:nvSpPr>
        <p:spPr/>
        <p:txBody>
          <a:bodyPr/>
          <a:lstStyle/>
          <a:p>
            <a:r>
              <a:rPr lang="en-US" smtClean="0"/>
              <a:t>Tells the computer what to do</a:t>
            </a:r>
          </a:p>
          <a:p>
            <a:r>
              <a:rPr lang="en-US" smtClean="0"/>
              <a:t>Reason people purchase computers</a:t>
            </a:r>
          </a:p>
          <a:p>
            <a:r>
              <a:rPr lang="en-US" smtClean="0"/>
              <a:t>Two types</a:t>
            </a:r>
          </a:p>
          <a:p>
            <a:pPr lvl="1"/>
            <a:r>
              <a:rPr lang="en-US" smtClean="0"/>
              <a:t>System software</a:t>
            </a:r>
          </a:p>
          <a:p>
            <a:pPr lvl="1"/>
            <a:r>
              <a:rPr lang="en-US" smtClean="0"/>
              <a:t>Application software</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37</a:t>
            </a:fld>
            <a:endParaRPr lang="en-US" dirty="0"/>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dirty="0" smtClean="0"/>
              <a:t>System Software</a:t>
            </a:r>
          </a:p>
        </p:txBody>
      </p:sp>
      <p:sp>
        <p:nvSpPr>
          <p:cNvPr id="38915" name="Rectangle 3"/>
          <p:cNvSpPr>
            <a:spLocks noGrp="1" noChangeArrowheads="1"/>
          </p:cNvSpPr>
          <p:nvPr>
            <p:ph idx="1"/>
          </p:nvPr>
        </p:nvSpPr>
        <p:spPr>
          <a:xfrm>
            <a:off x="304800" y="1219200"/>
            <a:ext cx="7315200" cy="5257800"/>
          </a:xfrm>
        </p:spPr>
        <p:txBody>
          <a:bodyPr>
            <a:normAutofit fontScale="92500" lnSpcReduction="20000"/>
          </a:bodyPr>
          <a:lstStyle/>
          <a:p>
            <a:r>
              <a:rPr lang="en-US" dirty="0" smtClean="0"/>
              <a:t>Most important software</a:t>
            </a:r>
          </a:p>
          <a:p>
            <a:r>
              <a:rPr lang="en-US" dirty="0" smtClean="0"/>
              <a:t>controls the computer’s hardware </a:t>
            </a:r>
          </a:p>
          <a:p>
            <a:r>
              <a:rPr lang="en-US" dirty="0" smtClean="0"/>
              <a:t>Operating system</a:t>
            </a:r>
          </a:p>
          <a:p>
            <a:pPr lvl="1"/>
            <a:r>
              <a:rPr lang="en-US" dirty="0" smtClean="0"/>
              <a:t>tells the computer how to use its own components. </a:t>
            </a:r>
          </a:p>
          <a:p>
            <a:pPr lvl="2"/>
            <a:r>
              <a:rPr lang="en-US" dirty="0" smtClean="0"/>
              <a:t>Windows XP</a:t>
            </a:r>
          </a:p>
          <a:p>
            <a:r>
              <a:rPr lang="en-US" dirty="0" smtClean="0"/>
              <a:t>Network operating system (OS)</a:t>
            </a:r>
          </a:p>
          <a:p>
            <a:pPr lvl="1"/>
            <a:r>
              <a:rPr lang="en-US" dirty="0" smtClean="0"/>
              <a:t>allows computers to communicate and share data across a network</a:t>
            </a:r>
          </a:p>
          <a:p>
            <a:pPr lvl="2"/>
            <a:r>
              <a:rPr lang="en-US" dirty="0" smtClean="0"/>
              <a:t>Windows Server 2003</a:t>
            </a:r>
          </a:p>
          <a:p>
            <a:r>
              <a:rPr lang="en-US" dirty="0" smtClean="0"/>
              <a:t>Utility</a:t>
            </a:r>
          </a:p>
          <a:p>
            <a:pPr lvl="1"/>
            <a:r>
              <a:rPr lang="en-US" dirty="0" smtClean="0"/>
              <a:t>makes the computer system easier to use or performs highly specialized functions.</a:t>
            </a:r>
          </a:p>
          <a:p>
            <a:pPr lvl="2"/>
            <a:r>
              <a:rPr lang="en-US" dirty="0" smtClean="0"/>
              <a:t>Norton Utilities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38</a:t>
            </a:fld>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smtClean="0"/>
              <a:t>Application Software</a:t>
            </a:r>
          </a:p>
        </p:txBody>
      </p:sp>
      <p:sp>
        <p:nvSpPr>
          <p:cNvPr id="39939" name="Rectangle 3"/>
          <p:cNvSpPr>
            <a:spLocks noGrp="1" noChangeArrowheads="1"/>
          </p:cNvSpPr>
          <p:nvPr>
            <p:ph idx="1"/>
          </p:nvPr>
        </p:nvSpPr>
        <p:spPr>
          <a:xfrm>
            <a:off x="304800" y="1219200"/>
            <a:ext cx="7315200" cy="5181600"/>
          </a:xfrm>
        </p:spPr>
        <p:txBody>
          <a:bodyPr>
            <a:normAutofit lnSpcReduction="10000"/>
          </a:bodyPr>
          <a:lstStyle/>
          <a:p>
            <a:r>
              <a:rPr lang="en-US" dirty="0" smtClean="0"/>
              <a:t>Accomplishes a specific task</a:t>
            </a:r>
          </a:p>
          <a:p>
            <a:r>
              <a:rPr lang="en-US" dirty="0" smtClean="0"/>
              <a:t>Most common type of software</a:t>
            </a:r>
          </a:p>
          <a:p>
            <a:pPr lvl="1"/>
            <a:r>
              <a:rPr lang="en-US" dirty="0" smtClean="0"/>
              <a:t>Word processors</a:t>
            </a:r>
          </a:p>
          <a:p>
            <a:pPr lvl="1"/>
            <a:r>
              <a:rPr lang="en-US" dirty="0" smtClean="0"/>
              <a:t>Spreadsheet</a:t>
            </a:r>
          </a:p>
          <a:p>
            <a:pPr lvl="1"/>
            <a:r>
              <a:rPr lang="en-US" dirty="0" smtClean="0"/>
              <a:t>Database Management</a:t>
            </a:r>
          </a:p>
          <a:p>
            <a:pPr lvl="1"/>
            <a:r>
              <a:rPr lang="en-US" dirty="0" smtClean="0"/>
              <a:t>Presentation</a:t>
            </a:r>
          </a:p>
          <a:p>
            <a:pPr lvl="1"/>
            <a:r>
              <a:rPr lang="en-US" dirty="0" smtClean="0"/>
              <a:t>Graphics</a:t>
            </a:r>
          </a:p>
          <a:p>
            <a:pPr lvl="1"/>
            <a:r>
              <a:rPr lang="en-US" dirty="0" smtClean="0"/>
              <a:t>Multimedia authoring</a:t>
            </a:r>
          </a:p>
          <a:p>
            <a:pPr lvl="1"/>
            <a:r>
              <a:rPr lang="en-US" dirty="0" smtClean="0"/>
              <a:t>Entertainment and Education</a:t>
            </a:r>
          </a:p>
          <a:p>
            <a:pPr lvl="1"/>
            <a:r>
              <a:rPr lang="en-US" dirty="0" smtClean="0"/>
              <a:t>Games</a:t>
            </a:r>
          </a:p>
          <a:p>
            <a:pPr lvl="1"/>
            <a:r>
              <a:rPr lang="en-US" dirty="0" smtClean="0"/>
              <a:t>Web Design tools and web browsers</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39</a:t>
            </a:fld>
            <a:endParaRPr lang="en-US" dirty="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mtClean="0"/>
              <a:t>Computer data</a:t>
            </a:r>
          </a:p>
        </p:txBody>
      </p:sp>
      <p:sp>
        <p:nvSpPr>
          <p:cNvPr id="40963" name="Rectangle 3"/>
          <p:cNvSpPr>
            <a:spLocks noGrp="1" noChangeArrowheads="1"/>
          </p:cNvSpPr>
          <p:nvPr>
            <p:ph idx="1"/>
          </p:nvPr>
        </p:nvSpPr>
        <p:spPr/>
        <p:txBody>
          <a:bodyPr/>
          <a:lstStyle/>
          <a:p>
            <a:r>
              <a:rPr lang="en-US" dirty="0" smtClean="0"/>
              <a:t>Fact with no meaning on its own</a:t>
            </a:r>
          </a:p>
          <a:p>
            <a:r>
              <a:rPr lang="en-US" dirty="0" smtClean="0"/>
              <a:t>Stored using the binary number system</a:t>
            </a:r>
          </a:p>
          <a:p>
            <a:r>
              <a:rPr lang="en-US" dirty="0" smtClean="0"/>
              <a:t>Data can be organized into files</a:t>
            </a:r>
          </a:p>
          <a:p>
            <a:pPr lvl="1"/>
            <a:r>
              <a:rPr lang="en-US" dirty="0" smtClean="0"/>
              <a:t>A file is simply a set of data that has been given a name.</a:t>
            </a:r>
          </a:p>
          <a:p>
            <a:pPr lvl="1"/>
            <a:r>
              <a:rPr lang="en-US" dirty="0" smtClean="0"/>
              <a:t> A file that the user can open and use is often called a </a:t>
            </a:r>
            <a:r>
              <a:rPr lang="en-US" u="sng" dirty="0" smtClean="0"/>
              <a:t>document.</a:t>
            </a:r>
            <a:r>
              <a:rPr lang="en-US" dirty="0" smtClean="0"/>
              <a:t> </a:t>
            </a: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40</a:t>
            </a:fld>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533400" y="228600"/>
            <a:ext cx="7086600" cy="911225"/>
          </a:xfrm>
        </p:spPr>
        <p:txBody>
          <a:bodyPr/>
          <a:lstStyle/>
          <a:p>
            <a:pPr eaLnBrk="1" hangingPunct="1"/>
            <a:r>
              <a:rPr lang="en-US" altLang="zh-TW" dirty="0" smtClean="0">
                <a:ea typeface="新細明體" pitchFamily="18" charset="-120"/>
              </a:rPr>
              <a:t>Computer Users</a:t>
            </a:r>
          </a:p>
        </p:txBody>
      </p:sp>
      <p:sp>
        <p:nvSpPr>
          <p:cNvPr id="18436" name="Rectangle 3"/>
          <p:cNvSpPr>
            <a:spLocks noGrp="1" noChangeArrowheads="1"/>
          </p:cNvSpPr>
          <p:nvPr>
            <p:ph type="body" idx="1"/>
          </p:nvPr>
        </p:nvSpPr>
        <p:spPr>
          <a:xfrm>
            <a:off x="609600" y="1219200"/>
            <a:ext cx="7010400" cy="4835525"/>
          </a:xfrm>
        </p:spPr>
        <p:txBody>
          <a:bodyPr/>
          <a:lstStyle/>
          <a:p>
            <a:pPr eaLnBrk="1" hangingPunct="1"/>
            <a:r>
              <a:rPr lang="en-US" altLang="zh-TW" dirty="0" smtClean="0">
                <a:ea typeface="新細明體" pitchFamily="18" charset="-120"/>
              </a:rPr>
              <a:t>User’s Role depends on ability</a:t>
            </a:r>
          </a:p>
          <a:p>
            <a:r>
              <a:rPr lang="en-US" altLang="zh-TW" dirty="0" smtClean="0">
                <a:ea typeface="新細明體" pitchFamily="18" charset="-120"/>
              </a:rPr>
              <a:t>Setup the system</a:t>
            </a:r>
          </a:p>
          <a:p>
            <a:r>
              <a:rPr lang="en-US" altLang="zh-TW" dirty="0" smtClean="0">
                <a:ea typeface="新細明體" pitchFamily="18" charset="-120"/>
              </a:rPr>
              <a:t>Install software</a:t>
            </a:r>
          </a:p>
          <a:p>
            <a:r>
              <a:rPr lang="en-US" altLang="zh-TW" dirty="0" smtClean="0">
                <a:ea typeface="新細明體" pitchFamily="18" charset="-120"/>
              </a:rPr>
              <a:t>Running the Programs</a:t>
            </a:r>
          </a:p>
          <a:p>
            <a:r>
              <a:rPr lang="en-US" altLang="zh-TW" dirty="0" smtClean="0">
                <a:ea typeface="新細明體" pitchFamily="18" charset="-120"/>
              </a:rPr>
              <a:t>Manage files</a:t>
            </a:r>
          </a:p>
          <a:p>
            <a:r>
              <a:rPr lang="en-US" altLang="zh-TW" dirty="0" smtClean="0">
                <a:ea typeface="新細明體" pitchFamily="18" charset="-120"/>
              </a:rPr>
              <a:t>Maintain the system</a:t>
            </a:r>
          </a:p>
          <a:p>
            <a:pPr lvl="1" eaLnBrk="1" hangingPunct="1"/>
            <a:endParaRPr lang="zh-TW" altLang="en-US"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41</a:t>
            </a:fld>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a:xfrm>
            <a:off x="533400" y="228600"/>
            <a:ext cx="7086600" cy="911225"/>
          </a:xfrm>
        </p:spPr>
        <p:txBody>
          <a:bodyPr/>
          <a:lstStyle/>
          <a:p>
            <a:pPr eaLnBrk="1" hangingPunct="1"/>
            <a:r>
              <a:rPr lang="en-US" altLang="zh-TW" dirty="0" err="1" smtClean="0">
                <a:ea typeface="新細明體" pitchFamily="18" charset="-120"/>
              </a:rPr>
              <a:t>Userless</a:t>
            </a:r>
            <a:r>
              <a:rPr lang="en-US" altLang="zh-TW" dirty="0" smtClean="0">
                <a:ea typeface="新細明體" pitchFamily="18" charset="-120"/>
              </a:rPr>
              <a:t> Computers</a:t>
            </a:r>
          </a:p>
        </p:txBody>
      </p:sp>
      <p:sp>
        <p:nvSpPr>
          <p:cNvPr id="18436" name="Rectangle 3"/>
          <p:cNvSpPr>
            <a:spLocks noGrp="1" noChangeArrowheads="1"/>
          </p:cNvSpPr>
          <p:nvPr>
            <p:ph type="body" idx="1"/>
          </p:nvPr>
        </p:nvSpPr>
        <p:spPr/>
        <p:txBody>
          <a:bodyPr/>
          <a:lstStyle/>
          <a:p>
            <a:r>
              <a:rPr lang="en-US" altLang="zh-TW" dirty="0" smtClean="0">
                <a:ea typeface="新細明體" pitchFamily="18" charset="-120"/>
              </a:rPr>
              <a:t>Run with no user input</a:t>
            </a:r>
          </a:p>
          <a:p>
            <a:r>
              <a:rPr lang="en-US" altLang="zh-TW" dirty="0" smtClean="0">
                <a:ea typeface="新細明體" pitchFamily="18" charset="-120"/>
              </a:rPr>
              <a:t>Automated systems</a:t>
            </a:r>
          </a:p>
          <a:p>
            <a:pPr lvl="1"/>
            <a:r>
              <a:rPr lang="en-US" dirty="0" smtClean="0"/>
              <a:t>A car's on board computer</a:t>
            </a:r>
          </a:p>
          <a:p>
            <a:pPr lvl="1"/>
            <a:r>
              <a:rPr lang="en-US" altLang="zh-TW" dirty="0" smtClean="0">
                <a:ea typeface="新細明體" pitchFamily="18" charset="-120"/>
              </a:rPr>
              <a:t>Home appliances</a:t>
            </a:r>
          </a:p>
          <a:p>
            <a:pPr lvl="2"/>
            <a:r>
              <a:rPr lang="en-US" altLang="zh-TW" dirty="0" smtClean="0">
                <a:ea typeface="新細明體" pitchFamily="18" charset="-120"/>
              </a:rPr>
              <a:t>Washers and dryers</a:t>
            </a:r>
          </a:p>
          <a:p>
            <a:pPr lvl="1"/>
            <a:r>
              <a:rPr lang="en-US" altLang="zh-TW" dirty="0" smtClean="0">
                <a:ea typeface="新細明體" pitchFamily="18" charset="-120"/>
              </a:rPr>
              <a:t>Security systems</a:t>
            </a:r>
          </a:p>
          <a:p>
            <a:pPr lvl="1"/>
            <a:r>
              <a:rPr lang="en-US" altLang="zh-TW" dirty="0" smtClean="0">
                <a:ea typeface="新細明體" pitchFamily="18" charset="-120"/>
              </a:rPr>
              <a:t>Navigation systems</a:t>
            </a:r>
          </a:p>
          <a:p>
            <a:r>
              <a:rPr lang="en-US" altLang="zh-TW" dirty="0" smtClean="0">
                <a:ea typeface="新細明體" pitchFamily="18" charset="-120"/>
              </a:rPr>
              <a:t>Typically controlled by their own operating systems</a:t>
            </a:r>
            <a:endParaRPr lang="zh-TW" altLang="en-US" dirty="0" smtClean="0">
              <a:ea typeface="新細明體" pitchFamily="18" charset="-120"/>
            </a:endParaRPr>
          </a:p>
        </p:txBody>
      </p:sp>
      <p:sp>
        <p:nvSpPr>
          <p:cNvPr id="5"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42</a:t>
            </a:fld>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4294967295"/>
          </p:nvPr>
        </p:nvSpPr>
        <p:spPr bwMode="auto">
          <a:xfrm>
            <a:off x="5562600" y="6405562"/>
            <a:ext cx="2128838" cy="376238"/>
          </a:xfrm>
          <a:prstGeom prst="rect">
            <a:avLst/>
          </a:prstGeom>
          <a:noFill/>
          <a:ln>
            <a:miter lim="800000"/>
            <a:headEnd/>
            <a:tailEnd/>
          </a:ln>
        </p:spPr>
        <p:txBody>
          <a:bodyPr/>
          <a:lstStyle/>
          <a:p>
            <a:fld id="{0A147E1F-7BB4-41CD-B102-3D0DDA38FA7B}" type="slidenum">
              <a:rPr lang="en-US"/>
              <a:pPr/>
              <a:t>43</a:t>
            </a:fld>
            <a:endParaRPr lang="en-US" dirty="0"/>
          </a:p>
        </p:txBody>
      </p:sp>
      <p:sp>
        <p:nvSpPr>
          <p:cNvPr id="16387" name="Rectangle 1"/>
          <p:cNvSpPr>
            <a:spLocks noGrp="1" noChangeArrowheads="1"/>
          </p:cNvSpPr>
          <p:nvPr>
            <p:ph type="title" idx="4294967295"/>
          </p:nvPr>
        </p:nvSpPr>
        <p:spPr>
          <a:xfrm>
            <a:off x="914400" y="304800"/>
            <a:ext cx="8001000" cy="609600"/>
          </a:xfrm>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Summary</a:t>
            </a:r>
          </a:p>
        </p:txBody>
      </p:sp>
      <p:sp>
        <p:nvSpPr>
          <p:cNvPr id="5" name="Rectangle 3"/>
          <p:cNvSpPr>
            <a:spLocks noGrp="1" noChangeArrowheads="1"/>
          </p:cNvSpPr>
          <p:nvPr>
            <p:ph idx="1"/>
          </p:nvPr>
        </p:nvSpPr>
        <p:spPr>
          <a:xfrm>
            <a:off x="457200" y="1219200"/>
            <a:ext cx="7315200" cy="5257800"/>
          </a:xfrm>
        </p:spPr>
        <p:txBody>
          <a:bodyPr>
            <a:normAutofit/>
          </a:bodyPr>
          <a:lstStyle/>
          <a:p>
            <a:r>
              <a:rPr lang="en-US" dirty="0" smtClean="0">
                <a:latin typeface="Arial" pitchFamily="34" charset="0"/>
                <a:cs typeface="Arial" pitchFamily="34" charset="0"/>
              </a:rPr>
              <a:t>Parts of the Computer System</a:t>
            </a:r>
          </a:p>
          <a:p>
            <a:pPr lvl="1"/>
            <a:r>
              <a:rPr lang="en-US" dirty="0" smtClean="0">
                <a:latin typeface="Arial" pitchFamily="34" charset="0"/>
                <a:cs typeface="Arial" pitchFamily="34" charset="0"/>
              </a:rPr>
              <a:t>Hardware, Software, Data, People</a:t>
            </a:r>
          </a:p>
          <a:p>
            <a:r>
              <a:rPr lang="en-US" dirty="0" smtClean="0">
                <a:latin typeface="Arial" pitchFamily="34" charset="0"/>
                <a:cs typeface="Arial" pitchFamily="34" charset="0"/>
              </a:rPr>
              <a:t>Information Processing Cycle</a:t>
            </a:r>
          </a:p>
          <a:p>
            <a:pPr lvl="1"/>
            <a:r>
              <a:rPr lang="en-US" dirty="0" smtClean="0">
                <a:latin typeface="Arial" pitchFamily="34" charset="0"/>
                <a:cs typeface="Arial" pitchFamily="34" charset="0"/>
              </a:rPr>
              <a:t>Input, Processing, Output, Storage</a:t>
            </a:r>
          </a:p>
          <a:p>
            <a:r>
              <a:rPr lang="en-US" dirty="0" smtClean="0">
                <a:latin typeface="Arial" pitchFamily="34" charset="0"/>
                <a:cs typeface="Arial" pitchFamily="34" charset="0"/>
              </a:rPr>
              <a:t>Computer Hardware</a:t>
            </a:r>
          </a:p>
          <a:p>
            <a:pPr lvl="1"/>
            <a:r>
              <a:rPr lang="en-US" dirty="0" smtClean="0">
                <a:latin typeface="Arial" pitchFamily="34" charset="0"/>
                <a:cs typeface="Arial" pitchFamily="34" charset="0"/>
              </a:rPr>
              <a:t>Processor, Memory, Motherboard</a:t>
            </a:r>
          </a:p>
          <a:p>
            <a:pPr lvl="1"/>
            <a:r>
              <a:rPr lang="en-US" dirty="0" smtClean="0">
                <a:latin typeface="Arial" pitchFamily="34" charset="0"/>
                <a:cs typeface="Arial" pitchFamily="34" charset="0"/>
              </a:rPr>
              <a:t>Input Devices Output devices</a:t>
            </a:r>
          </a:p>
          <a:p>
            <a:pPr lvl="1"/>
            <a:r>
              <a:rPr lang="en-US" dirty="0" smtClean="0">
                <a:latin typeface="Arial" pitchFamily="34" charset="0"/>
                <a:cs typeface="Arial" pitchFamily="34" charset="0"/>
              </a:rPr>
              <a:t>Storage Devices</a:t>
            </a:r>
          </a:p>
          <a:p>
            <a:r>
              <a:rPr lang="en-US" dirty="0" smtClean="0">
                <a:latin typeface="Arial" pitchFamily="34" charset="0"/>
                <a:cs typeface="Arial" pitchFamily="34" charset="0"/>
              </a:rPr>
              <a:t>Computer Software</a:t>
            </a:r>
          </a:p>
          <a:p>
            <a:r>
              <a:rPr lang="en-US" dirty="0" smtClean="0">
                <a:latin typeface="Arial" pitchFamily="34" charset="0"/>
                <a:cs typeface="Arial" pitchFamily="34" charset="0"/>
              </a:rPr>
              <a:t>Computer Users</a:t>
            </a:r>
          </a:p>
          <a:p>
            <a:pPr lvl="1"/>
            <a:endParaRPr lang="en-US" dirty="0" smtClean="0">
              <a:latin typeface="Arial" pitchFamily="34" charset="0"/>
              <a:cs typeface="Arial" pitchFamily="34" charset="0"/>
            </a:endParaRPr>
          </a:p>
          <a:p>
            <a:pPr lvl="1"/>
            <a:endParaRPr lang="en-US" dirty="0" smtClean="0">
              <a:latin typeface="Arial" pitchFamily="34" charset="0"/>
              <a:cs typeface="Arial" pitchFamily="34" charset="0"/>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Virtual_Slide_Template_Final</Template>
  <TotalTime>4055</TotalTime>
  <Words>2387</Words>
  <Application>Microsoft Office PowerPoint</Application>
  <PresentationFormat>On-screen Show (4:3)</PresentationFormat>
  <Paragraphs>431</Paragraphs>
  <Slides>43</Slides>
  <Notes>35</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Edge</vt:lpstr>
      <vt:lpstr>CSC 101 Introduction to Computing  Lecture 3 </vt:lpstr>
      <vt:lpstr>Last Lecture Summary I</vt:lpstr>
      <vt:lpstr>Last Lecture Summary II</vt:lpstr>
      <vt:lpstr>Looking Inside Computer System</vt:lpstr>
      <vt:lpstr>Parts of the Computer System</vt:lpstr>
      <vt:lpstr>Hardware</vt:lpstr>
      <vt:lpstr>Software</vt:lpstr>
      <vt:lpstr>Data</vt:lpstr>
      <vt:lpstr>Users</vt:lpstr>
      <vt:lpstr>Information Processing Cycle</vt:lpstr>
      <vt:lpstr>Steps to Process Data</vt:lpstr>
      <vt:lpstr>Steps to Process Data</vt:lpstr>
      <vt:lpstr>Essential Computer Hardware</vt:lpstr>
      <vt:lpstr>Processing Devices</vt:lpstr>
      <vt:lpstr>Processor</vt:lpstr>
      <vt:lpstr>How does everything connect?</vt:lpstr>
      <vt:lpstr>Motherboard</vt:lpstr>
      <vt:lpstr>Slide 18</vt:lpstr>
      <vt:lpstr>Slide 19</vt:lpstr>
      <vt:lpstr>Random Access Memory </vt:lpstr>
      <vt:lpstr>Read Only Memory</vt:lpstr>
      <vt:lpstr>Input</vt:lpstr>
      <vt:lpstr>Other Input Devices</vt:lpstr>
      <vt:lpstr>Output </vt:lpstr>
      <vt:lpstr>Output</vt:lpstr>
      <vt:lpstr>Slide 26</vt:lpstr>
      <vt:lpstr>Communication Devices</vt:lpstr>
      <vt:lpstr>Storage Devices</vt:lpstr>
      <vt:lpstr> Types of Storage Devices</vt:lpstr>
      <vt:lpstr> Magnetic Storage</vt:lpstr>
      <vt:lpstr>Hard disk drive</vt:lpstr>
      <vt:lpstr>Optical Storage</vt:lpstr>
      <vt:lpstr>Blu Ray</vt:lpstr>
      <vt:lpstr>Storage Capacity</vt:lpstr>
      <vt:lpstr>Put all the hardware together and…</vt:lpstr>
      <vt:lpstr>Power</vt:lpstr>
      <vt:lpstr>Software Runs The Machine</vt:lpstr>
      <vt:lpstr>System Software</vt:lpstr>
      <vt:lpstr>Application Software</vt:lpstr>
      <vt:lpstr>Computer data</vt:lpstr>
      <vt:lpstr>Computer Users</vt:lpstr>
      <vt:lpstr>Userless Computers</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subject>Introduction to Computing</dc:subject>
  <dc:creator>Dr. Iftikhar Azim Niaz</dc:creator>
  <cp:lastModifiedBy>NTS</cp:lastModifiedBy>
  <cp:revision>245</cp:revision>
  <dcterms:created xsi:type="dcterms:W3CDTF">2004-10-06T00:41:44Z</dcterms:created>
  <dcterms:modified xsi:type="dcterms:W3CDTF">2012-05-01T07:53:45Z</dcterms:modified>
</cp:coreProperties>
</file>