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Default Extension="png" ContentType="image/png"/>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59"/>
  </p:notesMasterIdLst>
  <p:sldIdLst>
    <p:sldId id="306" r:id="rId2"/>
    <p:sldId id="547" r:id="rId3"/>
    <p:sldId id="633" r:id="rId4"/>
    <p:sldId id="579" r:id="rId5"/>
    <p:sldId id="580" r:id="rId6"/>
    <p:sldId id="581" r:id="rId7"/>
    <p:sldId id="632" r:id="rId8"/>
    <p:sldId id="582" r:id="rId9"/>
    <p:sldId id="634" r:id="rId10"/>
    <p:sldId id="584" r:id="rId11"/>
    <p:sldId id="585" r:id="rId12"/>
    <p:sldId id="586" r:id="rId13"/>
    <p:sldId id="587" r:id="rId14"/>
    <p:sldId id="588" r:id="rId15"/>
    <p:sldId id="589" r:id="rId16"/>
    <p:sldId id="590" r:id="rId17"/>
    <p:sldId id="591" r:id="rId18"/>
    <p:sldId id="592" r:id="rId19"/>
    <p:sldId id="593" r:id="rId20"/>
    <p:sldId id="605" r:id="rId21"/>
    <p:sldId id="594" r:id="rId22"/>
    <p:sldId id="606" r:id="rId23"/>
    <p:sldId id="607" r:id="rId24"/>
    <p:sldId id="608" r:id="rId25"/>
    <p:sldId id="609" r:id="rId26"/>
    <p:sldId id="610" r:id="rId27"/>
    <p:sldId id="611" r:id="rId28"/>
    <p:sldId id="642" r:id="rId29"/>
    <p:sldId id="613" r:id="rId30"/>
    <p:sldId id="614" r:id="rId31"/>
    <p:sldId id="615" r:id="rId32"/>
    <p:sldId id="616" r:id="rId33"/>
    <p:sldId id="617" r:id="rId34"/>
    <p:sldId id="595" r:id="rId35"/>
    <p:sldId id="596" r:id="rId36"/>
    <p:sldId id="635" r:id="rId37"/>
    <p:sldId id="636" r:id="rId38"/>
    <p:sldId id="638" r:id="rId39"/>
    <p:sldId id="597" r:id="rId40"/>
    <p:sldId id="598" r:id="rId41"/>
    <p:sldId id="599" r:id="rId42"/>
    <p:sldId id="628" r:id="rId43"/>
    <p:sldId id="600" r:id="rId44"/>
    <p:sldId id="626" r:id="rId45"/>
    <p:sldId id="601" r:id="rId46"/>
    <p:sldId id="602" r:id="rId47"/>
    <p:sldId id="627" r:id="rId48"/>
    <p:sldId id="631" r:id="rId49"/>
    <p:sldId id="630" r:id="rId50"/>
    <p:sldId id="619" r:id="rId51"/>
    <p:sldId id="620" r:id="rId52"/>
    <p:sldId id="621" r:id="rId53"/>
    <p:sldId id="641" r:id="rId54"/>
    <p:sldId id="603" r:id="rId55"/>
    <p:sldId id="576" r:id="rId56"/>
    <p:sldId id="640" r:id="rId57"/>
    <p:sldId id="577" r:id="rId5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000CC"/>
    <a:srgbClr val="000099"/>
    <a:srgbClr val="990000"/>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327" autoAdjust="0"/>
    <p:restoredTop sz="94798" autoAdjust="0"/>
  </p:normalViewPr>
  <p:slideViewPr>
    <p:cSldViewPr>
      <p:cViewPr varScale="1">
        <p:scale>
          <a:sx n="51" d="100"/>
          <a:sy n="51" d="100"/>
        </p:scale>
        <p:origin x="-1219" y="-72"/>
      </p:cViewPr>
      <p:guideLst>
        <p:guide orient="horz" pos="2160"/>
        <p:guide pos="2880"/>
      </p:guideLst>
    </p:cSldViewPr>
  </p:slideViewPr>
  <p:outlineViewPr>
    <p:cViewPr>
      <p:scale>
        <a:sx n="33" d="100"/>
        <a:sy n="33" d="100"/>
      </p:scale>
      <p:origin x="0" y="1134"/>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9.xml"/></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BC15C7-9BC5-433D-92A7-BCC39A2CC830}" type="doc">
      <dgm:prSet loTypeId="urn:microsoft.com/office/officeart/2005/8/layout/default" loCatId="list" qsTypeId="urn:microsoft.com/office/officeart/2005/8/quickstyle/simple5" qsCatId="simple" csTypeId="urn:microsoft.com/office/officeart/2005/8/colors/accent4_3" csCatId="accent4" phldr="1"/>
      <dgm:spPr/>
      <dgm:t>
        <a:bodyPr/>
        <a:lstStyle/>
        <a:p>
          <a:endParaRPr lang="en-US"/>
        </a:p>
      </dgm:t>
    </dgm:pt>
    <dgm:pt modelId="{B3FE26CD-5A00-48C9-B8C8-E72042745DE8}">
      <dgm:prSet/>
      <dgm:spPr>
        <a:xfrm>
          <a:off x="3038474" y="528637"/>
          <a:ext cx="2762250" cy="1657349"/>
        </a:xfrm>
        <a:gradFill rotWithShape="0">
          <a:gsLst>
            <a:gs pos="0">
              <a:srgbClr val="8064A2">
                <a:shade val="80000"/>
                <a:hueOff val="-35312"/>
                <a:satOff val="-873"/>
                <a:lumOff val="4998"/>
                <a:alphaOff val="0"/>
                <a:shade val="51000"/>
                <a:satMod val="130000"/>
              </a:srgbClr>
            </a:gs>
            <a:gs pos="80000">
              <a:srgbClr val="8064A2">
                <a:shade val="80000"/>
                <a:hueOff val="-35312"/>
                <a:satOff val="-873"/>
                <a:lumOff val="4998"/>
                <a:alphaOff val="0"/>
                <a:shade val="93000"/>
                <a:satMod val="130000"/>
              </a:srgbClr>
            </a:gs>
            <a:gs pos="100000">
              <a:srgbClr val="8064A2">
                <a:shade val="80000"/>
                <a:hueOff val="-35312"/>
                <a:satOff val="-873"/>
                <a:lumOff val="499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Explain how Web pages use graphics, animation, audio, video, virtual reality, and plug-ins</a:t>
          </a:r>
        </a:p>
      </dgm:t>
    </dgm:pt>
    <dgm:pt modelId="{346D838F-259D-4A61-BE29-1128FA67F29C}" type="parTrans" cxnId="{58C9B880-95C9-46CA-97AB-16AC790466F0}">
      <dgm:prSet/>
      <dgm:spPr/>
      <dgm:t>
        <a:bodyPr/>
        <a:lstStyle/>
        <a:p>
          <a:endParaRPr lang="en-US"/>
        </a:p>
      </dgm:t>
    </dgm:pt>
    <dgm:pt modelId="{62660FCF-9A14-439F-AD45-D259EB226FAB}" type="sibTrans" cxnId="{58C9B880-95C9-46CA-97AB-16AC790466F0}">
      <dgm:prSet/>
      <dgm:spPr/>
      <dgm:t>
        <a:bodyPr/>
        <a:lstStyle/>
        <a:p>
          <a:endParaRPr lang="en-US"/>
        </a:p>
      </dgm:t>
    </dgm:pt>
    <dgm:pt modelId="{7A66F28A-5CDF-49BD-BEEE-C15586E29F4C}">
      <dgm:prSet/>
      <dgm:spPr>
        <a:xfrm>
          <a:off x="6076950" y="528637"/>
          <a:ext cx="2762250" cy="1657349"/>
        </a:xfrm>
        <a:gradFill rotWithShape="0">
          <a:gsLst>
            <a:gs pos="0">
              <a:srgbClr val="8064A2">
                <a:shade val="80000"/>
                <a:hueOff val="-70623"/>
                <a:satOff val="-1746"/>
                <a:lumOff val="9995"/>
                <a:alphaOff val="0"/>
                <a:shade val="51000"/>
                <a:satMod val="130000"/>
              </a:srgbClr>
            </a:gs>
            <a:gs pos="80000">
              <a:srgbClr val="8064A2">
                <a:shade val="80000"/>
                <a:hueOff val="-70623"/>
                <a:satOff val="-1746"/>
                <a:lumOff val="9995"/>
                <a:alphaOff val="0"/>
                <a:shade val="93000"/>
                <a:satMod val="130000"/>
              </a:srgbClr>
            </a:gs>
            <a:gs pos="100000">
              <a:srgbClr val="8064A2">
                <a:shade val="80000"/>
                <a:hueOff val="-70623"/>
                <a:satOff val="-1746"/>
                <a:lumOff val="9995"/>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Identify and briefly describe the steps required for Web publishing</a:t>
          </a:r>
        </a:p>
      </dgm:t>
    </dgm:pt>
    <dgm:pt modelId="{A66B0237-0D2E-4B7B-8098-BC77DAB3C5E0}" type="parTrans" cxnId="{1AFEDA2F-3070-4975-8FC1-78D67DE69920}">
      <dgm:prSet/>
      <dgm:spPr/>
      <dgm:t>
        <a:bodyPr/>
        <a:lstStyle/>
        <a:p>
          <a:endParaRPr lang="en-US"/>
        </a:p>
      </dgm:t>
    </dgm:pt>
    <dgm:pt modelId="{E34EB364-7442-44BC-9F5D-AAC521B9245F}" type="sibTrans" cxnId="{1AFEDA2F-3070-4975-8FC1-78D67DE69920}">
      <dgm:prSet/>
      <dgm:spPr/>
      <dgm:t>
        <a:bodyPr/>
        <a:lstStyle/>
        <a:p>
          <a:endParaRPr lang="en-US"/>
        </a:p>
      </dgm:t>
    </dgm:pt>
    <dgm:pt modelId="{0414964A-B906-4AD7-8E7E-FA3C6029CCB3}">
      <dgm:prSet/>
      <dgm:spPr>
        <a:xfrm>
          <a:off x="0" y="2462212"/>
          <a:ext cx="2762250" cy="1657349"/>
        </a:xfrm>
        <a:gradFill rotWithShape="0">
          <a:gsLst>
            <a:gs pos="0">
              <a:srgbClr val="8064A2">
                <a:shade val="80000"/>
                <a:hueOff val="-105935"/>
                <a:satOff val="-2619"/>
                <a:lumOff val="14993"/>
                <a:alphaOff val="0"/>
                <a:shade val="51000"/>
                <a:satMod val="130000"/>
              </a:srgbClr>
            </a:gs>
            <a:gs pos="80000">
              <a:srgbClr val="8064A2">
                <a:shade val="80000"/>
                <a:hueOff val="-105935"/>
                <a:satOff val="-2619"/>
                <a:lumOff val="14993"/>
                <a:alphaOff val="0"/>
                <a:shade val="93000"/>
                <a:satMod val="130000"/>
              </a:srgbClr>
            </a:gs>
            <a:gs pos="100000">
              <a:srgbClr val="8064A2">
                <a:shade val="80000"/>
                <a:hueOff val="-105935"/>
                <a:satOff val="-2619"/>
                <a:lumOff val="14993"/>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Describe the types of e-commerce</a:t>
          </a:r>
        </a:p>
      </dgm:t>
    </dgm:pt>
    <dgm:pt modelId="{7F5BABD9-4EA1-4D78-B7C7-C2D4B108F037}" type="parTrans" cxnId="{B77C1758-B071-496F-9C31-579432CD7084}">
      <dgm:prSet/>
      <dgm:spPr/>
      <dgm:t>
        <a:bodyPr/>
        <a:lstStyle/>
        <a:p>
          <a:endParaRPr lang="en-US"/>
        </a:p>
      </dgm:t>
    </dgm:pt>
    <dgm:pt modelId="{9D36722C-5879-4E6A-AF5D-CFE99BDDBDF1}" type="sibTrans" cxnId="{B77C1758-B071-496F-9C31-579432CD7084}">
      <dgm:prSet/>
      <dgm:spPr/>
      <dgm:t>
        <a:bodyPr/>
        <a:lstStyle/>
        <a:p>
          <a:endParaRPr lang="en-US"/>
        </a:p>
      </dgm:t>
    </dgm:pt>
    <dgm:pt modelId="{AA0C83AE-BC09-4DB9-B26D-214CE2B50A97}">
      <dgm:prSet/>
      <dgm:spPr>
        <a:xfrm>
          <a:off x="3038474" y="2462212"/>
          <a:ext cx="2762250" cy="1657349"/>
        </a:xfrm>
        <a:gradFill rotWithShape="0">
          <a:gsLst>
            <a:gs pos="0">
              <a:srgbClr val="8064A2">
                <a:shade val="80000"/>
                <a:hueOff val="-141246"/>
                <a:satOff val="-3492"/>
                <a:lumOff val="19990"/>
                <a:alphaOff val="0"/>
                <a:shade val="51000"/>
                <a:satMod val="130000"/>
              </a:srgbClr>
            </a:gs>
            <a:gs pos="80000">
              <a:srgbClr val="8064A2">
                <a:shade val="80000"/>
                <a:hueOff val="-141246"/>
                <a:satOff val="-3492"/>
                <a:lumOff val="19990"/>
                <a:alphaOff val="0"/>
                <a:shade val="93000"/>
                <a:satMod val="130000"/>
              </a:srgbClr>
            </a:gs>
            <a:gs pos="100000">
              <a:srgbClr val="8064A2">
                <a:shade val="80000"/>
                <a:hueOff val="-141246"/>
                <a:satOff val="-3492"/>
                <a:lumOff val="1999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Explain how e-mail, mailing lists, instant messaging, chat rooms, VoIP, newsgroups and message boards, and FTP work</a:t>
          </a:r>
        </a:p>
      </dgm:t>
    </dgm:pt>
    <dgm:pt modelId="{242049F8-7716-4B64-9B38-2ABAF14F7B3A}" type="parTrans" cxnId="{E6C39CE5-A687-4B93-987F-37BB044789B4}">
      <dgm:prSet/>
      <dgm:spPr/>
      <dgm:t>
        <a:bodyPr/>
        <a:lstStyle/>
        <a:p>
          <a:endParaRPr lang="en-US"/>
        </a:p>
      </dgm:t>
    </dgm:pt>
    <dgm:pt modelId="{BF113FE1-79FD-4B13-B5C9-AB0DE115639E}" type="sibTrans" cxnId="{E6C39CE5-A687-4B93-987F-37BB044789B4}">
      <dgm:prSet/>
      <dgm:spPr/>
      <dgm:t>
        <a:bodyPr/>
        <a:lstStyle/>
        <a:p>
          <a:endParaRPr lang="en-US"/>
        </a:p>
      </dgm:t>
    </dgm:pt>
    <dgm:pt modelId="{4258D264-C76E-44B1-8B59-809D1A7BEC10}">
      <dgm:prSet/>
      <dgm:spPr>
        <a:xfrm>
          <a:off x="6076950" y="2462212"/>
          <a:ext cx="2762250" cy="1657349"/>
        </a:xfrm>
        <a:gradFill rotWithShape="0">
          <a:gsLst>
            <a:gs pos="0">
              <a:srgbClr val="8064A2">
                <a:shade val="80000"/>
                <a:hueOff val="-176558"/>
                <a:satOff val="-4365"/>
                <a:lumOff val="24988"/>
                <a:alphaOff val="0"/>
                <a:shade val="51000"/>
                <a:satMod val="130000"/>
              </a:srgbClr>
            </a:gs>
            <a:gs pos="80000">
              <a:srgbClr val="8064A2">
                <a:shade val="80000"/>
                <a:hueOff val="-176558"/>
                <a:satOff val="-4365"/>
                <a:lumOff val="24988"/>
                <a:alphaOff val="0"/>
                <a:shade val="93000"/>
                <a:satMod val="130000"/>
              </a:srgbClr>
            </a:gs>
            <a:gs pos="100000">
              <a:srgbClr val="8064A2">
                <a:shade val="80000"/>
                <a:hueOff val="-176558"/>
                <a:satOff val="-4365"/>
                <a:lumOff val="2498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r>
            <a:rPr lang="en-US" dirty="0" smtClean="0">
              <a:solidFill>
                <a:sysClr val="window" lastClr="FFFFFF"/>
              </a:solidFill>
              <a:latin typeface="Calibri"/>
              <a:ea typeface="+mn-ea"/>
              <a:cs typeface="+mn-cs"/>
            </a:rPr>
            <a:t>Identify the rules of netiquette</a:t>
          </a:r>
        </a:p>
      </dgm:t>
    </dgm:pt>
    <dgm:pt modelId="{97D47238-2CB4-4D8E-BA3A-C51943C6C9B4}" type="parTrans" cxnId="{8F10BCC7-0288-48C5-B21E-BC91DF84EEFE}">
      <dgm:prSet/>
      <dgm:spPr/>
      <dgm:t>
        <a:bodyPr/>
        <a:lstStyle/>
        <a:p>
          <a:endParaRPr lang="en-US"/>
        </a:p>
      </dgm:t>
    </dgm:pt>
    <dgm:pt modelId="{A2D0FC44-48E4-4239-91F5-8AAB4A8F862F}" type="sibTrans" cxnId="{8F10BCC7-0288-48C5-B21E-BC91DF84EEFE}">
      <dgm:prSet/>
      <dgm:spPr/>
      <dgm:t>
        <a:bodyPr/>
        <a:lstStyle/>
        <a:p>
          <a:endParaRPr lang="en-US"/>
        </a:p>
      </dgm:t>
    </dgm:pt>
    <dgm:pt modelId="{0283AAF8-8E6B-4228-934C-18F9A9076AC0}" type="pres">
      <dgm:prSet presAssocID="{3DBC15C7-9BC5-433D-92A7-BCC39A2CC830}" presName="diagram" presStyleCnt="0">
        <dgm:presLayoutVars>
          <dgm:dir/>
          <dgm:resizeHandles val="exact"/>
        </dgm:presLayoutVars>
      </dgm:prSet>
      <dgm:spPr/>
      <dgm:t>
        <a:bodyPr/>
        <a:lstStyle/>
        <a:p>
          <a:endParaRPr lang="en-US"/>
        </a:p>
      </dgm:t>
    </dgm:pt>
    <dgm:pt modelId="{B10BDACB-644B-4305-90C8-B5BB5CC4694D}" type="pres">
      <dgm:prSet presAssocID="{B3FE26CD-5A00-48C9-B8C8-E72042745DE8}" presName="node" presStyleLbl="node1" presStyleIdx="0" presStyleCnt="5" custLinFactNeighborX="5517" custLinFactNeighborY="-20402">
        <dgm:presLayoutVars>
          <dgm:bulletEnabled val="1"/>
        </dgm:presLayoutVars>
      </dgm:prSet>
      <dgm:spPr>
        <a:prstGeom prst="rect">
          <a:avLst/>
        </a:prstGeom>
      </dgm:spPr>
      <dgm:t>
        <a:bodyPr/>
        <a:lstStyle/>
        <a:p>
          <a:endParaRPr lang="en-US"/>
        </a:p>
      </dgm:t>
    </dgm:pt>
    <dgm:pt modelId="{07D417B6-2454-491A-A8A9-AE2ECB7A7D6A}" type="pres">
      <dgm:prSet presAssocID="{62660FCF-9A14-439F-AD45-D259EB226FAB}" presName="sibTrans" presStyleCnt="0"/>
      <dgm:spPr/>
      <dgm:t>
        <a:bodyPr/>
        <a:lstStyle/>
        <a:p>
          <a:endParaRPr lang="en-US"/>
        </a:p>
      </dgm:t>
    </dgm:pt>
    <dgm:pt modelId="{41C260E7-CD07-49F7-8D42-49597FE7B7BB}" type="pres">
      <dgm:prSet presAssocID="{7A66F28A-5CDF-49BD-BEEE-C15586E29F4C}" presName="node" presStyleLbl="node1" presStyleIdx="1" presStyleCnt="5" custLinFactX="5172" custLinFactNeighborX="100000" custLinFactNeighborY="-20402">
        <dgm:presLayoutVars>
          <dgm:bulletEnabled val="1"/>
        </dgm:presLayoutVars>
      </dgm:prSet>
      <dgm:spPr>
        <a:prstGeom prst="rect">
          <a:avLst/>
        </a:prstGeom>
      </dgm:spPr>
      <dgm:t>
        <a:bodyPr/>
        <a:lstStyle/>
        <a:p>
          <a:endParaRPr lang="en-US"/>
        </a:p>
      </dgm:t>
    </dgm:pt>
    <dgm:pt modelId="{32DF5B87-80F3-4493-B367-247EBD12F1D3}" type="pres">
      <dgm:prSet presAssocID="{E34EB364-7442-44BC-9F5D-AAC521B9245F}" presName="sibTrans" presStyleCnt="0"/>
      <dgm:spPr/>
      <dgm:t>
        <a:bodyPr/>
        <a:lstStyle/>
        <a:p>
          <a:endParaRPr lang="en-US"/>
        </a:p>
      </dgm:t>
    </dgm:pt>
    <dgm:pt modelId="{E3A1CE30-D9CC-4000-9160-390F5B9FC64E}" type="pres">
      <dgm:prSet presAssocID="{0414964A-B906-4AD7-8E7E-FA3C6029CCB3}" presName="node" presStyleLbl="node1" presStyleIdx="2" presStyleCnt="5" custLinFactX="-9655" custLinFactNeighborX="-100000" custLinFactNeighborY="-20402">
        <dgm:presLayoutVars>
          <dgm:bulletEnabled val="1"/>
        </dgm:presLayoutVars>
      </dgm:prSet>
      <dgm:spPr>
        <a:prstGeom prst="rect">
          <a:avLst/>
        </a:prstGeom>
      </dgm:spPr>
      <dgm:t>
        <a:bodyPr/>
        <a:lstStyle/>
        <a:p>
          <a:endParaRPr lang="en-US"/>
        </a:p>
      </dgm:t>
    </dgm:pt>
    <dgm:pt modelId="{0D0C36AD-F718-4BF1-B9D1-9BF233C68BC9}" type="pres">
      <dgm:prSet presAssocID="{9D36722C-5879-4E6A-AF5D-CFE99BDDBDF1}" presName="sibTrans" presStyleCnt="0"/>
      <dgm:spPr/>
      <dgm:t>
        <a:bodyPr/>
        <a:lstStyle/>
        <a:p>
          <a:endParaRPr lang="en-US"/>
        </a:p>
      </dgm:t>
    </dgm:pt>
    <dgm:pt modelId="{0F988EC7-9EF8-448B-A62B-7484B79CFCA0}" type="pres">
      <dgm:prSet presAssocID="{AA0C83AE-BC09-4DB9-B26D-214CE2B50A97}" presName="node" presStyleLbl="node1" presStyleIdx="3" presStyleCnt="5" custLinFactNeighborX="16724" custLinFactNeighborY="-22126">
        <dgm:presLayoutVars>
          <dgm:bulletEnabled val="1"/>
        </dgm:presLayoutVars>
      </dgm:prSet>
      <dgm:spPr>
        <a:prstGeom prst="rect">
          <a:avLst/>
        </a:prstGeom>
      </dgm:spPr>
      <dgm:t>
        <a:bodyPr/>
        <a:lstStyle/>
        <a:p>
          <a:endParaRPr lang="en-US"/>
        </a:p>
      </dgm:t>
    </dgm:pt>
    <dgm:pt modelId="{0166D73C-F6FB-431A-A2B9-788721AA4078}" type="pres">
      <dgm:prSet presAssocID="{BF113FE1-79FD-4B13-B5C9-AB0DE115639E}" presName="sibTrans" presStyleCnt="0"/>
      <dgm:spPr/>
      <dgm:t>
        <a:bodyPr/>
        <a:lstStyle/>
        <a:p>
          <a:endParaRPr lang="en-US"/>
        </a:p>
      </dgm:t>
    </dgm:pt>
    <dgm:pt modelId="{900D2321-DBB7-469B-B7AA-C4F355EB58E4}" type="pres">
      <dgm:prSet presAssocID="{4258D264-C76E-44B1-8B59-809D1A7BEC10}" presName="node" presStyleLbl="node1" presStyleIdx="4" presStyleCnt="5" custLinFactNeighborX="17069" custLinFactNeighborY="-22126">
        <dgm:presLayoutVars>
          <dgm:bulletEnabled val="1"/>
        </dgm:presLayoutVars>
      </dgm:prSet>
      <dgm:spPr>
        <a:prstGeom prst="rect">
          <a:avLst/>
        </a:prstGeom>
      </dgm:spPr>
      <dgm:t>
        <a:bodyPr/>
        <a:lstStyle/>
        <a:p>
          <a:endParaRPr lang="en-US"/>
        </a:p>
      </dgm:t>
    </dgm:pt>
  </dgm:ptLst>
  <dgm:cxnLst>
    <dgm:cxn modelId="{B77C1758-B071-496F-9C31-579432CD7084}" srcId="{3DBC15C7-9BC5-433D-92A7-BCC39A2CC830}" destId="{0414964A-B906-4AD7-8E7E-FA3C6029CCB3}" srcOrd="2" destOrd="0" parTransId="{7F5BABD9-4EA1-4D78-B7C7-C2D4B108F037}" sibTransId="{9D36722C-5879-4E6A-AF5D-CFE99BDDBDF1}"/>
    <dgm:cxn modelId="{312750E8-6772-4562-979F-12AC2FFB8F73}" type="presOf" srcId="{0414964A-B906-4AD7-8E7E-FA3C6029CCB3}" destId="{E3A1CE30-D9CC-4000-9160-390F5B9FC64E}" srcOrd="0" destOrd="0" presId="urn:microsoft.com/office/officeart/2005/8/layout/default"/>
    <dgm:cxn modelId="{8F10BCC7-0288-48C5-B21E-BC91DF84EEFE}" srcId="{3DBC15C7-9BC5-433D-92A7-BCC39A2CC830}" destId="{4258D264-C76E-44B1-8B59-809D1A7BEC10}" srcOrd="4" destOrd="0" parTransId="{97D47238-2CB4-4D8E-BA3A-C51943C6C9B4}" sibTransId="{A2D0FC44-48E4-4239-91F5-8AAB4A8F862F}"/>
    <dgm:cxn modelId="{79593289-3D6B-4FBC-98C8-E0A12A50A73C}" type="presOf" srcId="{3DBC15C7-9BC5-433D-92A7-BCC39A2CC830}" destId="{0283AAF8-8E6B-4228-934C-18F9A9076AC0}" srcOrd="0" destOrd="0" presId="urn:microsoft.com/office/officeart/2005/8/layout/default"/>
    <dgm:cxn modelId="{1AFEDA2F-3070-4975-8FC1-78D67DE69920}" srcId="{3DBC15C7-9BC5-433D-92A7-BCC39A2CC830}" destId="{7A66F28A-5CDF-49BD-BEEE-C15586E29F4C}" srcOrd="1" destOrd="0" parTransId="{A66B0237-0D2E-4B7B-8098-BC77DAB3C5E0}" sibTransId="{E34EB364-7442-44BC-9F5D-AAC521B9245F}"/>
    <dgm:cxn modelId="{E381385F-8E6D-4E41-A9C6-48879593BDEE}" type="presOf" srcId="{7A66F28A-5CDF-49BD-BEEE-C15586E29F4C}" destId="{41C260E7-CD07-49F7-8D42-49597FE7B7BB}" srcOrd="0" destOrd="0" presId="urn:microsoft.com/office/officeart/2005/8/layout/default"/>
    <dgm:cxn modelId="{58C9B880-95C9-46CA-97AB-16AC790466F0}" srcId="{3DBC15C7-9BC5-433D-92A7-BCC39A2CC830}" destId="{B3FE26CD-5A00-48C9-B8C8-E72042745DE8}" srcOrd="0" destOrd="0" parTransId="{346D838F-259D-4A61-BE29-1128FA67F29C}" sibTransId="{62660FCF-9A14-439F-AD45-D259EB226FAB}"/>
    <dgm:cxn modelId="{E6C39CE5-A687-4B93-987F-37BB044789B4}" srcId="{3DBC15C7-9BC5-433D-92A7-BCC39A2CC830}" destId="{AA0C83AE-BC09-4DB9-B26D-214CE2B50A97}" srcOrd="3" destOrd="0" parTransId="{242049F8-7716-4B64-9B38-2ABAF14F7B3A}" sibTransId="{BF113FE1-79FD-4B13-B5C9-AB0DE115639E}"/>
    <dgm:cxn modelId="{198C56D8-0D49-4154-883D-A286C1D5B20A}" type="presOf" srcId="{B3FE26CD-5A00-48C9-B8C8-E72042745DE8}" destId="{B10BDACB-644B-4305-90C8-B5BB5CC4694D}" srcOrd="0" destOrd="0" presId="urn:microsoft.com/office/officeart/2005/8/layout/default"/>
    <dgm:cxn modelId="{787DE8B4-243C-4983-970C-DCD2F91CDFC7}" type="presOf" srcId="{AA0C83AE-BC09-4DB9-B26D-214CE2B50A97}" destId="{0F988EC7-9EF8-448B-A62B-7484B79CFCA0}" srcOrd="0" destOrd="0" presId="urn:microsoft.com/office/officeart/2005/8/layout/default"/>
    <dgm:cxn modelId="{6F4E0117-B028-49AF-9DF3-CE80E75D6D50}" type="presOf" srcId="{4258D264-C76E-44B1-8B59-809D1A7BEC10}" destId="{900D2321-DBB7-469B-B7AA-C4F355EB58E4}" srcOrd="0" destOrd="0" presId="urn:microsoft.com/office/officeart/2005/8/layout/default"/>
    <dgm:cxn modelId="{F9AB5EDB-61A4-4F9F-8115-3F3B612B598D}" type="presParOf" srcId="{0283AAF8-8E6B-4228-934C-18F9A9076AC0}" destId="{B10BDACB-644B-4305-90C8-B5BB5CC4694D}" srcOrd="0" destOrd="0" presId="urn:microsoft.com/office/officeart/2005/8/layout/default"/>
    <dgm:cxn modelId="{F0F2062B-F147-45DF-93DC-FB92A46F23ED}" type="presParOf" srcId="{0283AAF8-8E6B-4228-934C-18F9A9076AC0}" destId="{07D417B6-2454-491A-A8A9-AE2ECB7A7D6A}" srcOrd="1" destOrd="0" presId="urn:microsoft.com/office/officeart/2005/8/layout/default"/>
    <dgm:cxn modelId="{1BA6BBBD-3FA3-4D34-9DC2-3F788045CD39}" type="presParOf" srcId="{0283AAF8-8E6B-4228-934C-18F9A9076AC0}" destId="{41C260E7-CD07-49F7-8D42-49597FE7B7BB}" srcOrd="2" destOrd="0" presId="urn:microsoft.com/office/officeart/2005/8/layout/default"/>
    <dgm:cxn modelId="{215A1424-C553-419C-9C7A-82055D038C02}" type="presParOf" srcId="{0283AAF8-8E6B-4228-934C-18F9A9076AC0}" destId="{32DF5B87-80F3-4493-B367-247EBD12F1D3}" srcOrd="3" destOrd="0" presId="urn:microsoft.com/office/officeart/2005/8/layout/default"/>
    <dgm:cxn modelId="{4100F277-A7A0-4D28-8DAB-CEE68EE12C9D}" type="presParOf" srcId="{0283AAF8-8E6B-4228-934C-18F9A9076AC0}" destId="{E3A1CE30-D9CC-4000-9160-390F5B9FC64E}" srcOrd="4" destOrd="0" presId="urn:microsoft.com/office/officeart/2005/8/layout/default"/>
    <dgm:cxn modelId="{E677C455-5FE6-491C-8811-A2837F121F3C}" type="presParOf" srcId="{0283AAF8-8E6B-4228-934C-18F9A9076AC0}" destId="{0D0C36AD-F718-4BF1-B9D1-9BF233C68BC9}" srcOrd="5" destOrd="0" presId="urn:microsoft.com/office/officeart/2005/8/layout/default"/>
    <dgm:cxn modelId="{47626137-DC39-4E14-BD5A-12B6895B24CB}" type="presParOf" srcId="{0283AAF8-8E6B-4228-934C-18F9A9076AC0}" destId="{0F988EC7-9EF8-448B-A62B-7484B79CFCA0}" srcOrd="6" destOrd="0" presId="urn:microsoft.com/office/officeart/2005/8/layout/default"/>
    <dgm:cxn modelId="{B643DAAC-65BC-4A72-8293-2A32A6EA13F4}" type="presParOf" srcId="{0283AAF8-8E6B-4228-934C-18F9A9076AC0}" destId="{0166D73C-F6FB-431A-A2B9-788721AA4078}" srcOrd="7" destOrd="0" presId="urn:microsoft.com/office/officeart/2005/8/layout/default"/>
    <dgm:cxn modelId="{9D0A3FCC-64EB-4A7D-9363-9AAB3CB054DF}" type="presParOf" srcId="{0283AAF8-8E6B-4228-934C-18F9A9076AC0}" destId="{900D2321-DBB7-469B-B7AA-C4F355EB58E4}" srcOrd="8" destOrd="0" presId="urn:microsoft.com/office/officeart/2005/8/layout/default"/>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17D667-8847-404A-AFAA-FF3D747BF08D}" type="doc">
      <dgm:prSet loTypeId="urn:microsoft.com/office/officeart/2005/8/layout/default" loCatId="list" qsTypeId="urn:microsoft.com/office/officeart/2005/8/quickstyle/3d6" qsCatId="3D" csTypeId="urn:microsoft.com/office/officeart/2005/8/colors/accent4_2" csCatId="accent4" phldr="1"/>
      <dgm:spPr/>
      <dgm:t>
        <a:bodyPr/>
        <a:lstStyle/>
        <a:p>
          <a:endParaRPr lang="en-US"/>
        </a:p>
      </dgm:t>
    </dgm:pt>
    <dgm:pt modelId="{78EF3A1C-1ADD-47EC-A82E-4BA792BC29FD}">
      <dgm:prSet phldrT="[Text]"/>
      <dgm:spPr>
        <a:xfrm>
          <a:off x="0" y="117871"/>
          <a:ext cx="2690812" cy="1614487"/>
        </a:xfrm>
        <a:solidFill>
          <a:srgbClr val="8064A2">
            <a:hueOff val="0"/>
            <a:satOff val="0"/>
            <a:lumOff val="0"/>
            <a:alphaOff val="0"/>
          </a:srgbClr>
        </a:solidFill>
        <a:ln>
          <a:noFill/>
        </a:ln>
        <a:effectLst>
          <a:outerShdw blurRad="40000" dist="23000" dir="5400000" rotWithShape="0">
            <a:srgbClr val="000000">
              <a:alpha val="35000"/>
            </a:srgbClr>
          </a:outerShdw>
        </a:effectLst>
        <a:sp3d prstMaterial="plastic">
          <a:bevelT w="50800" h="50800"/>
          <a:bevelB w="50800" h="50800"/>
        </a:sp3d>
      </dgm:spPr>
      <dgm:t>
        <a:bodyPr/>
        <a:lstStyle/>
        <a:p>
          <a:r>
            <a:rPr lang="en-US" dirty="0" smtClean="0">
              <a:solidFill>
                <a:sysClr val="window" lastClr="FFFFFF"/>
              </a:solidFill>
              <a:latin typeface="Calibri"/>
              <a:ea typeface="+mn-ea"/>
              <a:cs typeface="+mn-cs"/>
            </a:rPr>
            <a:t>Graphics</a:t>
          </a:r>
          <a:endParaRPr lang="en-US" dirty="0">
            <a:solidFill>
              <a:sysClr val="window" lastClr="FFFFFF"/>
            </a:solidFill>
            <a:latin typeface="Calibri"/>
            <a:ea typeface="+mn-ea"/>
            <a:cs typeface="+mn-cs"/>
          </a:endParaRPr>
        </a:p>
      </dgm:t>
    </dgm:pt>
    <dgm:pt modelId="{D82F3AF1-5CF6-4712-9860-C61AFEC82400}" type="parTrans" cxnId="{A40DC582-1818-4944-8ADC-EDD2F6A7581B}">
      <dgm:prSet/>
      <dgm:spPr/>
      <dgm:t>
        <a:bodyPr/>
        <a:lstStyle/>
        <a:p>
          <a:endParaRPr lang="en-US"/>
        </a:p>
      </dgm:t>
    </dgm:pt>
    <dgm:pt modelId="{3FC514B7-4471-40D5-B55A-85628A408340}" type="sibTrans" cxnId="{A40DC582-1818-4944-8ADC-EDD2F6A7581B}">
      <dgm:prSet/>
      <dgm:spPr/>
      <dgm:t>
        <a:bodyPr/>
        <a:lstStyle/>
        <a:p>
          <a:endParaRPr lang="en-US"/>
        </a:p>
      </dgm:t>
    </dgm:pt>
    <dgm:pt modelId="{664D5DE2-39E8-4657-95A7-55F4420C1B18}">
      <dgm:prSet phldrT="[Text]"/>
      <dgm:spPr>
        <a:xfrm>
          <a:off x="2959893" y="117871"/>
          <a:ext cx="2690812" cy="1614487"/>
        </a:xfrm>
        <a:solidFill>
          <a:srgbClr val="8064A2">
            <a:hueOff val="0"/>
            <a:satOff val="0"/>
            <a:lumOff val="0"/>
            <a:alphaOff val="0"/>
          </a:srgbClr>
        </a:solidFill>
        <a:ln>
          <a:noFill/>
        </a:ln>
        <a:effectLst>
          <a:outerShdw blurRad="40000" dist="23000" dir="5400000" rotWithShape="0">
            <a:srgbClr val="000000">
              <a:alpha val="35000"/>
            </a:srgbClr>
          </a:outerShdw>
        </a:effectLst>
        <a:sp3d prstMaterial="plastic">
          <a:bevelT w="50800" h="50800"/>
          <a:bevelB w="50800" h="50800"/>
        </a:sp3d>
      </dgm:spPr>
      <dgm:t>
        <a:bodyPr/>
        <a:lstStyle/>
        <a:p>
          <a:r>
            <a:rPr lang="en-US" dirty="0" smtClean="0">
              <a:solidFill>
                <a:sysClr val="window" lastClr="FFFFFF"/>
              </a:solidFill>
              <a:latin typeface="Calibri"/>
              <a:ea typeface="+mn-ea"/>
              <a:cs typeface="+mn-cs"/>
            </a:rPr>
            <a:t>Animation</a:t>
          </a:r>
          <a:endParaRPr lang="en-US" dirty="0">
            <a:solidFill>
              <a:sysClr val="window" lastClr="FFFFFF"/>
            </a:solidFill>
            <a:latin typeface="Calibri"/>
            <a:ea typeface="+mn-ea"/>
            <a:cs typeface="+mn-cs"/>
          </a:endParaRPr>
        </a:p>
      </dgm:t>
    </dgm:pt>
    <dgm:pt modelId="{88F0CB40-37FF-43C8-970F-29C3A67CF3A9}" type="parTrans" cxnId="{28D5BAA9-4B0D-47A8-AD66-CBD5A3F25C86}">
      <dgm:prSet/>
      <dgm:spPr/>
      <dgm:t>
        <a:bodyPr/>
        <a:lstStyle/>
        <a:p>
          <a:endParaRPr lang="en-US"/>
        </a:p>
      </dgm:t>
    </dgm:pt>
    <dgm:pt modelId="{9756CF7E-EA0D-4759-8124-E1C42667A300}" type="sibTrans" cxnId="{28D5BAA9-4B0D-47A8-AD66-CBD5A3F25C86}">
      <dgm:prSet/>
      <dgm:spPr/>
      <dgm:t>
        <a:bodyPr/>
        <a:lstStyle/>
        <a:p>
          <a:endParaRPr lang="en-US"/>
        </a:p>
      </dgm:t>
    </dgm:pt>
    <dgm:pt modelId="{EE5DE7AC-E5E7-417B-ACB4-8747C1B3EE00}">
      <dgm:prSet phldrT="[Text]"/>
      <dgm:spPr>
        <a:xfrm>
          <a:off x="5919787" y="117871"/>
          <a:ext cx="2690812" cy="1614487"/>
        </a:xfrm>
        <a:solidFill>
          <a:srgbClr val="8064A2">
            <a:hueOff val="0"/>
            <a:satOff val="0"/>
            <a:lumOff val="0"/>
            <a:alphaOff val="0"/>
          </a:srgbClr>
        </a:solidFill>
        <a:ln>
          <a:noFill/>
        </a:ln>
        <a:effectLst>
          <a:outerShdw blurRad="40000" dist="23000" dir="5400000" rotWithShape="0">
            <a:srgbClr val="000000">
              <a:alpha val="35000"/>
            </a:srgbClr>
          </a:outerShdw>
        </a:effectLst>
        <a:sp3d prstMaterial="plastic">
          <a:bevelT w="50800" h="50800"/>
          <a:bevelB w="50800" h="50800"/>
        </a:sp3d>
      </dgm:spPr>
      <dgm:t>
        <a:bodyPr/>
        <a:lstStyle/>
        <a:p>
          <a:r>
            <a:rPr lang="en-US" dirty="0" smtClean="0">
              <a:solidFill>
                <a:sysClr val="window" lastClr="FFFFFF"/>
              </a:solidFill>
              <a:latin typeface="Calibri"/>
              <a:ea typeface="+mn-ea"/>
              <a:cs typeface="+mn-cs"/>
            </a:rPr>
            <a:t>Audio</a:t>
          </a:r>
          <a:endParaRPr lang="en-US" dirty="0">
            <a:solidFill>
              <a:sysClr val="window" lastClr="FFFFFF"/>
            </a:solidFill>
            <a:latin typeface="Calibri"/>
            <a:ea typeface="+mn-ea"/>
            <a:cs typeface="+mn-cs"/>
          </a:endParaRPr>
        </a:p>
      </dgm:t>
    </dgm:pt>
    <dgm:pt modelId="{0BC6ED44-64B1-49B9-9083-F073ECFFF800}" type="parTrans" cxnId="{ECEAC8EA-69E1-4FF1-A654-CAEEA85B41E4}">
      <dgm:prSet/>
      <dgm:spPr/>
      <dgm:t>
        <a:bodyPr/>
        <a:lstStyle/>
        <a:p>
          <a:endParaRPr lang="en-US"/>
        </a:p>
      </dgm:t>
    </dgm:pt>
    <dgm:pt modelId="{CE4C45D3-D297-473E-98F5-94FFC0FAF2D2}" type="sibTrans" cxnId="{ECEAC8EA-69E1-4FF1-A654-CAEEA85B41E4}">
      <dgm:prSet/>
      <dgm:spPr/>
      <dgm:t>
        <a:bodyPr/>
        <a:lstStyle/>
        <a:p>
          <a:endParaRPr lang="en-US"/>
        </a:p>
      </dgm:t>
    </dgm:pt>
    <dgm:pt modelId="{D6B24B1F-E926-4FE5-9787-C0812331BC98}">
      <dgm:prSet phldrT="[Text]"/>
      <dgm:spPr>
        <a:xfrm>
          <a:off x="1479946" y="2001440"/>
          <a:ext cx="2690812" cy="1614487"/>
        </a:xfrm>
        <a:solidFill>
          <a:srgbClr val="8064A2">
            <a:hueOff val="0"/>
            <a:satOff val="0"/>
            <a:lumOff val="0"/>
            <a:alphaOff val="0"/>
          </a:srgbClr>
        </a:solidFill>
        <a:ln>
          <a:noFill/>
        </a:ln>
        <a:effectLst>
          <a:outerShdw blurRad="40000" dist="23000" dir="5400000" rotWithShape="0">
            <a:srgbClr val="000000">
              <a:alpha val="35000"/>
            </a:srgbClr>
          </a:outerShdw>
        </a:effectLst>
        <a:sp3d prstMaterial="plastic">
          <a:bevelT w="50800" h="50800"/>
          <a:bevelB w="50800" h="50800"/>
        </a:sp3d>
      </dgm:spPr>
      <dgm:t>
        <a:bodyPr/>
        <a:lstStyle/>
        <a:p>
          <a:r>
            <a:rPr lang="en-US" dirty="0" smtClean="0">
              <a:solidFill>
                <a:sysClr val="window" lastClr="FFFFFF"/>
              </a:solidFill>
              <a:latin typeface="Calibri"/>
              <a:ea typeface="+mn-ea"/>
              <a:cs typeface="+mn-cs"/>
            </a:rPr>
            <a:t>Video</a:t>
          </a:r>
          <a:endParaRPr lang="en-US" dirty="0">
            <a:solidFill>
              <a:sysClr val="window" lastClr="FFFFFF"/>
            </a:solidFill>
            <a:latin typeface="Calibri"/>
            <a:ea typeface="+mn-ea"/>
            <a:cs typeface="+mn-cs"/>
          </a:endParaRPr>
        </a:p>
      </dgm:t>
    </dgm:pt>
    <dgm:pt modelId="{1E92F9A8-4A5B-4947-8DF1-20C737A117E1}" type="parTrans" cxnId="{803A5B9C-4348-4960-95B5-6AC263836217}">
      <dgm:prSet/>
      <dgm:spPr/>
      <dgm:t>
        <a:bodyPr/>
        <a:lstStyle/>
        <a:p>
          <a:endParaRPr lang="en-US"/>
        </a:p>
      </dgm:t>
    </dgm:pt>
    <dgm:pt modelId="{7DCA81AF-437F-46E7-94FA-EA2C42A9C381}" type="sibTrans" cxnId="{803A5B9C-4348-4960-95B5-6AC263836217}">
      <dgm:prSet/>
      <dgm:spPr/>
      <dgm:t>
        <a:bodyPr/>
        <a:lstStyle/>
        <a:p>
          <a:endParaRPr lang="en-US"/>
        </a:p>
      </dgm:t>
    </dgm:pt>
    <dgm:pt modelId="{BE0D6DA5-AA6A-4970-82FB-278A89F3CBCC}">
      <dgm:prSet phldrT="[Text]"/>
      <dgm:spPr>
        <a:xfrm>
          <a:off x="4439840" y="2001440"/>
          <a:ext cx="2690812" cy="1614487"/>
        </a:xfrm>
        <a:solidFill>
          <a:srgbClr val="8064A2">
            <a:hueOff val="0"/>
            <a:satOff val="0"/>
            <a:lumOff val="0"/>
            <a:alphaOff val="0"/>
          </a:srgbClr>
        </a:solidFill>
        <a:ln>
          <a:noFill/>
        </a:ln>
        <a:effectLst>
          <a:outerShdw blurRad="40000" dist="23000" dir="5400000" rotWithShape="0">
            <a:srgbClr val="000000">
              <a:alpha val="35000"/>
            </a:srgbClr>
          </a:outerShdw>
        </a:effectLst>
        <a:sp3d prstMaterial="plastic">
          <a:bevelT w="50800" h="50800"/>
          <a:bevelB w="50800" h="50800"/>
        </a:sp3d>
      </dgm:spPr>
      <dgm:t>
        <a:bodyPr/>
        <a:lstStyle/>
        <a:p>
          <a:r>
            <a:rPr lang="en-US" dirty="0" smtClean="0">
              <a:solidFill>
                <a:sysClr val="window" lastClr="FFFFFF"/>
              </a:solidFill>
              <a:latin typeface="Calibri"/>
              <a:ea typeface="+mn-ea"/>
              <a:cs typeface="+mn-cs"/>
            </a:rPr>
            <a:t>Virtual Reality</a:t>
          </a:r>
          <a:endParaRPr lang="en-US" dirty="0">
            <a:solidFill>
              <a:sysClr val="window" lastClr="FFFFFF"/>
            </a:solidFill>
            <a:latin typeface="Calibri"/>
            <a:ea typeface="+mn-ea"/>
            <a:cs typeface="+mn-cs"/>
          </a:endParaRPr>
        </a:p>
      </dgm:t>
    </dgm:pt>
    <dgm:pt modelId="{86771538-3AAE-4738-A84D-551341A4A04F}" type="parTrans" cxnId="{FF47B149-078F-4544-B177-A74D6E0551F7}">
      <dgm:prSet/>
      <dgm:spPr/>
      <dgm:t>
        <a:bodyPr/>
        <a:lstStyle/>
        <a:p>
          <a:endParaRPr lang="en-US"/>
        </a:p>
      </dgm:t>
    </dgm:pt>
    <dgm:pt modelId="{7E97BFCE-EE5A-4DE6-9ADC-FD06D486D91B}" type="sibTrans" cxnId="{FF47B149-078F-4544-B177-A74D6E0551F7}">
      <dgm:prSet/>
      <dgm:spPr/>
      <dgm:t>
        <a:bodyPr/>
        <a:lstStyle/>
        <a:p>
          <a:endParaRPr lang="en-US"/>
        </a:p>
      </dgm:t>
    </dgm:pt>
    <dgm:pt modelId="{A27EF118-7346-4A11-84DC-7F6DC626A48A}" type="pres">
      <dgm:prSet presAssocID="{BA17D667-8847-404A-AFAA-FF3D747BF08D}" presName="diagram" presStyleCnt="0">
        <dgm:presLayoutVars>
          <dgm:dir/>
          <dgm:resizeHandles val="exact"/>
        </dgm:presLayoutVars>
      </dgm:prSet>
      <dgm:spPr/>
      <dgm:t>
        <a:bodyPr/>
        <a:lstStyle/>
        <a:p>
          <a:endParaRPr lang="en-US"/>
        </a:p>
      </dgm:t>
    </dgm:pt>
    <dgm:pt modelId="{C8F2CF0F-61CB-4B02-9FC1-AA11FA5C46F3}" type="pres">
      <dgm:prSet presAssocID="{78EF3A1C-1ADD-47EC-A82E-4BA792BC29FD}" presName="node" presStyleLbl="node1" presStyleIdx="0" presStyleCnt="5">
        <dgm:presLayoutVars>
          <dgm:bulletEnabled val="1"/>
        </dgm:presLayoutVars>
      </dgm:prSet>
      <dgm:spPr>
        <a:prstGeom prst="rect">
          <a:avLst/>
        </a:prstGeom>
      </dgm:spPr>
      <dgm:t>
        <a:bodyPr/>
        <a:lstStyle/>
        <a:p>
          <a:endParaRPr lang="en-US"/>
        </a:p>
      </dgm:t>
    </dgm:pt>
    <dgm:pt modelId="{A610E1A6-012B-4C4D-992B-9B803ABB9633}" type="pres">
      <dgm:prSet presAssocID="{3FC514B7-4471-40D5-B55A-85628A408340}" presName="sibTrans" presStyleCnt="0"/>
      <dgm:spPr/>
    </dgm:pt>
    <dgm:pt modelId="{C0103B91-77F3-453B-A0EB-3E2139E1C23F}" type="pres">
      <dgm:prSet presAssocID="{664D5DE2-39E8-4657-95A7-55F4420C1B18}" presName="node" presStyleLbl="node1" presStyleIdx="1" presStyleCnt="5">
        <dgm:presLayoutVars>
          <dgm:bulletEnabled val="1"/>
        </dgm:presLayoutVars>
      </dgm:prSet>
      <dgm:spPr>
        <a:prstGeom prst="rect">
          <a:avLst/>
        </a:prstGeom>
      </dgm:spPr>
      <dgm:t>
        <a:bodyPr/>
        <a:lstStyle/>
        <a:p>
          <a:endParaRPr lang="en-US"/>
        </a:p>
      </dgm:t>
    </dgm:pt>
    <dgm:pt modelId="{A73B629D-8648-484B-90F1-346AB2F8155E}" type="pres">
      <dgm:prSet presAssocID="{9756CF7E-EA0D-4759-8124-E1C42667A300}" presName="sibTrans" presStyleCnt="0"/>
      <dgm:spPr/>
    </dgm:pt>
    <dgm:pt modelId="{2C21BF7B-716C-46CC-91D4-6BBD0A5D1FF7}" type="pres">
      <dgm:prSet presAssocID="{EE5DE7AC-E5E7-417B-ACB4-8747C1B3EE00}" presName="node" presStyleLbl="node1" presStyleIdx="2" presStyleCnt="5">
        <dgm:presLayoutVars>
          <dgm:bulletEnabled val="1"/>
        </dgm:presLayoutVars>
      </dgm:prSet>
      <dgm:spPr>
        <a:prstGeom prst="rect">
          <a:avLst/>
        </a:prstGeom>
      </dgm:spPr>
      <dgm:t>
        <a:bodyPr/>
        <a:lstStyle/>
        <a:p>
          <a:endParaRPr lang="en-US"/>
        </a:p>
      </dgm:t>
    </dgm:pt>
    <dgm:pt modelId="{173977A9-0F8D-45A8-B694-60EED67CB0D9}" type="pres">
      <dgm:prSet presAssocID="{CE4C45D3-D297-473E-98F5-94FFC0FAF2D2}" presName="sibTrans" presStyleCnt="0"/>
      <dgm:spPr/>
    </dgm:pt>
    <dgm:pt modelId="{26F9500D-9A29-4E97-A624-BAC729B106B7}" type="pres">
      <dgm:prSet presAssocID="{D6B24B1F-E926-4FE5-9787-C0812331BC98}" presName="node" presStyleLbl="node1" presStyleIdx="3" presStyleCnt="5">
        <dgm:presLayoutVars>
          <dgm:bulletEnabled val="1"/>
        </dgm:presLayoutVars>
      </dgm:prSet>
      <dgm:spPr>
        <a:prstGeom prst="rect">
          <a:avLst/>
        </a:prstGeom>
      </dgm:spPr>
      <dgm:t>
        <a:bodyPr/>
        <a:lstStyle/>
        <a:p>
          <a:endParaRPr lang="en-US"/>
        </a:p>
      </dgm:t>
    </dgm:pt>
    <dgm:pt modelId="{4CEC800A-DCF1-404D-A544-283C435CB8D6}" type="pres">
      <dgm:prSet presAssocID="{7DCA81AF-437F-46E7-94FA-EA2C42A9C381}" presName="sibTrans" presStyleCnt="0"/>
      <dgm:spPr/>
    </dgm:pt>
    <dgm:pt modelId="{A10BE2CA-8D09-4972-977F-595305A3F131}" type="pres">
      <dgm:prSet presAssocID="{BE0D6DA5-AA6A-4970-82FB-278A89F3CBCC}" presName="node" presStyleLbl="node1" presStyleIdx="4" presStyleCnt="5">
        <dgm:presLayoutVars>
          <dgm:bulletEnabled val="1"/>
        </dgm:presLayoutVars>
      </dgm:prSet>
      <dgm:spPr>
        <a:prstGeom prst="rect">
          <a:avLst/>
        </a:prstGeom>
      </dgm:spPr>
      <dgm:t>
        <a:bodyPr/>
        <a:lstStyle/>
        <a:p>
          <a:endParaRPr lang="en-US"/>
        </a:p>
      </dgm:t>
    </dgm:pt>
  </dgm:ptLst>
  <dgm:cxnLst>
    <dgm:cxn modelId="{EDCFD93B-8306-4D9F-96B7-5A5EDCC1F011}" type="presOf" srcId="{78EF3A1C-1ADD-47EC-A82E-4BA792BC29FD}" destId="{C8F2CF0F-61CB-4B02-9FC1-AA11FA5C46F3}" srcOrd="0" destOrd="0" presId="urn:microsoft.com/office/officeart/2005/8/layout/default"/>
    <dgm:cxn modelId="{AE9F67A5-F9B6-481E-981F-60B8A29B4278}" type="presOf" srcId="{BE0D6DA5-AA6A-4970-82FB-278A89F3CBCC}" destId="{A10BE2CA-8D09-4972-977F-595305A3F131}" srcOrd="0" destOrd="0" presId="urn:microsoft.com/office/officeart/2005/8/layout/default"/>
    <dgm:cxn modelId="{FF47B149-078F-4544-B177-A74D6E0551F7}" srcId="{BA17D667-8847-404A-AFAA-FF3D747BF08D}" destId="{BE0D6DA5-AA6A-4970-82FB-278A89F3CBCC}" srcOrd="4" destOrd="0" parTransId="{86771538-3AAE-4738-A84D-551341A4A04F}" sibTransId="{7E97BFCE-EE5A-4DE6-9ADC-FD06D486D91B}"/>
    <dgm:cxn modelId="{3DC4900B-6102-43E5-9657-6BECAAF15098}" type="presOf" srcId="{D6B24B1F-E926-4FE5-9787-C0812331BC98}" destId="{26F9500D-9A29-4E97-A624-BAC729B106B7}" srcOrd="0" destOrd="0" presId="urn:microsoft.com/office/officeart/2005/8/layout/default"/>
    <dgm:cxn modelId="{803A5B9C-4348-4960-95B5-6AC263836217}" srcId="{BA17D667-8847-404A-AFAA-FF3D747BF08D}" destId="{D6B24B1F-E926-4FE5-9787-C0812331BC98}" srcOrd="3" destOrd="0" parTransId="{1E92F9A8-4A5B-4947-8DF1-20C737A117E1}" sibTransId="{7DCA81AF-437F-46E7-94FA-EA2C42A9C381}"/>
    <dgm:cxn modelId="{7961D8AE-7782-45EC-A112-F74AA98C79C9}" type="presOf" srcId="{BA17D667-8847-404A-AFAA-FF3D747BF08D}" destId="{A27EF118-7346-4A11-84DC-7F6DC626A48A}" srcOrd="0" destOrd="0" presId="urn:microsoft.com/office/officeart/2005/8/layout/default"/>
    <dgm:cxn modelId="{97A8725A-F2D4-43EA-8103-D640F4210DAE}" type="presOf" srcId="{EE5DE7AC-E5E7-417B-ACB4-8747C1B3EE00}" destId="{2C21BF7B-716C-46CC-91D4-6BBD0A5D1FF7}" srcOrd="0" destOrd="0" presId="urn:microsoft.com/office/officeart/2005/8/layout/default"/>
    <dgm:cxn modelId="{ECEAC8EA-69E1-4FF1-A654-CAEEA85B41E4}" srcId="{BA17D667-8847-404A-AFAA-FF3D747BF08D}" destId="{EE5DE7AC-E5E7-417B-ACB4-8747C1B3EE00}" srcOrd="2" destOrd="0" parTransId="{0BC6ED44-64B1-49B9-9083-F073ECFFF800}" sibTransId="{CE4C45D3-D297-473E-98F5-94FFC0FAF2D2}"/>
    <dgm:cxn modelId="{C7FA71B1-E619-4351-800C-B0573442C5C2}" type="presOf" srcId="{664D5DE2-39E8-4657-95A7-55F4420C1B18}" destId="{C0103B91-77F3-453B-A0EB-3E2139E1C23F}" srcOrd="0" destOrd="0" presId="urn:microsoft.com/office/officeart/2005/8/layout/default"/>
    <dgm:cxn modelId="{28D5BAA9-4B0D-47A8-AD66-CBD5A3F25C86}" srcId="{BA17D667-8847-404A-AFAA-FF3D747BF08D}" destId="{664D5DE2-39E8-4657-95A7-55F4420C1B18}" srcOrd="1" destOrd="0" parTransId="{88F0CB40-37FF-43C8-970F-29C3A67CF3A9}" sibTransId="{9756CF7E-EA0D-4759-8124-E1C42667A300}"/>
    <dgm:cxn modelId="{A40DC582-1818-4944-8ADC-EDD2F6A7581B}" srcId="{BA17D667-8847-404A-AFAA-FF3D747BF08D}" destId="{78EF3A1C-1ADD-47EC-A82E-4BA792BC29FD}" srcOrd="0" destOrd="0" parTransId="{D82F3AF1-5CF6-4712-9860-C61AFEC82400}" sibTransId="{3FC514B7-4471-40D5-B55A-85628A408340}"/>
    <dgm:cxn modelId="{57A8951A-16C9-46A2-8A11-8C1D52E57B17}" type="presParOf" srcId="{A27EF118-7346-4A11-84DC-7F6DC626A48A}" destId="{C8F2CF0F-61CB-4B02-9FC1-AA11FA5C46F3}" srcOrd="0" destOrd="0" presId="urn:microsoft.com/office/officeart/2005/8/layout/default"/>
    <dgm:cxn modelId="{68119C5C-2C43-4FF4-AE5A-775CC72F9B9F}" type="presParOf" srcId="{A27EF118-7346-4A11-84DC-7F6DC626A48A}" destId="{A610E1A6-012B-4C4D-992B-9B803ABB9633}" srcOrd="1" destOrd="0" presId="urn:microsoft.com/office/officeart/2005/8/layout/default"/>
    <dgm:cxn modelId="{6FE29A01-B116-4D97-890C-7E8BC794EA8E}" type="presParOf" srcId="{A27EF118-7346-4A11-84DC-7F6DC626A48A}" destId="{C0103B91-77F3-453B-A0EB-3E2139E1C23F}" srcOrd="2" destOrd="0" presId="urn:microsoft.com/office/officeart/2005/8/layout/default"/>
    <dgm:cxn modelId="{FE2DADE6-43C5-4A8F-ABB8-D4D4B0A05863}" type="presParOf" srcId="{A27EF118-7346-4A11-84DC-7F6DC626A48A}" destId="{A73B629D-8648-484B-90F1-346AB2F8155E}" srcOrd="3" destOrd="0" presId="urn:microsoft.com/office/officeart/2005/8/layout/default"/>
    <dgm:cxn modelId="{6DF48E2D-104A-47E1-AEF7-D95D8BDF8835}" type="presParOf" srcId="{A27EF118-7346-4A11-84DC-7F6DC626A48A}" destId="{2C21BF7B-716C-46CC-91D4-6BBD0A5D1FF7}" srcOrd="4" destOrd="0" presId="urn:microsoft.com/office/officeart/2005/8/layout/default"/>
    <dgm:cxn modelId="{26AA502D-AFFF-4325-BA63-F1C0116DCA7E}" type="presParOf" srcId="{A27EF118-7346-4A11-84DC-7F6DC626A48A}" destId="{173977A9-0F8D-45A8-B694-60EED67CB0D9}" srcOrd="5" destOrd="0" presId="urn:microsoft.com/office/officeart/2005/8/layout/default"/>
    <dgm:cxn modelId="{7854D96D-66FC-489B-B826-FEA0B7429985}" type="presParOf" srcId="{A27EF118-7346-4A11-84DC-7F6DC626A48A}" destId="{26F9500D-9A29-4E97-A624-BAC729B106B7}" srcOrd="6" destOrd="0" presId="urn:microsoft.com/office/officeart/2005/8/layout/default"/>
    <dgm:cxn modelId="{D6D74166-69B6-4280-A7A4-4F2CB5FBCA91}" type="presParOf" srcId="{A27EF118-7346-4A11-84DC-7F6DC626A48A}" destId="{4CEC800A-DCF1-404D-A544-283C435CB8D6}" srcOrd="7" destOrd="0" presId="urn:microsoft.com/office/officeart/2005/8/layout/default"/>
    <dgm:cxn modelId="{F28DAA78-FBE9-4279-BA9C-DB78089273D6}" type="presParOf" srcId="{A27EF118-7346-4A11-84DC-7F6DC626A48A}" destId="{A10BE2CA-8D09-4972-977F-595305A3F131}" srcOrd="8" destOrd="0" presId="urn:microsoft.com/office/officeart/2005/8/layout/default"/>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E3D0A1-4E8D-4822-87E6-91A42333E236}" type="doc">
      <dgm:prSet loTypeId="urn:microsoft.com/office/officeart/2005/8/layout/hProcess9" loCatId="process" qsTypeId="urn:microsoft.com/office/officeart/2005/8/quickstyle/simple1" qsCatId="simple" csTypeId="urn:microsoft.com/office/officeart/2005/8/colors/accent4_2" csCatId="accent4" phldr="1"/>
      <dgm:spPr/>
    </dgm:pt>
    <dgm:pt modelId="{E71CA119-B329-4A54-B527-4FBFC392B126}">
      <dgm:prSet phldrT="[Text]"/>
      <dgm:spPr>
        <a:xfrm>
          <a:off x="3583" y="1219199"/>
          <a:ext cx="1566583" cy="1625600"/>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Calibri"/>
              <a:ea typeface="+mn-ea"/>
              <a:cs typeface="+mn-cs"/>
            </a:rPr>
            <a:t>Plan a Web site</a:t>
          </a:r>
          <a:endParaRPr lang="en-US" dirty="0">
            <a:solidFill>
              <a:sysClr val="window" lastClr="FFFFFF"/>
            </a:solidFill>
            <a:latin typeface="Calibri"/>
            <a:ea typeface="+mn-ea"/>
            <a:cs typeface="+mn-cs"/>
          </a:endParaRPr>
        </a:p>
      </dgm:t>
    </dgm:pt>
    <dgm:pt modelId="{E8F901C3-74DE-4BE7-AF0A-F47B1D6BDD79}" type="parTrans" cxnId="{1087029D-DF6B-4D17-B4A5-BC0BC2711824}">
      <dgm:prSet/>
      <dgm:spPr/>
      <dgm:t>
        <a:bodyPr/>
        <a:lstStyle/>
        <a:p>
          <a:endParaRPr lang="en-US"/>
        </a:p>
      </dgm:t>
    </dgm:pt>
    <dgm:pt modelId="{0B1A6950-8373-4BDA-8BF0-171B0BB14135}" type="sibTrans" cxnId="{1087029D-DF6B-4D17-B4A5-BC0BC2711824}">
      <dgm:prSet/>
      <dgm:spPr/>
      <dgm:t>
        <a:bodyPr/>
        <a:lstStyle/>
        <a:p>
          <a:endParaRPr lang="en-US"/>
        </a:p>
      </dgm:t>
    </dgm:pt>
    <dgm:pt modelId="{D2811BBD-60D0-465F-8465-79F55BD1D56C}">
      <dgm:prSet phldrT="[Text]"/>
      <dgm:spPr>
        <a:xfrm>
          <a:off x="1648495" y="1219199"/>
          <a:ext cx="1566583" cy="1625600"/>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Calibri"/>
              <a:ea typeface="+mn-ea"/>
              <a:cs typeface="+mn-cs"/>
            </a:rPr>
            <a:t>Analyze and design a Web site</a:t>
          </a:r>
          <a:endParaRPr lang="en-US" dirty="0">
            <a:solidFill>
              <a:sysClr val="window" lastClr="FFFFFF"/>
            </a:solidFill>
            <a:latin typeface="Calibri"/>
            <a:ea typeface="+mn-ea"/>
            <a:cs typeface="+mn-cs"/>
          </a:endParaRPr>
        </a:p>
      </dgm:t>
    </dgm:pt>
    <dgm:pt modelId="{88AD5F77-569E-452B-9AEA-4E266D6A8B7D}" type="parTrans" cxnId="{0B09677E-F026-4450-A7FB-6C9E4D1EF41F}">
      <dgm:prSet/>
      <dgm:spPr/>
      <dgm:t>
        <a:bodyPr/>
        <a:lstStyle/>
        <a:p>
          <a:endParaRPr lang="en-US"/>
        </a:p>
      </dgm:t>
    </dgm:pt>
    <dgm:pt modelId="{10746ED2-B5BB-4C7F-84DD-E6FFE9CE4331}" type="sibTrans" cxnId="{0B09677E-F026-4450-A7FB-6C9E4D1EF41F}">
      <dgm:prSet/>
      <dgm:spPr/>
      <dgm:t>
        <a:bodyPr/>
        <a:lstStyle/>
        <a:p>
          <a:endParaRPr lang="en-US"/>
        </a:p>
      </dgm:t>
    </dgm:pt>
    <dgm:pt modelId="{160F15E4-C219-45E5-B28C-1CCE0F4FADC9}">
      <dgm:prSet phldrT="[Text]"/>
      <dgm:spPr>
        <a:xfrm>
          <a:off x="3293408" y="1219199"/>
          <a:ext cx="1566583" cy="1625600"/>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Calibri"/>
              <a:ea typeface="+mn-ea"/>
              <a:cs typeface="+mn-cs"/>
            </a:rPr>
            <a:t>Create a Web site</a:t>
          </a:r>
          <a:endParaRPr lang="en-US" dirty="0">
            <a:solidFill>
              <a:sysClr val="window" lastClr="FFFFFF"/>
            </a:solidFill>
            <a:latin typeface="Calibri"/>
            <a:ea typeface="+mn-ea"/>
            <a:cs typeface="+mn-cs"/>
          </a:endParaRPr>
        </a:p>
      </dgm:t>
    </dgm:pt>
    <dgm:pt modelId="{B653E74A-85F4-40B3-9C13-B033A79F60E5}" type="parTrans" cxnId="{2CF6DD2E-4018-481E-A947-5697FA0FED5D}">
      <dgm:prSet/>
      <dgm:spPr/>
      <dgm:t>
        <a:bodyPr/>
        <a:lstStyle/>
        <a:p>
          <a:endParaRPr lang="en-US"/>
        </a:p>
      </dgm:t>
    </dgm:pt>
    <dgm:pt modelId="{7DA68A97-9251-4286-9AB7-AD4B46298778}" type="sibTrans" cxnId="{2CF6DD2E-4018-481E-A947-5697FA0FED5D}">
      <dgm:prSet/>
      <dgm:spPr/>
      <dgm:t>
        <a:bodyPr/>
        <a:lstStyle/>
        <a:p>
          <a:endParaRPr lang="en-US"/>
        </a:p>
      </dgm:t>
    </dgm:pt>
    <dgm:pt modelId="{20CF6C2F-24AC-4F38-BBE3-57A448BA9973}">
      <dgm:prSet phldrT="[Text]"/>
      <dgm:spPr>
        <a:xfrm>
          <a:off x="4938320" y="1219199"/>
          <a:ext cx="1566583" cy="1625600"/>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Calibri"/>
              <a:ea typeface="+mn-ea"/>
              <a:cs typeface="+mn-cs"/>
            </a:rPr>
            <a:t>Deploy a Web site</a:t>
          </a:r>
          <a:endParaRPr lang="en-US" dirty="0">
            <a:solidFill>
              <a:sysClr val="window" lastClr="FFFFFF"/>
            </a:solidFill>
            <a:latin typeface="Calibri"/>
            <a:ea typeface="+mn-ea"/>
            <a:cs typeface="+mn-cs"/>
          </a:endParaRPr>
        </a:p>
      </dgm:t>
    </dgm:pt>
    <dgm:pt modelId="{5A996318-3A11-461A-8684-1622BAADCE8E}" type="parTrans" cxnId="{8D4A9289-33C8-4447-953E-EF05400EECC9}">
      <dgm:prSet/>
      <dgm:spPr/>
      <dgm:t>
        <a:bodyPr/>
        <a:lstStyle/>
        <a:p>
          <a:endParaRPr lang="en-US"/>
        </a:p>
      </dgm:t>
    </dgm:pt>
    <dgm:pt modelId="{2F0FCD96-EDDA-4FAA-8634-0FDBCBA8EA1D}" type="sibTrans" cxnId="{8D4A9289-33C8-4447-953E-EF05400EECC9}">
      <dgm:prSet/>
      <dgm:spPr/>
      <dgm:t>
        <a:bodyPr/>
        <a:lstStyle/>
        <a:p>
          <a:endParaRPr lang="en-US"/>
        </a:p>
      </dgm:t>
    </dgm:pt>
    <dgm:pt modelId="{D07547D0-E7E2-430B-AD90-AFA754EDCCF8}">
      <dgm:prSet phldrT="[Text]"/>
      <dgm:spPr>
        <a:xfrm>
          <a:off x="6583233" y="1219199"/>
          <a:ext cx="1566583" cy="1625600"/>
        </a:xfr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US" dirty="0" smtClean="0">
              <a:solidFill>
                <a:sysClr val="window" lastClr="FFFFFF"/>
              </a:solidFill>
              <a:latin typeface="Calibri"/>
              <a:ea typeface="+mn-ea"/>
              <a:cs typeface="+mn-cs"/>
            </a:rPr>
            <a:t>Maintain a Web site</a:t>
          </a:r>
          <a:endParaRPr lang="en-US" dirty="0">
            <a:solidFill>
              <a:sysClr val="window" lastClr="FFFFFF"/>
            </a:solidFill>
            <a:latin typeface="Calibri"/>
            <a:ea typeface="+mn-ea"/>
            <a:cs typeface="+mn-cs"/>
          </a:endParaRPr>
        </a:p>
      </dgm:t>
    </dgm:pt>
    <dgm:pt modelId="{1698B274-19B4-462B-90EA-E274C0DCF780}" type="parTrans" cxnId="{B92D9B3E-1EF9-4980-82C2-36E723A34545}">
      <dgm:prSet/>
      <dgm:spPr/>
      <dgm:t>
        <a:bodyPr/>
        <a:lstStyle/>
        <a:p>
          <a:endParaRPr lang="en-US"/>
        </a:p>
      </dgm:t>
    </dgm:pt>
    <dgm:pt modelId="{6BB42621-03AB-4EAC-A2F7-F59C680AC3EA}" type="sibTrans" cxnId="{B92D9B3E-1EF9-4980-82C2-36E723A34545}">
      <dgm:prSet/>
      <dgm:spPr/>
      <dgm:t>
        <a:bodyPr/>
        <a:lstStyle/>
        <a:p>
          <a:endParaRPr lang="en-US"/>
        </a:p>
      </dgm:t>
    </dgm:pt>
    <dgm:pt modelId="{0D0C639D-C342-40A9-BEE8-5352FDEF9AB7}" type="pres">
      <dgm:prSet presAssocID="{5DE3D0A1-4E8D-4822-87E6-91A42333E236}" presName="CompostProcess" presStyleCnt="0">
        <dgm:presLayoutVars>
          <dgm:dir/>
          <dgm:resizeHandles val="exact"/>
        </dgm:presLayoutVars>
      </dgm:prSet>
      <dgm:spPr/>
    </dgm:pt>
    <dgm:pt modelId="{353616DE-D66D-40A9-962E-F8F59D11061D}" type="pres">
      <dgm:prSet presAssocID="{5DE3D0A1-4E8D-4822-87E6-91A42333E236}" presName="arrow" presStyleLbl="bgShp" presStyleIdx="0" presStyleCnt="1"/>
      <dgm:spPr>
        <a:xfrm>
          <a:off x="611504" y="0"/>
          <a:ext cx="6930390" cy="4064000"/>
        </a:xfrm>
        <a:prstGeom prst="rightArrow">
          <a:avLst/>
        </a:prstGeom>
        <a:solidFill>
          <a:srgbClr val="8064A2">
            <a:tint val="40000"/>
            <a:hueOff val="0"/>
            <a:satOff val="0"/>
            <a:lumOff val="0"/>
            <a:alphaOff val="0"/>
          </a:srgbClr>
        </a:solidFill>
        <a:ln>
          <a:noFill/>
        </a:ln>
        <a:effectLst/>
      </dgm:spPr>
    </dgm:pt>
    <dgm:pt modelId="{41B22219-736E-4421-A383-CAEB288C2EEE}" type="pres">
      <dgm:prSet presAssocID="{5DE3D0A1-4E8D-4822-87E6-91A42333E236}" presName="linearProcess" presStyleCnt="0"/>
      <dgm:spPr/>
    </dgm:pt>
    <dgm:pt modelId="{EE0FB0A8-704D-4495-8ACF-142B1EDD0BF2}" type="pres">
      <dgm:prSet presAssocID="{E71CA119-B329-4A54-B527-4FBFC392B126}" presName="textNode" presStyleLbl="node1" presStyleIdx="0" presStyleCnt="5">
        <dgm:presLayoutVars>
          <dgm:bulletEnabled val="1"/>
        </dgm:presLayoutVars>
      </dgm:prSet>
      <dgm:spPr>
        <a:prstGeom prst="roundRect">
          <a:avLst/>
        </a:prstGeom>
      </dgm:spPr>
      <dgm:t>
        <a:bodyPr/>
        <a:lstStyle/>
        <a:p>
          <a:endParaRPr lang="en-US"/>
        </a:p>
      </dgm:t>
    </dgm:pt>
    <dgm:pt modelId="{DE4C7754-2A61-4711-B6FD-43C692D7645A}" type="pres">
      <dgm:prSet presAssocID="{0B1A6950-8373-4BDA-8BF0-171B0BB14135}" presName="sibTrans" presStyleCnt="0"/>
      <dgm:spPr/>
    </dgm:pt>
    <dgm:pt modelId="{06F4A93D-CBDD-4277-85D2-348F9CCAE0E9}" type="pres">
      <dgm:prSet presAssocID="{D2811BBD-60D0-465F-8465-79F55BD1D56C}" presName="textNode" presStyleLbl="node1" presStyleIdx="1" presStyleCnt="5">
        <dgm:presLayoutVars>
          <dgm:bulletEnabled val="1"/>
        </dgm:presLayoutVars>
      </dgm:prSet>
      <dgm:spPr>
        <a:prstGeom prst="roundRect">
          <a:avLst/>
        </a:prstGeom>
      </dgm:spPr>
      <dgm:t>
        <a:bodyPr/>
        <a:lstStyle/>
        <a:p>
          <a:endParaRPr lang="en-US"/>
        </a:p>
      </dgm:t>
    </dgm:pt>
    <dgm:pt modelId="{8A8AD046-8ABC-4422-B472-8725452AEC61}" type="pres">
      <dgm:prSet presAssocID="{10746ED2-B5BB-4C7F-84DD-E6FFE9CE4331}" presName="sibTrans" presStyleCnt="0"/>
      <dgm:spPr/>
    </dgm:pt>
    <dgm:pt modelId="{6BE458BF-9232-4CD9-BBAA-A17F692C06CC}" type="pres">
      <dgm:prSet presAssocID="{160F15E4-C219-45E5-B28C-1CCE0F4FADC9}" presName="textNode" presStyleLbl="node1" presStyleIdx="2" presStyleCnt="5">
        <dgm:presLayoutVars>
          <dgm:bulletEnabled val="1"/>
        </dgm:presLayoutVars>
      </dgm:prSet>
      <dgm:spPr>
        <a:prstGeom prst="roundRect">
          <a:avLst/>
        </a:prstGeom>
      </dgm:spPr>
      <dgm:t>
        <a:bodyPr/>
        <a:lstStyle/>
        <a:p>
          <a:endParaRPr lang="en-US"/>
        </a:p>
      </dgm:t>
    </dgm:pt>
    <dgm:pt modelId="{BE17EB2D-C61B-46A6-AC29-EC1CC279F75E}" type="pres">
      <dgm:prSet presAssocID="{7DA68A97-9251-4286-9AB7-AD4B46298778}" presName="sibTrans" presStyleCnt="0"/>
      <dgm:spPr/>
    </dgm:pt>
    <dgm:pt modelId="{BC5750BD-2463-454D-8D8F-05A5EE997522}" type="pres">
      <dgm:prSet presAssocID="{20CF6C2F-24AC-4F38-BBE3-57A448BA9973}" presName="textNode" presStyleLbl="node1" presStyleIdx="3" presStyleCnt="5">
        <dgm:presLayoutVars>
          <dgm:bulletEnabled val="1"/>
        </dgm:presLayoutVars>
      </dgm:prSet>
      <dgm:spPr>
        <a:prstGeom prst="roundRect">
          <a:avLst/>
        </a:prstGeom>
      </dgm:spPr>
      <dgm:t>
        <a:bodyPr/>
        <a:lstStyle/>
        <a:p>
          <a:endParaRPr lang="en-US"/>
        </a:p>
      </dgm:t>
    </dgm:pt>
    <dgm:pt modelId="{908E04FB-4C02-4053-A22A-4E3CB9457897}" type="pres">
      <dgm:prSet presAssocID="{2F0FCD96-EDDA-4FAA-8634-0FDBCBA8EA1D}" presName="sibTrans" presStyleCnt="0"/>
      <dgm:spPr/>
    </dgm:pt>
    <dgm:pt modelId="{38E2DCA2-560E-46F0-B551-155B28A5EA8D}" type="pres">
      <dgm:prSet presAssocID="{D07547D0-E7E2-430B-AD90-AFA754EDCCF8}" presName="textNode" presStyleLbl="node1" presStyleIdx="4" presStyleCnt="5">
        <dgm:presLayoutVars>
          <dgm:bulletEnabled val="1"/>
        </dgm:presLayoutVars>
      </dgm:prSet>
      <dgm:spPr>
        <a:prstGeom prst="roundRect">
          <a:avLst/>
        </a:prstGeom>
      </dgm:spPr>
      <dgm:t>
        <a:bodyPr/>
        <a:lstStyle/>
        <a:p>
          <a:endParaRPr lang="en-US"/>
        </a:p>
      </dgm:t>
    </dgm:pt>
  </dgm:ptLst>
  <dgm:cxnLst>
    <dgm:cxn modelId="{2CF6DD2E-4018-481E-A947-5697FA0FED5D}" srcId="{5DE3D0A1-4E8D-4822-87E6-91A42333E236}" destId="{160F15E4-C219-45E5-B28C-1CCE0F4FADC9}" srcOrd="2" destOrd="0" parTransId="{B653E74A-85F4-40B3-9C13-B033A79F60E5}" sibTransId="{7DA68A97-9251-4286-9AB7-AD4B46298778}"/>
    <dgm:cxn modelId="{3EA185F3-9BDE-40FB-A885-5CCF9DBFA17E}" type="presOf" srcId="{E71CA119-B329-4A54-B527-4FBFC392B126}" destId="{EE0FB0A8-704D-4495-8ACF-142B1EDD0BF2}" srcOrd="0" destOrd="0" presId="urn:microsoft.com/office/officeart/2005/8/layout/hProcess9"/>
    <dgm:cxn modelId="{B92D9B3E-1EF9-4980-82C2-36E723A34545}" srcId="{5DE3D0A1-4E8D-4822-87E6-91A42333E236}" destId="{D07547D0-E7E2-430B-AD90-AFA754EDCCF8}" srcOrd="4" destOrd="0" parTransId="{1698B274-19B4-462B-90EA-E274C0DCF780}" sibTransId="{6BB42621-03AB-4EAC-A2F7-F59C680AC3EA}"/>
    <dgm:cxn modelId="{B1879B83-E2C7-4B13-916F-B20D30DBBF9A}" type="presOf" srcId="{20CF6C2F-24AC-4F38-BBE3-57A448BA9973}" destId="{BC5750BD-2463-454D-8D8F-05A5EE997522}" srcOrd="0" destOrd="0" presId="urn:microsoft.com/office/officeart/2005/8/layout/hProcess9"/>
    <dgm:cxn modelId="{FA9C2988-7941-4EE3-88D9-6B2278B17A78}" type="presOf" srcId="{D07547D0-E7E2-430B-AD90-AFA754EDCCF8}" destId="{38E2DCA2-560E-46F0-B551-155B28A5EA8D}" srcOrd="0" destOrd="0" presId="urn:microsoft.com/office/officeart/2005/8/layout/hProcess9"/>
    <dgm:cxn modelId="{0B09677E-F026-4450-A7FB-6C9E4D1EF41F}" srcId="{5DE3D0A1-4E8D-4822-87E6-91A42333E236}" destId="{D2811BBD-60D0-465F-8465-79F55BD1D56C}" srcOrd="1" destOrd="0" parTransId="{88AD5F77-569E-452B-9AEA-4E266D6A8B7D}" sibTransId="{10746ED2-B5BB-4C7F-84DD-E6FFE9CE4331}"/>
    <dgm:cxn modelId="{8D4A9289-33C8-4447-953E-EF05400EECC9}" srcId="{5DE3D0A1-4E8D-4822-87E6-91A42333E236}" destId="{20CF6C2F-24AC-4F38-BBE3-57A448BA9973}" srcOrd="3" destOrd="0" parTransId="{5A996318-3A11-461A-8684-1622BAADCE8E}" sibTransId="{2F0FCD96-EDDA-4FAA-8634-0FDBCBA8EA1D}"/>
    <dgm:cxn modelId="{DD0A3E79-D2D8-4238-A238-01D0FA0A1527}" type="presOf" srcId="{5DE3D0A1-4E8D-4822-87E6-91A42333E236}" destId="{0D0C639D-C342-40A9-BEE8-5352FDEF9AB7}" srcOrd="0" destOrd="0" presId="urn:microsoft.com/office/officeart/2005/8/layout/hProcess9"/>
    <dgm:cxn modelId="{1087029D-DF6B-4D17-B4A5-BC0BC2711824}" srcId="{5DE3D0A1-4E8D-4822-87E6-91A42333E236}" destId="{E71CA119-B329-4A54-B527-4FBFC392B126}" srcOrd="0" destOrd="0" parTransId="{E8F901C3-74DE-4BE7-AF0A-F47B1D6BDD79}" sibTransId="{0B1A6950-8373-4BDA-8BF0-171B0BB14135}"/>
    <dgm:cxn modelId="{B01F1B51-88D7-4496-B96F-AF8F995E09DD}" type="presOf" srcId="{160F15E4-C219-45E5-B28C-1CCE0F4FADC9}" destId="{6BE458BF-9232-4CD9-BBAA-A17F692C06CC}" srcOrd="0" destOrd="0" presId="urn:microsoft.com/office/officeart/2005/8/layout/hProcess9"/>
    <dgm:cxn modelId="{9A797770-C04D-4894-B915-F9027C837739}" type="presOf" srcId="{D2811BBD-60D0-465F-8465-79F55BD1D56C}" destId="{06F4A93D-CBDD-4277-85D2-348F9CCAE0E9}" srcOrd="0" destOrd="0" presId="urn:microsoft.com/office/officeart/2005/8/layout/hProcess9"/>
    <dgm:cxn modelId="{E0E1FDB7-82C9-4FBE-98E6-0C131B553E78}" type="presParOf" srcId="{0D0C639D-C342-40A9-BEE8-5352FDEF9AB7}" destId="{353616DE-D66D-40A9-962E-F8F59D11061D}" srcOrd="0" destOrd="0" presId="urn:microsoft.com/office/officeart/2005/8/layout/hProcess9"/>
    <dgm:cxn modelId="{808FF85D-B473-449A-AC3E-E25F817B0DE3}" type="presParOf" srcId="{0D0C639D-C342-40A9-BEE8-5352FDEF9AB7}" destId="{41B22219-736E-4421-A383-CAEB288C2EEE}" srcOrd="1" destOrd="0" presId="urn:microsoft.com/office/officeart/2005/8/layout/hProcess9"/>
    <dgm:cxn modelId="{7B605763-1D27-4344-A015-E0A026C46231}" type="presParOf" srcId="{41B22219-736E-4421-A383-CAEB288C2EEE}" destId="{EE0FB0A8-704D-4495-8ACF-142B1EDD0BF2}" srcOrd="0" destOrd="0" presId="urn:microsoft.com/office/officeart/2005/8/layout/hProcess9"/>
    <dgm:cxn modelId="{79A6F0B0-DF91-49B2-830D-04F9B74AF5B1}" type="presParOf" srcId="{41B22219-736E-4421-A383-CAEB288C2EEE}" destId="{DE4C7754-2A61-4711-B6FD-43C692D7645A}" srcOrd="1" destOrd="0" presId="urn:microsoft.com/office/officeart/2005/8/layout/hProcess9"/>
    <dgm:cxn modelId="{0B63348E-AEFD-4AB8-B102-3E61A93A2341}" type="presParOf" srcId="{41B22219-736E-4421-A383-CAEB288C2EEE}" destId="{06F4A93D-CBDD-4277-85D2-348F9CCAE0E9}" srcOrd="2" destOrd="0" presId="urn:microsoft.com/office/officeart/2005/8/layout/hProcess9"/>
    <dgm:cxn modelId="{A9322F03-140F-4AD9-8E7F-1DFBD6B9F363}" type="presParOf" srcId="{41B22219-736E-4421-A383-CAEB288C2EEE}" destId="{8A8AD046-8ABC-4422-B472-8725452AEC61}" srcOrd="3" destOrd="0" presId="urn:microsoft.com/office/officeart/2005/8/layout/hProcess9"/>
    <dgm:cxn modelId="{5393EBCF-9C77-47FE-A87E-F0F59CE40FA0}" type="presParOf" srcId="{41B22219-736E-4421-A383-CAEB288C2EEE}" destId="{6BE458BF-9232-4CD9-BBAA-A17F692C06CC}" srcOrd="4" destOrd="0" presId="urn:microsoft.com/office/officeart/2005/8/layout/hProcess9"/>
    <dgm:cxn modelId="{359D814A-D184-4D98-B8FE-7C9778B84016}" type="presParOf" srcId="{41B22219-736E-4421-A383-CAEB288C2EEE}" destId="{BE17EB2D-C61B-46A6-AC29-EC1CC279F75E}" srcOrd="5" destOrd="0" presId="urn:microsoft.com/office/officeart/2005/8/layout/hProcess9"/>
    <dgm:cxn modelId="{44CEC2C6-4E06-4FDA-BFE3-24D506215DD4}" type="presParOf" srcId="{41B22219-736E-4421-A383-CAEB288C2EEE}" destId="{BC5750BD-2463-454D-8D8F-05A5EE997522}" srcOrd="6" destOrd="0" presId="urn:microsoft.com/office/officeart/2005/8/layout/hProcess9"/>
    <dgm:cxn modelId="{576CE5C6-477C-446B-B605-4CC35A8A13F2}" type="presParOf" srcId="{41B22219-736E-4421-A383-CAEB288C2EEE}" destId="{908E04FB-4C02-4053-A22A-4E3CB9457897}" srcOrd="7" destOrd="0" presId="urn:microsoft.com/office/officeart/2005/8/layout/hProcess9"/>
    <dgm:cxn modelId="{3C41BA24-D0F0-455D-BD6D-2E4F180DABB4}" type="presParOf" srcId="{41B22219-736E-4421-A383-CAEB288C2EEE}" destId="{38E2DCA2-560E-46F0-B551-155B28A5EA8D}" srcOrd="8" destOrd="0" presId="urn:microsoft.com/office/officeart/2005/8/layout/hProcess9"/>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C5605B9-0B2C-454F-896C-C73906742918}" type="doc">
      <dgm:prSet loTypeId="urn:microsoft.com/office/officeart/2005/8/layout/radial3" loCatId="relationship" qsTypeId="urn:microsoft.com/office/officeart/2005/8/quickstyle/simple1" qsCatId="simple" csTypeId="urn:microsoft.com/office/officeart/2005/8/colors/accent3_4" csCatId="accent3" phldr="1"/>
      <dgm:spPr/>
      <dgm:t>
        <a:bodyPr/>
        <a:lstStyle/>
        <a:p>
          <a:endParaRPr lang="en-US"/>
        </a:p>
      </dgm:t>
    </dgm:pt>
    <dgm:pt modelId="{8801F0B2-7F72-453D-B380-F441E290059B}">
      <dgm:prSet phldrT="[Text]"/>
      <dgm:spPr>
        <a:xfrm>
          <a:off x="5525586" y="3200428"/>
          <a:ext cx="1521209" cy="1521209"/>
        </a:xfrm>
        <a:solidFill>
          <a:srgbClr val="9BBB59">
            <a:shade val="80000"/>
            <a:alpha val="50000"/>
            <a:hueOff val="280354"/>
            <a:satOff val="-3906"/>
            <a:lumOff val="33545"/>
            <a:alphaOff val="0"/>
          </a:srgbClr>
        </a:solidFill>
        <a:ln w="25400" cap="flat" cmpd="sng" algn="ctr">
          <a:solidFill>
            <a:sysClr val="window" lastClr="FFFFFF">
              <a:hueOff val="0"/>
              <a:satOff val="0"/>
              <a:lumOff val="0"/>
              <a:alphaOff val="0"/>
            </a:sysClr>
          </a:solidFill>
          <a:prstDash val="solid"/>
        </a:ln>
        <a:effectLst/>
      </dgm:spPr>
      <dgm:t>
        <a:bodyPr/>
        <a:lstStyle/>
        <a:p>
          <a:r>
            <a:rPr lang="en-US" dirty="0" smtClean="0">
              <a:solidFill>
                <a:sysClr val="windowText" lastClr="000000"/>
              </a:solidFill>
              <a:latin typeface="Calibri"/>
              <a:ea typeface="+mn-ea"/>
              <a:cs typeface="+mn-cs"/>
            </a:rPr>
            <a:t>Consumer-to-consumer (C2C)</a:t>
          </a:r>
          <a:endParaRPr lang="en-US" dirty="0">
            <a:solidFill>
              <a:sysClr val="windowText" lastClr="000000"/>
            </a:solidFill>
            <a:latin typeface="Calibri"/>
            <a:ea typeface="+mn-ea"/>
            <a:cs typeface="+mn-cs"/>
          </a:endParaRPr>
        </a:p>
      </dgm:t>
    </dgm:pt>
    <dgm:pt modelId="{F1124F6C-0667-46C4-8877-3AF32EE4F2F1}" type="parTrans" cxnId="{3B89AE2E-F8CE-4CBC-8D6C-18A8BC9A6582}">
      <dgm:prSet/>
      <dgm:spPr/>
      <dgm:t>
        <a:bodyPr/>
        <a:lstStyle/>
        <a:p>
          <a:endParaRPr lang="en-US"/>
        </a:p>
      </dgm:t>
    </dgm:pt>
    <dgm:pt modelId="{5C5247A3-1553-4F90-9317-3F3C02853941}" type="sibTrans" cxnId="{3B89AE2E-F8CE-4CBC-8D6C-18A8BC9A6582}">
      <dgm:prSet/>
      <dgm:spPr/>
      <dgm:t>
        <a:bodyPr/>
        <a:lstStyle/>
        <a:p>
          <a:endParaRPr lang="en-US"/>
        </a:p>
      </dgm:t>
    </dgm:pt>
    <dgm:pt modelId="{18743A49-CFD5-4ABE-9A4A-577DF167C417}">
      <dgm:prSet phldrT="[Text]"/>
      <dgm:spPr>
        <a:xfrm>
          <a:off x="2097203" y="3200428"/>
          <a:ext cx="1521209" cy="1521209"/>
        </a:xfrm>
        <a:solidFill>
          <a:srgbClr val="9BBB59">
            <a:shade val="80000"/>
            <a:alpha val="50000"/>
            <a:hueOff val="140177"/>
            <a:satOff val="-1953"/>
            <a:lumOff val="16772"/>
            <a:alphaOff val="0"/>
          </a:srgbClr>
        </a:solidFill>
        <a:ln w="25400" cap="flat" cmpd="sng" algn="ctr">
          <a:solidFill>
            <a:sysClr val="window" lastClr="FFFFFF">
              <a:hueOff val="0"/>
              <a:satOff val="0"/>
              <a:lumOff val="0"/>
              <a:alphaOff val="0"/>
            </a:sysClr>
          </a:solidFill>
          <a:prstDash val="solid"/>
        </a:ln>
        <a:effectLst/>
      </dgm:spPr>
      <dgm:t>
        <a:bodyPr/>
        <a:lstStyle/>
        <a:p>
          <a:r>
            <a:rPr lang="en-US" dirty="0" smtClean="0">
              <a:solidFill>
                <a:sysClr val="windowText" lastClr="000000"/>
              </a:solidFill>
              <a:latin typeface="Calibri"/>
              <a:ea typeface="+mn-ea"/>
              <a:cs typeface="+mn-cs"/>
            </a:rPr>
            <a:t>Business-to-business (B2B)</a:t>
          </a:r>
          <a:endParaRPr lang="en-US" dirty="0">
            <a:solidFill>
              <a:sysClr val="windowText" lastClr="000000"/>
            </a:solidFill>
            <a:latin typeface="Calibri"/>
            <a:ea typeface="+mn-ea"/>
            <a:cs typeface="+mn-cs"/>
          </a:endParaRPr>
        </a:p>
      </dgm:t>
    </dgm:pt>
    <dgm:pt modelId="{71F28AA3-5B87-45E8-B7AE-942A914A643A}" type="parTrans" cxnId="{F19B7FFB-A169-4D03-AE83-DF157FF438AC}">
      <dgm:prSet/>
      <dgm:spPr/>
      <dgm:t>
        <a:bodyPr/>
        <a:lstStyle/>
        <a:p>
          <a:endParaRPr lang="en-US"/>
        </a:p>
      </dgm:t>
    </dgm:pt>
    <dgm:pt modelId="{E01E5B85-DECC-4F79-906D-30BF675DC57F}" type="sibTrans" cxnId="{F19B7FFB-A169-4D03-AE83-DF157FF438AC}">
      <dgm:prSet/>
      <dgm:spPr/>
      <dgm:t>
        <a:bodyPr/>
        <a:lstStyle/>
        <a:p>
          <a:endParaRPr lang="en-US"/>
        </a:p>
      </dgm:t>
    </dgm:pt>
    <dgm:pt modelId="{40050B4F-D1F8-4404-A0B1-DD15D38260CF}">
      <dgm:prSet phldrT="[Text]"/>
      <dgm:spPr>
        <a:xfrm>
          <a:off x="3811395" y="231361"/>
          <a:ext cx="1521209" cy="1521209"/>
        </a:xfrm>
        <a:solidFill>
          <a:srgbClr val="9BBB59">
            <a:shade val="80000"/>
            <a:alpha val="50000"/>
            <a:hueOff val="140177"/>
            <a:satOff val="-1953"/>
            <a:lumOff val="16772"/>
            <a:alphaOff val="0"/>
          </a:srgbClr>
        </a:solidFill>
        <a:ln w="25400" cap="flat" cmpd="sng" algn="ctr">
          <a:solidFill>
            <a:sysClr val="window" lastClr="FFFFFF">
              <a:hueOff val="0"/>
              <a:satOff val="0"/>
              <a:lumOff val="0"/>
              <a:alphaOff val="0"/>
            </a:sysClr>
          </a:solidFill>
          <a:prstDash val="solid"/>
        </a:ln>
        <a:effectLst/>
      </dgm:spPr>
      <dgm:t>
        <a:bodyPr/>
        <a:lstStyle/>
        <a:p>
          <a:r>
            <a:rPr lang="en-US" dirty="0" smtClean="0">
              <a:solidFill>
                <a:sysClr val="windowText" lastClr="000000"/>
              </a:solidFill>
              <a:latin typeface="Calibri"/>
              <a:ea typeface="+mn-ea"/>
              <a:cs typeface="+mn-cs"/>
            </a:rPr>
            <a:t>Business-to-consumer (B2C)</a:t>
          </a:r>
          <a:endParaRPr lang="en-US" dirty="0">
            <a:solidFill>
              <a:sysClr val="windowText" lastClr="000000"/>
            </a:solidFill>
            <a:latin typeface="Calibri"/>
            <a:ea typeface="+mn-ea"/>
            <a:cs typeface="+mn-cs"/>
          </a:endParaRPr>
        </a:p>
      </dgm:t>
    </dgm:pt>
    <dgm:pt modelId="{419FE4A1-C7B0-4DB7-8633-DA0176CD7022}" type="sibTrans" cxnId="{1DEA959A-0FFD-44A8-AD33-5814A814989D}">
      <dgm:prSet/>
      <dgm:spPr/>
      <dgm:t>
        <a:bodyPr/>
        <a:lstStyle/>
        <a:p>
          <a:endParaRPr lang="en-US"/>
        </a:p>
      </dgm:t>
    </dgm:pt>
    <dgm:pt modelId="{89DB4229-C8BE-4213-A4BB-C07666AB2BB7}" type="parTrans" cxnId="{1DEA959A-0FFD-44A8-AD33-5814A814989D}">
      <dgm:prSet/>
      <dgm:spPr/>
      <dgm:t>
        <a:bodyPr/>
        <a:lstStyle/>
        <a:p>
          <a:endParaRPr lang="en-US"/>
        </a:p>
      </dgm:t>
    </dgm:pt>
    <dgm:pt modelId="{401A5858-53E4-4D69-B923-6426947882F7}">
      <dgm:prSet phldrT="[Text]" custT="1"/>
      <dgm:spPr>
        <a:xfrm>
          <a:off x="3050790" y="1450134"/>
          <a:ext cx="3042418" cy="3042418"/>
        </a:xfrm>
        <a:solidFill>
          <a:srgbClr val="9BBB59">
            <a:shade val="80000"/>
            <a:alpha val="50000"/>
            <a:hueOff val="0"/>
            <a:satOff val="0"/>
            <a:lumOff val="0"/>
            <a:alphaOff val="0"/>
          </a:srgbClr>
        </a:solidFill>
        <a:ln w="25400" cap="flat" cmpd="sng" algn="ctr">
          <a:solidFill>
            <a:sysClr val="window" lastClr="FFFFFF">
              <a:hueOff val="0"/>
              <a:satOff val="0"/>
              <a:lumOff val="0"/>
              <a:alphaOff val="0"/>
            </a:sysClr>
          </a:solidFill>
          <a:prstDash val="solid"/>
        </a:ln>
        <a:effectLst/>
      </dgm:spPr>
      <dgm:t>
        <a:bodyPr/>
        <a:lstStyle/>
        <a:p>
          <a:r>
            <a:rPr lang="en-US" sz="2800" b="1" dirty="0" smtClean="0">
              <a:solidFill>
                <a:sysClr val="windowText" lastClr="000000"/>
              </a:solidFill>
              <a:latin typeface="Calibri"/>
              <a:ea typeface="+mn-ea"/>
              <a:cs typeface="+mn-cs"/>
            </a:rPr>
            <a:t>E-commerce</a:t>
          </a:r>
          <a:endParaRPr lang="en-US" sz="2800" b="1" dirty="0">
            <a:solidFill>
              <a:sysClr val="windowText" lastClr="000000"/>
            </a:solidFill>
            <a:latin typeface="Calibri"/>
            <a:ea typeface="+mn-ea"/>
            <a:cs typeface="+mn-cs"/>
          </a:endParaRPr>
        </a:p>
      </dgm:t>
    </dgm:pt>
    <dgm:pt modelId="{AD11AF75-EC17-4D43-A8F9-28FA9F380189}" type="sibTrans" cxnId="{01B69B2C-F5B1-434E-8178-E39E5F20FACA}">
      <dgm:prSet/>
      <dgm:spPr/>
      <dgm:t>
        <a:bodyPr/>
        <a:lstStyle/>
        <a:p>
          <a:endParaRPr lang="en-US"/>
        </a:p>
      </dgm:t>
    </dgm:pt>
    <dgm:pt modelId="{CCEDAD0C-FE66-4809-B371-01E16945C88A}" type="parTrans" cxnId="{01B69B2C-F5B1-434E-8178-E39E5F20FACA}">
      <dgm:prSet/>
      <dgm:spPr/>
      <dgm:t>
        <a:bodyPr/>
        <a:lstStyle/>
        <a:p>
          <a:endParaRPr lang="en-US"/>
        </a:p>
      </dgm:t>
    </dgm:pt>
    <dgm:pt modelId="{FB0541C8-F6EB-4EC8-A1A9-2153E238BEE2}" type="pres">
      <dgm:prSet presAssocID="{FC5605B9-0B2C-454F-896C-C73906742918}" presName="composite" presStyleCnt="0">
        <dgm:presLayoutVars>
          <dgm:chMax val="1"/>
          <dgm:dir/>
          <dgm:resizeHandles val="exact"/>
        </dgm:presLayoutVars>
      </dgm:prSet>
      <dgm:spPr/>
      <dgm:t>
        <a:bodyPr/>
        <a:lstStyle/>
        <a:p>
          <a:endParaRPr lang="en-US"/>
        </a:p>
      </dgm:t>
    </dgm:pt>
    <dgm:pt modelId="{C4143769-7B3F-4D7D-9526-C48DF24DA177}" type="pres">
      <dgm:prSet presAssocID="{FC5605B9-0B2C-454F-896C-C73906742918}" presName="radial" presStyleCnt="0">
        <dgm:presLayoutVars>
          <dgm:animLvl val="ctr"/>
        </dgm:presLayoutVars>
      </dgm:prSet>
      <dgm:spPr/>
    </dgm:pt>
    <dgm:pt modelId="{4527C10A-A8FC-40F6-B437-F7BE8AB9FFF8}" type="pres">
      <dgm:prSet presAssocID="{401A5858-53E4-4D69-B923-6426947882F7}" presName="centerShape" presStyleLbl="vennNode1" presStyleIdx="0" presStyleCnt="4"/>
      <dgm:spPr>
        <a:prstGeom prst="ellipse">
          <a:avLst/>
        </a:prstGeom>
      </dgm:spPr>
      <dgm:t>
        <a:bodyPr/>
        <a:lstStyle/>
        <a:p>
          <a:endParaRPr lang="en-US"/>
        </a:p>
      </dgm:t>
    </dgm:pt>
    <dgm:pt modelId="{323584A8-4BAE-45E8-ACB0-92819D8566E7}" type="pres">
      <dgm:prSet presAssocID="{40050B4F-D1F8-4404-A0B1-DD15D38260CF}" presName="node" presStyleLbl="vennNode1" presStyleIdx="1" presStyleCnt="4">
        <dgm:presLayoutVars>
          <dgm:bulletEnabled val="1"/>
        </dgm:presLayoutVars>
      </dgm:prSet>
      <dgm:spPr>
        <a:prstGeom prst="ellipse">
          <a:avLst/>
        </a:prstGeom>
      </dgm:spPr>
      <dgm:t>
        <a:bodyPr/>
        <a:lstStyle/>
        <a:p>
          <a:endParaRPr lang="en-US"/>
        </a:p>
      </dgm:t>
    </dgm:pt>
    <dgm:pt modelId="{D98C5251-2C1A-45A5-998E-BC78819DE06F}" type="pres">
      <dgm:prSet presAssocID="{8801F0B2-7F72-453D-B380-F441E290059B}" presName="node" presStyleLbl="vennNode1" presStyleIdx="2" presStyleCnt="4">
        <dgm:presLayoutVars>
          <dgm:bulletEnabled val="1"/>
        </dgm:presLayoutVars>
      </dgm:prSet>
      <dgm:spPr>
        <a:prstGeom prst="ellipse">
          <a:avLst/>
        </a:prstGeom>
      </dgm:spPr>
      <dgm:t>
        <a:bodyPr/>
        <a:lstStyle/>
        <a:p>
          <a:endParaRPr lang="en-US"/>
        </a:p>
      </dgm:t>
    </dgm:pt>
    <dgm:pt modelId="{D0396B37-8DEF-4E31-A97A-3796625CC2DF}" type="pres">
      <dgm:prSet presAssocID="{18743A49-CFD5-4ABE-9A4A-577DF167C417}" presName="node" presStyleLbl="vennNode1" presStyleIdx="3" presStyleCnt="4">
        <dgm:presLayoutVars>
          <dgm:bulletEnabled val="1"/>
        </dgm:presLayoutVars>
      </dgm:prSet>
      <dgm:spPr>
        <a:prstGeom prst="ellipse">
          <a:avLst/>
        </a:prstGeom>
      </dgm:spPr>
      <dgm:t>
        <a:bodyPr/>
        <a:lstStyle/>
        <a:p>
          <a:endParaRPr lang="en-US"/>
        </a:p>
      </dgm:t>
    </dgm:pt>
  </dgm:ptLst>
  <dgm:cxnLst>
    <dgm:cxn modelId="{F19B7FFB-A169-4D03-AE83-DF157FF438AC}" srcId="{401A5858-53E4-4D69-B923-6426947882F7}" destId="{18743A49-CFD5-4ABE-9A4A-577DF167C417}" srcOrd="2" destOrd="0" parTransId="{71F28AA3-5B87-45E8-B7AE-942A914A643A}" sibTransId="{E01E5B85-DECC-4F79-906D-30BF675DC57F}"/>
    <dgm:cxn modelId="{4D530DC6-F5F0-4EEB-B8BC-893D4798B711}" type="presOf" srcId="{40050B4F-D1F8-4404-A0B1-DD15D38260CF}" destId="{323584A8-4BAE-45E8-ACB0-92819D8566E7}" srcOrd="0" destOrd="0" presId="urn:microsoft.com/office/officeart/2005/8/layout/radial3"/>
    <dgm:cxn modelId="{9DB96690-8D5A-4D8D-97FE-71C9FD5CA23C}" type="presOf" srcId="{18743A49-CFD5-4ABE-9A4A-577DF167C417}" destId="{D0396B37-8DEF-4E31-A97A-3796625CC2DF}" srcOrd="0" destOrd="0" presId="urn:microsoft.com/office/officeart/2005/8/layout/radial3"/>
    <dgm:cxn modelId="{AC587B5A-A125-41E9-B60F-B3C82F08BD96}" type="presOf" srcId="{401A5858-53E4-4D69-B923-6426947882F7}" destId="{4527C10A-A8FC-40F6-B437-F7BE8AB9FFF8}" srcOrd="0" destOrd="0" presId="urn:microsoft.com/office/officeart/2005/8/layout/radial3"/>
    <dgm:cxn modelId="{0C3D2580-61D3-45FB-8FF1-6005F4DD9B9A}" type="presOf" srcId="{FC5605B9-0B2C-454F-896C-C73906742918}" destId="{FB0541C8-F6EB-4EC8-A1A9-2153E238BEE2}" srcOrd="0" destOrd="0" presId="urn:microsoft.com/office/officeart/2005/8/layout/radial3"/>
    <dgm:cxn modelId="{01B69B2C-F5B1-434E-8178-E39E5F20FACA}" srcId="{FC5605B9-0B2C-454F-896C-C73906742918}" destId="{401A5858-53E4-4D69-B923-6426947882F7}" srcOrd="0" destOrd="0" parTransId="{CCEDAD0C-FE66-4809-B371-01E16945C88A}" sibTransId="{AD11AF75-EC17-4D43-A8F9-28FA9F380189}"/>
    <dgm:cxn modelId="{3B89AE2E-F8CE-4CBC-8D6C-18A8BC9A6582}" srcId="{401A5858-53E4-4D69-B923-6426947882F7}" destId="{8801F0B2-7F72-453D-B380-F441E290059B}" srcOrd="1" destOrd="0" parTransId="{F1124F6C-0667-46C4-8877-3AF32EE4F2F1}" sibTransId="{5C5247A3-1553-4F90-9317-3F3C02853941}"/>
    <dgm:cxn modelId="{68E35D26-18D8-45CC-A448-30F8ABDF6077}" type="presOf" srcId="{8801F0B2-7F72-453D-B380-F441E290059B}" destId="{D98C5251-2C1A-45A5-998E-BC78819DE06F}" srcOrd="0" destOrd="0" presId="urn:microsoft.com/office/officeart/2005/8/layout/radial3"/>
    <dgm:cxn modelId="{1DEA959A-0FFD-44A8-AD33-5814A814989D}" srcId="{401A5858-53E4-4D69-B923-6426947882F7}" destId="{40050B4F-D1F8-4404-A0B1-DD15D38260CF}" srcOrd="0" destOrd="0" parTransId="{89DB4229-C8BE-4213-A4BB-C07666AB2BB7}" sibTransId="{419FE4A1-C7B0-4DB7-8633-DA0176CD7022}"/>
    <dgm:cxn modelId="{E0D7539C-55FC-424C-8BF5-D6EEB8F26684}" type="presParOf" srcId="{FB0541C8-F6EB-4EC8-A1A9-2153E238BEE2}" destId="{C4143769-7B3F-4D7D-9526-C48DF24DA177}" srcOrd="0" destOrd="0" presId="urn:microsoft.com/office/officeart/2005/8/layout/radial3"/>
    <dgm:cxn modelId="{AF3C0E34-A13B-478B-899B-938A0B67A9F8}" type="presParOf" srcId="{C4143769-7B3F-4D7D-9526-C48DF24DA177}" destId="{4527C10A-A8FC-40F6-B437-F7BE8AB9FFF8}" srcOrd="0" destOrd="0" presId="urn:microsoft.com/office/officeart/2005/8/layout/radial3"/>
    <dgm:cxn modelId="{0FA7AFED-29D2-4E49-854C-E2D653E02137}" type="presParOf" srcId="{C4143769-7B3F-4D7D-9526-C48DF24DA177}" destId="{323584A8-4BAE-45E8-ACB0-92819D8566E7}" srcOrd="1" destOrd="0" presId="urn:microsoft.com/office/officeart/2005/8/layout/radial3"/>
    <dgm:cxn modelId="{5E4EF8F0-630F-450A-8709-7BE44A903C36}" type="presParOf" srcId="{C4143769-7B3F-4D7D-9526-C48DF24DA177}" destId="{D98C5251-2C1A-45A5-998E-BC78819DE06F}" srcOrd="2" destOrd="0" presId="urn:microsoft.com/office/officeart/2005/8/layout/radial3"/>
    <dgm:cxn modelId="{F27F82EF-8540-494F-874E-285A5AD8FCA6}" type="presParOf" srcId="{C4143769-7B3F-4D7D-9526-C48DF24DA177}" destId="{D0396B37-8DEF-4E31-A97A-3796625CC2DF}" srcOrd="3" destOrd="0" presId="urn:microsoft.com/office/officeart/2005/8/layout/radial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10BDACB-644B-4305-90C8-B5BB5CC4694D}">
      <dsp:nvSpPr>
        <dsp:cNvPr id="0" name=""/>
        <dsp:cNvSpPr/>
      </dsp:nvSpPr>
      <dsp:spPr>
        <a:xfrm>
          <a:off x="152393" y="533404"/>
          <a:ext cx="2762250" cy="1657349"/>
        </a:xfrm>
        <a:prstGeom prst="rect">
          <a:avLst/>
        </a:prstGeom>
        <a:gradFill rotWithShape="0">
          <a:gsLst>
            <a:gs pos="0">
              <a:srgbClr val="8064A2">
                <a:shade val="80000"/>
                <a:hueOff val="-35312"/>
                <a:satOff val="-873"/>
                <a:lumOff val="4998"/>
                <a:alphaOff val="0"/>
                <a:shade val="51000"/>
                <a:satMod val="130000"/>
              </a:srgbClr>
            </a:gs>
            <a:gs pos="80000">
              <a:srgbClr val="8064A2">
                <a:shade val="80000"/>
                <a:hueOff val="-35312"/>
                <a:satOff val="-873"/>
                <a:lumOff val="4998"/>
                <a:alphaOff val="0"/>
                <a:shade val="93000"/>
                <a:satMod val="130000"/>
              </a:srgbClr>
            </a:gs>
            <a:gs pos="100000">
              <a:srgbClr val="8064A2">
                <a:shade val="80000"/>
                <a:hueOff val="-35312"/>
                <a:satOff val="-873"/>
                <a:lumOff val="499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ysClr val="window" lastClr="FFFFFF"/>
              </a:solidFill>
              <a:latin typeface="Calibri"/>
              <a:ea typeface="+mn-ea"/>
              <a:cs typeface="+mn-cs"/>
            </a:rPr>
            <a:t>Explain how Web pages use graphics, animation, audio, video, virtual reality, and plug-ins</a:t>
          </a:r>
        </a:p>
      </dsp:txBody>
      <dsp:txXfrm>
        <a:off x="152393" y="533404"/>
        <a:ext cx="2762250" cy="1657349"/>
      </dsp:txXfrm>
    </dsp:sp>
    <dsp:sp modelId="{41C260E7-CD07-49F7-8D42-49597FE7B7BB}">
      <dsp:nvSpPr>
        <dsp:cNvPr id="0" name=""/>
        <dsp:cNvSpPr/>
      </dsp:nvSpPr>
      <dsp:spPr>
        <a:xfrm>
          <a:off x="5943588" y="533404"/>
          <a:ext cx="2762250" cy="1657349"/>
        </a:xfrm>
        <a:prstGeom prst="rect">
          <a:avLst/>
        </a:prstGeom>
        <a:gradFill rotWithShape="0">
          <a:gsLst>
            <a:gs pos="0">
              <a:srgbClr val="8064A2">
                <a:shade val="80000"/>
                <a:hueOff val="-70623"/>
                <a:satOff val="-1746"/>
                <a:lumOff val="9995"/>
                <a:alphaOff val="0"/>
                <a:shade val="51000"/>
                <a:satMod val="130000"/>
              </a:srgbClr>
            </a:gs>
            <a:gs pos="80000">
              <a:srgbClr val="8064A2">
                <a:shade val="80000"/>
                <a:hueOff val="-70623"/>
                <a:satOff val="-1746"/>
                <a:lumOff val="9995"/>
                <a:alphaOff val="0"/>
                <a:shade val="93000"/>
                <a:satMod val="130000"/>
              </a:srgbClr>
            </a:gs>
            <a:gs pos="100000">
              <a:srgbClr val="8064A2">
                <a:shade val="80000"/>
                <a:hueOff val="-70623"/>
                <a:satOff val="-1746"/>
                <a:lumOff val="9995"/>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ysClr val="window" lastClr="FFFFFF"/>
              </a:solidFill>
              <a:latin typeface="Calibri"/>
              <a:ea typeface="+mn-ea"/>
              <a:cs typeface="+mn-cs"/>
            </a:rPr>
            <a:t>Identify and briefly describe the steps required for Web publishing</a:t>
          </a:r>
        </a:p>
      </dsp:txBody>
      <dsp:txXfrm>
        <a:off x="5943588" y="533404"/>
        <a:ext cx="2762250" cy="1657349"/>
      </dsp:txXfrm>
    </dsp:sp>
    <dsp:sp modelId="{E3A1CE30-D9CC-4000-9160-390F5B9FC64E}">
      <dsp:nvSpPr>
        <dsp:cNvPr id="0" name=""/>
        <dsp:cNvSpPr/>
      </dsp:nvSpPr>
      <dsp:spPr>
        <a:xfrm>
          <a:off x="3048004" y="533404"/>
          <a:ext cx="2762250" cy="1657349"/>
        </a:xfrm>
        <a:prstGeom prst="rect">
          <a:avLst/>
        </a:prstGeom>
        <a:gradFill rotWithShape="0">
          <a:gsLst>
            <a:gs pos="0">
              <a:srgbClr val="8064A2">
                <a:shade val="80000"/>
                <a:hueOff val="-105935"/>
                <a:satOff val="-2619"/>
                <a:lumOff val="14993"/>
                <a:alphaOff val="0"/>
                <a:shade val="51000"/>
                <a:satMod val="130000"/>
              </a:srgbClr>
            </a:gs>
            <a:gs pos="80000">
              <a:srgbClr val="8064A2">
                <a:shade val="80000"/>
                <a:hueOff val="-105935"/>
                <a:satOff val="-2619"/>
                <a:lumOff val="14993"/>
                <a:alphaOff val="0"/>
                <a:shade val="93000"/>
                <a:satMod val="130000"/>
              </a:srgbClr>
            </a:gs>
            <a:gs pos="100000">
              <a:srgbClr val="8064A2">
                <a:shade val="80000"/>
                <a:hueOff val="-105935"/>
                <a:satOff val="-2619"/>
                <a:lumOff val="14993"/>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ysClr val="window" lastClr="FFFFFF"/>
              </a:solidFill>
              <a:latin typeface="Calibri"/>
              <a:ea typeface="+mn-ea"/>
              <a:cs typeface="+mn-cs"/>
            </a:rPr>
            <a:t>Describe the types of e-commerce</a:t>
          </a:r>
        </a:p>
      </dsp:txBody>
      <dsp:txXfrm>
        <a:off x="3048004" y="533404"/>
        <a:ext cx="2762250" cy="1657349"/>
      </dsp:txXfrm>
    </dsp:sp>
    <dsp:sp modelId="{0F988EC7-9EF8-448B-A62B-7484B79CFCA0}">
      <dsp:nvSpPr>
        <dsp:cNvPr id="0" name=""/>
        <dsp:cNvSpPr/>
      </dsp:nvSpPr>
      <dsp:spPr>
        <a:xfrm>
          <a:off x="1981196" y="2438407"/>
          <a:ext cx="2762250" cy="1657349"/>
        </a:xfrm>
        <a:prstGeom prst="rect">
          <a:avLst/>
        </a:prstGeom>
        <a:gradFill rotWithShape="0">
          <a:gsLst>
            <a:gs pos="0">
              <a:srgbClr val="8064A2">
                <a:shade val="80000"/>
                <a:hueOff val="-141246"/>
                <a:satOff val="-3492"/>
                <a:lumOff val="19990"/>
                <a:alphaOff val="0"/>
                <a:shade val="51000"/>
                <a:satMod val="130000"/>
              </a:srgbClr>
            </a:gs>
            <a:gs pos="80000">
              <a:srgbClr val="8064A2">
                <a:shade val="80000"/>
                <a:hueOff val="-141246"/>
                <a:satOff val="-3492"/>
                <a:lumOff val="19990"/>
                <a:alphaOff val="0"/>
                <a:shade val="93000"/>
                <a:satMod val="130000"/>
              </a:srgbClr>
            </a:gs>
            <a:gs pos="100000">
              <a:srgbClr val="8064A2">
                <a:shade val="80000"/>
                <a:hueOff val="-141246"/>
                <a:satOff val="-3492"/>
                <a:lumOff val="1999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ysClr val="window" lastClr="FFFFFF"/>
              </a:solidFill>
              <a:latin typeface="Calibri"/>
              <a:ea typeface="+mn-ea"/>
              <a:cs typeface="+mn-cs"/>
            </a:rPr>
            <a:t>Explain how e-mail, mailing lists, instant messaging, chat rooms, VoIP, newsgroups and message boards, and FTP work</a:t>
          </a:r>
        </a:p>
      </dsp:txBody>
      <dsp:txXfrm>
        <a:off x="1981196" y="2438407"/>
        <a:ext cx="2762250" cy="1657349"/>
      </dsp:txXfrm>
    </dsp:sp>
    <dsp:sp modelId="{900D2321-DBB7-469B-B7AA-C4F355EB58E4}">
      <dsp:nvSpPr>
        <dsp:cNvPr id="0" name=""/>
        <dsp:cNvSpPr/>
      </dsp:nvSpPr>
      <dsp:spPr>
        <a:xfrm>
          <a:off x="5029200" y="2438407"/>
          <a:ext cx="2762250" cy="1657349"/>
        </a:xfrm>
        <a:prstGeom prst="rect">
          <a:avLst/>
        </a:prstGeom>
        <a:gradFill rotWithShape="0">
          <a:gsLst>
            <a:gs pos="0">
              <a:srgbClr val="8064A2">
                <a:shade val="80000"/>
                <a:hueOff val="-176558"/>
                <a:satOff val="-4365"/>
                <a:lumOff val="24988"/>
                <a:alphaOff val="0"/>
                <a:shade val="51000"/>
                <a:satMod val="130000"/>
              </a:srgbClr>
            </a:gs>
            <a:gs pos="80000">
              <a:srgbClr val="8064A2">
                <a:shade val="80000"/>
                <a:hueOff val="-176558"/>
                <a:satOff val="-4365"/>
                <a:lumOff val="24988"/>
                <a:alphaOff val="0"/>
                <a:shade val="93000"/>
                <a:satMod val="130000"/>
              </a:srgbClr>
            </a:gs>
            <a:gs pos="100000">
              <a:srgbClr val="8064A2">
                <a:shade val="80000"/>
                <a:hueOff val="-176558"/>
                <a:satOff val="-4365"/>
                <a:lumOff val="24988"/>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ysClr val="window" lastClr="FFFFFF"/>
              </a:solidFill>
              <a:latin typeface="Calibri"/>
              <a:ea typeface="+mn-ea"/>
              <a:cs typeface="+mn-cs"/>
            </a:rPr>
            <a:t>Identify the rules of netiquette</a:t>
          </a:r>
        </a:p>
      </dsp:txBody>
      <dsp:txXfrm>
        <a:off x="5029200" y="2438407"/>
        <a:ext cx="2762250" cy="165734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8F2CF0F-61CB-4B02-9FC1-AA11FA5C46F3}">
      <dsp:nvSpPr>
        <dsp:cNvPr id="0" name=""/>
        <dsp:cNvSpPr/>
      </dsp:nvSpPr>
      <dsp:spPr>
        <a:xfrm>
          <a:off x="0" y="117871"/>
          <a:ext cx="2690812" cy="1614487"/>
        </a:xfrm>
        <a:prstGeom prst="rect">
          <a:avLst/>
        </a:prstGeom>
        <a:solidFill>
          <a:srgbClr val="8064A2">
            <a:hueOff val="0"/>
            <a:satOff val="0"/>
            <a:lumOff val="0"/>
            <a:alphaOff val="0"/>
          </a:srgb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solidFill>
                <a:sysClr val="window" lastClr="FFFFFF"/>
              </a:solidFill>
              <a:latin typeface="Calibri"/>
              <a:ea typeface="+mn-ea"/>
              <a:cs typeface="+mn-cs"/>
            </a:rPr>
            <a:t>Graphics</a:t>
          </a:r>
          <a:endParaRPr lang="en-US" sz="4300" kern="1200" dirty="0">
            <a:solidFill>
              <a:sysClr val="window" lastClr="FFFFFF"/>
            </a:solidFill>
            <a:latin typeface="Calibri"/>
            <a:ea typeface="+mn-ea"/>
            <a:cs typeface="+mn-cs"/>
          </a:endParaRPr>
        </a:p>
      </dsp:txBody>
      <dsp:txXfrm>
        <a:off x="0" y="117871"/>
        <a:ext cx="2690812" cy="1614487"/>
      </dsp:txXfrm>
    </dsp:sp>
    <dsp:sp modelId="{C0103B91-77F3-453B-A0EB-3E2139E1C23F}">
      <dsp:nvSpPr>
        <dsp:cNvPr id="0" name=""/>
        <dsp:cNvSpPr/>
      </dsp:nvSpPr>
      <dsp:spPr>
        <a:xfrm>
          <a:off x="2959893" y="117871"/>
          <a:ext cx="2690812" cy="1614487"/>
        </a:xfrm>
        <a:prstGeom prst="rect">
          <a:avLst/>
        </a:prstGeom>
        <a:solidFill>
          <a:srgbClr val="8064A2">
            <a:hueOff val="0"/>
            <a:satOff val="0"/>
            <a:lumOff val="0"/>
            <a:alphaOff val="0"/>
          </a:srgb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solidFill>
                <a:sysClr val="window" lastClr="FFFFFF"/>
              </a:solidFill>
              <a:latin typeface="Calibri"/>
              <a:ea typeface="+mn-ea"/>
              <a:cs typeface="+mn-cs"/>
            </a:rPr>
            <a:t>Animation</a:t>
          </a:r>
          <a:endParaRPr lang="en-US" sz="4300" kern="1200" dirty="0">
            <a:solidFill>
              <a:sysClr val="window" lastClr="FFFFFF"/>
            </a:solidFill>
            <a:latin typeface="Calibri"/>
            <a:ea typeface="+mn-ea"/>
            <a:cs typeface="+mn-cs"/>
          </a:endParaRPr>
        </a:p>
      </dsp:txBody>
      <dsp:txXfrm>
        <a:off x="2959893" y="117871"/>
        <a:ext cx="2690812" cy="1614487"/>
      </dsp:txXfrm>
    </dsp:sp>
    <dsp:sp modelId="{2C21BF7B-716C-46CC-91D4-6BBD0A5D1FF7}">
      <dsp:nvSpPr>
        <dsp:cNvPr id="0" name=""/>
        <dsp:cNvSpPr/>
      </dsp:nvSpPr>
      <dsp:spPr>
        <a:xfrm>
          <a:off x="5919787" y="117871"/>
          <a:ext cx="2690812" cy="1614487"/>
        </a:xfrm>
        <a:prstGeom prst="rect">
          <a:avLst/>
        </a:prstGeom>
        <a:solidFill>
          <a:srgbClr val="8064A2">
            <a:hueOff val="0"/>
            <a:satOff val="0"/>
            <a:lumOff val="0"/>
            <a:alphaOff val="0"/>
          </a:srgb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solidFill>
                <a:sysClr val="window" lastClr="FFFFFF"/>
              </a:solidFill>
              <a:latin typeface="Calibri"/>
              <a:ea typeface="+mn-ea"/>
              <a:cs typeface="+mn-cs"/>
            </a:rPr>
            <a:t>Audio</a:t>
          </a:r>
          <a:endParaRPr lang="en-US" sz="4300" kern="1200" dirty="0">
            <a:solidFill>
              <a:sysClr val="window" lastClr="FFFFFF"/>
            </a:solidFill>
            <a:latin typeface="Calibri"/>
            <a:ea typeface="+mn-ea"/>
            <a:cs typeface="+mn-cs"/>
          </a:endParaRPr>
        </a:p>
      </dsp:txBody>
      <dsp:txXfrm>
        <a:off x="5919787" y="117871"/>
        <a:ext cx="2690812" cy="1614487"/>
      </dsp:txXfrm>
    </dsp:sp>
    <dsp:sp modelId="{26F9500D-9A29-4E97-A624-BAC729B106B7}">
      <dsp:nvSpPr>
        <dsp:cNvPr id="0" name=""/>
        <dsp:cNvSpPr/>
      </dsp:nvSpPr>
      <dsp:spPr>
        <a:xfrm>
          <a:off x="1479946" y="2001440"/>
          <a:ext cx="2690812" cy="1614487"/>
        </a:xfrm>
        <a:prstGeom prst="rect">
          <a:avLst/>
        </a:prstGeom>
        <a:solidFill>
          <a:srgbClr val="8064A2">
            <a:hueOff val="0"/>
            <a:satOff val="0"/>
            <a:lumOff val="0"/>
            <a:alphaOff val="0"/>
          </a:srgb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solidFill>
                <a:sysClr val="window" lastClr="FFFFFF"/>
              </a:solidFill>
              <a:latin typeface="Calibri"/>
              <a:ea typeface="+mn-ea"/>
              <a:cs typeface="+mn-cs"/>
            </a:rPr>
            <a:t>Video</a:t>
          </a:r>
          <a:endParaRPr lang="en-US" sz="4300" kern="1200" dirty="0">
            <a:solidFill>
              <a:sysClr val="window" lastClr="FFFFFF"/>
            </a:solidFill>
            <a:latin typeface="Calibri"/>
            <a:ea typeface="+mn-ea"/>
            <a:cs typeface="+mn-cs"/>
          </a:endParaRPr>
        </a:p>
      </dsp:txBody>
      <dsp:txXfrm>
        <a:off x="1479946" y="2001440"/>
        <a:ext cx="2690812" cy="1614487"/>
      </dsp:txXfrm>
    </dsp:sp>
    <dsp:sp modelId="{A10BE2CA-8D09-4972-977F-595305A3F131}">
      <dsp:nvSpPr>
        <dsp:cNvPr id="0" name=""/>
        <dsp:cNvSpPr/>
      </dsp:nvSpPr>
      <dsp:spPr>
        <a:xfrm>
          <a:off x="4439840" y="2001440"/>
          <a:ext cx="2690812" cy="1614487"/>
        </a:xfrm>
        <a:prstGeom prst="rect">
          <a:avLst/>
        </a:prstGeom>
        <a:solidFill>
          <a:srgbClr val="8064A2">
            <a:hueOff val="0"/>
            <a:satOff val="0"/>
            <a:lumOff val="0"/>
            <a:alphaOff val="0"/>
          </a:srgb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solidFill>
                <a:sysClr val="window" lastClr="FFFFFF"/>
              </a:solidFill>
              <a:latin typeface="Calibri"/>
              <a:ea typeface="+mn-ea"/>
              <a:cs typeface="+mn-cs"/>
            </a:rPr>
            <a:t>Virtual Reality</a:t>
          </a:r>
          <a:endParaRPr lang="en-US" sz="4300" kern="1200" dirty="0">
            <a:solidFill>
              <a:sysClr val="window" lastClr="FFFFFF"/>
            </a:solidFill>
            <a:latin typeface="Calibri"/>
            <a:ea typeface="+mn-ea"/>
            <a:cs typeface="+mn-cs"/>
          </a:endParaRPr>
        </a:p>
      </dsp:txBody>
      <dsp:txXfrm>
        <a:off x="4439840" y="2001440"/>
        <a:ext cx="2690812" cy="161448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53616DE-D66D-40A9-962E-F8F59D11061D}">
      <dsp:nvSpPr>
        <dsp:cNvPr id="0" name=""/>
        <dsp:cNvSpPr/>
      </dsp:nvSpPr>
      <dsp:spPr>
        <a:xfrm>
          <a:off x="622934" y="0"/>
          <a:ext cx="7059930" cy="4445000"/>
        </a:xfrm>
        <a:prstGeom prst="rightArrow">
          <a:avLst/>
        </a:prstGeom>
        <a:solidFill>
          <a:srgbClr val="8064A2">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EE0FB0A8-704D-4495-8ACF-142B1EDD0BF2}">
      <dsp:nvSpPr>
        <dsp:cNvPr id="0" name=""/>
        <dsp:cNvSpPr/>
      </dsp:nvSpPr>
      <dsp:spPr>
        <a:xfrm>
          <a:off x="3650" y="1333500"/>
          <a:ext cx="1595865" cy="1778000"/>
        </a:xfrm>
        <a:prstGeom prst="round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solidFill>
                <a:sysClr val="window" lastClr="FFFFFF"/>
              </a:solidFill>
              <a:latin typeface="Calibri"/>
              <a:ea typeface="+mn-ea"/>
              <a:cs typeface="+mn-cs"/>
            </a:rPr>
            <a:t>Plan a Web site</a:t>
          </a:r>
          <a:endParaRPr lang="en-US" sz="2500" kern="1200" dirty="0">
            <a:solidFill>
              <a:sysClr val="window" lastClr="FFFFFF"/>
            </a:solidFill>
            <a:latin typeface="Calibri"/>
            <a:ea typeface="+mn-ea"/>
            <a:cs typeface="+mn-cs"/>
          </a:endParaRPr>
        </a:p>
      </dsp:txBody>
      <dsp:txXfrm>
        <a:off x="3650" y="1333500"/>
        <a:ext cx="1595865" cy="1778000"/>
      </dsp:txXfrm>
    </dsp:sp>
    <dsp:sp modelId="{06F4A93D-CBDD-4277-85D2-348F9CCAE0E9}">
      <dsp:nvSpPr>
        <dsp:cNvPr id="0" name=""/>
        <dsp:cNvSpPr/>
      </dsp:nvSpPr>
      <dsp:spPr>
        <a:xfrm>
          <a:off x="1679308" y="1333500"/>
          <a:ext cx="1595865" cy="1778000"/>
        </a:xfrm>
        <a:prstGeom prst="round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solidFill>
                <a:sysClr val="window" lastClr="FFFFFF"/>
              </a:solidFill>
              <a:latin typeface="Calibri"/>
              <a:ea typeface="+mn-ea"/>
              <a:cs typeface="+mn-cs"/>
            </a:rPr>
            <a:t>Analyze and design a Web site</a:t>
          </a:r>
          <a:endParaRPr lang="en-US" sz="2500" kern="1200" dirty="0">
            <a:solidFill>
              <a:sysClr val="window" lastClr="FFFFFF"/>
            </a:solidFill>
            <a:latin typeface="Calibri"/>
            <a:ea typeface="+mn-ea"/>
            <a:cs typeface="+mn-cs"/>
          </a:endParaRPr>
        </a:p>
      </dsp:txBody>
      <dsp:txXfrm>
        <a:off x="1679308" y="1333500"/>
        <a:ext cx="1595865" cy="1778000"/>
      </dsp:txXfrm>
    </dsp:sp>
    <dsp:sp modelId="{6BE458BF-9232-4CD9-BBAA-A17F692C06CC}">
      <dsp:nvSpPr>
        <dsp:cNvPr id="0" name=""/>
        <dsp:cNvSpPr/>
      </dsp:nvSpPr>
      <dsp:spPr>
        <a:xfrm>
          <a:off x="3354967" y="1333500"/>
          <a:ext cx="1595865" cy="1778000"/>
        </a:xfrm>
        <a:prstGeom prst="round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solidFill>
                <a:sysClr val="window" lastClr="FFFFFF"/>
              </a:solidFill>
              <a:latin typeface="Calibri"/>
              <a:ea typeface="+mn-ea"/>
              <a:cs typeface="+mn-cs"/>
            </a:rPr>
            <a:t>Create a Web site</a:t>
          </a:r>
          <a:endParaRPr lang="en-US" sz="2500" kern="1200" dirty="0">
            <a:solidFill>
              <a:sysClr val="window" lastClr="FFFFFF"/>
            </a:solidFill>
            <a:latin typeface="Calibri"/>
            <a:ea typeface="+mn-ea"/>
            <a:cs typeface="+mn-cs"/>
          </a:endParaRPr>
        </a:p>
      </dsp:txBody>
      <dsp:txXfrm>
        <a:off x="3354967" y="1333500"/>
        <a:ext cx="1595865" cy="1778000"/>
      </dsp:txXfrm>
    </dsp:sp>
    <dsp:sp modelId="{BC5750BD-2463-454D-8D8F-05A5EE997522}">
      <dsp:nvSpPr>
        <dsp:cNvPr id="0" name=""/>
        <dsp:cNvSpPr/>
      </dsp:nvSpPr>
      <dsp:spPr>
        <a:xfrm>
          <a:off x="5030625" y="1333500"/>
          <a:ext cx="1595865" cy="1778000"/>
        </a:xfrm>
        <a:prstGeom prst="round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solidFill>
                <a:sysClr val="window" lastClr="FFFFFF"/>
              </a:solidFill>
              <a:latin typeface="Calibri"/>
              <a:ea typeface="+mn-ea"/>
              <a:cs typeface="+mn-cs"/>
            </a:rPr>
            <a:t>Deploy a Web site</a:t>
          </a:r>
          <a:endParaRPr lang="en-US" sz="2500" kern="1200" dirty="0">
            <a:solidFill>
              <a:sysClr val="window" lastClr="FFFFFF"/>
            </a:solidFill>
            <a:latin typeface="Calibri"/>
            <a:ea typeface="+mn-ea"/>
            <a:cs typeface="+mn-cs"/>
          </a:endParaRPr>
        </a:p>
      </dsp:txBody>
      <dsp:txXfrm>
        <a:off x="5030625" y="1333500"/>
        <a:ext cx="1595865" cy="1778000"/>
      </dsp:txXfrm>
    </dsp:sp>
    <dsp:sp modelId="{38E2DCA2-560E-46F0-B551-155B28A5EA8D}">
      <dsp:nvSpPr>
        <dsp:cNvPr id="0" name=""/>
        <dsp:cNvSpPr/>
      </dsp:nvSpPr>
      <dsp:spPr>
        <a:xfrm>
          <a:off x="6706284" y="1333500"/>
          <a:ext cx="1595865" cy="1778000"/>
        </a:xfrm>
        <a:prstGeom prst="roundRect">
          <a:avLst/>
        </a:prstGeom>
        <a:solidFill>
          <a:srgbClr val="8064A2">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solidFill>
                <a:sysClr val="window" lastClr="FFFFFF"/>
              </a:solidFill>
              <a:latin typeface="Calibri"/>
              <a:ea typeface="+mn-ea"/>
              <a:cs typeface="+mn-cs"/>
            </a:rPr>
            <a:t>Maintain a Web site</a:t>
          </a:r>
          <a:endParaRPr lang="en-US" sz="2500" kern="1200" dirty="0">
            <a:solidFill>
              <a:sysClr val="window" lastClr="FFFFFF"/>
            </a:solidFill>
            <a:latin typeface="Calibri"/>
            <a:ea typeface="+mn-ea"/>
            <a:cs typeface="+mn-cs"/>
          </a:endParaRPr>
        </a:p>
      </dsp:txBody>
      <dsp:txXfrm>
        <a:off x="6706284" y="1333500"/>
        <a:ext cx="1595865" cy="177800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527C10A-A8FC-40F6-B437-F7BE8AB9FFF8}">
      <dsp:nvSpPr>
        <dsp:cNvPr id="0" name=""/>
        <dsp:cNvSpPr/>
      </dsp:nvSpPr>
      <dsp:spPr>
        <a:xfrm>
          <a:off x="1107690" y="1450134"/>
          <a:ext cx="3042418" cy="3042418"/>
        </a:xfrm>
        <a:prstGeom prst="ellipse">
          <a:avLst/>
        </a:prstGeom>
        <a:solidFill>
          <a:srgbClr val="9BBB59">
            <a:shade val="80000"/>
            <a:alpha val="50000"/>
            <a:hueOff val="0"/>
            <a:satOff val="0"/>
            <a:lumOff val="0"/>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1" kern="1200" dirty="0" smtClean="0">
              <a:solidFill>
                <a:sysClr val="windowText" lastClr="000000"/>
              </a:solidFill>
              <a:latin typeface="Calibri"/>
              <a:ea typeface="+mn-ea"/>
              <a:cs typeface="+mn-cs"/>
            </a:rPr>
            <a:t>E-commerce</a:t>
          </a:r>
          <a:endParaRPr lang="en-US" sz="2800" b="1" kern="1200" dirty="0">
            <a:solidFill>
              <a:sysClr val="windowText" lastClr="000000"/>
            </a:solidFill>
            <a:latin typeface="Calibri"/>
            <a:ea typeface="+mn-ea"/>
            <a:cs typeface="+mn-cs"/>
          </a:endParaRPr>
        </a:p>
      </dsp:txBody>
      <dsp:txXfrm>
        <a:off x="1107690" y="1450134"/>
        <a:ext cx="3042418" cy="3042418"/>
      </dsp:txXfrm>
    </dsp:sp>
    <dsp:sp modelId="{323584A8-4BAE-45E8-ACB0-92819D8566E7}">
      <dsp:nvSpPr>
        <dsp:cNvPr id="0" name=""/>
        <dsp:cNvSpPr/>
      </dsp:nvSpPr>
      <dsp:spPr>
        <a:xfrm>
          <a:off x="1868295" y="231361"/>
          <a:ext cx="1521209" cy="1521209"/>
        </a:xfrm>
        <a:prstGeom prst="ellipse">
          <a:avLst/>
        </a:prstGeom>
        <a:solidFill>
          <a:srgbClr val="9BBB59">
            <a:shade val="80000"/>
            <a:alpha val="50000"/>
            <a:hueOff val="140177"/>
            <a:satOff val="-1953"/>
            <a:lumOff val="16772"/>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solidFill>
                <a:sysClr val="windowText" lastClr="000000"/>
              </a:solidFill>
              <a:latin typeface="Calibri"/>
              <a:ea typeface="+mn-ea"/>
              <a:cs typeface="+mn-cs"/>
            </a:rPr>
            <a:t>Business-to-consumer (B2C)</a:t>
          </a:r>
          <a:endParaRPr lang="en-US" sz="1800" kern="1200" dirty="0">
            <a:solidFill>
              <a:sysClr val="windowText" lastClr="000000"/>
            </a:solidFill>
            <a:latin typeface="Calibri"/>
            <a:ea typeface="+mn-ea"/>
            <a:cs typeface="+mn-cs"/>
          </a:endParaRPr>
        </a:p>
      </dsp:txBody>
      <dsp:txXfrm>
        <a:off x="1868295" y="231361"/>
        <a:ext cx="1521209" cy="1521209"/>
      </dsp:txXfrm>
    </dsp:sp>
    <dsp:sp modelId="{D98C5251-2C1A-45A5-998E-BC78819DE06F}">
      <dsp:nvSpPr>
        <dsp:cNvPr id="0" name=""/>
        <dsp:cNvSpPr/>
      </dsp:nvSpPr>
      <dsp:spPr>
        <a:xfrm>
          <a:off x="3582486" y="3200428"/>
          <a:ext cx="1521209" cy="1521209"/>
        </a:xfrm>
        <a:prstGeom prst="ellipse">
          <a:avLst/>
        </a:prstGeom>
        <a:solidFill>
          <a:srgbClr val="9BBB59">
            <a:shade val="80000"/>
            <a:alpha val="50000"/>
            <a:hueOff val="280354"/>
            <a:satOff val="-3906"/>
            <a:lumOff val="33545"/>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solidFill>
                <a:sysClr val="windowText" lastClr="000000"/>
              </a:solidFill>
              <a:latin typeface="Calibri"/>
              <a:ea typeface="+mn-ea"/>
              <a:cs typeface="+mn-cs"/>
            </a:rPr>
            <a:t>Consumer-to-consumer (C2C)</a:t>
          </a:r>
          <a:endParaRPr lang="en-US" sz="1800" kern="1200" dirty="0">
            <a:solidFill>
              <a:sysClr val="windowText" lastClr="000000"/>
            </a:solidFill>
            <a:latin typeface="Calibri"/>
            <a:ea typeface="+mn-ea"/>
            <a:cs typeface="+mn-cs"/>
          </a:endParaRPr>
        </a:p>
      </dsp:txBody>
      <dsp:txXfrm>
        <a:off x="3582486" y="3200428"/>
        <a:ext cx="1521209" cy="1521209"/>
      </dsp:txXfrm>
    </dsp:sp>
    <dsp:sp modelId="{D0396B37-8DEF-4E31-A97A-3796625CC2DF}">
      <dsp:nvSpPr>
        <dsp:cNvPr id="0" name=""/>
        <dsp:cNvSpPr/>
      </dsp:nvSpPr>
      <dsp:spPr>
        <a:xfrm>
          <a:off x="154103" y="3200428"/>
          <a:ext cx="1521209" cy="1521209"/>
        </a:xfrm>
        <a:prstGeom prst="ellipse">
          <a:avLst/>
        </a:prstGeom>
        <a:solidFill>
          <a:srgbClr val="9BBB59">
            <a:shade val="80000"/>
            <a:alpha val="50000"/>
            <a:hueOff val="140177"/>
            <a:satOff val="-1953"/>
            <a:lumOff val="16772"/>
            <a:alphaOff val="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solidFill>
                <a:sysClr val="windowText" lastClr="000000"/>
              </a:solidFill>
              <a:latin typeface="Calibri"/>
              <a:ea typeface="+mn-ea"/>
              <a:cs typeface="+mn-cs"/>
            </a:rPr>
            <a:t>Business-to-business (B2B)</a:t>
          </a:r>
          <a:endParaRPr lang="en-US" sz="1800" kern="1200" dirty="0">
            <a:solidFill>
              <a:sysClr val="windowText" lastClr="000000"/>
            </a:solidFill>
            <a:latin typeface="Calibri"/>
            <a:ea typeface="+mn-ea"/>
            <a:cs typeface="+mn-cs"/>
          </a:endParaRPr>
        </a:p>
      </dsp:txBody>
      <dsp:txXfrm>
        <a:off x="154103" y="3200428"/>
        <a:ext cx="1521209" cy="152120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8ECB248-76F6-40FC-8692-D873FFCDA878}" type="slidenum">
              <a:rPr lang="en-US" smtClean="0"/>
              <a:pPr/>
              <a:t>4</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B5DD231A-3563-4E37-8D2A-EFB381634DA3}" type="slidenum">
              <a:rPr lang="en-US" smtClean="0">
                <a:latin typeface="Arial" charset="0"/>
              </a:rPr>
              <a:pPr/>
              <a:t>24</a:t>
            </a:fld>
            <a:endParaRPr lang="en-US" smtClean="0">
              <a:latin typeface="Arial"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Open an online store in class and demonstrate exactly how the catalog works.</a:t>
            </a:r>
            <a:r>
              <a:rPr lang="en-US" smtClean="0">
                <a:latin typeface="Arial" charset="0"/>
              </a:rPr>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D68C08BA-9CBC-4A07-A4DB-3C4FE10C598A}" type="slidenum">
              <a:rPr lang="en-US" smtClean="0">
                <a:latin typeface="Arial" charset="0"/>
              </a:rPr>
              <a:pPr/>
              <a:t>25</a:t>
            </a:fld>
            <a:endParaRPr lang="en-US" smtClean="0">
              <a:latin typeface="Arial" charset="0"/>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Insider information</a:t>
            </a:r>
          </a:p>
          <a:p>
            <a:pPr eaLnBrk="1" hangingPunct="1"/>
            <a:r>
              <a:rPr lang="en-US" smtClean="0">
                <a:latin typeface="Arial" charset="0"/>
                <a:cs typeface="Times" pitchFamily="18" charset="0"/>
              </a:rPr>
              <a:t>Suggest to your students that they use the same account name and password for every online vendor they visit. This will simplify their lives when the revisit the site in the future</a:t>
            </a:r>
            <a:r>
              <a:rPr lang="en-US" smtClean="0">
                <a:latin typeface="Arial" charset="0"/>
              </a:rPr>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E35E69BA-8FCE-429E-BE92-C0EA62F3ACB0}" type="slidenum">
              <a:rPr lang="en-US" smtClean="0">
                <a:latin typeface="Arial" charset="0"/>
              </a:rPr>
              <a:pPr/>
              <a:t>30</a:t>
            </a:fld>
            <a:endParaRPr lang="en-US" smtClean="0">
              <a:latin typeface="Arial" charset="0"/>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Insider information</a:t>
            </a:r>
          </a:p>
          <a:p>
            <a:pPr eaLnBrk="1" hangingPunct="1"/>
            <a:r>
              <a:rPr lang="en-US" smtClean="0">
                <a:latin typeface="Arial" charset="0"/>
                <a:cs typeface="Times" pitchFamily="18" charset="0"/>
              </a:rPr>
              <a:t>Very large businesses may force smaller clients to conform to their network. Two examples are Ford and Highmark Insurance. In Highmark’s case, they require doctors accepting their insurance to process bills using Highmark’s software.</a:t>
            </a:r>
            <a:r>
              <a:rPr lang="en-US" smtClean="0">
                <a:latin typeface="Arial" charset="0"/>
              </a:rPr>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F0599C42-12D5-4373-84FC-E37B068D413C}" type="slidenum">
              <a:rPr lang="en-US" smtClean="0">
                <a:latin typeface="Arial" charset="0"/>
              </a:rPr>
              <a:pPr/>
              <a:t>31</a:t>
            </a:fld>
            <a:endParaRPr lang="en-US" smtClean="0">
              <a:latin typeface="Arial"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Discussion point</a:t>
            </a:r>
          </a:p>
          <a:p>
            <a:pPr eaLnBrk="1" hangingPunct="1"/>
            <a:r>
              <a:rPr lang="en-US" smtClean="0">
                <a:latin typeface="Arial" charset="0"/>
                <a:cs typeface="Times" pitchFamily="18" charset="0"/>
              </a:rPr>
              <a:t>Have students list the pros of telecommuting. Expect answers like: “working in my underwear” and “no need to commute”. Once several pros have been listed, switch to cons. Introduce the problems of promotions, employee isolation, and extremely long work days. Finish with the problem of outsourcing to different countries.</a:t>
            </a:r>
            <a:r>
              <a:rPr lang="en-US" smtClean="0">
                <a:latin typeface="Arial" charset="0"/>
              </a:rPr>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2ABC5C58-C6EC-4729-9369-C5884EB5B307}" type="slidenum">
              <a:rPr lang="en-US" smtClean="0">
                <a:latin typeface="Arial" charset="0"/>
              </a:rPr>
              <a:pPr/>
              <a:t>33</a:t>
            </a:fld>
            <a:endParaRPr lang="en-US" smtClean="0">
              <a:latin typeface="Arial"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Explain to your students that Internet security is a very tough concept. The information presented in the chapter is simply a brief introduction. An excellent tutorial on web security can be found on www.pdweb101.com/.</a:t>
            </a:r>
            <a:r>
              <a:rPr lang="en-US" smtClean="0">
                <a:latin typeface="Arial" charset="0"/>
              </a:rPr>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45DA297-A61D-47F3-92FD-8B7711E78410}" type="slidenum">
              <a:rPr lang="en-US" smtClean="0">
                <a:latin typeface="Arial" charset="0"/>
              </a:rPr>
              <a:pPr/>
              <a:t>36</a:t>
            </a:fld>
            <a:endParaRPr lang="en-US" smtClean="0">
              <a:latin typeface="Arial"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Have a student define spam. While most people hate spam and wish it would stop, explore the implications of anti-spam laws in a free trade society. </a:t>
            </a:r>
          </a:p>
          <a:p>
            <a:pPr eaLnBrk="1" hangingPunct="1"/>
            <a:endParaRPr lang="en-US"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885EF7B4-08A0-4E39-A8D7-E50F582E8FB2}" type="slidenum">
              <a:rPr lang="en-US" smtClean="0">
                <a:latin typeface="Arial" charset="0"/>
              </a:rPr>
              <a:pPr/>
              <a:t>37</a:t>
            </a:fld>
            <a:endParaRPr lang="en-US" smtClean="0">
              <a:latin typeface="Arial" charset="0"/>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p:spPr>
        <p:txBody>
          <a:bodyPr/>
          <a:lstStyle/>
          <a:p>
            <a:pPr eaLnBrk="1" hangingPunct="1"/>
            <a:r>
              <a:rPr lang="en-US" b="1" i="1" smtClean="0">
                <a:latin typeface="Arial" charset="0"/>
              </a:rPr>
              <a:t>Teaching Tip</a:t>
            </a:r>
          </a:p>
          <a:p>
            <a:pPr eaLnBrk="1" hangingPunct="1"/>
            <a:r>
              <a:rPr lang="en-US" smtClean="0">
                <a:latin typeface="Arial" charset="0"/>
              </a:rPr>
              <a:t>Suggest to your students to acquire a professional e-mail address from Hotmail or other online service. These free services usually outlast university or employer e-mail.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CE851CF6-CB0D-44CD-AD21-55A6961FBB09}" type="slidenum">
              <a:rPr lang="en-US" smtClean="0">
                <a:latin typeface="Arial" charset="0"/>
              </a:rPr>
              <a:pPr/>
              <a:t>38</a:t>
            </a:fld>
            <a:endParaRPr lang="en-US" smtClean="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Although not covered in the text, CC refers to Carbon Copy and sends a copy of the e-mail to everyone on the list. Blind carbon copy (BCC) does the same, except the recipients do not know who else got the message.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B25E83B0-1370-42B4-AE5E-C2ED232DADC0}" type="slidenum">
              <a:rPr lang="en-US" smtClean="0">
                <a:latin typeface="Arial" charset="0"/>
              </a:rPr>
              <a:pPr/>
              <a:t>42</a:t>
            </a:fld>
            <a:endParaRPr lang="en-US" smtClean="0">
              <a:latin typeface="Arial" charset="0"/>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Discussion point</a:t>
            </a:r>
          </a:p>
          <a:p>
            <a:pPr eaLnBrk="1" hangingPunct="1"/>
            <a:r>
              <a:rPr lang="en-US" smtClean="0">
                <a:latin typeface="Arial" charset="0"/>
                <a:cs typeface="Times" pitchFamily="18" charset="0"/>
              </a:rPr>
              <a:t>Have students discuss methods to be safe and secure in a chat room.</a:t>
            </a:r>
            <a:r>
              <a:rPr lang="en-US" smtClean="0">
                <a:latin typeface="Arial" charset="0"/>
              </a:rPr>
              <a: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FEC71940-E591-4371-A6F6-8CA3AABB43C3}" type="slidenum">
              <a:rPr lang="en-US" smtClean="0">
                <a:latin typeface="Arial" charset="0"/>
              </a:rPr>
              <a:pPr/>
              <a:t>44</a:t>
            </a:fld>
            <a:endParaRPr lang="en-US" smtClean="0">
              <a:latin typeface="Arial" charset="0"/>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When you show a newsgroup in class, watch out for non-moderated groups. Off topic messages can appear. Stick to moderated groups like Microsoft sponsored groups. Table 2B.1 lists common news domains.</a:t>
            </a:r>
            <a:r>
              <a:rPr lang="en-US" smtClean="0">
                <a:latin typeface="Arial" charset="0"/>
              </a:rPr>
              <a: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C46775FE-312B-4822-BC54-B773EC0D7CD6}" type="slidenum">
              <a:rPr lang="en-US" smtClean="0">
                <a:latin typeface="Arial" charset="0"/>
              </a:rPr>
              <a:pPr/>
              <a:t>47</a:t>
            </a:fld>
            <a:endParaRPr lang="en-US" smtClean="0">
              <a:latin typeface="Arial"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New Roman" pitchFamily="18" charset="0"/>
              </a:rPr>
              <a:t>Page 83 of the text has good pictures of ftp in action. This is a service students have most likely not encountered. Be sure to demonstrate in class.</a:t>
            </a:r>
          </a:p>
          <a:p>
            <a:pPr eaLnBrk="1" hangingPunct="1"/>
            <a:endParaRPr lang="en-US" smtClean="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D70F13E4-8956-4BE1-A623-BAD3B5420AB3}" type="slidenum">
              <a:rPr lang="en-US" smtClean="0">
                <a:latin typeface="Arial" charset="0"/>
              </a:rPr>
              <a:pPr/>
              <a:t>50</a:t>
            </a:fld>
            <a:endParaRPr lang="en-US" smtClean="0">
              <a:latin typeface="Arial" charset="0"/>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Insider information</a:t>
            </a:r>
          </a:p>
          <a:p>
            <a:pPr eaLnBrk="1" hangingPunct="1"/>
            <a:r>
              <a:rPr lang="en-US" smtClean="0">
                <a:latin typeface="Arial" charset="0"/>
                <a:cs typeface="Times" pitchFamily="18" charset="0"/>
              </a:rPr>
              <a:t>A socket (UNIX or Windows) is a combination of an IP address and a port. For example, connecting to the HTTPS port on machine 192.168.110.15. The socket is 192.168.110.15:443.</a:t>
            </a:r>
            <a:r>
              <a:rPr lang="en-US" smtClean="0">
                <a:latin typeface="Arial" charset="0"/>
              </a:rPr>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C989D871-B7BB-4B49-B36E-E41D62A8831E}" type="slidenum">
              <a:rPr lang="en-US" smtClean="0">
                <a:latin typeface="Arial" charset="0"/>
              </a:rPr>
              <a:pPr/>
              <a:t>51</a:t>
            </a:fld>
            <a:endParaRPr lang="en-US" smtClean="0">
              <a:latin typeface="Arial"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r>
              <a:rPr lang="en-US" b="1" i="1" smtClean="0">
                <a:latin typeface="Arial" charset="0"/>
                <a:cs typeface="Times New Roman" pitchFamily="18" charset="0"/>
              </a:rPr>
              <a:t>Teaching tip</a:t>
            </a:r>
          </a:p>
          <a:p>
            <a:pPr eaLnBrk="1" hangingPunct="1"/>
            <a:r>
              <a:rPr lang="en-US" smtClean="0">
                <a:latin typeface="Arial" charset="0"/>
                <a:cs typeface="Times" pitchFamily="18" charset="0"/>
              </a:rPr>
              <a:t>Figure 10A.4 on page 387 describes this interaction very well.</a:t>
            </a:r>
            <a:r>
              <a:rPr lang="en-US" smtClean="0">
                <a:latin typeface="Arial" charset="0"/>
              </a:rPr>
              <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example, your computer will be able to scan a Web page much as you do to look for specific useful information. If you need the location of the nearest eye doctor and the time when your brother’s flight from Chicago actually will land, Web 3.0 first will provide those and then search your calendar, checking to see if your schedule allows time for the doctor’s appointment before picking up your brother at the airport. </a:t>
            </a:r>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53</a:t>
            </a:fld>
            <a:endParaRPr lang="en-US" altLang="zh-TW"/>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55</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56</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dirty="0"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601"/>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defRPr/>
            </a:pPr>
            <a:endParaRPr lang="en-US"/>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101</a:t>
            </a:r>
            <a:br>
              <a:rPr lang="en-US" b="1" dirty="0" smtClean="0"/>
            </a:br>
            <a:r>
              <a:rPr lang="en-US" b="1" dirty="0" smtClean="0"/>
              <a:t>Introduction to Computing</a:t>
            </a:r>
            <a:br>
              <a:rPr lang="en-US" b="1" dirty="0" smtClean="0"/>
            </a:br>
            <a:r>
              <a:rPr lang="en-US" b="1" dirty="0" smtClean="0"/>
              <a:t/>
            </a:r>
            <a:br>
              <a:rPr lang="en-US" b="1" dirty="0" smtClean="0"/>
            </a:br>
            <a:r>
              <a:rPr lang="en-US" b="1" smtClean="0"/>
              <a:t>Lecture 23</a:t>
            </a:r>
            <a:r>
              <a:rPr lang="en-US" b="1" dirty="0" smtClean="0"/>
              <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
        <p:nvSpPr>
          <p:cNvPr id="5" name="Content Placeholder 8"/>
          <p:cNvSpPr txBox="1">
            <a:spLocks/>
          </p:cNvSpPr>
          <p:nvPr/>
        </p:nvSpPr>
        <p:spPr bwMode="auto">
          <a:xfrm>
            <a:off x="304800" y="1066800"/>
            <a:ext cx="86868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3000" b="0" i="0" u="none" strike="noStrike" kern="0" cap="none" spc="0" normalizeH="0" baseline="0" noProof="0" dirty="0" smtClean="0">
                <a:ln>
                  <a:noFill/>
                </a:ln>
                <a:solidFill>
                  <a:schemeClr val="tx1"/>
                </a:solidFill>
                <a:effectLst/>
                <a:uLnTx/>
                <a:uFillTx/>
                <a:latin typeface="+mn-lt"/>
                <a:ea typeface="+mn-ea"/>
                <a:cs typeface="+mn-cs"/>
              </a:rPr>
              <a:t>Browser and the WWW</a:t>
            </a:r>
          </a:p>
          <a:p>
            <a:pPr marL="669925" lvl="1" indent="-325438">
              <a:spcBef>
                <a:spcPct val="20000"/>
              </a:spcBef>
              <a:buClr>
                <a:schemeClr val="accent2"/>
              </a:buClr>
              <a:buSzPct val="60000"/>
              <a:buFont typeface="Wingdings" pitchFamily="2" charset="2"/>
              <a:buChar char="q"/>
              <a:defRPr/>
            </a:pPr>
            <a:r>
              <a:rPr lang="en-US" sz="2600" kern="0" dirty="0" smtClean="0">
                <a:effectLst/>
              </a:rPr>
              <a:t>URL, Links, 	Recognizing Links,	Home Page</a:t>
            </a:r>
          </a:p>
          <a:p>
            <a:pPr marL="669925" lvl="1" indent="-325438">
              <a:spcBef>
                <a:spcPct val="20000"/>
              </a:spcBef>
              <a:buClr>
                <a:schemeClr val="accent2"/>
              </a:buClr>
              <a:buSzPct val="60000"/>
              <a:buFont typeface="Wingdings" pitchFamily="2" charset="2"/>
              <a:buChar char="q"/>
              <a:defRPr/>
            </a:pPr>
            <a:r>
              <a:rPr lang="en-US" sz="2600" kern="0" dirty="0" smtClean="0">
                <a:effectLst/>
              </a:rPr>
              <a:t>Navigating the Web</a:t>
            </a:r>
          </a:p>
          <a:p>
            <a:pPr marL="669925" lvl="1" indent="-325438">
              <a:spcBef>
                <a:spcPct val="20000"/>
              </a:spcBef>
              <a:buClr>
                <a:schemeClr val="accent2"/>
              </a:buClr>
              <a:buSzPct val="60000"/>
              <a:buFont typeface="Wingdings" pitchFamily="2" charset="2"/>
              <a:buChar char="q"/>
              <a:defRPr/>
            </a:pPr>
            <a:r>
              <a:rPr lang="en-US" sz="2600" kern="0" dirty="0" smtClean="0">
                <a:effectLst/>
              </a:rPr>
              <a:t>Downloading and Uploading	</a:t>
            </a:r>
            <a:r>
              <a:rPr lang="en-US" sz="2600" kern="0" dirty="0" err="1" smtClean="0">
                <a:effectLst/>
              </a:rPr>
              <a:t>MicroBrowsers</a:t>
            </a:r>
            <a:endParaRPr lang="en-US" sz="2600" kern="0" dirty="0" smtClean="0">
              <a:effectLst/>
            </a:endParaRPr>
          </a:p>
          <a:p>
            <a:pPr marL="669925" lvl="1" indent="-325438">
              <a:spcBef>
                <a:spcPct val="20000"/>
              </a:spcBef>
              <a:buClr>
                <a:schemeClr val="accent2"/>
              </a:buClr>
              <a:buSzPct val="60000"/>
              <a:buFont typeface="Wingdings" pitchFamily="2" charset="2"/>
              <a:buChar char="q"/>
              <a:defRPr/>
            </a:pPr>
            <a:r>
              <a:rPr lang="en-US" sz="2600" kern="0" dirty="0" smtClean="0">
                <a:effectLst/>
              </a:rPr>
              <a:t>History and Help,	Ipv4 and IPv6 addresses</a:t>
            </a:r>
          </a:p>
          <a:p>
            <a:pPr marL="669925" lvl="1" indent="-325438">
              <a:spcBef>
                <a:spcPct val="20000"/>
              </a:spcBef>
              <a:buClr>
                <a:schemeClr val="accent2"/>
              </a:buClr>
              <a:buSzPct val="60000"/>
              <a:buFont typeface="Wingdings" pitchFamily="2" charset="2"/>
              <a:buChar char="q"/>
              <a:defRPr/>
            </a:pPr>
            <a:r>
              <a:rPr lang="en-US" sz="2600" kern="0" dirty="0" smtClean="0">
                <a:effectLst/>
              </a:rPr>
              <a:t>Tabbed Browsing,	Market share</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3000" b="0" i="0" u="none" strike="noStrike" kern="0" cap="none" spc="0" normalizeH="0" baseline="0" noProof="0" dirty="0" smtClean="0">
                <a:ln>
                  <a:noFill/>
                </a:ln>
                <a:solidFill>
                  <a:schemeClr val="tx1"/>
                </a:solidFill>
                <a:effectLst/>
                <a:uLnTx/>
                <a:uFillTx/>
                <a:latin typeface="+mn-lt"/>
                <a:ea typeface="+mn-ea"/>
                <a:cs typeface="+mn-cs"/>
              </a:rPr>
              <a:t>Searching the Web</a:t>
            </a:r>
          </a:p>
          <a:p>
            <a:pPr marL="669925" marR="0" lvl="1" indent="-325438" algn="l" defTabSz="914400" rtl="0" eaLnBrk="1" fontAlgn="base" latinLnBrk="0" hangingPunct="1">
              <a:lnSpc>
                <a:spcPct val="100000"/>
              </a:lnSpc>
              <a:spcBef>
                <a:spcPct val="20000"/>
              </a:spcBef>
              <a:spcAft>
                <a:spcPct val="0"/>
              </a:spcAft>
              <a:buClr>
                <a:schemeClr val="accent2"/>
              </a:buClr>
              <a:buSzPct val="60000"/>
              <a:buFont typeface="Wingdings" pitchFamily="2" charset="2"/>
              <a:buChar char="q"/>
              <a:tabLst/>
              <a:defRPr/>
            </a:pPr>
            <a:r>
              <a:rPr kumimoji="0" lang="en-US" sz="2600" b="0" i="0" u="none" strike="noStrike" kern="0" cap="none" spc="0" normalizeH="0" baseline="0" noProof="0" dirty="0" smtClean="0">
                <a:ln>
                  <a:noFill/>
                </a:ln>
                <a:solidFill>
                  <a:schemeClr val="tx1"/>
                </a:solidFill>
                <a:effectLst/>
                <a:uLnTx/>
                <a:uFillTx/>
                <a:latin typeface="+mn-lt"/>
              </a:rPr>
              <a:t>Subject Directory</a:t>
            </a:r>
          </a:p>
          <a:p>
            <a:pPr marL="669925" marR="0" lvl="1" indent="-325438" algn="l" defTabSz="914400" rtl="0" eaLnBrk="1" fontAlgn="base" latinLnBrk="0" hangingPunct="1">
              <a:lnSpc>
                <a:spcPct val="100000"/>
              </a:lnSpc>
              <a:spcBef>
                <a:spcPct val="20000"/>
              </a:spcBef>
              <a:spcAft>
                <a:spcPct val="0"/>
              </a:spcAft>
              <a:buClr>
                <a:schemeClr val="accent2"/>
              </a:buClr>
              <a:buSzPct val="60000"/>
              <a:buFont typeface="Wingdings" pitchFamily="2" charset="2"/>
              <a:buChar char="q"/>
              <a:tabLst/>
              <a:defRPr/>
            </a:pPr>
            <a:r>
              <a:rPr kumimoji="0" lang="en-US" sz="2600" b="0" i="0" u="none" strike="noStrike" kern="0" cap="none" spc="0" normalizeH="0" baseline="0" noProof="0" dirty="0" smtClean="0">
                <a:ln>
                  <a:noFill/>
                </a:ln>
                <a:solidFill>
                  <a:schemeClr val="tx1"/>
                </a:solidFill>
                <a:effectLst/>
                <a:uLnTx/>
                <a:uFillTx/>
                <a:latin typeface="+mn-lt"/>
              </a:rPr>
              <a:t>Search Engine, How to Use,</a:t>
            </a:r>
            <a:r>
              <a:rPr kumimoji="0" lang="en-US" sz="2600" b="0" i="0" u="none" strike="noStrike" kern="0" cap="none" spc="0" normalizeH="0" noProof="0" dirty="0" smtClean="0">
                <a:ln>
                  <a:noFill/>
                </a:ln>
                <a:solidFill>
                  <a:schemeClr val="tx1"/>
                </a:solidFill>
                <a:effectLst/>
                <a:uLnTx/>
                <a:uFillTx/>
                <a:latin typeface="+mn-lt"/>
              </a:rPr>
              <a:t> Search engine Items</a:t>
            </a:r>
          </a:p>
          <a:p>
            <a:pPr marL="669925" marR="0" lvl="1" indent="-325438" algn="l" defTabSz="914400" rtl="0" eaLnBrk="1" fontAlgn="base" latinLnBrk="0" hangingPunct="1">
              <a:lnSpc>
                <a:spcPct val="100000"/>
              </a:lnSpc>
              <a:spcBef>
                <a:spcPct val="20000"/>
              </a:spcBef>
              <a:spcAft>
                <a:spcPct val="0"/>
              </a:spcAft>
              <a:buClr>
                <a:schemeClr val="accent2"/>
              </a:buClr>
              <a:buSzPct val="60000"/>
              <a:buFont typeface="Wingdings" pitchFamily="2" charset="2"/>
              <a:buChar char="q"/>
              <a:tabLst/>
              <a:defRPr/>
            </a:pPr>
            <a:r>
              <a:rPr lang="en-US" sz="2600" kern="0" baseline="0" dirty="0" smtClean="0">
                <a:effectLst/>
                <a:latin typeface="+mn-lt"/>
              </a:rPr>
              <a:t>Search Text Words Length, 	Site</a:t>
            </a:r>
            <a:r>
              <a:rPr lang="en-US" sz="2600" kern="0" dirty="0" smtClean="0">
                <a:effectLst/>
                <a:latin typeface="+mn-lt"/>
              </a:rPr>
              <a:t> searches</a:t>
            </a:r>
          </a:p>
          <a:p>
            <a:pPr marL="669925" marR="0" lvl="1" indent="-325438" algn="l" defTabSz="914400" rtl="0" eaLnBrk="1" fontAlgn="base" latinLnBrk="0" hangingPunct="1">
              <a:lnSpc>
                <a:spcPct val="100000"/>
              </a:lnSpc>
              <a:spcBef>
                <a:spcPct val="20000"/>
              </a:spcBef>
              <a:spcAft>
                <a:spcPct val="0"/>
              </a:spcAft>
              <a:buClr>
                <a:schemeClr val="accent2"/>
              </a:buClr>
              <a:buSzPct val="60000"/>
              <a:buFont typeface="Wingdings" pitchFamily="2" charset="2"/>
              <a:buChar char="q"/>
              <a:tabLst/>
              <a:defRPr/>
            </a:pPr>
            <a:r>
              <a:rPr lang="en-US" sz="2600" kern="0" dirty="0" smtClean="0">
                <a:effectLst/>
                <a:latin typeface="+mn-lt"/>
              </a:rPr>
              <a:t>Search Techniques		Search Operators</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
        <p:nvSpPr>
          <p:cNvPr id="5" name="Content Placeholder 8"/>
          <p:cNvSpPr txBox="1">
            <a:spLocks/>
          </p:cNvSpPr>
          <p:nvPr/>
        </p:nvSpPr>
        <p:spPr bwMode="auto">
          <a:xfrm>
            <a:off x="304800" y="1066800"/>
            <a:ext cx="86868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3000" b="0" i="0" u="none" strike="noStrike" kern="0" cap="none" spc="0" normalizeH="0" baseline="0" noProof="0" dirty="0" smtClean="0">
                <a:ln>
                  <a:noFill/>
                </a:ln>
                <a:solidFill>
                  <a:schemeClr val="tx1"/>
                </a:solidFill>
                <a:effectLst/>
                <a:uLnTx/>
                <a:uFillTx/>
                <a:latin typeface="+mn-lt"/>
                <a:ea typeface="+mn-ea"/>
                <a:cs typeface="+mn-cs"/>
              </a:rPr>
              <a:t>Types of Websites</a:t>
            </a:r>
          </a:p>
          <a:p>
            <a:pPr marL="669925" marR="0" lvl="1" indent="-325438" algn="l" defTabSz="914400" rtl="0" eaLnBrk="1" fontAlgn="base" latinLnBrk="0" hangingPunct="1">
              <a:lnSpc>
                <a:spcPct val="100000"/>
              </a:lnSpc>
              <a:spcBef>
                <a:spcPct val="20000"/>
              </a:spcBef>
              <a:spcAft>
                <a:spcPct val="0"/>
              </a:spcAft>
              <a:buClr>
                <a:schemeClr val="accent2"/>
              </a:buClr>
              <a:buSzPct val="60000"/>
              <a:buFont typeface="Wingdings" pitchFamily="2" charset="2"/>
              <a:buChar char="q"/>
              <a:tabLst/>
              <a:defRPr/>
            </a:pPr>
            <a:r>
              <a:rPr kumimoji="0" lang="en-US" sz="2600" b="0" i="0" u="none" strike="noStrike" kern="0" cap="none" spc="0" normalizeH="0" baseline="0" noProof="0" dirty="0" smtClean="0">
                <a:ln>
                  <a:noFill/>
                </a:ln>
                <a:solidFill>
                  <a:schemeClr val="tx1"/>
                </a:solidFill>
                <a:effectLst/>
                <a:uLnTx/>
                <a:uFillTx/>
                <a:latin typeface="+mn-lt"/>
              </a:rPr>
              <a:t>Portal, News, Information</a:t>
            </a:r>
          </a:p>
          <a:p>
            <a:pPr marL="669925" marR="0" lvl="1" indent="-325438" algn="l" defTabSz="914400" rtl="0" eaLnBrk="1" fontAlgn="base" latinLnBrk="0" hangingPunct="1">
              <a:lnSpc>
                <a:spcPct val="100000"/>
              </a:lnSpc>
              <a:spcBef>
                <a:spcPct val="20000"/>
              </a:spcBef>
              <a:spcAft>
                <a:spcPct val="0"/>
              </a:spcAft>
              <a:buClr>
                <a:schemeClr val="accent2"/>
              </a:buClr>
              <a:buSzPct val="60000"/>
              <a:buFont typeface="Wingdings" pitchFamily="2" charset="2"/>
              <a:buChar char="q"/>
              <a:tabLst/>
              <a:defRPr/>
            </a:pPr>
            <a:r>
              <a:rPr kumimoji="0" lang="en-US" sz="2600" b="0" i="0" u="none" strike="noStrike" kern="0" cap="none" spc="0" normalizeH="0" baseline="0" noProof="0" dirty="0" smtClean="0">
                <a:ln>
                  <a:noFill/>
                </a:ln>
                <a:solidFill>
                  <a:schemeClr val="tx1"/>
                </a:solidFill>
                <a:effectLst/>
                <a:uLnTx/>
                <a:uFillTx/>
                <a:latin typeface="+mn-lt"/>
              </a:rPr>
              <a:t>Business / Marketing, Blog, Wiki</a:t>
            </a:r>
          </a:p>
          <a:p>
            <a:pPr marL="669925" marR="0" lvl="1" indent="-325438" algn="l" defTabSz="914400" rtl="0" eaLnBrk="1" fontAlgn="base" latinLnBrk="0" hangingPunct="1">
              <a:lnSpc>
                <a:spcPct val="100000"/>
              </a:lnSpc>
              <a:spcBef>
                <a:spcPct val="20000"/>
              </a:spcBef>
              <a:spcAft>
                <a:spcPct val="0"/>
              </a:spcAft>
              <a:buClr>
                <a:schemeClr val="accent2"/>
              </a:buClr>
              <a:buSzPct val="60000"/>
              <a:buFont typeface="Wingdings" pitchFamily="2" charset="2"/>
              <a:buChar char="q"/>
              <a:tabLst/>
              <a:defRPr/>
            </a:pPr>
            <a:r>
              <a:rPr kumimoji="0" lang="en-US" sz="2600" b="0" i="0" u="none" strike="noStrike" kern="0" cap="none" spc="0" normalizeH="0" baseline="0" noProof="0" dirty="0" smtClean="0">
                <a:ln>
                  <a:noFill/>
                </a:ln>
                <a:solidFill>
                  <a:schemeClr val="tx1"/>
                </a:solidFill>
                <a:effectLst/>
                <a:uLnTx/>
                <a:uFillTx/>
                <a:latin typeface="+mn-lt"/>
              </a:rPr>
              <a:t>Online Social, Educational, Entertainment</a:t>
            </a:r>
          </a:p>
          <a:p>
            <a:pPr marL="669925" marR="0" lvl="1" indent="-325438" algn="l" defTabSz="914400" rtl="0" eaLnBrk="1" fontAlgn="base" latinLnBrk="0" hangingPunct="1">
              <a:lnSpc>
                <a:spcPct val="100000"/>
              </a:lnSpc>
              <a:spcBef>
                <a:spcPct val="20000"/>
              </a:spcBef>
              <a:spcAft>
                <a:spcPct val="0"/>
              </a:spcAft>
              <a:buClr>
                <a:schemeClr val="accent2"/>
              </a:buClr>
              <a:buSzPct val="60000"/>
              <a:buFont typeface="Wingdings" pitchFamily="2" charset="2"/>
              <a:buChar char="q"/>
              <a:tabLst/>
              <a:defRPr/>
            </a:pPr>
            <a:r>
              <a:rPr kumimoji="0" lang="en-US" sz="2600" b="0" i="0" u="none" strike="noStrike" kern="0" cap="none" spc="0" normalizeH="0" baseline="0" noProof="0" dirty="0" smtClean="0">
                <a:ln>
                  <a:noFill/>
                </a:ln>
                <a:solidFill>
                  <a:schemeClr val="tx1"/>
                </a:solidFill>
                <a:effectLst/>
                <a:uLnTx/>
                <a:uFillTx/>
                <a:latin typeface="+mn-lt"/>
              </a:rPr>
              <a:t>Advocacy, Web Application, Content Aggregator</a:t>
            </a:r>
          </a:p>
          <a:p>
            <a:pPr marL="669925" marR="0" lvl="1" indent="-325438" algn="l" defTabSz="914400" rtl="0" eaLnBrk="1" fontAlgn="base" latinLnBrk="0" hangingPunct="1">
              <a:lnSpc>
                <a:spcPct val="100000"/>
              </a:lnSpc>
              <a:spcBef>
                <a:spcPct val="20000"/>
              </a:spcBef>
              <a:spcAft>
                <a:spcPct val="0"/>
              </a:spcAft>
              <a:buClr>
                <a:schemeClr val="accent2"/>
              </a:buClr>
              <a:buSzPct val="60000"/>
              <a:buFont typeface="Wingdings" pitchFamily="2" charset="2"/>
              <a:buChar char="q"/>
              <a:tabLst/>
              <a:defRPr/>
            </a:pPr>
            <a:r>
              <a:rPr kumimoji="0" lang="en-US" sz="2600" b="0" i="0" u="none" strike="noStrike" kern="0" cap="none" spc="0" normalizeH="0" baseline="0" noProof="0" dirty="0" smtClean="0">
                <a:ln>
                  <a:noFill/>
                </a:ln>
                <a:solidFill>
                  <a:schemeClr val="tx1"/>
                </a:solidFill>
                <a:effectLst/>
                <a:uLnTx/>
                <a:uFillTx/>
                <a:latin typeface="+mn-lt"/>
              </a:rPr>
              <a:t>Personal Website</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3000" b="0" i="0" u="none" strike="noStrike" kern="0" cap="none" spc="0" normalizeH="0" baseline="0" noProof="0" dirty="0" smtClean="0">
                <a:ln>
                  <a:noFill/>
                </a:ln>
                <a:solidFill>
                  <a:schemeClr val="tx1"/>
                </a:solidFill>
                <a:effectLst/>
                <a:uLnTx/>
                <a:uFillTx/>
                <a:latin typeface="+mn-lt"/>
                <a:ea typeface="+mn-ea"/>
                <a:cs typeface="+mn-cs"/>
              </a:rPr>
              <a:t>Criteria for Evaluating Web site</a:t>
            </a:r>
          </a:p>
          <a:p>
            <a:pPr marL="669925" lvl="1" indent="-325438">
              <a:spcBef>
                <a:spcPct val="20000"/>
              </a:spcBef>
              <a:buClr>
                <a:schemeClr val="accent2"/>
              </a:buClr>
              <a:buSzPct val="60000"/>
              <a:buFont typeface="Wingdings" pitchFamily="2" charset="2"/>
              <a:buChar char="q"/>
              <a:defRPr/>
            </a:pPr>
            <a:r>
              <a:rPr lang="en-US" sz="2600" kern="0" dirty="0" smtClean="0">
                <a:effectLst/>
              </a:rPr>
              <a:t>Affiliation, 	Audience</a:t>
            </a:r>
          </a:p>
          <a:p>
            <a:pPr marL="669925" lvl="1" indent="-325438">
              <a:spcBef>
                <a:spcPct val="20000"/>
              </a:spcBef>
              <a:buClr>
                <a:schemeClr val="accent2"/>
              </a:buClr>
              <a:buSzPct val="60000"/>
              <a:buFont typeface="Wingdings" pitchFamily="2" charset="2"/>
              <a:buChar char="q"/>
              <a:defRPr/>
            </a:pPr>
            <a:r>
              <a:rPr lang="en-US" sz="2600" kern="0" dirty="0" smtClean="0">
                <a:effectLst/>
              </a:rPr>
              <a:t>Authority, 	Content</a:t>
            </a:r>
          </a:p>
          <a:p>
            <a:pPr marL="669925" lvl="1" indent="-325438">
              <a:spcBef>
                <a:spcPct val="20000"/>
              </a:spcBef>
              <a:buClr>
                <a:schemeClr val="accent2"/>
              </a:buClr>
              <a:buSzPct val="60000"/>
              <a:buFont typeface="Wingdings" pitchFamily="2" charset="2"/>
              <a:buChar char="q"/>
              <a:defRPr/>
            </a:pPr>
            <a:r>
              <a:rPr lang="en-US" sz="2600" kern="0" dirty="0" smtClean="0">
                <a:effectLst/>
              </a:rPr>
              <a:t>Currency,	Design</a:t>
            </a:r>
          </a:p>
          <a:p>
            <a:pPr marL="669925" lvl="1" indent="-325438">
              <a:spcBef>
                <a:spcPct val="20000"/>
              </a:spcBef>
              <a:buClr>
                <a:schemeClr val="accent2"/>
              </a:buClr>
              <a:buSzPct val="60000"/>
              <a:buFont typeface="Wingdings" pitchFamily="2" charset="2"/>
              <a:buChar char="q"/>
              <a:defRPr/>
            </a:pPr>
            <a:r>
              <a:rPr lang="en-US" sz="2600" kern="0" dirty="0" smtClean="0">
                <a:effectLst/>
              </a:rPr>
              <a:t>Objectivity</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noChangeAspect="1" noChangeArrowheads="1"/>
          </p:cNvSpPr>
          <p:nvPr>
            <p:ph type="title"/>
          </p:nvPr>
        </p:nvSpPr>
        <p:spPr/>
        <p:txBody>
          <a:bodyPr/>
          <a:lstStyle/>
          <a:p>
            <a:pPr eaLnBrk="1" hangingPunct="1"/>
            <a:r>
              <a:rPr lang="en-US" dirty="0" smtClean="0"/>
              <a:t>Objectives Overview</a:t>
            </a:r>
          </a:p>
        </p:txBody>
      </p:sp>
      <p:sp>
        <p:nvSpPr>
          <p:cNvPr id="24579" name="Rectangle 3"/>
          <p:cNvSpPr>
            <a:spLocks noGrp="1" noChangeArrowheads="1"/>
          </p:cNvSpPr>
          <p:nvPr>
            <p:ph idx="1"/>
          </p:nvPr>
        </p:nvSpPr>
        <p:spPr>
          <a:xfrm>
            <a:off x="304800" y="1066800"/>
            <a:ext cx="8686800" cy="609600"/>
          </a:xfrm>
        </p:spPr>
        <p:txBody>
          <a:bodyPr/>
          <a:lstStyle/>
          <a:p>
            <a:pPr eaLnBrk="1" hangingPunct="1"/>
            <a:endParaRPr lang="en-US" dirty="0" smtClean="0"/>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graphicFrame>
        <p:nvGraphicFramePr>
          <p:cNvPr id="7" name="Content Placeholder 6"/>
          <p:cNvGraphicFramePr>
            <a:graphicFrameLocks/>
          </p:cNvGraphicFramePr>
          <p:nvPr/>
        </p:nvGraphicFramePr>
        <p:xfrm>
          <a:off x="0" y="1524000"/>
          <a:ext cx="88392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2000"/>
                                  </p:stCondLst>
                                  <p:childTnLst>
                                    <p:set>
                                      <p:cBhvr>
                                        <p:cTn id="6" dur="1" fill="hold">
                                          <p:stCondLst>
                                            <p:cond delay="0"/>
                                          </p:stCondLst>
                                        </p:cTn>
                                        <p:tgtEl>
                                          <p:spTgt spid="7">
                                            <p:graphicEl>
                                              <a:dgm id="{B10BDACB-644B-4305-90C8-B5BB5CC4694D}"/>
                                            </p:graphicEl>
                                          </p:spTgt>
                                        </p:tgtEl>
                                        <p:attrNameLst>
                                          <p:attrName>style.visibility</p:attrName>
                                        </p:attrNameLst>
                                      </p:cBhvr>
                                      <p:to>
                                        <p:strVal val="visible"/>
                                      </p:to>
                                    </p:set>
                                    <p:animEffect transition="in" filter="dissolve">
                                      <p:cBhvr>
                                        <p:cTn id="7" dur="500"/>
                                        <p:tgtEl>
                                          <p:spTgt spid="7">
                                            <p:graphicEl>
                                              <a:dgm id="{B10BDACB-644B-4305-90C8-B5BB5CC4694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2000"/>
                                  </p:stCondLst>
                                  <p:childTnLst>
                                    <p:set>
                                      <p:cBhvr>
                                        <p:cTn id="11" dur="1" fill="hold">
                                          <p:stCondLst>
                                            <p:cond delay="0"/>
                                          </p:stCondLst>
                                        </p:cTn>
                                        <p:tgtEl>
                                          <p:spTgt spid="7">
                                            <p:graphicEl>
                                              <a:dgm id="{41C260E7-CD07-49F7-8D42-49597FE7B7BB}"/>
                                            </p:graphicEl>
                                          </p:spTgt>
                                        </p:tgtEl>
                                        <p:attrNameLst>
                                          <p:attrName>style.visibility</p:attrName>
                                        </p:attrNameLst>
                                      </p:cBhvr>
                                      <p:to>
                                        <p:strVal val="visible"/>
                                      </p:to>
                                    </p:set>
                                    <p:animEffect transition="in" filter="dissolve">
                                      <p:cBhvr>
                                        <p:cTn id="12" dur="500"/>
                                        <p:tgtEl>
                                          <p:spTgt spid="7">
                                            <p:graphicEl>
                                              <a:dgm id="{41C260E7-CD07-49F7-8D42-49597FE7B7BB}"/>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2000"/>
                                  </p:stCondLst>
                                  <p:childTnLst>
                                    <p:set>
                                      <p:cBhvr>
                                        <p:cTn id="16" dur="1" fill="hold">
                                          <p:stCondLst>
                                            <p:cond delay="0"/>
                                          </p:stCondLst>
                                        </p:cTn>
                                        <p:tgtEl>
                                          <p:spTgt spid="7">
                                            <p:graphicEl>
                                              <a:dgm id="{E3A1CE30-D9CC-4000-9160-390F5B9FC64E}"/>
                                            </p:graphicEl>
                                          </p:spTgt>
                                        </p:tgtEl>
                                        <p:attrNameLst>
                                          <p:attrName>style.visibility</p:attrName>
                                        </p:attrNameLst>
                                      </p:cBhvr>
                                      <p:to>
                                        <p:strVal val="visible"/>
                                      </p:to>
                                    </p:set>
                                    <p:animEffect transition="in" filter="dissolve">
                                      <p:cBhvr>
                                        <p:cTn id="17" dur="500"/>
                                        <p:tgtEl>
                                          <p:spTgt spid="7">
                                            <p:graphicEl>
                                              <a:dgm id="{E3A1CE30-D9CC-4000-9160-390F5B9FC64E}"/>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2000"/>
                                  </p:stCondLst>
                                  <p:childTnLst>
                                    <p:set>
                                      <p:cBhvr>
                                        <p:cTn id="21" dur="1" fill="hold">
                                          <p:stCondLst>
                                            <p:cond delay="0"/>
                                          </p:stCondLst>
                                        </p:cTn>
                                        <p:tgtEl>
                                          <p:spTgt spid="7">
                                            <p:graphicEl>
                                              <a:dgm id="{0F988EC7-9EF8-448B-A62B-7484B79CFCA0}"/>
                                            </p:graphicEl>
                                          </p:spTgt>
                                        </p:tgtEl>
                                        <p:attrNameLst>
                                          <p:attrName>style.visibility</p:attrName>
                                        </p:attrNameLst>
                                      </p:cBhvr>
                                      <p:to>
                                        <p:strVal val="visible"/>
                                      </p:to>
                                    </p:set>
                                    <p:animEffect transition="in" filter="dissolve">
                                      <p:cBhvr>
                                        <p:cTn id="22" dur="500"/>
                                        <p:tgtEl>
                                          <p:spTgt spid="7">
                                            <p:graphicEl>
                                              <a:dgm id="{0F988EC7-9EF8-448B-A62B-7484B79CFCA0}"/>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2000"/>
                                  </p:stCondLst>
                                  <p:childTnLst>
                                    <p:set>
                                      <p:cBhvr>
                                        <p:cTn id="26" dur="1" fill="hold">
                                          <p:stCondLst>
                                            <p:cond delay="0"/>
                                          </p:stCondLst>
                                        </p:cTn>
                                        <p:tgtEl>
                                          <p:spTgt spid="7">
                                            <p:graphicEl>
                                              <a:dgm id="{900D2321-DBB7-469B-B7AA-C4F355EB58E4}"/>
                                            </p:graphicEl>
                                          </p:spTgt>
                                        </p:tgtEl>
                                        <p:attrNameLst>
                                          <p:attrName>style.visibility</p:attrName>
                                        </p:attrNameLst>
                                      </p:cBhvr>
                                      <p:to>
                                        <p:strVal val="visible"/>
                                      </p:to>
                                    </p:set>
                                    <p:animEffect transition="in" filter="dissolve">
                                      <p:cBhvr>
                                        <p:cTn id="27" dur="500"/>
                                        <p:tgtEl>
                                          <p:spTgt spid="7">
                                            <p:graphicEl>
                                              <a:dgm id="{900D2321-DBB7-469B-B7AA-C4F355EB58E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WWW and Multimedia</a:t>
            </a:r>
            <a:endParaRPr lang="en-US" dirty="0"/>
          </a:p>
        </p:txBody>
      </p:sp>
      <p:sp>
        <p:nvSpPr>
          <p:cNvPr id="3" name="Content Placeholder 2"/>
          <p:cNvSpPr>
            <a:spLocks noGrp="1"/>
          </p:cNvSpPr>
          <p:nvPr>
            <p:ph idx="1"/>
          </p:nvPr>
        </p:nvSpPr>
        <p:spPr>
          <a:xfrm>
            <a:off x="304800" y="1066800"/>
            <a:ext cx="8534400" cy="1066800"/>
          </a:xfrm>
        </p:spPr>
        <p:txBody>
          <a:bodyPr/>
          <a:lstStyle/>
          <a:p>
            <a:r>
              <a:rPr lang="en-US" dirty="0" smtClean="0">
                <a:solidFill>
                  <a:srgbClr val="0000CC"/>
                </a:solidFill>
              </a:rPr>
              <a:t>Multimedia</a:t>
            </a:r>
            <a:r>
              <a:rPr lang="en-US" dirty="0" smtClean="0"/>
              <a:t> refers to any application that combines text with:</a:t>
            </a:r>
            <a:endParaRPr lang="en-US" dirty="0"/>
          </a:p>
        </p:txBody>
      </p:sp>
      <p:graphicFrame>
        <p:nvGraphicFramePr>
          <p:cNvPr id="5" name="Diagram 4"/>
          <p:cNvGraphicFramePr/>
          <p:nvPr/>
        </p:nvGraphicFramePr>
        <p:xfrm>
          <a:off x="228600" y="2133600"/>
          <a:ext cx="86106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C8F2CF0F-61CB-4B02-9FC1-AA11FA5C46F3}"/>
                                            </p:graphicEl>
                                          </p:spTgt>
                                        </p:tgtEl>
                                        <p:attrNameLst>
                                          <p:attrName>style.visibility</p:attrName>
                                        </p:attrNameLst>
                                      </p:cBhvr>
                                      <p:to>
                                        <p:strVal val="visible"/>
                                      </p:to>
                                    </p:set>
                                    <p:animEffect transition="in" filter="dissolve">
                                      <p:cBhvr>
                                        <p:cTn id="7" dur="500"/>
                                        <p:tgtEl>
                                          <p:spTgt spid="5">
                                            <p:graphicEl>
                                              <a:dgm id="{C8F2CF0F-61CB-4B02-9FC1-AA11FA5C46F3}"/>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C0103B91-77F3-453B-A0EB-3E2139E1C23F}"/>
                                            </p:graphicEl>
                                          </p:spTgt>
                                        </p:tgtEl>
                                        <p:attrNameLst>
                                          <p:attrName>style.visibility</p:attrName>
                                        </p:attrNameLst>
                                      </p:cBhvr>
                                      <p:to>
                                        <p:strVal val="visible"/>
                                      </p:to>
                                    </p:set>
                                    <p:animEffect transition="in" filter="dissolve">
                                      <p:cBhvr>
                                        <p:cTn id="11" dur="500"/>
                                        <p:tgtEl>
                                          <p:spTgt spid="5">
                                            <p:graphicEl>
                                              <a:dgm id="{C0103B91-77F3-453B-A0EB-3E2139E1C23F}"/>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2C21BF7B-716C-46CC-91D4-6BBD0A5D1FF7}"/>
                                            </p:graphicEl>
                                          </p:spTgt>
                                        </p:tgtEl>
                                        <p:attrNameLst>
                                          <p:attrName>style.visibility</p:attrName>
                                        </p:attrNameLst>
                                      </p:cBhvr>
                                      <p:to>
                                        <p:strVal val="visible"/>
                                      </p:to>
                                    </p:set>
                                    <p:animEffect transition="in" filter="dissolve">
                                      <p:cBhvr>
                                        <p:cTn id="15" dur="500"/>
                                        <p:tgtEl>
                                          <p:spTgt spid="5">
                                            <p:graphicEl>
                                              <a:dgm id="{2C21BF7B-716C-46CC-91D4-6BBD0A5D1FF7}"/>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26F9500D-9A29-4E97-A624-BAC729B106B7}"/>
                                            </p:graphicEl>
                                          </p:spTgt>
                                        </p:tgtEl>
                                        <p:attrNameLst>
                                          <p:attrName>style.visibility</p:attrName>
                                        </p:attrNameLst>
                                      </p:cBhvr>
                                      <p:to>
                                        <p:strVal val="visible"/>
                                      </p:to>
                                    </p:set>
                                    <p:animEffect transition="in" filter="dissolve">
                                      <p:cBhvr>
                                        <p:cTn id="19" dur="500"/>
                                        <p:tgtEl>
                                          <p:spTgt spid="5">
                                            <p:graphicEl>
                                              <a:dgm id="{26F9500D-9A29-4E97-A624-BAC729B106B7}"/>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5">
                                            <p:graphicEl>
                                              <a:dgm id="{A10BE2CA-8D09-4972-977F-595305A3F131}"/>
                                            </p:graphicEl>
                                          </p:spTgt>
                                        </p:tgtEl>
                                        <p:attrNameLst>
                                          <p:attrName>style.visibility</p:attrName>
                                        </p:attrNameLst>
                                      </p:cBhvr>
                                      <p:to>
                                        <p:strVal val="visible"/>
                                      </p:to>
                                    </p:set>
                                    <p:animEffect transition="in" filter="dissolve">
                                      <p:cBhvr>
                                        <p:cTn id="23" dur="500"/>
                                        <p:tgtEl>
                                          <p:spTgt spid="5">
                                            <p:graphicEl>
                                              <a:dgm id="{A10BE2CA-8D09-4972-977F-595305A3F13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a:t>
            </a:r>
            <a:endParaRPr lang="en-US" dirty="0"/>
          </a:p>
        </p:txBody>
      </p:sp>
      <p:sp>
        <p:nvSpPr>
          <p:cNvPr id="3" name="Content Placeholder 2"/>
          <p:cNvSpPr>
            <a:spLocks noGrp="1"/>
          </p:cNvSpPr>
          <p:nvPr>
            <p:ph idx="1"/>
          </p:nvPr>
        </p:nvSpPr>
        <p:spPr>
          <a:xfrm>
            <a:off x="304800" y="1066800"/>
            <a:ext cx="3429000" cy="4267200"/>
          </a:xfrm>
        </p:spPr>
        <p:txBody>
          <a:bodyPr/>
          <a:lstStyle/>
          <a:p>
            <a:r>
              <a:rPr lang="en-US" dirty="0" smtClean="0"/>
              <a:t>A </a:t>
            </a:r>
            <a:r>
              <a:rPr lang="en-US" dirty="0" smtClean="0">
                <a:solidFill>
                  <a:srgbClr val="0000CC"/>
                </a:solidFill>
              </a:rPr>
              <a:t>graphic</a:t>
            </a:r>
            <a:r>
              <a:rPr lang="en-US" dirty="0" smtClean="0"/>
              <a:t> is a digital representation of </a:t>
            </a:r>
            <a:r>
              <a:rPr lang="en-US" dirty="0" err="1" smtClean="0"/>
              <a:t>nontext</a:t>
            </a:r>
            <a:r>
              <a:rPr lang="en-US" dirty="0" smtClean="0"/>
              <a:t> information</a:t>
            </a:r>
          </a:p>
          <a:p>
            <a:r>
              <a:rPr lang="en-US" dirty="0" smtClean="0"/>
              <a:t>Graphic formats include BMP, GIF, JPEG, PNG, and TIFF</a:t>
            </a:r>
          </a:p>
        </p:txBody>
      </p:sp>
      <p:pic>
        <p:nvPicPr>
          <p:cNvPr id="4" name="Content Placeholder 10" descr="Fig2-17.gif"/>
          <p:cNvPicPr>
            <a:picLocks noChangeAspect="1"/>
          </p:cNvPicPr>
          <p:nvPr/>
        </p:nvPicPr>
        <p:blipFill>
          <a:blip r:embed="rId2" cstate="print"/>
          <a:srcRect/>
          <a:stretch>
            <a:fillRect/>
          </a:stretch>
        </p:blipFill>
        <p:spPr>
          <a:xfrm>
            <a:off x="3733799" y="1143000"/>
            <a:ext cx="5285849" cy="3505200"/>
          </a:xfrm>
          <a:prstGeom prst="rect">
            <a:avLst/>
          </a:prstGeom>
        </p:spPr>
      </p:pic>
      <p:sp>
        <p:nvSpPr>
          <p:cNvPr id="5" name="TextBox 4"/>
          <p:cNvSpPr txBox="1"/>
          <p:nvPr/>
        </p:nvSpPr>
        <p:spPr>
          <a:xfrm>
            <a:off x="457200" y="5498068"/>
            <a:ext cx="8382000" cy="1015663"/>
          </a:xfrm>
          <a:prstGeom prst="rect">
            <a:avLst/>
          </a:prstGeom>
          <a:noFill/>
        </p:spPr>
        <p:txBody>
          <a:bodyPr wrap="square" rtlCol="0">
            <a:spAutoFit/>
          </a:bodyPr>
          <a:lstStyle/>
          <a:p>
            <a:r>
              <a:rPr lang="en-US" sz="3000" dirty="0" smtClean="0">
                <a:effectLst/>
              </a:rPr>
              <a:t>Many Web pages use colorful graphical designs and images to convey messages</a:t>
            </a:r>
            <a:endParaRPr lang="en-US" sz="3000" dirty="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 Format Used on Web</a:t>
            </a:r>
            <a:endParaRPr lang="en-US" dirty="0"/>
          </a:p>
        </p:txBody>
      </p:sp>
      <p:sp>
        <p:nvSpPr>
          <p:cNvPr id="3" name="Content Placeholder 2"/>
          <p:cNvSpPr>
            <a:spLocks noGrp="1"/>
          </p:cNvSpPr>
          <p:nvPr>
            <p:ph idx="1"/>
          </p:nvPr>
        </p:nvSpPr>
        <p:spPr>
          <a:xfrm>
            <a:off x="304800" y="1066800"/>
            <a:ext cx="8534400" cy="533400"/>
          </a:xfrm>
        </p:spPr>
        <p:txBody>
          <a:bodyPr/>
          <a:lstStyle/>
          <a:p>
            <a:endParaRPr lang="en-US" dirty="0"/>
          </a:p>
        </p:txBody>
      </p:sp>
      <p:pic>
        <p:nvPicPr>
          <p:cNvPr id="4" name="Picture 3"/>
          <p:cNvPicPr/>
          <p:nvPr/>
        </p:nvPicPr>
        <p:blipFill>
          <a:blip r:embed="rId2" cstate="print"/>
          <a:srcRect/>
          <a:stretch>
            <a:fillRect/>
          </a:stretch>
        </p:blipFill>
        <p:spPr bwMode="auto">
          <a:xfrm>
            <a:off x="304800" y="1219200"/>
            <a:ext cx="8458200" cy="434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Thumbnail</a:t>
            </a:r>
            <a:endParaRPr lang="en-US" dirty="0"/>
          </a:p>
        </p:txBody>
      </p:sp>
      <p:sp>
        <p:nvSpPr>
          <p:cNvPr id="3" name="Content Placeholder 2"/>
          <p:cNvSpPr>
            <a:spLocks noGrp="1"/>
          </p:cNvSpPr>
          <p:nvPr>
            <p:ph idx="1"/>
          </p:nvPr>
        </p:nvSpPr>
        <p:spPr>
          <a:xfrm>
            <a:off x="304800" y="1066800"/>
            <a:ext cx="3962400" cy="5486400"/>
          </a:xfrm>
        </p:spPr>
        <p:txBody>
          <a:bodyPr/>
          <a:lstStyle/>
          <a:p>
            <a:pPr marL="342900" lvl="1" indent="-342900">
              <a:buClr>
                <a:schemeClr val="accent1"/>
              </a:buClr>
              <a:buSzPct val="65000"/>
              <a:buFont typeface="Wingdings" pitchFamily="2" charset="2"/>
              <a:buChar char="n"/>
            </a:pPr>
            <a:r>
              <a:rPr lang="en-US" dirty="0" smtClean="0"/>
              <a:t>A </a:t>
            </a:r>
            <a:r>
              <a:rPr lang="en-US" dirty="0" smtClean="0">
                <a:solidFill>
                  <a:srgbClr val="0000CC"/>
                </a:solidFill>
              </a:rPr>
              <a:t>thumbnail</a:t>
            </a:r>
            <a:r>
              <a:rPr lang="en-US" dirty="0" smtClean="0"/>
              <a:t> is a small version of a larger graphic graphics —used to improve Web page display time</a:t>
            </a:r>
          </a:p>
          <a:p>
            <a:pPr marL="342900" lvl="1" indent="-342900">
              <a:buClr>
                <a:schemeClr val="accent1"/>
              </a:buClr>
              <a:buSzPct val="65000"/>
              <a:buFont typeface="Wingdings" pitchFamily="2" charset="2"/>
              <a:buChar char="n"/>
            </a:pPr>
            <a:r>
              <a:rPr lang="en-US" dirty="0" smtClean="0"/>
              <a:t>Usually click on thumbnail to display larger graphic</a:t>
            </a:r>
          </a:p>
          <a:p>
            <a:pPr marL="342900" lvl="1" indent="-342900">
              <a:buClr>
                <a:schemeClr val="accent1"/>
              </a:buClr>
              <a:buSzPct val="65000"/>
              <a:buFont typeface="Wingdings" pitchFamily="2" charset="2"/>
              <a:buChar char="n"/>
            </a:pPr>
            <a:endParaRPr lang="en-US" dirty="0" smtClean="0"/>
          </a:p>
          <a:p>
            <a:pPr marL="342900" lvl="1" indent="-342900">
              <a:buClr>
                <a:schemeClr val="accent1"/>
              </a:buClr>
              <a:buSzPct val="65000"/>
              <a:buFont typeface="Wingdings" pitchFamily="2" charset="2"/>
              <a:buChar char="n"/>
            </a:pPr>
            <a:endParaRPr lang="en-US" dirty="0" smtClean="0"/>
          </a:p>
          <a:p>
            <a:endParaRPr lang="en-US" dirty="0"/>
          </a:p>
        </p:txBody>
      </p:sp>
      <p:pic>
        <p:nvPicPr>
          <p:cNvPr id="4" name="Content Placeholder 9" descr="CFig2-19.gif"/>
          <p:cNvPicPr>
            <a:picLocks noChangeAspect="1"/>
          </p:cNvPicPr>
          <p:nvPr/>
        </p:nvPicPr>
        <p:blipFill>
          <a:blip r:embed="rId2" cstate="print"/>
          <a:srcRect/>
          <a:stretch>
            <a:fillRect/>
          </a:stretch>
        </p:blipFill>
        <p:spPr>
          <a:xfrm>
            <a:off x="4495800" y="1219200"/>
            <a:ext cx="4429756" cy="5257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Animation</a:t>
            </a:r>
            <a:endParaRPr lang="en-US" dirty="0"/>
          </a:p>
        </p:txBody>
      </p:sp>
      <p:sp>
        <p:nvSpPr>
          <p:cNvPr id="3" name="Content Placeholder 2"/>
          <p:cNvSpPr>
            <a:spLocks noGrp="1"/>
          </p:cNvSpPr>
          <p:nvPr>
            <p:ph idx="1"/>
          </p:nvPr>
        </p:nvSpPr>
        <p:spPr>
          <a:xfrm>
            <a:off x="304800" y="1066800"/>
            <a:ext cx="8534400" cy="3733800"/>
          </a:xfrm>
        </p:spPr>
        <p:txBody>
          <a:bodyPr/>
          <a:lstStyle/>
          <a:p>
            <a:r>
              <a:rPr lang="en-US" dirty="0" smtClean="0">
                <a:solidFill>
                  <a:srgbClr val="0000CC"/>
                </a:solidFill>
              </a:rPr>
              <a:t>Animation</a:t>
            </a:r>
            <a:r>
              <a:rPr lang="en-US" dirty="0" smtClean="0"/>
              <a:t> is the appearance of motion created by displaying a series of still images in sequence</a:t>
            </a:r>
          </a:p>
          <a:p>
            <a:r>
              <a:rPr lang="en-US" dirty="0" smtClean="0"/>
              <a:t>Animation can make Web pages more visually interesting or draw attention to important information or links</a:t>
            </a:r>
            <a:endParaRPr lang="en-US" dirty="0"/>
          </a:p>
        </p:txBody>
      </p:sp>
      <p:sp>
        <p:nvSpPr>
          <p:cNvPr id="25" name="Oval 8"/>
          <p:cNvSpPr>
            <a:spLocks noChangeArrowheads="1"/>
          </p:cNvSpPr>
          <p:nvPr/>
        </p:nvSpPr>
        <p:spPr bwMode="auto">
          <a:xfrm>
            <a:off x="6705600" y="4876800"/>
            <a:ext cx="1447800" cy="1447800"/>
          </a:xfrm>
          <a:prstGeom prst="ellipse">
            <a:avLst/>
          </a:prstGeom>
          <a:solidFill>
            <a:srgbClr val="8064A2">
              <a:lumMod val="75000"/>
            </a:srgbClr>
          </a:solidFill>
          <a:ln w="9525">
            <a:noFill/>
            <a:round/>
            <a:headEnd/>
            <a:tailEnd/>
          </a:ln>
          <a:effectLst>
            <a:outerShdw dist="107763" dir="2700000" algn="ctr" rotWithShape="0">
              <a:srgbClr val="EEECE1"/>
            </a:outerShdw>
          </a:effectLst>
        </p:spPr>
        <p:txBody>
          <a:bodyPr wrap="none" anchor="ctr"/>
          <a:lstStyle/>
          <a:p>
            <a:pPr marL="0" marR="0" lvl="0" indent="0" algn="ctr" defTabSz="914400" eaLnBrk="1" fontAlgn="auto" latinLnBrk="0" hangingPunct="1">
              <a:lnSpc>
                <a:spcPct val="100000"/>
              </a:lnSpc>
              <a:spcBef>
                <a:spcPct val="5000"/>
              </a:spcBef>
              <a:spcAft>
                <a:spcPts val="0"/>
              </a:spcAft>
              <a:buClr>
                <a:srgbClr val="D94439"/>
              </a:buClr>
              <a:buSzPct val="75000"/>
              <a:buFont typeface="Wingdings" pitchFamily="2" charset="2"/>
              <a:buNone/>
              <a:tabLst/>
              <a:defRPr/>
            </a:pPr>
            <a:endParaRPr kumimoji="1" lang="en-US" sz="2000" b="0" i="0" u="none" strike="noStrike" kern="0" cap="none" spc="0" normalizeH="0" baseline="0" noProof="0" dirty="0">
              <a:ln>
                <a:noFill/>
              </a:ln>
              <a:solidFill>
                <a:srgbClr val="000000"/>
              </a:solidFill>
              <a:effectLst/>
              <a:uLnTx/>
              <a:uFillTx/>
              <a:latin typeface="Times New Roman" pitchFamily="18" charset="0"/>
            </a:endParaRPr>
          </a:p>
        </p:txBody>
      </p:sp>
      <p:sp>
        <p:nvSpPr>
          <p:cNvPr id="26" name="Oval 9"/>
          <p:cNvSpPr>
            <a:spLocks noChangeArrowheads="1"/>
          </p:cNvSpPr>
          <p:nvPr/>
        </p:nvSpPr>
        <p:spPr bwMode="auto">
          <a:xfrm>
            <a:off x="5791200" y="4876800"/>
            <a:ext cx="1447800" cy="1447800"/>
          </a:xfrm>
          <a:prstGeom prst="ellipse">
            <a:avLst/>
          </a:prstGeom>
          <a:solidFill>
            <a:srgbClr val="8064A2">
              <a:lumMod val="75000"/>
            </a:srgbClr>
          </a:solidFill>
          <a:ln w="9525">
            <a:noFill/>
            <a:round/>
            <a:headEnd/>
            <a:tailEnd/>
          </a:ln>
          <a:effectLst>
            <a:outerShdw dist="107763" dir="2700000" algn="ctr" rotWithShape="0">
              <a:srgbClr val="EEECE1"/>
            </a:outerShdw>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US" sz="2000" b="0" i="0" u="none" strike="noStrike" kern="0" cap="none" spc="0" normalizeH="0" baseline="0" noProof="0" dirty="0">
              <a:ln>
                <a:noFill/>
              </a:ln>
              <a:solidFill>
                <a:srgbClr val="000000"/>
              </a:solidFill>
              <a:effectLst/>
              <a:uLnTx/>
              <a:uFillTx/>
              <a:latin typeface="Times New Roman" pitchFamily="18" charset="0"/>
            </a:endParaRPr>
          </a:p>
        </p:txBody>
      </p:sp>
      <p:sp>
        <p:nvSpPr>
          <p:cNvPr id="27" name="Oval 10"/>
          <p:cNvSpPr>
            <a:spLocks noChangeArrowheads="1"/>
          </p:cNvSpPr>
          <p:nvPr/>
        </p:nvSpPr>
        <p:spPr bwMode="auto">
          <a:xfrm>
            <a:off x="4953000" y="4876800"/>
            <a:ext cx="1447800" cy="1447800"/>
          </a:xfrm>
          <a:prstGeom prst="ellipse">
            <a:avLst/>
          </a:prstGeom>
          <a:solidFill>
            <a:srgbClr val="8064A2">
              <a:lumMod val="75000"/>
            </a:srgbClr>
          </a:solidFill>
          <a:ln w="9525">
            <a:noFill/>
            <a:round/>
            <a:headEnd/>
            <a:tailEnd/>
          </a:ln>
          <a:effectLst>
            <a:outerShdw dist="107763" dir="2700000" algn="ctr" rotWithShape="0">
              <a:srgbClr val="EEECE1"/>
            </a:outerShdw>
          </a:effectLst>
        </p:spPr>
        <p:txBody>
          <a:bodyPr wrap="none" anchor="ctr"/>
          <a:lstStyle/>
          <a:p>
            <a:pPr marL="0" marR="0" lvl="0" indent="0" algn="ctr" defTabSz="914400" eaLnBrk="1" fontAlgn="auto" latinLnBrk="0" hangingPunct="1">
              <a:lnSpc>
                <a:spcPct val="100000"/>
              </a:lnSpc>
              <a:spcBef>
                <a:spcPct val="5000"/>
              </a:spcBef>
              <a:spcAft>
                <a:spcPts val="0"/>
              </a:spcAft>
              <a:buClr>
                <a:srgbClr val="D94439"/>
              </a:buClr>
              <a:buSzPct val="75000"/>
              <a:buFont typeface="Wingdings" pitchFamily="2" charset="2"/>
              <a:buNone/>
              <a:tabLst/>
              <a:defRPr/>
            </a:pPr>
            <a:endParaRPr kumimoji="1" lang="en-US" sz="2000" b="0" i="0" u="none" strike="noStrike" kern="0" cap="none" spc="0" normalizeH="0" baseline="0" noProof="0" dirty="0">
              <a:ln>
                <a:noFill/>
              </a:ln>
              <a:solidFill>
                <a:srgbClr val="000000"/>
              </a:solidFill>
              <a:effectLst/>
              <a:uLnTx/>
              <a:uFillTx/>
              <a:latin typeface="Times New Roman" pitchFamily="18" charset="0"/>
            </a:endParaRPr>
          </a:p>
        </p:txBody>
      </p:sp>
      <p:sp>
        <p:nvSpPr>
          <p:cNvPr id="28" name="Oval 11"/>
          <p:cNvSpPr>
            <a:spLocks noChangeArrowheads="1"/>
          </p:cNvSpPr>
          <p:nvPr/>
        </p:nvSpPr>
        <p:spPr bwMode="auto">
          <a:xfrm>
            <a:off x="4114800" y="4876800"/>
            <a:ext cx="1447800" cy="1447800"/>
          </a:xfrm>
          <a:prstGeom prst="ellipse">
            <a:avLst/>
          </a:prstGeom>
          <a:solidFill>
            <a:srgbClr val="8064A2">
              <a:lumMod val="75000"/>
            </a:srgbClr>
          </a:solidFill>
          <a:ln w="9525">
            <a:noFill/>
            <a:round/>
            <a:headEnd/>
            <a:tailEnd/>
          </a:ln>
          <a:effectLst>
            <a:outerShdw dist="107763" dir="2700000" algn="ctr" rotWithShape="0">
              <a:srgbClr val="EEECE1"/>
            </a:outerShdw>
          </a:effectLst>
        </p:spPr>
        <p:txBody>
          <a:bodyPr wrap="none" anchor="ctr"/>
          <a:lstStyle/>
          <a:p>
            <a:pPr marL="0" marR="0" lvl="0" indent="0" algn="ctr" defTabSz="914400" eaLnBrk="1" fontAlgn="auto" latinLnBrk="0" hangingPunct="1">
              <a:lnSpc>
                <a:spcPct val="100000"/>
              </a:lnSpc>
              <a:spcBef>
                <a:spcPct val="5000"/>
              </a:spcBef>
              <a:spcAft>
                <a:spcPts val="0"/>
              </a:spcAft>
              <a:buClr>
                <a:srgbClr val="D94439"/>
              </a:buClr>
              <a:buSzPct val="75000"/>
              <a:buFont typeface="Wingdings" pitchFamily="2" charset="2"/>
              <a:buNone/>
              <a:tabLst/>
              <a:defRPr/>
            </a:pPr>
            <a:endParaRPr kumimoji="1" lang="en-US" sz="2000" b="0" i="0" u="none" strike="noStrike" kern="0" cap="none" spc="0" normalizeH="0" baseline="0" noProof="0" dirty="0">
              <a:ln>
                <a:noFill/>
              </a:ln>
              <a:solidFill>
                <a:srgbClr val="000000"/>
              </a:solidFill>
              <a:effectLst/>
              <a:uLnTx/>
              <a:uFillTx/>
              <a:latin typeface="Times New Roman" pitchFamily="18" charset="0"/>
            </a:endParaRPr>
          </a:p>
        </p:txBody>
      </p:sp>
      <p:sp>
        <p:nvSpPr>
          <p:cNvPr id="29" name="Oval 12"/>
          <p:cNvSpPr>
            <a:spLocks noChangeArrowheads="1"/>
          </p:cNvSpPr>
          <p:nvPr/>
        </p:nvSpPr>
        <p:spPr bwMode="auto">
          <a:xfrm>
            <a:off x="3276600" y="4876800"/>
            <a:ext cx="1447800" cy="1447800"/>
          </a:xfrm>
          <a:prstGeom prst="ellipse">
            <a:avLst/>
          </a:prstGeom>
          <a:solidFill>
            <a:srgbClr val="8064A2">
              <a:lumMod val="75000"/>
            </a:srgbClr>
          </a:solidFill>
          <a:ln w="9525">
            <a:noFill/>
            <a:round/>
            <a:headEnd/>
            <a:tailEnd/>
          </a:ln>
          <a:effectLst>
            <a:outerShdw dist="107763" dir="2700000" algn="ctr" rotWithShape="0">
              <a:srgbClr val="EEECE1"/>
            </a:outerShdw>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US" sz="2000" b="0" i="0" u="none" strike="noStrike" kern="0" cap="none" spc="0" normalizeH="0" baseline="0" noProof="0" dirty="0">
              <a:ln>
                <a:noFill/>
              </a:ln>
              <a:solidFill>
                <a:srgbClr val="FFFFCC"/>
              </a:solidFill>
              <a:effectLst/>
              <a:uLnTx/>
              <a:uFillTx/>
              <a:latin typeface="Times New Roman" pitchFamily="18" charset="0"/>
            </a:endParaRPr>
          </a:p>
        </p:txBody>
      </p:sp>
      <p:sp>
        <p:nvSpPr>
          <p:cNvPr id="30" name="Oval 13"/>
          <p:cNvSpPr>
            <a:spLocks noChangeArrowheads="1"/>
          </p:cNvSpPr>
          <p:nvPr/>
        </p:nvSpPr>
        <p:spPr bwMode="auto">
          <a:xfrm>
            <a:off x="2286000" y="4876800"/>
            <a:ext cx="1447800" cy="1447800"/>
          </a:xfrm>
          <a:prstGeom prst="ellipse">
            <a:avLst/>
          </a:prstGeom>
          <a:solidFill>
            <a:srgbClr val="8064A2">
              <a:lumMod val="75000"/>
            </a:srgbClr>
          </a:solidFill>
          <a:ln w="9525">
            <a:noFill/>
            <a:round/>
            <a:headEnd/>
            <a:tailEnd/>
          </a:ln>
          <a:effectLst>
            <a:outerShdw dist="107763" dir="2700000" algn="ctr" rotWithShape="0">
              <a:srgbClr val="EEECE1"/>
            </a:outerShdw>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en-US" sz="2000" b="0" i="0" u="none" strike="noStrike" kern="0" cap="none" spc="0" normalizeH="0" baseline="0" noProof="0" dirty="0">
              <a:ln>
                <a:noFill/>
              </a:ln>
              <a:solidFill>
                <a:srgbClr val="FFFFCC"/>
              </a:solidFill>
              <a:effectLst/>
              <a:uLnTx/>
              <a:uFillTx/>
              <a:latin typeface="Times New Roman" pitchFamily="18" charset="0"/>
            </a:endParaRPr>
          </a:p>
        </p:txBody>
      </p:sp>
      <p:sp>
        <p:nvSpPr>
          <p:cNvPr id="31" name="Oval 30"/>
          <p:cNvSpPr>
            <a:spLocks noChangeArrowheads="1"/>
          </p:cNvSpPr>
          <p:nvPr/>
        </p:nvSpPr>
        <p:spPr bwMode="auto">
          <a:xfrm>
            <a:off x="1143000" y="4876800"/>
            <a:ext cx="1447800" cy="1447800"/>
          </a:xfrm>
          <a:prstGeom prst="ellipse">
            <a:avLst/>
          </a:prstGeom>
          <a:solidFill>
            <a:srgbClr val="8064A2">
              <a:lumMod val="75000"/>
            </a:srgbClr>
          </a:solidFill>
          <a:ln w="9525">
            <a:noFill/>
            <a:round/>
            <a:headEnd/>
            <a:tailEnd/>
          </a:ln>
          <a:effectLst>
            <a:outerShdw dist="107763" dir="2700000" algn="ctr" rotWithShape="0">
              <a:srgbClr val="EEECE1"/>
            </a:outerShdw>
          </a:effectLst>
        </p:spPr>
        <p:txBody>
          <a:bodyPr wrap="none" anchor="ctr"/>
          <a:lstStyle/>
          <a:p>
            <a:pPr marL="0" marR="0" lvl="0" indent="0" algn="ctr" defTabSz="914400" eaLnBrk="1" fontAlgn="auto" latinLnBrk="0" hangingPunct="1">
              <a:lnSpc>
                <a:spcPct val="100000"/>
              </a:lnSpc>
              <a:spcBef>
                <a:spcPct val="5000"/>
              </a:spcBef>
              <a:spcAft>
                <a:spcPts val="0"/>
              </a:spcAft>
              <a:buClr>
                <a:srgbClr val="D94439"/>
              </a:buClr>
              <a:buSzPct val="75000"/>
              <a:buFont typeface="Wingdings" pitchFamily="2" charset="2"/>
              <a:buNone/>
              <a:tabLst/>
              <a:defRPr/>
            </a:pPr>
            <a:endParaRPr kumimoji="1" lang="en-US" sz="2000" b="0" i="0" u="none" strike="noStrike" kern="0" cap="none" spc="0" normalizeH="0" baseline="0" noProof="0" dirty="0">
              <a:ln>
                <a:noFill/>
              </a:ln>
              <a:solidFill>
                <a:srgbClr val="000000"/>
              </a:solidFill>
              <a:effectLst/>
              <a:uLnTx/>
              <a:uFillTx/>
              <a:latin typeface="Times New Roman" pitchFamily="18" charset="0"/>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fill="hold"/>
                                        <p:tgtEl>
                                          <p:spTgt spid="31"/>
                                        </p:tgtEl>
                                        <p:attrNameLst>
                                          <p:attrName>ppt_x</p:attrName>
                                        </p:attrNameLst>
                                      </p:cBhvr>
                                      <p:tavLst>
                                        <p:tav tm="0">
                                          <p:val>
                                            <p:strVal val="1+#ppt_w/2"/>
                                          </p:val>
                                        </p:tav>
                                        <p:tav tm="100000">
                                          <p:val>
                                            <p:strVal val="#ppt_x"/>
                                          </p:val>
                                        </p:tav>
                                      </p:tavLst>
                                    </p:anim>
                                    <p:anim calcmode="lin" valueType="num">
                                      <p:cBhvr additive="base">
                                        <p:cTn id="8" dur="10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1000" fill="hold"/>
                                        <p:tgtEl>
                                          <p:spTgt spid="30"/>
                                        </p:tgtEl>
                                        <p:attrNameLst>
                                          <p:attrName>ppt_x</p:attrName>
                                        </p:attrNameLst>
                                      </p:cBhvr>
                                      <p:tavLst>
                                        <p:tav tm="0">
                                          <p:val>
                                            <p:strVal val="1+#ppt_w/2"/>
                                          </p:val>
                                        </p:tav>
                                        <p:tav tm="100000">
                                          <p:val>
                                            <p:strVal val="#ppt_x"/>
                                          </p:val>
                                        </p:tav>
                                      </p:tavLst>
                                    </p:anim>
                                    <p:anim calcmode="lin" valueType="num">
                                      <p:cBhvr additive="base">
                                        <p:cTn id="13" dur="1000" fill="hold"/>
                                        <p:tgtEl>
                                          <p:spTgt spid="30"/>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2"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1000" fill="hold"/>
                                        <p:tgtEl>
                                          <p:spTgt spid="29"/>
                                        </p:tgtEl>
                                        <p:attrNameLst>
                                          <p:attrName>ppt_x</p:attrName>
                                        </p:attrNameLst>
                                      </p:cBhvr>
                                      <p:tavLst>
                                        <p:tav tm="0">
                                          <p:val>
                                            <p:strVal val="1+#ppt_w/2"/>
                                          </p:val>
                                        </p:tav>
                                        <p:tav tm="100000">
                                          <p:val>
                                            <p:strVal val="#ppt_x"/>
                                          </p:val>
                                        </p:tav>
                                      </p:tavLst>
                                    </p:anim>
                                    <p:anim calcmode="lin" valueType="num">
                                      <p:cBhvr additive="base">
                                        <p:cTn id="18" dur="1000" fill="hold"/>
                                        <p:tgtEl>
                                          <p:spTgt spid="29"/>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2"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1000" fill="hold"/>
                                        <p:tgtEl>
                                          <p:spTgt spid="28"/>
                                        </p:tgtEl>
                                        <p:attrNameLst>
                                          <p:attrName>ppt_x</p:attrName>
                                        </p:attrNameLst>
                                      </p:cBhvr>
                                      <p:tavLst>
                                        <p:tav tm="0">
                                          <p:val>
                                            <p:strVal val="1+#ppt_w/2"/>
                                          </p:val>
                                        </p:tav>
                                        <p:tav tm="100000">
                                          <p:val>
                                            <p:strVal val="#ppt_x"/>
                                          </p:val>
                                        </p:tav>
                                      </p:tavLst>
                                    </p:anim>
                                    <p:anim calcmode="lin" valueType="num">
                                      <p:cBhvr additive="base">
                                        <p:cTn id="23" dur="1000" fill="hold"/>
                                        <p:tgtEl>
                                          <p:spTgt spid="28"/>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ID="2" presetClass="entr" presetSubtype="2"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000" fill="hold"/>
                                        <p:tgtEl>
                                          <p:spTgt spid="27"/>
                                        </p:tgtEl>
                                        <p:attrNameLst>
                                          <p:attrName>ppt_x</p:attrName>
                                        </p:attrNameLst>
                                      </p:cBhvr>
                                      <p:tavLst>
                                        <p:tav tm="0">
                                          <p:val>
                                            <p:strVal val="1+#ppt_w/2"/>
                                          </p:val>
                                        </p:tav>
                                        <p:tav tm="100000">
                                          <p:val>
                                            <p:strVal val="#ppt_x"/>
                                          </p:val>
                                        </p:tav>
                                      </p:tavLst>
                                    </p:anim>
                                    <p:anim calcmode="lin" valueType="num">
                                      <p:cBhvr additive="base">
                                        <p:cTn id="28" dur="1000" fill="hold"/>
                                        <p:tgtEl>
                                          <p:spTgt spid="27"/>
                                        </p:tgtEl>
                                        <p:attrNameLst>
                                          <p:attrName>ppt_y</p:attrName>
                                        </p:attrNameLst>
                                      </p:cBhvr>
                                      <p:tavLst>
                                        <p:tav tm="0">
                                          <p:val>
                                            <p:strVal val="#ppt_y"/>
                                          </p:val>
                                        </p:tav>
                                        <p:tav tm="100000">
                                          <p:val>
                                            <p:strVal val="#ppt_y"/>
                                          </p:val>
                                        </p:tav>
                                      </p:tavLst>
                                    </p:anim>
                                  </p:childTnLst>
                                </p:cTn>
                              </p:par>
                            </p:childTnLst>
                          </p:cTn>
                        </p:par>
                        <p:par>
                          <p:cTn id="29" fill="hold">
                            <p:stCondLst>
                              <p:cond delay="5000"/>
                            </p:stCondLst>
                            <p:childTnLst>
                              <p:par>
                                <p:cTn id="30" presetID="2" presetClass="entr" presetSubtype="2"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1000" fill="hold"/>
                                        <p:tgtEl>
                                          <p:spTgt spid="26"/>
                                        </p:tgtEl>
                                        <p:attrNameLst>
                                          <p:attrName>ppt_x</p:attrName>
                                        </p:attrNameLst>
                                      </p:cBhvr>
                                      <p:tavLst>
                                        <p:tav tm="0">
                                          <p:val>
                                            <p:strVal val="1+#ppt_w/2"/>
                                          </p:val>
                                        </p:tav>
                                        <p:tav tm="100000">
                                          <p:val>
                                            <p:strVal val="#ppt_x"/>
                                          </p:val>
                                        </p:tav>
                                      </p:tavLst>
                                    </p:anim>
                                    <p:anim calcmode="lin" valueType="num">
                                      <p:cBhvr additive="base">
                                        <p:cTn id="33" dur="1000" fill="hold"/>
                                        <p:tgtEl>
                                          <p:spTgt spid="26"/>
                                        </p:tgtEl>
                                        <p:attrNameLst>
                                          <p:attrName>ppt_y</p:attrName>
                                        </p:attrNameLst>
                                      </p:cBhvr>
                                      <p:tavLst>
                                        <p:tav tm="0">
                                          <p:val>
                                            <p:strVal val="#ppt_y"/>
                                          </p:val>
                                        </p:tav>
                                        <p:tav tm="100000">
                                          <p:val>
                                            <p:strVal val="#ppt_y"/>
                                          </p:val>
                                        </p:tav>
                                      </p:tavLst>
                                    </p:anim>
                                  </p:childTnLst>
                                </p:cTn>
                              </p:par>
                            </p:childTnLst>
                          </p:cTn>
                        </p:par>
                        <p:par>
                          <p:cTn id="34" fill="hold">
                            <p:stCondLst>
                              <p:cond delay="6000"/>
                            </p:stCondLst>
                            <p:childTnLst>
                              <p:par>
                                <p:cTn id="35" presetID="2" presetClass="entr" presetSubtype="2"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1000" fill="hold"/>
                                        <p:tgtEl>
                                          <p:spTgt spid="25"/>
                                        </p:tgtEl>
                                        <p:attrNameLst>
                                          <p:attrName>ppt_x</p:attrName>
                                        </p:attrNameLst>
                                      </p:cBhvr>
                                      <p:tavLst>
                                        <p:tav tm="0">
                                          <p:val>
                                            <p:strVal val="1+#ppt_w/2"/>
                                          </p:val>
                                        </p:tav>
                                        <p:tav tm="100000">
                                          <p:val>
                                            <p:strVal val="#ppt_x"/>
                                          </p:val>
                                        </p:tav>
                                      </p:tavLst>
                                    </p:anim>
                                    <p:anim calcmode="lin" valueType="num">
                                      <p:cBhvr additive="base">
                                        <p:cTn id="38" dur="10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Audio</a:t>
            </a:r>
            <a:endParaRPr lang="en-US" dirty="0"/>
          </a:p>
        </p:txBody>
      </p:sp>
      <p:sp>
        <p:nvSpPr>
          <p:cNvPr id="3" name="Content Placeholder 2"/>
          <p:cNvSpPr>
            <a:spLocks noGrp="1"/>
          </p:cNvSpPr>
          <p:nvPr>
            <p:ph idx="1"/>
          </p:nvPr>
        </p:nvSpPr>
        <p:spPr>
          <a:xfrm>
            <a:off x="304800" y="1066800"/>
            <a:ext cx="8534400" cy="2895600"/>
          </a:xfrm>
        </p:spPr>
        <p:txBody>
          <a:bodyPr/>
          <a:lstStyle/>
          <a:p>
            <a:r>
              <a:rPr lang="en-US" sz="2800" dirty="0" smtClean="0">
                <a:solidFill>
                  <a:srgbClr val="0000CC"/>
                </a:solidFill>
              </a:rPr>
              <a:t>Audio</a:t>
            </a:r>
            <a:r>
              <a:rPr lang="en-US" sz="2800" dirty="0" smtClean="0"/>
              <a:t> includes music, speech, or any other sound</a:t>
            </a:r>
          </a:p>
          <a:p>
            <a:pPr lvl="1"/>
            <a:r>
              <a:rPr lang="en-US" sz="2400" dirty="0" smtClean="0"/>
              <a:t>Compressed to reduce file size</a:t>
            </a:r>
          </a:p>
          <a:p>
            <a:r>
              <a:rPr lang="en-US" sz="2800" dirty="0" smtClean="0"/>
              <a:t>You listen to audio on your computer using a </a:t>
            </a:r>
            <a:r>
              <a:rPr lang="en-US" sz="2800" dirty="0" smtClean="0">
                <a:solidFill>
                  <a:srgbClr val="0000CC"/>
                </a:solidFill>
              </a:rPr>
              <a:t>player</a:t>
            </a:r>
          </a:p>
          <a:p>
            <a:r>
              <a:rPr lang="en-US" sz="2800" dirty="0" smtClean="0">
                <a:solidFill>
                  <a:srgbClr val="0000CC"/>
                </a:solidFill>
              </a:rPr>
              <a:t>Streaming </a:t>
            </a:r>
            <a:r>
              <a:rPr lang="en-US" sz="2800" dirty="0" smtClean="0"/>
              <a:t>is the process of transferring data in a continuous and even flow</a:t>
            </a:r>
            <a:endParaRPr lang="en-US" sz="2800" b="1" dirty="0" smtClean="0"/>
          </a:p>
        </p:txBody>
      </p:sp>
      <p:pic>
        <p:nvPicPr>
          <p:cNvPr id="4" name="Picture 2"/>
          <p:cNvPicPr>
            <a:picLocks noChangeAspect="1" noChangeArrowheads="1"/>
          </p:cNvPicPr>
          <p:nvPr/>
        </p:nvPicPr>
        <p:blipFill>
          <a:blip r:embed="rId2" cstate="print"/>
          <a:srcRect/>
          <a:stretch>
            <a:fillRect/>
          </a:stretch>
        </p:blipFill>
        <p:spPr bwMode="auto">
          <a:xfrm>
            <a:off x="609600" y="3962400"/>
            <a:ext cx="7410398" cy="2590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Streaming Audio</a:t>
            </a:r>
            <a:endParaRPr lang="en-US" dirty="0"/>
          </a:p>
        </p:txBody>
      </p:sp>
      <p:sp>
        <p:nvSpPr>
          <p:cNvPr id="3" name="Content Placeholder 2"/>
          <p:cNvSpPr>
            <a:spLocks noGrp="1"/>
          </p:cNvSpPr>
          <p:nvPr>
            <p:ph idx="1"/>
          </p:nvPr>
        </p:nvSpPr>
        <p:spPr>
          <a:xfrm>
            <a:off x="304800" y="1066800"/>
            <a:ext cx="8534400" cy="609600"/>
          </a:xfrm>
        </p:spPr>
        <p:txBody>
          <a:bodyPr/>
          <a:lstStyle/>
          <a:p>
            <a:endParaRPr lang="en-US" dirty="0"/>
          </a:p>
        </p:txBody>
      </p:sp>
      <p:sp>
        <p:nvSpPr>
          <p:cNvPr id="6" name="AutoShape 44"/>
          <p:cNvSpPr>
            <a:spLocks noChangeArrowheads="1"/>
          </p:cNvSpPr>
          <p:nvPr/>
        </p:nvSpPr>
        <p:spPr bwMode="auto">
          <a:xfrm>
            <a:off x="152400" y="1143000"/>
            <a:ext cx="3124200" cy="2514600"/>
          </a:xfrm>
          <a:prstGeom prst="plaque">
            <a:avLst>
              <a:gd name="adj" fmla="val 16667"/>
            </a:avLst>
          </a:prstGeom>
          <a:solidFill>
            <a:srgbClr val="6666FF"/>
          </a:solidFill>
          <a:ln w="9525">
            <a:solidFill>
              <a:srgbClr val="FFFFFF"/>
            </a:solidFill>
            <a:miter lim="800000"/>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chemeClr val="bg1"/>
                </a:solidFill>
                <a:effectLst/>
                <a:uLnTx/>
                <a:uFillTx/>
              </a:rPr>
              <a:t>The process of</a:t>
            </a:r>
            <a:br>
              <a:rPr kumimoji="0" lang="en-US" sz="2800" b="0" i="0" u="none" strike="noStrike" kern="0" cap="none" spc="0" normalizeH="0" baseline="0" noProof="0" dirty="0" smtClean="0">
                <a:ln>
                  <a:noFill/>
                </a:ln>
                <a:solidFill>
                  <a:schemeClr val="bg1"/>
                </a:solidFill>
                <a:effectLst/>
                <a:uLnTx/>
                <a:uFillTx/>
              </a:rPr>
            </a:br>
            <a:r>
              <a:rPr kumimoji="0" lang="en-US" sz="2800" b="0" i="0" u="none" strike="noStrike" kern="0" cap="none" spc="0" normalizeH="0" baseline="0" noProof="0" dirty="0" smtClean="0">
                <a:ln>
                  <a:noFill/>
                </a:ln>
                <a:solidFill>
                  <a:schemeClr val="bg1"/>
                </a:solidFill>
                <a:effectLst/>
                <a:uLnTx/>
                <a:uFillTx/>
              </a:rPr>
              <a:t>transferring audio</a:t>
            </a:r>
            <a:br>
              <a:rPr kumimoji="0" lang="en-US" sz="2800" b="0" i="0" u="none" strike="noStrike" kern="0" cap="none" spc="0" normalizeH="0" baseline="0" noProof="0" dirty="0" smtClean="0">
                <a:ln>
                  <a:noFill/>
                </a:ln>
                <a:solidFill>
                  <a:schemeClr val="bg1"/>
                </a:solidFill>
                <a:effectLst/>
                <a:uLnTx/>
                <a:uFillTx/>
              </a:rPr>
            </a:br>
            <a:r>
              <a:rPr kumimoji="0" lang="en-US" sz="2800" b="0" i="0" u="none" strike="noStrike" kern="0" cap="none" spc="0" normalizeH="0" baseline="0" noProof="0" dirty="0" smtClean="0">
                <a:ln>
                  <a:noFill/>
                </a:ln>
                <a:solidFill>
                  <a:schemeClr val="bg1"/>
                </a:solidFill>
                <a:effectLst/>
                <a:uLnTx/>
                <a:uFillTx/>
              </a:rPr>
              <a:t>in a continuous</a:t>
            </a:r>
            <a:br>
              <a:rPr kumimoji="0" lang="en-US" sz="2800" b="0" i="0" u="none" strike="noStrike" kern="0" cap="none" spc="0" normalizeH="0" baseline="0" noProof="0" dirty="0" smtClean="0">
                <a:ln>
                  <a:noFill/>
                </a:ln>
                <a:solidFill>
                  <a:schemeClr val="bg1"/>
                </a:solidFill>
                <a:effectLst/>
                <a:uLnTx/>
                <a:uFillTx/>
              </a:rPr>
            </a:br>
            <a:r>
              <a:rPr kumimoji="0" lang="en-US" sz="2800" b="0" i="0" u="none" strike="noStrike" kern="0" cap="none" spc="0" normalizeH="0" baseline="0" noProof="0" dirty="0" smtClean="0">
                <a:ln>
                  <a:noFill/>
                </a:ln>
                <a:solidFill>
                  <a:schemeClr val="bg1"/>
                </a:solidFill>
                <a:effectLst/>
                <a:uLnTx/>
                <a:uFillTx/>
              </a:rPr>
              <a:t>and even flow</a:t>
            </a:r>
          </a:p>
        </p:txBody>
      </p:sp>
      <p:sp>
        <p:nvSpPr>
          <p:cNvPr id="7" name="AutoShape 46"/>
          <p:cNvSpPr>
            <a:spLocks noChangeArrowheads="1"/>
          </p:cNvSpPr>
          <p:nvPr/>
        </p:nvSpPr>
        <p:spPr bwMode="auto">
          <a:xfrm>
            <a:off x="76200" y="3733800"/>
            <a:ext cx="3200400" cy="2819400"/>
          </a:xfrm>
          <a:prstGeom prst="plaque">
            <a:avLst>
              <a:gd name="adj" fmla="val 16667"/>
            </a:avLst>
          </a:prstGeom>
          <a:solidFill>
            <a:srgbClr val="1C6D9A"/>
          </a:solidFill>
          <a:ln w="9525">
            <a:solidFill>
              <a:srgbClr val="FFFFFF"/>
            </a:solidFill>
            <a:miter lim="800000"/>
            <a:headEnd/>
            <a:tailEnd/>
          </a:ln>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schemeClr val="bg1"/>
                </a:solidFill>
                <a:effectLst/>
                <a:uLnTx/>
                <a:uFillTx/>
              </a:rPr>
              <a:t>Enables you to</a:t>
            </a:r>
            <a:br>
              <a:rPr kumimoji="0" lang="en-US" sz="2800" b="0" i="0" u="none" strike="noStrike" kern="0" cap="none" spc="0" normalizeH="0" baseline="0" noProof="0" dirty="0" smtClean="0">
                <a:ln>
                  <a:noFill/>
                </a:ln>
                <a:solidFill>
                  <a:schemeClr val="bg1"/>
                </a:solidFill>
                <a:effectLst/>
                <a:uLnTx/>
                <a:uFillTx/>
              </a:rPr>
            </a:br>
            <a:r>
              <a:rPr kumimoji="0" lang="en-US" sz="2800" b="0" i="0" u="none" strike="noStrike" kern="0" cap="none" spc="0" normalizeH="0" baseline="0" noProof="0" dirty="0" smtClean="0">
                <a:ln>
                  <a:noFill/>
                </a:ln>
                <a:solidFill>
                  <a:schemeClr val="bg1"/>
                </a:solidFill>
                <a:effectLst/>
                <a:uLnTx/>
                <a:uFillTx/>
              </a:rPr>
              <a:t>listen to music</a:t>
            </a:r>
            <a:br>
              <a:rPr kumimoji="0" lang="en-US" sz="2800" b="0" i="0" u="none" strike="noStrike" kern="0" cap="none" spc="0" normalizeH="0" baseline="0" noProof="0" dirty="0" smtClean="0">
                <a:ln>
                  <a:noFill/>
                </a:ln>
                <a:solidFill>
                  <a:schemeClr val="bg1"/>
                </a:solidFill>
                <a:effectLst/>
                <a:uLnTx/>
                <a:uFillTx/>
              </a:rPr>
            </a:br>
            <a:r>
              <a:rPr kumimoji="0" lang="en-US" sz="2800" b="0" i="0" u="none" strike="noStrike" kern="0" cap="none" spc="0" normalizeH="0" baseline="0" noProof="0" dirty="0" smtClean="0">
                <a:ln>
                  <a:noFill/>
                </a:ln>
                <a:solidFill>
                  <a:schemeClr val="bg1"/>
                </a:solidFill>
                <a:effectLst/>
                <a:uLnTx/>
                <a:uFillTx/>
              </a:rPr>
              <a:t>as it downloads</a:t>
            </a:r>
            <a:br>
              <a:rPr kumimoji="0" lang="en-US" sz="2800" b="0" i="0" u="none" strike="noStrike" kern="0" cap="none" spc="0" normalizeH="0" baseline="0" noProof="0" dirty="0" smtClean="0">
                <a:ln>
                  <a:noFill/>
                </a:ln>
                <a:solidFill>
                  <a:schemeClr val="bg1"/>
                </a:solidFill>
                <a:effectLst/>
                <a:uLnTx/>
                <a:uFillTx/>
              </a:rPr>
            </a:br>
            <a:r>
              <a:rPr kumimoji="0" lang="en-US" sz="2800" b="0" i="0" u="none" strike="noStrike" kern="0" cap="none" spc="0" normalizeH="0" baseline="0" noProof="0" dirty="0" smtClean="0">
                <a:ln>
                  <a:noFill/>
                </a:ln>
                <a:solidFill>
                  <a:schemeClr val="bg1"/>
                </a:solidFill>
                <a:effectLst/>
                <a:uLnTx/>
                <a:uFillTx/>
              </a:rPr>
              <a:t>to your computer</a:t>
            </a:r>
          </a:p>
        </p:txBody>
      </p:sp>
      <p:pic>
        <p:nvPicPr>
          <p:cNvPr id="1026" name="Picture 2"/>
          <p:cNvPicPr>
            <a:picLocks noChangeAspect="1" noChangeArrowheads="1"/>
          </p:cNvPicPr>
          <p:nvPr/>
        </p:nvPicPr>
        <p:blipFill>
          <a:blip r:embed="rId2" cstate="print"/>
          <a:srcRect/>
          <a:stretch>
            <a:fillRect/>
          </a:stretch>
        </p:blipFill>
        <p:spPr bwMode="auto">
          <a:xfrm>
            <a:off x="3362326" y="1143000"/>
            <a:ext cx="5695862" cy="50577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20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par>
                          <p:cTn id="9" fill="hold">
                            <p:stCondLst>
                              <p:cond delay="2500"/>
                            </p:stCondLst>
                            <p:childTnLst>
                              <p:par>
                                <p:cTn id="10" presetID="23" presetClass="entr" presetSubtype="16" fill="hold" grpId="0" nodeType="afterEffect">
                                  <p:stCondLst>
                                    <p:cond delay="200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Downloading Music with iTunes</a:t>
            </a:r>
            <a:endParaRPr lang="en-US" dirty="0"/>
          </a:p>
        </p:txBody>
      </p:sp>
      <p:sp>
        <p:nvSpPr>
          <p:cNvPr id="5" name="Content Placeholder 4"/>
          <p:cNvSpPr>
            <a:spLocks noGrp="1"/>
          </p:cNvSpPr>
          <p:nvPr>
            <p:ph idx="1"/>
          </p:nvPr>
        </p:nvSpPr>
        <p:spPr>
          <a:xfrm>
            <a:off x="304800" y="1143000"/>
            <a:ext cx="8534400" cy="609600"/>
          </a:xfrm>
        </p:spPr>
        <p:txBody>
          <a:bodyPr/>
          <a:lstStyle/>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381000" y="1143000"/>
            <a:ext cx="7620000" cy="56298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a:t>
            </a:r>
            <a:endParaRPr lang="en-US" dirty="0"/>
          </a:p>
        </p:txBody>
      </p:sp>
      <p:sp>
        <p:nvSpPr>
          <p:cNvPr id="3" name="Content Placeholder 2"/>
          <p:cNvSpPr>
            <a:spLocks noGrp="1"/>
          </p:cNvSpPr>
          <p:nvPr>
            <p:ph idx="1"/>
          </p:nvPr>
        </p:nvSpPr>
        <p:spPr>
          <a:xfrm>
            <a:off x="304800" y="1066800"/>
            <a:ext cx="8534400" cy="1981200"/>
          </a:xfrm>
        </p:spPr>
        <p:txBody>
          <a:bodyPr/>
          <a:lstStyle/>
          <a:p>
            <a:r>
              <a:rPr lang="en-US" dirty="0" smtClean="0">
                <a:solidFill>
                  <a:srgbClr val="0000CC"/>
                </a:solidFill>
              </a:rPr>
              <a:t>Video</a:t>
            </a:r>
            <a:r>
              <a:rPr lang="en-US" dirty="0" smtClean="0"/>
              <a:t> consists of full-motion images that are played back at various speeds</a:t>
            </a:r>
          </a:p>
          <a:p>
            <a:r>
              <a:rPr lang="en-US" dirty="0" smtClean="0"/>
              <a:t>MPEG (Moving Picture Experts Group) is a popular video compression standard</a:t>
            </a:r>
          </a:p>
        </p:txBody>
      </p:sp>
      <p:pic>
        <p:nvPicPr>
          <p:cNvPr id="4" name="Picture 3" descr="CFig2-22.gif"/>
          <p:cNvPicPr>
            <a:picLocks noChangeAspect="1"/>
          </p:cNvPicPr>
          <p:nvPr/>
        </p:nvPicPr>
        <p:blipFill>
          <a:blip r:embed="rId2" cstate="print"/>
          <a:srcRect/>
          <a:stretch>
            <a:fillRect/>
          </a:stretch>
        </p:blipFill>
        <p:spPr bwMode="auto">
          <a:xfrm>
            <a:off x="4343400" y="3124200"/>
            <a:ext cx="4526889" cy="2895600"/>
          </a:xfrm>
          <a:prstGeom prst="rect">
            <a:avLst/>
          </a:prstGeom>
          <a:noFill/>
          <a:ln w="9525">
            <a:noFill/>
            <a:miter lim="800000"/>
            <a:headEnd/>
            <a:tailEnd/>
          </a:ln>
        </p:spPr>
      </p:pic>
      <p:pic>
        <p:nvPicPr>
          <p:cNvPr id="5" name="Picture 13" descr="04-069_ch02_fig_21"/>
          <p:cNvPicPr>
            <a:picLocks noChangeAspect="1" noChangeArrowheads="1"/>
          </p:cNvPicPr>
          <p:nvPr/>
        </p:nvPicPr>
        <p:blipFill>
          <a:blip r:embed="rId3" cstate="print"/>
          <a:srcRect/>
          <a:stretch>
            <a:fillRect/>
          </a:stretch>
        </p:blipFill>
        <p:spPr bwMode="auto">
          <a:xfrm>
            <a:off x="304800" y="3200400"/>
            <a:ext cx="3505200" cy="2921000"/>
          </a:xfrm>
          <a:prstGeom prst="rect">
            <a:avLst/>
          </a:prstGeom>
          <a:noFill/>
          <a:effectLst>
            <a:outerShdw dist="107763" dir="2700000" algn="ctr" rotWithShape="0">
              <a:srgbClr val="80808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2500"/>
                            </p:stCondLst>
                            <p:childTnLst>
                              <p:par>
                                <p:cTn id="9" presetID="1" presetClass="entr" presetSubtype="0" fill="hold" nodeType="afterEffect">
                                  <p:stCondLst>
                                    <p:cond delay="200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Reality</a:t>
            </a:r>
            <a:endParaRPr lang="en-US" dirty="0"/>
          </a:p>
        </p:txBody>
      </p:sp>
      <p:sp>
        <p:nvSpPr>
          <p:cNvPr id="3" name="Content Placeholder 2"/>
          <p:cNvSpPr>
            <a:spLocks noGrp="1"/>
          </p:cNvSpPr>
          <p:nvPr>
            <p:ph idx="1"/>
          </p:nvPr>
        </p:nvSpPr>
        <p:spPr>
          <a:xfrm>
            <a:off x="304800" y="1066800"/>
            <a:ext cx="8534400" cy="1600200"/>
          </a:xfrm>
        </p:spPr>
        <p:txBody>
          <a:bodyPr/>
          <a:lstStyle/>
          <a:p>
            <a:r>
              <a:rPr lang="en-US" dirty="0" smtClean="0">
                <a:solidFill>
                  <a:srgbClr val="0000CC"/>
                </a:solidFill>
              </a:rPr>
              <a:t>Virtual reality (VR)</a:t>
            </a:r>
            <a:r>
              <a:rPr lang="en-US" dirty="0" smtClean="0"/>
              <a:t> is the use of computers to simulate a real or imagined environment that appears as a three-dimensional space</a:t>
            </a:r>
            <a:endParaRPr lang="en-US" b="1" dirty="0" smtClean="0"/>
          </a:p>
        </p:txBody>
      </p:sp>
      <p:pic>
        <p:nvPicPr>
          <p:cNvPr id="4" name="Picture 3" descr="Fig2-23.gif"/>
          <p:cNvPicPr>
            <a:picLocks noChangeAspect="1"/>
          </p:cNvPicPr>
          <p:nvPr/>
        </p:nvPicPr>
        <p:blipFill>
          <a:blip r:embed="rId2" cstate="print"/>
          <a:srcRect/>
          <a:stretch>
            <a:fillRect/>
          </a:stretch>
        </p:blipFill>
        <p:spPr bwMode="auto">
          <a:xfrm>
            <a:off x="685800" y="2667000"/>
            <a:ext cx="6934200" cy="395360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Plug-In</a:t>
            </a:r>
            <a:endParaRPr lang="en-US" dirty="0"/>
          </a:p>
        </p:txBody>
      </p:sp>
      <p:sp>
        <p:nvSpPr>
          <p:cNvPr id="3" name="Content Placeholder 2"/>
          <p:cNvSpPr>
            <a:spLocks noGrp="1"/>
          </p:cNvSpPr>
          <p:nvPr>
            <p:ph idx="1"/>
          </p:nvPr>
        </p:nvSpPr>
        <p:spPr>
          <a:xfrm>
            <a:off x="304800" y="1066800"/>
            <a:ext cx="8534400" cy="990600"/>
          </a:xfrm>
        </p:spPr>
        <p:txBody>
          <a:bodyPr/>
          <a:lstStyle/>
          <a:p>
            <a:r>
              <a:rPr lang="en-US" dirty="0" smtClean="0"/>
              <a:t>A </a:t>
            </a:r>
            <a:r>
              <a:rPr lang="en-US" dirty="0" smtClean="0">
                <a:solidFill>
                  <a:srgbClr val="0000CC"/>
                </a:solidFill>
              </a:rPr>
              <a:t>plug-in</a:t>
            </a:r>
            <a:r>
              <a:rPr lang="en-US" dirty="0" smtClean="0"/>
              <a:t> is a program that extends the capability of a Web browser</a:t>
            </a:r>
          </a:p>
          <a:p>
            <a:endParaRPr lang="en-US" dirty="0"/>
          </a:p>
        </p:txBody>
      </p:sp>
      <p:pic>
        <p:nvPicPr>
          <p:cNvPr id="4" name="Picture 3" descr="Fig2-24.gif"/>
          <p:cNvPicPr>
            <a:picLocks noChangeAspect="1"/>
          </p:cNvPicPr>
          <p:nvPr/>
        </p:nvPicPr>
        <p:blipFill>
          <a:blip r:embed="rId2" cstate="print"/>
          <a:srcRect/>
          <a:stretch>
            <a:fillRect/>
          </a:stretch>
        </p:blipFill>
        <p:spPr bwMode="auto">
          <a:xfrm>
            <a:off x="685799" y="2286000"/>
            <a:ext cx="7566781" cy="3886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Publishing</a:t>
            </a:r>
            <a:endParaRPr lang="en-US" dirty="0"/>
          </a:p>
        </p:txBody>
      </p:sp>
      <p:sp>
        <p:nvSpPr>
          <p:cNvPr id="3" name="Content Placeholder 2"/>
          <p:cNvSpPr>
            <a:spLocks noGrp="1"/>
          </p:cNvSpPr>
          <p:nvPr>
            <p:ph idx="1"/>
          </p:nvPr>
        </p:nvSpPr>
        <p:spPr>
          <a:xfrm>
            <a:off x="304800" y="1066800"/>
            <a:ext cx="8534400" cy="1371600"/>
          </a:xfrm>
        </p:spPr>
        <p:txBody>
          <a:bodyPr/>
          <a:lstStyle/>
          <a:p>
            <a:r>
              <a:rPr lang="en-US" dirty="0" smtClean="0">
                <a:solidFill>
                  <a:srgbClr val="0000CC"/>
                </a:solidFill>
              </a:rPr>
              <a:t>Web publishing </a:t>
            </a:r>
            <a:r>
              <a:rPr lang="en-US" dirty="0" smtClean="0"/>
              <a:t>is the development and maintenance of Web pages</a:t>
            </a:r>
            <a:endParaRPr lang="en-US" b="1" dirty="0" smtClean="0"/>
          </a:p>
        </p:txBody>
      </p:sp>
      <p:graphicFrame>
        <p:nvGraphicFramePr>
          <p:cNvPr id="5" name="Diagram 4"/>
          <p:cNvGraphicFramePr/>
          <p:nvPr/>
        </p:nvGraphicFramePr>
        <p:xfrm>
          <a:off x="457200" y="2057400"/>
          <a:ext cx="8305800" cy="444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
                                            <p:graphicEl>
                                              <a:dgm id="{353616DE-D66D-40A9-962E-F8F59D11061D}"/>
                                            </p:graphicEl>
                                          </p:spTgt>
                                        </p:tgtEl>
                                        <p:attrNameLst>
                                          <p:attrName>style.visibility</p:attrName>
                                        </p:attrNameLst>
                                      </p:cBhvr>
                                      <p:to>
                                        <p:strVal val="visible"/>
                                      </p:to>
                                    </p:set>
                                    <p:animEffect transition="in" filter="dissolve">
                                      <p:cBhvr>
                                        <p:cTn id="7" dur="500"/>
                                        <p:tgtEl>
                                          <p:spTgt spid="5">
                                            <p:graphicEl>
                                              <a:dgm id="{353616DE-D66D-40A9-962E-F8F59D11061D}"/>
                                            </p:graphicEl>
                                          </p:spTgt>
                                        </p:tgtEl>
                                      </p:cBhvr>
                                    </p:animEffect>
                                  </p:childTnLst>
                                </p:cTn>
                              </p:par>
                            </p:childTnLst>
                          </p:cTn>
                        </p:par>
                        <p:par>
                          <p:cTn id="8" fill="hold">
                            <p:stCondLst>
                              <p:cond delay="2500"/>
                            </p:stCondLst>
                            <p:childTnLst>
                              <p:par>
                                <p:cTn id="9" presetID="9" presetClass="entr" presetSubtype="0" fill="hold" grpId="0" nodeType="afterEffect">
                                  <p:stCondLst>
                                    <p:cond delay="2000"/>
                                  </p:stCondLst>
                                  <p:childTnLst>
                                    <p:set>
                                      <p:cBhvr>
                                        <p:cTn id="10" dur="1" fill="hold">
                                          <p:stCondLst>
                                            <p:cond delay="0"/>
                                          </p:stCondLst>
                                        </p:cTn>
                                        <p:tgtEl>
                                          <p:spTgt spid="5">
                                            <p:graphicEl>
                                              <a:dgm id="{EE0FB0A8-704D-4495-8ACF-142B1EDD0BF2}"/>
                                            </p:graphicEl>
                                          </p:spTgt>
                                        </p:tgtEl>
                                        <p:attrNameLst>
                                          <p:attrName>style.visibility</p:attrName>
                                        </p:attrNameLst>
                                      </p:cBhvr>
                                      <p:to>
                                        <p:strVal val="visible"/>
                                      </p:to>
                                    </p:set>
                                    <p:animEffect transition="in" filter="dissolve">
                                      <p:cBhvr>
                                        <p:cTn id="11" dur="500"/>
                                        <p:tgtEl>
                                          <p:spTgt spid="5">
                                            <p:graphicEl>
                                              <a:dgm id="{EE0FB0A8-704D-4495-8ACF-142B1EDD0BF2}"/>
                                            </p:graphicEl>
                                          </p:spTgt>
                                        </p:tgtEl>
                                      </p:cBhvr>
                                    </p:animEffect>
                                  </p:childTnLst>
                                </p:cTn>
                              </p:par>
                            </p:childTnLst>
                          </p:cTn>
                        </p:par>
                        <p:par>
                          <p:cTn id="12" fill="hold">
                            <p:stCondLst>
                              <p:cond delay="5000"/>
                            </p:stCondLst>
                            <p:childTnLst>
                              <p:par>
                                <p:cTn id="13" presetID="9" presetClass="entr" presetSubtype="0" fill="hold" grpId="0" nodeType="afterEffect">
                                  <p:stCondLst>
                                    <p:cond delay="2000"/>
                                  </p:stCondLst>
                                  <p:childTnLst>
                                    <p:set>
                                      <p:cBhvr>
                                        <p:cTn id="14" dur="1" fill="hold">
                                          <p:stCondLst>
                                            <p:cond delay="0"/>
                                          </p:stCondLst>
                                        </p:cTn>
                                        <p:tgtEl>
                                          <p:spTgt spid="5">
                                            <p:graphicEl>
                                              <a:dgm id="{06F4A93D-CBDD-4277-85D2-348F9CCAE0E9}"/>
                                            </p:graphicEl>
                                          </p:spTgt>
                                        </p:tgtEl>
                                        <p:attrNameLst>
                                          <p:attrName>style.visibility</p:attrName>
                                        </p:attrNameLst>
                                      </p:cBhvr>
                                      <p:to>
                                        <p:strVal val="visible"/>
                                      </p:to>
                                    </p:set>
                                    <p:animEffect transition="in" filter="dissolve">
                                      <p:cBhvr>
                                        <p:cTn id="15" dur="500"/>
                                        <p:tgtEl>
                                          <p:spTgt spid="5">
                                            <p:graphicEl>
                                              <a:dgm id="{06F4A93D-CBDD-4277-85D2-348F9CCAE0E9}"/>
                                            </p:graphicEl>
                                          </p:spTgt>
                                        </p:tgtEl>
                                      </p:cBhvr>
                                    </p:animEffect>
                                  </p:childTnLst>
                                </p:cTn>
                              </p:par>
                            </p:childTnLst>
                          </p:cTn>
                        </p:par>
                        <p:par>
                          <p:cTn id="16" fill="hold">
                            <p:stCondLst>
                              <p:cond delay="7500"/>
                            </p:stCondLst>
                            <p:childTnLst>
                              <p:par>
                                <p:cTn id="17" presetID="9" presetClass="entr" presetSubtype="0" fill="hold" grpId="0" nodeType="afterEffect">
                                  <p:stCondLst>
                                    <p:cond delay="2000"/>
                                  </p:stCondLst>
                                  <p:childTnLst>
                                    <p:set>
                                      <p:cBhvr>
                                        <p:cTn id="18" dur="1" fill="hold">
                                          <p:stCondLst>
                                            <p:cond delay="0"/>
                                          </p:stCondLst>
                                        </p:cTn>
                                        <p:tgtEl>
                                          <p:spTgt spid="5">
                                            <p:graphicEl>
                                              <a:dgm id="{6BE458BF-9232-4CD9-BBAA-A17F692C06CC}"/>
                                            </p:graphicEl>
                                          </p:spTgt>
                                        </p:tgtEl>
                                        <p:attrNameLst>
                                          <p:attrName>style.visibility</p:attrName>
                                        </p:attrNameLst>
                                      </p:cBhvr>
                                      <p:to>
                                        <p:strVal val="visible"/>
                                      </p:to>
                                    </p:set>
                                    <p:animEffect transition="in" filter="dissolve">
                                      <p:cBhvr>
                                        <p:cTn id="19" dur="500"/>
                                        <p:tgtEl>
                                          <p:spTgt spid="5">
                                            <p:graphicEl>
                                              <a:dgm id="{6BE458BF-9232-4CD9-BBAA-A17F692C06CC}"/>
                                            </p:graphicEl>
                                          </p:spTgt>
                                        </p:tgtEl>
                                      </p:cBhvr>
                                    </p:animEffect>
                                  </p:childTnLst>
                                </p:cTn>
                              </p:par>
                            </p:childTnLst>
                          </p:cTn>
                        </p:par>
                        <p:par>
                          <p:cTn id="20" fill="hold">
                            <p:stCondLst>
                              <p:cond delay="10000"/>
                            </p:stCondLst>
                            <p:childTnLst>
                              <p:par>
                                <p:cTn id="21" presetID="9" presetClass="entr" presetSubtype="0" fill="hold" grpId="0" nodeType="afterEffect">
                                  <p:stCondLst>
                                    <p:cond delay="2000"/>
                                  </p:stCondLst>
                                  <p:childTnLst>
                                    <p:set>
                                      <p:cBhvr>
                                        <p:cTn id="22" dur="1" fill="hold">
                                          <p:stCondLst>
                                            <p:cond delay="0"/>
                                          </p:stCondLst>
                                        </p:cTn>
                                        <p:tgtEl>
                                          <p:spTgt spid="5">
                                            <p:graphicEl>
                                              <a:dgm id="{BC5750BD-2463-454D-8D8F-05A5EE997522}"/>
                                            </p:graphicEl>
                                          </p:spTgt>
                                        </p:tgtEl>
                                        <p:attrNameLst>
                                          <p:attrName>style.visibility</p:attrName>
                                        </p:attrNameLst>
                                      </p:cBhvr>
                                      <p:to>
                                        <p:strVal val="visible"/>
                                      </p:to>
                                    </p:set>
                                    <p:animEffect transition="in" filter="dissolve">
                                      <p:cBhvr>
                                        <p:cTn id="23" dur="500"/>
                                        <p:tgtEl>
                                          <p:spTgt spid="5">
                                            <p:graphicEl>
                                              <a:dgm id="{BC5750BD-2463-454D-8D8F-05A5EE997522}"/>
                                            </p:graphicEl>
                                          </p:spTgt>
                                        </p:tgtEl>
                                      </p:cBhvr>
                                    </p:animEffect>
                                  </p:childTnLst>
                                </p:cTn>
                              </p:par>
                            </p:childTnLst>
                          </p:cTn>
                        </p:par>
                        <p:par>
                          <p:cTn id="24" fill="hold">
                            <p:stCondLst>
                              <p:cond delay="12500"/>
                            </p:stCondLst>
                            <p:childTnLst>
                              <p:par>
                                <p:cTn id="25" presetID="9" presetClass="entr" presetSubtype="0" fill="hold" grpId="0" nodeType="afterEffect">
                                  <p:stCondLst>
                                    <p:cond delay="2000"/>
                                  </p:stCondLst>
                                  <p:childTnLst>
                                    <p:set>
                                      <p:cBhvr>
                                        <p:cTn id="26" dur="1" fill="hold">
                                          <p:stCondLst>
                                            <p:cond delay="0"/>
                                          </p:stCondLst>
                                        </p:cTn>
                                        <p:tgtEl>
                                          <p:spTgt spid="5">
                                            <p:graphicEl>
                                              <a:dgm id="{38E2DCA2-560E-46F0-B551-155B28A5EA8D}"/>
                                            </p:graphicEl>
                                          </p:spTgt>
                                        </p:tgtEl>
                                        <p:attrNameLst>
                                          <p:attrName>style.visibility</p:attrName>
                                        </p:attrNameLst>
                                      </p:cBhvr>
                                      <p:to>
                                        <p:strVal val="visible"/>
                                      </p:to>
                                    </p:set>
                                    <p:animEffect transition="in" filter="dissolve">
                                      <p:cBhvr>
                                        <p:cTn id="27" dur="500"/>
                                        <p:tgtEl>
                                          <p:spTgt spid="5">
                                            <p:graphicEl>
                                              <a:dgm id="{38E2DCA2-560E-46F0-B551-155B28A5EA8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Publishing</a:t>
            </a:r>
            <a:endParaRPr lang="en-US" dirty="0"/>
          </a:p>
        </p:txBody>
      </p:sp>
      <p:sp>
        <p:nvSpPr>
          <p:cNvPr id="3" name="Content Placeholder 2"/>
          <p:cNvSpPr>
            <a:spLocks noGrp="1"/>
          </p:cNvSpPr>
          <p:nvPr>
            <p:ph idx="1"/>
          </p:nvPr>
        </p:nvSpPr>
        <p:spPr>
          <a:xfrm>
            <a:off x="304800" y="1066800"/>
            <a:ext cx="8534400" cy="762000"/>
          </a:xfrm>
        </p:spPr>
        <p:txBody>
          <a:bodyPr/>
          <a:lstStyle/>
          <a:p>
            <a:r>
              <a:rPr lang="en-US" dirty="0" smtClean="0"/>
              <a:t>Development and maintenance of Web pages</a:t>
            </a:r>
            <a:endParaRPr lang="en-US" dirty="0"/>
          </a:p>
        </p:txBody>
      </p:sp>
      <p:grpSp>
        <p:nvGrpSpPr>
          <p:cNvPr id="4" name="Group 3"/>
          <p:cNvGrpSpPr/>
          <p:nvPr/>
        </p:nvGrpSpPr>
        <p:grpSpPr>
          <a:xfrm>
            <a:off x="304800" y="2109788"/>
            <a:ext cx="8534400" cy="4479925"/>
            <a:chOff x="304800" y="2109788"/>
            <a:chExt cx="8534400" cy="4479925"/>
          </a:xfrm>
        </p:grpSpPr>
        <p:grpSp>
          <p:nvGrpSpPr>
            <p:cNvPr id="5" name="Group 23"/>
            <p:cNvGrpSpPr>
              <a:grpSpLocks/>
            </p:cNvGrpSpPr>
            <p:nvPr/>
          </p:nvGrpSpPr>
          <p:grpSpPr bwMode="auto">
            <a:xfrm>
              <a:off x="685800" y="2782888"/>
              <a:ext cx="2286000" cy="1223962"/>
              <a:chOff x="96" y="1392"/>
              <a:chExt cx="1440" cy="771"/>
            </a:xfrm>
          </p:grpSpPr>
          <p:sp>
            <p:nvSpPr>
              <p:cNvPr id="22" name="Rectangle 13"/>
              <p:cNvSpPr>
                <a:spLocks noChangeArrowheads="1"/>
              </p:cNvSpPr>
              <p:nvPr/>
            </p:nvSpPr>
            <p:spPr bwMode="auto">
              <a:xfrm>
                <a:off x="96" y="1392"/>
                <a:ext cx="720" cy="500"/>
              </a:xfrm>
              <a:prstGeom prst="rect">
                <a:avLst/>
              </a:prstGeom>
              <a:noFill/>
              <a:ln w="9525">
                <a:noFill/>
                <a:miter lim="800000"/>
                <a:headEnd/>
                <a:tailEnd/>
              </a:ln>
              <a:effectLst/>
            </p:spPr>
            <p:txBody>
              <a:bodyPr>
                <a:spAutoFit/>
              </a:bodyPr>
              <a:lstStyle/>
              <a:p>
                <a:pPr>
                  <a:spcBef>
                    <a:spcPct val="50000"/>
                  </a:spcBef>
                  <a:buClr>
                    <a:schemeClr val="accent1"/>
                  </a:buClr>
                  <a:buSzPct val="80000"/>
                  <a:buFont typeface="Monotype Sorts" pitchFamily="2" charset="2"/>
                  <a:buNone/>
                </a:pPr>
                <a:r>
                  <a:rPr kumimoji="1" lang="en-US" sz="1600" b="1" dirty="0">
                    <a:solidFill>
                      <a:srgbClr val="000000"/>
                    </a:solidFill>
                    <a:latin typeface="Arial (W1)" pitchFamily="34" charset="0"/>
                  </a:rPr>
                  <a:t>Step 1.</a:t>
                </a:r>
                <a:r>
                  <a:rPr kumimoji="1" lang="en-US" sz="1800" dirty="0">
                    <a:solidFill>
                      <a:srgbClr val="000000"/>
                    </a:solidFill>
                    <a:latin typeface="Times New Roman" pitchFamily="18" charset="0"/>
                  </a:rPr>
                  <a:t/>
                </a:r>
                <a:br>
                  <a:rPr kumimoji="1" lang="en-US" sz="1800" dirty="0">
                    <a:solidFill>
                      <a:srgbClr val="000000"/>
                    </a:solidFill>
                    <a:latin typeface="Times New Roman" pitchFamily="18" charset="0"/>
                  </a:rPr>
                </a:br>
                <a:r>
                  <a:rPr kumimoji="1" lang="en-US" sz="1500" dirty="0">
                    <a:solidFill>
                      <a:srgbClr val="000000"/>
                    </a:solidFill>
                    <a:latin typeface="Times New Roman" pitchFamily="18" charset="0"/>
                  </a:rPr>
                  <a:t>Plan the Web site</a:t>
                </a:r>
              </a:p>
            </p:txBody>
          </p:sp>
          <p:pic>
            <p:nvPicPr>
              <p:cNvPr id="23" name="Picture 18" descr="Fig02-32-1"/>
              <p:cNvPicPr>
                <a:picLocks noChangeAspect="1" noChangeArrowheads="1"/>
              </p:cNvPicPr>
              <p:nvPr/>
            </p:nvPicPr>
            <p:blipFill>
              <a:blip r:embed="rId2" cstate="print"/>
              <a:srcRect/>
              <a:stretch>
                <a:fillRect/>
              </a:stretch>
            </p:blipFill>
            <p:spPr bwMode="auto">
              <a:xfrm>
                <a:off x="624" y="1392"/>
                <a:ext cx="912" cy="771"/>
              </a:xfrm>
              <a:prstGeom prst="rect">
                <a:avLst/>
              </a:prstGeom>
              <a:noFill/>
            </p:spPr>
          </p:pic>
        </p:grpSp>
        <p:grpSp>
          <p:nvGrpSpPr>
            <p:cNvPr id="6" name="Group 24"/>
            <p:cNvGrpSpPr>
              <a:grpSpLocks/>
            </p:cNvGrpSpPr>
            <p:nvPr/>
          </p:nvGrpSpPr>
          <p:grpSpPr bwMode="auto">
            <a:xfrm>
              <a:off x="3657600" y="2503488"/>
              <a:ext cx="2965450" cy="1212850"/>
              <a:chOff x="1824" y="1488"/>
              <a:chExt cx="1868" cy="764"/>
            </a:xfrm>
          </p:grpSpPr>
          <p:sp>
            <p:nvSpPr>
              <p:cNvPr id="20" name="Rectangle 14"/>
              <p:cNvSpPr>
                <a:spLocks noChangeArrowheads="1"/>
              </p:cNvSpPr>
              <p:nvPr/>
            </p:nvSpPr>
            <p:spPr bwMode="auto">
              <a:xfrm>
                <a:off x="1824" y="1488"/>
                <a:ext cx="816" cy="644"/>
              </a:xfrm>
              <a:prstGeom prst="rect">
                <a:avLst/>
              </a:prstGeom>
              <a:noFill/>
              <a:ln w="9525">
                <a:noFill/>
                <a:miter lim="800000"/>
                <a:headEnd/>
                <a:tailEnd/>
              </a:ln>
              <a:effectLst/>
            </p:spPr>
            <p:txBody>
              <a:bodyPr>
                <a:spAutoFit/>
              </a:bodyPr>
              <a:lstStyle/>
              <a:p>
                <a:pPr>
                  <a:spcBef>
                    <a:spcPct val="50000"/>
                  </a:spcBef>
                  <a:buClr>
                    <a:schemeClr val="accent1"/>
                  </a:buClr>
                  <a:buSzPct val="80000"/>
                  <a:buFont typeface="Monotype Sorts" pitchFamily="2" charset="2"/>
                  <a:buNone/>
                </a:pPr>
                <a:r>
                  <a:rPr kumimoji="1" lang="en-US" sz="1600" b="1">
                    <a:solidFill>
                      <a:srgbClr val="000000"/>
                    </a:solidFill>
                    <a:latin typeface="Arial (W1)" pitchFamily="34" charset="0"/>
                  </a:rPr>
                  <a:t>Step 2.</a:t>
                </a:r>
                <a:r>
                  <a:rPr kumimoji="1" lang="en-US" sz="1800">
                    <a:solidFill>
                      <a:srgbClr val="000000"/>
                    </a:solidFill>
                    <a:latin typeface="Times New Roman" pitchFamily="18" charset="0"/>
                  </a:rPr>
                  <a:t/>
                </a:r>
                <a:br>
                  <a:rPr kumimoji="1" lang="en-US" sz="1800">
                    <a:solidFill>
                      <a:srgbClr val="000000"/>
                    </a:solidFill>
                    <a:latin typeface="Times New Roman" pitchFamily="18" charset="0"/>
                  </a:rPr>
                </a:br>
                <a:r>
                  <a:rPr kumimoji="1" lang="en-US" sz="1500">
                    <a:solidFill>
                      <a:srgbClr val="000000"/>
                    </a:solidFill>
                    <a:latin typeface="Times New Roman" pitchFamily="18" charset="0"/>
                  </a:rPr>
                  <a:t>Analyze and design the Web site</a:t>
                </a:r>
              </a:p>
            </p:txBody>
          </p:sp>
          <p:pic>
            <p:nvPicPr>
              <p:cNvPr id="21" name="Picture 19" descr="Fig02-32-2"/>
              <p:cNvPicPr>
                <a:picLocks noChangeAspect="1" noChangeArrowheads="1"/>
              </p:cNvPicPr>
              <p:nvPr/>
            </p:nvPicPr>
            <p:blipFill>
              <a:blip r:embed="rId3" cstate="print"/>
              <a:srcRect/>
              <a:stretch>
                <a:fillRect/>
              </a:stretch>
            </p:blipFill>
            <p:spPr bwMode="auto">
              <a:xfrm>
                <a:off x="2544" y="1488"/>
                <a:ext cx="1148" cy="764"/>
              </a:xfrm>
              <a:prstGeom prst="rect">
                <a:avLst/>
              </a:prstGeom>
              <a:noFill/>
            </p:spPr>
          </p:pic>
        </p:grpSp>
        <p:grpSp>
          <p:nvGrpSpPr>
            <p:cNvPr id="7" name="Group 27"/>
            <p:cNvGrpSpPr>
              <a:grpSpLocks/>
            </p:cNvGrpSpPr>
            <p:nvPr/>
          </p:nvGrpSpPr>
          <p:grpSpPr bwMode="auto">
            <a:xfrm>
              <a:off x="6019800" y="3657600"/>
              <a:ext cx="2819400" cy="1295400"/>
              <a:chOff x="3648" y="2208"/>
              <a:chExt cx="1776" cy="816"/>
            </a:xfrm>
          </p:grpSpPr>
          <p:sp>
            <p:nvSpPr>
              <p:cNvPr id="18" name="Rectangle 15"/>
              <p:cNvSpPr>
                <a:spLocks noChangeArrowheads="1"/>
              </p:cNvSpPr>
              <p:nvPr/>
            </p:nvSpPr>
            <p:spPr bwMode="auto">
              <a:xfrm>
                <a:off x="4704" y="2208"/>
                <a:ext cx="720" cy="500"/>
              </a:xfrm>
              <a:prstGeom prst="rect">
                <a:avLst/>
              </a:prstGeom>
              <a:noFill/>
              <a:ln w="9525">
                <a:noFill/>
                <a:miter lim="800000"/>
                <a:headEnd/>
                <a:tailEnd/>
              </a:ln>
              <a:effectLst/>
            </p:spPr>
            <p:txBody>
              <a:bodyPr>
                <a:spAutoFit/>
              </a:bodyPr>
              <a:lstStyle/>
              <a:p>
                <a:pPr>
                  <a:spcBef>
                    <a:spcPct val="50000"/>
                  </a:spcBef>
                  <a:buClr>
                    <a:schemeClr val="accent1"/>
                  </a:buClr>
                  <a:buSzPct val="80000"/>
                  <a:buFont typeface="Monotype Sorts" pitchFamily="2" charset="2"/>
                  <a:buNone/>
                </a:pPr>
                <a:r>
                  <a:rPr kumimoji="1" lang="en-US" sz="1600" b="1">
                    <a:solidFill>
                      <a:srgbClr val="000000"/>
                    </a:solidFill>
                    <a:latin typeface="Arial (W1)" pitchFamily="34" charset="0"/>
                  </a:rPr>
                  <a:t>Step 3.</a:t>
                </a:r>
                <a:r>
                  <a:rPr kumimoji="1" lang="en-US" sz="1800">
                    <a:solidFill>
                      <a:srgbClr val="000000"/>
                    </a:solidFill>
                    <a:latin typeface="Times New Roman" pitchFamily="18" charset="0"/>
                  </a:rPr>
                  <a:t/>
                </a:r>
                <a:br>
                  <a:rPr kumimoji="1" lang="en-US" sz="1800">
                    <a:solidFill>
                      <a:srgbClr val="000000"/>
                    </a:solidFill>
                    <a:latin typeface="Times New Roman" pitchFamily="18" charset="0"/>
                  </a:rPr>
                </a:br>
                <a:r>
                  <a:rPr kumimoji="1" lang="en-US" sz="1500">
                    <a:solidFill>
                      <a:srgbClr val="000000"/>
                    </a:solidFill>
                    <a:latin typeface="Times New Roman" pitchFamily="18" charset="0"/>
                  </a:rPr>
                  <a:t>Create the Web site</a:t>
                </a:r>
              </a:p>
            </p:txBody>
          </p:sp>
          <p:pic>
            <p:nvPicPr>
              <p:cNvPr id="19" name="Picture 20" descr="Fig02-32-3"/>
              <p:cNvPicPr>
                <a:picLocks noChangeAspect="1" noChangeArrowheads="1"/>
              </p:cNvPicPr>
              <p:nvPr/>
            </p:nvPicPr>
            <p:blipFill>
              <a:blip r:embed="rId4" cstate="print"/>
              <a:srcRect/>
              <a:stretch>
                <a:fillRect/>
              </a:stretch>
            </p:blipFill>
            <p:spPr bwMode="auto">
              <a:xfrm>
                <a:off x="3648" y="2256"/>
                <a:ext cx="1019" cy="768"/>
              </a:xfrm>
              <a:prstGeom prst="rect">
                <a:avLst/>
              </a:prstGeom>
              <a:noFill/>
            </p:spPr>
          </p:pic>
        </p:grpSp>
        <p:grpSp>
          <p:nvGrpSpPr>
            <p:cNvPr id="8" name="Group 28"/>
            <p:cNvGrpSpPr>
              <a:grpSpLocks/>
            </p:cNvGrpSpPr>
            <p:nvPr/>
          </p:nvGrpSpPr>
          <p:grpSpPr bwMode="auto">
            <a:xfrm>
              <a:off x="3505200" y="5257800"/>
              <a:ext cx="2895600" cy="1331913"/>
              <a:chOff x="3072" y="3168"/>
              <a:chExt cx="1824" cy="839"/>
            </a:xfrm>
          </p:grpSpPr>
          <p:sp>
            <p:nvSpPr>
              <p:cNvPr id="16" name="Rectangle 16"/>
              <p:cNvSpPr>
                <a:spLocks noChangeArrowheads="1"/>
              </p:cNvSpPr>
              <p:nvPr/>
            </p:nvSpPr>
            <p:spPr bwMode="auto">
              <a:xfrm>
                <a:off x="4128" y="3168"/>
                <a:ext cx="768" cy="500"/>
              </a:xfrm>
              <a:prstGeom prst="rect">
                <a:avLst/>
              </a:prstGeom>
              <a:noFill/>
              <a:ln w="9525">
                <a:noFill/>
                <a:miter lim="800000"/>
                <a:headEnd/>
                <a:tailEnd/>
              </a:ln>
              <a:effectLst/>
            </p:spPr>
            <p:txBody>
              <a:bodyPr>
                <a:spAutoFit/>
              </a:bodyPr>
              <a:lstStyle/>
              <a:p>
                <a:pPr>
                  <a:spcBef>
                    <a:spcPct val="50000"/>
                  </a:spcBef>
                  <a:buClr>
                    <a:schemeClr val="accent1"/>
                  </a:buClr>
                  <a:buSzPct val="80000"/>
                  <a:buFont typeface="Monotype Sorts" pitchFamily="2" charset="2"/>
                  <a:buNone/>
                </a:pPr>
                <a:r>
                  <a:rPr kumimoji="1" lang="en-US" sz="1600" b="1">
                    <a:solidFill>
                      <a:srgbClr val="000000"/>
                    </a:solidFill>
                    <a:latin typeface="Arial (W1)" pitchFamily="34" charset="0"/>
                  </a:rPr>
                  <a:t>Step 4.</a:t>
                </a:r>
                <a:r>
                  <a:rPr kumimoji="1" lang="en-US" sz="1800">
                    <a:solidFill>
                      <a:srgbClr val="000000"/>
                    </a:solidFill>
                    <a:latin typeface="Times New Roman" pitchFamily="18" charset="0"/>
                  </a:rPr>
                  <a:t/>
                </a:r>
                <a:br>
                  <a:rPr kumimoji="1" lang="en-US" sz="1800">
                    <a:solidFill>
                      <a:srgbClr val="000000"/>
                    </a:solidFill>
                    <a:latin typeface="Times New Roman" pitchFamily="18" charset="0"/>
                  </a:rPr>
                </a:br>
                <a:r>
                  <a:rPr kumimoji="1" lang="en-US" sz="1500">
                    <a:solidFill>
                      <a:srgbClr val="000000"/>
                    </a:solidFill>
                    <a:latin typeface="Times New Roman" pitchFamily="18" charset="0"/>
                  </a:rPr>
                  <a:t>Deploy the Web site</a:t>
                </a:r>
              </a:p>
            </p:txBody>
          </p:sp>
          <p:pic>
            <p:nvPicPr>
              <p:cNvPr id="17" name="Picture 21" descr="Fig02-32-4"/>
              <p:cNvPicPr>
                <a:picLocks noChangeAspect="1" noChangeArrowheads="1"/>
              </p:cNvPicPr>
              <p:nvPr/>
            </p:nvPicPr>
            <p:blipFill>
              <a:blip r:embed="rId5" cstate="print"/>
              <a:srcRect/>
              <a:stretch>
                <a:fillRect/>
              </a:stretch>
            </p:blipFill>
            <p:spPr bwMode="auto">
              <a:xfrm>
                <a:off x="3072" y="3216"/>
                <a:ext cx="1039" cy="791"/>
              </a:xfrm>
              <a:prstGeom prst="rect">
                <a:avLst/>
              </a:prstGeom>
              <a:noFill/>
            </p:spPr>
          </p:pic>
        </p:grpSp>
        <p:grpSp>
          <p:nvGrpSpPr>
            <p:cNvPr id="9" name="Group 26"/>
            <p:cNvGrpSpPr>
              <a:grpSpLocks/>
            </p:cNvGrpSpPr>
            <p:nvPr/>
          </p:nvGrpSpPr>
          <p:grpSpPr bwMode="auto">
            <a:xfrm>
              <a:off x="304800" y="4267200"/>
              <a:ext cx="2714625" cy="1233488"/>
              <a:chOff x="856" y="3168"/>
              <a:chExt cx="1710" cy="777"/>
            </a:xfrm>
          </p:grpSpPr>
          <p:sp>
            <p:nvSpPr>
              <p:cNvPr id="14" name="Rectangle 17"/>
              <p:cNvSpPr>
                <a:spLocks noChangeArrowheads="1"/>
              </p:cNvSpPr>
              <p:nvPr/>
            </p:nvSpPr>
            <p:spPr bwMode="auto">
              <a:xfrm>
                <a:off x="856" y="3192"/>
                <a:ext cx="912" cy="500"/>
              </a:xfrm>
              <a:prstGeom prst="rect">
                <a:avLst/>
              </a:prstGeom>
              <a:noFill/>
              <a:ln w="9525">
                <a:noFill/>
                <a:miter lim="800000"/>
                <a:headEnd/>
                <a:tailEnd/>
              </a:ln>
              <a:effectLst/>
            </p:spPr>
            <p:txBody>
              <a:bodyPr>
                <a:spAutoFit/>
              </a:bodyPr>
              <a:lstStyle/>
              <a:p>
                <a:pPr>
                  <a:spcBef>
                    <a:spcPct val="50000"/>
                  </a:spcBef>
                  <a:buClr>
                    <a:schemeClr val="accent1"/>
                  </a:buClr>
                  <a:buSzPct val="80000"/>
                  <a:buFont typeface="Monotype Sorts" pitchFamily="2" charset="2"/>
                  <a:buNone/>
                </a:pPr>
                <a:r>
                  <a:rPr kumimoji="1" lang="en-US" sz="1600" b="1">
                    <a:solidFill>
                      <a:srgbClr val="000000"/>
                    </a:solidFill>
                    <a:latin typeface="Arial (W1)" pitchFamily="34" charset="0"/>
                  </a:rPr>
                  <a:t>Step 5.</a:t>
                </a:r>
                <a:r>
                  <a:rPr kumimoji="1" lang="en-US" sz="1800">
                    <a:solidFill>
                      <a:srgbClr val="000000"/>
                    </a:solidFill>
                    <a:latin typeface="Times New Roman" pitchFamily="18" charset="0"/>
                  </a:rPr>
                  <a:t/>
                </a:r>
                <a:br>
                  <a:rPr kumimoji="1" lang="en-US" sz="1800">
                    <a:solidFill>
                      <a:srgbClr val="000000"/>
                    </a:solidFill>
                    <a:latin typeface="Times New Roman" pitchFamily="18" charset="0"/>
                  </a:rPr>
                </a:br>
                <a:r>
                  <a:rPr kumimoji="1" lang="en-US" sz="1500">
                    <a:solidFill>
                      <a:srgbClr val="000000"/>
                    </a:solidFill>
                    <a:latin typeface="Times New Roman" pitchFamily="18" charset="0"/>
                  </a:rPr>
                  <a:t>Maintain </a:t>
                </a:r>
                <a:br>
                  <a:rPr kumimoji="1" lang="en-US" sz="1500">
                    <a:solidFill>
                      <a:srgbClr val="000000"/>
                    </a:solidFill>
                    <a:latin typeface="Times New Roman" pitchFamily="18" charset="0"/>
                  </a:rPr>
                </a:br>
                <a:r>
                  <a:rPr kumimoji="1" lang="en-US" sz="1500">
                    <a:solidFill>
                      <a:srgbClr val="000000"/>
                    </a:solidFill>
                    <a:latin typeface="Times New Roman" pitchFamily="18" charset="0"/>
                  </a:rPr>
                  <a:t>the Web site</a:t>
                </a:r>
              </a:p>
            </p:txBody>
          </p:sp>
          <p:pic>
            <p:nvPicPr>
              <p:cNvPr id="15" name="Picture 22" descr="Fig02-32-5"/>
              <p:cNvPicPr>
                <a:picLocks noChangeAspect="1" noChangeArrowheads="1"/>
              </p:cNvPicPr>
              <p:nvPr/>
            </p:nvPicPr>
            <p:blipFill>
              <a:blip r:embed="rId6" cstate="print"/>
              <a:srcRect/>
              <a:stretch>
                <a:fillRect/>
              </a:stretch>
            </p:blipFill>
            <p:spPr bwMode="auto">
              <a:xfrm>
                <a:off x="1536" y="3168"/>
                <a:ext cx="1030" cy="777"/>
              </a:xfrm>
              <a:prstGeom prst="rect">
                <a:avLst/>
              </a:prstGeom>
              <a:noFill/>
            </p:spPr>
          </p:pic>
        </p:grpSp>
        <p:sp>
          <p:nvSpPr>
            <p:cNvPr id="10" name="Arc 29"/>
            <p:cNvSpPr>
              <a:spLocks/>
            </p:cNvSpPr>
            <p:nvPr/>
          </p:nvSpPr>
          <p:spPr bwMode="auto">
            <a:xfrm rot="19759800">
              <a:off x="1612900" y="2109788"/>
              <a:ext cx="2120900" cy="2178050"/>
            </a:xfrm>
            <a:custGeom>
              <a:avLst/>
              <a:gdLst>
                <a:gd name="G0" fmla="+- 2635 0 0"/>
                <a:gd name="G1" fmla="+- 21600 0 0"/>
                <a:gd name="G2" fmla="+- 21600 0 0"/>
                <a:gd name="T0" fmla="*/ 0 w 21458"/>
                <a:gd name="T1" fmla="*/ 161 h 21600"/>
                <a:gd name="T2" fmla="*/ 21458 w 21458"/>
                <a:gd name="T3" fmla="*/ 11006 h 21600"/>
                <a:gd name="T4" fmla="*/ 2635 w 21458"/>
                <a:gd name="T5" fmla="*/ 21600 h 21600"/>
              </a:gdLst>
              <a:ahLst/>
              <a:cxnLst>
                <a:cxn ang="0">
                  <a:pos x="T0" y="T1"/>
                </a:cxn>
                <a:cxn ang="0">
                  <a:pos x="T2" y="T3"/>
                </a:cxn>
                <a:cxn ang="0">
                  <a:pos x="T4" y="T5"/>
                </a:cxn>
              </a:cxnLst>
              <a:rect l="0" t="0" r="r" b="b"/>
              <a:pathLst>
                <a:path w="21458" h="21600" fill="none" extrusionOk="0">
                  <a:moveTo>
                    <a:pt x="0" y="161"/>
                  </a:moveTo>
                  <a:cubicBezTo>
                    <a:pt x="874" y="53"/>
                    <a:pt x="1754" y="-1"/>
                    <a:pt x="2635" y="0"/>
                  </a:cubicBezTo>
                  <a:cubicBezTo>
                    <a:pt x="10436" y="0"/>
                    <a:pt x="17631" y="4206"/>
                    <a:pt x="21458" y="11005"/>
                  </a:cubicBezTo>
                </a:path>
                <a:path w="21458" h="21600" stroke="0" extrusionOk="0">
                  <a:moveTo>
                    <a:pt x="0" y="161"/>
                  </a:moveTo>
                  <a:cubicBezTo>
                    <a:pt x="874" y="53"/>
                    <a:pt x="1754" y="-1"/>
                    <a:pt x="2635" y="0"/>
                  </a:cubicBezTo>
                  <a:cubicBezTo>
                    <a:pt x="10436" y="0"/>
                    <a:pt x="17631" y="4206"/>
                    <a:pt x="21458" y="11005"/>
                  </a:cubicBezTo>
                  <a:lnTo>
                    <a:pt x="2635" y="21600"/>
                  </a:lnTo>
                  <a:close/>
                </a:path>
              </a:pathLst>
            </a:custGeom>
            <a:noFill/>
            <a:ln w="76200">
              <a:solidFill>
                <a:srgbClr val="339966"/>
              </a:solidFill>
              <a:round/>
              <a:headEnd/>
              <a:tailEnd type="triangle" w="med" len="med"/>
            </a:ln>
            <a:effectLst/>
          </p:spPr>
          <p:txBody>
            <a:bodyPr/>
            <a:lstStyle/>
            <a:p>
              <a:endParaRPr lang="en-US"/>
            </a:p>
          </p:txBody>
        </p:sp>
        <p:sp>
          <p:nvSpPr>
            <p:cNvPr id="11" name="Arc 30"/>
            <p:cNvSpPr>
              <a:spLocks/>
            </p:cNvSpPr>
            <p:nvPr/>
          </p:nvSpPr>
          <p:spPr bwMode="auto">
            <a:xfrm rot="846747">
              <a:off x="6394450" y="2976563"/>
              <a:ext cx="1470025" cy="2435225"/>
            </a:xfrm>
            <a:custGeom>
              <a:avLst/>
              <a:gdLst>
                <a:gd name="G0" fmla="+- 1058 0 0"/>
                <a:gd name="G1" fmla="+- 21600 0 0"/>
                <a:gd name="G2" fmla="+- 21600 0 0"/>
                <a:gd name="T0" fmla="*/ 0 w 10489"/>
                <a:gd name="T1" fmla="*/ 26 h 21600"/>
                <a:gd name="T2" fmla="*/ 10489 w 10489"/>
                <a:gd name="T3" fmla="*/ 2168 h 21600"/>
                <a:gd name="T4" fmla="*/ 1058 w 10489"/>
                <a:gd name="T5" fmla="*/ 21600 h 21600"/>
              </a:gdLst>
              <a:ahLst/>
              <a:cxnLst>
                <a:cxn ang="0">
                  <a:pos x="T0" y="T1"/>
                </a:cxn>
                <a:cxn ang="0">
                  <a:pos x="T2" y="T3"/>
                </a:cxn>
                <a:cxn ang="0">
                  <a:pos x="T4" y="T5"/>
                </a:cxn>
              </a:cxnLst>
              <a:rect l="0" t="0" r="r" b="b"/>
              <a:pathLst>
                <a:path w="10489" h="21600" fill="none" extrusionOk="0">
                  <a:moveTo>
                    <a:pt x="-1" y="25"/>
                  </a:moveTo>
                  <a:cubicBezTo>
                    <a:pt x="352" y="8"/>
                    <a:pt x="705" y="-1"/>
                    <a:pt x="1058" y="0"/>
                  </a:cubicBezTo>
                  <a:cubicBezTo>
                    <a:pt x="4325" y="0"/>
                    <a:pt x="7549" y="741"/>
                    <a:pt x="10489" y="2167"/>
                  </a:cubicBezTo>
                </a:path>
                <a:path w="10489" h="21600" stroke="0" extrusionOk="0">
                  <a:moveTo>
                    <a:pt x="-1" y="25"/>
                  </a:moveTo>
                  <a:cubicBezTo>
                    <a:pt x="352" y="8"/>
                    <a:pt x="705" y="-1"/>
                    <a:pt x="1058" y="0"/>
                  </a:cubicBezTo>
                  <a:cubicBezTo>
                    <a:pt x="4325" y="0"/>
                    <a:pt x="7549" y="741"/>
                    <a:pt x="10489" y="2167"/>
                  </a:cubicBezTo>
                  <a:lnTo>
                    <a:pt x="1058" y="21600"/>
                  </a:lnTo>
                  <a:close/>
                </a:path>
              </a:pathLst>
            </a:custGeom>
            <a:noFill/>
            <a:ln w="76200">
              <a:solidFill>
                <a:srgbClr val="339966"/>
              </a:solidFill>
              <a:round/>
              <a:headEnd/>
              <a:tailEnd type="triangle" w="med" len="med"/>
            </a:ln>
            <a:effectLst/>
          </p:spPr>
          <p:txBody>
            <a:bodyPr/>
            <a:lstStyle/>
            <a:p>
              <a:endParaRPr lang="en-US"/>
            </a:p>
          </p:txBody>
        </p:sp>
        <p:sp>
          <p:nvSpPr>
            <p:cNvPr id="12" name="Arc 31"/>
            <p:cNvSpPr>
              <a:spLocks/>
            </p:cNvSpPr>
            <p:nvPr/>
          </p:nvSpPr>
          <p:spPr bwMode="auto">
            <a:xfrm rot="7311873">
              <a:off x="5683250" y="3765550"/>
              <a:ext cx="2197100" cy="2286000"/>
            </a:xfrm>
            <a:custGeom>
              <a:avLst/>
              <a:gdLst>
                <a:gd name="G0" fmla="+- 1058 0 0"/>
                <a:gd name="G1" fmla="+- 21600 0 0"/>
                <a:gd name="G2" fmla="+- 21600 0 0"/>
                <a:gd name="T0" fmla="*/ 0 w 20081"/>
                <a:gd name="T1" fmla="*/ 26 h 21600"/>
                <a:gd name="T2" fmla="*/ 20081 w 20081"/>
                <a:gd name="T3" fmla="*/ 11368 h 21600"/>
                <a:gd name="T4" fmla="*/ 1058 w 20081"/>
                <a:gd name="T5" fmla="*/ 21600 h 21600"/>
              </a:gdLst>
              <a:ahLst/>
              <a:cxnLst>
                <a:cxn ang="0">
                  <a:pos x="T0" y="T1"/>
                </a:cxn>
                <a:cxn ang="0">
                  <a:pos x="T2" y="T3"/>
                </a:cxn>
                <a:cxn ang="0">
                  <a:pos x="T4" y="T5"/>
                </a:cxn>
              </a:cxnLst>
              <a:rect l="0" t="0" r="r" b="b"/>
              <a:pathLst>
                <a:path w="20081" h="21600" fill="none" extrusionOk="0">
                  <a:moveTo>
                    <a:pt x="-1" y="25"/>
                  </a:moveTo>
                  <a:cubicBezTo>
                    <a:pt x="352" y="8"/>
                    <a:pt x="705" y="-1"/>
                    <a:pt x="1058" y="0"/>
                  </a:cubicBezTo>
                  <a:cubicBezTo>
                    <a:pt x="9007" y="0"/>
                    <a:pt x="16315" y="4366"/>
                    <a:pt x="20080" y="11368"/>
                  </a:cubicBezTo>
                </a:path>
                <a:path w="20081" h="21600" stroke="0" extrusionOk="0">
                  <a:moveTo>
                    <a:pt x="-1" y="25"/>
                  </a:moveTo>
                  <a:cubicBezTo>
                    <a:pt x="352" y="8"/>
                    <a:pt x="705" y="-1"/>
                    <a:pt x="1058" y="0"/>
                  </a:cubicBezTo>
                  <a:cubicBezTo>
                    <a:pt x="9007" y="0"/>
                    <a:pt x="16315" y="4366"/>
                    <a:pt x="20080" y="11368"/>
                  </a:cubicBezTo>
                  <a:lnTo>
                    <a:pt x="1058" y="21600"/>
                  </a:lnTo>
                  <a:close/>
                </a:path>
              </a:pathLst>
            </a:custGeom>
            <a:noFill/>
            <a:ln w="76200">
              <a:solidFill>
                <a:srgbClr val="339966"/>
              </a:solidFill>
              <a:round/>
              <a:headEnd/>
              <a:tailEnd type="triangle" w="med" len="med"/>
            </a:ln>
            <a:effectLst/>
          </p:spPr>
          <p:txBody>
            <a:bodyPr/>
            <a:lstStyle/>
            <a:p>
              <a:endParaRPr lang="en-US"/>
            </a:p>
          </p:txBody>
        </p:sp>
        <p:sp>
          <p:nvSpPr>
            <p:cNvPr id="13" name="Arc 32"/>
            <p:cNvSpPr>
              <a:spLocks/>
            </p:cNvSpPr>
            <p:nvPr/>
          </p:nvSpPr>
          <p:spPr bwMode="auto">
            <a:xfrm rot="10563542">
              <a:off x="914400" y="4114800"/>
              <a:ext cx="2197100" cy="2286000"/>
            </a:xfrm>
            <a:custGeom>
              <a:avLst/>
              <a:gdLst>
                <a:gd name="G0" fmla="+- 1058 0 0"/>
                <a:gd name="G1" fmla="+- 21600 0 0"/>
                <a:gd name="G2" fmla="+- 21600 0 0"/>
                <a:gd name="T0" fmla="*/ 0 w 20081"/>
                <a:gd name="T1" fmla="*/ 26 h 21600"/>
                <a:gd name="T2" fmla="*/ 20081 w 20081"/>
                <a:gd name="T3" fmla="*/ 11368 h 21600"/>
                <a:gd name="T4" fmla="*/ 1058 w 20081"/>
                <a:gd name="T5" fmla="*/ 21600 h 21600"/>
              </a:gdLst>
              <a:ahLst/>
              <a:cxnLst>
                <a:cxn ang="0">
                  <a:pos x="T0" y="T1"/>
                </a:cxn>
                <a:cxn ang="0">
                  <a:pos x="T2" y="T3"/>
                </a:cxn>
                <a:cxn ang="0">
                  <a:pos x="T4" y="T5"/>
                </a:cxn>
              </a:cxnLst>
              <a:rect l="0" t="0" r="r" b="b"/>
              <a:pathLst>
                <a:path w="20081" h="21600" fill="none" extrusionOk="0">
                  <a:moveTo>
                    <a:pt x="-1" y="25"/>
                  </a:moveTo>
                  <a:cubicBezTo>
                    <a:pt x="352" y="8"/>
                    <a:pt x="705" y="-1"/>
                    <a:pt x="1058" y="0"/>
                  </a:cubicBezTo>
                  <a:cubicBezTo>
                    <a:pt x="9007" y="0"/>
                    <a:pt x="16315" y="4366"/>
                    <a:pt x="20080" y="11368"/>
                  </a:cubicBezTo>
                </a:path>
                <a:path w="20081" h="21600" stroke="0" extrusionOk="0">
                  <a:moveTo>
                    <a:pt x="-1" y="25"/>
                  </a:moveTo>
                  <a:cubicBezTo>
                    <a:pt x="352" y="8"/>
                    <a:pt x="705" y="-1"/>
                    <a:pt x="1058" y="0"/>
                  </a:cubicBezTo>
                  <a:cubicBezTo>
                    <a:pt x="9007" y="0"/>
                    <a:pt x="16315" y="4366"/>
                    <a:pt x="20080" y="11368"/>
                  </a:cubicBezTo>
                  <a:lnTo>
                    <a:pt x="1058" y="21600"/>
                  </a:lnTo>
                  <a:close/>
                </a:path>
              </a:pathLst>
            </a:custGeom>
            <a:noFill/>
            <a:ln w="76200">
              <a:solidFill>
                <a:srgbClr val="339966"/>
              </a:solidFill>
              <a:round/>
              <a:headEnd/>
              <a:tailEnd type="triangle" w="med" len="med"/>
            </a:ln>
            <a:effectLst/>
          </p:spPr>
          <p:txBody>
            <a:bodyPr/>
            <a:lstStyle/>
            <a:p>
              <a:endParaRPr lang="en-US"/>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E-Commerce</a:t>
            </a:r>
            <a:endParaRPr lang="en-US" dirty="0"/>
          </a:p>
        </p:txBody>
      </p:sp>
      <p:sp>
        <p:nvSpPr>
          <p:cNvPr id="3" name="Content Placeholder 2"/>
          <p:cNvSpPr>
            <a:spLocks noGrp="1"/>
          </p:cNvSpPr>
          <p:nvPr>
            <p:ph idx="1"/>
          </p:nvPr>
        </p:nvSpPr>
        <p:spPr>
          <a:xfrm>
            <a:off x="304800" y="1066800"/>
            <a:ext cx="3505200" cy="5486400"/>
          </a:xfrm>
        </p:spPr>
        <p:txBody>
          <a:bodyPr/>
          <a:lstStyle/>
          <a:p>
            <a:r>
              <a:rPr lang="en-US" dirty="0" smtClean="0">
                <a:solidFill>
                  <a:srgbClr val="0000CC"/>
                </a:solidFill>
              </a:rPr>
              <a:t>E-commerce</a:t>
            </a:r>
            <a:r>
              <a:rPr lang="en-US" dirty="0" smtClean="0"/>
              <a:t> is a business transaction that occurs over an electronic network</a:t>
            </a:r>
          </a:p>
          <a:p>
            <a:pPr lvl="1"/>
            <a:r>
              <a:rPr lang="en-US" dirty="0" smtClean="0"/>
              <a:t>M-commerce</a:t>
            </a:r>
            <a:r>
              <a:rPr lang="en-US" b="1" dirty="0" smtClean="0"/>
              <a:t> </a:t>
            </a:r>
            <a:r>
              <a:rPr lang="en-US" dirty="0" smtClean="0"/>
              <a:t>identifies e-commerce that takes place using mobile devices</a:t>
            </a:r>
            <a:endParaRPr lang="en-US" b="1" dirty="0" smtClean="0"/>
          </a:p>
        </p:txBody>
      </p:sp>
      <p:graphicFrame>
        <p:nvGraphicFramePr>
          <p:cNvPr id="4" name="Content Placeholder 6"/>
          <p:cNvGraphicFramePr>
            <a:graphicFrameLocks/>
          </p:cNvGraphicFramePr>
          <p:nvPr/>
        </p:nvGraphicFramePr>
        <p:xfrm>
          <a:off x="3581400" y="1143000"/>
          <a:ext cx="52578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2000"/>
                                  </p:stCondLst>
                                  <p:childTnLst>
                                    <p:set>
                                      <p:cBhvr>
                                        <p:cTn id="6" dur="1" fill="hold">
                                          <p:stCondLst>
                                            <p:cond delay="0"/>
                                          </p:stCondLst>
                                        </p:cTn>
                                        <p:tgtEl>
                                          <p:spTgt spid="4">
                                            <p:graphicEl>
                                              <a:dgm id="{4527C10A-A8FC-40F6-B437-F7BE8AB9FFF8}"/>
                                            </p:graphicEl>
                                          </p:spTgt>
                                        </p:tgtEl>
                                        <p:attrNameLst>
                                          <p:attrName>style.visibility</p:attrName>
                                        </p:attrNameLst>
                                      </p:cBhvr>
                                      <p:to>
                                        <p:strVal val="visible"/>
                                      </p:to>
                                    </p:set>
                                    <p:anim calcmode="lin" valueType="num">
                                      <p:cBhvr>
                                        <p:cTn id="7" dur="500" fill="hold"/>
                                        <p:tgtEl>
                                          <p:spTgt spid="4">
                                            <p:graphicEl>
                                              <a:dgm id="{4527C10A-A8FC-40F6-B437-F7BE8AB9FFF8}"/>
                                            </p:graphicEl>
                                          </p:spTgt>
                                        </p:tgtEl>
                                        <p:attrNameLst>
                                          <p:attrName>ppt_w</p:attrName>
                                        </p:attrNameLst>
                                      </p:cBhvr>
                                      <p:tavLst>
                                        <p:tav tm="0">
                                          <p:val>
                                            <p:fltVal val="0"/>
                                          </p:val>
                                        </p:tav>
                                        <p:tav tm="100000">
                                          <p:val>
                                            <p:strVal val="#ppt_w"/>
                                          </p:val>
                                        </p:tav>
                                      </p:tavLst>
                                    </p:anim>
                                    <p:anim calcmode="lin" valueType="num">
                                      <p:cBhvr>
                                        <p:cTn id="8" dur="500" fill="hold"/>
                                        <p:tgtEl>
                                          <p:spTgt spid="4">
                                            <p:graphicEl>
                                              <a:dgm id="{4527C10A-A8FC-40F6-B437-F7BE8AB9FFF8}"/>
                                            </p:graphicEl>
                                          </p:spTgt>
                                        </p:tgtEl>
                                        <p:attrNameLst>
                                          <p:attrName>ppt_h</p:attrName>
                                        </p:attrNameLst>
                                      </p:cBhvr>
                                      <p:tavLst>
                                        <p:tav tm="0">
                                          <p:val>
                                            <p:fltVal val="0"/>
                                          </p:val>
                                        </p:tav>
                                        <p:tav tm="100000">
                                          <p:val>
                                            <p:strVal val="#ppt_h"/>
                                          </p:val>
                                        </p:tav>
                                      </p:tavLst>
                                    </p:anim>
                                  </p:childTnLst>
                                </p:cTn>
                              </p:par>
                            </p:childTnLst>
                          </p:cTn>
                        </p:par>
                        <p:par>
                          <p:cTn id="9" fill="hold">
                            <p:stCondLst>
                              <p:cond delay="2500"/>
                            </p:stCondLst>
                            <p:childTnLst>
                              <p:par>
                                <p:cTn id="10" presetID="23" presetClass="entr" presetSubtype="16" fill="hold" grpId="0" nodeType="afterEffect">
                                  <p:stCondLst>
                                    <p:cond delay="2000"/>
                                  </p:stCondLst>
                                  <p:childTnLst>
                                    <p:set>
                                      <p:cBhvr>
                                        <p:cTn id="11" dur="1" fill="hold">
                                          <p:stCondLst>
                                            <p:cond delay="0"/>
                                          </p:stCondLst>
                                        </p:cTn>
                                        <p:tgtEl>
                                          <p:spTgt spid="4">
                                            <p:graphicEl>
                                              <a:dgm id="{323584A8-4BAE-45E8-ACB0-92819D8566E7}"/>
                                            </p:graphicEl>
                                          </p:spTgt>
                                        </p:tgtEl>
                                        <p:attrNameLst>
                                          <p:attrName>style.visibility</p:attrName>
                                        </p:attrNameLst>
                                      </p:cBhvr>
                                      <p:to>
                                        <p:strVal val="visible"/>
                                      </p:to>
                                    </p:set>
                                    <p:anim calcmode="lin" valueType="num">
                                      <p:cBhvr>
                                        <p:cTn id="12" dur="500" fill="hold"/>
                                        <p:tgtEl>
                                          <p:spTgt spid="4">
                                            <p:graphicEl>
                                              <a:dgm id="{323584A8-4BAE-45E8-ACB0-92819D8566E7}"/>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323584A8-4BAE-45E8-ACB0-92819D8566E7}"/>
                                            </p:graphicEl>
                                          </p:spTgt>
                                        </p:tgtEl>
                                        <p:attrNameLst>
                                          <p:attrName>ppt_h</p:attrName>
                                        </p:attrNameLst>
                                      </p:cBhvr>
                                      <p:tavLst>
                                        <p:tav tm="0">
                                          <p:val>
                                            <p:fltVal val="0"/>
                                          </p:val>
                                        </p:tav>
                                        <p:tav tm="100000">
                                          <p:val>
                                            <p:strVal val="#ppt_h"/>
                                          </p:val>
                                        </p:tav>
                                      </p:tavLst>
                                    </p:anim>
                                  </p:childTnLst>
                                </p:cTn>
                              </p:par>
                            </p:childTnLst>
                          </p:cTn>
                        </p:par>
                        <p:par>
                          <p:cTn id="14" fill="hold">
                            <p:stCondLst>
                              <p:cond delay="5000"/>
                            </p:stCondLst>
                            <p:childTnLst>
                              <p:par>
                                <p:cTn id="15" presetID="23" presetClass="entr" presetSubtype="16" fill="hold" grpId="0" nodeType="afterEffect">
                                  <p:stCondLst>
                                    <p:cond delay="2000"/>
                                  </p:stCondLst>
                                  <p:childTnLst>
                                    <p:set>
                                      <p:cBhvr>
                                        <p:cTn id="16" dur="1" fill="hold">
                                          <p:stCondLst>
                                            <p:cond delay="0"/>
                                          </p:stCondLst>
                                        </p:cTn>
                                        <p:tgtEl>
                                          <p:spTgt spid="4">
                                            <p:graphicEl>
                                              <a:dgm id="{D98C5251-2C1A-45A5-998E-BC78819DE06F}"/>
                                            </p:graphicEl>
                                          </p:spTgt>
                                        </p:tgtEl>
                                        <p:attrNameLst>
                                          <p:attrName>style.visibility</p:attrName>
                                        </p:attrNameLst>
                                      </p:cBhvr>
                                      <p:to>
                                        <p:strVal val="visible"/>
                                      </p:to>
                                    </p:set>
                                    <p:anim calcmode="lin" valueType="num">
                                      <p:cBhvr>
                                        <p:cTn id="17" dur="500" fill="hold"/>
                                        <p:tgtEl>
                                          <p:spTgt spid="4">
                                            <p:graphicEl>
                                              <a:dgm id="{D98C5251-2C1A-45A5-998E-BC78819DE06F}"/>
                                            </p:graphicEl>
                                          </p:spTgt>
                                        </p:tgtEl>
                                        <p:attrNameLst>
                                          <p:attrName>ppt_w</p:attrName>
                                        </p:attrNameLst>
                                      </p:cBhvr>
                                      <p:tavLst>
                                        <p:tav tm="0">
                                          <p:val>
                                            <p:fltVal val="0"/>
                                          </p:val>
                                        </p:tav>
                                        <p:tav tm="100000">
                                          <p:val>
                                            <p:strVal val="#ppt_w"/>
                                          </p:val>
                                        </p:tav>
                                      </p:tavLst>
                                    </p:anim>
                                    <p:anim calcmode="lin" valueType="num">
                                      <p:cBhvr>
                                        <p:cTn id="18" dur="500" fill="hold"/>
                                        <p:tgtEl>
                                          <p:spTgt spid="4">
                                            <p:graphicEl>
                                              <a:dgm id="{D98C5251-2C1A-45A5-998E-BC78819DE06F}"/>
                                            </p:graphicEl>
                                          </p:spTgt>
                                        </p:tgtEl>
                                        <p:attrNameLst>
                                          <p:attrName>ppt_h</p:attrName>
                                        </p:attrNameLst>
                                      </p:cBhvr>
                                      <p:tavLst>
                                        <p:tav tm="0">
                                          <p:val>
                                            <p:fltVal val="0"/>
                                          </p:val>
                                        </p:tav>
                                        <p:tav tm="100000">
                                          <p:val>
                                            <p:strVal val="#ppt_h"/>
                                          </p:val>
                                        </p:tav>
                                      </p:tavLst>
                                    </p:anim>
                                  </p:childTnLst>
                                </p:cTn>
                              </p:par>
                            </p:childTnLst>
                          </p:cTn>
                        </p:par>
                        <p:par>
                          <p:cTn id="19" fill="hold">
                            <p:stCondLst>
                              <p:cond delay="7500"/>
                            </p:stCondLst>
                            <p:childTnLst>
                              <p:par>
                                <p:cTn id="20" presetID="23" presetClass="entr" presetSubtype="16" fill="hold" grpId="0" nodeType="afterEffect">
                                  <p:stCondLst>
                                    <p:cond delay="2000"/>
                                  </p:stCondLst>
                                  <p:childTnLst>
                                    <p:set>
                                      <p:cBhvr>
                                        <p:cTn id="21" dur="1" fill="hold">
                                          <p:stCondLst>
                                            <p:cond delay="0"/>
                                          </p:stCondLst>
                                        </p:cTn>
                                        <p:tgtEl>
                                          <p:spTgt spid="4">
                                            <p:graphicEl>
                                              <a:dgm id="{D0396B37-8DEF-4E31-A97A-3796625CC2DF}"/>
                                            </p:graphicEl>
                                          </p:spTgt>
                                        </p:tgtEl>
                                        <p:attrNameLst>
                                          <p:attrName>style.visibility</p:attrName>
                                        </p:attrNameLst>
                                      </p:cBhvr>
                                      <p:to>
                                        <p:strVal val="visible"/>
                                      </p:to>
                                    </p:set>
                                    <p:anim calcmode="lin" valueType="num">
                                      <p:cBhvr>
                                        <p:cTn id="22" dur="500" fill="hold"/>
                                        <p:tgtEl>
                                          <p:spTgt spid="4">
                                            <p:graphicEl>
                                              <a:dgm id="{D0396B37-8DEF-4E31-A97A-3796625CC2DF}"/>
                                            </p:graphicEl>
                                          </p:spTgt>
                                        </p:tgtEl>
                                        <p:attrNameLst>
                                          <p:attrName>ppt_w</p:attrName>
                                        </p:attrNameLst>
                                      </p:cBhvr>
                                      <p:tavLst>
                                        <p:tav tm="0">
                                          <p:val>
                                            <p:fltVal val="0"/>
                                          </p:val>
                                        </p:tav>
                                        <p:tav tm="100000">
                                          <p:val>
                                            <p:strVal val="#ppt_w"/>
                                          </p:val>
                                        </p:tav>
                                      </p:tavLst>
                                    </p:anim>
                                    <p:anim calcmode="lin" valueType="num">
                                      <p:cBhvr>
                                        <p:cTn id="23" dur="500" fill="hold"/>
                                        <p:tgtEl>
                                          <p:spTgt spid="4">
                                            <p:graphicEl>
                                              <a:dgm id="{D0396B37-8DEF-4E31-A97A-3796625CC2DF}"/>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73" name="Rectangle 29"/>
          <p:cNvSpPr>
            <a:spLocks noChangeArrowheads="1"/>
          </p:cNvSpPr>
          <p:nvPr/>
        </p:nvSpPr>
        <p:spPr bwMode="auto">
          <a:xfrm>
            <a:off x="1966913" y="4953000"/>
            <a:ext cx="3290887" cy="914400"/>
          </a:xfrm>
          <a:prstGeom prst="rect">
            <a:avLst/>
          </a:prstGeom>
          <a:solidFill>
            <a:srgbClr val="FF9900"/>
          </a:solidFill>
          <a:ln w="9525">
            <a:noFill/>
            <a:miter lim="800000"/>
            <a:headEnd/>
            <a:tailEnd/>
          </a:ln>
          <a:effectLst/>
          <a:scene3d>
            <a:camera prst="legacyObliqueTopLeft"/>
            <a:lightRig rig="legacyFlat3" dir="t"/>
          </a:scene3d>
          <a:sp3d extrusionH="430200" prstMaterial="legacyMatte">
            <a:bevelT w="13500" h="13500" prst="angle"/>
            <a:bevelB w="13500" h="13500" prst="angle"/>
            <a:extrusionClr>
              <a:srgbClr val="FF9900"/>
            </a:extrusionClr>
          </a:sp3d>
        </p:spPr>
        <p:txBody>
          <a:bodyPr wrap="none" anchor="ctr">
            <a:flatTx/>
          </a:bodyPr>
          <a:lstStyle/>
          <a:p>
            <a:pPr algn="ctr"/>
            <a:r>
              <a:rPr kumimoji="1" lang="en-US" sz="1800" b="1">
                <a:solidFill>
                  <a:srgbClr val="FFFFCC"/>
                </a:solidFill>
                <a:latin typeface="Times New Roman" pitchFamily="18" charset="0"/>
              </a:rPr>
              <a:t>Business to business (B2B)</a:t>
            </a:r>
            <a:br>
              <a:rPr kumimoji="1" lang="en-US" sz="1800" b="1">
                <a:solidFill>
                  <a:srgbClr val="FFFFCC"/>
                </a:solidFill>
                <a:latin typeface="Times New Roman" pitchFamily="18" charset="0"/>
              </a:rPr>
            </a:br>
            <a:r>
              <a:rPr kumimoji="1" lang="en-US" sz="1400" b="1">
                <a:solidFill>
                  <a:srgbClr val="FFFFCC"/>
                </a:solidFill>
                <a:latin typeface="Times New Roman" pitchFamily="18" charset="0"/>
              </a:rPr>
              <a:t>Business providing goods and</a:t>
            </a:r>
            <a:br>
              <a:rPr kumimoji="1" lang="en-US" sz="1400" b="1">
                <a:solidFill>
                  <a:srgbClr val="FFFFCC"/>
                </a:solidFill>
                <a:latin typeface="Times New Roman" pitchFamily="18" charset="0"/>
              </a:rPr>
            </a:br>
            <a:r>
              <a:rPr kumimoji="1" lang="en-US" sz="1400" b="1">
                <a:solidFill>
                  <a:srgbClr val="FFFFCC"/>
                </a:solidFill>
                <a:latin typeface="Times New Roman" pitchFamily="18" charset="0"/>
              </a:rPr>
              <a:t>services to other businesses</a:t>
            </a:r>
          </a:p>
        </p:txBody>
      </p:sp>
      <p:sp>
        <p:nvSpPr>
          <p:cNvPr id="82974" name="Rectangle 30"/>
          <p:cNvSpPr>
            <a:spLocks noChangeArrowheads="1"/>
          </p:cNvSpPr>
          <p:nvPr/>
        </p:nvSpPr>
        <p:spPr bwMode="auto">
          <a:xfrm>
            <a:off x="1295400" y="4025900"/>
            <a:ext cx="3290888" cy="914400"/>
          </a:xfrm>
          <a:prstGeom prst="rect">
            <a:avLst/>
          </a:prstGeom>
          <a:solidFill>
            <a:srgbClr val="0099CC"/>
          </a:solidFill>
          <a:ln w="9525">
            <a:noFill/>
            <a:miter lim="800000"/>
            <a:headEnd/>
            <a:tailEnd/>
          </a:ln>
          <a:effectLst/>
          <a:scene3d>
            <a:camera prst="legacyObliqueTopLeft"/>
            <a:lightRig rig="legacyFlat3" dir="t"/>
          </a:scene3d>
          <a:sp3d extrusionH="430200" prstMaterial="legacyMatte">
            <a:bevelT w="13500" h="13500" prst="angle"/>
            <a:bevelB w="13500" h="13500" prst="angle"/>
            <a:extrusionClr>
              <a:srgbClr val="0099CC"/>
            </a:extrusionClr>
          </a:sp3d>
        </p:spPr>
        <p:txBody>
          <a:bodyPr wrap="none" anchor="ctr">
            <a:flatTx/>
          </a:bodyPr>
          <a:lstStyle/>
          <a:p>
            <a:pPr algn="ctr"/>
            <a:r>
              <a:rPr kumimoji="1" lang="en-US" sz="1800" b="1">
                <a:solidFill>
                  <a:srgbClr val="FFFFCC"/>
                </a:solidFill>
                <a:latin typeface="Times New Roman" pitchFamily="18" charset="0"/>
              </a:rPr>
              <a:t>Consumer to consumer (C2C)</a:t>
            </a:r>
            <a:br>
              <a:rPr kumimoji="1" lang="en-US" sz="1800" b="1">
                <a:solidFill>
                  <a:srgbClr val="FFFFCC"/>
                </a:solidFill>
                <a:latin typeface="Times New Roman" pitchFamily="18" charset="0"/>
              </a:rPr>
            </a:br>
            <a:r>
              <a:rPr kumimoji="1" lang="en-US" sz="1400" b="1">
                <a:solidFill>
                  <a:srgbClr val="FFFFCC"/>
                </a:solidFill>
                <a:latin typeface="Times New Roman" pitchFamily="18" charset="0"/>
              </a:rPr>
              <a:t>One consumer sells directly to another</a:t>
            </a:r>
          </a:p>
        </p:txBody>
      </p:sp>
      <p:sp>
        <p:nvSpPr>
          <p:cNvPr id="82946" name="Rectangle 2"/>
          <p:cNvSpPr>
            <a:spLocks noGrp="1" noChangeArrowheads="1"/>
          </p:cNvSpPr>
          <p:nvPr>
            <p:ph type="title"/>
          </p:nvPr>
        </p:nvSpPr>
        <p:spPr/>
        <p:txBody>
          <a:bodyPr/>
          <a:lstStyle/>
          <a:p>
            <a:r>
              <a:rPr lang="en-US"/>
              <a:t>E-Commerce</a:t>
            </a:r>
          </a:p>
        </p:txBody>
      </p:sp>
      <p:sp>
        <p:nvSpPr>
          <p:cNvPr id="82947" name="Rectangle 3"/>
          <p:cNvSpPr>
            <a:spLocks noGrp="1" noChangeArrowheads="1"/>
          </p:cNvSpPr>
          <p:nvPr>
            <p:ph type="body" idx="1"/>
          </p:nvPr>
        </p:nvSpPr>
        <p:spPr>
          <a:xfrm>
            <a:off x="292100" y="1090613"/>
            <a:ext cx="8585200" cy="1728787"/>
          </a:xfrm>
        </p:spPr>
        <p:txBody>
          <a:bodyPr/>
          <a:lstStyle/>
          <a:p>
            <a:r>
              <a:rPr lang="en-US" dirty="0" smtClean="0"/>
              <a:t>Popular uses of e-commerce by consumers include retail, finance, travel, entertainment, and health.</a:t>
            </a:r>
            <a:endParaRPr lang="en-US" dirty="0"/>
          </a:p>
        </p:txBody>
      </p:sp>
      <p:sp>
        <p:nvSpPr>
          <p:cNvPr id="82972" name="Rectangle 28"/>
          <p:cNvSpPr>
            <a:spLocks noChangeArrowheads="1"/>
          </p:cNvSpPr>
          <p:nvPr/>
        </p:nvSpPr>
        <p:spPr bwMode="auto">
          <a:xfrm>
            <a:off x="457200" y="3098800"/>
            <a:ext cx="3290888" cy="914400"/>
          </a:xfrm>
          <a:prstGeom prst="rect">
            <a:avLst/>
          </a:prstGeom>
          <a:solidFill>
            <a:srgbClr val="D94439"/>
          </a:solidFill>
          <a:ln w="9525">
            <a:noFill/>
            <a:miter lim="800000"/>
            <a:headEnd/>
            <a:tailEnd/>
          </a:ln>
          <a:effectLst/>
          <a:scene3d>
            <a:camera prst="legacyObliqueTopLeft"/>
            <a:lightRig rig="legacyFlat3" dir="t"/>
          </a:scene3d>
          <a:sp3d extrusionH="430200" prstMaterial="legacyMatte">
            <a:bevelT w="13500" h="13500" prst="angle"/>
            <a:bevelB w="13500" h="13500" prst="angle"/>
            <a:extrusionClr>
              <a:srgbClr val="D94439"/>
            </a:extrusionClr>
          </a:sp3d>
        </p:spPr>
        <p:txBody>
          <a:bodyPr wrap="none" anchor="ctr">
            <a:flatTx/>
          </a:bodyPr>
          <a:lstStyle/>
          <a:p>
            <a:pPr algn="ctr"/>
            <a:r>
              <a:rPr kumimoji="1" lang="en-US" sz="1800" b="1" dirty="0">
                <a:solidFill>
                  <a:srgbClr val="FFFFCC"/>
                </a:solidFill>
                <a:latin typeface="Times New Roman" pitchFamily="18" charset="0"/>
              </a:rPr>
              <a:t>Business to consumer (B2C)</a:t>
            </a:r>
            <a:br>
              <a:rPr kumimoji="1" lang="en-US" sz="1800" b="1" dirty="0">
                <a:solidFill>
                  <a:srgbClr val="FFFFCC"/>
                </a:solidFill>
                <a:latin typeface="Times New Roman" pitchFamily="18" charset="0"/>
              </a:rPr>
            </a:br>
            <a:r>
              <a:rPr kumimoji="1" lang="en-US" sz="1400" b="1" dirty="0">
                <a:solidFill>
                  <a:srgbClr val="FFFFCC"/>
                </a:solidFill>
                <a:latin typeface="Times New Roman" pitchFamily="18" charset="0"/>
              </a:rPr>
              <a:t>Sale of goods to general public</a:t>
            </a:r>
          </a:p>
        </p:txBody>
      </p:sp>
      <p:pic>
        <p:nvPicPr>
          <p:cNvPr id="83000" name="Picture 56" descr="04-069_ch02_fig_25"/>
          <p:cNvPicPr>
            <a:picLocks noChangeAspect="1" noChangeArrowheads="1"/>
          </p:cNvPicPr>
          <p:nvPr/>
        </p:nvPicPr>
        <p:blipFill>
          <a:blip r:embed="rId2" cstate="print"/>
          <a:srcRect/>
          <a:stretch>
            <a:fillRect/>
          </a:stretch>
        </p:blipFill>
        <p:spPr bwMode="auto">
          <a:xfrm>
            <a:off x="5334000" y="2324100"/>
            <a:ext cx="3581400" cy="2686050"/>
          </a:xfrm>
          <a:prstGeom prst="rect">
            <a:avLst/>
          </a:prstGeom>
          <a:noFill/>
          <a:effectLst>
            <a:outerShdw dist="107763" dir="2700000" algn="ctr" rotWithShape="0">
              <a:srgbClr val="80808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3000"/>
                                  </p:stCondLst>
                                  <p:childTnLst>
                                    <p:set>
                                      <p:cBhvr>
                                        <p:cTn id="6" dur="1" fill="hold">
                                          <p:stCondLst>
                                            <p:cond delay="0"/>
                                          </p:stCondLst>
                                        </p:cTn>
                                        <p:tgtEl>
                                          <p:spTgt spid="82972"/>
                                        </p:tgtEl>
                                        <p:attrNameLst>
                                          <p:attrName>style.visibility</p:attrName>
                                        </p:attrNameLst>
                                      </p:cBhvr>
                                      <p:to>
                                        <p:strVal val="visible"/>
                                      </p:to>
                                    </p:set>
                                    <p:anim calcmode="lin" valueType="num">
                                      <p:cBhvr additive="base">
                                        <p:cTn id="7" dur="500" fill="hold"/>
                                        <p:tgtEl>
                                          <p:spTgt spid="82972"/>
                                        </p:tgtEl>
                                        <p:attrNameLst>
                                          <p:attrName>ppt_x</p:attrName>
                                        </p:attrNameLst>
                                      </p:cBhvr>
                                      <p:tavLst>
                                        <p:tav tm="0">
                                          <p:val>
                                            <p:strVal val="1+#ppt_w/2"/>
                                          </p:val>
                                        </p:tav>
                                        <p:tav tm="100000">
                                          <p:val>
                                            <p:strVal val="#ppt_x"/>
                                          </p:val>
                                        </p:tav>
                                      </p:tavLst>
                                    </p:anim>
                                    <p:anim calcmode="lin" valueType="num">
                                      <p:cBhvr additive="base">
                                        <p:cTn id="8" dur="500" fill="hold"/>
                                        <p:tgtEl>
                                          <p:spTgt spid="82972"/>
                                        </p:tgtEl>
                                        <p:attrNameLst>
                                          <p:attrName>ppt_y</p:attrName>
                                        </p:attrNameLst>
                                      </p:cBhvr>
                                      <p:tavLst>
                                        <p:tav tm="0">
                                          <p:val>
                                            <p:strVal val="#ppt_y"/>
                                          </p:val>
                                        </p:tav>
                                        <p:tav tm="100000">
                                          <p:val>
                                            <p:strVal val="#ppt_y"/>
                                          </p:val>
                                        </p:tav>
                                      </p:tavLst>
                                    </p:anim>
                                  </p:childTnLst>
                                </p:cTn>
                              </p:par>
                            </p:childTnLst>
                          </p:cTn>
                        </p:par>
                        <p:par>
                          <p:cTn id="9" fill="hold">
                            <p:stCondLst>
                              <p:cond delay="3500"/>
                            </p:stCondLst>
                            <p:childTnLst>
                              <p:par>
                                <p:cTn id="10" presetID="2" presetClass="entr" presetSubtype="8" fill="hold" grpId="0" nodeType="afterEffect">
                                  <p:stCondLst>
                                    <p:cond delay="3000"/>
                                  </p:stCondLst>
                                  <p:childTnLst>
                                    <p:set>
                                      <p:cBhvr>
                                        <p:cTn id="11" dur="1" fill="hold">
                                          <p:stCondLst>
                                            <p:cond delay="0"/>
                                          </p:stCondLst>
                                        </p:cTn>
                                        <p:tgtEl>
                                          <p:spTgt spid="82974"/>
                                        </p:tgtEl>
                                        <p:attrNameLst>
                                          <p:attrName>style.visibility</p:attrName>
                                        </p:attrNameLst>
                                      </p:cBhvr>
                                      <p:to>
                                        <p:strVal val="visible"/>
                                      </p:to>
                                    </p:set>
                                    <p:anim calcmode="lin" valueType="num">
                                      <p:cBhvr additive="base">
                                        <p:cTn id="12" dur="500" fill="hold"/>
                                        <p:tgtEl>
                                          <p:spTgt spid="82974"/>
                                        </p:tgtEl>
                                        <p:attrNameLst>
                                          <p:attrName>ppt_x</p:attrName>
                                        </p:attrNameLst>
                                      </p:cBhvr>
                                      <p:tavLst>
                                        <p:tav tm="0">
                                          <p:val>
                                            <p:strVal val="0-#ppt_w/2"/>
                                          </p:val>
                                        </p:tav>
                                        <p:tav tm="100000">
                                          <p:val>
                                            <p:strVal val="#ppt_x"/>
                                          </p:val>
                                        </p:tav>
                                      </p:tavLst>
                                    </p:anim>
                                    <p:anim calcmode="lin" valueType="num">
                                      <p:cBhvr additive="base">
                                        <p:cTn id="13" dur="500" fill="hold"/>
                                        <p:tgtEl>
                                          <p:spTgt spid="82974"/>
                                        </p:tgtEl>
                                        <p:attrNameLst>
                                          <p:attrName>ppt_y</p:attrName>
                                        </p:attrNameLst>
                                      </p:cBhvr>
                                      <p:tavLst>
                                        <p:tav tm="0">
                                          <p:val>
                                            <p:strVal val="#ppt_y"/>
                                          </p:val>
                                        </p:tav>
                                        <p:tav tm="100000">
                                          <p:val>
                                            <p:strVal val="#ppt_y"/>
                                          </p:val>
                                        </p:tav>
                                      </p:tavLst>
                                    </p:anim>
                                  </p:childTnLst>
                                </p:cTn>
                              </p:par>
                            </p:childTnLst>
                          </p:cTn>
                        </p:par>
                        <p:par>
                          <p:cTn id="14" fill="hold">
                            <p:stCondLst>
                              <p:cond delay="7000"/>
                            </p:stCondLst>
                            <p:childTnLst>
                              <p:par>
                                <p:cTn id="15" presetID="2" presetClass="entr" presetSubtype="2" fill="hold" grpId="0" nodeType="afterEffect">
                                  <p:stCondLst>
                                    <p:cond delay="3000"/>
                                  </p:stCondLst>
                                  <p:childTnLst>
                                    <p:set>
                                      <p:cBhvr>
                                        <p:cTn id="16" dur="1" fill="hold">
                                          <p:stCondLst>
                                            <p:cond delay="0"/>
                                          </p:stCondLst>
                                        </p:cTn>
                                        <p:tgtEl>
                                          <p:spTgt spid="82973"/>
                                        </p:tgtEl>
                                        <p:attrNameLst>
                                          <p:attrName>style.visibility</p:attrName>
                                        </p:attrNameLst>
                                      </p:cBhvr>
                                      <p:to>
                                        <p:strVal val="visible"/>
                                      </p:to>
                                    </p:set>
                                    <p:anim calcmode="lin" valueType="num">
                                      <p:cBhvr additive="base">
                                        <p:cTn id="17" dur="500" fill="hold"/>
                                        <p:tgtEl>
                                          <p:spTgt spid="82973"/>
                                        </p:tgtEl>
                                        <p:attrNameLst>
                                          <p:attrName>ppt_x</p:attrName>
                                        </p:attrNameLst>
                                      </p:cBhvr>
                                      <p:tavLst>
                                        <p:tav tm="0">
                                          <p:val>
                                            <p:strVal val="1+#ppt_w/2"/>
                                          </p:val>
                                        </p:tav>
                                        <p:tav tm="100000">
                                          <p:val>
                                            <p:strVal val="#ppt_x"/>
                                          </p:val>
                                        </p:tav>
                                      </p:tavLst>
                                    </p:anim>
                                    <p:anim calcmode="lin" valueType="num">
                                      <p:cBhvr additive="base">
                                        <p:cTn id="18" dur="500" fill="hold"/>
                                        <p:tgtEl>
                                          <p:spTgt spid="82973"/>
                                        </p:tgtEl>
                                        <p:attrNameLst>
                                          <p:attrName>ppt_y</p:attrName>
                                        </p:attrNameLst>
                                      </p:cBhvr>
                                      <p:tavLst>
                                        <p:tav tm="0">
                                          <p:val>
                                            <p:strVal val="#ppt_y"/>
                                          </p:val>
                                        </p:tav>
                                        <p:tav tm="100000">
                                          <p:val>
                                            <p:strVal val="#ppt_y"/>
                                          </p:val>
                                        </p:tav>
                                      </p:tavLst>
                                    </p:anim>
                                  </p:childTnLst>
                                </p:cTn>
                              </p:par>
                            </p:childTnLst>
                          </p:cTn>
                        </p:par>
                        <p:par>
                          <p:cTn id="19" fill="hold">
                            <p:stCondLst>
                              <p:cond delay="10500"/>
                            </p:stCondLst>
                            <p:childTnLst>
                              <p:par>
                                <p:cTn id="20" presetID="1" presetClass="entr" presetSubtype="0" fill="hold" nodeType="afterEffect">
                                  <p:stCondLst>
                                    <p:cond delay="2000"/>
                                  </p:stCondLst>
                                  <p:childTnLst>
                                    <p:set>
                                      <p:cBhvr>
                                        <p:cTn id="21" dur="1" fill="hold">
                                          <p:stCondLst>
                                            <p:cond delay="0"/>
                                          </p:stCondLst>
                                        </p:cTn>
                                        <p:tgtEl>
                                          <p:spTgt spid="830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73" grpId="0" animBg="1" autoUpdateAnimBg="0"/>
      <p:bldP spid="82974" grpId="0" animBg="1" autoUpdateAnimBg="0"/>
      <p:bldP spid="82972"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33400" y="304800"/>
            <a:ext cx="8305800" cy="685800"/>
          </a:xfrm>
        </p:spPr>
        <p:txBody>
          <a:bodyPr/>
          <a:lstStyle/>
          <a:p>
            <a:r>
              <a:rPr lang="en-US" dirty="0" smtClean="0"/>
              <a:t>Business to Consumer E-Commerce</a:t>
            </a:r>
          </a:p>
        </p:txBody>
      </p:sp>
      <p:sp>
        <p:nvSpPr>
          <p:cNvPr id="5123" name="Rectangle 3"/>
          <p:cNvSpPr>
            <a:spLocks noGrp="1" noChangeArrowheads="1"/>
          </p:cNvSpPr>
          <p:nvPr>
            <p:ph idx="1"/>
          </p:nvPr>
        </p:nvSpPr>
        <p:spPr/>
        <p:txBody>
          <a:bodyPr/>
          <a:lstStyle/>
          <a:p>
            <a:r>
              <a:rPr lang="en-US" dirty="0" smtClean="0"/>
              <a:t>Online shopping</a:t>
            </a:r>
          </a:p>
          <a:p>
            <a:pPr lvl="1"/>
            <a:r>
              <a:rPr lang="en-US" dirty="0" smtClean="0"/>
              <a:t>Purchasing through a web site</a:t>
            </a:r>
          </a:p>
          <a:p>
            <a:pPr lvl="1"/>
            <a:r>
              <a:rPr lang="en-US" dirty="0" smtClean="0"/>
              <a:t>List of products is nearly endless</a:t>
            </a:r>
          </a:p>
          <a:p>
            <a:pPr lvl="1"/>
            <a:r>
              <a:rPr lang="en-US" dirty="0" smtClean="0"/>
              <a:t>Features</a:t>
            </a:r>
          </a:p>
          <a:p>
            <a:pPr lvl="2"/>
            <a:r>
              <a:rPr lang="en-US" dirty="0" smtClean="0"/>
              <a:t>Searchable catalog</a:t>
            </a:r>
          </a:p>
          <a:p>
            <a:pPr lvl="2"/>
            <a:r>
              <a:rPr lang="en-US" dirty="0" smtClean="0"/>
              <a:t>Secure checkout</a:t>
            </a:r>
          </a:p>
          <a:p>
            <a:pPr lvl="2"/>
            <a:r>
              <a:rPr lang="en-US" dirty="0" smtClean="0"/>
              <a:t>Customer support page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E-Commerce E-Retail</a:t>
            </a:r>
            <a:endParaRPr lang="en-US" dirty="0"/>
          </a:p>
        </p:txBody>
      </p:sp>
      <p:sp>
        <p:nvSpPr>
          <p:cNvPr id="3" name="Content Placeholder 2"/>
          <p:cNvSpPr>
            <a:spLocks noGrp="1"/>
          </p:cNvSpPr>
          <p:nvPr>
            <p:ph idx="1"/>
          </p:nvPr>
        </p:nvSpPr>
        <p:spPr>
          <a:xfrm>
            <a:off x="304800" y="1143000"/>
            <a:ext cx="8534400" cy="457200"/>
          </a:xfrm>
        </p:spPr>
        <p:txBody>
          <a:bodyPr/>
          <a:lstStyle/>
          <a:p>
            <a:endParaRPr lang="en-US"/>
          </a:p>
        </p:txBody>
      </p:sp>
      <p:pic>
        <p:nvPicPr>
          <p:cNvPr id="2050" name="Picture 2"/>
          <p:cNvPicPr>
            <a:picLocks noChangeAspect="1" noChangeArrowheads="1"/>
          </p:cNvPicPr>
          <p:nvPr/>
        </p:nvPicPr>
        <p:blipFill>
          <a:blip r:embed="rId2" cstate="print"/>
          <a:srcRect/>
          <a:stretch>
            <a:fillRect/>
          </a:stretch>
        </p:blipFill>
        <p:spPr bwMode="auto">
          <a:xfrm>
            <a:off x="533400" y="1143000"/>
            <a:ext cx="5857875" cy="556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33400" y="304800"/>
            <a:ext cx="8305800" cy="685800"/>
          </a:xfrm>
        </p:spPr>
        <p:txBody>
          <a:bodyPr/>
          <a:lstStyle/>
          <a:p>
            <a:r>
              <a:rPr lang="en-US" dirty="0" smtClean="0"/>
              <a:t>Online Stores Vs Brick and Mortar</a:t>
            </a:r>
          </a:p>
        </p:txBody>
      </p:sp>
      <p:sp>
        <p:nvSpPr>
          <p:cNvPr id="6147" name="Rectangle 3"/>
          <p:cNvSpPr>
            <a:spLocks noGrp="1" noChangeArrowheads="1"/>
          </p:cNvSpPr>
          <p:nvPr>
            <p:ph idx="1"/>
          </p:nvPr>
        </p:nvSpPr>
        <p:spPr/>
        <p:txBody>
          <a:bodyPr/>
          <a:lstStyle/>
          <a:p>
            <a:r>
              <a:rPr lang="en-US" dirty="0" smtClean="0"/>
              <a:t>Brick and mortar implies a physical store</a:t>
            </a:r>
          </a:p>
          <a:p>
            <a:r>
              <a:rPr lang="en-US" dirty="0" smtClean="0"/>
              <a:t>Brick and mortar properties</a:t>
            </a:r>
          </a:p>
          <a:p>
            <a:pPr lvl="1"/>
            <a:r>
              <a:rPr lang="en-US" dirty="0" smtClean="0"/>
              <a:t>Limited hours</a:t>
            </a:r>
          </a:p>
          <a:p>
            <a:pPr lvl="1"/>
            <a:r>
              <a:rPr lang="en-US" dirty="0" smtClean="0"/>
              <a:t>Salespeople can offer assistance</a:t>
            </a:r>
          </a:p>
          <a:p>
            <a:pPr lvl="1"/>
            <a:r>
              <a:rPr lang="en-US" dirty="0" smtClean="0"/>
              <a:t>Customers can handle the merchandise</a:t>
            </a:r>
          </a:p>
          <a:p>
            <a:r>
              <a:rPr lang="en-US" dirty="0" smtClean="0"/>
              <a:t>Online store properties</a:t>
            </a:r>
          </a:p>
          <a:p>
            <a:pPr lvl="1"/>
            <a:r>
              <a:rPr lang="en-US" dirty="0" smtClean="0"/>
              <a:t>Store is open 24 x 7</a:t>
            </a:r>
          </a:p>
          <a:p>
            <a:pPr lvl="1"/>
            <a:r>
              <a:rPr lang="en-US" dirty="0" smtClean="0"/>
              <a:t>Salespeople usually not available</a:t>
            </a:r>
          </a:p>
          <a:p>
            <a:pPr lvl="1"/>
            <a:r>
              <a:rPr lang="en-US" dirty="0" smtClean="0"/>
              <a:t>Can only view the merchandise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33400" y="304800"/>
            <a:ext cx="8305800" cy="762000"/>
          </a:xfrm>
        </p:spPr>
        <p:txBody>
          <a:bodyPr/>
          <a:lstStyle/>
          <a:p>
            <a:r>
              <a:rPr lang="en-US" smtClean="0"/>
              <a:t>Online vs. Brick and Mortar</a:t>
            </a:r>
          </a:p>
        </p:txBody>
      </p:sp>
      <p:pic>
        <p:nvPicPr>
          <p:cNvPr id="7171" name="Picture 4" descr="brick"/>
          <p:cNvPicPr>
            <a:picLocks noChangeAspect="1" noChangeArrowheads="1"/>
          </p:cNvPicPr>
          <p:nvPr/>
        </p:nvPicPr>
        <p:blipFill>
          <a:blip r:embed="rId2" cstate="print"/>
          <a:srcRect/>
          <a:stretch>
            <a:fillRect/>
          </a:stretch>
        </p:blipFill>
        <p:spPr bwMode="auto">
          <a:xfrm>
            <a:off x="4800600" y="2743200"/>
            <a:ext cx="3962400" cy="2544763"/>
          </a:xfrm>
          <a:prstGeom prst="rect">
            <a:avLst/>
          </a:prstGeom>
          <a:noFill/>
          <a:ln w="9525">
            <a:noFill/>
            <a:miter lim="800000"/>
            <a:headEnd/>
            <a:tailEnd/>
          </a:ln>
        </p:spPr>
      </p:pic>
      <p:sp>
        <p:nvSpPr>
          <p:cNvPr id="25606" name="Text Box 6"/>
          <p:cNvSpPr txBox="1">
            <a:spLocks noChangeArrowheads="1"/>
          </p:cNvSpPr>
          <p:nvPr/>
        </p:nvSpPr>
        <p:spPr bwMode="auto">
          <a:xfrm>
            <a:off x="1600200" y="2286000"/>
            <a:ext cx="2895600" cy="366713"/>
          </a:xfrm>
          <a:prstGeom prst="rect">
            <a:avLst/>
          </a:prstGeom>
          <a:noFill/>
          <a:ln w="9525">
            <a:noFill/>
            <a:miter lim="800000"/>
            <a:headEnd/>
            <a:tailEnd/>
          </a:ln>
          <a:effectLst/>
        </p:spPr>
        <p:txBody>
          <a:bodyPr>
            <a:spAutoFit/>
          </a:bodyPr>
          <a:lstStyle/>
          <a:p>
            <a:pPr>
              <a:spcBef>
                <a:spcPct val="50000"/>
              </a:spcBef>
              <a:defRPr/>
            </a:pPr>
            <a:r>
              <a:rPr lang="en-US">
                <a:effectLst>
                  <a:outerShdw blurRad="38100" dist="38100" dir="2700000" algn="tl">
                    <a:srgbClr val="C0C0C0"/>
                  </a:outerShdw>
                </a:effectLst>
                <a:latin typeface="Arial" pitchFamily="34" charset="0"/>
              </a:rPr>
              <a:t>Online store catalog</a:t>
            </a:r>
          </a:p>
        </p:txBody>
      </p:sp>
      <p:sp>
        <p:nvSpPr>
          <p:cNvPr id="25607" name="Text Box 7"/>
          <p:cNvSpPr txBox="1">
            <a:spLocks noChangeArrowheads="1"/>
          </p:cNvSpPr>
          <p:nvPr/>
        </p:nvSpPr>
        <p:spPr bwMode="auto">
          <a:xfrm>
            <a:off x="5029200" y="2286000"/>
            <a:ext cx="3962400" cy="366713"/>
          </a:xfrm>
          <a:prstGeom prst="rect">
            <a:avLst/>
          </a:prstGeom>
          <a:noFill/>
          <a:ln w="9525">
            <a:noFill/>
            <a:miter lim="800000"/>
            <a:headEnd/>
            <a:tailEnd/>
          </a:ln>
          <a:effectLst/>
        </p:spPr>
        <p:txBody>
          <a:bodyPr>
            <a:spAutoFit/>
          </a:bodyPr>
          <a:lstStyle/>
          <a:p>
            <a:pPr>
              <a:spcBef>
                <a:spcPct val="50000"/>
              </a:spcBef>
              <a:defRPr/>
            </a:pPr>
            <a:r>
              <a:rPr lang="en-US">
                <a:effectLst>
                  <a:outerShdw blurRad="38100" dist="38100" dir="2700000" algn="tl">
                    <a:srgbClr val="C0C0C0"/>
                  </a:outerShdw>
                </a:effectLst>
                <a:latin typeface="Arial" pitchFamily="34" charset="0"/>
              </a:rPr>
              <a:t>Brick and mortar store experience</a:t>
            </a:r>
          </a:p>
        </p:txBody>
      </p:sp>
      <p:pic>
        <p:nvPicPr>
          <p:cNvPr id="7174" name="Picture 8" descr="nor78902_B1001"/>
          <p:cNvPicPr>
            <a:picLocks noChangeAspect="1" noChangeArrowheads="1"/>
          </p:cNvPicPr>
          <p:nvPr/>
        </p:nvPicPr>
        <p:blipFill>
          <a:blip r:embed="rId3" cstate="print"/>
          <a:srcRect/>
          <a:stretch>
            <a:fillRect/>
          </a:stretch>
        </p:blipFill>
        <p:spPr bwMode="auto">
          <a:xfrm>
            <a:off x="990600" y="2667000"/>
            <a:ext cx="3619500" cy="2698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33400" y="304800"/>
            <a:ext cx="8305800" cy="685800"/>
          </a:xfrm>
        </p:spPr>
        <p:txBody>
          <a:bodyPr/>
          <a:lstStyle/>
          <a:p>
            <a:r>
              <a:rPr lang="en-US" dirty="0" smtClean="0"/>
              <a:t>Using Online catalogs</a:t>
            </a:r>
          </a:p>
        </p:txBody>
      </p:sp>
      <p:sp>
        <p:nvSpPr>
          <p:cNvPr id="8195" name="Rectangle 3"/>
          <p:cNvSpPr>
            <a:spLocks noGrp="1" noChangeArrowheads="1"/>
          </p:cNvSpPr>
          <p:nvPr>
            <p:ph idx="1"/>
          </p:nvPr>
        </p:nvSpPr>
        <p:spPr/>
        <p:txBody>
          <a:bodyPr>
            <a:normAutofit fontScale="92500" lnSpcReduction="10000"/>
          </a:bodyPr>
          <a:lstStyle/>
          <a:p>
            <a:r>
              <a:rPr lang="en-US" dirty="0" smtClean="0"/>
              <a:t>Good online stores have a catalog</a:t>
            </a:r>
          </a:p>
          <a:p>
            <a:r>
              <a:rPr lang="en-US" dirty="0" smtClean="0"/>
              <a:t>Products are often arranged by category</a:t>
            </a:r>
          </a:p>
          <a:p>
            <a:r>
              <a:rPr lang="en-US" dirty="0" smtClean="0"/>
              <a:t>Products can be found by keyword</a:t>
            </a:r>
          </a:p>
          <a:p>
            <a:r>
              <a:rPr lang="en-US" dirty="0" smtClean="0"/>
              <a:t>need to be maintained and updated on a continuing basis, so that prices and descriptions are always correct</a:t>
            </a:r>
          </a:p>
          <a:p>
            <a:r>
              <a:rPr lang="en-US" dirty="0" smtClean="0"/>
              <a:t>If you are shopping for an MP3 player at the Web site of an electronics vendor; </a:t>
            </a:r>
          </a:p>
          <a:p>
            <a:pPr lvl="1"/>
            <a:r>
              <a:rPr lang="en-US" dirty="0" smtClean="0"/>
              <a:t>for example, you might click the Electronics category first, </a:t>
            </a:r>
          </a:p>
          <a:p>
            <a:pPr lvl="1"/>
            <a:r>
              <a:rPr lang="en-US" dirty="0" smtClean="0"/>
              <a:t>then the Personal Electronics subcategory, then Personal Audio, </a:t>
            </a:r>
          </a:p>
          <a:p>
            <a:pPr lvl="1"/>
            <a:r>
              <a:rPr lang="en-US" dirty="0" smtClean="0"/>
              <a:t>then Handheld Devices, and then MP3 Players.</a:t>
            </a:r>
          </a:p>
          <a:p>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304800"/>
            <a:ext cx="8305800" cy="685800"/>
          </a:xfrm>
        </p:spPr>
        <p:txBody>
          <a:bodyPr/>
          <a:lstStyle/>
          <a:p>
            <a:r>
              <a:rPr lang="en-US" dirty="0" smtClean="0"/>
              <a:t>Paying for Purchases</a:t>
            </a:r>
          </a:p>
        </p:txBody>
      </p:sp>
      <p:sp>
        <p:nvSpPr>
          <p:cNvPr id="9219" name="Rectangle 3"/>
          <p:cNvSpPr>
            <a:spLocks noGrp="1" noChangeArrowheads="1"/>
          </p:cNvSpPr>
          <p:nvPr>
            <p:ph idx="1"/>
          </p:nvPr>
        </p:nvSpPr>
        <p:spPr/>
        <p:txBody>
          <a:bodyPr/>
          <a:lstStyle/>
          <a:p>
            <a:r>
              <a:rPr lang="en-US" dirty="0" smtClean="0"/>
              <a:t>Vendors accept several payment methods</a:t>
            </a:r>
          </a:p>
          <a:p>
            <a:pPr lvl="1"/>
            <a:r>
              <a:rPr lang="en-US" dirty="0" smtClean="0"/>
              <a:t>Credit cards</a:t>
            </a:r>
          </a:p>
          <a:p>
            <a:pPr lvl="1"/>
            <a:r>
              <a:rPr lang="en-US" dirty="0" err="1" smtClean="0"/>
              <a:t>Paypal</a:t>
            </a:r>
            <a:endParaRPr lang="en-US" dirty="0" smtClean="0"/>
          </a:p>
          <a:p>
            <a:pPr lvl="1"/>
            <a:r>
              <a:rPr lang="en-US" dirty="0" smtClean="0"/>
              <a:t>Electronic Fund Transfer</a:t>
            </a:r>
          </a:p>
          <a:p>
            <a:r>
              <a:rPr lang="en-US" dirty="0" smtClean="0"/>
              <a:t>May need to create an account</a:t>
            </a:r>
          </a:p>
          <a:p>
            <a:pPr lvl="1"/>
            <a:r>
              <a:rPr lang="en-US" dirty="0" smtClean="0"/>
              <a:t>Simplifies shipping</a:t>
            </a:r>
          </a:p>
          <a:p>
            <a:pPr lvl="1"/>
            <a:r>
              <a:rPr lang="en-US" dirty="0" smtClean="0"/>
              <a:t>Encourages repeat shopping</a:t>
            </a:r>
          </a:p>
          <a:p>
            <a:pPr lvl="1"/>
            <a:r>
              <a:rPr lang="en-US" dirty="0" smtClean="0"/>
              <a:t>Does not reveal your financial information</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33400" y="304800"/>
            <a:ext cx="8305800" cy="685800"/>
          </a:xfrm>
        </p:spPr>
        <p:txBody>
          <a:bodyPr/>
          <a:lstStyle/>
          <a:p>
            <a:r>
              <a:rPr lang="en-US" dirty="0" smtClean="0"/>
              <a:t>Getting Customer Services</a:t>
            </a:r>
          </a:p>
        </p:txBody>
      </p:sp>
      <p:sp>
        <p:nvSpPr>
          <p:cNvPr id="10243" name="Rectangle 3"/>
          <p:cNvSpPr>
            <a:spLocks noGrp="1" noChangeArrowheads="1"/>
          </p:cNvSpPr>
          <p:nvPr>
            <p:ph idx="1"/>
          </p:nvPr>
        </p:nvSpPr>
        <p:spPr/>
        <p:txBody>
          <a:bodyPr/>
          <a:lstStyle/>
          <a:p>
            <a:r>
              <a:rPr lang="en-US" dirty="0" smtClean="0"/>
              <a:t>Needed to resolve problems</a:t>
            </a:r>
          </a:p>
          <a:p>
            <a:r>
              <a:rPr lang="en-US" dirty="0" smtClean="0"/>
              <a:t>Understand the policies before ordering</a:t>
            </a:r>
          </a:p>
          <a:p>
            <a:r>
              <a:rPr lang="en-US" dirty="0" smtClean="0"/>
              <a:t>Contact information</a:t>
            </a:r>
          </a:p>
          <a:p>
            <a:pPr lvl="1"/>
            <a:r>
              <a:rPr lang="en-US" dirty="0" smtClean="0"/>
              <a:t>How you contact the vendor</a:t>
            </a:r>
          </a:p>
          <a:p>
            <a:r>
              <a:rPr lang="en-US" dirty="0" smtClean="0"/>
              <a:t>Return policies</a:t>
            </a:r>
          </a:p>
          <a:p>
            <a:pPr lvl="1"/>
            <a:r>
              <a:rPr lang="en-US" dirty="0" smtClean="0"/>
              <a:t>Availability and fee for returning items</a:t>
            </a:r>
          </a:p>
          <a:p>
            <a:r>
              <a:rPr lang="en-US" dirty="0" smtClean="0"/>
              <a:t>Shipping policies</a:t>
            </a:r>
          </a:p>
          <a:p>
            <a:pPr lvl="1"/>
            <a:r>
              <a:rPr lang="en-US" dirty="0" smtClean="0"/>
              <a:t>Mostly use least expensive means of shipping</a:t>
            </a:r>
          </a:p>
          <a:p>
            <a:r>
              <a:rPr lang="en-US" dirty="0" smtClean="0"/>
              <a:t>Charges and fees</a:t>
            </a:r>
          </a:p>
          <a:p>
            <a:pPr lvl="1"/>
            <a:r>
              <a:rPr lang="en-US" dirty="0" smtClean="0"/>
              <a:t>Convenience fees</a:t>
            </a:r>
          </a:p>
          <a:p>
            <a:pPr lvl="1"/>
            <a:r>
              <a:rPr lang="en-US" dirty="0" smtClean="0"/>
              <a:t>Hidden fees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33400" y="304800"/>
            <a:ext cx="8305800" cy="685800"/>
          </a:xfrm>
        </p:spPr>
        <p:txBody>
          <a:bodyPr/>
          <a:lstStyle/>
          <a:p>
            <a:r>
              <a:rPr lang="en-US" smtClean="0"/>
              <a:t>Consumer E-Commerce</a:t>
            </a:r>
          </a:p>
        </p:txBody>
      </p:sp>
      <p:sp>
        <p:nvSpPr>
          <p:cNvPr id="11267" name="Rectangle 3"/>
          <p:cNvSpPr>
            <a:spLocks noGrp="1" noChangeArrowheads="1"/>
          </p:cNvSpPr>
          <p:nvPr>
            <p:ph idx="1"/>
          </p:nvPr>
        </p:nvSpPr>
        <p:spPr/>
        <p:txBody>
          <a:bodyPr>
            <a:normAutofit lnSpcReduction="10000"/>
          </a:bodyPr>
          <a:lstStyle/>
          <a:p>
            <a:r>
              <a:rPr lang="en-US" dirty="0" smtClean="0"/>
              <a:t>Online banking</a:t>
            </a:r>
          </a:p>
          <a:p>
            <a:pPr lvl="1"/>
            <a:r>
              <a:rPr lang="en-US" dirty="0" smtClean="0"/>
              <a:t>Most teller services handled online</a:t>
            </a:r>
          </a:p>
          <a:p>
            <a:pPr lvl="1"/>
            <a:r>
              <a:rPr lang="en-US" dirty="0" smtClean="0"/>
              <a:t>Balances can be obtained</a:t>
            </a:r>
          </a:p>
          <a:p>
            <a:pPr lvl="1"/>
            <a:r>
              <a:rPr lang="en-US" dirty="0" smtClean="0"/>
              <a:t>Bills can be paid</a:t>
            </a:r>
          </a:p>
          <a:p>
            <a:pPr lvl="1"/>
            <a:r>
              <a:rPr lang="en-US" dirty="0" smtClean="0"/>
              <a:t>Access is typically very secure</a:t>
            </a:r>
          </a:p>
          <a:p>
            <a:pPr lvl="1"/>
            <a:r>
              <a:rPr lang="en-US" dirty="0" smtClean="0"/>
              <a:t>Not available at all banks</a:t>
            </a:r>
          </a:p>
          <a:p>
            <a:r>
              <a:rPr lang="en-US" dirty="0" smtClean="0"/>
              <a:t>Online finance</a:t>
            </a:r>
          </a:p>
          <a:p>
            <a:pPr lvl="1"/>
            <a:r>
              <a:rPr lang="en-US" dirty="0" smtClean="0"/>
              <a:t>Broker and investment services</a:t>
            </a:r>
          </a:p>
          <a:p>
            <a:pPr lvl="1"/>
            <a:r>
              <a:rPr lang="en-US" dirty="0" smtClean="0"/>
              <a:t>Costs less than a traditional broker</a:t>
            </a:r>
          </a:p>
          <a:p>
            <a:pPr lvl="1"/>
            <a:r>
              <a:rPr lang="en-US" dirty="0" smtClean="0"/>
              <a:t>Stocks and bonds can be traded</a:t>
            </a:r>
          </a:p>
          <a:p>
            <a:pPr lvl="1"/>
            <a:r>
              <a:rPr lang="en-US" dirty="0" smtClean="0"/>
              <a:t>Loans can be procured</a:t>
            </a:r>
          </a:p>
          <a:p>
            <a:pPr lvl="1"/>
            <a:r>
              <a:rPr lang="en-US" dirty="0" smtClean="0"/>
              <a:t>Tax returns can be filed</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Consumer-to-Consumer (C2C)</a:t>
            </a:r>
            <a:endParaRPr lang="en-US" dirty="0"/>
          </a:p>
        </p:txBody>
      </p:sp>
      <p:sp>
        <p:nvSpPr>
          <p:cNvPr id="3" name="Content Placeholder 2"/>
          <p:cNvSpPr>
            <a:spLocks noGrp="1"/>
          </p:cNvSpPr>
          <p:nvPr>
            <p:ph idx="1"/>
          </p:nvPr>
        </p:nvSpPr>
        <p:spPr/>
        <p:txBody>
          <a:bodyPr/>
          <a:lstStyle/>
          <a:p>
            <a:r>
              <a:rPr lang="en-US" i="1" dirty="0" smtClean="0"/>
              <a:t>Consumer-to-consumer </a:t>
            </a:r>
            <a:r>
              <a:rPr lang="en-US" dirty="0" smtClean="0"/>
              <a:t>(</a:t>
            </a:r>
            <a:r>
              <a:rPr lang="en-US" i="1" dirty="0" smtClean="0"/>
              <a:t>C2C</a:t>
            </a:r>
            <a:r>
              <a:rPr lang="en-US" dirty="0" smtClean="0"/>
              <a:t>) </a:t>
            </a:r>
            <a:r>
              <a:rPr lang="en-US" i="1" dirty="0" smtClean="0"/>
              <a:t>e-commerce </a:t>
            </a:r>
            <a:r>
              <a:rPr lang="en-US" dirty="0" smtClean="0"/>
              <a:t>occurs when one consumer sells directly to another, such as in an online auction. </a:t>
            </a:r>
          </a:p>
          <a:p>
            <a:r>
              <a:rPr lang="en-US" dirty="0" smtClean="0"/>
              <a:t>With an </a:t>
            </a:r>
            <a:r>
              <a:rPr lang="en-US" i="1" dirty="0" smtClean="0">
                <a:solidFill>
                  <a:srgbClr val="0000CC"/>
                </a:solidFill>
              </a:rPr>
              <a:t>online auction</a:t>
            </a:r>
            <a:r>
              <a:rPr lang="en-US" dirty="0" smtClean="0"/>
              <a:t>, users bid on an item being sold by someone else. </a:t>
            </a:r>
          </a:p>
          <a:p>
            <a:r>
              <a:rPr lang="en-US" dirty="0" smtClean="0"/>
              <a:t>The highest bidder at the end of the bidding period purchases the item. </a:t>
            </a:r>
          </a:p>
          <a:p>
            <a:r>
              <a:rPr lang="en-US" dirty="0" smtClean="0">
                <a:solidFill>
                  <a:srgbClr val="0000CC"/>
                </a:solidFill>
              </a:rPr>
              <a:t>eBay</a:t>
            </a:r>
            <a:r>
              <a:rPr lang="en-US" dirty="0" smtClean="0"/>
              <a:t> is one of the more popular online auction Web sites.</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33400" y="304800"/>
            <a:ext cx="8305800" cy="685800"/>
          </a:xfrm>
        </p:spPr>
        <p:txBody>
          <a:bodyPr/>
          <a:lstStyle/>
          <a:p>
            <a:r>
              <a:rPr lang="en-US" smtClean="0"/>
              <a:t>Business E-Commerce</a:t>
            </a:r>
          </a:p>
        </p:txBody>
      </p:sp>
      <p:sp>
        <p:nvSpPr>
          <p:cNvPr id="13315" name="Rectangle 3"/>
          <p:cNvSpPr>
            <a:spLocks noGrp="1" noChangeArrowheads="1"/>
          </p:cNvSpPr>
          <p:nvPr>
            <p:ph idx="1"/>
          </p:nvPr>
        </p:nvSpPr>
        <p:spPr/>
        <p:txBody>
          <a:bodyPr/>
          <a:lstStyle/>
          <a:p>
            <a:r>
              <a:rPr lang="en-US" dirty="0" smtClean="0"/>
              <a:t>Business to Business (B2B)</a:t>
            </a:r>
          </a:p>
          <a:p>
            <a:pPr lvl="1"/>
            <a:r>
              <a:rPr lang="en-US" dirty="0" smtClean="0"/>
              <a:t>Business transaction between companies</a:t>
            </a:r>
          </a:p>
          <a:p>
            <a:pPr lvl="1"/>
            <a:r>
              <a:rPr lang="en-US" dirty="0" smtClean="0"/>
              <a:t>Accounts for the majority of e-commerce</a:t>
            </a:r>
          </a:p>
          <a:p>
            <a:pPr lvl="1"/>
            <a:r>
              <a:rPr lang="en-US" dirty="0" smtClean="0"/>
              <a:t>Initially private networks were used</a:t>
            </a:r>
          </a:p>
          <a:p>
            <a:pPr lvl="1"/>
            <a:r>
              <a:rPr lang="en-US" dirty="0" smtClean="0"/>
              <a:t>Common transactions</a:t>
            </a:r>
          </a:p>
          <a:p>
            <a:pPr lvl="2"/>
            <a:r>
              <a:rPr lang="en-US" dirty="0" smtClean="0"/>
              <a:t>Reorder inventory</a:t>
            </a:r>
          </a:p>
          <a:p>
            <a:pPr lvl="2"/>
            <a:r>
              <a:rPr lang="en-US" dirty="0" smtClean="0"/>
              <a:t>Purchase stocks</a:t>
            </a:r>
          </a:p>
          <a:p>
            <a:pPr lvl="2"/>
            <a:r>
              <a:rPr lang="en-US" dirty="0" smtClean="0"/>
              <a:t>Credit checks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33400" y="304800"/>
            <a:ext cx="8305800" cy="685800"/>
          </a:xfrm>
        </p:spPr>
        <p:txBody>
          <a:bodyPr/>
          <a:lstStyle/>
          <a:p>
            <a:r>
              <a:rPr lang="en-US" dirty="0" smtClean="0"/>
              <a:t>Intranets and Extranets</a:t>
            </a:r>
          </a:p>
        </p:txBody>
      </p:sp>
      <p:sp>
        <p:nvSpPr>
          <p:cNvPr id="14339" name="Rectangle 3"/>
          <p:cNvSpPr>
            <a:spLocks noGrp="1" noChangeArrowheads="1"/>
          </p:cNvSpPr>
          <p:nvPr>
            <p:ph idx="1"/>
          </p:nvPr>
        </p:nvSpPr>
        <p:spPr/>
        <p:txBody>
          <a:bodyPr/>
          <a:lstStyle/>
          <a:p>
            <a:r>
              <a:rPr lang="en-US" dirty="0" smtClean="0"/>
              <a:t>Business partners must work together</a:t>
            </a:r>
          </a:p>
          <a:p>
            <a:pPr lvl="1"/>
            <a:r>
              <a:rPr lang="en-US" dirty="0" smtClean="0"/>
              <a:t>Networks must work together</a:t>
            </a:r>
          </a:p>
          <a:p>
            <a:r>
              <a:rPr lang="en-US" dirty="0" smtClean="0"/>
              <a:t>Intranet uses Internet technologies</a:t>
            </a:r>
          </a:p>
          <a:p>
            <a:pPr lvl="1"/>
            <a:r>
              <a:rPr lang="en-US" dirty="0" smtClean="0"/>
              <a:t>Only internal workers can access resources</a:t>
            </a:r>
          </a:p>
          <a:p>
            <a:pPr lvl="1"/>
            <a:r>
              <a:rPr lang="en-US" dirty="0" smtClean="0"/>
              <a:t>Use a standard browser to access resources</a:t>
            </a:r>
          </a:p>
          <a:p>
            <a:r>
              <a:rPr lang="en-US" dirty="0" smtClean="0"/>
              <a:t>Extranets open the Intranet to clients</a:t>
            </a:r>
          </a:p>
          <a:p>
            <a:pPr lvl="1"/>
            <a:r>
              <a:rPr lang="en-US" dirty="0" smtClean="0"/>
              <a:t>Clients have password level access</a:t>
            </a:r>
          </a:p>
          <a:p>
            <a:pPr lvl="1"/>
            <a:r>
              <a:rPr lang="en-US" dirty="0" smtClean="0"/>
              <a:t>Allows the same abilities as employees</a:t>
            </a:r>
          </a:p>
          <a:p>
            <a:r>
              <a:rPr lang="en-US" dirty="0" smtClean="0"/>
              <a:t>Very simple to use and setup</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33400" y="304800"/>
            <a:ext cx="8305800" cy="685800"/>
          </a:xfrm>
        </p:spPr>
        <p:txBody>
          <a:bodyPr/>
          <a:lstStyle/>
          <a:p>
            <a:r>
              <a:rPr lang="en-US" dirty="0" smtClean="0"/>
              <a:t>Telecommuters</a:t>
            </a:r>
          </a:p>
        </p:txBody>
      </p:sp>
      <p:sp>
        <p:nvSpPr>
          <p:cNvPr id="15363" name="Rectangle 3"/>
          <p:cNvSpPr>
            <a:spLocks noGrp="1" noChangeArrowheads="1"/>
          </p:cNvSpPr>
          <p:nvPr>
            <p:ph idx="1"/>
          </p:nvPr>
        </p:nvSpPr>
        <p:spPr/>
        <p:txBody>
          <a:bodyPr/>
          <a:lstStyle/>
          <a:p>
            <a:r>
              <a:rPr lang="en-US" dirty="0" smtClean="0"/>
              <a:t>Employee working outside of the office</a:t>
            </a:r>
          </a:p>
          <a:p>
            <a:r>
              <a:rPr lang="en-US" dirty="0" smtClean="0"/>
              <a:t>Connects to the office through technology</a:t>
            </a:r>
          </a:p>
          <a:p>
            <a:r>
              <a:rPr lang="en-US" dirty="0" smtClean="0"/>
              <a:t>rely on computers and Internet connections to do their jobs</a:t>
            </a:r>
          </a:p>
          <a:p>
            <a:r>
              <a:rPr lang="en-US" dirty="0" smtClean="0"/>
              <a:t>Several technologies are used</a:t>
            </a:r>
          </a:p>
          <a:p>
            <a:pPr lvl="1"/>
            <a:r>
              <a:rPr lang="en-US" dirty="0" smtClean="0"/>
              <a:t>Home computer and the Internet</a:t>
            </a:r>
          </a:p>
          <a:p>
            <a:pPr lvl="1"/>
            <a:r>
              <a:rPr lang="en-US" dirty="0" smtClean="0"/>
              <a:t>Key card changes passwords often</a:t>
            </a:r>
          </a:p>
          <a:p>
            <a:pPr lvl="1"/>
            <a:r>
              <a:rPr lang="en-US" dirty="0" smtClean="0"/>
              <a:t>Encryption is used to protect data</a:t>
            </a:r>
          </a:p>
        </p:txBody>
      </p:sp>
      <p:pic>
        <p:nvPicPr>
          <p:cNvPr id="15364" name="Picture 4" descr="D:\My Documents\!books\norton im\chapter 10\telecommute.tif"/>
          <p:cNvPicPr>
            <a:picLocks noChangeAspect="1" noChangeArrowheads="1"/>
          </p:cNvPicPr>
          <p:nvPr/>
        </p:nvPicPr>
        <p:blipFill>
          <a:blip r:embed="rId3" cstate="print"/>
          <a:srcRect/>
          <a:stretch>
            <a:fillRect/>
          </a:stretch>
        </p:blipFill>
        <p:spPr bwMode="auto">
          <a:xfrm>
            <a:off x="6938963" y="4572000"/>
            <a:ext cx="1976437" cy="203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33400" y="304800"/>
            <a:ext cx="8305800" cy="685800"/>
          </a:xfrm>
        </p:spPr>
        <p:txBody>
          <a:bodyPr/>
          <a:lstStyle/>
          <a:p>
            <a:r>
              <a:rPr lang="en-US" smtClean="0"/>
              <a:t>Security</a:t>
            </a:r>
          </a:p>
        </p:txBody>
      </p:sp>
      <p:sp>
        <p:nvSpPr>
          <p:cNvPr id="16387" name="Rectangle 3"/>
          <p:cNvSpPr>
            <a:spLocks noGrp="1" noChangeArrowheads="1"/>
          </p:cNvSpPr>
          <p:nvPr>
            <p:ph idx="1"/>
          </p:nvPr>
        </p:nvSpPr>
        <p:spPr/>
        <p:txBody>
          <a:bodyPr/>
          <a:lstStyle/>
          <a:p>
            <a:r>
              <a:rPr lang="en-US" dirty="0" smtClean="0"/>
              <a:t>Improved security measures</a:t>
            </a:r>
          </a:p>
          <a:p>
            <a:pPr lvl="1"/>
            <a:r>
              <a:rPr lang="en-US" dirty="0" smtClean="0"/>
              <a:t>Before 1998, Web security was nonexistent and consumers were reluctant to give personal and credit card information</a:t>
            </a:r>
          </a:p>
          <a:p>
            <a:pPr lvl="1"/>
            <a:r>
              <a:rPr lang="en-US" dirty="0" smtClean="0"/>
              <a:t>Now safer than restaurant purchases</a:t>
            </a:r>
          </a:p>
          <a:p>
            <a:pPr lvl="1"/>
            <a:r>
              <a:rPr lang="en-US" dirty="0" smtClean="0"/>
              <a:t>All reputable sites protect their customers by using sophisticated measures to ensure that customer information cannot fall into hands of criminal</a:t>
            </a:r>
          </a:p>
          <a:p>
            <a:pPr lvl="1"/>
            <a:r>
              <a:rPr lang="en-US" dirty="0" smtClean="0"/>
              <a:t>Online merchants typically protects customers by providing </a:t>
            </a:r>
            <a:r>
              <a:rPr lang="en-US" dirty="0" smtClean="0">
                <a:solidFill>
                  <a:srgbClr val="0000CC"/>
                </a:solidFill>
              </a:rPr>
              <a:t>Secure Web Pages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533400" y="304800"/>
            <a:ext cx="8305800" cy="685800"/>
          </a:xfrm>
        </p:spPr>
        <p:txBody>
          <a:bodyPr/>
          <a:lstStyle/>
          <a:p>
            <a:r>
              <a:rPr lang="en-US" dirty="0" smtClean="0"/>
              <a:t>Secure Web Pages</a:t>
            </a:r>
          </a:p>
        </p:txBody>
      </p:sp>
      <p:sp>
        <p:nvSpPr>
          <p:cNvPr id="17411" name="Rectangle 3"/>
          <p:cNvSpPr>
            <a:spLocks noGrp="1" noChangeArrowheads="1"/>
          </p:cNvSpPr>
          <p:nvPr>
            <p:ph idx="1"/>
          </p:nvPr>
        </p:nvSpPr>
        <p:spPr>
          <a:xfrm>
            <a:off x="304800" y="1066800"/>
            <a:ext cx="8534400" cy="3200400"/>
          </a:xfrm>
        </p:spPr>
        <p:txBody>
          <a:bodyPr/>
          <a:lstStyle/>
          <a:p>
            <a:r>
              <a:rPr lang="en-US" dirty="0" smtClean="0"/>
              <a:t>Allows safe transmission of credit card </a:t>
            </a:r>
          </a:p>
          <a:p>
            <a:r>
              <a:rPr lang="en-US" dirty="0" smtClean="0"/>
              <a:t>Use the secure socket layer (SSL)</a:t>
            </a:r>
          </a:p>
          <a:p>
            <a:pPr lvl="1"/>
            <a:r>
              <a:rPr lang="en-US" dirty="0" smtClean="0"/>
              <a:t>Encrypts data transmission to the server</a:t>
            </a:r>
          </a:p>
          <a:p>
            <a:r>
              <a:rPr lang="en-US" dirty="0" smtClean="0"/>
              <a:t>Secure pages are easily identified</a:t>
            </a:r>
          </a:p>
          <a:p>
            <a:pPr lvl="1"/>
            <a:r>
              <a:rPr lang="en-US" dirty="0" smtClean="0"/>
              <a:t>URL uses https://</a:t>
            </a:r>
          </a:p>
          <a:p>
            <a:pPr lvl="1"/>
            <a:r>
              <a:rPr lang="en-US" dirty="0" smtClean="0"/>
              <a:t>Browser status bar shows a closed lock</a:t>
            </a:r>
          </a:p>
        </p:txBody>
      </p:sp>
      <p:pic>
        <p:nvPicPr>
          <p:cNvPr id="4" name="Picture 10" descr="nor78902_B1015L"/>
          <p:cNvPicPr>
            <a:picLocks noChangeAspect="1" noChangeArrowheads="1"/>
          </p:cNvPicPr>
          <p:nvPr/>
        </p:nvPicPr>
        <p:blipFill>
          <a:blip r:embed="rId3" cstate="print"/>
          <a:srcRect l="28572" t="85280" r="32106" b="121"/>
          <a:stretch>
            <a:fillRect/>
          </a:stretch>
        </p:blipFill>
        <p:spPr bwMode="auto">
          <a:xfrm>
            <a:off x="762000" y="6245225"/>
            <a:ext cx="4419600" cy="460375"/>
          </a:xfrm>
          <a:prstGeom prst="rect">
            <a:avLst/>
          </a:prstGeom>
          <a:noFill/>
          <a:ln w="9525">
            <a:noFill/>
            <a:miter lim="800000"/>
            <a:headEnd/>
            <a:tailEnd/>
          </a:ln>
        </p:spPr>
      </p:pic>
      <p:pic>
        <p:nvPicPr>
          <p:cNvPr id="5" name="Picture 8" descr="nor78902_B1015L"/>
          <p:cNvPicPr>
            <a:picLocks noChangeAspect="1" noChangeArrowheads="1"/>
          </p:cNvPicPr>
          <p:nvPr/>
        </p:nvPicPr>
        <p:blipFill>
          <a:blip r:embed="rId3" cstate="print"/>
          <a:srcRect r="26857" b="39087"/>
          <a:stretch>
            <a:fillRect/>
          </a:stretch>
        </p:blipFill>
        <p:spPr bwMode="auto">
          <a:xfrm>
            <a:off x="762000" y="4416425"/>
            <a:ext cx="7467600" cy="1751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Internet Services</a:t>
            </a:r>
            <a:endParaRPr lang="en-US" dirty="0"/>
          </a:p>
        </p:txBody>
      </p:sp>
      <p:sp>
        <p:nvSpPr>
          <p:cNvPr id="3" name="Content Placeholder 2"/>
          <p:cNvSpPr>
            <a:spLocks noGrp="1"/>
          </p:cNvSpPr>
          <p:nvPr>
            <p:ph idx="1"/>
          </p:nvPr>
        </p:nvSpPr>
        <p:spPr>
          <a:xfrm>
            <a:off x="304800" y="1066800"/>
            <a:ext cx="4267200" cy="5486400"/>
          </a:xfrm>
        </p:spPr>
        <p:txBody>
          <a:bodyPr/>
          <a:lstStyle/>
          <a:p>
            <a:r>
              <a:rPr lang="en-US" dirty="0" smtClean="0">
                <a:solidFill>
                  <a:srgbClr val="0000CC"/>
                </a:solidFill>
              </a:rPr>
              <a:t>E-mail</a:t>
            </a:r>
            <a:r>
              <a:rPr lang="en-US" b="1" dirty="0" smtClean="0"/>
              <a:t> </a:t>
            </a:r>
            <a:r>
              <a:rPr lang="en-US" dirty="0" smtClean="0"/>
              <a:t>is the transmission of messages and files via a computer network</a:t>
            </a:r>
          </a:p>
          <a:p>
            <a:r>
              <a:rPr lang="en-US" dirty="0" smtClean="0"/>
              <a:t>An </a:t>
            </a:r>
            <a:r>
              <a:rPr lang="en-US" dirty="0" smtClean="0">
                <a:solidFill>
                  <a:srgbClr val="0000CC"/>
                </a:solidFill>
              </a:rPr>
              <a:t>e-mail program </a:t>
            </a:r>
            <a:r>
              <a:rPr lang="en-US" dirty="0" smtClean="0"/>
              <a:t>allows you to create, send, receive, forward, store, print, and delete e-mail messages</a:t>
            </a:r>
          </a:p>
        </p:txBody>
      </p:sp>
      <p:pic>
        <p:nvPicPr>
          <p:cNvPr id="3074" name="Picture 2"/>
          <p:cNvPicPr>
            <a:picLocks noChangeAspect="1" noChangeArrowheads="1"/>
          </p:cNvPicPr>
          <p:nvPr/>
        </p:nvPicPr>
        <p:blipFill>
          <a:blip r:embed="rId2" cstate="print"/>
          <a:srcRect/>
          <a:stretch>
            <a:fillRect/>
          </a:stretch>
        </p:blipFill>
        <p:spPr bwMode="auto">
          <a:xfrm>
            <a:off x="4343400" y="1219200"/>
            <a:ext cx="4467687"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Internet Services</a:t>
            </a:r>
            <a:endParaRPr lang="en-US" dirty="0"/>
          </a:p>
        </p:txBody>
      </p:sp>
      <p:sp>
        <p:nvSpPr>
          <p:cNvPr id="3" name="Content Placeholder 2"/>
          <p:cNvSpPr>
            <a:spLocks noGrp="1"/>
          </p:cNvSpPr>
          <p:nvPr>
            <p:ph idx="1"/>
          </p:nvPr>
        </p:nvSpPr>
        <p:spPr>
          <a:xfrm>
            <a:off x="304800" y="1143000"/>
            <a:ext cx="8534400" cy="533400"/>
          </a:xfrm>
        </p:spPr>
        <p:txBody>
          <a:bodyPr/>
          <a:lstStyle/>
          <a:p>
            <a:endParaRPr lang="en-US" dirty="0"/>
          </a:p>
        </p:txBody>
      </p:sp>
      <p:pic>
        <p:nvPicPr>
          <p:cNvPr id="4098" name="Picture 2"/>
          <p:cNvPicPr>
            <a:picLocks noChangeAspect="1" noChangeArrowheads="1"/>
          </p:cNvPicPr>
          <p:nvPr/>
        </p:nvPicPr>
        <p:blipFill>
          <a:blip r:embed="rId2" cstate="print"/>
          <a:srcRect/>
          <a:stretch>
            <a:fillRect/>
          </a:stretch>
        </p:blipFill>
        <p:spPr bwMode="auto">
          <a:xfrm>
            <a:off x="380999" y="1219200"/>
            <a:ext cx="8419353" cy="525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533400" y="304800"/>
            <a:ext cx="8305800" cy="685800"/>
          </a:xfrm>
        </p:spPr>
        <p:txBody>
          <a:bodyPr/>
          <a:lstStyle/>
          <a:p>
            <a:r>
              <a:rPr lang="en-US" smtClean="0"/>
              <a:t>Using E-mail</a:t>
            </a:r>
          </a:p>
        </p:txBody>
      </p:sp>
      <p:sp>
        <p:nvSpPr>
          <p:cNvPr id="5123" name="Rectangle 3"/>
          <p:cNvSpPr>
            <a:spLocks noGrp="1" noChangeArrowheads="1"/>
          </p:cNvSpPr>
          <p:nvPr>
            <p:ph idx="1"/>
          </p:nvPr>
        </p:nvSpPr>
        <p:spPr/>
        <p:txBody>
          <a:bodyPr/>
          <a:lstStyle/>
          <a:p>
            <a:r>
              <a:rPr lang="en-US" dirty="0" smtClean="0"/>
              <a:t>Exchanges messages with other users</a:t>
            </a:r>
          </a:p>
          <a:p>
            <a:pPr lvl="1"/>
            <a:r>
              <a:rPr lang="en-US" dirty="0" smtClean="0"/>
              <a:t>Messages reach destination in seconds</a:t>
            </a:r>
          </a:p>
          <a:p>
            <a:pPr lvl="1"/>
            <a:r>
              <a:rPr lang="en-US" dirty="0" smtClean="0"/>
              <a:t>Mail waits in mailbox until opened</a:t>
            </a:r>
          </a:p>
          <a:p>
            <a:pPr lvl="1"/>
            <a:r>
              <a:rPr lang="en-US" dirty="0" smtClean="0"/>
              <a:t>Text, audio, pictures and video messages</a:t>
            </a:r>
          </a:p>
          <a:p>
            <a:r>
              <a:rPr lang="en-US" dirty="0" smtClean="0"/>
              <a:t>E-mail addresses</a:t>
            </a:r>
          </a:p>
          <a:p>
            <a:pPr lvl="1"/>
            <a:r>
              <a:rPr lang="en-US" dirty="0" smtClean="0"/>
              <a:t>Unique address</a:t>
            </a:r>
          </a:p>
          <a:p>
            <a:pPr lvl="1"/>
            <a:r>
              <a:rPr lang="en-US" dirty="0" smtClean="0"/>
              <a:t>Allows sending and receiving</a:t>
            </a:r>
          </a:p>
          <a:p>
            <a:pPr lvl="1"/>
            <a:r>
              <a:rPr lang="en-US" dirty="0" smtClean="0"/>
              <a:t>Username@isp.com</a:t>
            </a:r>
          </a:p>
          <a:p>
            <a:r>
              <a:rPr lang="en-US" dirty="0" smtClean="0"/>
              <a:t>Listserv</a:t>
            </a:r>
          </a:p>
          <a:p>
            <a:pPr lvl="1"/>
            <a:r>
              <a:rPr lang="en-US" dirty="0" smtClean="0"/>
              <a:t>Lists of e-mail addresses</a:t>
            </a:r>
          </a:p>
          <a:p>
            <a:pPr lvl="1"/>
            <a:r>
              <a:rPr lang="en-US" dirty="0" smtClean="0"/>
              <a:t>Each address gets the e-mail</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533400" y="304800"/>
            <a:ext cx="8305800" cy="685800"/>
          </a:xfrm>
        </p:spPr>
        <p:txBody>
          <a:bodyPr/>
          <a:lstStyle/>
          <a:p>
            <a:r>
              <a:rPr lang="en-US" dirty="0" smtClean="0"/>
              <a:t>Configure E-mail</a:t>
            </a:r>
          </a:p>
        </p:txBody>
      </p:sp>
      <p:sp>
        <p:nvSpPr>
          <p:cNvPr id="6147" name="Rectangle 3"/>
          <p:cNvSpPr>
            <a:spLocks noGrp="1" noChangeArrowheads="1"/>
          </p:cNvSpPr>
          <p:nvPr>
            <p:ph idx="1"/>
          </p:nvPr>
        </p:nvSpPr>
        <p:spPr/>
        <p:txBody>
          <a:bodyPr/>
          <a:lstStyle/>
          <a:p>
            <a:r>
              <a:rPr lang="en-US" dirty="0" smtClean="0"/>
              <a:t>e-mail clients read and send e-mail</a:t>
            </a:r>
          </a:p>
          <a:p>
            <a:r>
              <a:rPr lang="en-US" dirty="0" smtClean="0"/>
              <a:t>Outlook and Eudora are common</a:t>
            </a:r>
          </a:p>
          <a:p>
            <a:pPr lvl="1"/>
            <a:r>
              <a:rPr lang="en-US" dirty="0" smtClean="0"/>
              <a:t>Need name of mail server</a:t>
            </a:r>
          </a:p>
          <a:p>
            <a:pPr lvl="1"/>
            <a:r>
              <a:rPr lang="en-US" dirty="0" smtClean="0"/>
              <a:t>Need username and password</a:t>
            </a:r>
          </a:p>
          <a:p>
            <a:r>
              <a:rPr lang="en-US" dirty="0" smtClean="0"/>
              <a:t>Hotmail and Yahoo are online clients</a:t>
            </a:r>
          </a:p>
          <a:p>
            <a:pPr lvl="1"/>
            <a:r>
              <a:rPr lang="en-US" dirty="0" smtClean="0"/>
              <a:t>No configuration needed</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33400" y="304800"/>
            <a:ext cx="8305800" cy="685800"/>
          </a:xfrm>
        </p:spPr>
        <p:txBody>
          <a:bodyPr/>
          <a:lstStyle/>
          <a:p>
            <a:r>
              <a:rPr lang="en-US" dirty="0" smtClean="0"/>
              <a:t>E-mail Actions</a:t>
            </a:r>
          </a:p>
        </p:txBody>
      </p:sp>
      <p:sp>
        <p:nvSpPr>
          <p:cNvPr id="8195" name="Rectangle 3"/>
          <p:cNvSpPr>
            <a:spLocks noGrp="1" noChangeArrowheads="1"/>
          </p:cNvSpPr>
          <p:nvPr>
            <p:ph idx="1"/>
          </p:nvPr>
        </p:nvSpPr>
        <p:spPr/>
        <p:txBody>
          <a:bodyPr/>
          <a:lstStyle/>
          <a:p>
            <a:r>
              <a:rPr lang="en-US" dirty="0" smtClean="0"/>
              <a:t>Create a new message</a:t>
            </a:r>
          </a:p>
          <a:p>
            <a:r>
              <a:rPr lang="en-US" dirty="0" smtClean="0"/>
              <a:t>Send an attachment</a:t>
            </a:r>
          </a:p>
          <a:p>
            <a:r>
              <a:rPr lang="en-US" dirty="0" smtClean="0"/>
              <a:t>Reply to e-mail</a:t>
            </a:r>
          </a:p>
          <a:p>
            <a:r>
              <a:rPr lang="en-US" dirty="0" smtClean="0"/>
              <a:t>Open attachments</a:t>
            </a:r>
          </a:p>
          <a:p>
            <a:r>
              <a:rPr lang="en-US" dirty="0" smtClean="0"/>
              <a:t>Forward an e-mail</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Mailing List</a:t>
            </a:r>
            <a:endParaRPr lang="en-US" dirty="0"/>
          </a:p>
        </p:txBody>
      </p:sp>
      <p:sp>
        <p:nvSpPr>
          <p:cNvPr id="3" name="Content Placeholder 2"/>
          <p:cNvSpPr>
            <a:spLocks noGrp="1"/>
          </p:cNvSpPr>
          <p:nvPr>
            <p:ph idx="1"/>
          </p:nvPr>
        </p:nvSpPr>
        <p:spPr>
          <a:xfrm>
            <a:off x="304800" y="1066800"/>
            <a:ext cx="8534400" cy="2057400"/>
          </a:xfrm>
        </p:spPr>
        <p:txBody>
          <a:bodyPr/>
          <a:lstStyle/>
          <a:p>
            <a:r>
              <a:rPr lang="en-US" sz="2800" dirty="0" smtClean="0"/>
              <a:t>A </a:t>
            </a:r>
            <a:r>
              <a:rPr lang="en-US" sz="2800" dirty="0" smtClean="0">
                <a:solidFill>
                  <a:srgbClr val="0000CC"/>
                </a:solidFill>
              </a:rPr>
              <a:t>mailing list</a:t>
            </a:r>
            <a:r>
              <a:rPr lang="en-US" sz="2800" dirty="0" smtClean="0">
                <a:solidFill>
                  <a:srgbClr val="5E8B46"/>
                </a:solidFill>
              </a:rPr>
              <a:t> </a:t>
            </a:r>
            <a:r>
              <a:rPr lang="en-US" sz="2800" dirty="0" smtClean="0"/>
              <a:t>is a group of e-mail names and addresses given a single name</a:t>
            </a:r>
          </a:p>
          <a:p>
            <a:pPr lvl="1"/>
            <a:r>
              <a:rPr lang="en-US" sz="2400" dirty="0" smtClean="0">
                <a:solidFill>
                  <a:srgbClr val="0000CC"/>
                </a:solidFill>
              </a:rPr>
              <a:t>Subscribing</a:t>
            </a:r>
            <a:r>
              <a:rPr lang="en-US" sz="2400" dirty="0" smtClean="0"/>
              <a:t> adds your e-mail name and address</a:t>
            </a:r>
          </a:p>
          <a:p>
            <a:pPr lvl="1"/>
            <a:r>
              <a:rPr lang="en-US" sz="2400" dirty="0" smtClean="0">
                <a:solidFill>
                  <a:srgbClr val="0000CC"/>
                </a:solidFill>
              </a:rPr>
              <a:t>Unsubscribing</a:t>
            </a:r>
            <a:r>
              <a:rPr lang="en-US" sz="2400" dirty="0" smtClean="0"/>
              <a:t> removes your name</a:t>
            </a:r>
            <a:endParaRPr lang="en-US" sz="2400" b="1" dirty="0" smtClean="0"/>
          </a:p>
        </p:txBody>
      </p:sp>
      <p:pic>
        <p:nvPicPr>
          <p:cNvPr id="4" name="Picture 3" descr="CFig2-28.gif"/>
          <p:cNvPicPr>
            <a:picLocks noChangeAspect="1"/>
          </p:cNvPicPr>
          <p:nvPr/>
        </p:nvPicPr>
        <p:blipFill>
          <a:blip r:embed="rId2" cstate="print"/>
          <a:srcRect/>
          <a:stretch>
            <a:fillRect/>
          </a:stretch>
        </p:blipFill>
        <p:spPr bwMode="auto">
          <a:xfrm>
            <a:off x="914400" y="2971799"/>
            <a:ext cx="5334000" cy="374514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Instant Messaging</a:t>
            </a:r>
            <a:endParaRPr lang="en-US" dirty="0"/>
          </a:p>
        </p:txBody>
      </p:sp>
      <p:sp>
        <p:nvSpPr>
          <p:cNvPr id="3" name="Content Placeholder 2"/>
          <p:cNvSpPr>
            <a:spLocks noGrp="1"/>
          </p:cNvSpPr>
          <p:nvPr>
            <p:ph idx="1"/>
          </p:nvPr>
        </p:nvSpPr>
        <p:spPr>
          <a:xfrm>
            <a:off x="304800" y="1066800"/>
            <a:ext cx="3429000" cy="5486400"/>
          </a:xfrm>
        </p:spPr>
        <p:txBody>
          <a:bodyPr/>
          <a:lstStyle/>
          <a:p>
            <a:r>
              <a:rPr lang="en-US" dirty="0" smtClean="0">
                <a:solidFill>
                  <a:srgbClr val="0000CC"/>
                </a:solidFill>
              </a:rPr>
              <a:t>real-time</a:t>
            </a:r>
            <a:r>
              <a:rPr lang="en-US" dirty="0" smtClean="0"/>
              <a:t> Internet communications service</a:t>
            </a:r>
          </a:p>
          <a:p>
            <a:r>
              <a:rPr lang="en-US" dirty="0" smtClean="0"/>
              <a:t>Private, real-time communication</a:t>
            </a:r>
          </a:p>
          <a:p>
            <a:r>
              <a:rPr lang="en-US" dirty="0" smtClean="0"/>
              <a:t>Message sent only to listed users</a:t>
            </a:r>
          </a:p>
          <a:p>
            <a:r>
              <a:rPr lang="en-US" dirty="0" smtClean="0"/>
              <a:t>Buddy lists contain IM names </a:t>
            </a:r>
          </a:p>
          <a:p>
            <a:endParaRPr lang="en-US" b="1" dirty="0" smtClean="0"/>
          </a:p>
        </p:txBody>
      </p:sp>
      <p:pic>
        <p:nvPicPr>
          <p:cNvPr id="5122" name="Picture 2"/>
          <p:cNvPicPr>
            <a:picLocks noChangeAspect="1" noChangeArrowheads="1"/>
          </p:cNvPicPr>
          <p:nvPr/>
        </p:nvPicPr>
        <p:blipFill>
          <a:blip r:embed="rId2" cstate="print"/>
          <a:srcRect/>
          <a:stretch>
            <a:fillRect/>
          </a:stretch>
        </p:blipFill>
        <p:spPr bwMode="auto">
          <a:xfrm>
            <a:off x="3733800" y="1905000"/>
            <a:ext cx="5160723"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Chat and Chat Rooms</a:t>
            </a:r>
            <a:endParaRPr lang="en-US" dirty="0"/>
          </a:p>
        </p:txBody>
      </p:sp>
      <p:sp>
        <p:nvSpPr>
          <p:cNvPr id="3" name="Content Placeholder 2"/>
          <p:cNvSpPr>
            <a:spLocks noGrp="1"/>
          </p:cNvSpPr>
          <p:nvPr>
            <p:ph idx="1"/>
          </p:nvPr>
        </p:nvSpPr>
        <p:spPr>
          <a:xfrm>
            <a:off x="304800" y="1066800"/>
            <a:ext cx="4648200" cy="5486400"/>
          </a:xfrm>
        </p:spPr>
        <p:txBody>
          <a:bodyPr/>
          <a:lstStyle/>
          <a:p>
            <a:r>
              <a:rPr lang="en-US" dirty="0" smtClean="0"/>
              <a:t>A </a:t>
            </a:r>
            <a:r>
              <a:rPr lang="en-US" dirty="0" smtClean="0">
                <a:solidFill>
                  <a:srgbClr val="0000CC"/>
                </a:solidFill>
              </a:rPr>
              <a:t>chat </a:t>
            </a:r>
            <a:r>
              <a:rPr lang="en-US" dirty="0" smtClean="0"/>
              <a:t>is a real-time typed conversation that takes place on a computer</a:t>
            </a:r>
          </a:p>
          <a:p>
            <a:r>
              <a:rPr lang="en-US" dirty="0" smtClean="0"/>
              <a:t>A </a:t>
            </a:r>
            <a:r>
              <a:rPr lang="en-US" dirty="0" smtClean="0">
                <a:solidFill>
                  <a:srgbClr val="0000CC"/>
                </a:solidFill>
              </a:rPr>
              <a:t>chat room </a:t>
            </a:r>
            <a:r>
              <a:rPr lang="en-US" dirty="0" smtClean="0"/>
              <a:t>is a location on an Internet server that permits users to chat with each other</a:t>
            </a:r>
          </a:p>
          <a:p>
            <a:endParaRPr lang="en-US" dirty="0"/>
          </a:p>
        </p:txBody>
      </p:sp>
      <p:pic>
        <p:nvPicPr>
          <p:cNvPr id="4" name="Content Placeholder 8" descr="Fig2-30.gif"/>
          <p:cNvPicPr>
            <a:picLocks noChangeAspect="1"/>
          </p:cNvPicPr>
          <p:nvPr/>
        </p:nvPicPr>
        <p:blipFill>
          <a:blip r:embed="rId2" cstate="print"/>
          <a:srcRect/>
          <a:stretch>
            <a:fillRect/>
          </a:stretch>
        </p:blipFill>
        <p:spPr>
          <a:xfrm>
            <a:off x="4876800" y="1447800"/>
            <a:ext cx="4038600" cy="33893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33400" y="304800"/>
            <a:ext cx="8305800" cy="685800"/>
          </a:xfrm>
        </p:spPr>
        <p:txBody>
          <a:bodyPr/>
          <a:lstStyle/>
          <a:p>
            <a:r>
              <a:rPr lang="en-US" dirty="0" smtClean="0"/>
              <a:t>Internet Relay Chat (IRC)</a:t>
            </a:r>
          </a:p>
        </p:txBody>
      </p:sp>
      <p:sp>
        <p:nvSpPr>
          <p:cNvPr id="11267" name="Rectangle 3"/>
          <p:cNvSpPr>
            <a:spLocks noGrp="1" noChangeArrowheads="1"/>
          </p:cNvSpPr>
          <p:nvPr>
            <p:ph idx="1"/>
          </p:nvPr>
        </p:nvSpPr>
        <p:spPr/>
        <p:txBody>
          <a:bodyPr/>
          <a:lstStyle/>
          <a:p>
            <a:r>
              <a:rPr lang="en-US" dirty="0" smtClean="0"/>
              <a:t>Real time communication system</a:t>
            </a:r>
          </a:p>
          <a:p>
            <a:r>
              <a:rPr lang="en-US" dirty="0" smtClean="0"/>
              <a:t>Multi-users with many channels (rooms)</a:t>
            </a:r>
          </a:p>
          <a:p>
            <a:r>
              <a:rPr lang="en-US" dirty="0" smtClean="0"/>
              <a:t>Channels are dedicated to a topic</a:t>
            </a:r>
          </a:p>
          <a:p>
            <a:r>
              <a:rPr lang="en-US" dirty="0" smtClean="0"/>
              <a:t>All users can read the comments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VoIP</a:t>
            </a:r>
            <a:endParaRPr lang="en-US" dirty="0"/>
          </a:p>
        </p:txBody>
      </p:sp>
      <p:sp>
        <p:nvSpPr>
          <p:cNvPr id="3" name="Content Placeholder 2"/>
          <p:cNvSpPr>
            <a:spLocks noGrp="1"/>
          </p:cNvSpPr>
          <p:nvPr>
            <p:ph idx="1"/>
          </p:nvPr>
        </p:nvSpPr>
        <p:spPr>
          <a:xfrm>
            <a:off x="304800" y="1066800"/>
            <a:ext cx="4038600" cy="5486400"/>
          </a:xfrm>
        </p:spPr>
        <p:txBody>
          <a:bodyPr/>
          <a:lstStyle/>
          <a:p>
            <a:r>
              <a:rPr lang="en-US" dirty="0" smtClean="0">
                <a:solidFill>
                  <a:srgbClr val="0000CC"/>
                </a:solidFill>
              </a:rPr>
              <a:t>VoIP</a:t>
            </a:r>
            <a:r>
              <a:rPr lang="en-US" dirty="0" smtClean="0"/>
              <a:t> (Voice over IP) enables users to speak to other users over the Internet</a:t>
            </a:r>
          </a:p>
          <a:p>
            <a:pPr lvl="1"/>
            <a:r>
              <a:rPr lang="en-US" dirty="0" smtClean="0"/>
              <a:t>Also called Internet telephony</a:t>
            </a:r>
          </a:p>
        </p:txBody>
      </p:sp>
      <p:pic>
        <p:nvPicPr>
          <p:cNvPr id="6146" name="Picture 2"/>
          <p:cNvPicPr>
            <a:picLocks noChangeAspect="1" noChangeArrowheads="1"/>
          </p:cNvPicPr>
          <p:nvPr/>
        </p:nvPicPr>
        <p:blipFill>
          <a:blip r:embed="rId2" cstate="print"/>
          <a:srcRect/>
          <a:stretch>
            <a:fillRect/>
          </a:stretch>
        </p:blipFill>
        <p:spPr bwMode="auto">
          <a:xfrm>
            <a:off x="4247819" y="1219200"/>
            <a:ext cx="4610431"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304800"/>
            <a:ext cx="8305800" cy="685800"/>
          </a:xfrm>
        </p:spPr>
        <p:txBody>
          <a:bodyPr/>
          <a:lstStyle/>
          <a:p>
            <a:r>
              <a:rPr lang="en-US" dirty="0" smtClean="0"/>
              <a:t>News</a:t>
            </a:r>
          </a:p>
        </p:txBody>
      </p:sp>
      <p:sp>
        <p:nvSpPr>
          <p:cNvPr id="9219" name="Rectangle 3"/>
          <p:cNvSpPr>
            <a:spLocks noGrp="1" noChangeArrowheads="1"/>
          </p:cNvSpPr>
          <p:nvPr>
            <p:ph idx="1"/>
          </p:nvPr>
        </p:nvSpPr>
        <p:spPr/>
        <p:txBody>
          <a:bodyPr/>
          <a:lstStyle/>
          <a:p>
            <a:r>
              <a:rPr lang="en-US" dirty="0" smtClean="0"/>
              <a:t>Public board devoted to a topic</a:t>
            </a:r>
          </a:p>
          <a:p>
            <a:r>
              <a:rPr lang="en-US" dirty="0" smtClean="0"/>
              <a:t>Thousands of topics available</a:t>
            </a:r>
          </a:p>
          <a:p>
            <a:r>
              <a:rPr lang="en-US" dirty="0" smtClean="0"/>
              <a:t>Messages are called threads</a:t>
            </a:r>
          </a:p>
          <a:p>
            <a:r>
              <a:rPr lang="en-US" dirty="0" smtClean="0"/>
              <a:t>Users can create threads</a:t>
            </a:r>
          </a:p>
          <a:p>
            <a:r>
              <a:rPr lang="en-US" dirty="0" smtClean="0"/>
              <a:t>Users can comment on threads</a:t>
            </a:r>
          </a:p>
          <a:p>
            <a:r>
              <a:rPr lang="en-US" dirty="0" smtClean="0"/>
              <a:t>Need a news reader program</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Newsgroup</a:t>
            </a:r>
            <a:endParaRPr lang="en-US" dirty="0"/>
          </a:p>
        </p:txBody>
      </p:sp>
      <p:sp>
        <p:nvSpPr>
          <p:cNvPr id="3" name="Content Placeholder 2"/>
          <p:cNvSpPr>
            <a:spLocks noGrp="1"/>
          </p:cNvSpPr>
          <p:nvPr>
            <p:ph idx="1"/>
          </p:nvPr>
        </p:nvSpPr>
        <p:spPr>
          <a:xfrm>
            <a:off x="304800" y="1066800"/>
            <a:ext cx="4343400" cy="5486400"/>
          </a:xfrm>
        </p:spPr>
        <p:txBody>
          <a:bodyPr/>
          <a:lstStyle/>
          <a:p>
            <a:r>
              <a:rPr lang="en-US" dirty="0" smtClean="0"/>
              <a:t>A </a:t>
            </a:r>
            <a:r>
              <a:rPr lang="en-US" dirty="0" smtClean="0">
                <a:solidFill>
                  <a:srgbClr val="0000CC"/>
                </a:solidFill>
              </a:rPr>
              <a:t>newsgroup</a:t>
            </a:r>
            <a:r>
              <a:rPr lang="en-US" dirty="0" smtClean="0"/>
              <a:t> is an online area in which users have written discussions about a particular subject</a:t>
            </a:r>
          </a:p>
          <a:p>
            <a:pPr lvl="1"/>
            <a:r>
              <a:rPr lang="en-US" dirty="0" smtClean="0"/>
              <a:t>Typically requires a newsreader</a:t>
            </a:r>
          </a:p>
          <a:p>
            <a:r>
              <a:rPr lang="en-US" dirty="0" smtClean="0"/>
              <a:t>A </a:t>
            </a:r>
            <a:r>
              <a:rPr lang="en-US" dirty="0" smtClean="0">
                <a:solidFill>
                  <a:srgbClr val="0000CC"/>
                </a:solidFill>
              </a:rPr>
              <a:t>message board</a:t>
            </a:r>
            <a:r>
              <a:rPr lang="en-US" dirty="0" smtClean="0">
                <a:solidFill>
                  <a:srgbClr val="5E8B46"/>
                </a:solidFill>
              </a:rPr>
              <a:t> </a:t>
            </a:r>
            <a:r>
              <a:rPr lang="en-US" dirty="0" smtClean="0"/>
              <a:t>is a Web-based type of discussion group</a:t>
            </a:r>
          </a:p>
        </p:txBody>
      </p:sp>
      <p:pic>
        <p:nvPicPr>
          <p:cNvPr id="4" name="Content Placeholder 9" descr="Fig2-32.gif"/>
          <p:cNvPicPr>
            <a:picLocks noChangeAspect="1"/>
          </p:cNvPicPr>
          <p:nvPr/>
        </p:nvPicPr>
        <p:blipFill>
          <a:blip r:embed="rId2" cstate="print"/>
          <a:srcRect/>
          <a:stretch>
            <a:fillRect/>
          </a:stretch>
        </p:blipFill>
        <p:spPr>
          <a:xfrm>
            <a:off x="4415914" y="1219200"/>
            <a:ext cx="4575686" cy="3124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Transfer Protocol (FTP)</a:t>
            </a:r>
            <a:endParaRPr lang="en-US" dirty="0"/>
          </a:p>
        </p:txBody>
      </p:sp>
      <p:sp>
        <p:nvSpPr>
          <p:cNvPr id="3" name="Content Placeholder 2"/>
          <p:cNvSpPr>
            <a:spLocks noGrp="1"/>
          </p:cNvSpPr>
          <p:nvPr>
            <p:ph idx="1"/>
          </p:nvPr>
        </p:nvSpPr>
        <p:spPr/>
        <p:txBody>
          <a:bodyPr/>
          <a:lstStyle/>
          <a:p>
            <a:r>
              <a:rPr lang="en-US" dirty="0" smtClean="0">
                <a:solidFill>
                  <a:srgbClr val="0000CC"/>
                </a:solidFill>
              </a:rPr>
              <a:t>FTP</a:t>
            </a:r>
            <a:r>
              <a:rPr lang="en-US" dirty="0" smtClean="0"/>
              <a:t> (File Transfer Protocol) is an Internet standard that permits file </a:t>
            </a:r>
            <a:r>
              <a:rPr lang="en-US" dirty="0" smtClean="0">
                <a:solidFill>
                  <a:srgbClr val="0000CC"/>
                </a:solidFill>
              </a:rPr>
              <a:t>uploading</a:t>
            </a:r>
            <a:r>
              <a:rPr lang="en-US" dirty="0" smtClean="0"/>
              <a:t> and downloading with other computers on the Internet</a:t>
            </a:r>
          </a:p>
          <a:p>
            <a:r>
              <a:rPr lang="en-US" dirty="0" smtClean="0"/>
              <a:t>Many operating systems include FTP capabilities</a:t>
            </a:r>
          </a:p>
          <a:p>
            <a:r>
              <a:rPr lang="en-US" dirty="0" smtClean="0"/>
              <a:t>An FTP server is a computer that allows users to upload and/or download files using FTP</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33400" y="304800"/>
            <a:ext cx="8305800" cy="685800"/>
          </a:xfrm>
        </p:spPr>
        <p:txBody>
          <a:bodyPr/>
          <a:lstStyle/>
          <a:p>
            <a:r>
              <a:rPr lang="en-US" dirty="0" smtClean="0"/>
              <a:t>File Transfer Protocol (FTP)</a:t>
            </a:r>
          </a:p>
        </p:txBody>
      </p:sp>
      <p:sp>
        <p:nvSpPr>
          <p:cNvPr id="10243" name="Rectangle 3"/>
          <p:cNvSpPr>
            <a:spLocks noGrp="1" noChangeArrowheads="1"/>
          </p:cNvSpPr>
          <p:nvPr>
            <p:ph idx="1"/>
          </p:nvPr>
        </p:nvSpPr>
        <p:spPr/>
        <p:txBody>
          <a:bodyPr/>
          <a:lstStyle/>
          <a:p>
            <a:r>
              <a:rPr lang="en-US" dirty="0" smtClean="0"/>
              <a:t>Copies files from a remote computer</a:t>
            </a:r>
          </a:p>
          <a:p>
            <a:r>
              <a:rPr lang="en-US" dirty="0" smtClean="0"/>
              <a:t>FTP client is needed</a:t>
            </a:r>
          </a:p>
          <a:p>
            <a:r>
              <a:rPr lang="en-US" dirty="0" smtClean="0"/>
              <a:t>Some sites require a password</a:t>
            </a:r>
          </a:p>
        </p:txBody>
      </p:sp>
      <p:pic>
        <p:nvPicPr>
          <p:cNvPr id="10244" name="Picture 5" descr="nor78902_B0208"/>
          <p:cNvPicPr>
            <a:picLocks noChangeAspect="1" noChangeArrowheads="1"/>
          </p:cNvPicPr>
          <p:nvPr/>
        </p:nvPicPr>
        <p:blipFill>
          <a:blip r:embed="rId3" cstate="print"/>
          <a:srcRect/>
          <a:stretch>
            <a:fillRect/>
          </a:stretch>
        </p:blipFill>
        <p:spPr bwMode="auto">
          <a:xfrm>
            <a:off x="2057400" y="2763377"/>
            <a:ext cx="5791200" cy="38374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33400" y="304800"/>
            <a:ext cx="8305800" cy="685800"/>
          </a:xfrm>
        </p:spPr>
        <p:txBody>
          <a:bodyPr/>
          <a:lstStyle/>
          <a:p>
            <a:r>
              <a:rPr lang="en-US" dirty="0" smtClean="0"/>
              <a:t>P2P Services</a:t>
            </a:r>
          </a:p>
        </p:txBody>
      </p:sp>
      <p:sp>
        <p:nvSpPr>
          <p:cNvPr id="14339" name="Rectangle 3"/>
          <p:cNvSpPr>
            <a:spLocks noGrp="1" noChangeArrowheads="1"/>
          </p:cNvSpPr>
          <p:nvPr>
            <p:ph idx="1"/>
          </p:nvPr>
        </p:nvSpPr>
        <p:spPr/>
        <p:txBody>
          <a:bodyPr/>
          <a:lstStyle/>
          <a:p>
            <a:r>
              <a:rPr lang="en-US" dirty="0" smtClean="0"/>
              <a:t>Peer-to-peer (P2P) services</a:t>
            </a:r>
          </a:p>
          <a:p>
            <a:pPr lvl="1"/>
            <a:r>
              <a:rPr lang="en-US" dirty="0" smtClean="0"/>
              <a:t>User computers are connected together</a:t>
            </a:r>
          </a:p>
          <a:p>
            <a:pPr lvl="1"/>
            <a:r>
              <a:rPr lang="en-US" dirty="0" smtClean="0"/>
              <a:t>No centralized organization</a:t>
            </a:r>
          </a:p>
          <a:p>
            <a:pPr lvl="1"/>
            <a:r>
              <a:rPr lang="en-US" dirty="0" smtClean="0"/>
              <a:t>Users can communicate directly</a:t>
            </a:r>
          </a:p>
          <a:p>
            <a:pPr lvl="1"/>
            <a:r>
              <a:rPr lang="en-US" dirty="0" smtClean="0"/>
              <a:t>Users can share files</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33400" y="304800"/>
            <a:ext cx="8305800" cy="685800"/>
          </a:xfrm>
        </p:spPr>
        <p:txBody>
          <a:bodyPr/>
          <a:lstStyle/>
          <a:p>
            <a:r>
              <a:rPr lang="en-US" dirty="0" smtClean="0"/>
              <a:t>Online Services</a:t>
            </a:r>
          </a:p>
        </p:txBody>
      </p:sp>
      <p:sp>
        <p:nvSpPr>
          <p:cNvPr id="13315" name="Rectangle 3"/>
          <p:cNvSpPr>
            <a:spLocks noGrp="1" noChangeArrowheads="1"/>
          </p:cNvSpPr>
          <p:nvPr>
            <p:ph idx="1"/>
          </p:nvPr>
        </p:nvSpPr>
        <p:spPr/>
        <p:txBody>
          <a:bodyPr/>
          <a:lstStyle/>
          <a:p>
            <a:r>
              <a:rPr lang="en-US" dirty="0" smtClean="0"/>
              <a:t>Company that offers access by subscription</a:t>
            </a:r>
          </a:p>
          <a:p>
            <a:r>
              <a:rPr lang="en-US" dirty="0" smtClean="0"/>
              <a:t>Banks, games and research</a:t>
            </a:r>
          </a:p>
          <a:p>
            <a:r>
              <a:rPr lang="en-US" dirty="0" smtClean="0"/>
              <a:t>America Online offers content and Internet</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33400" y="304800"/>
            <a:ext cx="8305800" cy="685800"/>
          </a:xfrm>
        </p:spPr>
        <p:txBody>
          <a:bodyPr/>
          <a:lstStyle/>
          <a:p>
            <a:r>
              <a:rPr lang="en-US" smtClean="0"/>
              <a:t>Software Accessing The Internet</a:t>
            </a:r>
          </a:p>
        </p:txBody>
      </p:sp>
      <p:sp>
        <p:nvSpPr>
          <p:cNvPr id="11267" name="Rectangle 3"/>
          <p:cNvSpPr>
            <a:spLocks noGrp="1" noChangeArrowheads="1"/>
          </p:cNvSpPr>
          <p:nvPr>
            <p:ph idx="1"/>
          </p:nvPr>
        </p:nvSpPr>
        <p:spPr/>
        <p:txBody>
          <a:bodyPr/>
          <a:lstStyle/>
          <a:p>
            <a:r>
              <a:rPr lang="en-US" smtClean="0"/>
              <a:t>Application programming interface (API)</a:t>
            </a:r>
          </a:p>
          <a:p>
            <a:pPr lvl="1"/>
            <a:r>
              <a:rPr lang="en-US" smtClean="0"/>
              <a:t>Simplifies connection to network devices</a:t>
            </a:r>
          </a:p>
          <a:p>
            <a:pPr lvl="1"/>
            <a:r>
              <a:rPr lang="en-US" smtClean="0"/>
              <a:t>Allows any application to access Internet</a:t>
            </a:r>
          </a:p>
          <a:p>
            <a:pPr lvl="1"/>
            <a:r>
              <a:rPr lang="en-US" smtClean="0"/>
              <a:t>UNIX API uses sockets</a:t>
            </a:r>
          </a:p>
          <a:p>
            <a:pPr lvl="1"/>
            <a:r>
              <a:rPr lang="en-US" smtClean="0"/>
              <a:t>Windows API uses winsock</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33400" y="304800"/>
            <a:ext cx="8305800" cy="685800"/>
          </a:xfrm>
        </p:spPr>
        <p:txBody>
          <a:bodyPr/>
          <a:lstStyle/>
          <a:p>
            <a:r>
              <a:rPr lang="en-US" smtClean="0"/>
              <a:t>Software Accessing The Internet</a:t>
            </a:r>
          </a:p>
        </p:txBody>
      </p:sp>
      <p:sp>
        <p:nvSpPr>
          <p:cNvPr id="12291" name="Rectangle 3"/>
          <p:cNvSpPr>
            <a:spLocks noGrp="1" noChangeArrowheads="1"/>
          </p:cNvSpPr>
          <p:nvPr>
            <p:ph idx="1"/>
          </p:nvPr>
        </p:nvSpPr>
        <p:spPr/>
        <p:txBody>
          <a:bodyPr/>
          <a:lstStyle/>
          <a:p>
            <a:r>
              <a:rPr lang="en-US" smtClean="0"/>
              <a:t>Network drivers</a:t>
            </a:r>
          </a:p>
          <a:p>
            <a:pPr lvl="1"/>
            <a:r>
              <a:rPr lang="en-US" smtClean="0"/>
              <a:t>Control access to the hardware</a:t>
            </a:r>
          </a:p>
          <a:p>
            <a:pPr lvl="1"/>
            <a:r>
              <a:rPr lang="en-US" smtClean="0"/>
              <a:t>Ethernet and dial-up require a driver</a:t>
            </a:r>
          </a:p>
          <a:p>
            <a:pPr lvl="1"/>
            <a:r>
              <a:rPr lang="en-US" smtClean="0"/>
              <a:t>API connects to the driver</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33400" y="304800"/>
            <a:ext cx="8305800" cy="762000"/>
          </a:xfrm>
        </p:spPr>
        <p:txBody>
          <a:bodyPr/>
          <a:lstStyle/>
          <a:p>
            <a:r>
              <a:rPr lang="en-US" dirty="0" smtClean="0"/>
              <a:t>API and Network Drivers</a:t>
            </a:r>
          </a:p>
        </p:txBody>
      </p:sp>
      <p:pic>
        <p:nvPicPr>
          <p:cNvPr id="13315" name="Picture 4" descr="D:\My Documents\!books\norton im\chapter 10\driver.tif"/>
          <p:cNvPicPr>
            <a:picLocks noChangeAspect="1" noChangeArrowheads="1"/>
          </p:cNvPicPr>
          <p:nvPr/>
        </p:nvPicPr>
        <p:blipFill>
          <a:blip r:embed="rId2" cstate="print"/>
          <a:srcRect/>
          <a:stretch>
            <a:fillRect/>
          </a:stretch>
        </p:blipFill>
        <p:spPr bwMode="auto">
          <a:xfrm>
            <a:off x="1371600" y="1295400"/>
            <a:ext cx="7467600" cy="5287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3.0 </a:t>
            </a:r>
            <a:endParaRPr lang="en-US" dirty="0"/>
          </a:p>
        </p:txBody>
      </p:sp>
      <p:sp>
        <p:nvSpPr>
          <p:cNvPr id="3" name="Content Placeholder 2"/>
          <p:cNvSpPr>
            <a:spLocks noGrp="1"/>
          </p:cNvSpPr>
          <p:nvPr>
            <p:ph idx="1"/>
          </p:nvPr>
        </p:nvSpPr>
        <p:spPr/>
        <p:txBody>
          <a:bodyPr/>
          <a:lstStyle/>
          <a:p>
            <a:r>
              <a:rPr lang="en-US" dirty="0" smtClean="0"/>
              <a:t>The Web has evolved through versions 1.0 and 2.0, and work is underway to develop Web 3.0, also known as the </a:t>
            </a:r>
            <a:r>
              <a:rPr lang="en-US" dirty="0" smtClean="0">
                <a:solidFill>
                  <a:srgbClr val="0000CC"/>
                </a:solidFill>
              </a:rPr>
              <a:t>Semantic Web</a:t>
            </a:r>
            <a:r>
              <a:rPr lang="en-US" dirty="0" smtClean="0"/>
              <a:t>. </a:t>
            </a:r>
          </a:p>
          <a:p>
            <a:r>
              <a:rPr lang="en-US" dirty="0" smtClean="0"/>
              <a:t>Some researchers predict that this next generation of the Web will perform practically any task imaginable. </a:t>
            </a:r>
          </a:p>
          <a:p>
            <a:r>
              <a:rPr lang="en-US" dirty="0" smtClean="0"/>
              <a:t>In essence, the Web will become one huge searchable database, and automated agents of every type will retrieve the data we need to live productive lives.</a:t>
            </a:r>
          </a:p>
          <a:p>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Netiquette</a:t>
            </a:r>
            <a:endParaRPr lang="en-US" dirty="0"/>
          </a:p>
        </p:txBody>
      </p:sp>
      <p:sp>
        <p:nvSpPr>
          <p:cNvPr id="3" name="Content Placeholder 2"/>
          <p:cNvSpPr>
            <a:spLocks noGrp="1"/>
          </p:cNvSpPr>
          <p:nvPr>
            <p:ph idx="1"/>
          </p:nvPr>
        </p:nvSpPr>
        <p:spPr>
          <a:xfrm>
            <a:off x="304800" y="1066800"/>
            <a:ext cx="8534400" cy="1295400"/>
          </a:xfrm>
        </p:spPr>
        <p:txBody>
          <a:bodyPr/>
          <a:lstStyle/>
          <a:p>
            <a:r>
              <a:rPr lang="en-US" dirty="0" smtClean="0">
                <a:solidFill>
                  <a:srgbClr val="0000CC"/>
                </a:solidFill>
              </a:rPr>
              <a:t>Netiquette</a:t>
            </a:r>
            <a:r>
              <a:rPr lang="en-US" dirty="0" smtClean="0"/>
              <a:t> is the code of acceptable Internet behavior</a:t>
            </a:r>
            <a:endParaRPr lang="en-US" b="1" dirty="0" smtClean="0"/>
          </a:p>
        </p:txBody>
      </p:sp>
      <p:pic>
        <p:nvPicPr>
          <p:cNvPr id="4" name="Picture 3" descr="Fig2-33.gif"/>
          <p:cNvPicPr>
            <a:picLocks noChangeAspect="1"/>
          </p:cNvPicPr>
          <p:nvPr/>
        </p:nvPicPr>
        <p:blipFill>
          <a:blip r:embed="rId2" cstate="print"/>
          <a:srcRect/>
          <a:stretch>
            <a:fillRect/>
          </a:stretch>
        </p:blipFill>
        <p:spPr bwMode="auto">
          <a:xfrm>
            <a:off x="762000" y="1984971"/>
            <a:ext cx="7287340" cy="479682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 I</a:t>
            </a:r>
          </a:p>
        </p:txBody>
      </p:sp>
      <p:sp>
        <p:nvSpPr>
          <p:cNvPr id="9" name="Content Placeholder 8"/>
          <p:cNvSpPr>
            <a:spLocks noGrp="1"/>
          </p:cNvSpPr>
          <p:nvPr>
            <p:ph idx="1"/>
          </p:nvPr>
        </p:nvSpPr>
        <p:spPr>
          <a:xfrm>
            <a:off x="304800" y="1066800"/>
            <a:ext cx="8686800" cy="5486400"/>
          </a:xfrm>
        </p:spPr>
        <p:txBody>
          <a:bodyPr/>
          <a:lstStyle/>
          <a:p>
            <a:r>
              <a:rPr lang="en-US" dirty="0" smtClean="0"/>
              <a:t>WWW and Multimedia</a:t>
            </a:r>
          </a:p>
          <a:p>
            <a:pPr lvl="1"/>
            <a:r>
              <a:rPr lang="en-US" dirty="0" smtClean="0"/>
              <a:t>Graphics		Animation</a:t>
            </a:r>
          </a:p>
          <a:p>
            <a:pPr lvl="1"/>
            <a:r>
              <a:rPr lang="en-US" dirty="0" smtClean="0"/>
              <a:t>Audio			Video</a:t>
            </a:r>
          </a:p>
          <a:p>
            <a:pPr lvl="1"/>
            <a:r>
              <a:rPr lang="en-US" dirty="0" smtClean="0"/>
              <a:t>Virtual Reality		Plug-In</a:t>
            </a:r>
          </a:p>
          <a:p>
            <a:r>
              <a:rPr lang="en-US" dirty="0" smtClean="0"/>
              <a:t>Web Publishing</a:t>
            </a:r>
          </a:p>
          <a:p>
            <a:r>
              <a:rPr lang="en-US" dirty="0" smtClean="0"/>
              <a:t>E-Commerce</a:t>
            </a:r>
          </a:p>
          <a:p>
            <a:pPr lvl="1"/>
            <a:r>
              <a:rPr lang="en-US" dirty="0" smtClean="0"/>
              <a:t>Business to Consumer</a:t>
            </a:r>
          </a:p>
          <a:p>
            <a:pPr lvl="1"/>
            <a:r>
              <a:rPr lang="en-US" dirty="0" smtClean="0"/>
              <a:t>Business to Business</a:t>
            </a:r>
          </a:p>
          <a:p>
            <a:pPr lvl="1"/>
            <a:r>
              <a:rPr lang="en-US" dirty="0" smtClean="0"/>
              <a:t>Intranets and Extranets</a:t>
            </a:r>
          </a:p>
          <a:p>
            <a:pPr lvl="1"/>
            <a:r>
              <a:rPr lang="en-US" dirty="0" smtClean="0"/>
              <a:t>Security and Secure Web Pages</a:t>
            </a:r>
          </a:p>
          <a:p>
            <a:pPr lvl="1"/>
            <a:endParaRPr lang="en-US" dirty="0" smtClean="0"/>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 II</a:t>
            </a:r>
          </a:p>
        </p:txBody>
      </p:sp>
      <p:sp>
        <p:nvSpPr>
          <p:cNvPr id="9" name="Content Placeholder 8"/>
          <p:cNvSpPr>
            <a:spLocks noGrp="1"/>
          </p:cNvSpPr>
          <p:nvPr>
            <p:ph idx="1"/>
          </p:nvPr>
        </p:nvSpPr>
        <p:spPr>
          <a:xfrm>
            <a:off x="304800" y="1066800"/>
            <a:ext cx="8686800" cy="5486400"/>
          </a:xfrm>
        </p:spPr>
        <p:txBody>
          <a:bodyPr/>
          <a:lstStyle/>
          <a:p>
            <a:r>
              <a:rPr lang="en-US" dirty="0" smtClean="0"/>
              <a:t>Other Internet Services</a:t>
            </a:r>
          </a:p>
          <a:p>
            <a:pPr lvl="1"/>
            <a:r>
              <a:rPr lang="en-US" dirty="0" smtClean="0"/>
              <a:t>E-mail</a:t>
            </a:r>
          </a:p>
          <a:p>
            <a:pPr lvl="1"/>
            <a:r>
              <a:rPr lang="en-US" dirty="0" smtClean="0"/>
              <a:t>Instant Messaging</a:t>
            </a:r>
          </a:p>
          <a:p>
            <a:pPr lvl="1"/>
            <a:r>
              <a:rPr lang="en-US" dirty="0" smtClean="0"/>
              <a:t>Chat and Chat rooms</a:t>
            </a:r>
          </a:p>
          <a:p>
            <a:pPr lvl="1"/>
            <a:r>
              <a:rPr lang="en-US" dirty="0" smtClean="0"/>
              <a:t>News and Newsgroups</a:t>
            </a:r>
          </a:p>
          <a:p>
            <a:pPr lvl="1"/>
            <a:r>
              <a:rPr lang="en-US" dirty="0" smtClean="0"/>
              <a:t>VoIP</a:t>
            </a:r>
          </a:p>
          <a:p>
            <a:pPr lvl="1"/>
            <a:r>
              <a:rPr lang="en-US" dirty="0" smtClean="0"/>
              <a:t>FTP</a:t>
            </a:r>
          </a:p>
          <a:p>
            <a:r>
              <a:rPr lang="en-US" dirty="0" smtClean="0"/>
              <a:t>API and Network Drivers</a:t>
            </a:r>
          </a:p>
          <a:p>
            <a:r>
              <a:rPr lang="en-US" dirty="0" smtClean="0"/>
              <a:t>Rules of Netiquettes</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Recommended Websites</a:t>
            </a:r>
            <a:endParaRPr lang="en-US" dirty="0"/>
          </a:p>
        </p:txBody>
      </p:sp>
      <p:sp>
        <p:nvSpPr>
          <p:cNvPr id="3" name="Content Placeholder 2"/>
          <p:cNvSpPr>
            <a:spLocks noGrp="1"/>
          </p:cNvSpPr>
          <p:nvPr>
            <p:ph idx="1"/>
          </p:nvPr>
        </p:nvSpPr>
        <p:spPr/>
        <p:txBody>
          <a:bodyPr/>
          <a:lstStyle/>
          <a:p>
            <a:endParaRPr lang="en-US" sz="2400" dirty="0" smtClean="0"/>
          </a:p>
          <a:p>
            <a:endParaRPr lang="en-US" dirty="0"/>
          </a:p>
        </p:txBody>
      </p:sp>
      <p:sp>
        <p:nvSpPr>
          <p:cNvPr id="5" name="Rectangle 3"/>
          <p:cNvSpPr txBox="1">
            <a:spLocks noChangeArrowheads="1"/>
          </p:cNvSpPr>
          <p:nvPr/>
        </p:nvSpPr>
        <p:spPr bwMode="auto">
          <a:xfrm>
            <a:off x="304800" y="1066800"/>
            <a:ext cx="8534400" cy="556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spcBef>
                <a:spcPct val="20000"/>
              </a:spcBef>
              <a:buClr>
                <a:schemeClr val="accent1"/>
              </a:buClr>
              <a:buSzPct val="65000"/>
              <a:buFont typeface="Wingdings" pitchFamily="2" charset="2"/>
              <a:buChar char="n"/>
              <a:defRPr/>
            </a:pPr>
            <a:r>
              <a:rPr kumimoji="0" lang="en-US" altLang="zh-TW" sz="3000" b="0" i="0" u="none" strike="noStrike" kern="0" cap="none" spc="0" normalizeH="0" baseline="0" noProof="0" dirty="0" smtClean="0">
                <a:ln>
                  <a:noFill/>
                </a:ln>
                <a:solidFill>
                  <a:schemeClr val="tx1"/>
                </a:solidFill>
                <a:effectLst/>
                <a:uLnTx/>
                <a:uFillTx/>
                <a:latin typeface="+mn-lt"/>
                <a:ea typeface="新細明體" pitchFamily="18" charset="-120"/>
                <a:cs typeface="+mn-cs"/>
              </a:rPr>
              <a:t>d</a:t>
            </a:r>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Lecture_15</Template>
  <TotalTime>5877</TotalTime>
  <Words>2236</Words>
  <Application>Microsoft Office PowerPoint</Application>
  <PresentationFormat>On-screen Show (4:3)</PresentationFormat>
  <Paragraphs>377</Paragraphs>
  <Slides>57</Slides>
  <Notes>20</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Edge</vt:lpstr>
      <vt:lpstr>CSC 101 Introduction to Computing  Lecture 23 </vt:lpstr>
      <vt:lpstr>Last Lecture Summary</vt:lpstr>
      <vt:lpstr>Last Lecture Summary</vt:lpstr>
      <vt:lpstr>Objectives Overview</vt:lpstr>
      <vt:lpstr>WWW and Multimedia</vt:lpstr>
      <vt:lpstr>Graphic</vt:lpstr>
      <vt:lpstr>Graphic Format Used on Web</vt:lpstr>
      <vt:lpstr>Thumbnail</vt:lpstr>
      <vt:lpstr>Animation</vt:lpstr>
      <vt:lpstr>Audio</vt:lpstr>
      <vt:lpstr>Streaming Audio</vt:lpstr>
      <vt:lpstr>Downloading Music with iTunes</vt:lpstr>
      <vt:lpstr>Video</vt:lpstr>
      <vt:lpstr>Virtual Reality</vt:lpstr>
      <vt:lpstr>Plug-In</vt:lpstr>
      <vt:lpstr>Web Publishing</vt:lpstr>
      <vt:lpstr>Web Publishing</vt:lpstr>
      <vt:lpstr>E-Commerce</vt:lpstr>
      <vt:lpstr>E-Commerce</vt:lpstr>
      <vt:lpstr>Business to Consumer E-Commerce</vt:lpstr>
      <vt:lpstr>E-Commerce E-Retail</vt:lpstr>
      <vt:lpstr>Online Stores Vs Brick and Mortar</vt:lpstr>
      <vt:lpstr>Online vs. Brick and Mortar</vt:lpstr>
      <vt:lpstr>Using Online catalogs</vt:lpstr>
      <vt:lpstr>Paying for Purchases</vt:lpstr>
      <vt:lpstr>Getting Customer Services</vt:lpstr>
      <vt:lpstr>Consumer E-Commerce</vt:lpstr>
      <vt:lpstr>Consumer-to-Consumer (C2C)</vt:lpstr>
      <vt:lpstr>Business E-Commerce</vt:lpstr>
      <vt:lpstr>Intranets and Extranets</vt:lpstr>
      <vt:lpstr>Telecommuters</vt:lpstr>
      <vt:lpstr>Security</vt:lpstr>
      <vt:lpstr>Secure Web Pages</vt:lpstr>
      <vt:lpstr>Other Internet Services</vt:lpstr>
      <vt:lpstr>Other Internet Services</vt:lpstr>
      <vt:lpstr>Using E-mail</vt:lpstr>
      <vt:lpstr>Configure E-mail</vt:lpstr>
      <vt:lpstr>E-mail Actions</vt:lpstr>
      <vt:lpstr>Mailing List</vt:lpstr>
      <vt:lpstr>Instant Messaging</vt:lpstr>
      <vt:lpstr>Chat and Chat Rooms</vt:lpstr>
      <vt:lpstr>Internet Relay Chat (IRC)</vt:lpstr>
      <vt:lpstr>VoIP</vt:lpstr>
      <vt:lpstr>News</vt:lpstr>
      <vt:lpstr>Newsgroup</vt:lpstr>
      <vt:lpstr>File Transfer Protocol (FTP)</vt:lpstr>
      <vt:lpstr>File Transfer Protocol (FTP)</vt:lpstr>
      <vt:lpstr>P2P Services</vt:lpstr>
      <vt:lpstr>Online Services</vt:lpstr>
      <vt:lpstr>Software Accessing The Internet</vt:lpstr>
      <vt:lpstr>Software Accessing The Internet</vt:lpstr>
      <vt:lpstr>API and Network Drivers</vt:lpstr>
      <vt:lpstr>Web 3.0 </vt:lpstr>
      <vt:lpstr>Netiquette</vt:lpstr>
      <vt:lpstr>Summary I</vt:lpstr>
      <vt:lpstr>Summary II</vt:lpstr>
      <vt:lpstr>Recommended Websites</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subject>Introduction to Computing</dc:subject>
  <dc:creator>Dr. Iftikhar Azim Niaz</dc:creator>
  <cp:lastModifiedBy>NTS</cp:lastModifiedBy>
  <cp:revision>448</cp:revision>
  <dcterms:created xsi:type="dcterms:W3CDTF">2004-10-06T00:41:44Z</dcterms:created>
  <dcterms:modified xsi:type="dcterms:W3CDTF">2012-06-20T15:07:49Z</dcterms:modified>
</cp:coreProperties>
</file>