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42"/>
  </p:notesMasterIdLst>
  <p:sldIdLst>
    <p:sldId id="306" r:id="rId2"/>
    <p:sldId id="547" r:id="rId3"/>
    <p:sldId id="579" r:id="rId4"/>
    <p:sldId id="580" r:id="rId5"/>
    <p:sldId id="581" r:id="rId6"/>
    <p:sldId id="588" r:id="rId7"/>
    <p:sldId id="582" r:id="rId8"/>
    <p:sldId id="583" r:id="rId9"/>
    <p:sldId id="584" r:id="rId10"/>
    <p:sldId id="595" r:id="rId11"/>
    <p:sldId id="585" r:id="rId12"/>
    <p:sldId id="586" r:id="rId13"/>
    <p:sldId id="589" r:id="rId14"/>
    <p:sldId id="590" r:id="rId15"/>
    <p:sldId id="587" r:id="rId16"/>
    <p:sldId id="591" r:id="rId17"/>
    <p:sldId id="592" r:id="rId18"/>
    <p:sldId id="593" r:id="rId19"/>
    <p:sldId id="594" r:id="rId20"/>
    <p:sldId id="596" r:id="rId21"/>
    <p:sldId id="604" r:id="rId22"/>
    <p:sldId id="605" r:id="rId23"/>
    <p:sldId id="606" r:id="rId24"/>
    <p:sldId id="607" r:id="rId25"/>
    <p:sldId id="608" r:id="rId26"/>
    <p:sldId id="598" r:id="rId27"/>
    <p:sldId id="609" r:id="rId28"/>
    <p:sldId id="610" r:id="rId29"/>
    <p:sldId id="611" r:id="rId30"/>
    <p:sldId id="599" r:id="rId31"/>
    <p:sldId id="600" r:id="rId32"/>
    <p:sldId id="601" r:id="rId33"/>
    <p:sldId id="616" r:id="rId34"/>
    <p:sldId id="617" r:id="rId35"/>
    <p:sldId id="618" r:id="rId36"/>
    <p:sldId id="619" r:id="rId37"/>
    <p:sldId id="602" r:id="rId38"/>
    <p:sldId id="603" r:id="rId39"/>
    <p:sldId id="612" r:id="rId40"/>
    <p:sldId id="576"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6532" autoAdjust="0"/>
  </p:normalViewPr>
  <p:slideViewPr>
    <p:cSldViewPr>
      <p:cViewPr varScale="1">
        <p:scale>
          <a:sx n="65" d="100"/>
          <a:sy n="65" d="100"/>
        </p:scale>
        <p:origin x="-1458" y="-114"/>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2508"/>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9E547-3C66-4E5D-9D07-0515EED2B913}" type="doc">
      <dgm:prSet loTypeId="urn:microsoft.com/office/officeart/2005/8/layout/default" loCatId="list" qsTypeId="urn:microsoft.com/office/officeart/2005/8/quickstyle/simple5" qsCatId="simple" csTypeId="urn:microsoft.com/office/officeart/2005/8/colors/accent4_3" csCatId="accent4" phldr="1"/>
      <dgm:spPr/>
      <dgm:t>
        <a:bodyPr/>
        <a:lstStyle/>
        <a:p>
          <a:endParaRPr lang="en-US"/>
        </a:p>
      </dgm:t>
    </dgm:pt>
    <dgm:pt modelId="{F9022B54-68C2-4973-9A00-460029290542}">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smtClean="0">
              <a:solidFill>
                <a:sysClr val="window" lastClr="FFFFFF"/>
              </a:solidFill>
              <a:latin typeface="Calibri"/>
              <a:ea typeface="+mn-ea"/>
              <a:cs typeface="+mn-cs"/>
            </a:rPr>
            <a:t>Discuss the history and  </a:t>
          </a:r>
          <a:r>
            <a:rPr lang="en-US" dirty="0" smtClean="0">
              <a:solidFill>
                <a:sysClr val="window" lastClr="FFFFFF"/>
              </a:solidFill>
              <a:latin typeface="Calibri"/>
              <a:ea typeface="+mn-ea"/>
              <a:cs typeface="+mn-cs"/>
            </a:rPr>
            <a:t>evolution of the Internet</a:t>
          </a:r>
          <a:endParaRPr lang="en-US" dirty="0">
            <a:solidFill>
              <a:sysClr val="window" lastClr="FFFFFF"/>
            </a:solidFill>
            <a:latin typeface="Calibri"/>
            <a:ea typeface="+mn-ea"/>
            <a:cs typeface="+mn-cs"/>
          </a:endParaRPr>
        </a:p>
      </dgm:t>
    </dgm:pt>
    <dgm:pt modelId="{0EBC0F7C-C083-479E-822C-AA3F278D062A}" type="parTrans" cxnId="{A36A33C9-5EC3-4472-82B9-956D1373C0B4}">
      <dgm:prSet/>
      <dgm:spPr/>
      <dgm:t>
        <a:bodyPr/>
        <a:lstStyle/>
        <a:p>
          <a:endParaRPr lang="en-US"/>
        </a:p>
      </dgm:t>
    </dgm:pt>
    <dgm:pt modelId="{AEC43A17-FDDC-4261-BB01-B6005B7A4552}" type="sibTrans" cxnId="{A36A33C9-5EC3-4472-82B9-956D1373C0B4}">
      <dgm:prSet/>
      <dgm:spPr/>
      <dgm:t>
        <a:bodyPr/>
        <a:lstStyle/>
        <a:p>
          <a:endParaRPr lang="en-US"/>
        </a:p>
      </dgm:t>
    </dgm:pt>
    <dgm:pt modelId="{13D456FC-2F9A-4EBC-A036-BD4C883CDAFF}">
      <dgm:prSet/>
      <dgm:spPr>
        <a:xfrm>
          <a:off x="3038474" y="528637"/>
          <a:ext cx="2762250" cy="1657349"/>
        </a:xfr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and briefly describe various broadband Internet connections and state differences between broadband Internet connections and dial-up connections</a:t>
          </a:r>
        </a:p>
      </dgm:t>
    </dgm:pt>
    <dgm:pt modelId="{75050760-A0D7-4E88-8113-21C1F9492564}" type="parTrans" cxnId="{220D59F4-DACF-4CE0-A672-046BAA3BF753}">
      <dgm:prSet/>
      <dgm:spPr/>
      <dgm:t>
        <a:bodyPr/>
        <a:lstStyle/>
        <a:p>
          <a:endParaRPr lang="en-US"/>
        </a:p>
      </dgm:t>
    </dgm:pt>
    <dgm:pt modelId="{B6E8DC3B-3CB9-4174-9DF5-4BFB639CC1FF}" type="sibTrans" cxnId="{220D59F4-DACF-4CE0-A672-046BAA3BF753}">
      <dgm:prSet/>
      <dgm:spPr/>
      <dgm:t>
        <a:bodyPr/>
        <a:lstStyle/>
        <a:p>
          <a:endParaRPr lang="en-US"/>
        </a:p>
      </dgm:t>
    </dgm:pt>
    <dgm:pt modelId="{52B05F73-CF41-4ED6-9ABC-233640E28F33}">
      <dgm:prSet/>
      <dgm:spPr>
        <a:xfrm>
          <a:off x="6076950" y="528637"/>
          <a:ext cx="2762250" cy="1657349"/>
        </a:xfr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the types of Internet access providers</a:t>
          </a:r>
        </a:p>
      </dgm:t>
    </dgm:pt>
    <dgm:pt modelId="{CE36DD71-FEE8-455E-B198-A9D7E377D501}" type="parTrans" cxnId="{45C3EFCD-A5F6-4B17-85BE-37BB1C7371C4}">
      <dgm:prSet/>
      <dgm:spPr/>
      <dgm:t>
        <a:bodyPr/>
        <a:lstStyle/>
        <a:p>
          <a:endParaRPr lang="en-US"/>
        </a:p>
      </dgm:t>
    </dgm:pt>
    <dgm:pt modelId="{61CD1189-ACBB-4C8D-B9C7-087CF3741252}" type="sibTrans" cxnId="{45C3EFCD-A5F6-4B17-85BE-37BB1C7371C4}">
      <dgm:prSet/>
      <dgm:spPr/>
      <dgm:t>
        <a:bodyPr/>
        <a:lstStyle/>
        <a:p>
          <a:endParaRPr lang="en-US"/>
        </a:p>
      </dgm:t>
    </dgm:pt>
    <dgm:pt modelId="{02751C42-5A3B-4B56-B837-A88E5A347344}">
      <dgm:prSet/>
      <dgm:spPr>
        <a:xfrm>
          <a:off x="0" y="2462212"/>
          <a:ext cx="2762250" cy="1657349"/>
        </a:xfrm>
        <a:gradFill rotWithShape="0">
          <a:gsLst>
            <a:gs pos="0">
              <a:srgbClr val="8064A2">
                <a:shade val="80000"/>
                <a:hueOff val="-105935"/>
                <a:satOff val="-2619"/>
                <a:lumOff val="14993"/>
                <a:alphaOff val="0"/>
                <a:shade val="51000"/>
                <a:satMod val="130000"/>
              </a:srgbClr>
            </a:gs>
            <a:gs pos="80000">
              <a:srgbClr val="8064A2">
                <a:shade val="80000"/>
                <a:hueOff val="-105935"/>
                <a:satOff val="-2619"/>
                <a:lumOff val="14993"/>
                <a:alphaOff val="0"/>
                <a:shade val="93000"/>
                <a:satMod val="130000"/>
              </a:srgbClr>
            </a:gs>
            <a:gs pos="100000">
              <a:srgbClr val="8064A2">
                <a:shade val="80000"/>
                <a:hueOff val="-105935"/>
                <a:satOff val="-2619"/>
                <a:lumOff val="1499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the purpose of an IP address and its relationship to a domain name</a:t>
          </a:r>
        </a:p>
      </dgm:t>
    </dgm:pt>
    <dgm:pt modelId="{2F69A6C1-3264-4B08-AEEE-A43FAFF05D40}" type="parTrans" cxnId="{C8790769-085A-429F-A059-56482251A4E1}">
      <dgm:prSet/>
      <dgm:spPr/>
      <dgm:t>
        <a:bodyPr/>
        <a:lstStyle/>
        <a:p>
          <a:endParaRPr lang="en-US"/>
        </a:p>
      </dgm:t>
    </dgm:pt>
    <dgm:pt modelId="{2FACCAF7-5B66-4EB2-B811-76DC4A2EBA38}" type="sibTrans" cxnId="{C8790769-085A-429F-A059-56482251A4E1}">
      <dgm:prSet/>
      <dgm:spPr/>
      <dgm:t>
        <a:bodyPr/>
        <a:lstStyle/>
        <a:p>
          <a:endParaRPr lang="en-US"/>
        </a:p>
      </dgm:t>
    </dgm:pt>
    <dgm:pt modelId="{8CEE455F-2BD3-4909-BDE8-3DD8DB7E26EF}">
      <dgm:prSet/>
      <dgm:spPr>
        <a:xfrm>
          <a:off x="3038474" y="2462212"/>
          <a:ext cx="2762250" cy="1657349"/>
        </a:xfrm>
        <a:gradFill rotWithShape="0">
          <a:gsLst>
            <a:gs pos="0">
              <a:srgbClr val="8064A2">
                <a:shade val="80000"/>
                <a:hueOff val="-141246"/>
                <a:satOff val="-3492"/>
                <a:lumOff val="19990"/>
                <a:alphaOff val="0"/>
                <a:shade val="51000"/>
                <a:satMod val="130000"/>
              </a:srgbClr>
            </a:gs>
            <a:gs pos="80000">
              <a:srgbClr val="8064A2">
                <a:shade val="80000"/>
                <a:hueOff val="-141246"/>
                <a:satOff val="-3492"/>
                <a:lumOff val="19990"/>
                <a:alphaOff val="0"/>
                <a:shade val="93000"/>
                <a:satMod val="130000"/>
              </a:srgbClr>
            </a:gs>
            <a:gs pos="100000">
              <a:srgbClr val="8064A2">
                <a:shade val="80000"/>
                <a:hueOff val="-141246"/>
                <a:satOff val="-3492"/>
                <a:lumOff val="1999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Explain the purpose of a Web browser and identify the components of a Web address</a:t>
          </a:r>
        </a:p>
      </dgm:t>
    </dgm:pt>
    <dgm:pt modelId="{F162A297-73D2-450F-BB11-3118CC90DEDC}" type="parTrans" cxnId="{5F52ED6E-B63B-488E-8FA2-EACA97D950A9}">
      <dgm:prSet/>
      <dgm:spPr/>
      <dgm:t>
        <a:bodyPr/>
        <a:lstStyle/>
        <a:p>
          <a:endParaRPr lang="en-US"/>
        </a:p>
      </dgm:t>
    </dgm:pt>
    <dgm:pt modelId="{926F4DDA-5F23-43B2-9E51-CE9794B481E6}" type="sibTrans" cxnId="{5F52ED6E-B63B-488E-8FA2-EACA97D950A9}">
      <dgm:prSet/>
      <dgm:spPr/>
      <dgm:t>
        <a:bodyPr/>
        <a:lstStyle/>
        <a:p>
          <a:endParaRPr lang="en-US"/>
        </a:p>
      </dgm:t>
    </dgm:pt>
    <dgm:pt modelId="{46A1C575-DE29-4021-A28C-E1E7FA78085E}" type="pres">
      <dgm:prSet presAssocID="{3DE9E547-3C66-4E5D-9D07-0515EED2B913}" presName="diagram" presStyleCnt="0">
        <dgm:presLayoutVars>
          <dgm:dir/>
          <dgm:resizeHandles val="exact"/>
        </dgm:presLayoutVars>
      </dgm:prSet>
      <dgm:spPr/>
      <dgm:t>
        <a:bodyPr/>
        <a:lstStyle/>
        <a:p>
          <a:endParaRPr lang="en-US"/>
        </a:p>
      </dgm:t>
    </dgm:pt>
    <dgm:pt modelId="{E43CDCF3-D5B2-4556-A6FF-1FBA940E878F}" type="pres">
      <dgm:prSet presAssocID="{F9022B54-68C2-4973-9A00-460029290542}" presName="node" presStyleLbl="node1" presStyleIdx="0" presStyleCnt="5">
        <dgm:presLayoutVars>
          <dgm:bulletEnabled val="1"/>
        </dgm:presLayoutVars>
      </dgm:prSet>
      <dgm:spPr>
        <a:prstGeom prst="rect">
          <a:avLst/>
        </a:prstGeom>
      </dgm:spPr>
      <dgm:t>
        <a:bodyPr/>
        <a:lstStyle/>
        <a:p>
          <a:endParaRPr lang="en-US"/>
        </a:p>
      </dgm:t>
    </dgm:pt>
    <dgm:pt modelId="{54066D3B-676A-41CA-98B3-C0905E22B6EF}" type="pres">
      <dgm:prSet presAssocID="{AEC43A17-FDDC-4261-BB01-B6005B7A4552}" presName="sibTrans" presStyleCnt="0"/>
      <dgm:spPr/>
    </dgm:pt>
    <dgm:pt modelId="{6AFA3AB6-4188-407D-ADC2-50A48C44B598}" type="pres">
      <dgm:prSet presAssocID="{13D456FC-2F9A-4EBC-A036-BD4C883CDAFF}" presName="node" presStyleLbl="node1" presStyleIdx="1" presStyleCnt="5">
        <dgm:presLayoutVars>
          <dgm:bulletEnabled val="1"/>
        </dgm:presLayoutVars>
      </dgm:prSet>
      <dgm:spPr>
        <a:prstGeom prst="rect">
          <a:avLst/>
        </a:prstGeom>
      </dgm:spPr>
      <dgm:t>
        <a:bodyPr/>
        <a:lstStyle/>
        <a:p>
          <a:endParaRPr lang="en-US"/>
        </a:p>
      </dgm:t>
    </dgm:pt>
    <dgm:pt modelId="{1AD867DA-5357-4ECA-81B9-B0401A63F649}" type="pres">
      <dgm:prSet presAssocID="{B6E8DC3B-3CB9-4174-9DF5-4BFB639CC1FF}" presName="sibTrans" presStyleCnt="0"/>
      <dgm:spPr/>
    </dgm:pt>
    <dgm:pt modelId="{EF20503C-CB0A-41E9-BD66-8B0A88529511}" type="pres">
      <dgm:prSet presAssocID="{52B05F73-CF41-4ED6-9ABC-233640E28F33}" presName="node" presStyleLbl="node1" presStyleIdx="2" presStyleCnt="5">
        <dgm:presLayoutVars>
          <dgm:bulletEnabled val="1"/>
        </dgm:presLayoutVars>
      </dgm:prSet>
      <dgm:spPr>
        <a:prstGeom prst="rect">
          <a:avLst/>
        </a:prstGeom>
      </dgm:spPr>
      <dgm:t>
        <a:bodyPr/>
        <a:lstStyle/>
        <a:p>
          <a:endParaRPr lang="en-US"/>
        </a:p>
      </dgm:t>
    </dgm:pt>
    <dgm:pt modelId="{D5C34E09-58CA-4BAD-B8A0-12278BE1965F}" type="pres">
      <dgm:prSet presAssocID="{61CD1189-ACBB-4C8D-B9C7-087CF3741252}" presName="sibTrans" presStyleCnt="0"/>
      <dgm:spPr/>
    </dgm:pt>
    <dgm:pt modelId="{9654EA5E-8C5C-4B80-89D7-9C9899E9BF09}" type="pres">
      <dgm:prSet presAssocID="{02751C42-5A3B-4B56-B837-A88E5A347344}" presName="node" presStyleLbl="node1" presStyleIdx="3" presStyleCnt="5">
        <dgm:presLayoutVars>
          <dgm:bulletEnabled val="1"/>
        </dgm:presLayoutVars>
      </dgm:prSet>
      <dgm:spPr>
        <a:prstGeom prst="rect">
          <a:avLst/>
        </a:prstGeom>
      </dgm:spPr>
      <dgm:t>
        <a:bodyPr/>
        <a:lstStyle/>
        <a:p>
          <a:endParaRPr lang="en-US"/>
        </a:p>
      </dgm:t>
    </dgm:pt>
    <dgm:pt modelId="{3EE73A28-3E3B-4044-89F3-DCF7FBEA4CB1}" type="pres">
      <dgm:prSet presAssocID="{2FACCAF7-5B66-4EB2-B811-76DC4A2EBA38}" presName="sibTrans" presStyleCnt="0"/>
      <dgm:spPr/>
    </dgm:pt>
    <dgm:pt modelId="{3D47C011-73D7-48B0-9E50-108AAAED6724}" type="pres">
      <dgm:prSet presAssocID="{8CEE455F-2BD3-4909-BDE8-3DD8DB7E26EF}" presName="node" presStyleLbl="node1" presStyleIdx="4" presStyleCnt="5">
        <dgm:presLayoutVars>
          <dgm:bulletEnabled val="1"/>
        </dgm:presLayoutVars>
      </dgm:prSet>
      <dgm:spPr>
        <a:prstGeom prst="rect">
          <a:avLst/>
        </a:prstGeom>
      </dgm:spPr>
      <dgm:t>
        <a:bodyPr/>
        <a:lstStyle/>
        <a:p>
          <a:endParaRPr lang="en-US"/>
        </a:p>
      </dgm:t>
    </dgm:pt>
  </dgm:ptLst>
  <dgm:cxnLst>
    <dgm:cxn modelId="{E734C1AA-F774-48BA-9937-70D3E47D36EE}" type="presOf" srcId="{F9022B54-68C2-4973-9A00-460029290542}" destId="{E43CDCF3-D5B2-4556-A6FF-1FBA940E878F}" srcOrd="0" destOrd="0" presId="urn:microsoft.com/office/officeart/2005/8/layout/default"/>
    <dgm:cxn modelId="{FC450BFA-14F3-420E-B736-4D9F03E3AE41}" type="presOf" srcId="{52B05F73-CF41-4ED6-9ABC-233640E28F33}" destId="{EF20503C-CB0A-41E9-BD66-8B0A88529511}" srcOrd="0" destOrd="0" presId="urn:microsoft.com/office/officeart/2005/8/layout/default"/>
    <dgm:cxn modelId="{220D59F4-DACF-4CE0-A672-046BAA3BF753}" srcId="{3DE9E547-3C66-4E5D-9D07-0515EED2B913}" destId="{13D456FC-2F9A-4EBC-A036-BD4C883CDAFF}" srcOrd="1" destOrd="0" parTransId="{75050760-A0D7-4E88-8113-21C1F9492564}" sibTransId="{B6E8DC3B-3CB9-4174-9DF5-4BFB639CC1FF}"/>
    <dgm:cxn modelId="{A36A33C9-5EC3-4472-82B9-956D1373C0B4}" srcId="{3DE9E547-3C66-4E5D-9D07-0515EED2B913}" destId="{F9022B54-68C2-4973-9A00-460029290542}" srcOrd="0" destOrd="0" parTransId="{0EBC0F7C-C083-479E-822C-AA3F278D062A}" sibTransId="{AEC43A17-FDDC-4261-BB01-B6005B7A4552}"/>
    <dgm:cxn modelId="{130F3812-11DD-4C5D-BE7B-673B12967A16}" type="presOf" srcId="{3DE9E547-3C66-4E5D-9D07-0515EED2B913}" destId="{46A1C575-DE29-4021-A28C-E1E7FA78085E}" srcOrd="0" destOrd="0" presId="urn:microsoft.com/office/officeart/2005/8/layout/default"/>
    <dgm:cxn modelId="{5F52ED6E-B63B-488E-8FA2-EACA97D950A9}" srcId="{3DE9E547-3C66-4E5D-9D07-0515EED2B913}" destId="{8CEE455F-2BD3-4909-BDE8-3DD8DB7E26EF}" srcOrd="4" destOrd="0" parTransId="{F162A297-73D2-450F-BB11-3118CC90DEDC}" sibTransId="{926F4DDA-5F23-43B2-9E51-CE9794B481E6}"/>
    <dgm:cxn modelId="{45C3EFCD-A5F6-4B17-85BE-37BB1C7371C4}" srcId="{3DE9E547-3C66-4E5D-9D07-0515EED2B913}" destId="{52B05F73-CF41-4ED6-9ABC-233640E28F33}" srcOrd="2" destOrd="0" parTransId="{CE36DD71-FEE8-455E-B198-A9D7E377D501}" sibTransId="{61CD1189-ACBB-4C8D-B9C7-087CF3741252}"/>
    <dgm:cxn modelId="{206DD92D-8A53-4045-826A-206FDCF2B658}" type="presOf" srcId="{02751C42-5A3B-4B56-B837-A88E5A347344}" destId="{9654EA5E-8C5C-4B80-89D7-9C9899E9BF09}" srcOrd="0" destOrd="0" presId="urn:microsoft.com/office/officeart/2005/8/layout/default"/>
    <dgm:cxn modelId="{9364FBA4-D444-42A8-A352-05830A6B98AF}" type="presOf" srcId="{13D456FC-2F9A-4EBC-A036-BD4C883CDAFF}" destId="{6AFA3AB6-4188-407D-ADC2-50A48C44B598}" srcOrd="0" destOrd="0" presId="urn:microsoft.com/office/officeart/2005/8/layout/default"/>
    <dgm:cxn modelId="{C8790769-085A-429F-A059-56482251A4E1}" srcId="{3DE9E547-3C66-4E5D-9D07-0515EED2B913}" destId="{02751C42-5A3B-4B56-B837-A88E5A347344}" srcOrd="3" destOrd="0" parTransId="{2F69A6C1-3264-4B08-AEEE-A43FAFF05D40}" sibTransId="{2FACCAF7-5B66-4EB2-B811-76DC4A2EBA38}"/>
    <dgm:cxn modelId="{D4CF503C-1094-4675-8257-1A99863C2B0A}" type="presOf" srcId="{8CEE455F-2BD3-4909-BDE8-3DD8DB7E26EF}" destId="{3D47C011-73D7-48B0-9E50-108AAAED6724}" srcOrd="0" destOrd="0" presId="urn:microsoft.com/office/officeart/2005/8/layout/default"/>
    <dgm:cxn modelId="{ABA4FA76-3806-448F-86E7-F2071CCC87BD}" type="presParOf" srcId="{46A1C575-DE29-4021-A28C-E1E7FA78085E}" destId="{E43CDCF3-D5B2-4556-A6FF-1FBA940E878F}" srcOrd="0" destOrd="0" presId="urn:microsoft.com/office/officeart/2005/8/layout/default"/>
    <dgm:cxn modelId="{4FBE70EA-481E-4CDB-B756-E2FBC0B0113C}" type="presParOf" srcId="{46A1C575-DE29-4021-A28C-E1E7FA78085E}" destId="{54066D3B-676A-41CA-98B3-C0905E22B6EF}" srcOrd="1" destOrd="0" presId="urn:microsoft.com/office/officeart/2005/8/layout/default"/>
    <dgm:cxn modelId="{E29E9DDA-F053-41FB-AECA-2ECAE7771F99}" type="presParOf" srcId="{46A1C575-DE29-4021-A28C-E1E7FA78085E}" destId="{6AFA3AB6-4188-407D-ADC2-50A48C44B598}" srcOrd="2" destOrd="0" presId="urn:microsoft.com/office/officeart/2005/8/layout/default"/>
    <dgm:cxn modelId="{C6750756-F4F4-46EB-A118-7178B89EFE88}" type="presParOf" srcId="{46A1C575-DE29-4021-A28C-E1E7FA78085E}" destId="{1AD867DA-5357-4ECA-81B9-B0401A63F649}" srcOrd="3" destOrd="0" presId="urn:microsoft.com/office/officeart/2005/8/layout/default"/>
    <dgm:cxn modelId="{F4617546-3948-4F48-87C4-97BDB8E0A19D}" type="presParOf" srcId="{46A1C575-DE29-4021-A28C-E1E7FA78085E}" destId="{EF20503C-CB0A-41E9-BD66-8B0A88529511}" srcOrd="4" destOrd="0" presId="urn:microsoft.com/office/officeart/2005/8/layout/default"/>
    <dgm:cxn modelId="{2F3CF6D0-2479-4314-873B-A416BB52F342}" type="presParOf" srcId="{46A1C575-DE29-4021-A28C-E1E7FA78085E}" destId="{D5C34E09-58CA-4BAD-B8A0-12278BE1965F}" srcOrd="5" destOrd="0" presId="urn:microsoft.com/office/officeart/2005/8/layout/default"/>
    <dgm:cxn modelId="{0E601E64-AD78-4F96-A20B-9F2FC7922FF4}" type="presParOf" srcId="{46A1C575-DE29-4021-A28C-E1E7FA78085E}" destId="{9654EA5E-8C5C-4B80-89D7-9C9899E9BF09}" srcOrd="6" destOrd="0" presId="urn:microsoft.com/office/officeart/2005/8/layout/default"/>
    <dgm:cxn modelId="{336931F1-8A54-4C51-B965-625384F6018F}" type="presParOf" srcId="{46A1C575-DE29-4021-A28C-E1E7FA78085E}" destId="{3EE73A28-3E3B-4044-89F3-DCF7FBEA4CB1}" srcOrd="7" destOrd="0" presId="urn:microsoft.com/office/officeart/2005/8/layout/default"/>
    <dgm:cxn modelId="{F2521AAD-0B7C-4804-826E-10F428C4F987}" type="presParOf" srcId="{46A1C575-DE29-4021-A28C-E1E7FA78085E}" destId="{3D47C011-73D7-48B0-9E50-108AAAED6724}"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29EA5B-AFCF-4670-AD43-8C8D0BF3E278}" type="doc">
      <dgm:prSet loTypeId="urn:microsoft.com/office/officeart/2005/8/layout/default" loCatId="list" qsTypeId="urn:microsoft.com/office/officeart/2005/8/quickstyle/simple5" qsCatId="simple" csTypeId="urn:microsoft.com/office/officeart/2005/8/colors/accent3_1" csCatId="accent3" phldr="1"/>
      <dgm:spPr/>
      <dgm:t>
        <a:bodyPr/>
        <a:lstStyle/>
        <a:p>
          <a:endParaRPr lang="en-US"/>
        </a:p>
      </dgm:t>
    </dgm:pt>
    <dgm:pt modelId="{E0ECEA7E-6EA1-40AE-941D-F33D475E6736}">
      <dgm:prSet phldrT="[Text]"/>
      <dgm:spPr>
        <a:xfrm>
          <a:off x="892" y="174426"/>
          <a:ext cx="3482578" cy="2089546"/>
        </a:xfr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Text" lastClr="000000">
                  <a:hueOff val="0"/>
                  <a:satOff val="0"/>
                  <a:lumOff val="0"/>
                  <a:alphaOff val="0"/>
                </a:sysClr>
              </a:solidFill>
              <a:latin typeface="Calibri"/>
              <a:ea typeface="+mn-ea"/>
              <a:cs typeface="+mn-cs"/>
            </a:rPr>
            <a:t>Allow scientists at different physical locations to share information and work together</a:t>
          </a:r>
          <a:endParaRPr lang="en-US" dirty="0">
            <a:solidFill>
              <a:sysClr val="windowText" lastClr="000000">
                <a:hueOff val="0"/>
                <a:satOff val="0"/>
                <a:lumOff val="0"/>
                <a:alphaOff val="0"/>
              </a:sysClr>
            </a:solidFill>
            <a:latin typeface="Calibri"/>
            <a:ea typeface="+mn-ea"/>
            <a:cs typeface="+mn-cs"/>
          </a:endParaRPr>
        </a:p>
      </dgm:t>
    </dgm:pt>
    <dgm:pt modelId="{D5DE24F7-1CFC-402A-857A-45520FD06C43}" type="parTrans" cxnId="{BDB2D09C-EEBF-459D-91D2-6F4CCF6D52BB}">
      <dgm:prSet/>
      <dgm:spPr/>
      <dgm:t>
        <a:bodyPr/>
        <a:lstStyle/>
        <a:p>
          <a:endParaRPr lang="en-US"/>
        </a:p>
      </dgm:t>
    </dgm:pt>
    <dgm:pt modelId="{F20C3DC4-5F58-49F9-AAA8-EC9158BEE7DD}" type="sibTrans" cxnId="{BDB2D09C-EEBF-459D-91D2-6F4CCF6D52BB}">
      <dgm:prSet/>
      <dgm:spPr/>
      <dgm:t>
        <a:bodyPr/>
        <a:lstStyle/>
        <a:p>
          <a:endParaRPr lang="en-US"/>
        </a:p>
      </dgm:t>
    </dgm:pt>
    <dgm:pt modelId="{1BB796E6-A079-4143-938E-7A9136FEFAB4}">
      <dgm:prSet phldrT="[Text]"/>
      <dgm:spPr>
        <a:xfrm>
          <a:off x="3831728" y="174426"/>
          <a:ext cx="3482578" cy="2089546"/>
        </a:xfr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Text" lastClr="000000">
                  <a:hueOff val="0"/>
                  <a:satOff val="0"/>
                  <a:lumOff val="0"/>
                  <a:alphaOff val="0"/>
                </a:sysClr>
              </a:solidFill>
              <a:latin typeface="Calibri"/>
              <a:ea typeface="+mn-ea"/>
              <a:cs typeface="+mn-cs"/>
            </a:rPr>
            <a:t>Function even if part of the network were disabled or destroyed by a disaster</a:t>
          </a:r>
          <a:endParaRPr lang="en-US" dirty="0">
            <a:solidFill>
              <a:sysClr val="windowText" lastClr="000000">
                <a:hueOff val="0"/>
                <a:satOff val="0"/>
                <a:lumOff val="0"/>
                <a:alphaOff val="0"/>
              </a:sysClr>
            </a:solidFill>
            <a:latin typeface="Calibri"/>
            <a:ea typeface="+mn-ea"/>
            <a:cs typeface="+mn-cs"/>
          </a:endParaRPr>
        </a:p>
      </dgm:t>
    </dgm:pt>
    <dgm:pt modelId="{66BA3D47-4081-4295-B74E-F0E06CC25589}" type="parTrans" cxnId="{0A701F32-4E03-441F-8680-D626A9AF5E59}">
      <dgm:prSet/>
      <dgm:spPr/>
      <dgm:t>
        <a:bodyPr/>
        <a:lstStyle/>
        <a:p>
          <a:endParaRPr lang="en-US"/>
        </a:p>
      </dgm:t>
    </dgm:pt>
    <dgm:pt modelId="{615BF828-0464-43BA-B177-0BA2C25894FA}" type="sibTrans" cxnId="{0A701F32-4E03-441F-8680-D626A9AF5E59}">
      <dgm:prSet/>
      <dgm:spPr/>
      <dgm:t>
        <a:bodyPr/>
        <a:lstStyle/>
        <a:p>
          <a:endParaRPr lang="en-US"/>
        </a:p>
      </dgm:t>
    </dgm:pt>
    <dgm:pt modelId="{431B7803-CEDA-4710-A40E-6006114BDE03}" type="pres">
      <dgm:prSet presAssocID="{FC29EA5B-AFCF-4670-AD43-8C8D0BF3E278}" presName="diagram" presStyleCnt="0">
        <dgm:presLayoutVars>
          <dgm:dir/>
          <dgm:resizeHandles val="exact"/>
        </dgm:presLayoutVars>
      </dgm:prSet>
      <dgm:spPr/>
      <dgm:t>
        <a:bodyPr/>
        <a:lstStyle/>
        <a:p>
          <a:endParaRPr lang="en-US"/>
        </a:p>
      </dgm:t>
    </dgm:pt>
    <dgm:pt modelId="{8CD95873-1087-43EF-BBED-83526C5EABFE}" type="pres">
      <dgm:prSet presAssocID="{E0ECEA7E-6EA1-40AE-941D-F33D475E6736}" presName="node" presStyleLbl="node1" presStyleIdx="0" presStyleCnt="2">
        <dgm:presLayoutVars>
          <dgm:bulletEnabled val="1"/>
        </dgm:presLayoutVars>
      </dgm:prSet>
      <dgm:spPr>
        <a:prstGeom prst="rect">
          <a:avLst/>
        </a:prstGeom>
      </dgm:spPr>
      <dgm:t>
        <a:bodyPr/>
        <a:lstStyle/>
        <a:p>
          <a:endParaRPr lang="en-US"/>
        </a:p>
      </dgm:t>
    </dgm:pt>
    <dgm:pt modelId="{730A356A-7DC2-4C05-A5EA-81D5A6FD9134}" type="pres">
      <dgm:prSet presAssocID="{F20C3DC4-5F58-49F9-AAA8-EC9158BEE7DD}" presName="sibTrans" presStyleCnt="0"/>
      <dgm:spPr/>
    </dgm:pt>
    <dgm:pt modelId="{513CBBF7-51A9-4BB2-8E68-BAEDEEAEDD95}" type="pres">
      <dgm:prSet presAssocID="{1BB796E6-A079-4143-938E-7A9136FEFAB4}" presName="node" presStyleLbl="node1" presStyleIdx="1" presStyleCnt="2">
        <dgm:presLayoutVars>
          <dgm:bulletEnabled val="1"/>
        </dgm:presLayoutVars>
      </dgm:prSet>
      <dgm:spPr>
        <a:prstGeom prst="rect">
          <a:avLst/>
        </a:prstGeom>
      </dgm:spPr>
      <dgm:t>
        <a:bodyPr/>
        <a:lstStyle/>
        <a:p>
          <a:endParaRPr lang="en-US"/>
        </a:p>
      </dgm:t>
    </dgm:pt>
  </dgm:ptLst>
  <dgm:cxnLst>
    <dgm:cxn modelId="{BDB2D09C-EEBF-459D-91D2-6F4CCF6D52BB}" srcId="{FC29EA5B-AFCF-4670-AD43-8C8D0BF3E278}" destId="{E0ECEA7E-6EA1-40AE-941D-F33D475E6736}" srcOrd="0" destOrd="0" parTransId="{D5DE24F7-1CFC-402A-857A-45520FD06C43}" sibTransId="{F20C3DC4-5F58-49F9-AAA8-EC9158BEE7DD}"/>
    <dgm:cxn modelId="{9669C284-ADD6-4675-A4E7-3B30F27547D4}" type="presOf" srcId="{FC29EA5B-AFCF-4670-AD43-8C8D0BF3E278}" destId="{431B7803-CEDA-4710-A40E-6006114BDE03}" srcOrd="0" destOrd="0" presId="urn:microsoft.com/office/officeart/2005/8/layout/default"/>
    <dgm:cxn modelId="{0A701F32-4E03-441F-8680-D626A9AF5E59}" srcId="{FC29EA5B-AFCF-4670-AD43-8C8D0BF3E278}" destId="{1BB796E6-A079-4143-938E-7A9136FEFAB4}" srcOrd="1" destOrd="0" parTransId="{66BA3D47-4081-4295-B74E-F0E06CC25589}" sibTransId="{615BF828-0464-43BA-B177-0BA2C25894FA}"/>
    <dgm:cxn modelId="{F2C37430-B932-4D00-B972-059A7911A2E8}" type="presOf" srcId="{E0ECEA7E-6EA1-40AE-941D-F33D475E6736}" destId="{8CD95873-1087-43EF-BBED-83526C5EABFE}" srcOrd="0" destOrd="0" presId="urn:microsoft.com/office/officeart/2005/8/layout/default"/>
    <dgm:cxn modelId="{970FB55E-DFC2-4BE8-9424-649BE7A66853}" type="presOf" srcId="{1BB796E6-A079-4143-938E-7A9136FEFAB4}" destId="{513CBBF7-51A9-4BB2-8E68-BAEDEEAEDD95}" srcOrd="0" destOrd="0" presId="urn:microsoft.com/office/officeart/2005/8/layout/default"/>
    <dgm:cxn modelId="{B61D2DDC-6B02-4A9D-8CD6-451A9C94AE31}" type="presParOf" srcId="{431B7803-CEDA-4710-A40E-6006114BDE03}" destId="{8CD95873-1087-43EF-BBED-83526C5EABFE}" srcOrd="0" destOrd="0" presId="urn:microsoft.com/office/officeart/2005/8/layout/default"/>
    <dgm:cxn modelId="{54362256-F86D-4B96-B85F-9F30C79BDBA0}" type="presParOf" srcId="{431B7803-CEDA-4710-A40E-6006114BDE03}" destId="{730A356A-7DC2-4C05-A5EA-81D5A6FD9134}" srcOrd="1" destOrd="0" presId="urn:microsoft.com/office/officeart/2005/8/layout/default"/>
    <dgm:cxn modelId="{AC9F6F84-2364-4C18-A7AB-2C718E102915}" type="presParOf" srcId="{431B7803-CEDA-4710-A40E-6006114BDE03}" destId="{513CBBF7-51A9-4BB2-8E68-BAEDEEAEDD95}" srcOrd="2"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253AE7-8A70-4D39-92CE-4D52B5062F82}" type="doc">
      <dgm:prSet loTypeId="urn:microsoft.com/office/officeart/2005/8/layout/hProcess11" loCatId="process" qsTypeId="urn:microsoft.com/office/officeart/2005/8/quickstyle/simple1" qsCatId="simple" csTypeId="urn:microsoft.com/office/officeart/2005/8/colors/accent4_2" csCatId="accent4" phldr="1"/>
      <dgm:spPr/>
    </dgm:pt>
    <dgm:pt modelId="{BB52A09F-A2D8-4900-9A6A-56190F4EDF10}">
      <dgm:prSet phldrT="[Text]"/>
      <dgm:spPr>
        <a:xfrm>
          <a:off x="2184" y="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1969</a:t>
          </a:r>
          <a:r>
            <a:rPr lang="en-US" b="0" dirty="0" smtClean="0">
              <a:solidFill>
                <a:sysClr val="windowText" lastClr="000000">
                  <a:hueOff val="0"/>
                  <a:satOff val="0"/>
                  <a:lumOff val="0"/>
                  <a:alphaOff val="0"/>
                </a:sysClr>
              </a:solidFill>
              <a:latin typeface="Calibri"/>
              <a:ea typeface="+mn-ea"/>
              <a:cs typeface="+mn-cs"/>
            </a:rPr>
            <a:t> ARPANET becomes functional</a:t>
          </a:r>
          <a:endParaRPr lang="en-US" b="1" dirty="0">
            <a:solidFill>
              <a:sysClr val="windowText" lastClr="000000">
                <a:hueOff val="0"/>
                <a:satOff val="0"/>
                <a:lumOff val="0"/>
                <a:alphaOff val="0"/>
              </a:sysClr>
            </a:solidFill>
            <a:latin typeface="Calibri"/>
            <a:ea typeface="+mn-ea"/>
            <a:cs typeface="+mn-cs"/>
          </a:endParaRPr>
        </a:p>
      </dgm:t>
    </dgm:pt>
    <dgm:pt modelId="{E13AB538-1C3E-4E72-87B9-7BDF42231C37}" type="parTrans" cxnId="{92387D38-395E-4EAC-97FB-87F7D8CC9AE9}">
      <dgm:prSet/>
      <dgm:spPr/>
      <dgm:t>
        <a:bodyPr/>
        <a:lstStyle/>
        <a:p>
          <a:endParaRPr lang="en-US"/>
        </a:p>
      </dgm:t>
    </dgm:pt>
    <dgm:pt modelId="{5906D551-B1CF-44B5-88F9-C5AA67DB7C8E}" type="sibTrans" cxnId="{92387D38-395E-4EAC-97FB-87F7D8CC9AE9}">
      <dgm:prSet/>
      <dgm:spPr/>
      <dgm:t>
        <a:bodyPr/>
        <a:lstStyle/>
        <a:p>
          <a:endParaRPr lang="en-US"/>
        </a:p>
      </dgm:t>
    </dgm:pt>
    <dgm:pt modelId="{76A34F35-C54D-4C14-A8B7-751B9442E303}">
      <dgm:prSet phldrT="[Text]"/>
      <dgm:spPr>
        <a:xfrm>
          <a:off x="1337937" y="315468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1984</a:t>
          </a:r>
          <a:r>
            <a:rPr lang="en-US" b="0" dirty="0" smtClean="0">
              <a:solidFill>
                <a:sysClr val="windowText" lastClr="000000">
                  <a:hueOff val="0"/>
                  <a:satOff val="0"/>
                  <a:lumOff val="0"/>
                  <a:alphaOff val="0"/>
                </a:sysClr>
              </a:solidFill>
              <a:latin typeface="Calibri"/>
              <a:ea typeface="+mn-ea"/>
              <a:cs typeface="+mn-cs"/>
            </a:rPr>
            <a:t> ARPANET has more than 1,000 individual computers linked as hosts</a:t>
          </a:r>
          <a:endParaRPr lang="en-US" b="1" dirty="0">
            <a:solidFill>
              <a:sysClr val="windowText" lastClr="000000">
                <a:hueOff val="0"/>
                <a:satOff val="0"/>
                <a:lumOff val="0"/>
                <a:alphaOff val="0"/>
              </a:sysClr>
            </a:solidFill>
            <a:latin typeface="Calibri"/>
            <a:ea typeface="+mn-ea"/>
            <a:cs typeface="+mn-cs"/>
          </a:endParaRPr>
        </a:p>
      </dgm:t>
    </dgm:pt>
    <dgm:pt modelId="{DE67B019-2985-4C95-9794-9D52C58D3D9E}" type="parTrans" cxnId="{ED694E83-A436-4B9D-B567-BC338A217C12}">
      <dgm:prSet/>
      <dgm:spPr/>
      <dgm:t>
        <a:bodyPr/>
        <a:lstStyle/>
        <a:p>
          <a:endParaRPr lang="en-US"/>
        </a:p>
      </dgm:t>
    </dgm:pt>
    <dgm:pt modelId="{9575F98A-512B-4EEC-9DF3-A8A409749B3F}" type="sibTrans" cxnId="{ED694E83-A436-4B9D-B567-BC338A217C12}">
      <dgm:prSet/>
      <dgm:spPr/>
      <dgm:t>
        <a:bodyPr/>
        <a:lstStyle/>
        <a:p>
          <a:endParaRPr lang="en-US"/>
        </a:p>
      </dgm:t>
    </dgm:pt>
    <dgm:pt modelId="{EB585846-D375-45FC-B99D-88114BEE81C8}">
      <dgm:prSet phldrT="[Text]"/>
      <dgm:spPr>
        <a:xfrm>
          <a:off x="2673690" y="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1986</a:t>
          </a:r>
          <a:r>
            <a:rPr lang="en-US" b="0" dirty="0" smtClean="0">
              <a:solidFill>
                <a:sysClr val="windowText" lastClr="000000">
                  <a:hueOff val="0"/>
                  <a:satOff val="0"/>
                  <a:lumOff val="0"/>
                  <a:alphaOff val="0"/>
                </a:sysClr>
              </a:solidFill>
              <a:latin typeface="Calibri"/>
              <a:ea typeface="+mn-ea"/>
              <a:cs typeface="+mn-cs"/>
            </a:rPr>
            <a:t> NSF connects </a:t>
          </a:r>
          <a:r>
            <a:rPr lang="en-US" b="0" dirty="0" err="1" smtClean="0">
              <a:solidFill>
                <a:sysClr val="windowText" lastClr="000000">
                  <a:hueOff val="0"/>
                  <a:satOff val="0"/>
                  <a:lumOff val="0"/>
                  <a:alphaOff val="0"/>
                </a:sysClr>
              </a:solidFill>
              <a:latin typeface="Calibri"/>
              <a:ea typeface="+mn-ea"/>
              <a:cs typeface="+mn-cs"/>
            </a:rPr>
            <a:t>NSFnet</a:t>
          </a:r>
          <a:r>
            <a:rPr lang="en-US" b="0" dirty="0" smtClean="0">
              <a:solidFill>
                <a:sysClr val="windowText" lastClr="000000">
                  <a:hueOff val="0"/>
                  <a:satOff val="0"/>
                  <a:lumOff val="0"/>
                  <a:alphaOff val="0"/>
                </a:sysClr>
              </a:solidFill>
              <a:latin typeface="Calibri"/>
              <a:ea typeface="+mn-ea"/>
              <a:cs typeface="+mn-cs"/>
            </a:rPr>
            <a:t> to ARPANET and becomes known as the Internet</a:t>
          </a:r>
          <a:endParaRPr lang="en-US" b="1" dirty="0">
            <a:solidFill>
              <a:sysClr val="windowText" lastClr="000000">
                <a:hueOff val="0"/>
                <a:satOff val="0"/>
                <a:lumOff val="0"/>
                <a:alphaOff val="0"/>
              </a:sysClr>
            </a:solidFill>
            <a:latin typeface="Calibri"/>
            <a:ea typeface="+mn-ea"/>
            <a:cs typeface="+mn-cs"/>
          </a:endParaRPr>
        </a:p>
      </dgm:t>
    </dgm:pt>
    <dgm:pt modelId="{2D6CCC16-F69C-4BBC-91FE-525D17F3EBD9}" type="parTrans" cxnId="{475BFE0E-3170-4A07-9B62-81B47ECC6859}">
      <dgm:prSet/>
      <dgm:spPr/>
      <dgm:t>
        <a:bodyPr/>
        <a:lstStyle/>
        <a:p>
          <a:endParaRPr lang="en-US"/>
        </a:p>
      </dgm:t>
    </dgm:pt>
    <dgm:pt modelId="{4212942A-164D-43B5-90FF-A4313F546278}" type="sibTrans" cxnId="{475BFE0E-3170-4A07-9B62-81B47ECC6859}">
      <dgm:prSet/>
      <dgm:spPr/>
      <dgm:t>
        <a:bodyPr/>
        <a:lstStyle/>
        <a:p>
          <a:endParaRPr lang="en-US"/>
        </a:p>
      </dgm:t>
    </dgm:pt>
    <dgm:pt modelId="{AEC8DC4F-74A3-40C9-B29F-FA46210E7E09}">
      <dgm:prSet phldrT="[Text]"/>
      <dgm:spPr>
        <a:xfrm>
          <a:off x="4009443" y="315468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1995</a:t>
          </a:r>
          <a:r>
            <a:rPr lang="en-US" b="0" dirty="0" smtClean="0">
              <a:solidFill>
                <a:sysClr val="windowText" lastClr="000000">
                  <a:hueOff val="0"/>
                  <a:satOff val="0"/>
                  <a:lumOff val="0"/>
                  <a:alphaOff val="0"/>
                </a:sysClr>
              </a:solidFill>
              <a:latin typeface="Calibri"/>
              <a:ea typeface="+mn-ea"/>
              <a:cs typeface="+mn-cs"/>
            </a:rPr>
            <a:t> </a:t>
          </a:r>
          <a:r>
            <a:rPr lang="en-US" b="0" dirty="0" err="1" smtClean="0">
              <a:solidFill>
                <a:sysClr val="windowText" lastClr="000000">
                  <a:hueOff val="0"/>
                  <a:satOff val="0"/>
                  <a:lumOff val="0"/>
                  <a:alphaOff val="0"/>
                </a:sysClr>
              </a:solidFill>
              <a:latin typeface="Calibri"/>
              <a:ea typeface="+mn-ea"/>
              <a:cs typeface="+mn-cs"/>
            </a:rPr>
            <a:t>NSFNet</a:t>
          </a:r>
          <a:r>
            <a:rPr lang="en-US" b="0" dirty="0" smtClean="0">
              <a:solidFill>
                <a:sysClr val="windowText" lastClr="000000">
                  <a:hueOff val="0"/>
                  <a:satOff val="0"/>
                  <a:lumOff val="0"/>
                  <a:alphaOff val="0"/>
                </a:sysClr>
              </a:solidFill>
              <a:latin typeface="Calibri"/>
              <a:ea typeface="+mn-ea"/>
              <a:cs typeface="+mn-cs"/>
            </a:rPr>
            <a:t> terminates its network on the Internet and resumes status as research network</a:t>
          </a:r>
          <a:endParaRPr lang="en-US" b="1" dirty="0">
            <a:solidFill>
              <a:sysClr val="windowText" lastClr="000000">
                <a:hueOff val="0"/>
                <a:satOff val="0"/>
                <a:lumOff val="0"/>
                <a:alphaOff val="0"/>
              </a:sysClr>
            </a:solidFill>
            <a:latin typeface="Calibri"/>
            <a:ea typeface="+mn-ea"/>
            <a:cs typeface="+mn-cs"/>
          </a:endParaRPr>
        </a:p>
      </dgm:t>
    </dgm:pt>
    <dgm:pt modelId="{005DFB74-9AB5-4779-B358-91CDE0547209}" type="parTrans" cxnId="{E23E2A3D-D03C-4D1C-8CB4-B634098D9106}">
      <dgm:prSet/>
      <dgm:spPr/>
      <dgm:t>
        <a:bodyPr/>
        <a:lstStyle/>
        <a:p>
          <a:endParaRPr lang="en-US"/>
        </a:p>
      </dgm:t>
    </dgm:pt>
    <dgm:pt modelId="{CFFF2CB3-0EF0-45F7-B23E-E93D8517C939}" type="sibTrans" cxnId="{E23E2A3D-D03C-4D1C-8CB4-B634098D9106}">
      <dgm:prSet/>
      <dgm:spPr/>
      <dgm:t>
        <a:bodyPr/>
        <a:lstStyle/>
        <a:p>
          <a:endParaRPr lang="en-US"/>
        </a:p>
      </dgm:t>
    </dgm:pt>
    <dgm:pt modelId="{F87D65D4-8292-4F1A-8137-D315DB9085C1}">
      <dgm:prSet phldrT="[Text]"/>
      <dgm:spPr>
        <a:xfrm>
          <a:off x="6680949" y="315468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Today</a:t>
          </a:r>
          <a:r>
            <a:rPr lang="en-US" b="0" dirty="0" smtClean="0">
              <a:solidFill>
                <a:sysClr val="windowText" lastClr="000000">
                  <a:hueOff val="0"/>
                  <a:satOff val="0"/>
                  <a:lumOff val="0"/>
                  <a:alphaOff val="0"/>
                </a:sysClr>
              </a:solidFill>
              <a:latin typeface="Calibri"/>
              <a:ea typeface="+mn-ea"/>
              <a:cs typeface="+mn-cs"/>
            </a:rPr>
            <a:t> More than 550 million hosts connect to the Internet</a:t>
          </a:r>
          <a:endParaRPr lang="en-US" b="1" dirty="0">
            <a:solidFill>
              <a:sysClr val="windowText" lastClr="000000">
                <a:hueOff val="0"/>
                <a:satOff val="0"/>
                <a:lumOff val="0"/>
                <a:alphaOff val="0"/>
              </a:sysClr>
            </a:solidFill>
            <a:latin typeface="Calibri"/>
            <a:ea typeface="+mn-ea"/>
            <a:cs typeface="+mn-cs"/>
          </a:endParaRPr>
        </a:p>
      </dgm:t>
    </dgm:pt>
    <dgm:pt modelId="{85F4618F-06D6-4A30-8817-92BD03830AEF}" type="parTrans" cxnId="{479C4BDD-0954-437A-9CDE-E9A13ED7EDAF}">
      <dgm:prSet/>
      <dgm:spPr/>
      <dgm:t>
        <a:bodyPr/>
        <a:lstStyle/>
        <a:p>
          <a:endParaRPr lang="en-US"/>
        </a:p>
      </dgm:t>
    </dgm:pt>
    <dgm:pt modelId="{BF48ACA2-D6DF-48E7-B41D-C78D653A3562}" type="sibTrans" cxnId="{479C4BDD-0954-437A-9CDE-E9A13ED7EDAF}">
      <dgm:prSet/>
      <dgm:spPr/>
      <dgm:t>
        <a:bodyPr/>
        <a:lstStyle/>
        <a:p>
          <a:endParaRPr lang="en-US"/>
        </a:p>
      </dgm:t>
    </dgm:pt>
    <dgm:pt modelId="{83BDB28F-27E3-41F2-BD26-BAD36FA08BC7}">
      <dgm:prSet phldrT="[Text]"/>
      <dgm:spPr>
        <a:xfrm>
          <a:off x="5345196" y="0"/>
          <a:ext cx="1272145" cy="2103120"/>
        </a:xfrm>
        <a:noFill/>
        <a:ln>
          <a:noFill/>
        </a:ln>
        <a:effectLst/>
      </dgm:spPr>
      <dgm:t>
        <a:bodyPr/>
        <a:lstStyle/>
        <a:p>
          <a:r>
            <a:rPr lang="en-US" b="1" dirty="0" smtClean="0">
              <a:solidFill>
                <a:sysClr val="windowText" lastClr="000000">
                  <a:hueOff val="0"/>
                  <a:satOff val="0"/>
                  <a:lumOff val="0"/>
                  <a:alphaOff val="0"/>
                </a:sysClr>
              </a:solidFill>
              <a:latin typeface="Calibri"/>
              <a:ea typeface="+mn-ea"/>
              <a:cs typeface="+mn-cs"/>
            </a:rPr>
            <a:t>1996</a:t>
          </a:r>
          <a:r>
            <a:rPr lang="en-US" b="0" dirty="0" smtClean="0">
              <a:solidFill>
                <a:sysClr val="windowText" lastClr="000000">
                  <a:hueOff val="0"/>
                  <a:satOff val="0"/>
                  <a:lumOff val="0"/>
                  <a:alphaOff val="0"/>
                </a:sysClr>
              </a:solidFill>
              <a:latin typeface="Calibri"/>
              <a:ea typeface="+mn-ea"/>
              <a:cs typeface="+mn-cs"/>
            </a:rPr>
            <a:t> Internet2 is founded</a:t>
          </a:r>
          <a:endParaRPr lang="en-US" b="1" dirty="0">
            <a:solidFill>
              <a:sysClr val="windowText" lastClr="000000">
                <a:hueOff val="0"/>
                <a:satOff val="0"/>
                <a:lumOff val="0"/>
                <a:alphaOff val="0"/>
              </a:sysClr>
            </a:solidFill>
            <a:latin typeface="Calibri"/>
            <a:ea typeface="+mn-ea"/>
            <a:cs typeface="+mn-cs"/>
          </a:endParaRPr>
        </a:p>
      </dgm:t>
    </dgm:pt>
    <dgm:pt modelId="{199357E5-0930-4DB8-BAA2-B53BA92F9625}" type="parTrans" cxnId="{3F22B696-46A0-4B88-A74A-A684055DAF48}">
      <dgm:prSet/>
      <dgm:spPr/>
      <dgm:t>
        <a:bodyPr/>
        <a:lstStyle/>
        <a:p>
          <a:endParaRPr lang="en-US"/>
        </a:p>
      </dgm:t>
    </dgm:pt>
    <dgm:pt modelId="{3AB456A3-2E14-4F40-B270-65ED27DADC47}" type="sibTrans" cxnId="{3F22B696-46A0-4B88-A74A-A684055DAF48}">
      <dgm:prSet/>
      <dgm:spPr/>
      <dgm:t>
        <a:bodyPr/>
        <a:lstStyle/>
        <a:p>
          <a:endParaRPr lang="en-US"/>
        </a:p>
      </dgm:t>
    </dgm:pt>
    <dgm:pt modelId="{0D3899E7-7133-4F58-BE0F-81BCAC713E73}" type="pres">
      <dgm:prSet presAssocID="{81253AE7-8A70-4D39-92CE-4D52B5062F82}" presName="Name0" presStyleCnt="0">
        <dgm:presLayoutVars>
          <dgm:dir/>
          <dgm:resizeHandles val="exact"/>
        </dgm:presLayoutVars>
      </dgm:prSet>
      <dgm:spPr/>
    </dgm:pt>
    <dgm:pt modelId="{0D051AE9-F5F7-48C5-942F-4392BF73A3E9}" type="pres">
      <dgm:prSet presAssocID="{81253AE7-8A70-4D39-92CE-4D52B5062F82}" presName="arrow" presStyleLbl="bgShp" presStyleIdx="0" presStyleCnt="1" custAng="0" custLinFactNeighborX="-1724" custLinFactNeighborY="-1230"/>
      <dgm:spPr>
        <a:xfrm>
          <a:off x="0" y="1551471"/>
          <a:ext cx="8839200" cy="2103120"/>
        </a:xfrm>
        <a:prstGeom prst="notchedRightArrow">
          <a:avLst/>
        </a:prstGeom>
        <a:solidFill>
          <a:srgbClr val="8064A2">
            <a:tint val="40000"/>
            <a:hueOff val="0"/>
            <a:satOff val="0"/>
            <a:lumOff val="0"/>
            <a:alphaOff val="0"/>
          </a:srgbClr>
        </a:solidFill>
        <a:ln>
          <a:noFill/>
        </a:ln>
        <a:effectLst/>
      </dgm:spPr>
    </dgm:pt>
    <dgm:pt modelId="{DEB3B48A-A00F-47DB-A16D-DF17F5F95A3A}" type="pres">
      <dgm:prSet presAssocID="{81253AE7-8A70-4D39-92CE-4D52B5062F82}" presName="points" presStyleCnt="0"/>
      <dgm:spPr/>
    </dgm:pt>
    <dgm:pt modelId="{F64780A7-42A6-4427-BE79-F72EE70E48AA}" type="pres">
      <dgm:prSet presAssocID="{BB52A09F-A2D8-4900-9A6A-56190F4EDF10}" presName="compositeA" presStyleCnt="0"/>
      <dgm:spPr/>
    </dgm:pt>
    <dgm:pt modelId="{94D1E4A6-B294-4860-88FA-862556FBB116}" type="pres">
      <dgm:prSet presAssocID="{BB52A09F-A2D8-4900-9A6A-56190F4EDF10}" presName="textA" presStyleLbl="revTx" presStyleIdx="0" presStyleCnt="6">
        <dgm:presLayoutVars>
          <dgm:bulletEnabled val="1"/>
        </dgm:presLayoutVars>
      </dgm:prSet>
      <dgm:spPr>
        <a:prstGeom prst="rect">
          <a:avLst/>
        </a:prstGeom>
      </dgm:spPr>
      <dgm:t>
        <a:bodyPr/>
        <a:lstStyle/>
        <a:p>
          <a:endParaRPr lang="en-US"/>
        </a:p>
      </dgm:t>
    </dgm:pt>
    <dgm:pt modelId="{D9A7E91E-FAEF-4335-8ED1-4EF85A016F56}" type="pres">
      <dgm:prSet presAssocID="{BB52A09F-A2D8-4900-9A6A-56190F4EDF10}" presName="circleA" presStyleLbl="node1" presStyleIdx="0" presStyleCnt="6"/>
      <dgm:spPr>
        <a:xfrm>
          <a:off x="375367"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6E0C2F03-D804-42A5-881F-B20B8AB6C5E5}" type="pres">
      <dgm:prSet presAssocID="{BB52A09F-A2D8-4900-9A6A-56190F4EDF10}" presName="spaceA" presStyleCnt="0"/>
      <dgm:spPr/>
    </dgm:pt>
    <dgm:pt modelId="{5FBBCDC7-BBA9-4A72-9FC3-F4A65DEEABF8}" type="pres">
      <dgm:prSet presAssocID="{5906D551-B1CF-44B5-88F9-C5AA67DB7C8E}" presName="space" presStyleCnt="0"/>
      <dgm:spPr/>
    </dgm:pt>
    <dgm:pt modelId="{4D487C9A-04E7-4E48-B879-9D384302128C}" type="pres">
      <dgm:prSet presAssocID="{76A34F35-C54D-4C14-A8B7-751B9442E303}" presName="compositeB" presStyleCnt="0"/>
      <dgm:spPr/>
    </dgm:pt>
    <dgm:pt modelId="{7B3AF81A-020B-4AFB-8EE1-C16C44DB5FFF}" type="pres">
      <dgm:prSet presAssocID="{76A34F35-C54D-4C14-A8B7-751B9442E303}" presName="textB" presStyleLbl="revTx" presStyleIdx="1" presStyleCnt="6">
        <dgm:presLayoutVars>
          <dgm:bulletEnabled val="1"/>
        </dgm:presLayoutVars>
      </dgm:prSet>
      <dgm:spPr>
        <a:prstGeom prst="rect">
          <a:avLst/>
        </a:prstGeom>
      </dgm:spPr>
      <dgm:t>
        <a:bodyPr/>
        <a:lstStyle/>
        <a:p>
          <a:endParaRPr lang="en-US"/>
        </a:p>
      </dgm:t>
    </dgm:pt>
    <dgm:pt modelId="{644DFC2F-FF57-44ED-918C-53FC6E359213}" type="pres">
      <dgm:prSet presAssocID="{76A34F35-C54D-4C14-A8B7-751B9442E303}" presName="circleB" presStyleLbl="node1" presStyleIdx="1" presStyleCnt="6"/>
      <dgm:spPr>
        <a:xfrm>
          <a:off x="1711120"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81D73B17-7F83-4867-A703-48211A843ABE}" type="pres">
      <dgm:prSet presAssocID="{76A34F35-C54D-4C14-A8B7-751B9442E303}" presName="spaceB" presStyleCnt="0"/>
      <dgm:spPr/>
    </dgm:pt>
    <dgm:pt modelId="{42C7B30D-90BD-49EA-AD14-4259605B87B5}" type="pres">
      <dgm:prSet presAssocID="{9575F98A-512B-4EEC-9DF3-A8A409749B3F}" presName="space" presStyleCnt="0"/>
      <dgm:spPr/>
    </dgm:pt>
    <dgm:pt modelId="{C3BF26AC-247B-4B75-8CFF-E95F168FF74D}" type="pres">
      <dgm:prSet presAssocID="{EB585846-D375-45FC-B99D-88114BEE81C8}" presName="compositeA" presStyleCnt="0"/>
      <dgm:spPr/>
    </dgm:pt>
    <dgm:pt modelId="{109A9238-34B4-4B7D-8F11-609D4A0AAB4D}" type="pres">
      <dgm:prSet presAssocID="{EB585846-D375-45FC-B99D-88114BEE81C8}" presName="textA" presStyleLbl="revTx" presStyleIdx="2" presStyleCnt="6">
        <dgm:presLayoutVars>
          <dgm:bulletEnabled val="1"/>
        </dgm:presLayoutVars>
      </dgm:prSet>
      <dgm:spPr>
        <a:prstGeom prst="rect">
          <a:avLst/>
        </a:prstGeom>
      </dgm:spPr>
      <dgm:t>
        <a:bodyPr/>
        <a:lstStyle/>
        <a:p>
          <a:endParaRPr lang="en-US"/>
        </a:p>
      </dgm:t>
    </dgm:pt>
    <dgm:pt modelId="{A4B7C56E-5480-4D55-BE6A-434107CDCECA}" type="pres">
      <dgm:prSet presAssocID="{EB585846-D375-45FC-B99D-88114BEE81C8}" presName="circleA" presStyleLbl="node1" presStyleIdx="2" presStyleCnt="6"/>
      <dgm:spPr>
        <a:xfrm>
          <a:off x="3046873"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A303466B-7469-432A-8372-16595007DC42}" type="pres">
      <dgm:prSet presAssocID="{EB585846-D375-45FC-B99D-88114BEE81C8}" presName="spaceA" presStyleCnt="0"/>
      <dgm:spPr/>
    </dgm:pt>
    <dgm:pt modelId="{247EA76C-8F3E-4E6B-87E2-4A6EDF2F403C}" type="pres">
      <dgm:prSet presAssocID="{4212942A-164D-43B5-90FF-A4313F546278}" presName="space" presStyleCnt="0"/>
      <dgm:spPr/>
    </dgm:pt>
    <dgm:pt modelId="{3437D6CD-B86F-4DE3-9B2B-F92593A490DC}" type="pres">
      <dgm:prSet presAssocID="{AEC8DC4F-74A3-40C9-B29F-FA46210E7E09}" presName="compositeB" presStyleCnt="0"/>
      <dgm:spPr/>
    </dgm:pt>
    <dgm:pt modelId="{AD3D0FD3-E3C2-4C8B-8EC2-E6770A154233}" type="pres">
      <dgm:prSet presAssocID="{AEC8DC4F-74A3-40C9-B29F-FA46210E7E09}" presName="textB" presStyleLbl="revTx" presStyleIdx="3" presStyleCnt="6">
        <dgm:presLayoutVars>
          <dgm:bulletEnabled val="1"/>
        </dgm:presLayoutVars>
      </dgm:prSet>
      <dgm:spPr>
        <a:prstGeom prst="rect">
          <a:avLst/>
        </a:prstGeom>
      </dgm:spPr>
      <dgm:t>
        <a:bodyPr/>
        <a:lstStyle/>
        <a:p>
          <a:endParaRPr lang="en-US"/>
        </a:p>
      </dgm:t>
    </dgm:pt>
    <dgm:pt modelId="{F81DA9FA-E4BE-41EA-B7DB-5B291E3761D3}" type="pres">
      <dgm:prSet presAssocID="{AEC8DC4F-74A3-40C9-B29F-FA46210E7E09}" presName="circleB" presStyleLbl="node1" presStyleIdx="3" presStyleCnt="6"/>
      <dgm:spPr>
        <a:xfrm>
          <a:off x="4382626"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6B84AA8B-8344-40EC-8C9F-F67D757AB917}" type="pres">
      <dgm:prSet presAssocID="{AEC8DC4F-74A3-40C9-B29F-FA46210E7E09}" presName="spaceB" presStyleCnt="0"/>
      <dgm:spPr/>
    </dgm:pt>
    <dgm:pt modelId="{F39D29F3-C34C-4A0C-B116-6AA1728C7EBB}" type="pres">
      <dgm:prSet presAssocID="{CFFF2CB3-0EF0-45F7-B23E-E93D8517C939}" presName="space" presStyleCnt="0"/>
      <dgm:spPr/>
    </dgm:pt>
    <dgm:pt modelId="{F44D33D4-67C1-4364-9EBF-0A78BC88E843}" type="pres">
      <dgm:prSet presAssocID="{83BDB28F-27E3-41F2-BD26-BAD36FA08BC7}" presName="compositeA" presStyleCnt="0"/>
      <dgm:spPr/>
    </dgm:pt>
    <dgm:pt modelId="{AD4B7F13-C021-4FD8-A51C-1A8CB1C37C05}" type="pres">
      <dgm:prSet presAssocID="{83BDB28F-27E3-41F2-BD26-BAD36FA08BC7}" presName="textA" presStyleLbl="revTx" presStyleIdx="4" presStyleCnt="6">
        <dgm:presLayoutVars>
          <dgm:bulletEnabled val="1"/>
        </dgm:presLayoutVars>
      </dgm:prSet>
      <dgm:spPr>
        <a:prstGeom prst="rect">
          <a:avLst/>
        </a:prstGeom>
      </dgm:spPr>
      <dgm:t>
        <a:bodyPr/>
        <a:lstStyle/>
        <a:p>
          <a:endParaRPr lang="en-US"/>
        </a:p>
      </dgm:t>
    </dgm:pt>
    <dgm:pt modelId="{B3EA4EA6-9959-4DB9-94C2-9A666179D510}" type="pres">
      <dgm:prSet presAssocID="{83BDB28F-27E3-41F2-BD26-BAD36FA08BC7}" presName="circleA" presStyleLbl="node1" presStyleIdx="4" presStyleCnt="6"/>
      <dgm:spPr>
        <a:xfrm>
          <a:off x="5718379"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8BE54178-E4F0-4871-89F9-DA29AC1314CB}" type="pres">
      <dgm:prSet presAssocID="{83BDB28F-27E3-41F2-BD26-BAD36FA08BC7}" presName="spaceA" presStyleCnt="0"/>
      <dgm:spPr/>
    </dgm:pt>
    <dgm:pt modelId="{0E42A7DD-1AE3-4332-B34E-712E8D6158D6}" type="pres">
      <dgm:prSet presAssocID="{3AB456A3-2E14-4F40-B270-65ED27DADC47}" presName="space" presStyleCnt="0"/>
      <dgm:spPr/>
    </dgm:pt>
    <dgm:pt modelId="{B874FBC6-8DAA-4549-9FB3-9876BFE1EB91}" type="pres">
      <dgm:prSet presAssocID="{F87D65D4-8292-4F1A-8137-D315DB9085C1}" presName="compositeB" presStyleCnt="0"/>
      <dgm:spPr/>
    </dgm:pt>
    <dgm:pt modelId="{73D8A4AC-EF0D-42B5-99B6-35CE23B740CA}" type="pres">
      <dgm:prSet presAssocID="{F87D65D4-8292-4F1A-8137-D315DB9085C1}" presName="textB" presStyleLbl="revTx" presStyleIdx="5" presStyleCnt="6">
        <dgm:presLayoutVars>
          <dgm:bulletEnabled val="1"/>
        </dgm:presLayoutVars>
      </dgm:prSet>
      <dgm:spPr>
        <a:prstGeom prst="rect">
          <a:avLst/>
        </a:prstGeom>
      </dgm:spPr>
      <dgm:t>
        <a:bodyPr/>
        <a:lstStyle/>
        <a:p>
          <a:endParaRPr lang="en-US"/>
        </a:p>
      </dgm:t>
    </dgm:pt>
    <dgm:pt modelId="{C00F76BD-F852-4FC7-85CA-81DCB0485803}" type="pres">
      <dgm:prSet presAssocID="{F87D65D4-8292-4F1A-8137-D315DB9085C1}" presName="circleB" presStyleLbl="node1" presStyleIdx="5" presStyleCnt="6"/>
      <dgm:spPr>
        <a:xfrm>
          <a:off x="7054132"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8C0746F7-B002-4E00-ADA3-788C4BEE000C}" type="pres">
      <dgm:prSet presAssocID="{F87D65D4-8292-4F1A-8137-D315DB9085C1}" presName="spaceB" presStyleCnt="0"/>
      <dgm:spPr/>
    </dgm:pt>
  </dgm:ptLst>
  <dgm:cxnLst>
    <dgm:cxn modelId="{1850FA61-2DBE-46D7-B962-50B218408619}" type="presOf" srcId="{AEC8DC4F-74A3-40C9-B29F-FA46210E7E09}" destId="{AD3D0FD3-E3C2-4C8B-8EC2-E6770A154233}" srcOrd="0" destOrd="0" presId="urn:microsoft.com/office/officeart/2005/8/layout/hProcess11"/>
    <dgm:cxn modelId="{ED694E83-A436-4B9D-B567-BC338A217C12}" srcId="{81253AE7-8A70-4D39-92CE-4D52B5062F82}" destId="{76A34F35-C54D-4C14-A8B7-751B9442E303}" srcOrd="1" destOrd="0" parTransId="{DE67B019-2985-4C95-9794-9D52C58D3D9E}" sibTransId="{9575F98A-512B-4EEC-9DF3-A8A409749B3F}"/>
    <dgm:cxn modelId="{3F22B696-46A0-4B88-A74A-A684055DAF48}" srcId="{81253AE7-8A70-4D39-92CE-4D52B5062F82}" destId="{83BDB28F-27E3-41F2-BD26-BAD36FA08BC7}" srcOrd="4" destOrd="0" parTransId="{199357E5-0930-4DB8-BAA2-B53BA92F9625}" sibTransId="{3AB456A3-2E14-4F40-B270-65ED27DADC47}"/>
    <dgm:cxn modelId="{0A59DCFB-A119-45F1-B1AD-C45CE5A07580}" type="presOf" srcId="{EB585846-D375-45FC-B99D-88114BEE81C8}" destId="{109A9238-34B4-4B7D-8F11-609D4A0AAB4D}" srcOrd="0" destOrd="0" presId="urn:microsoft.com/office/officeart/2005/8/layout/hProcess11"/>
    <dgm:cxn modelId="{03767704-D409-48D2-A7E5-524EDEE81E58}" type="presOf" srcId="{F87D65D4-8292-4F1A-8137-D315DB9085C1}" destId="{73D8A4AC-EF0D-42B5-99B6-35CE23B740CA}" srcOrd="0" destOrd="0" presId="urn:microsoft.com/office/officeart/2005/8/layout/hProcess11"/>
    <dgm:cxn modelId="{6E44F6D1-BEDD-4BAC-9105-3401B3093281}" type="presOf" srcId="{76A34F35-C54D-4C14-A8B7-751B9442E303}" destId="{7B3AF81A-020B-4AFB-8EE1-C16C44DB5FFF}" srcOrd="0" destOrd="0" presId="urn:microsoft.com/office/officeart/2005/8/layout/hProcess11"/>
    <dgm:cxn modelId="{964F428B-0C1F-4567-9BBC-7C8BE1351892}" type="presOf" srcId="{BB52A09F-A2D8-4900-9A6A-56190F4EDF10}" destId="{94D1E4A6-B294-4860-88FA-862556FBB116}" srcOrd="0" destOrd="0" presId="urn:microsoft.com/office/officeart/2005/8/layout/hProcess11"/>
    <dgm:cxn modelId="{93A20A56-3A36-4EE9-AA9D-312CF9FA36CB}" type="presOf" srcId="{81253AE7-8A70-4D39-92CE-4D52B5062F82}" destId="{0D3899E7-7133-4F58-BE0F-81BCAC713E73}" srcOrd="0" destOrd="0" presId="urn:microsoft.com/office/officeart/2005/8/layout/hProcess11"/>
    <dgm:cxn modelId="{E563A8C7-6B0C-4916-84A8-B2E4727E12EE}" type="presOf" srcId="{83BDB28F-27E3-41F2-BD26-BAD36FA08BC7}" destId="{AD4B7F13-C021-4FD8-A51C-1A8CB1C37C05}" srcOrd="0" destOrd="0" presId="urn:microsoft.com/office/officeart/2005/8/layout/hProcess11"/>
    <dgm:cxn modelId="{475BFE0E-3170-4A07-9B62-81B47ECC6859}" srcId="{81253AE7-8A70-4D39-92CE-4D52B5062F82}" destId="{EB585846-D375-45FC-B99D-88114BEE81C8}" srcOrd="2" destOrd="0" parTransId="{2D6CCC16-F69C-4BBC-91FE-525D17F3EBD9}" sibTransId="{4212942A-164D-43B5-90FF-A4313F546278}"/>
    <dgm:cxn modelId="{92387D38-395E-4EAC-97FB-87F7D8CC9AE9}" srcId="{81253AE7-8A70-4D39-92CE-4D52B5062F82}" destId="{BB52A09F-A2D8-4900-9A6A-56190F4EDF10}" srcOrd="0" destOrd="0" parTransId="{E13AB538-1C3E-4E72-87B9-7BDF42231C37}" sibTransId="{5906D551-B1CF-44B5-88F9-C5AA67DB7C8E}"/>
    <dgm:cxn modelId="{E23E2A3D-D03C-4D1C-8CB4-B634098D9106}" srcId="{81253AE7-8A70-4D39-92CE-4D52B5062F82}" destId="{AEC8DC4F-74A3-40C9-B29F-FA46210E7E09}" srcOrd="3" destOrd="0" parTransId="{005DFB74-9AB5-4779-B358-91CDE0547209}" sibTransId="{CFFF2CB3-0EF0-45F7-B23E-E93D8517C939}"/>
    <dgm:cxn modelId="{479C4BDD-0954-437A-9CDE-E9A13ED7EDAF}" srcId="{81253AE7-8A70-4D39-92CE-4D52B5062F82}" destId="{F87D65D4-8292-4F1A-8137-D315DB9085C1}" srcOrd="5" destOrd="0" parTransId="{85F4618F-06D6-4A30-8817-92BD03830AEF}" sibTransId="{BF48ACA2-D6DF-48E7-B41D-C78D653A3562}"/>
    <dgm:cxn modelId="{C8AAB71D-4894-4851-BF46-31BBA5269B9D}" type="presParOf" srcId="{0D3899E7-7133-4F58-BE0F-81BCAC713E73}" destId="{0D051AE9-F5F7-48C5-942F-4392BF73A3E9}" srcOrd="0" destOrd="0" presId="urn:microsoft.com/office/officeart/2005/8/layout/hProcess11"/>
    <dgm:cxn modelId="{6C81EB74-FFC0-433E-9E41-54DC00947131}" type="presParOf" srcId="{0D3899E7-7133-4F58-BE0F-81BCAC713E73}" destId="{DEB3B48A-A00F-47DB-A16D-DF17F5F95A3A}" srcOrd="1" destOrd="0" presId="urn:microsoft.com/office/officeart/2005/8/layout/hProcess11"/>
    <dgm:cxn modelId="{6290D3B1-E4BF-45F0-85D4-8E4716585743}" type="presParOf" srcId="{DEB3B48A-A00F-47DB-A16D-DF17F5F95A3A}" destId="{F64780A7-42A6-4427-BE79-F72EE70E48AA}" srcOrd="0" destOrd="0" presId="urn:microsoft.com/office/officeart/2005/8/layout/hProcess11"/>
    <dgm:cxn modelId="{FB05CFB4-75D6-4A03-B3F6-33646DFA7E12}" type="presParOf" srcId="{F64780A7-42A6-4427-BE79-F72EE70E48AA}" destId="{94D1E4A6-B294-4860-88FA-862556FBB116}" srcOrd="0" destOrd="0" presId="urn:microsoft.com/office/officeart/2005/8/layout/hProcess11"/>
    <dgm:cxn modelId="{DB6F7789-DA97-4A5D-B109-6D72AF3651F1}" type="presParOf" srcId="{F64780A7-42A6-4427-BE79-F72EE70E48AA}" destId="{D9A7E91E-FAEF-4335-8ED1-4EF85A016F56}" srcOrd="1" destOrd="0" presId="urn:microsoft.com/office/officeart/2005/8/layout/hProcess11"/>
    <dgm:cxn modelId="{CF8C5417-9A4E-4FFC-9C16-0596E1D776AB}" type="presParOf" srcId="{F64780A7-42A6-4427-BE79-F72EE70E48AA}" destId="{6E0C2F03-D804-42A5-881F-B20B8AB6C5E5}" srcOrd="2" destOrd="0" presId="urn:microsoft.com/office/officeart/2005/8/layout/hProcess11"/>
    <dgm:cxn modelId="{8D051617-A0F5-4E2B-B60A-6D46D3B688C8}" type="presParOf" srcId="{DEB3B48A-A00F-47DB-A16D-DF17F5F95A3A}" destId="{5FBBCDC7-BBA9-4A72-9FC3-F4A65DEEABF8}" srcOrd="1" destOrd="0" presId="urn:microsoft.com/office/officeart/2005/8/layout/hProcess11"/>
    <dgm:cxn modelId="{769F2C8D-20EB-4D87-B783-8634E4897F24}" type="presParOf" srcId="{DEB3B48A-A00F-47DB-A16D-DF17F5F95A3A}" destId="{4D487C9A-04E7-4E48-B879-9D384302128C}" srcOrd="2" destOrd="0" presId="urn:microsoft.com/office/officeart/2005/8/layout/hProcess11"/>
    <dgm:cxn modelId="{FD3623EC-2C6F-4222-AB74-1FB9D8466745}" type="presParOf" srcId="{4D487C9A-04E7-4E48-B879-9D384302128C}" destId="{7B3AF81A-020B-4AFB-8EE1-C16C44DB5FFF}" srcOrd="0" destOrd="0" presId="urn:microsoft.com/office/officeart/2005/8/layout/hProcess11"/>
    <dgm:cxn modelId="{B3AB94E9-35AC-49B3-A8AA-7BD75CC70785}" type="presParOf" srcId="{4D487C9A-04E7-4E48-B879-9D384302128C}" destId="{644DFC2F-FF57-44ED-918C-53FC6E359213}" srcOrd="1" destOrd="0" presId="urn:microsoft.com/office/officeart/2005/8/layout/hProcess11"/>
    <dgm:cxn modelId="{5F5EDFA8-0897-4B8B-B79A-ABF0753382D8}" type="presParOf" srcId="{4D487C9A-04E7-4E48-B879-9D384302128C}" destId="{81D73B17-7F83-4867-A703-48211A843ABE}" srcOrd="2" destOrd="0" presId="urn:microsoft.com/office/officeart/2005/8/layout/hProcess11"/>
    <dgm:cxn modelId="{48653A45-6F0A-409E-8F8D-9C2F6D5D019E}" type="presParOf" srcId="{DEB3B48A-A00F-47DB-A16D-DF17F5F95A3A}" destId="{42C7B30D-90BD-49EA-AD14-4259605B87B5}" srcOrd="3" destOrd="0" presId="urn:microsoft.com/office/officeart/2005/8/layout/hProcess11"/>
    <dgm:cxn modelId="{178F3D43-1E3D-4199-91CD-1C22EC2D4670}" type="presParOf" srcId="{DEB3B48A-A00F-47DB-A16D-DF17F5F95A3A}" destId="{C3BF26AC-247B-4B75-8CFF-E95F168FF74D}" srcOrd="4" destOrd="0" presId="urn:microsoft.com/office/officeart/2005/8/layout/hProcess11"/>
    <dgm:cxn modelId="{F55C773C-E9E5-4085-90AB-E29A6590A16F}" type="presParOf" srcId="{C3BF26AC-247B-4B75-8CFF-E95F168FF74D}" destId="{109A9238-34B4-4B7D-8F11-609D4A0AAB4D}" srcOrd="0" destOrd="0" presId="urn:microsoft.com/office/officeart/2005/8/layout/hProcess11"/>
    <dgm:cxn modelId="{85292359-EAD3-41B1-A079-9F1F5A181CFF}" type="presParOf" srcId="{C3BF26AC-247B-4B75-8CFF-E95F168FF74D}" destId="{A4B7C56E-5480-4D55-BE6A-434107CDCECA}" srcOrd="1" destOrd="0" presId="urn:microsoft.com/office/officeart/2005/8/layout/hProcess11"/>
    <dgm:cxn modelId="{E2EE7C7A-9759-49CD-86CE-749F27759D0C}" type="presParOf" srcId="{C3BF26AC-247B-4B75-8CFF-E95F168FF74D}" destId="{A303466B-7469-432A-8372-16595007DC42}" srcOrd="2" destOrd="0" presId="urn:microsoft.com/office/officeart/2005/8/layout/hProcess11"/>
    <dgm:cxn modelId="{66A80303-AEB9-4845-B56C-BAF540CA0B9E}" type="presParOf" srcId="{DEB3B48A-A00F-47DB-A16D-DF17F5F95A3A}" destId="{247EA76C-8F3E-4E6B-87E2-4A6EDF2F403C}" srcOrd="5" destOrd="0" presId="urn:microsoft.com/office/officeart/2005/8/layout/hProcess11"/>
    <dgm:cxn modelId="{8B904D16-082C-4E59-BCB8-7DCF205D4599}" type="presParOf" srcId="{DEB3B48A-A00F-47DB-A16D-DF17F5F95A3A}" destId="{3437D6CD-B86F-4DE3-9B2B-F92593A490DC}" srcOrd="6" destOrd="0" presId="urn:microsoft.com/office/officeart/2005/8/layout/hProcess11"/>
    <dgm:cxn modelId="{24DE34D9-4C7A-430E-AAC3-9D34D4AA78B3}" type="presParOf" srcId="{3437D6CD-B86F-4DE3-9B2B-F92593A490DC}" destId="{AD3D0FD3-E3C2-4C8B-8EC2-E6770A154233}" srcOrd="0" destOrd="0" presId="urn:microsoft.com/office/officeart/2005/8/layout/hProcess11"/>
    <dgm:cxn modelId="{420B53CE-E891-48AB-852B-687E49B536AE}" type="presParOf" srcId="{3437D6CD-B86F-4DE3-9B2B-F92593A490DC}" destId="{F81DA9FA-E4BE-41EA-B7DB-5B291E3761D3}" srcOrd="1" destOrd="0" presId="urn:microsoft.com/office/officeart/2005/8/layout/hProcess11"/>
    <dgm:cxn modelId="{24050370-09A1-4FD5-A889-0D902E15933C}" type="presParOf" srcId="{3437D6CD-B86F-4DE3-9B2B-F92593A490DC}" destId="{6B84AA8B-8344-40EC-8C9F-F67D757AB917}" srcOrd="2" destOrd="0" presId="urn:microsoft.com/office/officeart/2005/8/layout/hProcess11"/>
    <dgm:cxn modelId="{D41AFCEB-0F56-45D7-AD87-154238064169}" type="presParOf" srcId="{DEB3B48A-A00F-47DB-A16D-DF17F5F95A3A}" destId="{F39D29F3-C34C-4A0C-B116-6AA1728C7EBB}" srcOrd="7" destOrd="0" presId="urn:microsoft.com/office/officeart/2005/8/layout/hProcess11"/>
    <dgm:cxn modelId="{9B178C6B-5C0D-430A-BAE0-5EEA4DA45B64}" type="presParOf" srcId="{DEB3B48A-A00F-47DB-A16D-DF17F5F95A3A}" destId="{F44D33D4-67C1-4364-9EBF-0A78BC88E843}" srcOrd="8" destOrd="0" presId="urn:microsoft.com/office/officeart/2005/8/layout/hProcess11"/>
    <dgm:cxn modelId="{F5862721-A0D4-40B6-B15E-F05A608EDDA5}" type="presParOf" srcId="{F44D33D4-67C1-4364-9EBF-0A78BC88E843}" destId="{AD4B7F13-C021-4FD8-A51C-1A8CB1C37C05}" srcOrd="0" destOrd="0" presId="urn:microsoft.com/office/officeart/2005/8/layout/hProcess11"/>
    <dgm:cxn modelId="{64103A3C-5FA5-408C-999A-BB3416232053}" type="presParOf" srcId="{F44D33D4-67C1-4364-9EBF-0A78BC88E843}" destId="{B3EA4EA6-9959-4DB9-94C2-9A666179D510}" srcOrd="1" destOrd="0" presId="urn:microsoft.com/office/officeart/2005/8/layout/hProcess11"/>
    <dgm:cxn modelId="{2F393483-FEC8-42A8-8380-9837EFBB5935}" type="presParOf" srcId="{F44D33D4-67C1-4364-9EBF-0A78BC88E843}" destId="{8BE54178-E4F0-4871-89F9-DA29AC1314CB}" srcOrd="2" destOrd="0" presId="urn:microsoft.com/office/officeart/2005/8/layout/hProcess11"/>
    <dgm:cxn modelId="{DD4C936C-5976-4887-827C-D1B2D9B4A64E}" type="presParOf" srcId="{DEB3B48A-A00F-47DB-A16D-DF17F5F95A3A}" destId="{0E42A7DD-1AE3-4332-B34E-712E8D6158D6}" srcOrd="9" destOrd="0" presId="urn:microsoft.com/office/officeart/2005/8/layout/hProcess11"/>
    <dgm:cxn modelId="{EA58803B-48F8-4782-A41C-384F06941580}" type="presParOf" srcId="{DEB3B48A-A00F-47DB-A16D-DF17F5F95A3A}" destId="{B874FBC6-8DAA-4549-9FB3-9876BFE1EB91}" srcOrd="10" destOrd="0" presId="urn:microsoft.com/office/officeart/2005/8/layout/hProcess11"/>
    <dgm:cxn modelId="{E37874F4-EE53-463E-8030-07BA4C11E1C0}" type="presParOf" srcId="{B874FBC6-8DAA-4549-9FB3-9876BFE1EB91}" destId="{73D8A4AC-EF0D-42B5-99B6-35CE23B740CA}" srcOrd="0" destOrd="0" presId="urn:microsoft.com/office/officeart/2005/8/layout/hProcess11"/>
    <dgm:cxn modelId="{76C14DCC-B2CA-48BC-B710-24FBD6ADB642}" type="presParOf" srcId="{B874FBC6-8DAA-4549-9FB3-9876BFE1EB91}" destId="{C00F76BD-F852-4FC7-85CA-81DCB0485803}" srcOrd="1" destOrd="0" presId="urn:microsoft.com/office/officeart/2005/8/layout/hProcess11"/>
    <dgm:cxn modelId="{1E51268F-81BF-40D1-A8C4-8A774B7F6E13}" type="presParOf" srcId="{B874FBC6-8DAA-4549-9FB3-9876BFE1EB91}" destId="{8C0746F7-B002-4E00-ADA3-788C4BEE000C}" srcOrd="2" destOrd="0" presId="urn:microsoft.com/office/officeart/2005/8/layout/hProcess1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3194C4-7AB2-44A0-AB6F-658464BD1D64}" type="doc">
      <dgm:prSet loTypeId="urn:microsoft.com/office/officeart/2005/8/layout/hList6" loCatId="list" qsTypeId="urn:microsoft.com/office/officeart/2005/8/quickstyle/simple3" qsCatId="simple" csTypeId="urn:microsoft.com/office/officeart/2005/8/colors/accent3_5" csCatId="accent3" phldr="1"/>
      <dgm:spPr/>
      <dgm:t>
        <a:bodyPr/>
        <a:lstStyle/>
        <a:p>
          <a:endParaRPr lang="en-US"/>
        </a:p>
      </dgm:t>
    </dgm:pt>
    <dgm:pt modelId="{F2943E4C-9824-43DD-91D2-550B622ED38F}">
      <dgm:prSet phldrT="[Text]"/>
      <dgm:spPr>
        <a:xfrm rot="16200000">
          <a:off x="-739458" y="746100"/>
          <a:ext cx="2717800" cy="1225599"/>
        </a:xfrm>
        <a:gradFill rotWithShape="0">
          <a:gsLst>
            <a:gs pos="0">
              <a:srgbClr val="9BBB59">
                <a:alpha val="90000"/>
                <a:hueOff val="0"/>
                <a:satOff val="0"/>
                <a:lumOff val="0"/>
                <a:alphaOff val="0"/>
                <a:tint val="50000"/>
                <a:satMod val="300000"/>
              </a:srgbClr>
            </a:gs>
            <a:gs pos="35000">
              <a:srgbClr val="9BBB59">
                <a:alpha val="90000"/>
                <a:hueOff val="0"/>
                <a:satOff val="0"/>
                <a:lumOff val="0"/>
                <a:alphaOff val="0"/>
                <a:tint val="37000"/>
                <a:satMod val="300000"/>
              </a:srgbClr>
            </a:gs>
            <a:gs pos="100000">
              <a:srgbClr val="9BBB59">
                <a:alpha val="9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Cable Internet service</a:t>
          </a:r>
          <a:endParaRPr lang="en-US" dirty="0">
            <a:solidFill>
              <a:sysClr val="windowText" lastClr="000000"/>
            </a:solidFill>
            <a:latin typeface="Calibri"/>
            <a:ea typeface="+mn-ea"/>
            <a:cs typeface="+mn-cs"/>
          </a:endParaRPr>
        </a:p>
      </dgm:t>
    </dgm:pt>
    <dgm:pt modelId="{93F1AC72-EF64-4CCC-A20D-EABC8744D559}" type="parTrans" cxnId="{79A49F3E-6CE7-4D50-84C7-625A69477389}">
      <dgm:prSet/>
      <dgm:spPr/>
      <dgm:t>
        <a:bodyPr/>
        <a:lstStyle/>
        <a:p>
          <a:endParaRPr lang="en-US"/>
        </a:p>
      </dgm:t>
    </dgm:pt>
    <dgm:pt modelId="{F34FE87E-C58B-4B91-9D6C-80C0DF523637}" type="sibTrans" cxnId="{79A49F3E-6CE7-4D50-84C7-625A69477389}">
      <dgm:prSet/>
      <dgm:spPr/>
      <dgm:t>
        <a:bodyPr/>
        <a:lstStyle/>
        <a:p>
          <a:endParaRPr lang="en-US"/>
        </a:p>
      </dgm:t>
    </dgm:pt>
    <dgm:pt modelId="{36293539-7D77-4495-BB7C-5A51027BD36C}">
      <dgm:prSet phldrT="[Text]"/>
      <dgm:spPr>
        <a:xfrm rot="16200000">
          <a:off x="578060" y="746100"/>
          <a:ext cx="2717800" cy="1225599"/>
        </a:xfrm>
        <a:gradFill rotWithShape="0">
          <a:gsLst>
            <a:gs pos="0">
              <a:srgbClr val="9BBB59">
                <a:alpha val="90000"/>
                <a:hueOff val="0"/>
                <a:satOff val="0"/>
                <a:lumOff val="0"/>
                <a:alphaOff val="-6667"/>
                <a:tint val="50000"/>
                <a:satMod val="300000"/>
              </a:srgbClr>
            </a:gs>
            <a:gs pos="35000">
              <a:srgbClr val="9BBB59">
                <a:alpha val="90000"/>
                <a:hueOff val="0"/>
                <a:satOff val="0"/>
                <a:lumOff val="0"/>
                <a:alphaOff val="-6667"/>
                <a:tint val="37000"/>
                <a:satMod val="300000"/>
              </a:srgbClr>
            </a:gs>
            <a:gs pos="100000">
              <a:srgbClr val="9BBB59">
                <a:alpha val="90000"/>
                <a:hueOff val="0"/>
                <a:satOff val="0"/>
                <a:lumOff val="0"/>
                <a:alphaOff val="-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DSL</a:t>
          </a:r>
          <a:endParaRPr lang="en-US" dirty="0">
            <a:solidFill>
              <a:sysClr val="windowText" lastClr="000000"/>
            </a:solidFill>
            <a:latin typeface="Calibri"/>
            <a:ea typeface="+mn-ea"/>
            <a:cs typeface="+mn-cs"/>
          </a:endParaRPr>
        </a:p>
      </dgm:t>
    </dgm:pt>
    <dgm:pt modelId="{D6FD0EF8-4F39-4EDB-9139-D3E8AE8824AF}" type="parTrans" cxnId="{47F3BC3C-982D-4D17-9F17-A94DEC32FE70}">
      <dgm:prSet/>
      <dgm:spPr/>
      <dgm:t>
        <a:bodyPr/>
        <a:lstStyle/>
        <a:p>
          <a:endParaRPr lang="en-US"/>
        </a:p>
      </dgm:t>
    </dgm:pt>
    <dgm:pt modelId="{0F65C64A-F60A-4A85-B960-FDC3D892D2B9}" type="sibTrans" cxnId="{47F3BC3C-982D-4D17-9F17-A94DEC32FE70}">
      <dgm:prSet/>
      <dgm:spPr/>
      <dgm:t>
        <a:bodyPr/>
        <a:lstStyle/>
        <a:p>
          <a:endParaRPr lang="en-US"/>
        </a:p>
      </dgm:t>
    </dgm:pt>
    <dgm:pt modelId="{2CC314D8-9F46-4165-94B0-141CB95AABD0}">
      <dgm:prSet phldrT="[Text]"/>
      <dgm:spPr>
        <a:xfrm rot="16200000">
          <a:off x="1895580" y="746100"/>
          <a:ext cx="2717800" cy="1225599"/>
        </a:xfrm>
        <a:gradFill rotWithShape="0">
          <a:gsLst>
            <a:gs pos="0">
              <a:srgbClr val="9BBB59">
                <a:alpha val="90000"/>
                <a:hueOff val="0"/>
                <a:satOff val="0"/>
                <a:lumOff val="0"/>
                <a:alphaOff val="-13333"/>
                <a:tint val="50000"/>
                <a:satMod val="300000"/>
              </a:srgbClr>
            </a:gs>
            <a:gs pos="35000">
              <a:srgbClr val="9BBB59">
                <a:alpha val="90000"/>
                <a:hueOff val="0"/>
                <a:satOff val="0"/>
                <a:lumOff val="0"/>
                <a:alphaOff val="-13333"/>
                <a:tint val="37000"/>
                <a:satMod val="300000"/>
              </a:srgbClr>
            </a:gs>
            <a:gs pos="100000">
              <a:srgbClr val="9BBB59">
                <a:alpha val="90000"/>
                <a:hueOff val="0"/>
                <a:satOff val="0"/>
                <a:lumOff val="0"/>
                <a:alphaOff val="-1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Fiber to the Premises (FTTP)</a:t>
          </a:r>
          <a:endParaRPr lang="en-US" dirty="0">
            <a:solidFill>
              <a:sysClr val="windowText" lastClr="000000"/>
            </a:solidFill>
            <a:latin typeface="Calibri"/>
            <a:ea typeface="+mn-ea"/>
            <a:cs typeface="+mn-cs"/>
          </a:endParaRPr>
        </a:p>
      </dgm:t>
    </dgm:pt>
    <dgm:pt modelId="{CBA1E1C4-3D6E-4F91-A7B8-A68E734C5FCA}" type="parTrans" cxnId="{794ABE6A-44DC-4301-8496-8FFA393CAC2C}">
      <dgm:prSet/>
      <dgm:spPr/>
      <dgm:t>
        <a:bodyPr/>
        <a:lstStyle/>
        <a:p>
          <a:endParaRPr lang="en-US"/>
        </a:p>
      </dgm:t>
    </dgm:pt>
    <dgm:pt modelId="{825238EA-ECD0-4661-81EB-844716255D63}" type="sibTrans" cxnId="{794ABE6A-44DC-4301-8496-8FFA393CAC2C}">
      <dgm:prSet/>
      <dgm:spPr/>
      <dgm:t>
        <a:bodyPr/>
        <a:lstStyle/>
        <a:p>
          <a:endParaRPr lang="en-US"/>
        </a:p>
      </dgm:t>
    </dgm:pt>
    <dgm:pt modelId="{4C794686-7D15-480B-83D7-626296179F5F}">
      <dgm:prSet phldrT="[Text]"/>
      <dgm:spPr>
        <a:xfrm rot="16200000">
          <a:off x="3213100" y="746100"/>
          <a:ext cx="2717800" cy="1225599"/>
        </a:xfrm>
        <a:gradFill rotWithShape="0">
          <a:gsLst>
            <a:gs pos="0">
              <a:srgbClr val="9BBB59">
                <a:alpha val="90000"/>
                <a:hueOff val="0"/>
                <a:satOff val="0"/>
                <a:lumOff val="0"/>
                <a:alphaOff val="-20000"/>
                <a:tint val="50000"/>
                <a:satMod val="300000"/>
              </a:srgbClr>
            </a:gs>
            <a:gs pos="35000">
              <a:srgbClr val="9BBB59">
                <a:alpha val="90000"/>
                <a:hueOff val="0"/>
                <a:satOff val="0"/>
                <a:lumOff val="0"/>
                <a:alphaOff val="-20000"/>
                <a:tint val="37000"/>
                <a:satMod val="300000"/>
              </a:srgbClr>
            </a:gs>
            <a:gs pos="100000">
              <a:srgbClr val="9BBB59">
                <a:alpha val="90000"/>
                <a:hueOff val="0"/>
                <a:satOff val="0"/>
                <a:lumOff val="0"/>
                <a:alphaOff val="-2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Fixed wireless</a:t>
          </a:r>
          <a:endParaRPr lang="en-US" dirty="0">
            <a:solidFill>
              <a:sysClr val="windowText" lastClr="000000"/>
            </a:solidFill>
            <a:latin typeface="Calibri"/>
            <a:ea typeface="+mn-ea"/>
            <a:cs typeface="+mn-cs"/>
          </a:endParaRPr>
        </a:p>
      </dgm:t>
    </dgm:pt>
    <dgm:pt modelId="{92931CCD-CFA6-4AAA-87C2-5426D9E959D1}" type="parTrans" cxnId="{F318B49C-1320-4E14-B587-DE42BB0DA91F}">
      <dgm:prSet/>
      <dgm:spPr/>
      <dgm:t>
        <a:bodyPr/>
        <a:lstStyle/>
        <a:p>
          <a:endParaRPr lang="en-US"/>
        </a:p>
      </dgm:t>
    </dgm:pt>
    <dgm:pt modelId="{1D11A4C2-B1EF-48FD-9F26-A8557E55B1EE}" type="sibTrans" cxnId="{F318B49C-1320-4E14-B587-DE42BB0DA91F}">
      <dgm:prSet/>
      <dgm:spPr/>
      <dgm:t>
        <a:bodyPr/>
        <a:lstStyle/>
        <a:p>
          <a:endParaRPr lang="en-US"/>
        </a:p>
      </dgm:t>
    </dgm:pt>
    <dgm:pt modelId="{F0B57AC7-606D-4F1E-86FD-C5339CB67703}">
      <dgm:prSet phldrT="[Text]"/>
      <dgm:spPr>
        <a:xfrm rot="16200000">
          <a:off x="4530619" y="746100"/>
          <a:ext cx="2717800" cy="1225599"/>
        </a:xfrm>
        <a:gradFill rotWithShape="0">
          <a:gsLst>
            <a:gs pos="0">
              <a:srgbClr val="9BBB59">
                <a:alpha val="90000"/>
                <a:hueOff val="0"/>
                <a:satOff val="0"/>
                <a:lumOff val="0"/>
                <a:alphaOff val="-26667"/>
                <a:tint val="50000"/>
                <a:satMod val="300000"/>
              </a:srgbClr>
            </a:gs>
            <a:gs pos="35000">
              <a:srgbClr val="9BBB59">
                <a:alpha val="90000"/>
                <a:hueOff val="0"/>
                <a:satOff val="0"/>
                <a:lumOff val="0"/>
                <a:alphaOff val="-26667"/>
                <a:tint val="37000"/>
                <a:satMod val="300000"/>
              </a:srgbClr>
            </a:gs>
            <a:gs pos="100000">
              <a:srgbClr val="9BBB59">
                <a:alpha val="90000"/>
                <a:hueOff val="0"/>
                <a:satOff val="0"/>
                <a:lumOff val="0"/>
                <a:alphaOff val="-2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Cellular Radio Network</a:t>
          </a:r>
          <a:endParaRPr lang="en-US" dirty="0">
            <a:solidFill>
              <a:sysClr val="windowText" lastClr="000000"/>
            </a:solidFill>
            <a:latin typeface="Calibri"/>
            <a:ea typeface="+mn-ea"/>
            <a:cs typeface="+mn-cs"/>
          </a:endParaRPr>
        </a:p>
      </dgm:t>
    </dgm:pt>
    <dgm:pt modelId="{71F1E2DC-0B9C-496C-9A94-BC7BD551BE2B}" type="parTrans" cxnId="{AEE74B56-3AE5-4769-AAD0-3069571F80B8}">
      <dgm:prSet/>
      <dgm:spPr/>
      <dgm:t>
        <a:bodyPr/>
        <a:lstStyle/>
        <a:p>
          <a:endParaRPr lang="en-US"/>
        </a:p>
      </dgm:t>
    </dgm:pt>
    <dgm:pt modelId="{78F625C6-C975-4818-926F-6C735199E1CD}" type="sibTrans" cxnId="{AEE74B56-3AE5-4769-AAD0-3069571F80B8}">
      <dgm:prSet/>
      <dgm:spPr/>
      <dgm:t>
        <a:bodyPr/>
        <a:lstStyle/>
        <a:p>
          <a:endParaRPr lang="en-US"/>
        </a:p>
      </dgm:t>
    </dgm:pt>
    <dgm:pt modelId="{769E25A6-0916-4CBA-800C-229B0EA637C8}">
      <dgm:prSet phldrT="[Text]"/>
      <dgm:spPr>
        <a:xfrm rot="16200000">
          <a:off x="5848139" y="746100"/>
          <a:ext cx="2717800" cy="1225599"/>
        </a:xfrm>
        <a:gradFill rotWithShape="0">
          <a:gsLst>
            <a:gs pos="0">
              <a:srgbClr val="9BBB59">
                <a:alpha val="90000"/>
                <a:hueOff val="0"/>
                <a:satOff val="0"/>
                <a:lumOff val="0"/>
                <a:alphaOff val="-33333"/>
                <a:tint val="50000"/>
                <a:satMod val="300000"/>
              </a:srgbClr>
            </a:gs>
            <a:gs pos="35000">
              <a:srgbClr val="9BBB59">
                <a:alpha val="90000"/>
                <a:hueOff val="0"/>
                <a:satOff val="0"/>
                <a:lumOff val="0"/>
                <a:alphaOff val="-33333"/>
                <a:tint val="37000"/>
                <a:satMod val="300000"/>
              </a:srgbClr>
            </a:gs>
            <a:gs pos="100000">
              <a:srgbClr val="9BBB59">
                <a:alpha val="90000"/>
                <a:hueOff val="0"/>
                <a:satOff val="0"/>
                <a:lumOff val="0"/>
                <a:alphaOff val="-3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5E8B46"/>
              </a:solidFill>
              <a:latin typeface="Calibri"/>
              <a:ea typeface="+mn-ea"/>
              <a:cs typeface="+mn-cs"/>
            </a:rPr>
            <a:t>Wi-Fi</a:t>
          </a:r>
          <a:endParaRPr lang="en-US" b="1" dirty="0">
            <a:solidFill>
              <a:srgbClr val="5E8B46"/>
            </a:solidFill>
            <a:latin typeface="Calibri"/>
            <a:ea typeface="+mn-ea"/>
            <a:cs typeface="+mn-cs"/>
          </a:endParaRPr>
        </a:p>
      </dgm:t>
    </dgm:pt>
    <dgm:pt modelId="{9E98AD15-235F-4C50-91D5-58D44E479FEA}" type="parTrans" cxnId="{C2256693-3748-466F-875A-5501E6881180}">
      <dgm:prSet/>
      <dgm:spPr/>
      <dgm:t>
        <a:bodyPr/>
        <a:lstStyle/>
        <a:p>
          <a:endParaRPr lang="en-US"/>
        </a:p>
      </dgm:t>
    </dgm:pt>
    <dgm:pt modelId="{81672082-7CD9-452E-A1B1-D1AE165B57B4}" type="sibTrans" cxnId="{C2256693-3748-466F-875A-5501E6881180}">
      <dgm:prSet/>
      <dgm:spPr/>
      <dgm:t>
        <a:bodyPr/>
        <a:lstStyle/>
        <a:p>
          <a:endParaRPr lang="en-US"/>
        </a:p>
      </dgm:t>
    </dgm:pt>
    <dgm:pt modelId="{32C5729A-49F2-4E2B-8BF3-5551D549EBBB}">
      <dgm:prSet phldrT="[Text]"/>
      <dgm:spPr>
        <a:xfrm rot="16200000">
          <a:off x="7165658" y="746100"/>
          <a:ext cx="2717800" cy="1225599"/>
        </a:xfrm>
        <a:gradFill rotWithShape="0">
          <a:gsLst>
            <a:gs pos="0">
              <a:srgbClr val="9BBB59">
                <a:alpha val="90000"/>
                <a:hueOff val="0"/>
                <a:satOff val="0"/>
                <a:lumOff val="0"/>
                <a:alphaOff val="-40000"/>
                <a:tint val="50000"/>
                <a:satMod val="300000"/>
              </a:srgbClr>
            </a:gs>
            <a:gs pos="35000">
              <a:srgbClr val="9BBB59">
                <a:alpha val="90000"/>
                <a:hueOff val="0"/>
                <a:satOff val="0"/>
                <a:lumOff val="0"/>
                <a:alphaOff val="-40000"/>
                <a:tint val="37000"/>
                <a:satMod val="300000"/>
              </a:srgbClr>
            </a:gs>
            <a:gs pos="100000">
              <a:srgbClr val="9BBB59">
                <a:alpha val="90000"/>
                <a:hueOff val="0"/>
                <a:satOff val="0"/>
                <a:lumOff val="0"/>
                <a:alphaOff val="-4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0" dirty="0" smtClean="0">
              <a:solidFill>
                <a:sysClr val="windowText" lastClr="000000"/>
              </a:solidFill>
              <a:latin typeface="Calibri"/>
              <a:ea typeface="+mn-ea"/>
              <a:cs typeface="+mn-cs"/>
            </a:rPr>
            <a:t>Satellite Internet Service</a:t>
          </a:r>
          <a:endParaRPr lang="en-US" b="0" dirty="0">
            <a:solidFill>
              <a:sysClr val="windowText" lastClr="000000"/>
            </a:solidFill>
            <a:latin typeface="Calibri"/>
            <a:ea typeface="+mn-ea"/>
            <a:cs typeface="+mn-cs"/>
          </a:endParaRPr>
        </a:p>
      </dgm:t>
    </dgm:pt>
    <dgm:pt modelId="{B1B978E3-28FE-46BE-A2FB-0C562046D66F}" type="parTrans" cxnId="{A83589F5-752F-4770-9080-A6626A861BA3}">
      <dgm:prSet/>
      <dgm:spPr/>
      <dgm:t>
        <a:bodyPr/>
        <a:lstStyle/>
        <a:p>
          <a:endParaRPr lang="en-US"/>
        </a:p>
      </dgm:t>
    </dgm:pt>
    <dgm:pt modelId="{BD483117-4ACD-4828-8235-47F4630FADA9}" type="sibTrans" cxnId="{A83589F5-752F-4770-9080-A6626A861BA3}">
      <dgm:prSet/>
      <dgm:spPr/>
      <dgm:t>
        <a:bodyPr/>
        <a:lstStyle/>
        <a:p>
          <a:endParaRPr lang="en-US"/>
        </a:p>
      </dgm:t>
    </dgm:pt>
    <dgm:pt modelId="{1467848D-9760-4AE6-8F42-4C9309EF24D1}" type="pres">
      <dgm:prSet presAssocID="{463194C4-7AB2-44A0-AB6F-658464BD1D64}" presName="Name0" presStyleCnt="0">
        <dgm:presLayoutVars>
          <dgm:dir/>
          <dgm:resizeHandles val="exact"/>
        </dgm:presLayoutVars>
      </dgm:prSet>
      <dgm:spPr/>
      <dgm:t>
        <a:bodyPr/>
        <a:lstStyle/>
        <a:p>
          <a:endParaRPr lang="en-US"/>
        </a:p>
      </dgm:t>
    </dgm:pt>
    <dgm:pt modelId="{B7C71DE9-5D8C-406B-97C0-41B01666FF68}" type="pres">
      <dgm:prSet presAssocID="{F2943E4C-9824-43DD-91D2-550B622ED38F}" presName="node" presStyleLbl="node1" presStyleIdx="0" presStyleCnt="7">
        <dgm:presLayoutVars>
          <dgm:bulletEnabled val="1"/>
        </dgm:presLayoutVars>
      </dgm:prSet>
      <dgm:spPr>
        <a:prstGeom prst="flowChartManualOperation">
          <a:avLst/>
        </a:prstGeom>
      </dgm:spPr>
      <dgm:t>
        <a:bodyPr/>
        <a:lstStyle/>
        <a:p>
          <a:endParaRPr lang="en-US"/>
        </a:p>
      </dgm:t>
    </dgm:pt>
    <dgm:pt modelId="{F1C330F5-2F15-481C-9F40-3C95EC9729FF}" type="pres">
      <dgm:prSet presAssocID="{F34FE87E-C58B-4B91-9D6C-80C0DF523637}" presName="sibTrans" presStyleCnt="0"/>
      <dgm:spPr/>
    </dgm:pt>
    <dgm:pt modelId="{A3A34AA4-6900-463B-BE72-14BB8242D529}" type="pres">
      <dgm:prSet presAssocID="{36293539-7D77-4495-BB7C-5A51027BD36C}" presName="node" presStyleLbl="node1" presStyleIdx="1" presStyleCnt="7">
        <dgm:presLayoutVars>
          <dgm:bulletEnabled val="1"/>
        </dgm:presLayoutVars>
      </dgm:prSet>
      <dgm:spPr>
        <a:prstGeom prst="flowChartManualOperation">
          <a:avLst/>
        </a:prstGeom>
      </dgm:spPr>
      <dgm:t>
        <a:bodyPr/>
        <a:lstStyle/>
        <a:p>
          <a:endParaRPr lang="en-US"/>
        </a:p>
      </dgm:t>
    </dgm:pt>
    <dgm:pt modelId="{9D4764AE-57E8-4694-8D27-EC0FF589E4BD}" type="pres">
      <dgm:prSet presAssocID="{0F65C64A-F60A-4A85-B960-FDC3D892D2B9}" presName="sibTrans" presStyleCnt="0"/>
      <dgm:spPr/>
    </dgm:pt>
    <dgm:pt modelId="{61D3737B-3573-459C-89BE-38EA8C958728}" type="pres">
      <dgm:prSet presAssocID="{2CC314D8-9F46-4165-94B0-141CB95AABD0}" presName="node" presStyleLbl="node1" presStyleIdx="2" presStyleCnt="7">
        <dgm:presLayoutVars>
          <dgm:bulletEnabled val="1"/>
        </dgm:presLayoutVars>
      </dgm:prSet>
      <dgm:spPr>
        <a:prstGeom prst="flowChartManualOperation">
          <a:avLst/>
        </a:prstGeom>
      </dgm:spPr>
      <dgm:t>
        <a:bodyPr/>
        <a:lstStyle/>
        <a:p>
          <a:endParaRPr lang="en-US"/>
        </a:p>
      </dgm:t>
    </dgm:pt>
    <dgm:pt modelId="{8DF24E39-382E-4F3B-93AE-1C5760F9E1C5}" type="pres">
      <dgm:prSet presAssocID="{825238EA-ECD0-4661-81EB-844716255D63}" presName="sibTrans" presStyleCnt="0"/>
      <dgm:spPr/>
    </dgm:pt>
    <dgm:pt modelId="{EEB2DBF5-D187-44CF-94A3-DC179BA09CE1}" type="pres">
      <dgm:prSet presAssocID="{4C794686-7D15-480B-83D7-626296179F5F}" presName="node" presStyleLbl="node1" presStyleIdx="3" presStyleCnt="7">
        <dgm:presLayoutVars>
          <dgm:bulletEnabled val="1"/>
        </dgm:presLayoutVars>
      </dgm:prSet>
      <dgm:spPr>
        <a:prstGeom prst="flowChartManualOperation">
          <a:avLst/>
        </a:prstGeom>
      </dgm:spPr>
      <dgm:t>
        <a:bodyPr/>
        <a:lstStyle/>
        <a:p>
          <a:endParaRPr lang="en-US"/>
        </a:p>
      </dgm:t>
    </dgm:pt>
    <dgm:pt modelId="{A15422F4-662C-42D6-AB18-86711D93EB70}" type="pres">
      <dgm:prSet presAssocID="{1D11A4C2-B1EF-48FD-9F26-A8557E55B1EE}" presName="sibTrans" presStyleCnt="0"/>
      <dgm:spPr/>
    </dgm:pt>
    <dgm:pt modelId="{64529E04-0A23-4663-A2C4-74C2AB447FD6}" type="pres">
      <dgm:prSet presAssocID="{F0B57AC7-606D-4F1E-86FD-C5339CB67703}" presName="node" presStyleLbl="node1" presStyleIdx="4" presStyleCnt="7">
        <dgm:presLayoutVars>
          <dgm:bulletEnabled val="1"/>
        </dgm:presLayoutVars>
      </dgm:prSet>
      <dgm:spPr>
        <a:prstGeom prst="flowChartManualOperation">
          <a:avLst/>
        </a:prstGeom>
      </dgm:spPr>
      <dgm:t>
        <a:bodyPr/>
        <a:lstStyle/>
        <a:p>
          <a:endParaRPr lang="en-US"/>
        </a:p>
      </dgm:t>
    </dgm:pt>
    <dgm:pt modelId="{275FB2CF-1C84-4EB4-AFFB-22637EE3F2B7}" type="pres">
      <dgm:prSet presAssocID="{78F625C6-C975-4818-926F-6C735199E1CD}" presName="sibTrans" presStyleCnt="0"/>
      <dgm:spPr/>
    </dgm:pt>
    <dgm:pt modelId="{06C041D0-0FAF-4950-B625-21DB8D91D483}" type="pres">
      <dgm:prSet presAssocID="{769E25A6-0916-4CBA-800C-229B0EA637C8}" presName="node" presStyleLbl="node1" presStyleIdx="5" presStyleCnt="7">
        <dgm:presLayoutVars>
          <dgm:bulletEnabled val="1"/>
        </dgm:presLayoutVars>
      </dgm:prSet>
      <dgm:spPr>
        <a:prstGeom prst="flowChartManualOperation">
          <a:avLst/>
        </a:prstGeom>
      </dgm:spPr>
      <dgm:t>
        <a:bodyPr/>
        <a:lstStyle/>
        <a:p>
          <a:endParaRPr lang="en-US"/>
        </a:p>
      </dgm:t>
    </dgm:pt>
    <dgm:pt modelId="{B6F1805C-1743-410F-B1C2-9A818A07E0D1}" type="pres">
      <dgm:prSet presAssocID="{81672082-7CD9-452E-A1B1-D1AE165B57B4}" presName="sibTrans" presStyleCnt="0"/>
      <dgm:spPr/>
    </dgm:pt>
    <dgm:pt modelId="{385D9E39-B914-40B4-994E-8ECA78B681C8}" type="pres">
      <dgm:prSet presAssocID="{32C5729A-49F2-4E2B-8BF3-5551D549EBBB}" presName="node" presStyleLbl="node1" presStyleIdx="6" presStyleCnt="7">
        <dgm:presLayoutVars>
          <dgm:bulletEnabled val="1"/>
        </dgm:presLayoutVars>
      </dgm:prSet>
      <dgm:spPr>
        <a:prstGeom prst="flowChartManualOperation">
          <a:avLst/>
        </a:prstGeom>
      </dgm:spPr>
      <dgm:t>
        <a:bodyPr/>
        <a:lstStyle/>
        <a:p>
          <a:endParaRPr lang="en-US"/>
        </a:p>
      </dgm:t>
    </dgm:pt>
  </dgm:ptLst>
  <dgm:cxnLst>
    <dgm:cxn modelId="{F318B49C-1320-4E14-B587-DE42BB0DA91F}" srcId="{463194C4-7AB2-44A0-AB6F-658464BD1D64}" destId="{4C794686-7D15-480B-83D7-626296179F5F}" srcOrd="3" destOrd="0" parTransId="{92931CCD-CFA6-4AAA-87C2-5426D9E959D1}" sibTransId="{1D11A4C2-B1EF-48FD-9F26-A8557E55B1EE}"/>
    <dgm:cxn modelId="{E48A1A85-5A95-4A0B-BAD9-DBDEDA5123AA}" type="presOf" srcId="{F0B57AC7-606D-4F1E-86FD-C5339CB67703}" destId="{64529E04-0A23-4663-A2C4-74C2AB447FD6}" srcOrd="0" destOrd="0" presId="urn:microsoft.com/office/officeart/2005/8/layout/hList6"/>
    <dgm:cxn modelId="{A83589F5-752F-4770-9080-A6626A861BA3}" srcId="{463194C4-7AB2-44A0-AB6F-658464BD1D64}" destId="{32C5729A-49F2-4E2B-8BF3-5551D549EBBB}" srcOrd="6" destOrd="0" parTransId="{B1B978E3-28FE-46BE-A2FB-0C562046D66F}" sibTransId="{BD483117-4ACD-4828-8235-47F4630FADA9}"/>
    <dgm:cxn modelId="{D413CA50-428A-40CF-9B73-2320486EE172}" type="presOf" srcId="{32C5729A-49F2-4E2B-8BF3-5551D549EBBB}" destId="{385D9E39-B914-40B4-994E-8ECA78B681C8}" srcOrd="0" destOrd="0" presId="urn:microsoft.com/office/officeart/2005/8/layout/hList6"/>
    <dgm:cxn modelId="{C2256693-3748-466F-875A-5501E6881180}" srcId="{463194C4-7AB2-44A0-AB6F-658464BD1D64}" destId="{769E25A6-0916-4CBA-800C-229B0EA637C8}" srcOrd="5" destOrd="0" parTransId="{9E98AD15-235F-4C50-91D5-58D44E479FEA}" sibTransId="{81672082-7CD9-452E-A1B1-D1AE165B57B4}"/>
    <dgm:cxn modelId="{835278A6-B772-44A2-9BD6-B6D40518AE3B}" type="presOf" srcId="{2CC314D8-9F46-4165-94B0-141CB95AABD0}" destId="{61D3737B-3573-459C-89BE-38EA8C958728}" srcOrd="0" destOrd="0" presId="urn:microsoft.com/office/officeart/2005/8/layout/hList6"/>
    <dgm:cxn modelId="{BAE8BDCB-1165-4223-AC37-391A0773E58F}" type="presOf" srcId="{463194C4-7AB2-44A0-AB6F-658464BD1D64}" destId="{1467848D-9760-4AE6-8F42-4C9309EF24D1}" srcOrd="0" destOrd="0" presId="urn:microsoft.com/office/officeart/2005/8/layout/hList6"/>
    <dgm:cxn modelId="{79A49F3E-6CE7-4D50-84C7-625A69477389}" srcId="{463194C4-7AB2-44A0-AB6F-658464BD1D64}" destId="{F2943E4C-9824-43DD-91D2-550B622ED38F}" srcOrd="0" destOrd="0" parTransId="{93F1AC72-EF64-4CCC-A20D-EABC8744D559}" sibTransId="{F34FE87E-C58B-4B91-9D6C-80C0DF523637}"/>
    <dgm:cxn modelId="{794ABE6A-44DC-4301-8496-8FFA393CAC2C}" srcId="{463194C4-7AB2-44A0-AB6F-658464BD1D64}" destId="{2CC314D8-9F46-4165-94B0-141CB95AABD0}" srcOrd="2" destOrd="0" parTransId="{CBA1E1C4-3D6E-4F91-A7B8-A68E734C5FCA}" sibTransId="{825238EA-ECD0-4661-81EB-844716255D63}"/>
    <dgm:cxn modelId="{FEFD5DED-6B6C-4690-B4FD-F80E4138ABAE}" type="presOf" srcId="{F2943E4C-9824-43DD-91D2-550B622ED38F}" destId="{B7C71DE9-5D8C-406B-97C0-41B01666FF68}" srcOrd="0" destOrd="0" presId="urn:microsoft.com/office/officeart/2005/8/layout/hList6"/>
    <dgm:cxn modelId="{AEE74B56-3AE5-4769-AAD0-3069571F80B8}" srcId="{463194C4-7AB2-44A0-AB6F-658464BD1D64}" destId="{F0B57AC7-606D-4F1E-86FD-C5339CB67703}" srcOrd="4" destOrd="0" parTransId="{71F1E2DC-0B9C-496C-9A94-BC7BD551BE2B}" sibTransId="{78F625C6-C975-4818-926F-6C735199E1CD}"/>
    <dgm:cxn modelId="{47F3BC3C-982D-4D17-9F17-A94DEC32FE70}" srcId="{463194C4-7AB2-44A0-AB6F-658464BD1D64}" destId="{36293539-7D77-4495-BB7C-5A51027BD36C}" srcOrd="1" destOrd="0" parTransId="{D6FD0EF8-4F39-4EDB-9139-D3E8AE8824AF}" sibTransId="{0F65C64A-F60A-4A85-B960-FDC3D892D2B9}"/>
    <dgm:cxn modelId="{54E977ED-5467-4D90-8A4B-AE7B3E20B8DF}" type="presOf" srcId="{4C794686-7D15-480B-83D7-626296179F5F}" destId="{EEB2DBF5-D187-44CF-94A3-DC179BA09CE1}" srcOrd="0" destOrd="0" presId="urn:microsoft.com/office/officeart/2005/8/layout/hList6"/>
    <dgm:cxn modelId="{EF1F8822-4B87-477C-92E7-C4A72A72D784}" type="presOf" srcId="{36293539-7D77-4495-BB7C-5A51027BD36C}" destId="{A3A34AA4-6900-463B-BE72-14BB8242D529}" srcOrd="0" destOrd="0" presId="urn:microsoft.com/office/officeart/2005/8/layout/hList6"/>
    <dgm:cxn modelId="{50AD01BB-7892-4A4B-B2AF-C3403D4EE049}" type="presOf" srcId="{769E25A6-0916-4CBA-800C-229B0EA637C8}" destId="{06C041D0-0FAF-4950-B625-21DB8D91D483}" srcOrd="0" destOrd="0" presId="urn:microsoft.com/office/officeart/2005/8/layout/hList6"/>
    <dgm:cxn modelId="{52C8F6D6-534A-487A-AF19-78CCF518B248}" type="presParOf" srcId="{1467848D-9760-4AE6-8F42-4C9309EF24D1}" destId="{B7C71DE9-5D8C-406B-97C0-41B01666FF68}" srcOrd="0" destOrd="0" presId="urn:microsoft.com/office/officeart/2005/8/layout/hList6"/>
    <dgm:cxn modelId="{9481EDE1-B660-4D0E-94CE-99B9375690C0}" type="presParOf" srcId="{1467848D-9760-4AE6-8F42-4C9309EF24D1}" destId="{F1C330F5-2F15-481C-9F40-3C95EC9729FF}" srcOrd="1" destOrd="0" presId="urn:microsoft.com/office/officeart/2005/8/layout/hList6"/>
    <dgm:cxn modelId="{CFC408F6-8C9B-4937-8C80-E13FFEDF993C}" type="presParOf" srcId="{1467848D-9760-4AE6-8F42-4C9309EF24D1}" destId="{A3A34AA4-6900-463B-BE72-14BB8242D529}" srcOrd="2" destOrd="0" presId="urn:microsoft.com/office/officeart/2005/8/layout/hList6"/>
    <dgm:cxn modelId="{FB4EF9EC-5E4C-4E14-AF47-000DF131A722}" type="presParOf" srcId="{1467848D-9760-4AE6-8F42-4C9309EF24D1}" destId="{9D4764AE-57E8-4694-8D27-EC0FF589E4BD}" srcOrd="3" destOrd="0" presId="urn:microsoft.com/office/officeart/2005/8/layout/hList6"/>
    <dgm:cxn modelId="{9E35BEC0-9C3F-44DC-BB36-ABBDAD3B25F2}" type="presParOf" srcId="{1467848D-9760-4AE6-8F42-4C9309EF24D1}" destId="{61D3737B-3573-459C-89BE-38EA8C958728}" srcOrd="4" destOrd="0" presId="urn:microsoft.com/office/officeart/2005/8/layout/hList6"/>
    <dgm:cxn modelId="{F71382BF-7DF1-4675-8B28-7A934658B42B}" type="presParOf" srcId="{1467848D-9760-4AE6-8F42-4C9309EF24D1}" destId="{8DF24E39-382E-4F3B-93AE-1C5760F9E1C5}" srcOrd="5" destOrd="0" presId="urn:microsoft.com/office/officeart/2005/8/layout/hList6"/>
    <dgm:cxn modelId="{C8BB6F75-A31B-4F4A-9A25-2103453220FE}" type="presParOf" srcId="{1467848D-9760-4AE6-8F42-4C9309EF24D1}" destId="{EEB2DBF5-D187-44CF-94A3-DC179BA09CE1}" srcOrd="6" destOrd="0" presId="urn:microsoft.com/office/officeart/2005/8/layout/hList6"/>
    <dgm:cxn modelId="{06BBFB25-8991-4AC2-B28D-3EDBE2BA3C7B}" type="presParOf" srcId="{1467848D-9760-4AE6-8F42-4C9309EF24D1}" destId="{A15422F4-662C-42D6-AB18-86711D93EB70}" srcOrd="7" destOrd="0" presId="urn:microsoft.com/office/officeart/2005/8/layout/hList6"/>
    <dgm:cxn modelId="{AE3B5E6F-BC85-468E-8DDD-E78FAA3ABC3A}" type="presParOf" srcId="{1467848D-9760-4AE6-8F42-4C9309EF24D1}" destId="{64529E04-0A23-4663-A2C4-74C2AB447FD6}" srcOrd="8" destOrd="0" presId="urn:microsoft.com/office/officeart/2005/8/layout/hList6"/>
    <dgm:cxn modelId="{F1AD07FA-A3A2-4DAC-9884-8C66015CE740}" type="presParOf" srcId="{1467848D-9760-4AE6-8F42-4C9309EF24D1}" destId="{275FB2CF-1C84-4EB4-AFFB-22637EE3F2B7}" srcOrd="9" destOrd="0" presId="urn:microsoft.com/office/officeart/2005/8/layout/hList6"/>
    <dgm:cxn modelId="{AB0CF301-6A58-47E4-8913-9A88ECCD7AFA}" type="presParOf" srcId="{1467848D-9760-4AE6-8F42-4C9309EF24D1}" destId="{06C041D0-0FAF-4950-B625-21DB8D91D483}" srcOrd="10" destOrd="0" presId="urn:microsoft.com/office/officeart/2005/8/layout/hList6"/>
    <dgm:cxn modelId="{EBE78490-D81F-4155-B46B-C3DECB561EE9}" type="presParOf" srcId="{1467848D-9760-4AE6-8F42-4C9309EF24D1}" destId="{B6F1805C-1743-410F-B1C2-9A818A07E0D1}" srcOrd="11" destOrd="0" presId="urn:microsoft.com/office/officeart/2005/8/layout/hList6"/>
    <dgm:cxn modelId="{700E1B09-7AC7-42E7-BA39-48C2ADCD6E3A}" type="presParOf" srcId="{1467848D-9760-4AE6-8F42-4C9309EF24D1}" destId="{385D9E39-B914-40B4-994E-8ECA78B681C8}" srcOrd="12" destOrd="0" presId="urn:microsoft.com/office/officeart/2005/8/layout/hList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67630D-F557-4C9C-9CB6-AEF529B848D9}" type="doc">
      <dgm:prSet loTypeId="urn:microsoft.com/office/officeart/2005/8/layout/lProcess2" loCatId="list" qsTypeId="urn:microsoft.com/office/officeart/2005/8/quickstyle/3d1" qsCatId="3D" csTypeId="urn:microsoft.com/office/officeart/2005/8/colors/accent4_2" csCatId="accent4" phldr="1"/>
      <dgm:spPr/>
      <dgm:t>
        <a:bodyPr/>
        <a:lstStyle/>
        <a:p>
          <a:endParaRPr lang="en-US"/>
        </a:p>
      </dgm:t>
    </dgm:pt>
    <dgm:pt modelId="{F22011DF-0CBB-411E-B617-D6305DE6963C}">
      <dgm:prSet phldrT="[Text]"/>
      <dgm:spPr>
        <a:xfrm>
          <a:off x="1079" y="0"/>
          <a:ext cx="2805410" cy="3962400"/>
        </a:xfr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gm:spPr>
      <dgm:t>
        <a:bodyPr/>
        <a:lstStyle/>
        <a:p>
          <a:r>
            <a:rPr lang="en-US" b="1" dirty="0" smtClean="0">
              <a:solidFill>
                <a:srgbClr val="5E8B46"/>
              </a:solidFill>
              <a:latin typeface="Calibri"/>
              <a:ea typeface="+mn-ea"/>
              <a:cs typeface="+mn-cs"/>
            </a:rPr>
            <a:t>ISP</a:t>
          </a:r>
          <a:r>
            <a:rPr lang="en-US" b="1" dirty="0" smtClean="0">
              <a:solidFill>
                <a:sysClr val="windowText" lastClr="000000">
                  <a:hueOff val="0"/>
                  <a:satOff val="0"/>
                  <a:lumOff val="0"/>
                  <a:alphaOff val="0"/>
                </a:sysClr>
              </a:solidFill>
              <a:latin typeface="Calibri"/>
              <a:ea typeface="+mn-ea"/>
              <a:cs typeface="+mn-cs"/>
            </a:rPr>
            <a:t> </a:t>
          </a:r>
          <a:r>
            <a:rPr lang="en-US" b="0" dirty="0" smtClean="0">
              <a:solidFill>
                <a:sysClr val="windowText" lastClr="000000">
                  <a:hueOff val="0"/>
                  <a:satOff val="0"/>
                  <a:lumOff val="0"/>
                  <a:alphaOff val="0"/>
                </a:sysClr>
              </a:solidFill>
              <a:latin typeface="Calibri"/>
              <a:ea typeface="+mn-ea"/>
              <a:cs typeface="+mn-cs"/>
            </a:rPr>
            <a:t>(</a:t>
          </a:r>
          <a:r>
            <a:rPr lang="en-US" b="1" dirty="0" smtClean="0">
              <a:solidFill>
                <a:srgbClr val="5E8B46"/>
              </a:solidFill>
              <a:latin typeface="Calibri"/>
              <a:ea typeface="+mn-ea"/>
              <a:cs typeface="+mn-cs"/>
            </a:rPr>
            <a:t>Internet</a:t>
          </a:r>
          <a:r>
            <a:rPr lang="en-US" b="1" dirty="0" smtClean="0">
              <a:solidFill>
                <a:sysClr val="windowText" lastClr="000000">
                  <a:hueOff val="0"/>
                  <a:satOff val="0"/>
                  <a:lumOff val="0"/>
                  <a:alphaOff val="0"/>
                </a:sysClr>
              </a:solidFill>
              <a:latin typeface="Calibri"/>
              <a:ea typeface="+mn-ea"/>
              <a:cs typeface="+mn-cs"/>
            </a:rPr>
            <a:t> </a:t>
          </a:r>
          <a:r>
            <a:rPr lang="en-US" b="1" dirty="0" smtClean="0">
              <a:solidFill>
                <a:srgbClr val="5E8B46"/>
              </a:solidFill>
              <a:latin typeface="Calibri"/>
              <a:ea typeface="+mn-ea"/>
              <a:cs typeface="+mn-cs"/>
            </a:rPr>
            <a:t>service</a:t>
          </a:r>
          <a:r>
            <a:rPr lang="en-US" b="1" dirty="0" smtClean="0">
              <a:solidFill>
                <a:sysClr val="windowText" lastClr="000000">
                  <a:hueOff val="0"/>
                  <a:satOff val="0"/>
                  <a:lumOff val="0"/>
                  <a:alphaOff val="0"/>
                </a:sysClr>
              </a:solidFill>
              <a:latin typeface="Calibri"/>
              <a:ea typeface="+mn-ea"/>
              <a:cs typeface="+mn-cs"/>
            </a:rPr>
            <a:t> </a:t>
          </a:r>
          <a:r>
            <a:rPr lang="en-US" b="1" dirty="0" smtClean="0">
              <a:solidFill>
                <a:srgbClr val="5E8B46"/>
              </a:solidFill>
              <a:latin typeface="Calibri"/>
              <a:ea typeface="+mn-ea"/>
              <a:cs typeface="+mn-cs"/>
            </a:rPr>
            <a:t>provider</a:t>
          </a:r>
          <a:r>
            <a:rPr lang="en-US" b="0" dirty="0" smtClean="0">
              <a:solidFill>
                <a:sysClr val="windowText" lastClr="000000">
                  <a:hueOff val="0"/>
                  <a:satOff val="0"/>
                  <a:lumOff val="0"/>
                  <a:alphaOff val="0"/>
                </a:sysClr>
              </a:solidFill>
              <a:latin typeface="Calibri"/>
              <a:ea typeface="+mn-ea"/>
              <a:cs typeface="+mn-cs"/>
            </a:rPr>
            <a:t>)</a:t>
          </a:r>
          <a:endParaRPr lang="en-US" b="0" dirty="0">
            <a:solidFill>
              <a:sysClr val="windowText" lastClr="000000">
                <a:hueOff val="0"/>
                <a:satOff val="0"/>
                <a:lumOff val="0"/>
                <a:alphaOff val="0"/>
              </a:sysClr>
            </a:solidFill>
            <a:latin typeface="Calibri"/>
            <a:ea typeface="+mn-ea"/>
            <a:cs typeface="+mn-cs"/>
          </a:endParaRPr>
        </a:p>
      </dgm:t>
    </dgm:pt>
    <dgm:pt modelId="{DC09494B-EA87-442D-BD5D-6115DB0CE4BC}" type="parTrans" cxnId="{D5B4ECEF-30DC-40B7-BE0D-0D5496963203}">
      <dgm:prSet/>
      <dgm:spPr/>
      <dgm:t>
        <a:bodyPr/>
        <a:lstStyle/>
        <a:p>
          <a:endParaRPr lang="en-US"/>
        </a:p>
      </dgm:t>
    </dgm:pt>
    <dgm:pt modelId="{E56C8D3A-EE4E-4768-A99A-5DBC9DA4B9D8}" type="sibTrans" cxnId="{D5B4ECEF-30DC-40B7-BE0D-0D5496963203}">
      <dgm:prSet/>
      <dgm:spPr/>
      <dgm:t>
        <a:bodyPr/>
        <a:lstStyle/>
        <a:p>
          <a:endParaRPr lang="en-US"/>
        </a:p>
      </dgm:t>
    </dgm:pt>
    <dgm:pt modelId="{429AEDDC-7DED-44F6-8D80-38B30B30B133}">
      <dgm:prSet phldrT="[Text]"/>
      <dgm:spPr>
        <a:xfrm>
          <a:off x="3016894" y="0"/>
          <a:ext cx="2805410" cy="3962400"/>
        </a:xfr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gm:spPr>
      <dgm:t>
        <a:bodyPr/>
        <a:lstStyle/>
        <a:p>
          <a:r>
            <a:rPr lang="en-US" b="1" dirty="0" smtClean="0">
              <a:solidFill>
                <a:srgbClr val="5E8B46"/>
              </a:solidFill>
              <a:latin typeface="Calibri"/>
              <a:ea typeface="+mn-ea"/>
              <a:cs typeface="+mn-cs"/>
            </a:rPr>
            <a:t>Online service provider </a:t>
          </a:r>
          <a:r>
            <a:rPr lang="en-US" b="0" dirty="0" smtClean="0">
              <a:solidFill>
                <a:sysClr val="windowText" lastClr="000000">
                  <a:hueOff val="0"/>
                  <a:satOff val="0"/>
                  <a:lumOff val="0"/>
                  <a:alphaOff val="0"/>
                </a:sysClr>
              </a:solidFill>
              <a:latin typeface="Calibri"/>
              <a:ea typeface="+mn-ea"/>
              <a:cs typeface="+mn-cs"/>
            </a:rPr>
            <a:t>(</a:t>
          </a:r>
          <a:r>
            <a:rPr lang="en-US" b="1" dirty="0" smtClean="0">
              <a:solidFill>
                <a:srgbClr val="5E8B46"/>
              </a:solidFill>
              <a:latin typeface="Calibri"/>
              <a:ea typeface="+mn-ea"/>
              <a:cs typeface="+mn-cs"/>
            </a:rPr>
            <a:t>OSP</a:t>
          </a:r>
          <a:r>
            <a:rPr lang="en-US" b="0" dirty="0" smtClean="0">
              <a:solidFill>
                <a:sysClr val="windowText" lastClr="000000">
                  <a:hueOff val="0"/>
                  <a:satOff val="0"/>
                  <a:lumOff val="0"/>
                  <a:alphaOff val="0"/>
                </a:sysClr>
              </a:solidFill>
              <a:latin typeface="Calibri"/>
              <a:ea typeface="+mn-ea"/>
              <a:cs typeface="+mn-cs"/>
            </a:rPr>
            <a:t>)</a:t>
          </a:r>
          <a:endParaRPr lang="en-US" b="0" dirty="0">
            <a:solidFill>
              <a:sysClr val="windowText" lastClr="000000">
                <a:hueOff val="0"/>
                <a:satOff val="0"/>
                <a:lumOff val="0"/>
                <a:alphaOff val="0"/>
              </a:sysClr>
            </a:solidFill>
            <a:latin typeface="Calibri"/>
            <a:ea typeface="+mn-ea"/>
            <a:cs typeface="+mn-cs"/>
          </a:endParaRPr>
        </a:p>
      </dgm:t>
    </dgm:pt>
    <dgm:pt modelId="{8CDA3ABC-A000-4FBE-B619-1B2123830CAE}" type="parTrans" cxnId="{6CBDBFF1-4C6B-41BF-99CA-1C319DA2F108}">
      <dgm:prSet/>
      <dgm:spPr/>
      <dgm:t>
        <a:bodyPr/>
        <a:lstStyle/>
        <a:p>
          <a:endParaRPr lang="en-US"/>
        </a:p>
      </dgm:t>
    </dgm:pt>
    <dgm:pt modelId="{B16C41B3-443B-44A6-BFC8-1123B41AAC78}" type="sibTrans" cxnId="{6CBDBFF1-4C6B-41BF-99CA-1C319DA2F108}">
      <dgm:prSet/>
      <dgm:spPr/>
      <dgm:t>
        <a:bodyPr/>
        <a:lstStyle/>
        <a:p>
          <a:endParaRPr lang="en-US"/>
        </a:p>
      </dgm:t>
    </dgm:pt>
    <dgm:pt modelId="{814B16FD-5588-4CBE-B476-DD6B4BC65978}">
      <dgm:prSet phldrT="[Text]"/>
      <dgm:spPr>
        <a:xfrm>
          <a:off x="6032710" y="0"/>
          <a:ext cx="2805410" cy="3962400"/>
        </a:xfr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gm:spPr>
      <dgm:t>
        <a:bodyPr/>
        <a:lstStyle/>
        <a:p>
          <a:r>
            <a:rPr lang="en-US" b="1" dirty="0" smtClean="0">
              <a:solidFill>
                <a:srgbClr val="5E8B46"/>
              </a:solidFill>
              <a:latin typeface="Calibri"/>
              <a:ea typeface="+mn-ea"/>
              <a:cs typeface="+mn-cs"/>
            </a:rPr>
            <a:t>Wireless Internet service provider </a:t>
          </a:r>
          <a:r>
            <a:rPr lang="en-US" b="0" dirty="0" smtClean="0">
              <a:solidFill>
                <a:sysClr val="windowText" lastClr="000000">
                  <a:hueOff val="0"/>
                  <a:satOff val="0"/>
                  <a:lumOff val="0"/>
                  <a:alphaOff val="0"/>
                </a:sysClr>
              </a:solidFill>
              <a:latin typeface="Calibri"/>
              <a:ea typeface="+mn-ea"/>
              <a:cs typeface="+mn-cs"/>
            </a:rPr>
            <a:t>(WISP)</a:t>
          </a:r>
          <a:endParaRPr lang="en-US" b="1" dirty="0">
            <a:solidFill>
              <a:sysClr val="windowText" lastClr="000000">
                <a:hueOff val="0"/>
                <a:satOff val="0"/>
                <a:lumOff val="0"/>
                <a:alphaOff val="0"/>
              </a:sysClr>
            </a:solidFill>
            <a:latin typeface="Calibri"/>
            <a:ea typeface="+mn-ea"/>
            <a:cs typeface="+mn-cs"/>
          </a:endParaRPr>
        </a:p>
      </dgm:t>
    </dgm:pt>
    <dgm:pt modelId="{423E7935-F6F8-469A-A527-22BC276167FB}" type="parTrans" cxnId="{CE0B89D6-6D9D-43BE-934A-1EF90F44BC00}">
      <dgm:prSet/>
      <dgm:spPr/>
      <dgm:t>
        <a:bodyPr/>
        <a:lstStyle/>
        <a:p>
          <a:endParaRPr lang="en-US"/>
        </a:p>
      </dgm:t>
    </dgm:pt>
    <dgm:pt modelId="{698A7034-F462-4D7B-836C-E138760C9C03}" type="sibTrans" cxnId="{CE0B89D6-6D9D-43BE-934A-1EF90F44BC00}">
      <dgm:prSet/>
      <dgm:spPr/>
      <dgm:t>
        <a:bodyPr/>
        <a:lstStyle/>
        <a:p>
          <a:endParaRPr lang="en-US"/>
        </a:p>
      </dgm:t>
    </dgm:pt>
    <dgm:pt modelId="{0C6C1D09-A73E-4B53-9B8F-0D85375525C1}">
      <dgm:prSet phldrT="[Text]"/>
      <dgm:spPr>
        <a:xfrm>
          <a:off x="281620" y="1189880"/>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Regional ISPs provide Internet access to a specific geographical area</a:t>
          </a:r>
          <a:endParaRPr lang="en-US" b="0" dirty="0">
            <a:solidFill>
              <a:sysClr val="window" lastClr="FFFFFF"/>
            </a:solidFill>
            <a:latin typeface="Calibri"/>
            <a:ea typeface="+mn-ea"/>
            <a:cs typeface="+mn-cs"/>
          </a:endParaRPr>
        </a:p>
      </dgm:t>
    </dgm:pt>
    <dgm:pt modelId="{9F93F08F-6D37-456F-A782-25404FAC503D}" type="parTrans" cxnId="{40C7A75B-C86B-4359-9DAB-478BEF7376F1}">
      <dgm:prSet/>
      <dgm:spPr/>
      <dgm:t>
        <a:bodyPr/>
        <a:lstStyle/>
        <a:p>
          <a:endParaRPr lang="en-US"/>
        </a:p>
      </dgm:t>
    </dgm:pt>
    <dgm:pt modelId="{4E68D2D7-B122-4A27-86B9-F438ED818160}" type="sibTrans" cxnId="{40C7A75B-C86B-4359-9DAB-478BEF7376F1}">
      <dgm:prSet/>
      <dgm:spPr/>
      <dgm:t>
        <a:bodyPr/>
        <a:lstStyle/>
        <a:p>
          <a:endParaRPr lang="en-US"/>
        </a:p>
      </dgm:t>
    </dgm:pt>
    <dgm:pt modelId="{74407EC6-EC64-40F8-B685-BC322A185E78}">
      <dgm:prSet phldrT="[Text]"/>
      <dgm:spPr>
        <a:xfrm>
          <a:off x="281620" y="2568401"/>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National ISPs provide Internet access in cities and towns nationwide</a:t>
          </a:r>
          <a:endParaRPr lang="en-US" b="0" dirty="0">
            <a:solidFill>
              <a:sysClr val="window" lastClr="FFFFFF"/>
            </a:solidFill>
            <a:latin typeface="Calibri"/>
            <a:ea typeface="+mn-ea"/>
            <a:cs typeface="+mn-cs"/>
          </a:endParaRPr>
        </a:p>
      </dgm:t>
    </dgm:pt>
    <dgm:pt modelId="{78873E31-D12D-4F0C-9918-CB7F20D054A4}" type="parTrans" cxnId="{A20729FB-EC00-4172-A39F-11137788BB86}">
      <dgm:prSet/>
      <dgm:spPr/>
      <dgm:t>
        <a:bodyPr/>
        <a:lstStyle/>
        <a:p>
          <a:endParaRPr lang="en-US"/>
        </a:p>
      </dgm:t>
    </dgm:pt>
    <dgm:pt modelId="{8BF28A09-6DBE-48BE-8C31-21328F1E10FE}" type="sibTrans" cxnId="{A20729FB-EC00-4172-A39F-11137788BB86}">
      <dgm:prSet/>
      <dgm:spPr/>
      <dgm:t>
        <a:bodyPr/>
        <a:lstStyle/>
        <a:p>
          <a:endParaRPr lang="en-US"/>
        </a:p>
      </dgm:t>
    </dgm:pt>
    <dgm:pt modelId="{880AA8DB-F6EE-45AC-B5CD-0602A8DFA783}">
      <dgm:prSet phldrT="[Text]"/>
      <dgm:spPr>
        <a:xfrm>
          <a:off x="3297435" y="1189880"/>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Has many members-only features</a:t>
          </a:r>
          <a:endParaRPr lang="en-US" b="0" dirty="0">
            <a:solidFill>
              <a:sysClr val="window" lastClr="FFFFFF"/>
            </a:solidFill>
            <a:latin typeface="Calibri"/>
            <a:ea typeface="+mn-ea"/>
            <a:cs typeface="+mn-cs"/>
          </a:endParaRPr>
        </a:p>
      </dgm:t>
    </dgm:pt>
    <dgm:pt modelId="{33C8E311-1563-4505-852D-66D174C8FDA7}" type="parTrans" cxnId="{261886AA-5FF0-461D-B236-3519987B9397}">
      <dgm:prSet/>
      <dgm:spPr/>
      <dgm:t>
        <a:bodyPr/>
        <a:lstStyle/>
        <a:p>
          <a:endParaRPr lang="en-US"/>
        </a:p>
      </dgm:t>
    </dgm:pt>
    <dgm:pt modelId="{CF3AAA2E-3874-45E4-B469-0E5D83E17F6E}" type="sibTrans" cxnId="{261886AA-5FF0-461D-B236-3519987B9397}">
      <dgm:prSet/>
      <dgm:spPr/>
      <dgm:t>
        <a:bodyPr/>
        <a:lstStyle/>
        <a:p>
          <a:endParaRPr lang="en-US"/>
        </a:p>
      </dgm:t>
    </dgm:pt>
    <dgm:pt modelId="{6E1510E6-B825-4CD8-BAB0-560AF81EBC86}">
      <dgm:prSet phldrT="[Text]"/>
      <dgm:spPr>
        <a:xfrm>
          <a:off x="3297435" y="2568401"/>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Popular OSPs include AOL (America Online) and MSN (Microsoft Network)</a:t>
          </a:r>
          <a:endParaRPr lang="en-US" b="0" dirty="0">
            <a:solidFill>
              <a:sysClr val="window" lastClr="FFFFFF"/>
            </a:solidFill>
            <a:latin typeface="Calibri"/>
            <a:ea typeface="+mn-ea"/>
            <a:cs typeface="+mn-cs"/>
          </a:endParaRPr>
        </a:p>
      </dgm:t>
    </dgm:pt>
    <dgm:pt modelId="{7D5FE205-8D0B-4D85-ADBB-CC7E751EC566}" type="parTrans" cxnId="{DDB2D8EC-69EB-4A8E-A8C2-2280B8B32EC8}">
      <dgm:prSet/>
      <dgm:spPr/>
      <dgm:t>
        <a:bodyPr/>
        <a:lstStyle/>
        <a:p>
          <a:endParaRPr lang="en-US"/>
        </a:p>
      </dgm:t>
    </dgm:pt>
    <dgm:pt modelId="{72324B23-603F-4431-945E-B170259F8572}" type="sibTrans" cxnId="{DDB2D8EC-69EB-4A8E-A8C2-2280B8B32EC8}">
      <dgm:prSet/>
      <dgm:spPr/>
      <dgm:t>
        <a:bodyPr/>
        <a:lstStyle/>
        <a:p>
          <a:endParaRPr lang="en-US"/>
        </a:p>
      </dgm:t>
    </dgm:pt>
    <dgm:pt modelId="{3358FB96-6016-4EFF-9339-3B6B77CAEC37}">
      <dgm:prSet phldrT="[Text]"/>
      <dgm:spPr>
        <a:xfrm>
          <a:off x="6313251" y="1189880"/>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Provides wireless Internet access to computers and mobile devices</a:t>
          </a:r>
          <a:endParaRPr lang="en-US" b="0" dirty="0">
            <a:solidFill>
              <a:sysClr val="window" lastClr="FFFFFF"/>
            </a:solidFill>
            <a:latin typeface="Calibri"/>
            <a:ea typeface="+mn-ea"/>
            <a:cs typeface="+mn-cs"/>
          </a:endParaRPr>
        </a:p>
      </dgm:t>
    </dgm:pt>
    <dgm:pt modelId="{99847964-D670-4774-B46A-6CF5498834BB}" type="parTrans" cxnId="{85427BE8-3D76-4419-ADD0-1B1D2B6B1C56}">
      <dgm:prSet/>
      <dgm:spPr/>
      <dgm:t>
        <a:bodyPr/>
        <a:lstStyle/>
        <a:p>
          <a:endParaRPr lang="en-US"/>
        </a:p>
      </dgm:t>
    </dgm:pt>
    <dgm:pt modelId="{67F1793D-25F8-4D1B-B618-83E40E623845}" type="sibTrans" cxnId="{85427BE8-3D76-4419-ADD0-1B1D2B6B1C56}">
      <dgm:prSet/>
      <dgm:spPr/>
      <dgm:t>
        <a:bodyPr/>
        <a:lstStyle/>
        <a:p>
          <a:endParaRPr lang="en-US"/>
        </a:p>
      </dgm:t>
    </dgm:pt>
    <dgm:pt modelId="{3ED663DE-8F90-4482-A9F6-5DA5AEC7AF3D}">
      <dgm:prSet phldrT="[Text]"/>
      <dgm:spPr>
        <a:xfrm>
          <a:off x="6313251" y="2568401"/>
          <a:ext cx="2244328" cy="1194717"/>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b="0" dirty="0" smtClean="0">
              <a:solidFill>
                <a:sysClr val="window" lastClr="FFFFFF"/>
              </a:solidFill>
              <a:latin typeface="Calibri"/>
              <a:ea typeface="+mn-ea"/>
              <a:cs typeface="+mn-cs"/>
            </a:rPr>
            <a:t>May require a wireless modem</a:t>
          </a:r>
          <a:endParaRPr lang="en-US" b="0" dirty="0">
            <a:solidFill>
              <a:sysClr val="window" lastClr="FFFFFF"/>
            </a:solidFill>
            <a:latin typeface="Calibri"/>
            <a:ea typeface="+mn-ea"/>
            <a:cs typeface="+mn-cs"/>
          </a:endParaRPr>
        </a:p>
      </dgm:t>
    </dgm:pt>
    <dgm:pt modelId="{9C96B2EE-048E-4BFB-BB3E-25829B15EB4B}" type="parTrans" cxnId="{070459FF-2C8C-43F4-A041-E6FD74BA6CFE}">
      <dgm:prSet/>
      <dgm:spPr/>
      <dgm:t>
        <a:bodyPr/>
        <a:lstStyle/>
        <a:p>
          <a:endParaRPr lang="en-US"/>
        </a:p>
      </dgm:t>
    </dgm:pt>
    <dgm:pt modelId="{CF58AEE9-85CF-4292-9A09-258CAFCC792C}" type="sibTrans" cxnId="{070459FF-2C8C-43F4-A041-E6FD74BA6CFE}">
      <dgm:prSet/>
      <dgm:spPr/>
      <dgm:t>
        <a:bodyPr/>
        <a:lstStyle/>
        <a:p>
          <a:endParaRPr lang="en-US"/>
        </a:p>
      </dgm:t>
    </dgm:pt>
    <dgm:pt modelId="{55020A98-8776-4AF2-BFEE-F89F35C88D85}" type="pres">
      <dgm:prSet presAssocID="{4067630D-F557-4C9C-9CB6-AEF529B848D9}" presName="theList" presStyleCnt="0">
        <dgm:presLayoutVars>
          <dgm:dir/>
          <dgm:animLvl val="lvl"/>
          <dgm:resizeHandles val="exact"/>
        </dgm:presLayoutVars>
      </dgm:prSet>
      <dgm:spPr/>
      <dgm:t>
        <a:bodyPr/>
        <a:lstStyle/>
        <a:p>
          <a:endParaRPr lang="en-US"/>
        </a:p>
      </dgm:t>
    </dgm:pt>
    <dgm:pt modelId="{575FC3CA-D8D1-4F49-9717-48C2B534B177}" type="pres">
      <dgm:prSet presAssocID="{F22011DF-0CBB-411E-B617-D6305DE6963C}" presName="compNode" presStyleCnt="0"/>
      <dgm:spPr/>
    </dgm:pt>
    <dgm:pt modelId="{6E256739-41B1-4D53-87C7-E515049B9AF2}" type="pres">
      <dgm:prSet presAssocID="{F22011DF-0CBB-411E-B617-D6305DE6963C}" presName="aNode" presStyleLbl="bgShp" presStyleIdx="0" presStyleCnt="3"/>
      <dgm:spPr>
        <a:prstGeom prst="roundRect">
          <a:avLst>
            <a:gd name="adj" fmla="val 10000"/>
          </a:avLst>
        </a:prstGeom>
      </dgm:spPr>
      <dgm:t>
        <a:bodyPr/>
        <a:lstStyle/>
        <a:p>
          <a:endParaRPr lang="en-US"/>
        </a:p>
      </dgm:t>
    </dgm:pt>
    <dgm:pt modelId="{6C195F56-E249-44F6-8329-9F50F4EA884A}" type="pres">
      <dgm:prSet presAssocID="{F22011DF-0CBB-411E-B617-D6305DE6963C}" presName="textNode" presStyleLbl="bgShp" presStyleIdx="0" presStyleCnt="3"/>
      <dgm:spPr/>
      <dgm:t>
        <a:bodyPr/>
        <a:lstStyle/>
        <a:p>
          <a:endParaRPr lang="en-US"/>
        </a:p>
      </dgm:t>
    </dgm:pt>
    <dgm:pt modelId="{6308D566-9389-492D-8CEC-C97ECDD01818}" type="pres">
      <dgm:prSet presAssocID="{F22011DF-0CBB-411E-B617-D6305DE6963C}" presName="compChildNode" presStyleCnt="0"/>
      <dgm:spPr/>
    </dgm:pt>
    <dgm:pt modelId="{2BBA7DDD-557A-4E6B-ABB0-2C9B25EA93F2}" type="pres">
      <dgm:prSet presAssocID="{F22011DF-0CBB-411E-B617-D6305DE6963C}" presName="theInnerList" presStyleCnt="0"/>
      <dgm:spPr/>
    </dgm:pt>
    <dgm:pt modelId="{3DCBB954-5558-42C8-BB79-F1DF5F8EF315}" type="pres">
      <dgm:prSet presAssocID="{0C6C1D09-A73E-4B53-9B8F-0D85375525C1}" presName="childNode" presStyleLbl="node1" presStyleIdx="0" presStyleCnt="6">
        <dgm:presLayoutVars>
          <dgm:bulletEnabled val="1"/>
        </dgm:presLayoutVars>
      </dgm:prSet>
      <dgm:spPr>
        <a:prstGeom prst="roundRect">
          <a:avLst>
            <a:gd name="adj" fmla="val 10000"/>
          </a:avLst>
        </a:prstGeom>
      </dgm:spPr>
      <dgm:t>
        <a:bodyPr/>
        <a:lstStyle/>
        <a:p>
          <a:endParaRPr lang="en-US"/>
        </a:p>
      </dgm:t>
    </dgm:pt>
    <dgm:pt modelId="{02FF3004-DBB0-4CFC-BB21-5FB3B497CEE9}" type="pres">
      <dgm:prSet presAssocID="{0C6C1D09-A73E-4B53-9B8F-0D85375525C1}" presName="aSpace2" presStyleCnt="0"/>
      <dgm:spPr/>
    </dgm:pt>
    <dgm:pt modelId="{688407B3-870A-413E-AEB0-7952DEA915CA}" type="pres">
      <dgm:prSet presAssocID="{74407EC6-EC64-40F8-B685-BC322A185E78}" presName="childNode" presStyleLbl="node1" presStyleIdx="1" presStyleCnt="6">
        <dgm:presLayoutVars>
          <dgm:bulletEnabled val="1"/>
        </dgm:presLayoutVars>
      </dgm:prSet>
      <dgm:spPr>
        <a:prstGeom prst="roundRect">
          <a:avLst>
            <a:gd name="adj" fmla="val 10000"/>
          </a:avLst>
        </a:prstGeom>
      </dgm:spPr>
      <dgm:t>
        <a:bodyPr/>
        <a:lstStyle/>
        <a:p>
          <a:endParaRPr lang="en-US"/>
        </a:p>
      </dgm:t>
    </dgm:pt>
    <dgm:pt modelId="{2424FD19-39B4-4926-AFC4-6FC1ABE71FBB}" type="pres">
      <dgm:prSet presAssocID="{F22011DF-0CBB-411E-B617-D6305DE6963C}" presName="aSpace" presStyleCnt="0"/>
      <dgm:spPr/>
    </dgm:pt>
    <dgm:pt modelId="{36561708-202A-4189-B282-6BB91EFFCEC3}" type="pres">
      <dgm:prSet presAssocID="{429AEDDC-7DED-44F6-8D80-38B30B30B133}" presName="compNode" presStyleCnt="0"/>
      <dgm:spPr/>
    </dgm:pt>
    <dgm:pt modelId="{A0AC26D1-6C67-41AE-920F-093138F7D11B}" type="pres">
      <dgm:prSet presAssocID="{429AEDDC-7DED-44F6-8D80-38B30B30B133}" presName="aNode" presStyleLbl="bgShp" presStyleIdx="1" presStyleCnt="3"/>
      <dgm:spPr>
        <a:prstGeom prst="roundRect">
          <a:avLst>
            <a:gd name="adj" fmla="val 10000"/>
          </a:avLst>
        </a:prstGeom>
      </dgm:spPr>
      <dgm:t>
        <a:bodyPr/>
        <a:lstStyle/>
        <a:p>
          <a:endParaRPr lang="en-US"/>
        </a:p>
      </dgm:t>
    </dgm:pt>
    <dgm:pt modelId="{3ED4444F-0DC2-4298-A4AB-9D8E22BE6F5B}" type="pres">
      <dgm:prSet presAssocID="{429AEDDC-7DED-44F6-8D80-38B30B30B133}" presName="textNode" presStyleLbl="bgShp" presStyleIdx="1" presStyleCnt="3"/>
      <dgm:spPr/>
      <dgm:t>
        <a:bodyPr/>
        <a:lstStyle/>
        <a:p>
          <a:endParaRPr lang="en-US"/>
        </a:p>
      </dgm:t>
    </dgm:pt>
    <dgm:pt modelId="{13BAF511-5075-40D6-8D9E-C3B73BB3C490}" type="pres">
      <dgm:prSet presAssocID="{429AEDDC-7DED-44F6-8D80-38B30B30B133}" presName="compChildNode" presStyleCnt="0"/>
      <dgm:spPr/>
    </dgm:pt>
    <dgm:pt modelId="{5905ACAE-10B2-4C03-9D42-15A167F7414F}" type="pres">
      <dgm:prSet presAssocID="{429AEDDC-7DED-44F6-8D80-38B30B30B133}" presName="theInnerList" presStyleCnt="0"/>
      <dgm:spPr/>
    </dgm:pt>
    <dgm:pt modelId="{3BBE8AF3-FE71-4A42-AF10-ACED48EB2595}" type="pres">
      <dgm:prSet presAssocID="{880AA8DB-F6EE-45AC-B5CD-0602A8DFA783}" presName="childNode" presStyleLbl="node1" presStyleIdx="2" presStyleCnt="6">
        <dgm:presLayoutVars>
          <dgm:bulletEnabled val="1"/>
        </dgm:presLayoutVars>
      </dgm:prSet>
      <dgm:spPr>
        <a:prstGeom prst="roundRect">
          <a:avLst>
            <a:gd name="adj" fmla="val 10000"/>
          </a:avLst>
        </a:prstGeom>
      </dgm:spPr>
      <dgm:t>
        <a:bodyPr/>
        <a:lstStyle/>
        <a:p>
          <a:endParaRPr lang="en-US"/>
        </a:p>
      </dgm:t>
    </dgm:pt>
    <dgm:pt modelId="{BEADC970-C55F-4431-BE1A-D0059722DC6D}" type="pres">
      <dgm:prSet presAssocID="{880AA8DB-F6EE-45AC-B5CD-0602A8DFA783}" presName="aSpace2" presStyleCnt="0"/>
      <dgm:spPr/>
    </dgm:pt>
    <dgm:pt modelId="{A2C4E411-7538-44F0-8A6A-657C6E88AE0F}" type="pres">
      <dgm:prSet presAssocID="{6E1510E6-B825-4CD8-BAB0-560AF81EBC86}" presName="childNode" presStyleLbl="node1" presStyleIdx="3" presStyleCnt="6">
        <dgm:presLayoutVars>
          <dgm:bulletEnabled val="1"/>
        </dgm:presLayoutVars>
      </dgm:prSet>
      <dgm:spPr>
        <a:prstGeom prst="roundRect">
          <a:avLst>
            <a:gd name="adj" fmla="val 10000"/>
          </a:avLst>
        </a:prstGeom>
      </dgm:spPr>
      <dgm:t>
        <a:bodyPr/>
        <a:lstStyle/>
        <a:p>
          <a:endParaRPr lang="en-US"/>
        </a:p>
      </dgm:t>
    </dgm:pt>
    <dgm:pt modelId="{BDE5163F-D614-4CB8-841B-B40FEBD5EB35}" type="pres">
      <dgm:prSet presAssocID="{429AEDDC-7DED-44F6-8D80-38B30B30B133}" presName="aSpace" presStyleCnt="0"/>
      <dgm:spPr/>
    </dgm:pt>
    <dgm:pt modelId="{F7FE1343-32DB-4A2E-98CF-F63F0E71A7E4}" type="pres">
      <dgm:prSet presAssocID="{814B16FD-5588-4CBE-B476-DD6B4BC65978}" presName="compNode" presStyleCnt="0"/>
      <dgm:spPr/>
    </dgm:pt>
    <dgm:pt modelId="{2D1BCE61-60E2-44F1-9FFE-3518CD3D549F}" type="pres">
      <dgm:prSet presAssocID="{814B16FD-5588-4CBE-B476-DD6B4BC65978}" presName="aNode" presStyleLbl="bgShp" presStyleIdx="2" presStyleCnt="3"/>
      <dgm:spPr>
        <a:prstGeom prst="roundRect">
          <a:avLst>
            <a:gd name="adj" fmla="val 10000"/>
          </a:avLst>
        </a:prstGeom>
      </dgm:spPr>
      <dgm:t>
        <a:bodyPr/>
        <a:lstStyle/>
        <a:p>
          <a:endParaRPr lang="en-US"/>
        </a:p>
      </dgm:t>
    </dgm:pt>
    <dgm:pt modelId="{5031C1EA-D33E-4AF4-B9D0-0B72ED5F8F5C}" type="pres">
      <dgm:prSet presAssocID="{814B16FD-5588-4CBE-B476-DD6B4BC65978}" presName="textNode" presStyleLbl="bgShp" presStyleIdx="2" presStyleCnt="3"/>
      <dgm:spPr/>
      <dgm:t>
        <a:bodyPr/>
        <a:lstStyle/>
        <a:p>
          <a:endParaRPr lang="en-US"/>
        </a:p>
      </dgm:t>
    </dgm:pt>
    <dgm:pt modelId="{FAF4C9E7-6987-437B-BBFA-E6903E27A17B}" type="pres">
      <dgm:prSet presAssocID="{814B16FD-5588-4CBE-B476-DD6B4BC65978}" presName="compChildNode" presStyleCnt="0"/>
      <dgm:spPr/>
    </dgm:pt>
    <dgm:pt modelId="{0EA87A62-405A-43D4-9020-F4BF2CAE4250}" type="pres">
      <dgm:prSet presAssocID="{814B16FD-5588-4CBE-B476-DD6B4BC65978}" presName="theInnerList" presStyleCnt="0"/>
      <dgm:spPr/>
    </dgm:pt>
    <dgm:pt modelId="{D6FEC755-65FB-41D5-BF4D-EC210202EC92}" type="pres">
      <dgm:prSet presAssocID="{3358FB96-6016-4EFF-9339-3B6B77CAEC37}" presName="childNode" presStyleLbl="node1" presStyleIdx="4" presStyleCnt="6">
        <dgm:presLayoutVars>
          <dgm:bulletEnabled val="1"/>
        </dgm:presLayoutVars>
      </dgm:prSet>
      <dgm:spPr>
        <a:prstGeom prst="roundRect">
          <a:avLst>
            <a:gd name="adj" fmla="val 10000"/>
          </a:avLst>
        </a:prstGeom>
      </dgm:spPr>
      <dgm:t>
        <a:bodyPr/>
        <a:lstStyle/>
        <a:p>
          <a:endParaRPr lang="en-US"/>
        </a:p>
      </dgm:t>
    </dgm:pt>
    <dgm:pt modelId="{550C4993-876A-4200-A9CE-C20EF4813A45}" type="pres">
      <dgm:prSet presAssocID="{3358FB96-6016-4EFF-9339-3B6B77CAEC37}" presName="aSpace2" presStyleCnt="0"/>
      <dgm:spPr/>
    </dgm:pt>
    <dgm:pt modelId="{990BB9EF-BAB9-4293-9457-C44C9646CDDD}" type="pres">
      <dgm:prSet presAssocID="{3ED663DE-8F90-4482-A9F6-5DA5AEC7AF3D}" presName="childNode" presStyleLbl="node1" presStyleIdx="5" presStyleCnt="6">
        <dgm:presLayoutVars>
          <dgm:bulletEnabled val="1"/>
        </dgm:presLayoutVars>
      </dgm:prSet>
      <dgm:spPr>
        <a:prstGeom prst="roundRect">
          <a:avLst>
            <a:gd name="adj" fmla="val 10000"/>
          </a:avLst>
        </a:prstGeom>
      </dgm:spPr>
      <dgm:t>
        <a:bodyPr/>
        <a:lstStyle/>
        <a:p>
          <a:endParaRPr lang="en-US"/>
        </a:p>
      </dgm:t>
    </dgm:pt>
  </dgm:ptLst>
  <dgm:cxnLst>
    <dgm:cxn modelId="{DDB2D8EC-69EB-4A8E-A8C2-2280B8B32EC8}" srcId="{429AEDDC-7DED-44F6-8D80-38B30B30B133}" destId="{6E1510E6-B825-4CD8-BAB0-560AF81EBC86}" srcOrd="1" destOrd="0" parTransId="{7D5FE205-8D0B-4D85-ADBB-CC7E751EC566}" sibTransId="{72324B23-603F-4431-945E-B170259F8572}"/>
    <dgm:cxn modelId="{6CBDBFF1-4C6B-41BF-99CA-1C319DA2F108}" srcId="{4067630D-F557-4C9C-9CB6-AEF529B848D9}" destId="{429AEDDC-7DED-44F6-8D80-38B30B30B133}" srcOrd="1" destOrd="0" parTransId="{8CDA3ABC-A000-4FBE-B619-1B2123830CAE}" sibTransId="{B16C41B3-443B-44A6-BFC8-1123B41AAC78}"/>
    <dgm:cxn modelId="{10223811-D60B-420E-81F7-AF8DFA63919D}" type="presOf" srcId="{3ED663DE-8F90-4482-A9F6-5DA5AEC7AF3D}" destId="{990BB9EF-BAB9-4293-9457-C44C9646CDDD}" srcOrd="0" destOrd="0" presId="urn:microsoft.com/office/officeart/2005/8/layout/lProcess2"/>
    <dgm:cxn modelId="{9B96E106-1075-4863-9913-FD8843FE1506}" type="presOf" srcId="{4067630D-F557-4C9C-9CB6-AEF529B848D9}" destId="{55020A98-8776-4AF2-BFEE-F89F35C88D85}" srcOrd="0" destOrd="0" presId="urn:microsoft.com/office/officeart/2005/8/layout/lProcess2"/>
    <dgm:cxn modelId="{40C7A75B-C86B-4359-9DAB-478BEF7376F1}" srcId="{F22011DF-0CBB-411E-B617-D6305DE6963C}" destId="{0C6C1D09-A73E-4B53-9B8F-0D85375525C1}" srcOrd="0" destOrd="0" parTransId="{9F93F08F-6D37-456F-A782-25404FAC503D}" sibTransId="{4E68D2D7-B122-4A27-86B9-F438ED818160}"/>
    <dgm:cxn modelId="{29FF39E2-E744-43F2-9899-BE195CD0C866}" type="presOf" srcId="{F22011DF-0CBB-411E-B617-D6305DE6963C}" destId="{6E256739-41B1-4D53-87C7-E515049B9AF2}" srcOrd="0" destOrd="0" presId="urn:microsoft.com/office/officeart/2005/8/layout/lProcess2"/>
    <dgm:cxn modelId="{26292FE3-0816-47E0-A610-4B4FCD6DA499}" type="presOf" srcId="{6E1510E6-B825-4CD8-BAB0-560AF81EBC86}" destId="{A2C4E411-7538-44F0-8A6A-657C6E88AE0F}" srcOrd="0" destOrd="0" presId="urn:microsoft.com/office/officeart/2005/8/layout/lProcess2"/>
    <dgm:cxn modelId="{668DC1CB-9A06-46C6-A0B1-8FFA66EF19AE}" type="presOf" srcId="{3358FB96-6016-4EFF-9339-3B6B77CAEC37}" destId="{D6FEC755-65FB-41D5-BF4D-EC210202EC92}" srcOrd="0" destOrd="0" presId="urn:microsoft.com/office/officeart/2005/8/layout/lProcess2"/>
    <dgm:cxn modelId="{671C2AF6-295F-4A80-B443-6536F57912CF}" type="presOf" srcId="{74407EC6-EC64-40F8-B685-BC322A185E78}" destId="{688407B3-870A-413E-AEB0-7952DEA915CA}" srcOrd="0" destOrd="0" presId="urn:microsoft.com/office/officeart/2005/8/layout/lProcess2"/>
    <dgm:cxn modelId="{F1303E40-8A0C-4901-BDB5-4BB2FE0E5D87}" type="presOf" srcId="{880AA8DB-F6EE-45AC-B5CD-0602A8DFA783}" destId="{3BBE8AF3-FE71-4A42-AF10-ACED48EB2595}" srcOrd="0" destOrd="0" presId="urn:microsoft.com/office/officeart/2005/8/layout/lProcess2"/>
    <dgm:cxn modelId="{868F03D1-F441-486D-A453-C6A5D6B2E8B2}" type="presOf" srcId="{F22011DF-0CBB-411E-B617-D6305DE6963C}" destId="{6C195F56-E249-44F6-8329-9F50F4EA884A}" srcOrd="1" destOrd="0" presId="urn:microsoft.com/office/officeart/2005/8/layout/lProcess2"/>
    <dgm:cxn modelId="{261886AA-5FF0-461D-B236-3519987B9397}" srcId="{429AEDDC-7DED-44F6-8D80-38B30B30B133}" destId="{880AA8DB-F6EE-45AC-B5CD-0602A8DFA783}" srcOrd="0" destOrd="0" parTransId="{33C8E311-1563-4505-852D-66D174C8FDA7}" sibTransId="{CF3AAA2E-3874-45E4-B469-0E5D83E17F6E}"/>
    <dgm:cxn modelId="{1DE7A84F-6A32-4B7D-AA0A-862D14C9AD87}" type="presOf" srcId="{814B16FD-5588-4CBE-B476-DD6B4BC65978}" destId="{5031C1EA-D33E-4AF4-B9D0-0B72ED5F8F5C}" srcOrd="1" destOrd="0" presId="urn:microsoft.com/office/officeart/2005/8/layout/lProcess2"/>
    <dgm:cxn modelId="{BC36140D-1A49-4B95-B58C-E0D16E7535AB}" type="presOf" srcId="{0C6C1D09-A73E-4B53-9B8F-0D85375525C1}" destId="{3DCBB954-5558-42C8-BB79-F1DF5F8EF315}" srcOrd="0" destOrd="0" presId="urn:microsoft.com/office/officeart/2005/8/layout/lProcess2"/>
    <dgm:cxn modelId="{F100EC2B-3434-41A0-90C1-CEA3C673C5A7}" type="presOf" srcId="{429AEDDC-7DED-44F6-8D80-38B30B30B133}" destId="{A0AC26D1-6C67-41AE-920F-093138F7D11B}" srcOrd="0" destOrd="0" presId="urn:microsoft.com/office/officeart/2005/8/layout/lProcess2"/>
    <dgm:cxn modelId="{A20729FB-EC00-4172-A39F-11137788BB86}" srcId="{F22011DF-0CBB-411E-B617-D6305DE6963C}" destId="{74407EC6-EC64-40F8-B685-BC322A185E78}" srcOrd="1" destOrd="0" parTransId="{78873E31-D12D-4F0C-9918-CB7F20D054A4}" sibTransId="{8BF28A09-6DBE-48BE-8C31-21328F1E10FE}"/>
    <dgm:cxn modelId="{D5B4ECEF-30DC-40B7-BE0D-0D5496963203}" srcId="{4067630D-F557-4C9C-9CB6-AEF529B848D9}" destId="{F22011DF-0CBB-411E-B617-D6305DE6963C}" srcOrd="0" destOrd="0" parTransId="{DC09494B-EA87-442D-BD5D-6115DB0CE4BC}" sibTransId="{E56C8D3A-EE4E-4768-A99A-5DBC9DA4B9D8}"/>
    <dgm:cxn modelId="{070459FF-2C8C-43F4-A041-E6FD74BA6CFE}" srcId="{814B16FD-5588-4CBE-B476-DD6B4BC65978}" destId="{3ED663DE-8F90-4482-A9F6-5DA5AEC7AF3D}" srcOrd="1" destOrd="0" parTransId="{9C96B2EE-048E-4BFB-BB3E-25829B15EB4B}" sibTransId="{CF58AEE9-85CF-4292-9A09-258CAFCC792C}"/>
    <dgm:cxn modelId="{CE0B89D6-6D9D-43BE-934A-1EF90F44BC00}" srcId="{4067630D-F557-4C9C-9CB6-AEF529B848D9}" destId="{814B16FD-5588-4CBE-B476-DD6B4BC65978}" srcOrd="2" destOrd="0" parTransId="{423E7935-F6F8-469A-A527-22BC276167FB}" sibTransId="{698A7034-F462-4D7B-836C-E138760C9C03}"/>
    <dgm:cxn modelId="{6ADAA155-B9E8-428B-9CFE-5EAE2755DF13}" type="presOf" srcId="{429AEDDC-7DED-44F6-8D80-38B30B30B133}" destId="{3ED4444F-0DC2-4298-A4AB-9D8E22BE6F5B}" srcOrd="1" destOrd="0" presId="urn:microsoft.com/office/officeart/2005/8/layout/lProcess2"/>
    <dgm:cxn modelId="{9F96FAAB-2793-4089-8D4A-EB5D60435641}" type="presOf" srcId="{814B16FD-5588-4CBE-B476-DD6B4BC65978}" destId="{2D1BCE61-60E2-44F1-9FFE-3518CD3D549F}" srcOrd="0" destOrd="0" presId="urn:microsoft.com/office/officeart/2005/8/layout/lProcess2"/>
    <dgm:cxn modelId="{85427BE8-3D76-4419-ADD0-1B1D2B6B1C56}" srcId="{814B16FD-5588-4CBE-B476-DD6B4BC65978}" destId="{3358FB96-6016-4EFF-9339-3B6B77CAEC37}" srcOrd="0" destOrd="0" parTransId="{99847964-D670-4774-B46A-6CF5498834BB}" sibTransId="{67F1793D-25F8-4D1B-B618-83E40E623845}"/>
    <dgm:cxn modelId="{B85804B4-5C8C-4670-A3EF-37586EB3EFC0}" type="presParOf" srcId="{55020A98-8776-4AF2-BFEE-F89F35C88D85}" destId="{575FC3CA-D8D1-4F49-9717-48C2B534B177}" srcOrd="0" destOrd="0" presId="urn:microsoft.com/office/officeart/2005/8/layout/lProcess2"/>
    <dgm:cxn modelId="{65B663FC-1FA6-4ADB-BBA3-23B431E031D6}" type="presParOf" srcId="{575FC3CA-D8D1-4F49-9717-48C2B534B177}" destId="{6E256739-41B1-4D53-87C7-E515049B9AF2}" srcOrd="0" destOrd="0" presId="urn:microsoft.com/office/officeart/2005/8/layout/lProcess2"/>
    <dgm:cxn modelId="{968BCD2A-FEB3-4317-B2B5-4D9E9B06D7E7}" type="presParOf" srcId="{575FC3CA-D8D1-4F49-9717-48C2B534B177}" destId="{6C195F56-E249-44F6-8329-9F50F4EA884A}" srcOrd="1" destOrd="0" presId="urn:microsoft.com/office/officeart/2005/8/layout/lProcess2"/>
    <dgm:cxn modelId="{FD28C82F-A98D-4F6F-B533-89EC89C90DDC}" type="presParOf" srcId="{575FC3CA-D8D1-4F49-9717-48C2B534B177}" destId="{6308D566-9389-492D-8CEC-C97ECDD01818}" srcOrd="2" destOrd="0" presId="urn:microsoft.com/office/officeart/2005/8/layout/lProcess2"/>
    <dgm:cxn modelId="{CA363FF0-F0ED-4E55-B75A-321F94CDAFD1}" type="presParOf" srcId="{6308D566-9389-492D-8CEC-C97ECDD01818}" destId="{2BBA7DDD-557A-4E6B-ABB0-2C9B25EA93F2}" srcOrd="0" destOrd="0" presId="urn:microsoft.com/office/officeart/2005/8/layout/lProcess2"/>
    <dgm:cxn modelId="{350D426D-1DB8-4249-9C57-5063EFE4B6F4}" type="presParOf" srcId="{2BBA7DDD-557A-4E6B-ABB0-2C9B25EA93F2}" destId="{3DCBB954-5558-42C8-BB79-F1DF5F8EF315}" srcOrd="0" destOrd="0" presId="urn:microsoft.com/office/officeart/2005/8/layout/lProcess2"/>
    <dgm:cxn modelId="{E7D20CB8-4B92-4996-A1C1-2F35A03CF6A2}" type="presParOf" srcId="{2BBA7DDD-557A-4E6B-ABB0-2C9B25EA93F2}" destId="{02FF3004-DBB0-4CFC-BB21-5FB3B497CEE9}" srcOrd="1" destOrd="0" presId="urn:microsoft.com/office/officeart/2005/8/layout/lProcess2"/>
    <dgm:cxn modelId="{EF7F3C59-6D9E-466A-818F-204AB738959A}" type="presParOf" srcId="{2BBA7DDD-557A-4E6B-ABB0-2C9B25EA93F2}" destId="{688407B3-870A-413E-AEB0-7952DEA915CA}" srcOrd="2" destOrd="0" presId="urn:microsoft.com/office/officeart/2005/8/layout/lProcess2"/>
    <dgm:cxn modelId="{843097B7-D6F4-4E09-B24A-D41140E30BBE}" type="presParOf" srcId="{55020A98-8776-4AF2-BFEE-F89F35C88D85}" destId="{2424FD19-39B4-4926-AFC4-6FC1ABE71FBB}" srcOrd="1" destOrd="0" presId="urn:microsoft.com/office/officeart/2005/8/layout/lProcess2"/>
    <dgm:cxn modelId="{AC78BFC0-2E89-4147-9B95-F3629B47C638}" type="presParOf" srcId="{55020A98-8776-4AF2-BFEE-F89F35C88D85}" destId="{36561708-202A-4189-B282-6BB91EFFCEC3}" srcOrd="2" destOrd="0" presId="urn:microsoft.com/office/officeart/2005/8/layout/lProcess2"/>
    <dgm:cxn modelId="{2D98E4D6-32C5-42E7-B465-34438A227464}" type="presParOf" srcId="{36561708-202A-4189-B282-6BB91EFFCEC3}" destId="{A0AC26D1-6C67-41AE-920F-093138F7D11B}" srcOrd="0" destOrd="0" presId="urn:microsoft.com/office/officeart/2005/8/layout/lProcess2"/>
    <dgm:cxn modelId="{7C0CD109-6CD0-4819-A14C-E3E44BFD271F}" type="presParOf" srcId="{36561708-202A-4189-B282-6BB91EFFCEC3}" destId="{3ED4444F-0DC2-4298-A4AB-9D8E22BE6F5B}" srcOrd="1" destOrd="0" presId="urn:microsoft.com/office/officeart/2005/8/layout/lProcess2"/>
    <dgm:cxn modelId="{350E4B24-F9A3-4DC2-B71E-D38760D90497}" type="presParOf" srcId="{36561708-202A-4189-B282-6BB91EFFCEC3}" destId="{13BAF511-5075-40D6-8D9E-C3B73BB3C490}" srcOrd="2" destOrd="0" presId="urn:microsoft.com/office/officeart/2005/8/layout/lProcess2"/>
    <dgm:cxn modelId="{F32C83ED-15CB-495E-B91B-438397BFE659}" type="presParOf" srcId="{13BAF511-5075-40D6-8D9E-C3B73BB3C490}" destId="{5905ACAE-10B2-4C03-9D42-15A167F7414F}" srcOrd="0" destOrd="0" presId="urn:microsoft.com/office/officeart/2005/8/layout/lProcess2"/>
    <dgm:cxn modelId="{6A10A5A6-2061-4C0C-B16E-7673FE7CA76C}" type="presParOf" srcId="{5905ACAE-10B2-4C03-9D42-15A167F7414F}" destId="{3BBE8AF3-FE71-4A42-AF10-ACED48EB2595}" srcOrd="0" destOrd="0" presId="urn:microsoft.com/office/officeart/2005/8/layout/lProcess2"/>
    <dgm:cxn modelId="{7B704570-6BC5-4D65-924B-377B6A621BE3}" type="presParOf" srcId="{5905ACAE-10B2-4C03-9D42-15A167F7414F}" destId="{BEADC970-C55F-4431-BE1A-D0059722DC6D}" srcOrd="1" destOrd="0" presId="urn:microsoft.com/office/officeart/2005/8/layout/lProcess2"/>
    <dgm:cxn modelId="{B0871481-D631-470B-AC55-19A33CC536C4}" type="presParOf" srcId="{5905ACAE-10B2-4C03-9D42-15A167F7414F}" destId="{A2C4E411-7538-44F0-8A6A-657C6E88AE0F}" srcOrd="2" destOrd="0" presId="urn:microsoft.com/office/officeart/2005/8/layout/lProcess2"/>
    <dgm:cxn modelId="{9F727A3E-22DD-44B6-A734-9C06E8E97BB5}" type="presParOf" srcId="{55020A98-8776-4AF2-BFEE-F89F35C88D85}" destId="{BDE5163F-D614-4CB8-841B-B40FEBD5EB35}" srcOrd="3" destOrd="0" presId="urn:microsoft.com/office/officeart/2005/8/layout/lProcess2"/>
    <dgm:cxn modelId="{5BDC5418-9104-4BAB-8222-7696D7FDC8D1}" type="presParOf" srcId="{55020A98-8776-4AF2-BFEE-F89F35C88D85}" destId="{F7FE1343-32DB-4A2E-98CF-F63F0E71A7E4}" srcOrd="4" destOrd="0" presId="urn:microsoft.com/office/officeart/2005/8/layout/lProcess2"/>
    <dgm:cxn modelId="{55F59B38-FDF5-4291-87EF-18336F270770}" type="presParOf" srcId="{F7FE1343-32DB-4A2E-98CF-F63F0E71A7E4}" destId="{2D1BCE61-60E2-44F1-9FFE-3518CD3D549F}" srcOrd="0" destOrd="0" presId="urn:microsoft.com/office/officeart/2005/8/layout/lProcess2"/>
    <dgm:cxn modelId="{51DFA9D4-E212-4728-AADA-54FCDC3C2058}" type="presParOf" srcId="{F7FE1343-32DB-4A2E-98CF-F63F0E71A7E4}" destId="{5031C1EA-D33E-4AF4-B9D0-0B72ED5F8F5C}" srcOrd="1" destOrd="0" presId="urn:microsoft.com/office/officeart/2005/8/layout/lProcess2"/>
    <dgm:cxn modelId="{348C5636-53FA-4C2E-8802-EDFBFF812B52}" type="presParOf" srcId="{F7FE1343-32DB-4A2E-98CF-F63F0E71A7E4}" destId="{FAF4C9E7-6987-437B-BBFA-E6903E27A17B}" srcOrd="2" destOrd="0" presId="urn:microsoft.com/office/officeart/2005/8/layout/lProcess2"/>
    <dgm:cxn modelId="{54BE1384-A203-495D-BA40-F85E12FAED44}" type="presParOf" srcId="{FAF4C9E7-6987-437B-BBFA-E6903E27A17B}" destId="{0EA87A62-405A-43D4-9020-F4BF2CAE4250}" srcOrd="0" destOrd="0" presId="urn:microsoft.com/office/officeart/2005/8/layout/lProcess2"/>
    <dgm:cxn modelId="{1563DCEC-B322-494A-806B-721B393EF816}" type="presParOf" srcId="{0EA87A62-405A-43D4-9020-F4BF2CAE4250}" destId="{D6FEC755-65FB-41D5-BF4D-EC210202EC92}" srcOrd="0" destOrd="0" presId="urn:microsoft.com/office/officeart/2005/8/layout/lProcess2"/>
    <dgm:cxn modelId="{7F0220D6-6DC1-470C-93ED-7174BD1DD065}" type="presParOf" srcId="{0EA87A62-405A-43D4-9020-F4BF2CAE4250}" destId="{550C4993-876A-4200-A9CE-C20EF4813A45}" srcOrd="1" destOrd="0" presId="urn:microsoft.com/office/officeart/2005/8/layout/lProcess2"/>
    <dgm:cxn modelId="{5134821D-01FB-42C9-903F-92E6C0CE3D72}" type="presParOf" srcId="{0EA87A62-405A-43D4-9020-F4BF2CAE4250}" destId="{990BB9EF-BAB9-4293-9457-C44C9646CDDD}" srcOrd="2" destOrd="0" presId="urn:microsoft.com/office/officeart/2005/8/layout/lProcess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EF7EF3-1E7B-48FD-95BF-59568F7B463A}" type="doc">
      <dgm:prSet loTypeId="urn:microsoft.com/office/officeart/2005/8/layout/default" loCatId="list" qsTypeId="urn:microsoft.com/office/officeart/2005/8/quickstyle/simple3" qsCatId="simple" csTypeId="urn:microsoft.com/office/officeart/2005/8/colors/accent3_4" csCatId="accent3" phldr="1"/>
      <dgm:spPr/>
      <dgm:t>
        <a:bodyPr/>
        <a:lstStyle/>
        <a:p>
          <a:endParaRPr lang="en-US"/>
        </a:p>
      </dgm:t>
    </dgm:pt>
    <dgm:pt modelId="{E8D4BA8B-A7E5-416F-B090-119948824FB0}">
      <dgm:prSet phldrT="[Text]"/>
      <dgm:spPr>
        <a:xfrm>
          <a:off x="923448" y="501"/>
          <a:ext cx="2089844" cy="1253906"/>
        </a:xfrm>
        <a:gradFill rotWithShape="0">
          <a:gsLst>
            <a:gs pos="0">
              <a:srgbClr val="9BBB59">
                <a:shade val="50000"/>
                <a:hueOff val="0"/>
                <a:satOff val="0"/>
                <a:lumOff val="0"/>
                <a:alphaOff val="0"/>
                <a:tint val="50000"/>
                <a:satMod val="300000"/>
              </a:srgbClr>
            </a:gs>
            <a:gs pos="35000">
              <a:srgbClr val="9BBB59">
                <a:shade val="50000"/>
                <a:hueOff val="0"/>
                <a:satOff val="0"/>
                <a:lumOff val="0"/>
                <a:alphaOff val="0"/>
                <a:tint val="37000"/>
                <a:satMod val="300000"/>
              </a:srgbClr>
            </a:gs>
            <a:gs pos="100000">
              <a:srgbClr val="9BBB59">
                <a:shade val="5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Internet Explorer</a:t>
          </a:r>
          <a:endParaRPr lang="en-US" dirty="0">
            <a:solidFill>
              <a:sysClr val="windowText" lastClr="000000"/>
            </a:solidFill>
            <a:latin typeface="Calibri"/>
            <a:ea typeface="+mn-ea"/>
            <a:cs typeface="+mn-cs"/>
          </a:endParaRPr>
        </a:p>
      </dgm:t>
    </dgm:pt>
    <dgm:pt modelId="{560976F8-4DF6-471C-8B4C-EED1E678813C}" type="parTrans" cxnId="{9E9E6583-E09A-4C12-801C-4D7AD9FBAFD9}">
      <dgm:prSet/>
      <dgm:spPr/>
      <dgm:t>
        <a:bodyPr/>
        <a:lstStyle/>
        <a:p>
          <a:endParaRPr lang="en-US"/>
        </a:p>
      </dgm:t>
    </dgm:pt>
    <dgm:pt modelId="{750C8DA6-E66A-4FED-8056-0E2B24D863C9}" type="sibTrans" cxnId="{9E9E6583-E09A-4C12-801C-4D7AD9FBAFD9}">
      <dgm:prSet/>
      <dgm:spPr/>
      <dgm:t>
        <a:bodyPr/>
        <a:lstStyle/>
        <a:p>
          <a:endParaRPr lang="en-US"/>
        </a:p>
      </dgm:t>
    </dgm:pt>
    <dgm:pt modelId="{9657A688-67F0-40D8-991E-CD2D25CF77A3}">
      <dgm:prSet phldrT="[Text]"/>
      <dgm:spPr>
        <a:xfrm>
          <a:off x="3222277" y="501"/>
          <a:ext cx="2089844" cy="1253906"/>
        </a:xfrm>
        <a:gradFill rotWithShape="0">
          <a:gsLst>
            <a:gs pos="0">
              <a:srgbClr val="9BBB59">
                <a:shade val="50000"/>
                <a:hueOff val="107022"/>
                <a:satOff val="-1708"/>
                <a:lumOff val="16443"/>
                <a:alphaOff val="0"/>
                <a:tint val="50000"/>
                <a:satMod val="300000"/>
              </a:srgbClr>
            </a:gs>
            <a:gs pos="35000">
              <a:srgbClr val="9BBB59">
                <a:shade val="50000"/>
                <a:hueOff val="107022"/>
                <a:satOff val="-1708"/>
                <a:lumOff val="16443"/>
                <a:alphaOff val="0"/>
                <a:tint val="37000"/>
                <a:satMod val="300000"/>
              </a:srgbClr>
            </a:gs>
            <a:gs pos="100000">
              <a:srgbClr val="9BBB59">
                <a:shade val="50000"/>
                <a:hueOff val="107022"/>
                <a:satOff val="-1708"/>
                <a:lumOff val="164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Firefox</a:t>
          </a:r>
          <a:endParaRPr lang="en-US" dirty="0">
            <a:solidFill>
              <a:sysClr val="windowText" lastClr="000000"/>
            </a:solidFill>
            <a:latin typeface="Calibri"/>
            <a:ea typeface="+mn-ea"/>
            <a:cs typeface="+mn-cs"/>
          </a:endParaRPr>
        </a:p>
      </dgm:t>
    </dgm:pt>
    <dgm:pt modelId="{B2DCA370-E9EE-4A03-81DF-73FC44C895E9}" type="parTrans" cxnId="{666C157E-D4C3-4AB8-AA68-9E25804C220F}">
      <dgm:prSet/>
      <dgm:spPr/>
      <dgm:t>
        <a:bodyPr/>
        <a:lstStyle/>
        <a:p>
          <a:endParaRPr lang="en-US"/>
        </a:p>
      </dgm:t>
    </dgm:pt>
    <dgm:pt modelId="{F4441203-EA43-4AB2-B5A1-ACD2755DE181}" type="sibTrans" cxnId="{666C157E-D4C3-4AB8-AA68-9E25804C220F}">
      <dgm:prSet/>
      <dgm:spPr/>
      <dgm:t>
        <a:bodyPr/>
        <a:lstStyle/>
        <a:p>
          <a:endParaRPr lang="en-US"/>
        </a:p>
      </dgm:t>
    </dgm:pt>
    <dgm:pt modelId="{829C0D75-E576-48FD-8489-49B676DC66DD}">
      <dgm:prSet phldrT="[Text]"/>
      <dgm:spPr>
        <a:xfrm>
          <a:off x="5521106" y="501"/>
          <a:ext cx="2089844" cy="1253906"/>
        </a:xfrm>
        <a:gradFill rotWithShape="0">
          <a:gsLst>
            <a:gs pos="0">
              <a:srgbClr val="9BBB59">
                <a:shade val="50000"/>
                <a:hueOff val="214044"/>
                <a:satOff val="-3415"/>
                <a:lumOff val="32886"/>
                <a:alphaOff val="0"/>
                <a:tint val="50000"/>
                <a:satMod val="300000"/>
              </a:srgbClr>
            </a:gs>
            <a:gs pos="35000">
              <a:srgbClr val="9BBB59">
                <a:shade val="50000"/>
                <a:hueOff val="214044"/>
                <a:satOff val="-3415"/>
                <a:lumOff val="32886"/>
                <a:alphaOff val="0"/>
                <a:tint val="37000"/>
                <a:satMod val="300000"/>
              </a:srgbClr>
            </a:gs>
            <a:gs pos="100000">
              <a:srgbClr val="9BBB59">
                <a:shade val="50000"/>
                <a:hueOff val="214044"/>
                <a:satOff val="-3415"/>
                <a:lumOff val="3288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Opera</a:t>
          </a:r>
          <a:endParaRPr lang="en-US" dirty="0">
            <a:solidFill>
              <a:sysClr val="windowText" lastClr="000000"/>
            </a:solidFill>
            <a:latin typeface="Calibri"/>
            <a:ea typeface="+mn-ea"/>
            <a:cs typeface="+mn-cs"/>
          </a:endParaRPr>
        </a:p>
      </dgm:t>
    </dgm:pt>
    <dgm:pt modelId="{291BE03C-9C7D-4E47-94F9-281FFD4059CE}" type="parTrans" cxnId="{D0419A27-FAC3-4278-BBC6-0513EA107A0C}">
      <dgm:prSet/>
      <dgm:spPr/>
      <dgm:t>
        <a:bodyPr/>
        <a:lstStyle/>
        <a:p>
          <a:endParaRPr lang="en-US"/>
        </a:p>
      </dgm:t>
    </dgm:pt>
    <dgm:pt modelId="{7FD66C66-7BAC-433C-AA58-AD2AF4D13699}" type="sibTrans" cxnId="{D0419A27-FAC3-4278-BBC6-0513EA107A0C}">
      <dgm:prSet/>
      <dgm:spPr/>
      <dgm:t>
        <a:bodyPr/>
        <a:lstStyle/>
        <a:p>
          <a:endParaRPr lang="en-US"/>
        </a:p>
      </dgm:t>
    </dgm:pt>
    <dgm:pt modelId="{D4721D81-CD9E-40C5-AA0D-3D0AEE46238B}">
      <dgm:prSet phldrT="[Text]"/>
      <dgm:spPr>
        <a:xfrm>
          <a:off x="2072863" y="1463392"/>
          <a:ext cx="2089844" cy="1253906"/>
        </a:xfrm>
        <a:gradFill rotWithShape="0">
          <a:gsLst>
            <a:gs pos="0">
              <a:srgbClr val="9BBB59">
                <a:shade val="50000"/>
                <a:hueOff val="214044"/>
                <a:satOff val="-3415"/>
                <a:lumOff val="32886"/>
                <a:alphaOff val="0"/>
                <a:tint val="50000"/>
                <a:satMod val="300000"/>
              </a:srgbClr>
            </a:gs>
            <a:gs pos="35000">
              <a:srgbClr val="9BBB59">
                <a:shade val="50000"/>
                <a:hueOff val="214044"/>
                <a:satOff val="-3415"/>
                <a:lumOff val="32886"/>
                <a:alphaOff val="0"/>
                <a:tint val="37000"/>
                <a:satMod val="300000"/>
              </a:srgbClr>
            </a:gs>
            <a:gs pos="100000">
              <a:srgbClr val="9BBB59">
                <a:shade val="50000"/>
                <a:hueOff val="214044"/>
                <a:satOff val="-3415"/>
                <a:lumOff val="3288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Safari</a:t>
          </a:r>
          <a:endParaRPr lang="en-US" dirty="0">
            <a:solidFill>
              <a:sysClr val="windowText" lastClr="000000"/>
            </a:solidFill>
            <a:latin typeface="Calibri"/>
            <a:ea typeface="+mn-ea"/>
            <a:cs typeface="+mn-cs"/>
          </a:endParaRPr>
        </a:p>
      </dgm:t>
    </dgm:pt>
    <dgm:pt modelId="{19C0E08C-2F41-42D9-B7D4-940800F3631B}" type="parTrans" cxnId="{7AB56825-2791-4B39-90DC-9F7F7985FB68}">
      <dgm:prSet/>
      <dgm:spPr/>
      <dgm:t>
        <a:bodyPr/>
        <a:lstStyle/>
        <a:p>
          <a:endParaRPr lang="en-US"/>
        </a:p>
      </dgm:t>
    </dgm:pt>
    <dgm:pt modelId="{C3F9733E-0043-40E6-89D0-13A60DC728AC}" type="sibTrans" cxnId="{7AB56825-2791-4B39-90DC-9F7F7985FB68}">
      <dgm:prSet/>
      <dgm:spPr/>
      <dgm:t>
        <a:bodyPr/>
        <a:lstStyle/>
        <a:p>
          <a:endParaRPr lang="en-US"/>
        </a:p>
      </dgm:t>
    </dgm:pt>
    <dgm:pt modelId="{B3A5EB96-5DB1-425E-99E3-217EE9D1DF6B}">
      <dgm:prSet phldrT="[Text]"/>
      <dgm:spPr>
        <a:xfrm>
          <a:off x="4371692" y="1463392"/>
          <a:ext cx="2089844" cy="1253906"/>
        </a:xfrm>
        <a:gradFill rotWithShape="0">
          <a:gsLst>
            <a:gs pos="0">
              <a:srgbClr val="9BBB59">
                <a:shade val="50000"/>
                <a:hueOff val="107022"/>
                <a:satOff val="-1708"/>
                <a:lumOff val="16443"/>
                <a:alphaOff val="0"/>
                <a:tint val="50000"/>
                <a:satMod val="300000"/>
              </a:srgbClr>
            </a:gs>
            <a:gs pos="35000">
              <a:srgbClr val="9BBB59">
                <a:shade val="50000"/>
                <a:hueOff val="107022"/>
                <a:satOff val="-1708"/>
                <a:lumOff val="16443"/>
                <a:alphaOff val="0"/>
                <a:tint val="37000"/>
                <a:satMod val="300000"/>
              </a:srgbClr>
            </a:gs>
            <a:gs pos="100000">
              <a:srgbClr val="9BBB59">
                <a:shade val="50000"/>
                <a:hueOff val="107022"/>
                <a:satOff val="-1708"/>
                <a:lumOff val="164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alibri"/>
              <a:ea typeface="+mn-ea"/>
              <a:cs typeface="+mn-cs"/>
            </a:rPr>
            <a:t>Google Chrome</a:t>
          </a:r>
          <a:endParaRPr lang="en-US" dirty="0">
            <a:solidFill>
              <a:sysClr val="windowText" lastClr="000000"/>
            </a:solidFill>
            <a:latin typeface="Calibri"/>
            <a:ea typeface="+mn-ea"/>
            <a:cs typeface="+mn-cs"/>
          </a:endParaRPr>
        </a:p>
      </dgm:t>
    </dgm:pt>
    <dgm:pt modelId="{F3CDB181-7A0E-4D71-A243-E5397D54D95E}" type="parTrans" cxnId="{A42ED6D5-382D-4771-8BB2-2F93F8C7E15A}">
      <dgm:prSet/>
      <dgm:spPr/>
      <dgm:t>
        <a:bodyPr/>
        <a:lstStyle/>
        <a:p>
          <a:endParaRPr lang="en-US"/>
        </a:p>
      </dgm:t>
    </dgm:pt>
    <dgm:pt modelId="{08AA4927-ECD7-485E-AC88-2E15422EFBA6}" type="sibTrans" cxnId="{A42ED6D5-382D-4771-8BB2-2F93F8C7E15A}">
      <dgm:prSet/>
      <dgm:spPr/>
      <dgm:t>
        <a:bodyPr/>
        <a:lstStyle/>
        <a:p>
          <a:endParaRPr lang="en-US"/>
        </a:p>
      </dgm:t>
    </dgm:pt>
    <dgm:pt modelId="{66199E1F-621F-4B57-B498-42FED6DDA552}" type="pres">
      <dgm:prSet presAssocID="{87EF7EF3-1E7B-48FD-95BF-59568F7B463A}" presName="diagram" presStyleCnt="0">
        <dgm:presLayoutVars>
          <dgm:dir/>
          <dgm:resizeHandles val="exact"/>
        </dgm:presLayoutVars>
      </dgm:prSet>
      <dgm:spPr/>
      <dgm:t>
        <a:bodyPr/>
        <a:lstStyle/>
        <a:p>
          <a:endParaRPr lang="en-US"/>
        </a:p>
      </dgm:t>
    </dgm:pt>
    <dgm:pt modelId="{08E70B9D-68E0-480D-87A5-13D52757AF95}" type="pres">
      <dgm:prSet presAssocID="{E8D4BA8B-A7E5-416F-B090-119948824FB0}" presName="node" presStyleLbl="node1" presStyleIdx="0" presStyleCnt="5">
        <dgm:presLayoutVars>
          <dgm:bulletEnabled val="1"/>
        </dgm:presLayoutVars>
      </dgm:prSet>
      <dgm:spPr>
        <a:prstGeom prst="rect">
          <a:avLst/>
        </a:prstGeom>
      </dgm:spPr>
      <dgm:t>
        <a:bodyPr/>
        <a:lstStyle/>
        <a:p>
          <a:endParaRPr lang="en-US"/>
        </a:p>
      </dgm:t>
    </dgm:pt>
    <dgm:pt modelId="{3A540F9F-D1EE-464A-887D-A946F6F058EC}" type="pres">
      <dgm:prSet presAssocID="{750C8DA6-E66A-4FED-8056-0E2B24D863C9}" presName="sibTrans" presStyleCnt="0"/>
      <dgm:spPr/>
    </dgm:pt>
    <dgm:pt modelId="{AA4966A3-C74D-4CB5-8F57-45523DB02C2C}" type="pres">
      <dgm:prSet presAssocID="{9657A688-67F0-40D8-991E-CD2D25CF77A3}" presName="node" presStyleLbl="node1" presStyleIdx="1" presStyleCnt="5">
        <dgm:presLayoutVars>
          <dgm:bulletEnabled val="1"/>
        </dgm:presLayoutVars>
      </dgm:prSet>
      <dgm:spPr>
        <a:prstGeom prst="rect">
          <a:avLst/>
        </a:prstGeom>
      </dgm:spPr>
      <dgm:t>
        <a:bodyPr/>
        <a:lstStyle/>
        <a:p>
          <a:endParaRPr lang="en-US"/>
        </a:p>
      </dgm:t>
    </dgm:pt>
    <dgm:pt modelId="{1B93AF2E-1D47-4937-96E1-FC655D661E4C}" type="pres">
      <dgm:prSet presAssocID="{F4441203-EA43-4AB2-B5A1-ACD2755DE181}" presName="sibTrans" presStyleCnt="0"/>
      <dgm:spPr/>
    </dgm:pt>
    <dgm:pt modelId="{B7470454-A925-4C89-ACA5-C0B066C395FB}" type="pres">
      <dgm:prSet presAssocID="{829C0D75-E576-48FD-8489-49B676DC66DD}" presName="node" presStyleLbl="node1" presStyleIdx="2" presStyleCnt="5">
        <dgm:presLayoutVars>
          <dgm:bulletEnabled val="1"/>
        </dgm:presLayoutVars>
      </dgm:prSet>
      <dgm:spPr>
        <a:prstGeom prst="rect">
          <a:avLst/>
        </a:prstGeom>
      </dgm:spPr>
      <dgm:t>
        <a:bodyPr/>
        <a:lstStyle/>
        <a:p>
          <a:endParaRPr lang="en-US"/>
        </a:p>
      </dgm:t>
    </dgm:pt>
    <dgm:pt modelId="{873C44C1-8D54-4E15-B6C2-211CDE3F822C}" type="pres">
      <dgm:prSet presAssocID="{7FD66C66-7BAC-433C-AA58-AD2AF4D13699}" presName="sibTrans" presStyleCnt="0"/>
      <dgm:spPr/>
    </dgm:pt>
    <dgm:pt modelId="{5D37E157-ACA8-4A88-A2B0-F1D8EA246C35}" type="pres">
      <dgm:prSet presAssocID="{D4721D81-CD9E-40C5-AA0D-3D0AEE46238B}" presName="node" presStyleLbl="node1" presStyleIdx="3" presStyleCnt="5">
        <dgm:presLayoutVars>
          <dgm:bulletEnabled val="1"/>
        </dgm:presLayoutVars>
      </dgm:prSet>
      <dgm:spPr>
        <a:prstGeom prst="rect">
          <a:avLst/>
        </a:prstGeom>
      </dgm:spPr>
      <dgm:t>
        <a:bodyPr/>
        <a:lstStyle/>
        <a:p>
          <a:endParaRPr lang="en-US"/>
        </a:p>
      </dgm:t>
    </dgm:pt>
    <dgm:pt modelId="{A6A2C3E3-B307-4EB1-872A-63A911EA72C2}" type="pres">
      <dgm:prSet presAssocID="{C3F9733E-0043-40E6-89D0-13A60DC728AC}" presName="sibTrans" presStyleCnt="0"/>
      <dgm:spPr/>
    </dgm:pt>
    <dgm:pt modelId="{F3D5FA6B-FA01-49E5-A13E-5BF2EFE1D70D}" type="pres">
      <dgm:prSet presAssocID="{B3A5EB96-5DB1-425E-99E3-217EE9D1DF6B}" presName="node" presStyleLbl="node1" presStyleIdx="4" presStyleCnt="5">
        <dgm:presLayoutVars>
          <dgm:bulletEnabled val="1"/>
        </dgm:presLayoutVars>
      </dgm:prSet>
      <dgm:spPr>
        <a:prstGeom prst="rect">
          <a:avLst/>
        </a:prstGeom>
      </dgm:spPr>
      <dgm:t>
        <a:bodyPr/>
        <a:lstStyle/>
        <a:p>
          <a:endParaRPr lang="en-US"/>
        </a:p>
      </dgm:t>
    </dgm:pt>
  </dgm:ptLst>
  <dgm:cxnLst>
    <dgm:cxn modelId="{9E9E6583-E09A-4C12-801C-4D7AD9FBAFD9}" srcId="{87EF7EF3-1E7B-48FD-95BF-59568F7B463A}" destId="{E8D4BA8B-A7E5-416F-B090-119948824FB0}" srcOrd="0" destOrd="0" parTransId="{560976F8-4DF6-471C-8B4C-EED1E678813C}" sibTransId="{750C8DA6-E66A-4FED-8056-0E2B24D863C9}"/>
    <dgm:cxn modelId="{666C157E-D4C3-4AB8-AA68-9E25804C220F}" srcId="{87EF7EF3-1E7B-48FD-95BF-59568F7B463A}" destId="{9657A688-67F0-40D8-991E-CD2D25CF77A3}" srcOrd="1" destOrd="0" parTransId="{B2DCA370-E9EE-4A03-81DF-73FC44C895E9}" sibTransId="{F4441203-EA43-4AB2-B5A1-ACD2755DE181}"/>
    <dgm:cxn modelId="{7AB56825-2791-4B39-90DC-9F7F7985FB68}" srcId="{87EF7EF3-1E7B-48FD-95BF-59568F7B463A}" destId="{D4721D81-CD9E-40C5-AA0D-3D0AEE46238B}" srcOrd="3" destOrd="0" parTransId="{19C0E08C-2F41-42D9-B7D4-940800F3631B}" sibTransId="{C3F9733E-0043-40E6-89D0-13A60DC728AC}"/>
    <dgm:cxn modelId="{D0419A27-FAC3-4278-BBC6-0513EA107A0C}" srcId="{87EF7EF3-1E7B-48FD-95BF-59568F7B463A}" destId="{829C0D75-E576-48FD-8489-49B676DC66DD}" srcOrd="2" destOrd="0" parTransId="{291BE03C-9C7D-4E47-94F9-281FFD4059CE}" sibTransId="{7FD66C66-7BAC-433C-AA58-AD2AF4D13699}"/>
    <dgm:cxn modelId="{60F67FCD-EC76-4EC7-ADB1-B1B68B13736A}" type="presOf" srcId="{87EF7EF3-1E7B-48FD-95BF-59568F7B463A}" destId="{66199E1F-621F-4B57-B498-42FED6DDA552}" srcOrd="0" destOrd="0" presId="urn:microsoft.com/office/officeart/2005/8/layout/default"/>
    <dgm:cxn modelId="{443EFEEC-247A-44D5-9854-6AD594CFD614}" type="presOf" srcId="{9657A688-67F0-40D8-991E-CD2D25CF77A3}" destId="{AA4966A3-C74D-4CB5-8F57-45523DB02C2C}" srcOrd="0" destOrd="0" presId="urn:microsoft.com/office/officeart/2005/8/layout/default"/>
    <dgm:cxn modelId="{C6239419-C3CA-4B0F-8CC3-EFCA338558D9}" type="presOf" srcId="{B3A5EB96-5DB1-425E-99E3-217EE9D1DF6B}" destId="{F3D5FA6B-FA01-49E5-A13E-5BF2EFE1D70D}" srcOrd="0" destOrd="0" presId="urn:microsoft.com/office/officeart/2005/8/layout/default"/>
    <dgm:cxn modelId="{2B1F0088-8C62-4030-A466-7CF94C643F1D}" type="presOf" srcId="{829C0D75-E576-48FD-8489-49B676DC66DD}" destId="{B7470454-A925-4C89-ACA5-C0B066C395FB}" srcOrd="0" destOrd="0" presId="urn:microsoft.com/office/officeart/2005/8/layout/default"/>
    <dgm:cxn modelId="{B8AD7639-0E7C-48AC-8849-7CEF1EE469B1}" type="presOf" srcId="{D4721D81-CD9E-40C5-AA0D-3D0AEE46238B}" destId="{5D37E157-ACA8-4A88-A2B0-F1D8EA246C35}" srcOrd="0" destOrd="0" presId="urn:microsoft.com/office/officeart/2005/8/layout/default"/>
    <dgm:cxn modelId="{A42ED6D5-382D-4771-8BB2-2F93F8C7E15A}" srcId="{87EF7EF3-1E7B-48FD-95BF-59568F7B463A}" destId="{B3A5EB96-5DB1-425E-99E3-217EE9D1DF6B}" srcOrd="4" destOrd="0" parTransId="{F3CDB181-7A0E-4D71-A243-E5397D54D95E}" sibTransId="{08AA4927-ECD7-485E-AC88-2E15422EFBA6}"/>
    <dgm:cxn modelId="{95CB61CE-8762-4798-A406-2F738C5ABA13}" type="presOf" srcId="{E8D4BA8B-A7E5-416F-B090-119948824FB0}" destId="{08E70B9D-68E0-480D-87A5-13D52757AF95}" srcOrd="0" destOrd="0" presId="urn:microsoft.com/office/officeart/2005/8/layout/default"/>
    <dgm:cxn modelId="{A4E1CDD4-048F-4757-8A69-6E71D2402DBA}" type="presParOf" srcId="{66199E1F-621F-4B57-B498-42FED6DDA552}" destId="{08E70B9D-68E0-480D-87A5-13D52757AF95}" srcOrd="0" destOrd="0" presId="urn:microsoft.com/office/officeart/2005/8/layout/default"/>
    <dgm:cxn modelId="{FC4DA165-DA54-49F4-842E-4B748DF62140}" type="presParOf" srcId="{66199E1F-621F-4B57-B498-42FED6DDA552}" destId="{3A540F9F-D1EE-464A-887D-A946F6F058EC}" srcOrd="1" destOrd="0" presId="urn:microsoft.com/office/officeart/2005/8/layout/default"/>
    <dgm:cxn modelId="{1C832A0D-E62C-4784-A7FA-12CDFF045502}" type="presParOf" srcId="{66199E1F-621F-4B57-B498-42FED6DDA552}" destId="{AA4966A3-C74D-4CB5-8F57-45523DB02C2C}" srcOrd="2" destOrd="0" presId="urn:microsoft.com/office/officeart/2005/8/layout/default"/>
    <dgm:cxn modelId="{33A5479E-4F55-42CE-919D-CDA336F4A3A6}" type="presParOf" srcId="{66199E1F-621F-4B57-B498-42FED6DDA552}" destId="{1B93AF2E-1D47-4937-96E1-FC655D661E4C}" srcOrd="3" destOrd="0" presId="urn:microsoft.com/office/officeart/2005/8/layout/default"/>
    <dgm:cxn modelId="{B96311CF-005D-4199-934E-F9FFDA22AEAC}" type="presParOf" srcId="{66199E1F-621F-4B57-B498-42FED6DDA552}" destId="{B7470454-A925-4C89-ACA5-C0B066C395FB}" srcOrd="4" destOrd="0" presId="urn:microsoft.com/office/officeart/2005/8/layout/default"/>
    <dgm:cxn modelId="{81087EA0-54BD-4CDC-8BC6-1117FBA2EE47}" type="presParOf" srcId="{66199E1F-621F-4B57-B498-42FED6DDA552}" destId="{873C44C1-8D54-4E15-B6C2-211CDE3F822C}" srcOrd="5" destOrd="0" presId="urn:microsoft.com/office/officeart/2005/8/layout/default"/>
    <dgm:cxn modelId="{C9D7A636-8E23-4904-9770-C36036F198A0}" type="presParOf" srcId="{66199E1F-621F-4B57-B498-42FED6DDA552}" destId="{5D37E157-ACA8-4A88-A2B0-F1D8EA246C35}" srcOrd="6" destOrd="0" presId="urn:microsoft.com/office/officeart/2005/8/layout/default"/>
    <dgm:cxn modelId="{E48B97A7-91EB-46C6-8638-A8C69E0AD0E0}" type="presParOf" srcId="{66199E1F-621F-4B57-B498-42FED6DDA552}" destId="{A6A2C3E3-B307-4EB1-872A-63A911EA72C2}" srcOrd="7" destOrd="0" presId="urn:microsoft.com/office/officeart/2005/8/layout/default"/>
    <dgm:cxn modelId="{895364CB-6A8F-432E-ACD4-445F5FCD373A}" type="presParOf" srcId="{66199E1F-621F-4B57-B498-42FED6DDA552}" destId="{F3D5FA6B-FA01-49E5-A13E-5BF2EFE1D70D}" srcOrd="8"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43CDCF3-D5B2-4556-A6FF-1FBA940E878F}">
      <dsp:nvSpPr>
        <dsp:cNvPr id="0" name=""/>
        <dsp:cNvSpPr/>
      </dsp:nvSpPr>
      <dsp:spPr>
        <a:xfrm>
          <a:off x="0" y="5286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mtClean="0">
              <a:solidFill>
                <a:sysClr val="window" lastClr="FFFFFF"/>
              </a:solidFill>
              <a:latin typeface="Calibri"/>
              <a:ea typeface="+mn-ea"/>
              <a:cs typeface="+mn-cs"/>
            </a:rPr>
            <a:t>Discuss </a:t>
          </a:r>
          <a:r>
            <a:rPr lang="en-US" sz="1600" kern="1200" smtClean="0">
              <a:solidFill>
                <a:sysClr val="window" lastClr="FFFFFF"/>
              </a:solidFill>
              <a:latin typeface="Calibri"/>
              <a:ea typeface="+mn-ea"/>
              <a:cs typeface="+mn-cs"/>
            </a:rPr>
            <a:t>the history and  </a:t>
          </a:r>
          <a:r>
            <a:rPr lang="en-US" sz="1600" kern="1200" dirty="0" smtClean="0">
              <a:solidFill>
                <a:sysClr val="window" lastClr="FFFFFF"/>
              </a:solidFill>
              <a:latin typeface="Calibri"/>
              <a:ea typeface="+mn-ea"/>
              <a:cs typeface="+mn-cs"/>
            </a:rPr>
            <a:t>evolution of the Internet</a:t>
          </a:r>
          <a:endParaRPr lang="en-US" sz="1600" kern="1200" dirty="0">
            <a:solidFill>
              <a:sysClr val="window" lastClr="FFFFFF"/>
            </a:solidFill>
            <a:latin typeface="Calibri"/>
            <a:ea typeface="+mn-ea"/>
            <a:cs typeface="+mn-cs"/>
          </a:endParaRPr>
        </a:p>
      </dsp:txBody>
      <dsp:txXfrm>
        <a:off x="0" y="528637"/>
        <a:ext cx="2762250" cy="1657349"/>
      </dsp:txXfrm>
    </dsp:sp>
    <dsp:sp modelId="{6AFA3AB6-4188-407D-ADC2-50A48C44B598}">
      <dsp:nvSpPr>
        <dsp:cNvPr id="0" name=""/>
        <dsp:cNvSpPr/>
      </dsp:nvSpPr>
      <dsp:spPr>
        <a:xfrm>
          <a:off x="3038474" y="528637"/>
          <a:ext cx="2762250" cy="1657349"/>
        </a:xfrm>
        <a:prstGeom prst="rect">
          <a:avLst/>
        </a:prstGeo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ysClr val="window" lastClr="FFFFFF"/>
              </a:solidFill>
              <a:latin typeface="Calibri"/>
              <a:ea typeface="+mn-ea"/>
              <a:cs typeface="+mn-cs"/>
            </a:rPr>
            <a:t>Identify and briefly describe various broadband Internet connections and state differences between broadband Internet connections and dial-up connections</a:t>
          </a:r>
        </a:p>
      </dsp:txBody>
      <dsp:txXfrm>
        <a:off x="3038474" y="528637"/>
        <a:ext cx="2762250" cy="1657349"/>
      </dsp:txXfrm>
    </dsp:sp>
    <dsp:sp modelId="{EF20503C-CB0A-41E9-BD66-8B0A88529511}">
      <dsp:nvSpPr>
        <dsp:cNvPr id="0" name=""/>
        <dsp:cNvSpPr/>
      </dsp:nvSpPr>
      <dsp:spPr>
        <a:xfrm>
          <a:off x="6076950" y="528637"/>
          <a:ext cx="2762250" cy="1657349"/>
        </a:xfrm>
        <a:prstGeom prst="rect">
          <a:avLst/>
        </a:prstGeo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ysClr val="window" lastClr="FFFFFF"/>
              </a:solidFill>
              <a:latin typeface="Calibri"/>
              <a:ea typeface="+mn-ea"/>
              <a:cs typeface="+mn-cs"/>
            </a:rPr>
            <a:t>Describe the types of Internet access providers</a:t>
          </a:r>
        </a:p>
      </dsp:txBody>
      <dsp:txXfrm>
        <a:off x="6076950" y="528637"/>
        <a:ext cx="2762250" cy="1657349"/>
      </dsp:txXfrm>
    </dsp:sp>
    <dsp:sp modelId="{9654EA5E-8C5C-4B80-89D7-9C9899E9BF09}">
      <dsp:nvSpPr>
        <dsp:cNvPr id="0" name=""/>
        <dsp:cNvSpPr/>
      </dsp:nvSpPr>
      <dsp:spPr>
        <a:xfrm>
          <a:off x="0" y="2462212"/>
          <a:ext cx="2762250" cy="1657349"/>
        </a:xfrm>
        <a:prstGeom prst="rect">
          <a:avLst/>
        </a:prstGeom>
        <a:gradFill rotWithShape="0">
          <a:gsLst>
            <a:gs pos="0">
              <a:srgbClr val="8064A2">
                <a:shade val="80000"/>
                <a:hueOff val="-105935"/>
                <a:satOff val="-2619"/>
                <a:lumOff val="14993"/>
                <a:alphaOff val="0"/>
                <a:shade val="51000"/>
                <a:satMod val="130000"/>
              </a:srgbClr>
            </a:gs>
            <a:gs pos="80000">
              <a:srgbClr val="8064A2">
                <a:shade val="80000"/>
                <a:hueOff val="-105935"/>
                <a:satOff val="-2619"/>
                <a:lumOff val="14993"/>
                <a:alphaOff val="0"/>
                <a:shade val="93000"/>
                <a:satMod val="130000"/>
              </a:srgbClr>
            </a:gs>
            <a:gs pos="100000">
              <a:srgbClr val="8064A2">
                <a:shade val="80000"/>
                <a:hueOff val="-105935"/>
                <a:satOff val="-2619"/>
                <a:lumOff val="1499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ysClr val="window" lastClr="FFFFFF"/>
              </a:solidFill>
              <a:latin typeface="Calibri"/>
              <a:ea typeface="+mn-ea"/>
              <a:cs typeface="+mn-cs"/>
            </a:rPr>
            <a:t>Describe the purpose of an IP address and its relationship to a domain name</a:t>
          </a:r>
        </a:p>
      </dsp:txBody>
      <dsp:txXfrm>
        <a:off x="0" y="2462212"/>
        <a:ext cx="2762250" cy="1657349"/>
      </dsp:txXfrm>
    </dsp:sp>
    <dsp:sp modelId="{3D47C011-73D7-48B0-9E50-108AAAED6724}">
      <dsp:nvSpPr>
        <dsp:cNvPr id="0" name=""/>
        <dsp:cNvSpPr/>
      </dsp:nvSpPr>
      <dsp:spPr>
        <a:xfrm>
          <a:off x="3038474" y="2462212"/>
          <a:ext cx="2762250" cy="1657349"/>
        </a:xfrm>
        <a:prstGeom prst="rect">
          <a:avLst/>
        </a:prstGeom>
        <a:gradFill rotWithShape="0">
          <a:gsLst>
            <a:gs pos="0">
              <a:srgbClr val="8064A2">
                <a:shade val="80000"/>
                <a:hueOff val="-141246"/>
                <a:satOff val="-3492"/>
                <a:lumOff val="19990"/>
                <a:alphaOff val="0"/>
                <a:shade val="51000"/>
                <a:satMod val="130000"/>
              </a:srgbClr>
            </a:gs>
            <a:gs pos="80000">
              <a:srgbClr val="8064A2">
                <a:shade val="80000"/>
                <a:hueOff val="-141246"/>
                <a:satOff val="-3492"/>
                <a:lumOff val="19990"/>
                <a:alphaOff val="0"/>
                <a:shade val="93000"/>
                <a:satMod val="130000"/>
              </a:srgbClr>
            </a:gs>
            <a:gs pos="100000">
              <a:srgbClr val="8064A2">
                <a:shade val="80000"/>
                <a:hueOff val="-141246"/>
                <a:satOff val="-3492"/>
                <a:lumOff val="1999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ysClr val="window" lastClr="FFFFFF"/>
              </a:solidFill>
              <a:latin typeface="Calibri"/>
              <a:ea typeface="+mn-ea"/>
              <a:cs typeface="+mn-cs"/>
            </a:rPr>
            <a:t>Explain the purpose of a Web browser and identify the components of a Web address</a:t>
          </a:r>
        </a:p>
      </dsp:txBody>
      <dsp:txXfrm>
        <a:off x="3038474" y="2462212"/>
        <a:ext cx="2762250" cy="1657349"/>
      </dsp:txXfrm>
    </dsp:sp>
    <dsp:sp modelId="{8C236F45-2885-4042-BF54-89DE75652B3D}">
      <dsp:nvSpPr>
        <dsp:cNvPr id="0" name=""/>
        <dsp:cNvSpPr/>
      </dsp:nvSpPr>
      <dsp:spPr>
        <a:xfrm>
          <a:off x="6076950" y="2462212"/>
          <a:ext cx="2762250" cy="1657349"/>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ysClr val="window" lastClr="FFFFFF"/>
              </a:solidFill>
              <a:latin typeface="Calibri"/>
              <a:ea typeface="+mn-ea"/>
              <a:cs typeface="+mn-cs"/>
            </a:rPr>
            <a:t>Describe how to use a search engine to search for information on the Web and differentiate between a search engine and a subject directory</a:t>
          </a:r>
        </a:p>
      </dsp:txBody>
      <dsp:txXfrm>
        <a:off x="6076950" y="2462212"/>
        <a:ext cx="2762250" cy="16573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D95873-1087-43EF-BBED-83526C5EABFE}">
      <dsp:nvSpPr>
        <dsp:cNvPr id="0" name=""/>
        <dsp:cNvSpPr/>
      </dsp:nvSpPr>
      <dsp:spPr>
        <a:xfrm>
          <a:off x="1060" y="511931"/>
          <a:ext cx="4135561" cy="2481336"/>
        </a:xfrm>
        <a:prstGeom prst="rect">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ysClr val="windowText" lastClr="000000">
                  <a:hueOff val="0"/>
                  <a:satOff val="0"/>
                  <a:lumOff val="0"/>
                  <a:alphaOff val="0"/>
                </a:sysClr>
              </a:solidFill>
              <a:latin typeface="Calibri"/>
              <a:ea typeface="+mn-ea"/>
              <a:cs typeface="+mn-cs"/>
            </a:rPr>
            <a:t>Allow scientists at different physical locations to share information and work together</a:t>
          </a:r>
          <a:endParaRPr lang="en-US" sz="3200" kern="1200" dirty="0">
            <a:solidFill>
              <a:sysClr val="windowText" lastClr="000000">
                <a:hueOff val="0"/>
                <a:satOff val="0"/>
                <a:lumOff val="0"/>
                <a:alphaOff val="0"/>
              </a:sysClr>
            </a:solidFill>
            <a:latin typeface="Calibri"/>
            <a:ea typeface="+mn-ea"/>
            <a:cs typeface="+mn-cs"/>
          </a:endParaRPr>
        </a:p>
      </dsp:txBody>
      <dsp:txXfrm>
        <a:off x="1060" y="511931"/>
        <a:ext cx="4135561" cy="2481336"/>
      </dsp:txXfrm>
    </dsp:sp>
    <dsp:sp modelId="{513CBBF7-51A9-4BB2-8E68-BAEDEEAEDD95}">
      <dsp:nvSpPr>
        <dsp:cNvPr id="0" name=""/>
        <dsp:cNvSpPr/>
      </dsp:nvSpPr>
      <dsp:spPr>
        <a:xfrm>
          <a:off x="4550178" y="511931"/>
          <a:ext cx="4135561" cy="2481336"/>
        </a:xfrm>
        <a:prstGeom prst="rect">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ysClr val="windowText" lastClr="000000">
                  <a:hueOff val="0"/>
                  <a:satOff val="0"/>
                  <a:lumOff val="0"/>
                  <a:alphaOff val="0"/>
                </a:sysClr>
              </a:solidFill>
              <a:latin typeface="Calibri"/>
              <a:ea typeface="+mn-ea"/>
              <a:cs typeface="+mn-cs"/>
            </a:rPr>
            <a:t>Function even if part of the network were disabled or destroyed by a disaster</a:t>
          </a:r>
          <a:endParaRPr lang="en-US" sz="3200" kern="1200" dirty="0">
            <a:solidFill>
              <a:sysClr val="windowText" lastClr="000000">
                <a:hueOff val="0"/>
                <a:satOff val="0"/>
                <a:lumOff val="0"/>
                <a:alphaOff val="0"/>
              </a:sysClr>
            </a:solidFill>
            <a:latin typeface="Calibri"/>
            <a:ea typeface="+mn-ea"/>
            <a:cs typeface="+mn-cs"/>
          </a:endParaRPr>
        </a:p>
      </dsp:txBody>
      <dsp:txXfrm>
        <a:off x="4550178" y="511931"/>
        <a:ext cx="4135561" cy="248133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051AE9-F5F7-48C5-942F-4392BF73A3E9}">
      <dsp:nvSpPr>
        <dsp:cNvPr id="0" name=""/>
        <dsp:cNvSpPr/>
      </dsp:nvSpPr>
      <dsp:spPr>
        <a:xfrm>
          <a:off x="0" y="1551471"/>
          <a:ext cx="8839200" cy="2103120"/>
        </a:xfrm>
        <a:prstGeom prst="notchedRightArrow">
          <a:avLst/>
        </a:prstGeom>
        <a:solidFill>
          <a:srgbClr val="8064A2">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94D1E4A6-B294-4860-88FA-862556FBB116}">
      <dsp:nvSpPr>
        <dsp:cNvPr id="0" name=""/>
        <dsp:cNvSpPr/>
      </dsp:nvSpPr>
      <dsp:spPr>
        <a:xfrm>
          <a:off x="2184" y="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1969</a:t>
          </a:r>
          <a:r>
            <a:rPr lang="en-US" sz="1500" b="0" kern="1200" dirty="0" smtClean="0">
              <a:solidFill>
                <a:sysClr val="windowText" lastClr="000000">
                  <a:hueOff val="0"/>
                  <a:satOff val="0"/>
                  <a:lumOff val="0"/>
                  <a:alphaOff val="0"/>
                </a:sysClr>
              </a:solidFill>
              <a:latin typeface="Calibri"/>
              <a:ea typeface="+mn-ea"/>
              <a:cs typeface="+mn-cs"/>
            </a:rPr>
            <a:t> ARPANET becomes functional</a:t>
          </a:r>
          <a:endParaRPr lang="en-US" sz="1500" b="1" kern="1200" dirty="0">
            <a:solidFill>
              <a:sysClr val="windowText" lastClr="000000">
                <a:hueOff val="0"/>
                <a:satOff val="0"/>
                <a:lumOff val="0"/>
                <a:alphaOff val="0"/>
              </a:sysClr>
            </a:solidFill>
            <a:latin typeface="Calibri"/>
            <a:ea typeface="+mn-ea"/>
            <a:cs typeface="+mn-cs"/>
          </a:endParaRPr>
        </a:p>
      </dsp:txBody>
      <dsp:txXfrm>
        <a:off x="2184" y="0"/>
        <a:ext cx="1272145" cy="2103120"/>
      </dsp:txXfrm>
    </dsp:sp>
    <dsp:sp modelId="{D9A7E91E-FAEF-4335-8ED1-4EF85A016F56}">
      <dsp:nvSpPr>
        <dsp:cNvPr id="0" name=""/>
        <dsp:cNvSpPr/>
      </dsp:nvSpPr>
      <dsp:spPr>
        <a:xfrm>
          <a:off x="375367"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7B3AF81A-020B-4AFB-8EE1-C16C44DB5FFF}">
      <dsp:nvSpPr>
        <dsp:cNvPr id="0" name=""/>
        <dsp:cNvSpPr/>
      </dsp:nvSpPr>
      <dsp:spPr>
        <a:xfrm>
          <a:off x="1337937" y="315468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1984</a:t>
          </a:r>
          <a:r>
            <a:rPr lang="en-US" sz="1500" b="0" kern="1200" dirty="0" smtClean="0">
              <a:solidFill>
                <a:sysClr val="windowText" lastClr="000000">
                  <a:hueOff val="0"/>
                  <a:satOff val="0"/>
                  <a:lumOff val="0"/>
                  <a:alphaOff val="0"/>
                </a:sysClr>
              </a:solidFill>
              <a:latin typeface="Calibri"/>
              <a:ea typeface="+mn-ea"/>
              <a:cs typeface="+mn-cs"/>
            </a:rPr>
            <a:t> ARPANET has more than 1,000 individual computers linked as hosts</a:t>
          </a:r>
          <a:endParaRPr lang="en-US" sz="1500" b="1" kern="1200" dirty="0">
            <a:solidFill>
              <a:sysClr val="windowText" lastClr="000000">
                <a:hueOff val="0"/>
                <a:satOff val="0"/>
                <a:lumOff val="0"/>
                <a:alphaOff val="0"/>
              </a:sysClr>
            </a:solidFill>
            <a:latin typeface="Calibri"/>
            <a:ea typeface="+mn-ea"/>
            <a:cs typeface="+mn-cs"/>
          </a:endParaRPr>
        </a:p>
      </dsp:txBody>
      <dsp:txXfrm>
        <a:off x="1337937" y="3154680"/>
        <a:ext cx="1272145" cy="2103120"/>
      </dsp:txXfrm>
    </dsp:sp>
    <dsp:sp modelId="{644DFC2F-FF57-44ED-918C-53FC6E359213}">
      <dsp:nvSpPr>
        <dsp:cNvPr id="0" name=""/>
        <dsp:cNvSpPr/>
      </dsp:nvSpPr>
      <dsp:spPr>
        <a:xfrm>
          <a:off x="1711120"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109A9238-34B4-4B7D-8F11-609D4A0AAB4D}">
      <dsp:nvSpPr>
        <dsp:cNvPr id="0" name=""/>
        <dsp:cNvSpPr/>
      </dsp:nvSpPr>
      <dsp:spPr>
        <a:xfrm>
          <a:off x="2673690" y="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1986</a:t>
          </a:r>
          <a:r>
            <a:rPr lang="en-US" sz="1500" b="0" kern="1200" dirty="0" smtClean="0">
              <a:solidFill>
                <a:sysClr val="windowText" lastClr="000000">
                  <a:hueOff val="0"/>
                  <a:satOff val="0"/>
                  <a:lumOff val="0"/>
                  <a:alphaOff val="0"/>
                </a:sysClr>
              </a:solidFill>
              <a:latin typeface="Calibri"/>
              <a:ea typeface="+mn-ea"/>
              <a:cs typeface="+mn-cs"/>
            </a:rPr>
            <a:t> NSF connects </a:t>
          </a:r>
          <a:r>
            <a:rPr lang="en-US" sz="1500" b="0" kern="1200" dirty="0" err="1" smtClean="0">
              <a:solidFill>
                <a:sysClr val="windowText" lastClr="000000">
                  <a:hueOff val="0"/>
                  <a:satOff val="0"/>
                  <a:lumOff val="0"/>
                  <a:alphaOff val="0"/>
                </a:sysClr>
              </a:solidFill>
              <a:latin typeface="Calibri"/>
              <a:ea typeface="+mn-ea"/>
              <a:cs typeface="+mn-cs"/>
            </a:rPr>
            <a:t>NSFnet</a:t>
          </a:r>
          <a:r>
            <a:rPr lang="en-US" sz="1500" b="0" kern="1200" dirty="0" smtClean="0">
              <a:solidFill>
                <a:sysClr val="windowText" lastClr="000000">
                  <a:hueOff val="0"/>
                  <a:satOff val="0"/>
                  <a:lumOff val="0"/>
                  <a:alphaOff val="0"/>
                </a:sysClr>
              </a:solidFill>
              <a:latin typeface="Calibri"/>
              <a:ea typeface="+mn-ea"/>
              <a:cs typeface="+mn-cs"/>
            </a:rPr>
            <a:t> to ARPANET and becomes known as the Internet</a:t>
          </a:r>
          <a:endParaRPr lang="en-US" sz="1500" b="1" kern="1200" dirty="0">
            <a:solidFill>
              <a:sysClr val="windowText" lastClr="000000">
                <a:hueOff val="0"/>
                <a:satOff val="0"/>
                <a:lumOff val="0"/>
                <a:alphaOff val="0"/>
              </a:sysClr>
            </a:solidFill>
            <a:latin typeface="Calibri"/>
            <a:ea typeface="+mn-ea"/>
            <a:cs typeface="+mn-cs"/>
          </a:endParaRPr>
        </a:p>
      </dsp:txBody>
      <dsp:txXfrm>
        <a:off x="2673690" y="0"/>
        <a:ext cx="1272145" cy="2103120"/>
      </dsp:txXfrm>
    </dsp:sp>
    <dsp:sp modelId="{A4B7C56E-5480-4D55-BE6A-434107CDCECA}">
      <dsp:nvSpPr>
        <dsp:cNvPr id="0" name=""/>
        <dsp:cNvSpPr/>
      </dsp:nvSpPr>
      <dsp:spPr>
        <a:xfrm>
          <a:off x="3046873"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AD3D0FD3-E3C2-4C8B-8EC2-E6770A154233}">
      <dsp:nvSpPr>
        <dsp:cNvPr id="0" name=""/>
        <dsp:cNvSpPr/>
      </dsp:nvSpPr>
      <dsp:spPr>
        <a:xfrm>
          <a:off x="4009443" y="315468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1995</a:t>
          </a:r>
          <a:r>
            <a:rPr lang="en-US" sz="1500" b="0" kern="1200" dirty="0" smtClean="0">
              <a:solidFill>
                <a:sysClr val="windowText" lastClr="000000">
                  <a:hueOff val="0"/>
                  <a:satOff val="0"/>
                  <a:lumOff val="0"/>
                  <a:alphaOff val="0"/>
                </a:sysClr>
              </a:solidFill>
              <a:latin typeface="Calibri"/>
              <a:ea typeface="+mn-ea"/>
              <a:cs typeface="+mn-cs"/>
            </a:rPr>
            <a:t> </a:t>
          </a:r>
          <a:r>
            <a:rPr lang="en-US" sz="1500" b="0" kern="1200" dirty="0" err="1" smtClean="0">
              <a:solidFill>
                <a:sysClr val="windowText" lastClr="000000">
                  <a:hueOff val="0"/>
                  <a:satOff val="0"/>
                  <a:lumOff val="0"/>
                  <a:alphaOff val="0"/>
                </a:sysClr>
              </a:solidFill>
              <a:latin typeface="Calibri"/>
              <a:ea typeface="+mn-ea"/>
              <a:cs typeface="+mn-cs"/>
            </a:rPr>
            <a:t>NSFNet</a:t>
          </a:r>
          <a:r>
            <a:rPr lang="en-US" sz="1500" b="0" kern="1200" dirty="0" smtClean="0">
              <a:solidFill>
                <a:sysClr val="windowText" lastClr="000000">
                  <a:hueOff val="0"/>
                  <a:satOff val="0"/>
                  <a:lumOff val="0"/>
                  <a:alphaOff val="0"/>
                </a:sysClr>
              </a:solidFill>
              <a:latin typeface="Calibri"/>
              <a:ea typeface="+mn-ea"/>
              <a:cs typeface="+mn-cs"/>
            </a:rPr>
            <a:t> terminates its network on the Internet and resumes status as research network</a:t>
          </a:r>
          <a:endParaRPr lang="en-US" sz="1500" b="1" kern="1200" dirty="0">
            <a:solidFill>
              <a:sysClr val="windowText" lastClr="000000">
                <a:hueOff val="0"/>
                <a:satOff val="0"/>
                <a:lumOff val="0"/>
                <a:alphaOff val="0"/>
              </a:sysClr>
            </a:solidFill>
            <a:latin typeface="Calibri"/>
            <a:ea typeface="+mn-ea"/>
            <a:cs typeface="+mn-cs"/>
          </a:endParaRPr>
        </a:p>
      </dsp:txBody>
      <dsp:txXfrm>
        <a:off x="4009443" y="3154680"/>
        <a:ext cx="1272145" cy="2103120"/>
      </dsp:txXfrm>
    </dsp:sp>
    <dsp:sp modelId="{F81DA9FA-E4BE-41EA-B7DB-5B291E3761D3}">
      <dsp:nvSpPr>
        <dsp:cNvPr id="0" name=""/>
        <dsp:cNvSpPr/>
      </dsp:nvSpPr>
      <dsp:spPr>
        <a:xfrm>
          <a:off x="4382626"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AD4B7F13-C021-4FD8-A51C-1A8CB1C37C05}">
      <dsp:nvSpPr>
        <dsp:cNvPr id="0" name=""/>
        <dsp:cNvSpPr/>
      </dsp:nvSpPr>
      <dsp:spPr>
        <a:xfrm>
          <a:off x="5345196" y="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1996</a:t>
          </a:r>
          <a:r>
            <a:rPr lang="en-US" sz="1500" b="0" kern="1200" dirty="0" smtClean="0">
              <a:solidFill>
                <a:sysClr val="windowText" lastClr="000000">
                  <a:hueOff val="0"/>
                  <a:satOff val="0"/>
                  <a:lumOff val="0"/>
                  <a:alphaOff val="0"/>
                </a:sysClr>
              </a:solidFill>
              <a:latin typeface="Calibri"/>
              <a:ea typeface="+mn-ea"/>
              <a:cs typeface="+mn-cs"/>
            </a:rPr>
            <a:t> Internet2 is founded</a:t>
          </a:r>
          <a:endParaRPr lang="en-US" sz="1500" b="1" kern="1200" dirty="0">
            <a:solidFill>
              <a:sysClr val="windowText" lastClr="000000">
                <a:hueOff val="0"/>
                <a:satOff val="0"/>
                <a:lumOff val="0"/>
                <a:alphaOff val="0"/>
              </a:sysClr>
            </a:solidFill>
            <a:latin typeface="Calibri"/>
            <a:ea typeface="+mn-ea"/>
            <a:cs typeface="+mn-cs"/>
          </a:endParaRPr>
        </a:p>
      </dsp:txBody>
      <dsp:txXfrm>
        <a:off x="5345196" y="0"/>
        <a:ext cx="1272145" cy="2103120"/>
      </dsp:txXfrm>
    </dsp:sp>
    <dsp:sp modelId="{B3EA4EA6-9959-4DB9-94C2-9A666179D510}">
      <dsp:nvSpPr>
        <dsp:cNvPr id="0" name=""/>
        <dsp:cNvSpPr/>
      </dsp:nvSpPr>
      <dsp:spPr>
        <a:xfrm>
          <a:off x="5718379"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73D8A4AC-EF0D-42B5-99B6-35CE23B740CA}">
      <dsp:nvSpPr>
        <dsp:cNvPr id="0" name=""/>
        <dsp:cNvSpPr/>
      </dsp:nvSpPr>
      <dsp:spPr>
        <a:xfrm>
          <a:off x="6680949" y="3154680"/>
          <a:ext cx="127214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ctr" defTabSz="666750">
            <a:lnSpc>
              <a:spcPct val="90000"/>
            </a:lnSpc>
            <a:spcBef>
              <a:spcPct val="0"/>
            </a:spcBef>
            <a:spcAft>
              <a:spcPct val="35000"/>
            </a:spcAft>
          </a:pPr>
          <a:r>
            <a:rPr lang="en-US" sz="1500" b="1" kern="1200" dirty="0" smtClean="0">
              <a:solidFill>
                <a:sysClr val="windowText" lastClr="000000">
                  <a:hueOff val="0"/>
                  <a:satOff val="0"/>
                  <a:lumOff val="0"/>
                  <a:alphaOff val="0"/>
                </a:sysClr>
              </a:solidFill>
              <a:latin typeface="Calibri"/>
              <a:ea typeface="+mn-ea"/>
              <a:cs typeface="+mn-cs"/>
            </a:rPr>
            <a:t>Today</a:t>
          </a:r>
          <a:r>
            <a:rPr lang="en-US" sz="1500" b="0" kern="1200" dirty="0" smtClean="0">
              <a:solidFill>
                <a:sysClr val="windowText" lastClr="000000">
                  <a:hueOff val="0"/>
                  <a:satOff val="0"/>
                  <a:lumOff val="0"/>
                  <a:alphaOff val="0"/>
                </a:sysClr>
              </a:solidFill>
              <a:latin typeface="Calibri"/>
              <a:ea typeface="+mn-ea"/>
              <a:cs typeface="+mn-cs"/>
            </a:rPr>
            <a:t> More than 550 million hosts connect to the Internet</a:t>
          </a:r>
          <a:endParaRPr lang="en-US" sz="1500" b="1" kern="1200" dirty="0">
            <a:solidFill>
              <a:sysClr val="windowText" lastClr="000000">
                <a:hueOff val="0"/>
                <a:satOff val="0"/>
                <a:lumOff val="0"/>
                <a:alphaOff val="0"/>
              </a:sysClr>
            </a:solidFill>
            <a:latin typeface="Calibri"/>
            <a:ea typeface="+mn-ea"/>
            <a:cs typeface="+mn-cs"/>
          </a:endParaRPr>
        </a:p>
      </dsp:txBody>
      <dsp:txXfrm>
        <a:off x="6680949" y="3154680"/>
        <a:ext cx="1272145" cy="2103120"/>
      </dsp:txXfrm>
    </dsp:sp>
    <dsp:sp modelId="{C00F76BD-F852-4FC7-85CA-81DCB0485803}">
      <dsp:nvSpPr>
        <dsp:cNvPr id="0" name=""/>
        <dsp:cNvSpPr/>
      </dsp:nvSpPr>
      <dsp:spPr>
        <a:xfrm>
          <a:off x="7054132" y="2366010"/>
          <a:ext cx="525780" cy="525780"/>
        </a:xfrm>
        <a:prstGeom prst="ellipse">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C71DE9-5D8C-406B-97C0-41B01666FF68}">
      <dsp:nvSpPr>
        <dsp:cNvPr id="0" name=""/>
        <dsp:cNvSpPr/>
      </dsp:nvSpPr>
      <dsp:spPr>
        <a:xfrm rot="16200000">
          <a:off x="-1044258" y="1050900"/>
          <a:ext cx="3327400" cy="1225599"/>
        </a:xfrm>
        <a:prstGeom prst="flowChartManualOperation">
          <a:avLst/>
        </a:prstGeom>
        <a:gradFill rotWithShape="0">
          <a:gsLst>
            <a:gs pos="0">
              <a:srgbClr val="9BBB59">
                <a:alpha val="90000"/>
                <a:hueOff val="0"/>
                <a:satOff val="0"/>
                <a:lumOff val="0"/>
                <a:alphaOff val="0"/>
                <a:tint val="50000"/>
                <a:satMod val="300000"/>
              </a:srgbClr>
            </a:gs>
            <a:gs pos="35000">
              <a:srgbClr val="9BBB59">
                <a:alpha val="90000"/>
                <a:hueOff val="0"/>
                <a:satOff val="0"/>
                <a:lumOff val="0"/>
                <a:alphaOff val="0"/>
                <a:tint val="37000"/>
                <a:satMod val="300000"/>
              </a:srgbClr>
            </a:gs>
            <a:gs pos="100000">
              <a:srgbClr val="9BBB59">
                <a:alpha val="9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kern="1200" dirty="0" smtClean="0">
              <a:solidFill>
                <a:sysClr val="windowText" lastClr="000000"/>
              </a:solidFill>
              <a:latin typeface="Calibri"/>
              <a:ea typeface="+mn-ea"/>
              <a:cs typeface="+mn-cs"/>
            </a:rPr>
            <a:t>Cable Internet service</a:t>
          </a:r>
          <a:endParaRPr lang="en-US" sz="2000" kern="1200" dirty="0">
            <a:solidFill>
              <a:sysClr val="windowText" lastClr="000000"/>
            </a:solidFill>
            <a:latin typeface="Calibri"/>
            <a:ea typeface="+mn-ea"/>
            <a:cs typeface="+mn-cs"/>
          </a:endParaRPr>
        </a:p>
      </dsp:txBody>
      <dsp:txXfrm rot="16200000">
        <a:off x="-1044258" y="1050900"/>
        <a:ext cx="3327400" cy="1225599"/>
      </dsp:txXfrm>
    </dsp:sp>
    <dsp:sp modelId="{A3A34AA4-6900-463B-BE72-14BB8242D529}">
      <dsp:nvSpPr>
        <dsp:cNvPr id="0" name=""/>
        <dsp:cNvSpPr/>
      </dsp:nvSpPr>
      <dsp:spPr>
        <a:xfrm rot="16200000">
          <a:off x="273260" y="1050900"/>
          <a:ext cx="3327400" cy="1225599"/>
        </a:xfrm>
        <a:prstGeom prst="flowChartManualOperation">
          <a:avLst/>
        </a:prstGeom>
        <a:gradFill rotWithShape="0">
          <a:gsLst>
            <a:gs pos="0">
              <a:srgbClr val="9BBB59">
                <a:alpha val="90000"/>
                <a:hueOff val="0"/>
                <a:satOff val="0"/>
                <a:lumOff val="0"/>
                <a:alphaOff val="-6667"/>
                <a:tint val="50000"/>
                <a:satMod val="300000"/>
              </a:srgbClr>
            </a:gs>
            <a:gs pos="35000">
              <a:srgbClr val="9BBB59">
                <a:alpha val="90000"/>
                <a:hueOff val="0"/>
                <a:satOff val="0"/>
                <a:lumOff val="0"/>
                <a:alphaOff val="-6667"/>
                <a:tint val="37000"/>
                <a:satMod val="300000"/>
              </a:srgbClr>
            </a:gs>
            <a:gs pos="100000">
              <a:srgbClr val="9BBB59">
                <a:alpha val="90000"/>
                <a:hueOff val="0"/>
                <a:satOff val="0"/>
                <a:lumOff val="0"/>
                <a:alphaOff val="-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kern="1200" dirty="0" smtClean="0">
              <a:solidFill>
                <a:sysClr val="windowText" lastClr="000000"/>
              </a:solidFill>
              <a:latin typeface="Calibri"/>
              <a:ea typeface="+mn-ea"/>
              <a:cs typeface="+mn-cs"/>
            </a:rPr>
            <a:t>DSL</a:t>
          </a:r>
          <a:endParaRPr lang="en-US" sz="2000" kern="1200" dirty="0">
            <a:solidFill>
              <a:sysClr val="windowText" lastClr="000000"/>
            </a:solidFill>
            <a:latin typeface="Calibri"/>
            <a:ea typeface="+mn-ea"/>
            <a:cs typeface="+mn-cs"/>
          </a:endParaRPr>
        </a:p>
      </dsp:txBody>
      <dsp:txXfrm rot="16200000">
        <a:off x="273260" y="1050900"/>
        <a:ext cx="3327400" cy="1225599"/>
      </dsp:txXfrm>
    </dsp:sp>
    <dsp:sp modelId="{61D3737B-3573-459C-89BE-38EA8C958728}">
      <dsp:nvSpPr>
        <dsp:cNvPr id="0" name=""/>
        <dsp:cNvSpPr/>
      </dsp:nvSpPr>
      <dsp:spPr>
        <a:xfrm rot="16200000">
          <a:off x="1590780" y="1050900"/>
          <a:ext cx="3327400" cy="1225599"/>
        </a:xfrm>
        <a:prstGeom prst="flowChartManualOperation">
          <a:avLst/>
        </a:prstGeom>
        <a:gradFill rotWithShape="0">
          <a:gsLst>
            <a:gs pos="0">
              <a:srgbClr val="9BBB59">
                <a:alpha val="90000"/>
                <a:hueOff val="0"/>
                <a:satOff val="0"/>
                <a:lumOff val="0"/>
                <a:alphaOff val="-13333"/>
                <a:tint val="50000"/>
                <a:satMod val="300000"/>
              </a:srgbClr>
            </a:gs>
            <a:gs pos="35000">
              <a:srgbClr val="9BBB59">
                <a:alpha val="90000"/>
                <a:hueOff val="0"/>
                <a:satOff val="0"/>
                <a:lumOff val="0"/>
                <a:alphaOff val="-13333"/>
                <a:tint val="37000"/>
                <a:satMod val="300000"/>
              </a:srgbClr>
            </a:gs>
            <a:gs pos="100000">
              <a:srgbClr val="9BBB59">
                <a:alpha val="90000"/>
                <a:hueOff val="0"/>
                <a:satOff val="0"/>
                <a:lumOff val="0"/>
                <a:alphaOff val="-1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kern="1200" dirty="0" smtClean="0">
              <a:solidFill>
                <a:sysClr val="windowText" lastClr="000000"/>
              </a:solidFill>
              <a:latin typeface="Calibri"/>
              <a:ea typeface="+mn-ea"/>
              <a:cs typeface="+mn-cs"/>
            </a:rPr>
            <a:t>Fiber to the Premises (FTTP)</a:t>
          </a:r>
          <a:endParaRPr lang="en-US" sz="2000" kern="1200" dirty="0">
            <a:solidFill>
              <a:sysClr val="windowText" lastClr="000000"/>
            </a:solidFill>
            <a:latin typeface="Calibri"/>
            <a:ea typeface="+mn-ea"/>
            <a:cs typeface="+mn-cs"/>
          </a:endParaRPr>
        </a:p>
      </dsp:txBody>
      <dsp:txXfrm rot="16200000">
        <a:off x="1590780" y="1050900"/>
        <a:ext cx="3327400" cy="1225599"/>
      </dsp:txXfrm>
    </dsp:sp>
    <dsp:sp modelId="{EEB2DBF5-D187-44CF-94A3-DC179BA09CE1}">
      <dsp:nvSpPr>
        <dsp:cNvPr id="0" name=""/>
        <dsp:cNvSpPr/>
      </dsp:nvSpPr>
      <dsp:spPr>
        <a:xfrm rot="16200000">
          <a:off x="2908300" y="1050900"/>
          <a:ext cx="3327400" cy="1225599"/>
        </a:xfrm>
        <a:prstGeom prst="flowChartManualOperation">
          <a:avLst/>
        </a:prstGeom>
        <a:gradFill rotWithShape="0">
          <a:gsLst>
            <a:gs pos="0">
              <a:srgbClr val="9BBB59">
                <a:alpha val="90000"/>
                <a:hueOff val="0"/>
                <a:satOff val="0"/>
                <a:lumOff val="0"/>
                <a:alphaOff val="-20000"/>
                <a:tint val="50000"/>
                <a:satMod val="300000"/>
              </a:srgbClr>
            </a:gs>
            <a:gs pos="35000">
              <a:srgbClr val="9BBB59">
                <a:alpha val="90000"/>
                <a:hueOff val="0"/>
                <a:satOff val="0"/>
                <a:lumOff val="0"/>
                <a:alphaOff val="-20000"/>
                <a:tint val="37000"/>
                <a:satMod val="300000"/>
              </a:srgbClr>
            </a:gs>
            <a:gs pos="100000">
              <a:srgbClr val="9BBB59">
                <a:alpha val="90000"/>
                <a:hueOff val="0"/>
                <a:satOff val="0"/>
                <a:lumOff val="0"/>
                <a:alphaOff val="-2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kern="1200" dirty="0" smtClean="0">
              <a:solidFill>
                <a:sysClr val="windowText" lastClr="000000"/>
              </a:solidFill>
              <a:latin typeface="Calibri"/>
              <a:ea typeface="+mn-ea"/>
              <a:cs typeface="+mn-cs"/>
            </a:rPr>
            <a:t>Fixed wireless</a:t>
          </a:r>
          <a:endParaRPr lang="en-US" sz="2000" kern="1200" dirty="0">
            <a:solidFill>
              <a:sysClr val="windowText" lastClr="000000"/>
            </a:solidFill>
            <a:latin typeface="Calibri"/>
            <a:ea typeface="+mn-ea"/>
            <a:cs typeface="+mn-cs"/>
          </a:endParaRPr>
        </a:p>
      </dsp:txBody>
      <dsp:txXfrm rot="16200000">
        <a:off x="2908300" y="1050900"/>
        <a:ext cx="3327400" cy="1225599"/>
      </dsp:txXfrm>
    </dsp:sp>
    <dsp:sp modelId="{64529E04-0A23-4663-A2C4-74C2AB447FD6}">
      <dsp:nvSpPr>
        <dsp:cNvPr id="0" name=""/>
        <dsp:cNvSpPr/>
      </dsp:nvSpPr>
      <dsp:spPr>
        <a:xfrm rot="16200000">
          <a:off x="4225819" y="1050900"/>
          <a:ext cx="3327400" cy="1225599"/>
        </a:xfrm>
        <a:prstGeom prst="flowChartManualOperation">
          <a:avLst/>
        </a:prstGeom>
        <a:gradFill rotWithShape="0">
          <a:gsLst>
            <a:gs pos="0">
              <a:srgbClr val="9BBB59">
                <a:alpha val="90000"/>
                <a:hueOff val="0"/>
                <a:satOff val="0"/>
                <a:lumOff val="0"/>
                <a:alphaOff val="-26667"/>
                <a:tint val="50000"/>
                <a:satMod val="300000"/>
              </a:srgbClr>
            </a:gs>
            <a:gs pos="35000">
              <a:srgbClr val="9BBB59">
                <a:alpha val="90000"/>
                <a:hueOff val="0"/>
                <a:satOff val="0"/>
                <a:lumOff val="0"/>
                <a:alphaOff val="-26667"/>
                <a:tint val="37000"/>
                <a:satMod val="300000"/>
              </a:srgbClr>
            </a:gs>
            <a:gs pos="100000">
              <a:srgbClr val="9BBB59">
                <a:alpha val="90000"/>
                <a:hueOff val="0"/>
                <a:satOff val="0"/>
                <a:lumOff val="0"/>
                <a:alphaOff val="-2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kern="1200" dirty="0" smtClean="0">
              <a:solidFill>
                <a:sysClr val="windowText" lastClr="000000"/>
              </a:solidFill>
              <a:latin typeface="Calibri"/>
              <a:ea typeface="+mn-ea"/>
              <a:cs typeface="+mn-cs"/>
            </a:rPr>
            <a:t>Cellular Radio Network</a:t>
          </a:r>
          <a:endParaRPr lang="en-US" sz="2000" kern="1200" dirty="0">
            <a:solidFill>
              <a:sysClr val="windowText" lastClr="000000"/>
            </a:solidFill>
            <a:latin typeface="Calibri"/>
            <a:ea typeface="+mn-ea"/>
            <a:cs typeface="+mn-cs"/>
          </a:endParaRPr>
        </a:p>
      </dsp:txBody>
      <dsp:txXfrm rot="16200000">
        <a:off x="4225819" y="1050900"/>
        <a:ext cx="3327400" cy="1225599"/>
      </dsp:txXfrm>
    </dsp:sp>
    <dsp:sp modelId="{06C041D0-0FAF-4950-B625-21DB8D91D483}">
      <dsp:nvSpPr>
        <dsp:cNvPr id="0" name=""/>
        <dsp:cNvSpPr/>
      </dsp:nvSpPr>
      <dsp:spPr>
        <a:xfrm rot="16200000">
          <a:off x="5543339" y="1050900"/>
          <a:ext cx="3327400" cy="1225599"/>
        </a:xfrm>
        <a:prstGeom prst="flowChartManualOperation">
          <a:avLst/>
        </a:prstGeom>
        <a:gradFill rotWithShape="0">
          <a:gsLst>
            <a:gs pos="0">
              <a:srgbClr val="9BBB59">
                <a:alpha val="90000"/>
                <a:hueOff val="0"/>
                <a:satOff val="0"/>
                <a:lumOff val="0"/>
                <a:alphaOff val="-33333"/>
                <a:tint val="50000"/>
                <a:satMod val="300000"/>
              </a:srgbClr>
            </a:gs>
            <a:gs pos="35000">
              <a:srgbClr val="9BBB59">
                <a:alpha val="90000"/>
                <a:hueOff val="0"/>
                <a:satOff val="0"/>
                <a:lumOff val="0"/>
                <a:alphaOff val="-33333"/>
                <a:tint val="37000"/>
                <a:satMod val="300000"/>
              </a:srgbClr>
            </a:gs>
            <a:gs pos="100000">
              <a:srgbClr val="9BBB59">
                <a:alpha val="90000"/>
                <a:hueOff val="0"/>
                <a:satOff val="0"/>
                <a:lumOff val="0"/>
                <a:alphaOff val="-3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5E8B46"/>
              </a:solidFill>
              <a:latin typeface="Calibri"/>
              <a:ea typeface="+mn-ea"/>
              <a:cs typeface="+mn-cs"/>
            </a:rPr>
            <a:t>Wi-Fi</a:t>
          </a:r>
          <a:endParaRPr lang="en-US" sz="2000" b="1" kern="1200" dirty="0">
            <a:solidFill>
              <a:srgbClr val="5E8B46"/>
            </a:solidFill>
            <a:latin typeface="Calibri"/>
            <a:ea typeface="+mn-ea"/>
            <a:cs typeface="+mn-cs"/>
          </a:endParaRPr>
        </a:p>
      </dsp:txBody>
      <dsp:txXfrm rot="16200000">
        <a:off x="5543339" y="1050900"/>
        <a:ext cx="3327400" cy="1225599"/>
      </dsp:txXfrm>
    </dsp:sp>
    <dsp:sp modelId="{385D9E39-B914-40B4-994E-8ECA78B681C8}">
      <dsp:nvSpPr>
        <dsp:cNvPr id="0" name=""/>
        <dsp:cNvSpPr/>
      </dsp:nvSpPr>
      <dsp:spPr>
        <a:xfrm rot="16200000">
          <a:off x="6860858" y="1050900"/>
          <a:ext cx="3327400" cy="1225599"/>
        </a:xfrm>
        <a:prstGeom prst="flowChartManualOperation">
          <a:avLst/>
        </a:prstGeom>
        <a:gradFill rotWithShape="0">
          <a:gsLst>
            <a:gs pos="0">
              <a:srgbClr val="9BBB59">
                <a:alpha val="90000"/>
                <a:hueOff val="0"/>
                <a:satOff val="0"/>
                <a:lumOff val="0"/>
                <a:alphaOff val="-40000"/>
                <a:tint val="50000"/>
                <a:satMod val="300000"/>
              </a:srgbClr>
            </a:gs>
            <a:gs pos="35000">
              <a:srgbClr val="9BBB59">
                <a:alpha val="90000"/>
                <a:hueOff val="0"/>
                <a:satOff val="0"/>
                <a:lumOff val="0"/>
                <a:alphaOff val="-40000"/>
                <a:tint val="37000"/>
                <a:satMod val="300000"/>
              </a:srgbClr>
            </a:gs>
            <a:gs pos="100000">
              <a:srgbClr val="9BBB59">
                <a:alpha val="90000"/>
                <a:hueOff val="0"/>
                <a:satOff val="0"/>
                <a:lumOff val="0"/>
                <a:alphaOff val="-4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8860" bIns="0" numCol="1" spcCol="1270" anchor="ctr" anchorCtr="0">
          <a:noAutofit/>
        </a:bodyPr>
        <a:lstStyle/>
        <a:p>
          <a:pPr lvl="0" algn="ctr" defTabSz="889000">
            <a:lnSpc>
              <a:spcPct val="90000"/>
            </a:lnSpc>
            <a:spcBef>
              <a:spcPct val="0"/>
            </a:spcBef>
            <a:spcAft>
              <a:spcPct val="35000"/>
            </a:spcAft>
          </a:pPr>
          <a:r>
            <a:rPr lang="en-US" sz="2000" b="0" kern="1200" dirty="0" smtClean="0">
              <a:solidFill>
                <a:sysClr val="windowText" lastClr="000000"/>
              </a:solidFill>
              <a:latin typeface="Calibri"/>
              <a:ea typeface="+mn-ea"/>
              <a:cs typeface="+mn-cs"/>
            </a:rPr>
            <a:t>Satellite Internet Service</a:t>
          </a:r>
          <a:endParaRPr lang="en-US" sz="2000" b="0" kern="1200" dirty="0">
            <a:solidFill>
              <a:sysClr val="windowText" lastClr="000000"/>
            </a:solidFill>
            <a:latin typeface="Calibri"/>
            <a:ea typeface="+mn-ea"/>
            <a:cs typeface="+mn-cs"/>
          </a:endParaRPr>
        </a:p>
      </dsp:txBody>
      <dsp:txXfrm rot="16200000">
        <a:off x="6860858" y="1050900"/>
        <a:ext cx="3327400" cy="122559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E256739-41B1-4D53-87C7-E515049B9AF2}">
      <dsp:nvSpPr>
        <dsp:cNvPr id="0" name=""/>
        <dsp:cNvSpPr/>
      </dsp:nvSpPr>
      <dsp:spPr>
        <a:xfrm>
          <a:off x="1079" y="0"/>
          <a:ext cx="2805410" cy="5105400"/>
        </a:xfrm>
        <a:prstGeom prst="roundRect">
          <a:avLst>
            <a:gd name="adj" fmla="val 10000"/>
          </a:avLst>
        </a:prstGeo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5E8B46"/>
              </a:solidFill>
              <a:latin typeface="Calibri"/>
              <a:ea typeface="+mn-ea"/>
              <a:cs typeface="+mn-cs"/>
            </a:rPr>
            <a:t>ISP</a:t>
          </a:r>
          <a:r>
            <a:rPr lang="en-US" sz="3000" b="1" kern="1200" dirty="0" smtClean="0">
              <a:solidFill>
                <a:sysClr val="windowText" lastClr="000000">
                  <a:hueOff val="0"/>
                  <a:satOff val="0"/>
                  <a:lumOff val="0"/>
                  <a:alphaOff val="0"/>
                </a:sysClr>
              </a:solidFill>
              <a:latin typeface="Calibri"/>
              <a:ea typeface="+mn-ea"/>
              <a:cs typeface="+mn-cs"/>
            </a:rPr>
            <a:t> </a:t>
          </a:r>
          <a:r>
            <a:rPr lang="en-US" sz="3000" b="0" kern="1200" dirty="0" smtClean="0">
              <a:solidFill>
                <a:sysClr val="windowText" lastClr="000000">
                  <a:hueOff val="0"/>
                  <a:satOff val="0"/>
                  <a:lumOff val="0"/>
                  <a:alphaOff val="0"/>
                </a:sysClr>
              </a:solidFill>
              <a:latin typeface="Calibri"/>
              <a:ea typeface="+mn-ea"/>
              <a:cs typeface="+mn-cs"/>
            </a:rPr>
            <a:t>(</a:t>
          </a:r>
          <a:r>
            <a:rPr lang="en-US" sz="3000" b="1" kern="1200" dirty="0" smtClean="0">
              <a:solidFill>
                <a:srgbClr val="5E8B46"/>
              </a:solidFill>
              <a:latin typeface="Calibri"/>
              <a:ea typeface="+mn-ea"/>
              <a:cs typeface="+mn-cs"/>
            </a:rPr>
            <a:t>Internet</a:t>
          </a:r>
          <a:r>
            <a:rPr lang="en-US" sz="3000" b="1" kern="1200" dirty="0" smtClean="0">
              <a:solidFill>
                <a:sysClr val="windowText" lastClr="000000">
                  <a:hueOff val="0"/>
                  <a:satOff val="0"/>
                  <a:lumOff val="0"/>
                  <a:alphaOff val="0"/>
                </a:sysClr>
              </a:solidFill>
              <a:latin typeface="Calibri"/>
              <a:ea typeface="+mn-ea"/>
              <a:cs typeface="+mn-cs"/>
            </a:rPr>
            <a:t> </a:t>
          </a:r>
          <a:r>
            <a:rPr lang="en-US" sz="3000" b="1" kern="1200" dirty="0" smtClean="0">
              <a:solidFill>
                <a:srgbClr val="5E8B46"/>
              </a:solidFill>
              <a:latin typeface="Calibri"/>
              <a:ea typeface="+mn-ea"/>
              <a:cs typeface="+mn-cs"/>
            </a:rPr>
            <a:t>service</a:t>
          </a:r>
          <a:r>
            <a:rPr lang="en-US" sz="3000" b="1" kern="1200" dirty="0" smtClean="0">
              <a:solidFill>
                <a:sysClr val="windowText" lastClr="000000">
                  <a:hueOff val="0"/>
                  <a:satOff val="0"/>
                  <a:lumOff val="0"/>
                  <a:alphaOff val="0"/>
                </a:sysClr>
              </a:solidFill>
              <a:latin typeface="Calibri"/>
              <a:ea typeface="+mn-ea"/>
              <a:cs typeface="+mn-cs"/>
            </a:rPr>
            <a:t> </a:t>
          </a:r>
          <a:r>
            <a:rPr lang="en-US" sz="3000" b="1" kern="1200" dirty="0" smtClean="0">
              <a:solidFill>
                <a:srgbClr val="5E8B46"/>
              </a:solidFill>
              <a:latin typeface="Calibri"/>
              <a:ea typeface="+mn-ea"/>
              <a:cs typeface="+mn-cs"/>
            </a:rPr>
            <a:t>provider</a:t>
          </a:r>
          <a:r>
            <a:rPr lang="en-US" sz="3000" b="0" kern="1200" dirty="0" smtClean="0">
              <a:solidFill>
                <a:sysClr val="windowText" lastClr="000000">
                  <a:hueOff val="0"/>
                  <a:satOff val="0"/>
                  <a:lumOff val="0"/>
                  <a:alphaOff val="0"/>
                </a:sysClr>
              </a:solidFill>
              <a:latin typeface="Calibri"/>
              <a:ea typeface="+mn-ea"/>
              <a:cs typeface="+mn-cs"/>
            </a:rPr>
            <a:t>)</a:t>
          </a:r>
          <a:endParaRPr lang="en-US" sz="3000" b="0" kern="1200" dirty="0">
            <a:solidFill>
              <a:sysClr val="windowText" lastClr="000000">
                <a:hueOff val="0"/>
                <a:satOff val="0"/>
                <a:lumOff val="0"/>
                <a:alphaOff val="0"/>
              </a:sysClr>
            </a:solidFill>
            <a:latin typeface="Calibri"/>
            <a:ea typeface="+mn-ea"/>
            <a:cs typeface="+mn-cs"/>
          </a:endParaRPr>
        </a:p>
      </dsp:txBody>
      <dsp:txXfrm>
        <a:off x="1079" y="0"/>
        <a:ext cx="2805410" cy="1531620"/>
      </dsp:txXfrm>
    </dsp:sp>
    <dsp:sp modelId="{3DCBB954-5558-42C8-BB79-F1DF5F8EF315}">
      <dsp:nvSpPr>
        <dsp:cNvPr id="0" name=""/>
        <dsp:cNvSpPr/>
      </dsp:nvSpPr>
      <dsp:spPr>
        <a:xfrm>
          <a:off x="281620" y="1533115"/>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Regional ISPs provide Internet access to a specific geographical area</a:t>
          </a:r>
          <a:endParaRPr lang="en-US" sz="1900" b="0" kern="1200" dirty="0">
            <a:solidFill>
              <a:sysClr val="window" lastClr="FFFFFF"/>
            </a:solidFill>
            <a:latin typeface="Calibri"/>
            <a:ea typeface="+mn-ea"/>
            <a:cs typeface="+mn-cs"/>
          </a:endParaRPr>
        </a:p>
      </dsp:txBody>
      <dsp:txXfrm>
        <a:off x="281620" y="1533115"/>
        <a:ext cx="2244328" cy="1539347"/>
      </dsp:txXfrm>
    </dsp:sp>
    <dsp:sp modelId="{688407B3-870A-413E-AEB0-7952DEA915CA}">
      <dsp:nvSpPr>
        <dsp:cNvPr id="0" name=""/>
        <dsp:cNvSpPr/>
      </dsp:nvSpPr>
      <dsp:spPr>
        <a:xfrm>
          <a:off x="281620" y="3309286"/>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National ISPs provide Internet access in cities and towns nationwide</a:t>
          </a:r>
          <a:endParaRPr lang="en-US" sz="1900" b="0" kern="1200" dirty="0">
            <a:solidFill>
              <a:sysClr val="window" lastClr="FFFFFF"/>
            </a:solidFill>
            <a:latin typeface="Calibri"/>
            <a:ea typeface="+mn-ea"/>
            <a:cs typeface="+mn-cs"/>
          </a:endParaRPr>
        </a:p>
      </dsp:txBody>
      <dsp:txXfrm>
        <a:off x="281620" y="3309286"/>
        <a:ext cx="2244328" cy="1539347"/>
      </dsp:txXfrm>
    </dsp:sp>
    <dsp:sp modelId="{A0AC26D1-6C67-41AE-920F-093138F7D11B}">
      <dsp:nvSpPr>
        <dsp:cNvPr id="0" name=""/>
        <dsp:cNvSpPr/>
      </dsp:nvSpPr>
      <dsp:spPr>
        <a:xfrm>
          <a:off x="3016894" y="0"/>
          <a:ext cx="2805410" cy="5105400"/>
        </a:xfrm>
        <a:prstGeom prst="roundRect">
          <a:avLst>
            <a:gd name="adj" fmla="val 10000"/>
          </a:avLst>
        </a:prstGeo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5E8B46"/>
              </a:solidFill>
              <a:latin typeface="Calibri"/>
              <a:ea typeface="+mn-ea"/>
              <a:cs typeface="+mn-cs"/>
            </a:rPr>
            <a:t>Online service provider </a:t>
          </a:r>
          <a:r>
            <a:rPr lang="en-US" sz="3000" b="0" kern="1200" dirty="0" smtClean="0">
              <a:solidFill>
                <a:sysClr val="windowText" lastClr="000000">
                  <a:hueOff val="0"/>
                  <a:satOff val="0"/>
                  <a:lumOff val="0"/>
                  <a:alphaOff val="0"/>
                </a:sysClr>
              </a:solidFill>
              <a:latin typeface="Calibri"/>
              <a:ea typeface="+mn-ea"/>
              <a:cs typeface="+mn-cs"/>
            </a:rPr>
            <a:t>(</a:t>
          </a:r>
          <a:r>
            <a:rPr lang="en-US" sz="3000" b="1" kern="1200" dirty="0" smtClean="0">
              <a:solidFill>
                <a:srgbClr val="5E8B46"/>
              </a:solidFill>
              <a:latin typeface="Calibri"/>
              <a:ea typeface="+mn-ea"/>
              <a:cs typeface="+mn-cs"/>
            </a:rPr>
            <a:t>OSP</a:t>
          </a:r>
          <a:r>
            <a:rPr lang="en-US" sz="3000" b="0" kern="1200" dirty="0" smtClean="0">
              <a:solidFill>
                <a:sysClr val="windowText" lastClr="000000">
                  <a:hueOff val="0"/>
                  <a:satOff val="0"/>
                  <a:lumOff val="0"/>
                  <a:alphaOff val="0"/>
                </a:sysClr>
              </a:solidFill>
              <a:latin typeface="Calibri"/>
              <a:ea typeface="+mn-ea"/>
              <a:cs typeface="+mn-cs"/>
            </a:rPr>
            <a:t>)</a:t>
          </a:r>
          <a:endParaRPr lang="en-US" sz="3000" b="0" kern="1200" dirty="0">
            <a:solidFill>
              <a:sysClr val="windowText" lastClr="000000">
                <a:hueOff val="0"/>
                <a:satOff val="0"/>
                <a:lumOff val="0"/>
                <a:alphaOff val="0"/>
              </a:sysClr>
            </a:solidFill>
            <a:latin typeface="Calibri"/>
            <a:ea typeface="+mn-ea"/>
            <a:cs typeface="+mn-cs"/>
          </a:endParaRPr>
        </a:p>
      </dsp:txBody>
      <dsp:txXfrm>
        <a:off x="3016894" y="0"/>
        <a:ext cx="2805410" cy="1531620"/>
      </dsp:txXfrm>
    </dsp:sp>
    <dsp:sp modelId="{3BBE8AF3-FE71-4A42-AF10-ACED48EB2595}">
      <dsp:nvSpPr>
        <dsp:cNvPr id="0" name=""/>
        <dsp:cNvSpPr/>
      </dsp:nvSpPr>
      <dsp:spPr>
        <a:xfrm>
          <a:off x="3297435" y="1533115"/>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Has many members-only features</a:t>
          </a:r>
          <a:endParaRPr lang="en-US" sz="1900" b="0" kern="1200" dirty="0">
            <a:solidFill>
              <a:sysClr val="window" lastClr="FFFFFF"/>
            </a:solidFill>
            <a:latin typeface="Calibri"/>
            <a:ea typeface="+mn-ea"/>
            <a:cs typeface="+mn-cs"/>
          </a:endParaRPr>
        </a:p>
      </dsp:txBody>
      <dsp:txXfrm>
        <a:off x="3297435" y="1533115"/>
        <a:ext cx="2244328" cy="1539347"/>
      </dsp:txXfrm>
    </dsp:sp>
    <dsp:sp modelId="{A2C4E411-7538-44F0-8A6A-657C6E88AE0F}">
      <dsp:nvSpPr>
        <dsp:cNvPr id="0" name=""/>
        <dsp:cNvSpPr/>
      </dsp:nvSpPr>
      <dsp:spPr>
        <a:xfrm>
          <a:off x="3297435" y="3309286"/>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Popular OSPs include AOL (America Online) and MSN (Microsoft Network)</a:t>
          </a:r>
          <a:endParaRPr lang="en-US" sz="1900" b="0" kern="1200" dirty="0">
            <a:solidFill>
              <a:sysClr val="window" lastClr="FFFFFF"/>
            </a:solidFill>
            <a:latin typeface="Calibri"/>
            <a:ea typeface="+mn-ea"/>
            <a:cs typeface="+mn-cs"/>
          </a:endParaRPr>
        </a:p>
      </dsp:txBody>
      <dsp:txXfrm>
        <a:off x="3297435" y="3309286"/>
        <a:ext cx="2244328" cy="1539347"/>
      </dsp:txXfrm>
    </dsp:sp>
    <dsp:sp modelId="{2D1BCE61-60E2-44F1-9FFE-3518CD3D549F}">
      <dsp:nvSpPr>
        <dsp:cNvPr id="0" name=""/>
        <dsp:cNvSpPr/>
      </dsp:nvSpPr>
      <dsp:spPr>
        <a:xfrm>
          <a:off x="6032710" y="0"/>
          <a:ext cx="2805410" cy="5105400"/>
        </a:xfrm>
        <a:prstGeom prst="roundRect">
          <a:avLst>
            <a:gd name="adj" fmla="val 10000"/>
          </a:avLst>
        </a:prstGeom>
        <a:gradFill rotWithShape="0">
          <a:gsLst>
            <a:gs pos="0">
              <a:srgbClr val="8064A2">
                <a:tint val="40000"/>
                <a:hueOff val="0"/>
                <a:satOff val="0"/>
                <a:lumOff val="0"/>
                <a:alphaOff val="0"/>
                <a:shade val="51000"/>
                <a:satMod val="130000"/>
              </a:srgbClr>
            </a:gs>
            <a:gs pos="80000">
              <a:srgbClr val="8064A2">
                <a:tint val="40000"/>
                <a:hueOff val="0"/>
                <a:satOff val="0"/>
                <a:lumOff val="0"/>
                <a:alphaOff val="0"/>
                <a:shade val="93000"/>
                <a:satMod val="130000"/>
              </a:srgbClr>
            </a:gs>
            <a:gs pos="100000">
              <a:srgbClr val="8064A2">
                <a:tint val="40000"/>
                <a:hueOff val="0"/>
                <a:satOff val="0"/>
                <a:lumOff val="0"/>
                <a:alphaOff val="0"/>
                <a:shade val="94000"/>
                <a:satMod val="135000"/>
              </a:srgb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rgbClr val="5E8B46"/>
              </a:solidFill>
              <a:latin typeface="Calibri"/>
              <a:ea typeface="+mn-ea"/>
              <a:cs typeface="+mn-cs"/>
            </a:rPr>
            <a:t>Wireless Internet service provider </a:t>
          </a:r>
          <a:r>
            <a:rPr lang="en-US" sz="3000" b="0" kern="1200" dirty="0" smtClean="0">
              <a:solidFill>
                <a:sysClr val="windowText" lastClr="000000">
                  <a:hueOff val="0"/>
                  <a:satOff val="0"/>
                  <a:lumOff val="0"/>
                  <a:alphaOff val="0"/>
                </a:sysClr>
              </a:solidFill>
              <a:latin typeface="Calibri"/>
              <a:ea typeface="+mn-ea"/>
              <a:cs typeface="+mn-cs"/>
            </a:rPr>
            <a:t>(WISP)</a:t>
          </a:r>
          <a:endParaRPr lang="en-US" sz="3000" b="1" kern="1200" dirty="0">
            <a:solidFill>
              <a:sysClr val="windowText" lastClr="000000">
                <a:hueOff val="0"/>
                <a:satOff val="0"/>
                <a:lumOff val="0"/>
                <a:alphaOff val="0"/>
              </a:sysClr>
            </a:solidFill>
            <a:latin typeface="Calibri"/>
            <a:ea typeface="+mn-ea"/>
            <a:cs typeface="+mn-cs"/>
          </a:endParaRPr>
        </a:p>
      </dsp:txBody>
      <dsp:txXfrm>
        <a:off x="6032710" y="0"/>
        <a:ext cx="2805410" cy="1531620"/>
      </dsp:txXfrm>
    </dsp:sp>
    <dsp:sp modelId="{D6FEC755-65FB-41D5-BF4D-EC210202EC92}">
      <dsp:nvSpPr>
        <dsp:cNvPr id="0" name=""/>
        <dsp:cNvSpPr/>
      </dsp:nvSpPr>
      <dsp:spPr>
        <a:xfrm>
          <a:off x="6313251" y="1533115"/>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Provides wireless Internet access to computers and mobile devices</a:t>
          </a:r>
          <a:endParaRPr lang="en-US" sz="1900" b="0" kern="1200" dirty="0">
            <a:solidFill>
              <a:sysClr val="window" lastClr="FFFFFF"/>
            </a:solidFill>
            <a:latin typeface="Calibri"/>
            <a:ea typeface="+mn-ea"/>
            <a:cs typeface="+mn-cs"/>
          </a:endParaRPr>
        </a:p>
      </dsp:txBody>
      <dsp:txXfrm>
        <a:off x="6313251" y="1533115"/>
        <a:ext cx="2244328" cy="1539347"/>
      </dsp:txXfrm>
    </dsp:sp>
    <dsp:sp modelId="{990BB9EF-BAB9-4293-9457-C44C9646CDDD}">
      <dsp:nvSpPr>
        <dsp:cNvPr id="0" name=""/>
        <dsp:cNvSpPr/>
      </dsp:nvSpPr>
      <dsp:spPr>
        <a:xfrm>
          <a:off x="6313251" y="3309286"/>
          <a:ext cx="2244328" cy="1539347"/>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b="0" kern="1200" dirty="0" smtClean="0">
              <a:solidFill>
                <a:sysClr val="window" lastClr="FFFFFF"/>
              </a:solidFill>
              <a:latin typeface="Calibri"/>
              <a:ea typeface="+mn-ea"/>
              <a:cs typeface="+mn-cs"/>
            </a:rPr>
            <a:t>May require a wireless modem</a:t>
          </a:r>
          <a:endParaRPr lang="en-US" sz="1900" b="0" kern="1200" dirty="0">
            <a:solidFill>
              <a:sysClr val="window" lastClr="FFFFFF"/>
            </a:solidFill>
            <a:latin typeface="Calibri"/>
            <a:ea typeface="+mn-ea"/>
            <a:cs typeface="+mn-cs"/>
          </a:endParaRPr>
        </a:p>
      </dsp:txBody>
      <dsp:txXfrm>
        <a:off x="6313251" y="3309286"/>
        <a:ext cx="2244328" cy="153934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E70B9D-68E0-480D-87A5-13D52757AF95}">
      <dsp:nvSpPr>
        <dsp:cNvPr id="0" name=""/>
        <dsp:cNvSpPr/>
      </dsp:nvSpPr>
      <dsp:spPr>
        <a:xfrm>
          <a:off x="173354" y="575"/>
          <a:ext cx="2558653" cy="1535191"/>
        </a:xfrm>
        <a:prstGeom prst="rect">
          <a:avLst/>
        </a:prstGeom>
        <a:gradFill rotWithShape="0">
          <a:gsLst>
            <a:gs pos="0">
              <a:srgbClr val="9BBB59">
                <a:shade val="50000"/>
                <a:hueOff val="0"/>
                <a:satOff val="0"/>
                <a:lumOff val="0"/>
                <a:alphaOff val="0"/>
                <a:tint val="50000"/>
                <a:satMod val="300000"/>
              </a:srgbClr>
            </a:gs>
            <a:gs pos="35000">
              <a:srgbClr val="9BBB59">
                <a:shade val="50000"/>
                <a:hueOff val="0"/>
                <a:satOff val="0"/>
                <a:lumOff val="0"/>
                <a:alphaOff val="0"/>
                <a:tint val="37000"/>
                <a:satMod val="300000"/>
              </a:srgbClr>
            </a:gs>
            <a:gs pos="100000">
              <a:srgbClr val="9BBB59">
                <a:shade val="5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Text" lastClr="000000"/>
              </a:solidFill>
              <a:latin typeface="Calibri"/>
              <a:ea typeface="+mn-ea"/>
              <a:cs typeface="+mn-cs"/>
            </a:rPr>
            <a:t>Internet Explorer</a:t>
          </a:r>
          <a:endParaRPr lang="en-US" sz="4300" kern="1200" dirty="0">
            <a:solidFill>
              <a:sysClr val="windowText" lastClr="000000"/>
            </a:solidFill>
            <a:latin typeface="Calibri"/>
            <a:ea typeface="+mn-ea"/>
            <a:cs typeface="+mn-cs"/>
          </a:endParaRPr>
        </a:p>
      </dsp:txBody>
      <dsp:txXfrm>
        <a:off x="173354" y="575"/>
        <a:ext cx="2558653" cy="1535191"/>
      </dsp:txXfrm>
    </dsp:sp>
    <dsp:sp modelId="{AA4966A3-C74D-4CB5-8F57-45523DB02C2C}">
      <dsp:nvSpPr>
        <dsp:cNvPr id="0" name=""/>
        <dsp:cNvSpPr/>
      </dsp:nvSpPr>
      <dsp:spPr>
        <a:xfrm>
          <a:off x="2987873" y="575"/>
          <a:ext cx="2558653" cy="1535191"/>
        </a:xfrm>
        <a:prstGeom prst="rect">
          <a:avLst/>
        </a:prstGeom>
        <a:gradFill rotWithShape="0">
          <a:gsLst>
            <a:gs pos="0">
              <a:srgbClr val="9BBB59">
                <a:shade val="50000"/>
                <a:hueOff val="107022"/>
                <a:satOff val="-1708"/>
                <a:lumOff val="16443"/>
                <a:alphaOff val="0"/>
                <a:tint val="50000"/>
                <a:satMod val="300000"/>
              </a:srgbClr>
            </a:gs>
            <a:gs pos="35000">
              <a:srgbClr val="9BBB59">
                <a:shade val="50000"/>
                <a:hueOff val="107022"/>
                <a:satOff val="-1708"/>
                <a:lumOff val="16443"/>
                <a:alphaOff val="0"/>
                <a:tint val="37000"/>
                <a:satMod val="300000"/>
              </a:srgbClr>
            </a:gs>
            <a:gs pos="100000">
              <a:srgbClr val="9BBB59">
                <a:shade val="50000"/>
                <a:hueOff val="107022"/>
                <a:satOff val="-1708"/>
                <a:lumOff val="164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Text" lastClr="000000"/>
              </a:solidFill>
              <a:latin typeface="Calibri"/>
              <a:ea typeface="+mn-ea"/>
              <a:cs typeface="+mn-cs"/>
            </a:rPr>
            <a:t>Firefox</a:t>
          </a:r>
          <a:endParaRPr lang="en-US" sz="4300" kern="1200" dirty="0">
            <a:solidFill>
              <a:sysClr val="windowText" lastClr="000000"/>
            </a:solidFill>
            <a:latin typeface="Calibri"/>
            <a:ea typeface="+mn-ea"/>
            <a:cs typeface="+mn-cs"/>
          </a:endParaRPr>
        </a:p>
      </dsp:txBody>
      <dsp:txXfrm>
        <a:off x="2987873" y="575"/>
        <a:ext cx="2558653" cy="1535191"/>
      </dsp:txXfrm>
    </dsp:sp>
    <dsp:sp modelId="{B7470454-A925-4C89-ACA5-C0B066C395FB}">
      <dsp:nvSpPr>
        <dsp:cNvPr id="0" name=""/>
        <dsp:cNvSpPr/>
      </dsp:nvSpPr>
      <dsp:spPr>
        <a:xfrm>
          <a:off x="5802391" y="575"/>
          <a:ext cx="2558653" cy="1535191"/>
        </a:xfrm>
        <a:prstGeom prst="rect">
          <a:avLst/>
        </a:prstGeom>
        <a:gradFill rotWithShape="0">
          <a:gsLst>
            <a:gs pos="0">
              <a:srgbClr val="9BBB59">
                <a:shade val="50000"/>
                <a:hueOff val="214044"/>
                <a:satOff val="-3415"/>
                <a:lumOff val="32886"/>
                <a:alphaOff val="0"/>
                <a:tint val="50000"/>
                <a:satMod val="300000"/>
              </a:srgbClr>
            </a:gs>
            <a:gs pos="35000">
              <a:srgbClr val="9BBB59">
                <a:shade val="50000"/>
                <a:hueOff val="214044"/>
                <a:satOff val="-3415"/>
                <a:lumOff val="32886"/>
                <a:alphaOff val="0"/>
                <a:tint val="37000"/>
                <a:satMod val="300000"/>
              </a:srgbClr>
            </a:gs>
            <a:gs pos="100000">
              <a:srgbClr val="9BBB59">
                <a:shade val="50000"/>
                <a:hueOff val="214044"/>
                <a:satOff val="-3415"/>
                <a:lumOff val="3288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Text" lastClr="000000"/>
              </a:solidFill>
              <a:latin typeface="Calibri"/>
              <a:ea typeface="+mn-ea"/>
              <a:cs typeface="+mn-cs"/>
            </a:rPr>
            <a:t>Opera</a:t>
          </a:r>
          <a:endParaRPr lang="en-US" sz="4300" kern="1200" dirty="0">
            <a:solidFill>
              <a:sysClr val="windowText" lastClr="000000"/>
            </a:solidFill>
            <a:latin typeface="Calibri"/>
            <a:ea typeface="+mn-ea"/>
            <a:cs typeface="+mn-cs"/>
          </a:endParaRPr>
        </a:p>
      </dsp:txBody>
      <dsp:txXfrm>
        <a:off x="5802391" y="575"/>
        <a:ext cx="2558653" cy="1535191"/>
      </dsp:txXfrm>
    </dsp:sp>
    <dsp:sp modelId="{5D37E157-ACA8-4A88-A2B0-F1D8EA246C35}">
      <dsp:nvSpPr>
        <dsp:cNvPr id="0" name=""/>
        <dsp:cNvSpPr/>
      </dsp:nvSpPr>
      <dsp:spPr>
        <a:xfrm>
          <a:off x="1580614" y="1791632"/>
          <a:ext cx="2558653" cy="1535191"/>
        </a:xfrm>
        <a:prstGeom prst="rect">
          <a:avLst/>
        </a:prstGeom>
        <a:gradFill rotWithShape="0">
          <a:gsLst>
            <a:gs pos="0">
              <a:srgbClr val="9BBB59">
                <a:shade val="50000"/>
                <a:hueOff val="214044"/>
                <a:satOff val="-3415"/>
                <a:lumOff val="32886"/>
                <a:alphaOff val="0"/>
                <a:tint val="50000"/>
                <a:satMod val="300000"/>
              </a:srgbClr>
            </a:gs>
            <a:gs pos="35000">
              <a:srgbClr val="9BBB59">
                <a:shade val="50000"/>
                <a:hueOff val="214044"/>
                <a:satOff val="-3415"/>
                <a:lumOff val="32886"/>
                <a:alphaOff val="0"/>
                <a:tint val="37000"/>
                <a:satMod val="300000"/>
              </a:srgbClr>
            </a:gs>
            <a:gs pos="100000">
              <a:srgbClr val="9BBB59">
                <a:shade val="50000"/>
                <a:hueOff val="214044"/>
                <a:satOff val="-3415"/>
                <a:lumOff val="3288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Text" lastClr="000000"/>
              </a:solidFill>
              <a:latin typeface="Calibri"/>
              <a:ea typeface="+mn-ea"/>
              <a:cs typeface="+mn-cs"/>
            </a:rPr>
            <a:t>Safari</a:t>
          </a:r>
          <a:endParaRPr lang="en-US" sz="4300" kern="1200" dirty="0">
            <a:solidFill>
              <a:sysClr val="windowText" lastClr="000000"/>
            </a:solidFill>
            <a:latin typeface="Calibri"/>
            <a:ea typeface="+mn-ea"/>
            <a:cs typeface="+mn-cs"/>
          </a:endParaRPr>
        </a:p>
      </dsp:txBody>
      <dsp:txXfrm>
        <a:off x="1580614" y="1791632"/>
        <a:ext cx="2558653" cy="1535191"/>
      </dsp:txXfrm>
    </dsp:sp>
    <dsp:sp modelId="{F3D5FA6B-FA01-49E5-A13E-5BF2EFE1D70D}">
      <dsp:nvSpPr>
        <dsp:cNvPr id="0" name=""/>
        <dsp:cNvSpPr/>
      </dsp:nvSpPr>
      <dsp:spPr>
        <a:xfrm>
          <a:off x="4395132" y="1791632"/>
          <a:ext cx="2558653" cy="1535191"/>
        </a:xfrm>
        <a:prstGeom prst="rect">
          <a:avLst/>
        </a:prstGeom>
        <a:gradFill rotWithShape="0">
          <a:gsLst>
            <a:gs pos="0">
              <a:srgbClr val="9BBB59">
                <a:shade val="50000"/>
                <a:hueOff val="107022"/>
                <a:satOff val="-1708"/>
                <a:lumOff val="16443"/>
                <a:alphaOff val="0"/>
                <a:tint val="50000"/>
                <a:satMod val="300000"/>
              </a:srgbClr>
            </a:gs>
            <a:gs pos="35000">
              <a:srgbClr val="9BBB59">
                <a:shade val="50000"/>
                <a:hueOff val="107022"/>
                <a:satOff val="-1708"/>
                <a:lumOff val="16443"/>
                <a:alphaOff val="0"/>
                <a:tint val="37000"/>
                <a:satMod val="300000"/>
              </a:srgbClr>
            </a:gs>
            <a:gs pos="100000">
              <a:srgbClr val="9BBB59">
                <a:shade val="50000"/>
                <a:hueOff val="107022"/>
                <a:satOff val="-1708"/>
                <a:lumOff val="1644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Text" lastClr="000000"/>
              </a:solidFill>
              <a:latin typeface="Calibri"/>
              <a:ea typeface="+mn-ea"/>
              <a:cs typeface="+mn-cs"/>
            </a:rPr>
            <a:t>Google Chrome</a:t>
          </a:r>
          <a:endParaRPr lang="en-US" sz="4300" kern="1200" dirty="0">
            <a:solidFill>
              <a:sysClr val="windowText" lastClr="000000"/>
            </a:solidFill>
            <a:latin typeface="Calibri"/>
            <a:ea typeface="+mn-ea"/>
            <a:cs typeface="+mn-cs"/>
          </a:endParaRPr>
        </a:p>
      </dsp:txBody>
      <dsp:txXfrm>
        <a:off x="4395132" y="1791632"/>
        <a:ext cx="2558653" cy="15351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0BC87C4D-11FF-4E60-A512-35DEEDE2B5A9}" type="slidenum">
              <a:rPr lang="en-US" smtClean="0">
                <a:latin typeface="Arial" charset="0"/>
              </a:rPr>
              <a:pPr/>
              <a:t>11</a:t>
            </a:fld>
            <a:endParaRPr lang="en-US" smtClean="0">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Have students discuss the pros and cons of no central control for the Internet. Some discussion points can include copyright issues, free speech, advertisements and information access to all.</a:t>
            </a:r>
            <a:r>
              <a:rPr lang="en-US" smtClean="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CF1EF8B4-E23F-4A7E-B73A-F00B58BFD34D}" type="slidenum">
              <a:rPr lang="en-US" smtClean="0">
                <a:latin typeface="Arial" charset="0"/>
              </a:rPr>
              <a:pPr/>
              <a:t>26</a:t>
            </a:fld>
            <a:endParaRPr lang="en-US" smtClean="0">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Recently the pop artist Madonna posted several copies of her songs on Kazaa and other file sharing services. Instead of music, she talked at length about copyright infringement through music sharing. In retaliation, hackers hit her website and temporarily made her songs free to purchase. Who is right?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BD3A992-C7F1-464B-BFEC-8F8FD12BCB5A}" type="slidenum">
              <a:rPr lang="en-US" smtClean="0">
                <a:latin typeface="Arial" charset="0"/>
              </a:rPr>
              <a:pPr/>
              <a:t>30</a:t>
            </a:fld>
            <a:endParaRPr lang="en-US" smtClean="0">
              <a:latin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Find out who has a web presence. If the site is appropriate, display it in class. Have the student discuss what is needed to establish and maintain a web presence.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CBC092B-A0AF-4D82-80ED-6D1A9E4FAD5A}" type="slidenum">
              <a:rPr lang="en-US" smtClean="0">
                <a:latin typeface="Arial" charset="0"/>
              </a:rPr>
              <a:pPr/>
              <a:t>31</a:t>
            </a:fld>
            <a:endParaRPr lang="en-US" smtClean="0">
              <a:latin typeface="Arial"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Show your students how to access the HTML of an appropriate web site</a:t>
            </a:r>
            <a:r>
              <a:rPr lang="en-US" smtClean="0">
                <a:latin typeface="Arial" charset="0"/>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336CDAC-6851-4FB4-8321-01CF8A0792F1}" type="slidenum">
              <a:rPr lang="en-US" smtClean="0">
                <a:latin typeface="Arial" charset="0"/>
              </a:rPr>
              <a:pPr/>
              <a:t>32</a:t>
            </a:fld>
            <a:endParaRPr lang="en-US"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b="1" i="1" smtClean="0">
                <a:latin typeface="Arial" charset="0"/>
              </a:rPr>
              <a:t>Teaching Tip</a:t>
            </a:r>
          </a:p>
          <a:p>
            <a:pPr eaLnBrk="1" hangingPunct="1"/>
            <a:r>
              <a:rPr lang="en-US" smtClean="0">
                <a:latin typeface="Arial" charset="0"/>
              </a:rPr>
              <a:t>Dissect the URL provided.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41D82031-F54A-47E4-A977-83A4696CA946}" type="slidenum">
              <a:rPr lang="en-US" smtClean="0">
                <a:latin typeface="Arial" charset="0"/>
              </a:rPr>
              <a:pPr/>
              <a:t>37</a:t>
            </a:fld>
            <a:endParaRPr lang="en-US" smtClean="0">
              <a:latin typeface="Arial"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point</a:t>
            </a:r>
          </a:p>
          <a:p>
            <a:pPr eaLnBrk="1" hangingPunct="1"/>
            <a:r>
              <a:rPr lang="en-US" smtClean="0">
                <a:latin typeface="Arial" charset="0"/>
                <a:cs typeface="Times" pitchFamily="18" charset="0"/>
              </a:rPr>
              <a:t>Direct the students to several different streaming video sites. Www.launch.com and www.apple.com/QuickTime are two excellent examples. Be sure your classroom browsers have the appropriate plug-ins</a:t>
            </a:r>
            <a:r>
              <a:rPr lang="en-US" smtClean="0">
                <a:latin typeface="Arial" charset="0"/>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40</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smtClean="0"/>
              <a:t>Lecture 21</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6" name="Content Placeholder 2"/>
          <p:cNvSpPr>
            <a:spLocks noGrp="1"/>
          </p:cNvSpPr>
          <p:nvPr>
            <p:ph idx="1"/>
          </p:nvPr>
        </p:nvSpPr>
        <p:spPr>
          <a:xfrm>
            <a:off x="304800" y="1066800"/>
            <a:ext cx="8534400" cy="5486400"/>
          </a:xfrm>
        </p:spPr>
        <p:txBody>
          <a:bodyPr/>
          <a:lstStyle/>
          <a:p>
            <a:r>
              <a:rPr lang="en-US" dirty="0" smtClean="0"/>
              <a:t>Network Media</a:t>
            </a:r>
          </a:p>
          <a:p>
            <a:pPr lvl="1"/>
            <a:r>
              <a:rPr lang="en-US" dirty="0" smtClean="0"/>
              <a:t>Twisted Pair</a:t>
            </a:r>
          </a:p>
          <a:p>
            <a:pPr lvl="1"/>
            <a:r>
              <a:rPr lang="en-US" dirty="0" smtClean="0"/>
              <a:t>Coaxial Cable</a:t>
            </a:r>
          </a:p>
          <a:p>
            <a:pPr lvl="1"/>
            <a:r>
              <a:rPr lang="en-US" dirty="0" smtClean="0"/>
              <a:t>Fiber-optics</a:t>
            </a:r>
          </a:p>
          <a:p>
            <a:pPr lvl="1"/>
            <a:r>
              <a:rPr lang="en-US" dirty="0" smtClean="0"/>
              <a:t>Wireless Transmission Media</a:t>
            </a:r>
          </a:p>
          <a:p>
            <a:r>
              <a:rPr lang="en-US" dirty="0" smtClean="0"/>
              <a:t>Network Linking Devices</a:t>
            </a:r>
          </a:p>
          <a:p>
            <a:pPr lvl="1"/>
            <a:r>
              <a:rPr lang="en-US" dirty="0" smtClean="0"/>
              <a:t>Network Interface Cards</a:t>
            </a:r>
          </a:p>
          <a:p>
            <a:pPr lvl="1"/>
            <a:r>
              <a:rPr lang="en-US" dirty="0" smtClean="0"/>
              <a:t>Hubs, Switches</a:t>
            </a:r>
          </a:p>
          <a:p>
            <a:pPr lvl="1"/>
            <a:r>
              <a:rPr lang="en-US" dirty="0" smtClean="0"/>
              <a:t>Bridge, Routers, Gateways</a:t>
            </a:r>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6" name="Content Placeholder 8"/>
          <p:cNvSpPr>
            <a:spLocks noGrp="1"/>
          </p:cNvSpPr>
          <p:nvPr>
            <p:ph idx="1"/>
          </p:nvPr>
        </p:nvSpPr>
        <p:spPr>
          <a:xfrm>
            <a:off x="304800" y="1066800"/>
            <a:ext cx="8686800" cy="5486400"/>
          </a:xfrm>
        </p:spPr>
        <p:txBody>
          <a:bodyPr/>
          <a:lstStyle/>
          <a:p>
            <a:r>
              <a:rPr lang="en-US" dirty="0" smtClean="0"/>
              <a:t>Network Communication Standards</a:t>
            </a:r>
          </a:p>
          <a:p>
            <a:pPr lvl="1"/>
            <a:r>
              <a:rPr lang="en-US" dirty="0" smtClean="0"/>
              <a:t>Ethernet</a:t>
            </a:r>
          </a:p>
          <a:p>
            <a:pPr lvl="1"/>
            <a:r>
              <a:rPr lang="en-US" dirty="0" smtClean="0"/>
              <a:t>Token ring</a:t>
            </a:r>
          </a:p>
          <a:p>
            <a:pPr lvl="1"/>
            <a:r>
              <a:rPr lang="en-US" dirty="0" smtClean="0"/>
              <a:t>TCP/IP</a:t>
            </a:r>
          </a:p>
          <a:p>
            <a:pPr lvl="1"/>
            <a:r>
              <a:rPr lang="en-US" dirty="0" smtClean="0"/>
              <a:t>Wi-Fi, Blue tooth, </a:t>
            </a:r>
            <a:r>
              <a:rPr lang="en-US" dirty="0" err="1" smtClean="0"/>
              <a:t>WiMAX</a:t>
            </a:r>
            <a:endParaRPr lang="en-US" dirty="0" smtClean="0"/>
          </a:p>
          <a:p>
            <a:pPr lvl="1"/>
            <a:r>
              <a:rPr lang="en-US" dirty="0" smtClean="0"/>
              <a:t>IrDA, RFID, WAP</a:t>
            </a:r>
          </a:p>
          <a:p>
            <a:r>
              <a:rPr lang="en-US" dirty="0" smtClean="0"/>
              <a:t>Communications Over Telephone Lines</a:t>
            </a:r>
          </a:p>
          <a:p>
            <a:pPr lvl="1"/>
            <a:r>
              <a:rPr lang="en-US" dirty="0" smtClean="0"/>
              <a:t>Modem, Dialup, ISDN</a:t>
            </a:r>
          </a:p>
          <a:p>
            <a:pPr lvl="1"/>
            <a:r>
              <a:rPr lang="en-US" dirty="0" smtClean="0"/>
              <a:t>DSL, ADSL, Cable Modem</a:t>
            </a:r>
          </a:p>
          <a:p>
            <a:pPr lvl="1"/>
            <a:r>
              <a:rPr lang="en-US" dirty="0" smtClean="0"/>
              <a:t>T lines, ATM</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Objectives Overview</a:t>
            </a:r>
          </a:p>
        </p:txBody>
      </p:sp>
      <p:sp>
        <p:nvSpPr>
          <p:cNvPr id="9" name="Content Placeholder 8"/>
          <p:cNvSpPr>
            <a:spLocks noGrp="1"/>
          </p:cNvSpPr>
          <p:nvPr>
            <p:ph idx="1"/>
          </p:nvPr>
        </p:nvSpPr>
        <p:spPr>
          <a:xfrm>
            <a:off x="304800" y="1143000"/>
            <a:ext cx="8610600" cy="609600"/>
          </a:xfrm>
        </p:spPr>
        <p:txBody>
          <a:bodyPr/>
          <a:lstStyle/>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6" name="Content Placeholder 6"/>
          <p:cNvGraphicFramePr>
            <a:graphicFrameLocks/>
          </p:cNvGraphicFramePr>
          <p:nvPr/>
        </p:nvGraphicFramePr>
        <p:xfrm>
          <a:off x="152400" y="1295400"/>
          <a:ext cx="8839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6">
                                            <p:graphicEl>
                                              <a:dgm id="{E43CDCF3-D5B2-4556-A6FF-1FBA940E878F}"/>
                                            </p:graphicEl>
                                          </p:spTgt>
                                        </p:tgtEl>
                                        <p:attrNameLst>
                                          <p:attrName>style.visibility</p:attrName>
                                        </p:attrNameLst>
                                      </p:cBhvr>
                                      <p:to>
                                        <p:strVal val="visible"/>
                                      </p:to>
                                    </p:set>
                                    <p:animEffect transition="in" filter="dissolve">
                                      <p:cBhvr>
                                        <p:cTn id="7" dur="500"/>
                                        <p:tgtEl>
                                          <p:spTgt spid="6">
                                            <p:graphicEl>
                                              <a:dgm id="{E43CDCF3-D5B2-4556-A6FF-1FBA940E878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6">
                                            <p:graphicEl>
                                              <a:dgm id="{6AFA3AB6-4188-407D-ADC2-50A48C44B598}"/>
                                            </p:graphicEl>
                                          </p:spTgt>
                                        </p:tgtEl>
                                        <p:attrNameLst>
                                          <p:attrName>style.visibility</p:attrName>
                                        </p:attrNameLst>
                                      </p:cBhvr>
                                      <p:to>
                                        <p:strVal val="visible"/>
                                      </p:to>
                                    </p:set>
                                    <p:animEffect transition="in" filter="dissolve">
                                      <p:cBhvr>
                                        <p:cTn id="12" dur="500"/>
                                        <p:tgtEl>
                                          <p:spTgt spid="6">
                                            <p:graphicEl>
                                              <a:dgm id="{6AFA3AB6-4188-407D-ADC2-50A48C44B59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6">
                                            <p:graphicEl>
                                              <a:dgm id="{EF20503C-CB0A-41E9-BD66-8B0A88529511}"/>
                                            </p:graphicEl>
                                          </p:spTgt>
                                        </p:tgtEl>
                                        <p:attrNameLst>
                                          <p:attrName>style.visibility</p:attrName>
                                        </p:attrNameLst>
                                      </p:cBhvr>
                                      <p:to>
                                        <p:strVal val="visible"/>
                                      </p:to>
                                    </p:set>
                                    <p:animEffect transition="in" filter="dissolve">
                                      <p:cBhvr>
                                        <p:cTn id="17" dur="500"/>
                                        <p:tgtEl>
                                          <p:spTgt spid="6">
                                            <p:graphicEl>
                                              <a:dgm id="{EF20503C-CB0A-41E9-BD66-8B0A88529511}"/>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6">
                                            <p:graphicEl>
                                              <a:dgm id="{9654EA5E-8C5C-4B80-89D7-9C9899E9BF09}"/>
                                            </p:graphicEl>
                                          </p:spTgt>
                                        </p:tgtEl>
                                        <p:attrNameLst>
                                          <p:attrName>style.visibility</p:attrName>
                                        </p:attrNameLst>
                                      </p:cBhvr>
                                      <p:to>
                                        <p:strVal val="visible"/>
                                      </p:to>
                                    </p:set>
                                    <p:animEffect transition="in" filter="dissolve">
                                      <p:cBhvr>
                                        <p:cTn id="22" dur="500"/>
                                        <p:tgtEl>
                                          <p:spTgt spid="6">
                                            <p:graphicEl>
                                              <a:dgm id="{9654EA5E-8C5C-4B80-89D7-9C9899E9BF0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2000"/>
                                  </p:stCondLst>
                                  <p:childTnLst>
                                    <p:set>
                                      <p:cBhvr>
                                        <p:cTn id="26" dur="1" fill="hold">
                                          <p:stCondLst>
                                            <p:cond delay="0"/>
                                          </p:stCondLst>
                                        </p:cTn>
                                        <p:tgtEl>
                                          <p:spTgt spid="6">
                                            <p:graphicEl>
                                              <a:dgm id="{3D47C011-73D7-48B0-9E50-108AAAED6724}"/>
                                            </p:graphicEl>
                                          </p:spTgt>
                                        </p:tgtEl>
                                        <p:attrNameLst>
                                          <p:attrName>style.visibility</p:attrName>
                                        </p:attrNameLst>
                                      </p:cBhvr>
                                      <p:to>
                                        <p:strVal val="visible"/>
                                      </p:to>
                                    </p:set>
                                    <p:animEffect transition="in" filter="dissolve">
                                      <p:cBhvr>
                                        <p:cTn id="27" dur="500"/>
                                        <p:tgtEl>
                                          <p:spTgt spid="6">
                                            <p:graphicEl>
                                              <a:dgm id="{3D47C011-73D7-48B0-9E50-108AAAED672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a:t>
            </a:r>
            <a:endParaRPr lang="en-US" dirty="0"/>
          </a:p>
        </p:txBody>
      </p:sp>
      <p:sp>
        <p:nvSpPr>
          <p:cNvPr id="3" name="Content Placeholder 2"/>
          <p:cNvSpPr>
            <a:spLocks noGrp="1"/>
          </p:cNvSpPr>
          <p:nvPr>
            <p:ph idx="1"/>
          </p:nvPr>
        </p:nvSpPr>
        <p:spPr>
          <a:xfrm>
            <a:off x="304800" y="1066800"/>
            <a:ext cx="8534400" cy="1981200"/>
          </a:xfrm>
        </p:spPr>
        <p:txBody>
          <a:bodyPr/>
          <a:lstStyle/>
          <a:p>
            <a:r>
              <a:rPr lang="en-US" dirty="0" smtClean="0"/>
              <a:t>The </a:t>
            </a:r>
            <a:r>
              <a:rPr lang="en-US" dirty="0" smtClean="0">
                <a:solidFill>
                  <a:srgbClr val="0000CC"/>
                </a:solidFill>
              </a:rPr>
              <a:t>Internet</a:t>
            </a:r>
            <a:r>
              <a:rPr lang="en-US" dirty="0" smtClean="0"/>
              <a:t> or </a:t>
            </a:r>
            <a:r>
              <a:rPr lang="en-US" i="1" dirty="0" smtClean="0">
                <a:solidFill>
                  <a:srgbClr val="0000CC"/>
                </a:solidFill>
              </a:rPr>
              <a:t>Net</a:t>
            </a:r>
            <a:r>
              <a:rPr lang="en-US" dirty="0" smtClean="0"/>
              <a:t> is a worldwide collection of networks that links millions of businesses, government agencies, educational institutions, and individuals</a:t>
            </a:r>
          </a:p>
        </p:txBody>
      </p:sp>
      <p:pic>
        <p:nvPicPr>
          <p:cNvPr id="4" name="Picture 3" descr="CFig2-01.gif"/>
          <p:cNvPicPr>
            <a:picLocks noChangeAspect="1"/>
          </p:cNvPicPr>
          <p:nvPr/>
        </p:nvPicPr>
        <p:blipFill>
          <a:blip r:embed="rId2" cstate="print"/>
          <a:srcRect/>
          <a:stretch>
            <a:fillRect/>
          </a:stretch>
        </p:blipFill>
        <p:spPr bwMode="auto">
          <a:xfrm>
            <a:off x="304799" y="3048000"/>
            <a:ext cx="8577477" cy="3124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a:t>
            </a:r>
            <a:endParaRPr lang="en-US" dirty="0"/>
          </a:p>
        </p:txBody>
      </p:sp>
      <p:sp>
        <p:nvSpPr>
          <p:cNvPr id="3" name="Content Placeholder 2"/>
          <p:cNvSpPr>
            <a:spLocks noGrp="1"/>
          </p:cNvSpPr>
          <p:nvPr>
            <p:ph idx="1"/>
          </p:nvPr>
        </p:nvSpPr>
        <p:spPr/>
        <p:txBody>
          <a:bodyPr>
            <a:normAutofit lnSpcReduction="10000"/>
          </a:bodyPr>
          <a:lstStyle/>
          <a:p>
            <a:r>
              <a:rPr lang="en-US" dirty="0" smtClean="0"/>
              <a:t>Simply put, the Internet is a network of networks— a global communications system that links together thousands of individual networks. </a:t>
            </a:r>
          </a:p>
          <a:p>
            <a:r>
              <a:rPr lang="en-US" dirty="0" smtClean="0"/>
              <a:t>As a result, virtually any computer on any network can communicate with any other computer on any other network. </a:t>
            </a:r>
          </a:p>
          <a:p>
            <a:r>
              <a:rPr lang="en-US" dirty="0" smtClean="0"/>
              <a:t>These connections allow users to exchange messages, to communicate in real time (seeing messages and responses immediately), to share data and programs, and to access limitless stores of information.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t>The Internet originated as ARPANET in September 1969 and had two main goals:</a:t>
            </a:r>
          </a:p>
        </p:txBody>
      </p:sp>
      <p:graphicFrame>
        <p:nvGraphicFramePr>
          <p:cNvPr id="5" name="Diagram 4"/>
          <p:cNvGraphicFramePr/>
          <p:nvPr/>
        </p:nvGraphicFramePr>
        <p:xfrm>
          <a:off x="228600" y="2286000"/>
          <a:ext cx="86868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8CD95873-1087-43EF-BBED-83526C5EABFE}"/>
                                            </p:graphicEl>
                                          </p:spTgt>
                                        </p:tgtEl>
                                        <p:attrNameLst>
                                          <p:attrName>style.visibility</p:attrName>
                                        </p:attrNameLst>
                                      </p:cBhvr>
                                      <p:to>
                                        <p:strVal val="visible"/>
                                      </p:to>
                                    </p:set>
                                    <p:animEffect transition="in" filter="dissolve">
                                      <p:cBhvr>
                                        <p:cTn id="7" dur="500"/>
                                        <p:tgtEl>
                                          <p:spTgt spid="5">
                                            <p:graphicEl>
                                              <a:dgm id="{8CD95873-1087-43EF-BBED-83526C5EABFE}"/>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513CBBF7-51A9-4BB2-8E68-BAEDEEAEDD95}"/>
                                            </p:graphicEl>
                                          </p:spTgt>
                                        </p:tgtEl>
                                        <p:attrNameLst>
                                          <p:attrName>style.visibility</p:attrName>
                                        </p:attrNameLst>
                                      </p:cBhvr>
                                      <p:to>
                                        <p:strVal val="visible"/>
                                      </p:to>
                                    </p:set>
                                    <p:animEffect transition="in" filter="dissolve">
                                      <p:cBhvr>
                                        <p:cTn id="11" dur="500"/>
                                        <p:tgtEl>
                                          <p:spTgt spid="5">
                                            <p:graphicEl>
                                              <a:dgm id="{513CBBF7-51A9-4BB2-8E68-BAEDEEAEDD9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04800"/>
            <a:ext cx="8305800" cy="685800"/>
          </a:xfrm>
        </p:spPr>
        <p:txBody>
          <a:bodyPr/>
          <a:lstStyle/>
          <a:p>
            <a:r>
              <a:rPr lang="en-US" smtClean="0"/>
              <a:t>The Internet’s History</a:t>
            </a:r>
          </a:p>
        </p:txBody>
      </p:sp>
      <p:sp>
        <p:nvSpPr>
          <p:cNvPr id="5123" name="Rectangle 3"/>
          <p:cNvSpPr>
            <a:spLocks noGrp="1" noChangeArrowheads="1"/>
          </p:cNvSpPr>
          <p:nvPr>
            <p:ph idx="1"/>
          </p:nvPr>
        </p:nvSpPr>
        <p:spPr>
          <a:xfrm>
            <a:off x="304800" y="1066800"/>
            <a:ext cx="8534400" cy="5791200"/>
          </a:xfrm>
        </p:spPr>
        <p:txBody>
          <a:bodyPr>
            <a:normAutofit fontScale="92500" lnSpcReduction="10000"/>
          </a:bodyPr>
          <a:lstStyle/>
          <a:p>
            <a:r>
              <a:rPr lang="en-US" dirty="0" smtClean="0"/>
              <a:t>1969 – ARPANET</a:t>
            </a:r>
          </a:p>
          <a:p>
            <a:pPr lvl="1"/>
            <a:r>
              <a:rPr lang="en-US" dirty="0" smtClean="0"/>
              <a:t>Developed by the Department of Defense</a:t>
            </a:r>
          </a:p>
          <a:p>
            <a:pPr lvl="1"/>
            <a:r>
              <a:rPr lang="en-US" dirty="0" smtClean="0"/>
              <a:t>Connected universities and defense bases</a:t>
            </a:r>
          </a:p>
          <a:p>
            <a:pPr lvl="1"/>
            <a:r>
              <a:rPr lang="en-US" dirty="0" smtClean="0"/>
              <a:t>At first 4 computers one each located at </a:t>
            </a:r>
          </a:p>
          <a:p>
            <a:pPr lvl="2"/>
            <a:r>
              <a:rPr lang="en-US" dirty="0" smtClean="0"/>
              <a:t>University of California at Los Angeles</a:t>
            </a:r>
          </a:p>
          <a:p>
            <a:pPr lvl="2"/>
            <a:r>
              <a:rPr lang="en-US" dirty="0" smtClean="0"/>
              <a:t>University of California at Santa Barbara</a:t>
            </a:r>
          </a:p>
          <a:p>
            <a:pPr lvl="2"/>
            <a:r>
              <a:rPr lang="en-US" dirty="0" smtClean="0"/>
              <a:t>Stanford Research Institute, and </a:t>
            </a:r>
          </a:p>
          <a:p>
            <a:pPr lvl="2"/>
            <a:r>
              <a:rPr lang="en-US" dirty="0" smtClean="0"/>
              <a:t>University of Utah</a:t>
            </a:r>
          </a:p>
          <a:p>
            <a:pPr lvl="1"/>
            <a:r>
              <a:rPr lang="en-US" dirty="0" smtClean="0"/>
              <a:t>Each of these computers served as a host on the network. </a:t>
            </a:r>
          </a:p>
          <a:p>
            <a:pPr lvl="1"/>
            <a:r>
              <a:rPr lang="en-US" dirty="0" smtClean="0"/>
              <a:t>A </a:t>
            </a:r>
            <a:r>
              <a:rPr lang="en-US" i="1" dirty="0" smtClean="0">
                <a:solidFill>
                  <a:srgbClr val="0000CC"/>
                </a:solidFill>
              </a:rPr>
              <a:t>host</a:t>
            </a:r>
            <a:r>
              <a:rPr lang="en-US" dirty="0" smtClean="0"/>
              <a:t>, more commonly known today as a server, is any computer that provides services and connections to other computers on a network.</a:t>
            </a:r>
          </a:p>
          <a:p>
            <a:pPr lvl="1"/>
            <a:r>
              <a:rPr lang="en-US" dirty="0" smtClean="0"/>
              <a:t>Hosts often use high-speed communications to transfer data and messages over a network.</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ARPANET 1973</a:t>
            </a:r>
          </a:p>
        </p:txBody>
      </p:sp>
      <p:sp>
        <p:nvSpPr>
          <p:cNvPr id="4" name="Content Placeholder 3"/>
          <p:cNvSpPr>
            <a:spLocks noGrp="1"/>
          </p:cNvSpPr>
          <p:nvPr>
            <p:ph idx="1"/>
          </p:nvPr>
        </p:nvSpPr>
        <p:spPr/>
        <p:txBody>
          <a:bodyPr/>
          <a:lstStyle/>
          <a:p>
            <a:r>
              <a:rPr lang="en-US" dirty="0" smtClean="0"/>
              <a:t>1973 – ARPANET connects to Europe</a:t>
            </a:r>
          </a:p>
          <a:p>
            <a:endParaRPr lang="en-US" dirty="0"/>
          </a:p>
        </p:txBody>
      </p:sp>
      <p:pic>
        <p:nvPicPr>
          <p:cNvPr id="6147" name="Picture 6" descr="d:\my documents\!books\norton im\chapter 2\arpanet.tif"/>
          <p:cNvPicPr>
            <a:picLocks noChangeAspect="1" noChangeArrowheads="1"/>
          </p:cNvPicPr>
          <p:nvPr/>
        </p:nvPicPr>
        <p:blipFill>
          <a:blip r:embed="rId2" cstate="print"/>
          <a:srcRect/>
          <a:stretch>
            <a:fillRect/>
          </a:stretch>
        </p:blipFill>
        <p:spPr bwMode="auto">
          <a:xfrm>
            <a:off x="457200" y="2249330"/>
            <a:ext cx="7519663" cy="44562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graphicFrame>
        <p:nvGraphicFramePr>
          <p:cNvPr id="5" name="Content Placeholder 6"/>
          <p:cNvGraphicFramePr>
            <a:graphicFrameLocks noGrp="1"/>
          </p:cNvGraphicFramePr>
          <p:nvPr>
            <p:ph idx="1"/>
          </p:nvPr>
        </p:nvGraphicFramePr>
        <p:xfrm>
          <a:off x="152400" y="1219200"/>
          <a:ext cx="8839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0D051AE9-F5F7-48C5-942F-4392BF73A3E9}"/>
                                            </p:graphicEl>
                                          </p:spTgt>
                                        </p:tgtEl>
                                        <p:attrNameLst>
                                          <p:attrName>style.visibility</p:attrName>
                                        </p:attrNameLst>
                                      </p:cBhvr>
                                      <p:to>
                                        <p:strVal val="visible"/>
                                      </p:to>
                                    </p:set>
                                    <p:animEffect transition="in" filter="dissolve">
                                      <p:cBhvr>
                                        <p:cTn id="7" dur="500"/>
                                        <p:tgtEl>
                                          <p:spTgt spid="5">
                                            <p:graphicEl>
                                              <a:dgm id="{0D051AE9-F5F7-48C5-942F-4392BF73A3E9}"/>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D9A7E91E-FAEF-4335-8ED1-4EF85A016F56}"/>
                                            </p:graphicEl>
                                          </p:spTgt>
                                        </p:tgtEl>
                                        <p:attrNameLst>
                                          <p:attrName>style.visibility</p:attrName>
                                        </p:attrNameLst>
                                      </p:cBhvr>
                                      <p:to>
                                        <p:strVal val="visible"/>
                                      </p:to>
                                    </p:set>
                                    <p:animEffect transition="in" filter="dissolve">
                                      <p:cBhvr>
                                        <p:cTn id="11" dur="500"/>
                                        <p:tgtEl>
                                          <p:spTgt spid="5">
                                            <p:graphicEl>
                                              <a:dgm id="{D9A7E91E-FAEF-4335-8ED1-4EF85A016F56}"/>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94D1E4A6-B294-4860-88FA-862556FBB116}"/>
                                            </p:graphicEl>
                                          </p:spTgt>
                                        </p:tgtEl>
                                        <p:attrNameLst>
                                          <p:attrName>style.visibility</p:attrName>
                                        </p:attrNameLst>
                                      </p:cBhvr>
                                      <p:to>
                                        <p:strVal val="visible"/>
                                      </p:to>
                                    </p:set>
                                    <p:animEffect transition="in" filter="dissolve">
                                      <p:cBhvr>
                                        <p:cTn id="15" dur="500"/>
                                        <p:tgtEl>
                                          <p:spTgt spid="5">
                                            <p:graphicEl>
                                              <a:dgm id="{94D1E4A6-B294-4860-88FA-862556FBB116}"/>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644DFC2F-FF57-44ED-918C-53FC6E359213}"/>
                                            </p:graphicEl>
                                          </p:spTgt>
                                        </p:tgtEl>
                                        <p:attrNameLst>
                                          <p:attrName>style.visibility</p:attrName>
                                        </p:attrNameLst>
                                      </p:cBhvr>
                                      <p:to>
                                        <p:strVal val="visible"/>
                                      </p:to>
                                    </p:set>
                                    <p:animEffect transition="in" filter="dissolve">
                                      <p:cBhvr>
                                        <p:cTn id="19" dur="500"/>
                                        <p:tgtEl>
                                          <p:spTgt spid="5">
                                            <p:graphicEl>
                                              <a:dgm id="{644DFC2F-FF57-44ED-918C-53FC6E359213}"/>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7B3AF81A-020B-4AFB-8EE1-C16C44DB5FFF}"/>
                                            </p:graphicEl>
                                          </p:spTgt>
                                        </p:tgtEl>
                                        <p:attrNameLst>
                                          <p:attrName>style.visibility</p:attrName>
                                        </p:attrNameLst>
                                      </p:cBhvr>
                                      <p:to>
                                        <p:strVal val="visible"/>
                                      </p:to>
                                    </p:set>
                                    <p:animEffect transition="in" filter="dissolve">
                                      <p:cBhvr>
                                        <p:cTn id="23" dur="500"/>
                                        <p:tgtEl>
                                          <p:spTgt spid="5">
                                            <p:graphicEl>
                                              <a:dgm id="{7B3AF81A-020B-4AFB-8EE1-C16C44DB5FFF}"/>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A4B7C56E-5480-4D55-BE6A-434107CDCECA}"/>
                                            </p:graphicEl>
                                          </p:spTgt>
                                        </p:tgtEl>
                                        <p:attrNameLst>
                                          <p:attrName>style.visibility</p:attrName>
                                        </p:attrNameLst>
                                      </p:cBhvr>
                                      <p:to>
                                        <p:strVal val="visible"/>
                                      </p:to>
                                    </p:set>
                                    <p:animEffect transition="in" filter="dissolve">
                                      <p:cBhvr>
                                        <p:cTn id="27" dur="500"/>
                                        <p:tgtEl>
                                          <p:spTgt spid="5">
                                            <p:graphicEl>
                                              <a:dgm id="{A4B7C56E-5480-4D55-BE6A-434107CDCECA}"/>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109A9238-34B4-4B7D-8F11-609D4A0AAB4D}"/>
                                            </p:graphicEl>
                                          </p:spTgt>
                                        </p:tgtEl>
                                        <p:attrNameLst>
                                          <p:attrName>style.visibility</p:attrName>
                                        </p:attrNameLst>
                                      </p:cBhvr>
                                      <p:to>
                                        <p:strVal val="visible"/>
                                      </p:to>
                                    </p:set>
                                    <p:animEffect transition="in" filter="dissolve">
                                      <p:cBhvr>
                                        <p:cTn id="31" dur="500"/>
                                        <p:tgtEl>
                                          <p:spTgt spid="5">
                                            <p:graphicEl>
                                              <a:dgm id="{109A9238-34B4-4B7D-8F11-609D4A0AAB4D}"/>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F81DA9FA-E4BE-41EA-B7DB-5B291E3761D3}"/>
                                            </p:graphicEl>
                                          </p:spTgt>
                                        </p:tgtEl>
                                        <p:attrNameLst>
                                          <p:attrName>style.visibility</p:attrName>
                                        </p:attrNameLst>
                                      </p:cBhvr>
                                      <p:to>
                                        <p:strVal val="visible"/>
                                      </p:to>
                                    </p:set>
                                    <p:animEffect transition="in" filter="dissolve">
                                      <p:cBhvr>
                                        <p:cTn id="35" dur="500"/>
                                        <p:tgtEl>
                                          <p:spTgt spid="5">
                                            <p:graphicEl>
                                              <a:dgm id="{F81DA9FA-E4BE-41EA-B7DB-5B291E3761D3}"/>
                                            </p:graphicEl>
                                          </p:spTgt>
                                        </p:tgtEl>
                                      </p:cBhvr>
                                    </p:animEffect>
                                  </p:childTnLst>
                                </p:cTn>
                              </p:par>
                            </p:childTnLst>
                          </p:cTn>
                        </p:par>
                        <p:par>
                          <p:cTn id="36" fill="hold">
                            <p:stCondLst>
                              <p:cond delay="20000"/>
                            </p:stCondLst>
                            <p:childTnLst>
                              <p:par>
                                <p:cTn id="37" presetID="9" presetClass="entr" presetSubtype="0" fill="hold" grpId="0" nodeType="afterEffect">
                                  <p:stCondLst>
                                    <p:cond delay="2000"/>
                                  </p:stCondLst>
                                  <p:childTnLst>
                                    <p:set>
                                      <p:cBhvr>
                                        <p:cTn id="38" dur="1" fill="hold">
                                          <p:stCondLst>
                                            <p:cond delay="0"/>
                                          </p:stCondLst>
                                        </p:cTn>
                                        <p:tgtEl>
                                          <p:spTgt spid="5">
                                            <p:graphicEl>
                                              <a:dgm id="{AD3D0FD3-E3C2-4C8B-8EC2-E6770A154233}"/>
                                            </p:graphicEl>
                                          </p:spTgt>
                                        </p:tgtEl>
                                        <p:attrNameLst>
                                          <p:attrName>style.visibility</p:attrName>
                                        </p:attrNameLst>
                                      </p:cBhvr>
                                      <p:to>
                                        <p:strVal val="visible"/>
                                      </p:to>
                                    </p:set>
                                    <p:animEffect transition="in" filter="dissolve">
                                      <p:cBhvr>
                                        <p:cTn id="39" dur="500"/>
                                        <p:tgtEl>
                                          <p:spTgt spid="5">
                                            <p:graphicEl>
                                              <a:dgm id="{AD3D0FD3-E3C2-4C8B-8EC2-E6770A154233}"/>
                                            </p:graphicEl>
                                          </p:spTgt>
                                        </p:tgtEl>
                                      </p:cBhvr>
                                    </p:animEffect>
                                  </p:childTnLst>
                                </p:cTn>
                              </p:par>
                            </p:childTnLst>
                          </p:cTn>
                        </p:par>
                        <p:par>
                          <p:cTn id="40" fill="hold">
                            <p:stCondLst>
                              <p:cond delay="22500"/>
                            </p:stCondLst>
                            <p:childTnLst>
                              <p:par>
                                <p:cTn id="41" presetID="9" presetClass="entr" presetSubtype="0" fill="hold" grpId="0" nodeType="afterEffect">
                                  <p:stCondLst>
                                    <p:cond delay="2000"/>
                                  </p:stCondLst>
                                  <p:childTnLst>
                                    <p:set>
                                      <p:cBhvr>
                                        <p:cTn id="42" dur="1" fill="hold">
                                          <p:stCondLst>
                                            <p:cond delay="0"/>
                                          </p:stCondLst>
                                        </p:cTn>
                                        <p:tgtEl>
                                          <p:spTgt spid="5">
                                            <p:graphicEl>
                                              <a:dgm id="{B3EA4EA6-9959-4DB9-94C2-9A666179D510}"/>
                                            </p:graphicEl>
                                          </p:spTgt>
                                        </p:tgtEl>
                                        <p:attrNameLst>
                                          <p:attrName>style.visibility</p:attrName>
                                        </p:attrNameLst>
                                      </p:cBhvr>
                                      <p:to>
                                        <p:strVal val="visible"/>
                                      </p:to>
                                    </p:set>
                                    <p:animEffect transition="in" filter="dissolve">
                                      <p:cBhvr>
                                        <p:cTn id="43" dur="500"/>
                                        <p:tgtEl>
                                          <p:spTgt spid="5">
                                            <p:graphicEl>
                                              <a:dgm id="{B3EA4EA6-9959-4DB9-94C2-9A666179D510}"/>
                                            </p:graphicEl>
                                          </p:spTgt>
                                        </p:tgtEl>
                                      </p:cBhvr>
                                    </p:animEffect>
                                  </p:childTnLst>
                                </p:cTn>
                              </p:par>
                            </p:childTnLst>
                          </p:cTn>
                        </p:par>
                        <p:par>
                          <p:cTn id="44" fill="hold">
                            <p:stCondLst>
                              <p:cond delay="25000"/>
                            </p:stCondLst>
                            <p:childTnLst>
                              <p:par>
                                <p:cTn id="45" presetID="9" presetClass="entr" presetSubtype="0" fill="hold" grpId="0" nodeType="afterEffect">
                                  <p:stCondLst>
                                    <p:cond delay="2000"/>
                                  </p:stCondLst>
                                  <p:childTnLst>
                                    <p:set>
                                      <p:cBhvr>
                                        <p:cTn id="46" dur="1" fill="hold">
                                          <p:stCondLst>
                                            <p:cond delay="0"/>
                                          </p:stCondLst>
                                        </p:cTn>
                                        <p:tgtEl>
                                          <p:spTgt spid="5">
                                            <p:graphicEl>
                                              <a:dgm id="{AD4B7F13-C021-4FD8-A51C-1A8CB1C37C05}"/>
                                            </p:graphicEl>
                                          </p:spTgt>
                                        </p:tgtEl>
                                        <p:attrNameLst>
                                          <p:attrName>style.visibility</p:attrName>
                                        </p:attrNameLst>
                                      </p:cBhvr>
                                      <p:to>
                                        <p:strVal val="visible"/>
                                      </p:to>
                                    </p:set>
                                    <p:animEffect transition="in" filter="dissolve">
                                      <p:cBhvr>
                                        <p:cTn id="47" dur="500"/>
                                        <p:tgtEl>
                                          <p:spTgt spid="5">
                                            <p:graphicEl>
                                              <a:dgm id="{AD4B7F13-C021-4FD8-A51C-1A8CB1C37C05}"/>
                                            </p:graphicEl>
                                          </p:spTgt>
                                        </p:tgtEl>
                                      </p:cBhvr>
                                    </p:animEffect>
                                  </p:childTnLst>
                                </p:cTn>
                              </p:par>
                            </p:childTnLst>
                          </p:cTn>
                        </p:par>
                        <p:par>
                          <p:cTn id="48" fill="hold">
                            <p:stCondLst>
                              <p:cond delay="27500"/>
                            </p:stCondLst>
                            <p:childTnLst>
                              <p:par>
                                <p:cTn id="49" presetID="9" presetClass="entr" presetSubtype="0" fill="hold" grpId="0" nodeType="afterEffect">
                                  <p:stCondLst>
                                    <p:cond delay="2000"/>
                                  </p:stCondLst>
                                  <p:childTnLst>
                                    <p:set>
                                      <p:cBhvr>
                                        <p:cTn id="50" dur="1" fill="hold">
                                          <p:stCondLst>
                                            <p:cond delay="0"/>
                                          </p:stCondLst>
                                        </p:cTn>
                                        <p:tgtEl>
                                          <p:spTgt spid="5">
                                            <p:graphicEl>
                                              <a:dgm id="{C00F76BD-F852-4FC7-85CA-81DCB0485803}"/>
                                            </p:graphicEl>
                                          </p:spTgt>
                                        </p:tgtEl>
                                        <p:attrNameLst>
                                          <p:attrName>style.visibility</p:attrName>
                                        </p:attrNameLst>
                                      </p:cBhvr>
                                      <p:to>
                                        <p:strVal val="visible"/>
                                      </p:to>
                                    </p:set>
                                    <p:animEffect transition="in" filter="dissolve">
                                      <p:cBhvr>
                                        <p:cTn id="51" dur="500"/>
                                        <p:tgtEl>
                                          <p:spTgt spid="5">
                                            <p:graphicEl>
                                              <a:dgm id="{C00F76BD-F852-4FC7-85CA-81DCB0485803}"/>
                                            </p:graphicEl>
                                          </p:spTgt>
                                        </p:tgtEl>
                                      </p:cBhvr>
                                    </p:animEffect>
                                  </p:childTnLst>
                                </p:cTn>
                              </p:par>
                            </p:childTnLst>
                          </p:cTn>
                        </p:par>
                        <p:par>
                          <p:cTn id="52" fill="hold">
                            <p:stCondLst>
                              <p:cond delay="30000"/>
                            </p:stCondLst>
                            <p:childTnLst>
                              <p:par>
                                <p:cTn id="53" presetID="9" presetClass="entr" presetSubtype="0" fill="hold" grpId="0" nodeType="afterEffect">
                                  <p:stCondLst>
                                    <p:cond delay="2000"/>
                                  </p:stCondLst>
                                  <p:childTnLst>
                                    <p:set>
                                      <p:cBhvr>
                                        <p:cTn id="54" dur="1" fill="hold">
                                          <p:stCondLst>
                                            <p:cond delay="0"/>
                                          </p:stCondLst>
                                        </p:cTn>
                                        <p:tgtEl>
                                          <p:spTgt spid="5">
                                            <p:graphicEl>
                                              <a:dgm id="{73D8A4AC-EF0D-42B5-99B6-35CE23B740CA}"/>
                                            </p:graphicEl>
                                          </p:spTgt>
                                        </p:tgtEl>
                                        <p:attrNameLst>
                                          <p:attrName>style.visibility</p:attrName>
                                        </p:attrNameLst>
                                      </p:cBhvr>
                                      <p:to>
                                        <p:strVal val="visible"/>
                                      </p:to>
                                    </p:set>
                                    <p:animEffect transition="in" filter="dissolve">
                                      <p:cBhvr>
                                        <p:cTn id="55" dur="500"/>
                                        <p:tgtEl>
                                          <p:spTgt spid="5">
                                            <p:graphicEl>
                                              <a:dgm id="{73D8A4AC-EF0D-42B5-99B6-35CE23B740C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304800"/>
            <a:ext cx="8305800" cy="685800"/>
          </a:xfrm>
        </p:spPr>
        <p:txBody>
          <a:bodyPr/>
          <a:lstStyle/>
          <a:p>
            <a:r>
              <a:rPr lang="en-US" smtClean="0"/>
              <a:t>The Internet’s History</a:t>
            </a:r>
          </a:p>
        </p:txBody>
      </p:sp>
      <p:sp>
        <p:nvSpPr>
          <p:cNvPr id="7171" name="Rectangle 3"/>
          <p:cNvSpPr>
            <a:spLocks noGrp="1" noChangeArrowheads="1"/>
          </p:cNvSpPr>
          <p:nvPr>
            <p:ph idx="1"/>
          </p:nvPr>
        </p:nvSpPr>
        <p:spPr/>
        <p:txBody>
          <a:bodyPr>
            <a:normAutofit fontScale="92500"/>
          </a:bodyPr>
          <a:lstStyle/>
          <a:p>
            <a:r>
              <a:rPr lang="en-US" dirty="0" smtClean="0"/>
              <a:t>Mid-1980s – </a:t>
            </a:r>
            <a:r>
              <a:rPr lang="en-US" dirty="0" err="1" smtClean="0"/>
              <a:t>NSFNet</a:t>
            </a:r>
            <a:endParaRPr lang="en-US" dirty="0" smtClean="0"/>
          </a:p>
          <a:p>
            <a:pPr lvl="1"/>
            <a:r>
              <a:rPr lang="en-US" dirty="0" smtClean="0"/>
              <a:t>Network between supercomputers</a:t>
            </a:r>
          </a:p>
          <a:p>
            <a:pPr lvl="1"/>
            <a:r>
              <a:rPr lang="en-US" dirty="0" smtClean="0"/>
              <a:t>Internet was the link to ARPANET</a:t>
            </a:r>
          </a:p>
          <a:p>
            <a:pPr lvl="1"/>
            <a:r>
              <a:rPr lang="en-US" dirty="0" smtClean="0"/>
              <a:t>No commercial traffic allowed</a:t>
            </a:r>
          </a:p>
          <a:p>
            <a:r>
              <a:rPr lang="en-US" dirty="0" smtClean="0"/>
              <a:t>1990s</a:t>
            </a:r>
          </a:p>
          <a:p>
            <a:pPr lvl="1"/>
            <a:r>
              <a:rPr lang="en-US" dirty="0" smtClean="0"/>
              <a:t>ARPANET shut down</a:t>
            </a:r>
          </a:p>
          <a:p>
            <a:pPr lvl="1"/>
            <a:r>
              <a:rPr lang="en-US" dirty="0" err="1" smtClean="0"/>
              <a:t>NSFNet</a:t>
            </a:r>
            <a:r>
              <a:rPr lang="en-US" dirty="0" smtClean="0"/>
              <a:t> abandoned</a:t>
            </a:r>
          </a:p>
          <a:p>
            <a:pPr lvl="1"/>
            <a:r>
              <a:rPr lang="en-US" dirty="0" smtClean="0"/>
              <a:t>Commercial networks take over</a:t>
            </a:r>
          </a:p>
          <a:p>
            <a:pPr lvl="1"/>
            <a:r>
              <a:rPr lang="en-US" dirty="0" smtClean="0"/>
              <a:t>Interest in the Internet began to expand dramatically. </a:t>
            </a:r>
          </a:p>
          <a:p>
            <a:pPr lvl="1"/>
            <a:r>
              <a:rPr lang="en-US" dirty="0" smtClean="0"/>
              <a:t>The system that had been created as a tool for surviving a nuclear war found its way into businesses and homes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304800"/>
            <a:ext cx="8305800" cy="685800"/>
          </a:xfrm>
        </p:spPr>
        <p:txBody>
          <a:bodyPr/>
          <a:lstStyle/>
          <a:p>
            <a:r>
              <a:rPr lang="en-US" smtClean="0"/>
              <a:t>Today and the Future</a:t>
            </a:r>
          </a:p>
        </p:txBody>
      </p:sp>
      <p:sp>
        <p:nvSpPr>
          <p:cNvPr id="8195" name="Rectangle 3"/>
          <p:cNvSpPr>
            <a:spLocks noGrp="1" noChangeArrowheads="1"/>
          </p:cNvSpPr>
          <p:nvPr>
            <p:ph idx="1"/>
          </p:nvPr>
        </p:nvSpPr>
        <p:spPr/>
        <p:txBody>
          <a:bodyPr>
            <a:normAutofit fontScale="92500" lnSpcReduction="20000"/>
          </a:bodyPr>
          <a:lstStyle/>
          <a:p>
            <a:r>
              <a:rPr lang="en-US" dirty="0" smtClean="0"/>
              <a:t>Internet connects thousands of networks and hundreds of millions of users around the world</a:t>
            </a:r>
          </a:p>
          <a:p>
            <a:r>
              <a:rPr lang="en-US" dirty="0" smtClean="0"/>
              <a:t>100,000 new web sites per month</a:t>
            </a:r>
          </a:p>
          <a:p>
            <a:r>
              <a:rPr lang="en-US" dirty="0" smtClean="0"/>
              <a:t>More than 50% of U.S. households online</a:t>
            </a:r>
          </a:p>
          <a:p>
            <a:r>
              <a:rPr lang="en-US" dirty="0" smtClean="0"/>
              <a:t>Access is available throughout the world</a:t>
            </a:r>
          </a:p>
          <a:p>
            <a:r>
              <a:rPr lang="en-US" dirty="0" smtClean="0"/>
              <a:t>huge, cooperative community with no central ownership</a:t>
            </a:r>
          </a:p>
          <a:p>
            <a:r>
              <a:rPr lang="en-US" dirty="0" smtClean="0"/>
              <a:t>Internet consists of many local, regional, national, and international networks. </a:t>
            </a:r>
          </a:p>
          <a:p>
            <a:r>
              <a:rPr lang="en-US" dirty="0" smtClean="0"/>
              <a:t>Numerous corporations, commercial firms, and other companies such as IBM provide networks to handle Internet traffic. </a:t>
            </a:r>
          </a:p>
          <a:p>
            <a:r>
              <a:rPr lang="en-US" dirty="0" smtClean="0"/>
              <a:t>Both public and private organizations own networks on the Internet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Wide Web Consortium</a:t>
            </a:r>
            <a:endParaRPr lang="en-US" dirty="0"/>
          </a:p>
        </p:txBody>
      </p:sp>
      <p:sp>
        <p:nvSpPr>
          <p:cNvPr id="3" name="Content Placeholder 2"/>
          <p:cNvSpPr>
            <a:spLocks noGrp="1"/>
          </p:cNvSpPr>
          <p:nvPr>
            <p:ph idx="1"/>
          </p:nvPr>
        </p:nvSpPr>
        <p:spPr/>
        <p:txBody>
          <a:bodyPr/>
          <a:lstStyle/>
          <a:p>
            <a:r>
              <a:rPr lang="en-US" dirty="0" smtClean="0"/>
              <a:t>Oversees research and sets standards and guidelines for many areas of the Internet</a:t>
            </a:r>
          </a:p>
          <a:p>
            <a:r>
              <a:rPr lang="en-US" dirty="0" smtClean="0"/>
              <a:t>Mission of the W3C is to contribute to the growth of the Web</a:t>
            </a:r>
          </a:p>
          <a:p>
            <a:r>
              <a:rPr lang="en-US" dirty="0" smtClean="0"/>
              <a:t>More than 350 organizations from around the world are members of the W3C, advising, defining standards, and addressing other issues</a:t>
            </a:r>
          </a:p>
          <a:p>
            <a:r>
              <a:rPr lang="en-US" dirty="0" smtClean="0"/>
              <a:t>These organizations almost universally support the Internet’s openness and lack of centralized control.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Internet2</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Connects more than 200 universities and 115 companies via a high-speed private network</a:t>
            </a:r>
          </a:p>
          <a:p>
            <a:r>
              <a:rPr lang="en-US" dirty="0" smtClean="0"/>
              <a:t>Founded in 1996, the goal of Internet2 is to develop and test advanced network technologies that will benefit Internet users in the short-term future. </a:t>
            </a:r>
          </a:p>
          <a:p>
            <a:r>
              <a:rPr lang="en-US" dirty="0" smtClean="0"/>
              <a:t>These technologies require an extremely high-speed network that exceeds the capabilities of today’s Internet and networks. </a:t>
            </a:r>
          </a:p>
          <a:p>
            <a:r>
              <a:rPr lang="en-US" dirty="0" smtClean="0"/>
              <a:t>Examples of previous Internet2 projects that are now mainstream include telemedicine, digital libraries (online books, magazines, music, movies, speeches, etc.), and faster Internet services. </a:t>
            </a:r>
          </a:p>
          <a:p>
            <a:r>
              <a:rPr lang="en-US" dirty="0" smtClean="0"/>
              <a:t>Current Internet2 projects include interactive high-definition video and enhanced detection and resolution of network problems.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533400" y="304800"/>
            <a:ext cx="8305800" cy="762000"/>
          </a:xfrm>
        </p:spPr>
        <p:txBody>
          <a:bodyPr/>
          <a:lstStyle/>
          <a:p>
            <a:r>
              <a:rPr lang="en-US" smtClean="0"/>
              <a:t>U.S. Internet Growth</a:t>
            </a:r>
          </a:p>
        </p:txBody>
      </p:sp>
      <p:pic>
        <p:nvPicPr>
          <p:cNvPr id="9219" name="Picture 1027" descr="D:\My Documents\!books\norton im\chapter 2\internetusage.tif"/>
          <p:cNvPicPr>
            <a:picLocks noChangeAspect="1" noChangeArrowheads="1"/>
          </p:cNvPicPr>
          <p:nvPr/>
        </p:nvPicPr>
        <p:blipFill>
          <a:blip r:embed="rId2" cstate="print"/>
          <a:srcRect/>
          <a:stretch>
            <a:fillRect/>
          </a:stretch>
        </p:blipFill>
        <p:spPr bwMode="auto">
          <a:xfrm>
            <a:off x="609599" y="1219200"/>
            <a:ext cx="8270543"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sp>
        <p:nvSpPr>
          <p:cNvPr id="3" name="Content Placeholder 2"/>
          <p:cNvSpPr>
            <a:spLocks noGrp="1"/>
          </p:cNvSpPr>
          <p:nvPr>
            <p:ph idx="1"/>
          </p:nvPr>
        </p:nvSpPr>
        <p:spPr>
          <a:xfrm>
            <a:off x="304800" y="1066800"/>
            <a:ext cx="8534400" cy="1676400"/>
          </a:xfrm>
        </p:spPr>
        <p:txBody>
          <a:bodyPr/>
          <a:lstStyle/>
          <a:p>
            <a:r>
              <a:rPr lang="en-US" dirty="0" smtClean="0"/>
              <a:t>Many home and small business users connect to the Internet via high-speed broadband Internet service</a:t>
            </a:r>
          </a:p>
        </p:txBody>
      </p:sp>
      <p:graphicFrame>
        <p:nvGraphicFramePr>
          <p:cNvPr id="5" name="Diagram 4"/>
          <p:cNvGraphicFramePr/>
          <p:nvPr/>
        </p:nvGraphicFramePr>
        <p:xfrm>
          <a:off x="0" y="2667000"/>
          <a:ext cx="9144000" cy="332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5">
                                            <p:graphicEl>
                                              <a:dgm id="{B7C71DE9-5D8C-406B-97C0-41B01666FF68}"/>
                                            </p:graphicEl>
                                          </p:spTgt>
                                        </p:tgtEl>
                                        <p:attrNameLst>
                                          <p:attrName>style.visibility</p:attrName>
                                        </p:attrNameLst>
                                      </p:cBhvr>
                                      <p:to>
                                        <p:strVal val="visible"/>
                                      </p:to>
                                    </p:set>
                                    <p:animEffect transition="in" filter="wipe(left)">
                                      <p:cBhvr>
                                        <p:cTn id="7" dur="500"/>
                                        <p:tgtEl>
                                          <p:spTgt spid="5">
                                            <p:graphicEl>
                                              <a:dgm id="{B7C71DE9-5D8C-406B-97C0-41B01666FF68}"/>
                                            </p:graphicEl>
                                          </p:spTgt>
                                        </p:tgtEl>
                                      </p:cBhvr>
                                    </p:animEffect>
                                  </p:childTnLst>
                                </p:cTn>
                              </p:par>
                            </p:childTnLst>
                          </p:cTn>
                        </p:par>
                        <p:par>
                          <p:cTn id="8" fill="hold">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5">
                                            <p:graphicEl>
                                              <a:dgm id="{A3A34AA4-6900-463B-BE72-14BB8242D529}"/>
                                            </p:graphicEl>
                                          </p:spTgt>
                                        </p:tgtEl>
                                        <p:attrNameLst>
                                          <p:attrName>style.visibility</p:attrName>
                                        </p:attrNameLst>
                                      </p:cBhvr>
                                      <p:to>
                                        <p:strVal val="visible"/>
                                      </p:to>
                                    </p:set>
                                    <p:animEffect transition="in" filter="wipe(left)">
                                      <p:cBhvr>
                                        <p:cTn id="11" dur="500"/>
                                        <p:tgtEl>
                                          <p:spTgt spid="5">
                                            <p:graphicEl>
                                              <a:dgm id="{A3A34AA4-6900-463B-BE72-14BB8242D529}"/>
                                            </p:graphicEl>
                                          </p:spTgt>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5">
                                            <p:graphicEl>
                                              <a:dgm id="{61D3737B-3573-459C-89BE-38EA8C958728}"/>
                                            </p:graphicEl>
                                          </p:spTgt>
                                        </p:tgtEl>
                                        <p:attrNameLst>
                                          <p:attrName>style.visibility</p:attrName>
                                        </p:attrNameLst>
                                      </p:cBhvr>
                                      <p:to>
                                        <p:strVal val="visible"/>
                                      </p:to>
                                    </p:set>
                                    <p:animEffect transition="in" filter="wipe(left)">
                                      <p:cBhvr>
                                        <p:cTn id="15" dur="500"/>
                                        <p:tgtEl>
                                          <p:spTgt spid="5">
                                            <p:graphicEl>
                                              <a:dgm id="{61D3737B-3573-459C-89BE-38EA8C958728}"/>
                                            </p:graphicEl>
                                          </p:spTgt>
                                        </p:tgtEl>
                                      </p:cBhvr>
                                    </p:animEffect>
                                  </p:childTnLst>
                                </p:cTn>
                              </p:par>
                            </p:childTnLst>
                          </p:cTn>
                        </p:par>
                        <p:par>
                          <p:cTn id="16" fill="hold">
                            <p:stCondLst>
                              <p:cond delay="7500"/>
                            </p:stCondLst>
                            <p:childTnLst>
                              <p:par>
                                <p:cTn id="17" presetID="22" presetClass="entr" presetSubtype="8" fill="hold" grpId="0" nodeType="afterEffect">
                                  <p:stCondLst>
                                    <p:cond delay="2000"/>
                                  </p:stCondLst>
                                  <p:childTnLst>
                                    <p:set>
                                      <p:cBhvr>
                                        <p:cTn id="18" dur="1" fill="hold">
                                          <p:stCondLst>
                                            <p:cond delay="0"/>
                                          </p:stCondLst>
                                        </p:cTn>
                                        <p:tgtEl>
                                          <p:spTgt spid="5">
                                            <p:graphicEl>
                                              <a:dgm id="{EEB2DBF5-D187-44CF-94A3-DC179BA09CE1}"/>
                                            </p:graphicEl>
                                          </p:spTgt>
                                        </p:tgtEl>
                                        <p:attrNameLst>
                                          <p:attrName>style.visibility</p:attrName>
                                        </p:attrNameLst>
                                      </p:cBhvr>
                                      <p:to>
                                        <p:strVal val="visible"/>
                                      </p:to>
                                    </p:set>
                                    <p:animEffect transition="in" filter="wipe(left)">
                                      <p:cBhvr>
                                        <p:cTn id="19" dur="500"/>
                                        <p:tgtEl>
                                          <p:spTgt spid="5">
                                            <p:graphicEl>
                                              <a:dgm id="{EEB2DBF5-D187-44CF-94A3-DC179BA09CE1}"/>
                                            </p:graphicEl>
                                          </p:spTgt>
                                        </p:tgtEl>
                                      </p:cBhvr>
                                    </p:animEffect>
                                  </p:childTnLst>
                                </p:cTn>
                              </p:par>
                            </p:childTnLst>
                          </p:cTn>
                        </p:par>
                        <p:par>
                          <p:cTn id="20" fill="hold">
                            <p:stCondLst>
                              <p:cond delay="10000"/>
                            </p:stCondLst>
                            <p:childTnLst>
                              <p:par>
                                <p:cTn id="21" presetID="22" presetClass="entr" presetSubtype="8" fill="hold" grpId="0" nodeType="afterEffect">
                                  <p:stCondLst>
                                    <p:cond delay="2000"/>
                                  </p:stCondLst>
                                  <p:childTnLst>
                                    <p:set>
                                      <p:cBhvr>
                                        <p:cTn id="22" dur="1" fill="hold">
                                          <p:stCondLst>
                                            <p:cond delay="0"/>
                                          </p:stCondLst>
                                        </p:cTn>
                                        <p:tgtEl>
                                          <p:spTgt spid="5">
                                            <p:graphicEl>
                                              <a:dgm id="{64529E04-0A23-4663-A2C4-74C2AB447FD6}"/>
                                            </p:graphicEl>
                                          </p:spTgt>
                                        </p:tgtEl>
                                        <p:attrNameLst>
                                          <p:attrName>style.visibility</p:attrName>
                                        </p:attrNameLst>
                                      </p:cBhvr>
                                      <p:to>
                                        <p:strVal val="visible"/>
                                      </p:to>
                                    </p:set>
                                    <p:animEffect transition="in" filter="wipe(left)">
                                      <p:cBhvr>
                                        <p:cTn id="23" dur="500"/>
                                        <p:tgtEl>
                                          <p:spTgt spid="5">
                                            <p:graphicEl>
                                              <a:dgm id="{64529E04-0A23-4663-A2C4-74C2AB447FD6}"/>
                                            </p:graphicEl>
                                          </p:spTgt>
                                        </p:tgtEl>
                                      </p:cBhvr>
                                    </p:animEffect>
                                  </p:childTnLst>
                                </p:cTn>
                              </p:par>
                            </p:childTnLst>
                          </p:cTn>
                        </p:par>
                        <p:par>
                          <p:cTn id="24" fill="hold">
                            <p:stCondLst>
                              <p:cond delay="12500"/>
                            </p:stCondLst>
                            <p:childTnLst>
                              <p:par>
                                <p:cTn id="25" presetID="22" presetClass="entr" presetSubtype="8" fill="hold" grpId="0" nodeType="afterEffect">
                                  <p:stCondLst>
                                    <p:cond delay="2000"/>
                                  </p:stCondLst>
                                  <p:childTnLst>
                                    <p:set>
                                      <p:cBhvr>
                                        <p:cTn id="26" dur="1" fill="hold">
                                          <p:stCondLst>
                                            <p:cond delay="0"/>
                                          </p:stCondLst>
                                        </p:cTn>
                                        <p:tgtEl>
                                          <p:spTgt spid="5">
                                            <p:graphicEl>
                                              <a:dgm id="{06C041D0-0FAF-4950-B625-21DB8D91D483}"/>
                                            </p:graphicEl>
                                          </p:spTgt>
                                        </p:tgtEl>
                                        <p:attrNameLst>
                                          <p:attrName>style.visibility</p:attrName>
                                        </p:attrNameLst>
                                      </p:cBhvr>
                                      <p:to>
                                        <p:strVal val="visible"/>
                                      </p:to>
                                    </p:set>
                                    <p:animEffect transition="in" filter="wipe(left)">
                                      <p:cBhvr>
                                        <p:cTn id="27" dur="500"/>
                                        <p:tgtEl>
                                          <p:spTgt spid="5">
                                            <p:graphicEl>
                                              <a:dgm id="{06C041D0-0FAF-4950-B625-21DB8D91D483}"/>
                                            </p:graphicEl>
                                          </p:spTgt>
                                        </p:tgtEl>
                                      </p:cBhvr>
                                    </p:animEffect>
                                  </p:childTnLst>
                                </p:cTn>
                              </p:par>
                            </p:childTnLst>
                          </p:cTn>
                        </p:par>
                        <p:par>
                          <p:cTn id="28" fill="hold">
                            <p:stCondLst>
                              <p:cond delay="15000"/>
                            </p:stCondLst>
                            <p:childTnLst>
                              <p:par>
                                <p:cTn id="29" presetID="22" presetClass="entr" presetSubtype="8" fill="hold" grpId="0" nodeType="afterEffect">
                                  <p:stCondLst>
                                    <p:cond delay="2000"/>
                                  </p:stCondLst>
                                  <p:childTnLst>
                                    <p:set>
                                      <p:cBhvr>
                                        <p:cTn id="30" dur="1" fill="hold">
                                          <p:stCondLst>
                                            <p:cond delay="0"/>
                                          </p:stCondLst>
                                        </p:cTn>
                                        <p:tgtEl>
                                          <p:spTgt spid="5">
                                            <p:graphicEl>
                                              <a:dgm id="{385D9E39-B914-40B4-994E-8ECA78B681C8}"/>
                                            </p:graphicEl>
                                          </p:spTgt>
                                        </p:tgtEl>
                                        <p:attrNameLst>
                                          <p:attrName>style.visibility</p:attrName>
                                        </p:attrNameLst>
                                      </p:cBhvr>
                                      <p:to>
                                        <p:strVal val="visible"/>
                                      </p:to>
                                    </p:set>
                                    <p:animEffect transition="in" filter="wipe(left)">
                                      <p:cBhvr>
                                        <p:cTn id="31" dur="500"/>
                                        <p:tgtEl>
                                          <p:spTgt spid="5">
                                            <p:graphicEl>
                                              <a:dgm id="{385D9E39-B914-40B4-994E-8ECA78B681C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sp>
        <p:nvSpPr>
          <p:cNvPr id="3" name="Content Placeholder 2"/>
          <p:cNvSpPr>
            <a:spLocks noGrp="1"/>
          </p:cNvSpPr>
          <p:nvPr>
            <p:ph idx="1"/>
          </p:nvPr>
        </p:nvSpPr>
        <p:spPr>
          <a:xfrm>
            <a:off x="304800" y="1066800"/>
            <a:ext cx="8534400" cy="1676400"/>
          </a:xfrm>
        </p:spPr>
        <p:txBody>
          <a:bodyPr/>
          <a:lstStyle/>
          <a:p>
            <a:r>
              <a:rPr lang="en-US" sz="3200" dirty="0" smtClean="0"/>
              <a:t>An </a:t>
            </a:r>
            <a:r>
              <a:rPr lang="en-US" sz="3200" dirty="0" smtClean="0">
                <a:solidFill>
                  <a:srgbClr val="0000CC"/>
                </a:solidFill>
              </a:rPr>
              <a:t>access provider </a:t>
            </a:r>
            <a:r>
              <a:rPr lang="en-US" sz="3200" dirty="0" smtClean="0"/>
              <a:t>is a business that provides individuals and organizations access to the Internet free or for a fee</a:t>
            </a:r>
          </a:p>
        </p:txBody>
      </p:sp>
      <p:pic>
        <p:nvPicPr>
          <p:cNvPr id="4" name="Picture 3" descr="CFig2-02.gif"/>
          <p:cNvPicPr>
            <a:picLocks noChangeAspect="1"/>
          </p:cNvPicPr>
          <p:nvPr/>
        </p:nvPicPr>
        <p:blipFill>
          <a:blip r:embed="rId2" cstate="print"/>
          <a:srcRect/>
          <a:stretch>
            <a:fillRect/>
          </a:stretch>
        </p:blipFill>
        <p:spPr bwMode="auto">
          <a:xfrm>
            <a:off x="1066800" y="2590800"/>
            <a:ext cx="5334000" cy="395388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graphicFrame>
        <p:nvGraphicFramePr>
          <p:cNvPr id="5" name="Content Placeholder 6"/>
          <p:cNvGraphicFramePr>
            <a:graphicFrameLocks noGrp="1"/>
          </p:cNvGraphicFramePr>
          <p:nvPr>
            <p:ph idx="1"/>
          </p:nvPr>
        </p:nvGraphicFramePr>
        <p:xfrm>
          <a:off x="152400" y="1219200"/>
          <a:ext cx="88392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6E256739-41B1-4D53-87C7-E515049B9AF2}"/>
                                            </p:graphicEl>
                                          </p:spTgt>
                                        </p:tgtEl>
                                        <p:attrNameLst>
                                          <p:attrName>style.visibility</p:attrName>
                                        </p:attrNameLst>
                                      </p:cBhvr>
                                      <p:to>
                                        <p:strVal val="visible"/>
                                      </p:to>
                                    </p:set>
                                    <p:animEffect transition="in" filter="dissolve">
                                      <p:cBhvr>
                                        <p:cTn id="7" dur="500"/>
                                        <p:tgtEl>
                                          <p:spTgt spid="5">
                                            <p:graphicEl>
                                              <a:dgm id="{6E256739-41B1-4D53-87C7-E515049B9AF2}"/>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3DCBB954-5558-42C8-BB79-F1DF5F8EF315}"/>
                                            </p:graphicEl>
                                          </p:spTgt>
                                        </p:tgtEl>
                                        <p:attrNameLst>
                                          <p:attrName>style.visibility</p:attrName>
                                        </p:attrNameLst>
                                      </p:cBhvr>
                                      <p:to>
                                        <p:strVal val="visible"/>
                                      </p:to>
                                    </p:set>
                                    <p:animEffect transition="in" filter="dissolve">
                                      <p:cBhvr>
                                        <p:cTn id="11" dur="500"/>
                                        <p:tgtEl>
                                          <p:spTgt spid="5">
                                            <p:graphicEl>
                                              <a:dgm id="{3DCBB954-5558-42C8-BB79-F1DF5F8EF315}"/>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688407B3-870A-413E-AEB0-7952DEA915CA}"/>
                                            </p:graphicEl>
                                          </p:spTgt>
                                        </p:tgtEl>
                                        <p:attrNameLst>
                                          <p:attrName>style.visibility</p:attrName>
                                        </p:attrNameLst>
                                      </p:cBhvr>
                                      <p:to>
                                        <p:strVal val="visible"/>
                                      </p:to>
                                    </p:set>
                                    <p:animEffect transition="in" filter="dissolve">
                                      <p:cBhvr>
                                        <p:cTn id="15" dur="500"/>
                                        <p:tgtEl>
                                          <p:spTgt spid="5">
                                            <p:graphicEl>
                                              <a:dgm id="{688407B3-870A-413E-AEB0-7952DEA915CA}"/>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A0AC26D1-6C67-41AE-920F-093138F7D11B}"/>
                                            </p:graphicEl>
                                          </p:spTgt>
                                        </p:tgtEl>
                                        <p:attrNameLst>
                                          <p:attrName>style.visibility</p:attrName>
                                        </p:attrNameLst>
                                      </p:cBhvr>
                                      <p:to>
                                        <p:strVal val="visible"/>
                                      </p:to>
                                    </p:set>
                                    <p:animEffect transition="in" filter="dissolve">
                                      <p:cBhvr>
                                        <p:cTn id="19" dur="500"/>
                                        <p:tgtEl>
                                          <p:spTgt spid="5">
                                            <p:graphicEl>
                                              <a:dgm id="{A0AC26D1-6C67-41AE-920F-093138F7D11B}"/>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3BBE8AF3-FE71-4A42-AF10-ACED48EB2595}"/>
                                            </p:graphicEl>
                                          </p:spTgt>
                                        </p:tgtEl>
                                        <p:attrNameLst>
                                          <p:attrName>style.visibility</p:attrName>
                                        </p:attrNameLst>
                                      </p:cBhvr>
                                      <p:to>
                                        <p:strVal val="visible"/>
                                      </p:to>
                                    </p:set>
                                    <p:animEffect transition="in" filter="dissolve">
                                      <p:cBhvr>
                                        <p:cTn id="23" dur="500"/>
                                        <p:tgtEl>
                                          <p:spTgt spid="5">
                                            <p:graphicEl>
                                              <a:dgm id="{3BBE8AF3-FE71-4A42-AF10-ACED48EB2595}"/>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A2C4E411-7538-44F0-8A6A-657C6E88AE0F}"/>
                                            </p:graphicEl>
                                          </p:spTgt>
                                        </p:tgtEl>
                                        <p:attrNameLst>
                                          <p:attrName>style.visibility</p:attrName>
                                        </p:attrNameLst>
                                      </p:cBhvr>
                                      <p:to>
                                        <p:strVal val="visible"/>
                                      </p:to>
                                    </p:set>
                                    <p:animEffect transition="in" filter="dissolve">
                                      <p:cBhvr>
                                        <p:cTn id="27" dur="500"/>
                                        <p:tgtEl>
                                          <p:spTgt spid="5">
                                            <p:graphicEl>
                                              <a:dgm id="{A2C4E411-7538-44F0-8A6A-657C6E88AE0F}"/>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2D1BCE61-60E2-44F1-9FFE-3518CD3D549F}"/>
                                            </p:graphicEl>
                                          </p:spTgt>
                                        </p:tgtEl>
                                        <p:attrNameLst>
                                          <p:attrName>style.visibility</p:attrName>
                                        </p:attrNameLst>
                                      </p:cBhvr>
                                      <p:to>
                                        <p:strVal val="visible"/>
                                      </p:to>
                                    </p:set>
                                    <p:animEffect transition="in" filter="dissolve">
                                      <p:cBhvr>
                                        <p:cTn id="31" dur="500"/>
                                        <p:tgtEl>
                                          <p:spTgt spid="5">
                                            <p:graphicEl>
                                              <a:dgm id="{2D1BCE61-60E2-44F1-9FFE-3518CD3D549F}"/>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D6FEC755-65FB-41D5-BF4D-EC210202EC92}"/>
                                            </p:graphicEl>
                                          </p:spTgt>
                                        </p:tgtEl>
                                        <p:attrNameLst>
                                          <p:attrName>style.visibility</p:attrName>
                                        </p:attrNameLst>
                                      </p:cBhvr>
                                      <p:to>
                                        <p:strVal val="visible"/>
                                      </p:to>
                                    </p:set>
                                    <p:animEffect transition="in" filter="dissolve">
                                      <p:cBhvr>
                                        <p:cTn id="35" dur="500"/>
                                        <p:tgtEl>
                                          <p:spTgt spid="5">
                                            <p:graphicEl>
                                              <a:dgm id="{D6FEC755-65FB-41D5-BF4D-EC210202EC92}"/>
                                            </p:graphicEl>
                                          </p:spTgt>
                                        </p:tgtEl>
                                      </p:cBhvr>
                                    </p:animEffect>
                                  </p:childTnLst>
                                </p:cTn>
                              </p:par>
                            </p:childTnLst>
                          </p:cTn>
                        </p:par>
                        <p:par>
                          <p:cTn id="36" fill="hold">
                            <p:stCondLst>
                              <p:cond delay="20000"/>
                            </p:stCondLst>
                            <p:childTnLst>
                              <p:par>
                                <p:cTn id="37" presetID="9" presetClass="entr" presetSubtype="0" fill="hold" grpId="0" nodeType="afterEffect">
                                  <p:stCondLst>
                                    <p:cond delay="2000"/>
                                  </p:stCondLst>
                                  <p:childTnLst>
                                    <p:set>
                                      <p:cBhvr>
                                        <p:cTn id="38" dur="1" fill="hold">
                                          <p:stCondLst>
                                            <p:cond delay="0"/>
                                          </p:stCondLst>
                                        </p:cTn>
                                        <p:tgtEl>
                                          <p:spTgt spid="5">
                                            <p:graphicEl>
                                              <a:dgm id="{990BB9EF-BAB9-4293-9457-C44C9646CDDD}"/>
                                            </p:graphicEl>
                                          </p:spTgt>
                                        </p:tgtEl>
                                        <p:attrNameLst>
                                          <p:attrName>style.visibility</p:attrName>
                                        </p:attrNameLst>
                                      </p:cBhvr>
                                      <p:to>
                                        <p:strVal val="visible"/>
                                      </p:to>
                                    </p:set>
                                    <p:animEffect transition="in" filter="dissolve">
                                      <p:cBhvr>
                                        <p:cTn id="39" dur="500"/>
                                        <p:tgtEl>
                                          <p:spTgt spid="5">
                                            <p:graphicEl>
                                              <a:dgm id="{990BB9EF-BAB9-4293-9457-C44C9646CDD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pic>
        <p:nvPicPr>
          <p:cNvPr id="4" name="Content Placeholder 8" descr="CFig2-03.gif"/>
          <p:cNvPicPr>
            <a:picLocks noGrp="1" noChangeAspect="1"/>
          </p:cNvPicPr>
          <p:nvPr>
            <p:ph idx="1"/>
          </p:nvPr>
        </p:nvPicPr>
        <p:blipFill>
          <a:blip r:embed="rId2" cstate="print"/>
          <a:srcRect/>
          <a:stretch>
            <a:fillRect/>
          </a:stretch>
        </p:blipFill>
        <p:spPr>
          <a:xfrm>
            <a:off x="304800" y="1143000"/>
            <a:ext cx="7887949" cy="55626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304800"/>
            <a:ext cx="8305800" cy="685800"/>
          </a:xfrm>
        </p:spPr>
        <p:txBody>
          <a:bodyPr/>
          <a:lstStyle/>
          <a:p>
            <a:r>
              <a:rPr lang="en-US" smtClean="0"/>
              <a:t>The Internet’s Major Services</a:t>
            </a:r>
          </a:p>
        </p:txBody>
      </p:sp>
      <p:sp>
        <p:nvSpPr>
          <p:cNvPr id="10243" name="Rectangle 3"/>
          <p:cNvSpPr>
            <a:spLocks noGrp="1" noChangeArrowheads="1"/>
          </p:cNvSpPr>
          <p:nvPr>
            <p:ph idx="1"/>
          </p:nvPr>
        </p:nvSpPr>
        <p:spPr>
          <a:xfrm>
            <a:off x="304800" y="1066800"/>
            <a:ext cx="8534400" cy="5562600"/>
          </a:xfrm>
        </p:spPr>
        <p:txBody>
          <a:bodyPr/>
          <a:lstStyle/>
          <a:p>
            <a:r>
              <a:rPr lang="en-US" dirty="0" smtClean="0"/>
              <a:t>The World Wide Web (WWW)</a:t>
            </a:r>
          </a:p>
          <a:p>
            <a:pPr lvl="1"/>
            <a:r>
              <a:rPr lang="en-US" dirty="0" smtClean="0"/>
              <a:t>Developed in 1993 by Tim-</a:t>
            </a:r>
            <a:r>
              <a:rPr lang="en-US" dirty="0" err="1" smtClean="0"/>
              <a:t>Berners</a:t>
            </a:r>
            <a:r>
              <a:rPr lang="en-US" dirty="0" smtClean="0"/>
              <a:t> Lee</a:t>
            </a:r>
          </a:p>
          <a:p>
            <a:pPr lvl="1"/>
            <a:r>
              <a:rPr lang="en-US" dirty="0" smtClean="0"/>
              <a:t>Allowed connection of documents</a:t>
            </a:r>
          </a:p>
          <a:p>
            <a:pPr lvl="1"/>
            <a:r>
              <a:rPr lang="en-US" dirty="0" smtClean="0"/>
              <a:t>Required a browser to read documents</a:t>
            </a:r>
          </a:p>
          <a:p>
            <a:r>
              <a:rPr lang="en-US" dirty="0" smtClean="0"/>
              <a:t>Electronic mail (e-mail)</a:t>
            </a:r>
          </a:p>
          <a:p>
            <a:pPr lvl="1"/>
            <a:r>
              <a:rPr lang="en-US" dirty="0" smtClean="0"/>
              <a:t>Instantaneous transmission of documents</a:t>
            </a:r>
          </a:p>
          <a:p>
            <a:r>
              <a:rPr lang="en-US" dirty="0" smtClean="0"/>
              <a:t>News</a:t>
            </a:r>
          </a:p>
          <a:p>
            <a:pPr lvl="1"/>
            <a:r>
              <a:rPr lang="en-US" dirty="0" smtClean="0"/>
              <a:t>Often called newsgroups</a:t>
            </a:r>
          </a:p>
          <a:p>
            <a:pPr lvl="1"/>
            <a:r>
              <a:rPr lang="en-US" dirty="0" smtClean="0"/>
              <a:t>Electronic discussions on several topics</a:t>
            </a:r>
          </a:p>
          <a:p>
            <a:r>
              <a:rPr lang="en-US" dirty="0" smtClean="0"/>
              <a:t>File Transfer Protocol (FTP)</a:t>
            </a:r>
          </a:p>
          <a:p>
            <a:pPr lvl="1"/>
            <a:r>
              <a:rPr lang="en-US" dirty="0" smtClean="0"/>
              <a:t>Sends and receives files</a:t>
            </a:r>
          </a:p>
          <a:p>
            <a:endParaRPr lang="en-US" dirty="0" smtClean="0"/>
          </a:p>
          <a:p>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4267200" cy="5486400"/>
          </a:xfrm>
        </p:spPr>
        <p:txBody>
          <a:bodyPr/>
          <a:lstStyle/>
          <a:p>
            <a:r>
              <a:rPr lang="en-US" dirty="0" smtClean="0">
                <a:solidFill>
                  <a:srgbClr val="0000CC"/>
                </a:solidFill>
              </a:rPr>
              <a:t>E-mail</a:t>
            </a:r>
            <a:r>
              <a:rPr lang="en-US" b="1" dirty="0" smtClean="0"/>
              <a:t> </a:t>
            </a:r>
            <a:r>
              <a:rPr lang="en-US" dirty="0" smtClean="0"/>
              <a:t>is the transmission of messages and files via a computer network</a:t>
            </a:r>
          </a:p>
          <a:p>
            <a:r>
              <a:rPr lang="en-US" dirty="0" smtClean="0"/>
              <a:t>An </a:t>
            </a:r>
            <a:r>
              <a:rPr lang="en-US" dirty="0" smtClean="0">
                <a:solidFill>
                  <a:srgbClr val="0000CC"/>
                </a:solidFill>
              </a:rPr>
              <a:t>e-mail program </a:t>
            </a:r>
            <a:r>
              <a:rPr lang="en-US" dirty="0" smtClean="0"/>
              <a:t>allows you to create, send, receive, forward, store, print, and delete e-mail messages</a:t>
            </a:r>
          </a:p>
        </p:txBody>
      </p:sp>
      <p:pic>
        <p:nvPicPr>
          <p:cNvPr id="3074" name="Picture 2"/>
          <p:cNvPicPr>
            <a:picLocks noChangeAspect="1" noChangeArrowheads="1"/>
          </p:cNvPicPr>
          <p:nvPr/>
        </p:nvPicPr>
        <p:blipFill>
          <a:blip r:embed="rId2" cstate="print"/>
          <a:srcRect/>
          <a:stretch>
            <a:fillRect/>
          </a:stretch>
        </p:blipFill>
        <p:spPr bwMode="auto">
          <a:xfrm>
            <a:off x="4343400" y="1219200"/>
            <a:ext cx="4467687"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143000"/>
            <a:ext cx="8534400" cy="533400"/>
          </a:xfrm>
        </p:spPr>
        <p:txBody>
          <a:bodyPr/>
          <a:lstStyle/>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380999" y="1219200"/>
            <a:ext cx="8419353"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8534400" cy="2057400"/>
          </a:xfrm>
        </p:spPr>
        <p:txBody>
          <a:bodyPr/>
          <a:lstStyle/>
          <a:p>
            <a:r>
              <a:rPr lang="en-US" sz="2800" dirty="0" smtClean="0"/>
              <a:t>A </a:t>
            </a:r>
            <a:r>
              <a:rPr lang="en-US" sz="2800" dirty="0" smtClean="0">
                <a:solidFill>
                  <a:srgbClr val="0000CC"/>
                </a:solidFill>
              </a:rPr>
              <a:t>mailing list</a:t>
            </a:r>
            <a:r>
              <a:rPr lang="en-US" sz="2800" dirty="0" smtClean="0">
                <a:solidFill>
                  <a:srgbClr val="5E8B46"/>
                </a:solidFill>
              </a:rPr>
              <a:t> </a:t>
            </a:r>
            <a:r>
              <a:rPr lang="en-US" sz="2800" dirty="0" smtClean="0"/>
              <a:t>is a group of e-mail names and addresses given a single name</a:t>
            </a:r>
          </a:p>
          <a:p>
            <a:pPr lvl="1"/>
            <a:r>
              <a:rPr lang="en-US" sz="2400" dirty="0" smtClean="0">
                <a:solidFill>
                  <a:srgbClr val="0000CC"/>
                </a:solidFill>
              </a:rPr>
              <a:t>Subscribing</a:t>
            </a:r>
            <a:r>
              <a:rPr lang="en-US" sz="2400" dirty="0" smtClean="0"/>
              <a:t> adds your e-mail name and address</a:t>
            </a:r>
          </a:p>
          <a:p>
            <a:pPr lvl="1"/>
            <a:r>
              <a:rPr lang="en-US" sz="2400" dirty="0" smtClean="0">
                <a:solidFill>
                  <a:srgbClr val="0000CC"/>
                </a:solidFill>
              </a:rPr>
              <a:t>Unsubscribing</a:t>
            </a:r>
            <a:r>
              <a:rPr lang="en-US" sz="2400" dirty="0" smtClean="0"/>
              <a:t> removes your name</a:t>
            </a:r>
            <a:endParaRPr lang="en-US" sz="2400" b="1" dirty="0" smtClean="0"/>
          </a:p>
        </p:txBody>
      </p:sp>
      <p:pic>
        <p:nvPicPr>
          <p:cNvPr id="4" name="Picture 3" descr="CFig2-28.gif"/>
          <p:cNvPicPr>
            <a:picLocks noChangeAspect="1"/>
          </p:cNvPicPr>
          <p:nvPr/>
        </p:nvPicPr>
        <p:blipFill>
          <a:blip r:embed="rId2" cstate="print"/>
          <a:srcRect/>
          <a:stretch>
            <a:fillRect/>
          </a:stretch>
        </p:blipFill>
        <p:spPr bwMode="auto">
          <a:xfrm>
            <a:off x="914400" y="2971799"/>
            <a:ext cx="5334000" cy="374514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8534400" cy="1143000"/>
          </a:xfrm>
        </p:spPr>
        <p:txBody>
          <a:bodyPr/>
          <a:lstStyle/>
          <a:p>
            <a:r>
              <a:rPr lang="en-US" dirty="0" smtClean="0">
                <a:solidFill>
                  <a:srgbClr val="0000CC"/>
                </a:solidFill>
              </a:rPr>
              <a:t>Instant messaging (IM)</a:t>
            </a:r>
            <a:r>
              <a:rPr lang="en-US" dirty="0" smtClean="0"/>
              <a:t> is a </a:t>
            </a:r>
            <a:r>
              <a:rPr lang="en-US" dirty="0" smtClean="0">
                <a:solidFill>
                  <a:srgbClr val="0000CC"/>
                </a:solidFill>
              </a:rPr>
              <a:t>real-time</a:t>
            </a:r>
            <a:r>
              <a:rPr lang="en-US" dirty="0" smtClean="0"/>
              <a:t> Internet communications service</a:t>
            </a:r>
            <a:endParaRPr lang="en-US" b="1" dirty="0" smtClean="0"/>
          </a:p>
        </p:txBody>
      </p:sp>
      <p:pic>
        <p:nvPicPr>
          <p:cNvPr id="5122" name="Picture 2"/>
          <p:cNvPicPr>
            <a:picLocks noChangeAspect="1" noChangeArrowheads="1"/>
          </p:cNvPicPr>
          <p:nvPr/>
        </p:nvPicPr>
        <p:blipFill>
          <a:blip r:embed="rId2" cstate="print"/>
          <a:srcRect/>
          <a:stretch>
            <a:fillRect/>
          </a:stretch>
        </p:blipFill>
        <p:spPr bwMode="auto">
          <a:xfrm>
            <a:off x="990599" y="2057400"/>
            <a:ext cx="5160723"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4648200" cy="5486400"/>
          </a:xfrm>
        </p:spPr>
        <p:txBody>
          <a:bodyPr/>
          <a:lstStyle/>
          <a:p>
            <a:r>
              <a:rPr lang="en-US" dirty="0" smtClean="0"/>
              <a:t>A </a:t>
            </a:r>
            <a:r>
              <a:rPr lang="en-US" dirty="0" smtClean="0">
                <a:solidFill>
                  <a:srgbClr val="0000CC"/>
                </a:solidFill>
              </a:rPr>
              <a:t>chat </a:t>
            </a:r>
            <a:r>
              <a:rPr lang="en-US" dirty="0" smtClean="0"/>
              <a:t>is a real-time typed conversation that takes place on a computer</a:t>
            </a:r>
          </a:p>
          <a:p>
            <a:r>
              <a:rPr lang="en-US" dirty="0" smtClean="0"/>
              <a:t>A </a:t>
            </a:r>
            <a:r>
              <a:rPr lang="en-US" dirty="0" smtClean="0">
                <a:solidFill>
                  <a:srgbClr val="0000CC"/>
                </a:solidFill>
              </a:rPr>
              <a:t>chat room </a:t>
            </a:r>
            <a:r>
              <a:rPr lang="en-US" dirty="0" smtClean="0"/>
              <a:t>is a location on an Internet server that permits users to chat with each other</a:t>
            </a:r>
          </a:p>
          <a:p>
            <a:endParaRPr lang="en-US" dirty="0"/>
          </a:p>
        </p:txBody>
      </p:sp>
      <p:pic>
        <p:nvPicPr>
          <p:cNvPr id="4" name="Content Placeholder 8" descr="Fig2-30.gif"/>
          <p:cNvPicPr>
            <a:picLocks noChangeAspect="1"/>
          </p:cNvPicPr>
          <p:nvPr/>
        </p:nvPicPr>
        <p:blipFill>
          <a:blip r:embed="rId2" cstate="print"/>
          <a:srcRect/>
          <a:stretch>
            <a:fillRect/>
          </a:stretch>
        </p:blipFill>
        <p:spPr>
          <a:xfrm>
            <a:off x="4876800" y="1447800"/>
            <a:ext cx="4038600" cy="33893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304800"/>
            <a:ext cx="8305800" cy="685800"/>
          </a:xfrm>
        </p:spPr>
        <p:txBody>
          <a:bodyPr/>
          <a:lstStyle/>
          <a:p>
            <a:r>
              <a:rPr lang="en-US" smtClean="0"/>
              <a:t>The Internet’s Major Services</a:t>
            </a:r>
          </a:p>
        </p:txBody>
      </p:sp>
      <p:sp>
        <p:nvSpPr>
          <p:cNvPr id="12291" name="Rectangle 3"/>
          <p:cNvSpPr>
            <a:spLocks noGrp="1" noChangeArrowheads="1"/>
          </p:cNvSpPr>
          <p:nvPr>
            <p:ph idx="1"/>
          </p:nvPr>
        </p:nvSpPr>
        <p:spPr/>
        <p:txBody>
          <a:bodyPr/>
          <a:lstStyle/>
          <a:p>
            <a:r>
              <a:rPr lang="en-US" smtClean="0"/>
              <a:t>Chat</a:t>
            </a:r>
          </a:p>
          <a:p>
            <a:pPr lvl="1"/>
            <a:r>
              <a:rPr lang="en-US" smtClean="0"/>
              <a:t>Public real time conversation</a:t>
            </a:r>
          </a:p>
          <a:p>
            <a:r>
              <a:rPr lang="en-US" smtClean="0"/>
              <a:t>Instant messaging</a:t>
            </a:r>
          </a:p>
          <a:p>
            <a:pPr lvl="1"/>
            <a:r>
              <a:rPr lang="en-US" smtClean="0"/>
              <a:t>Private real time conversation</a:t>
            </a:r>
          </a:p>
          <a:p>
            <a:r>
              <a:rPr lang="en-US" smtClean="0"/>
              <a:t> Peer-to-peer services</a:t>
            </a:r>
          </a:p>
          <a:p>
            <a:pPr lvl="1"/>
            <a:r>
              <a:rPr lang="en-US" smtClean="0"/>
              <a:t>Allows sharing of files among users</a:t>
            </a:r>
          </a:p>
          <a:p>
            <a:pPr lvl="1"/>
            <a:r>
              <a:rPr lang="en-US" smtClean="0"/>
              <a:t>Napster and Kazaa are examples</a:t>
            </a:r>
          </a:p>
          <a:p>
            <a:pPr lvl="1"/>
            <a:r>
              <a:rPr lang="en-US" smtClean="0"/>
              <a:t>Illegal to share copyrighted material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4038600" cy="5486400"/>
          </a:xfrm>
        </p:spPr>
        <p:txBody>
          <a:bodyPr/>
          <a:lstStyle/>
          <a:p>
            <a:r>
              <a:rPr lang="en-US" dirty="0" smtClean="0">
                <a:solidFill>
                  <a:srgbClr val="0000CC"/>
                </a:solidFill>
              </a:rPr>
              <a:t>VoIP</a:t>
            </a:r>
            <a:r>
              <a:rPr lang="en-US" dirty="0" smtClean="0"/>
              <a:t> (Voice over IP) enables users to speak to other users over the Internet</a:t>
            </a:r>
          </a:p>
          <a:p>
            <a:pPr lvl="1"/>
            <a:r>
              <a:rPr lang="en-US" dirty="0" smtClean="0"/>
              <a:t>Also called Internet telephony</a:t>
            </a:r>
          </a:p>
        </p:txBody>
      </p:sp>
      <p:pic>
        <p:nvPicPr>
          <p:cNvPr id="6146" name="Picture 2"/>
          <p:cNvPicPr>
            <a:picLocks noChangeAspect="1" noChangeArrowheads="1"/>
          </p:cNvPicPr>
          <p:nvPr/>
        </p:nvPicPr>
        <p:blipFill>
          <a:blip r:embed="rId2" cstate="print"/>
          <a:srcRect/>
          <a:stretch>
            <a:fillRect/>
          </a:stretch>
        </p:blipFill>
        <p:spPr bwMode="auto">
          <a:xfrm>
            <a:off x="4247819" y="1219200"/>
            <a:ext cx="4610431"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4343400" cy="5486400"/>
          </a:xfrm>
        </p:spPr>
        <p:txBody>
          <a:bodyPr/>
          <a:lstStyle/>
          <a:p>
            <a:r>
              <a:rPr lang="en-US" dirty="0" smtClean="0"/>
              <a:t>A </a:t>
            </a:r>
            <a:r>
              <a:rPr lang="en-US" dirty="0" smtClean="0">
                <a:solidFill>
                  <a:srgbClr val="0000CC"/>
                </a:solidFill>
              </a:rPr>
              <a:t>newsgroup</a:t>
            </a:r>
            <a:r>
              <a:rPr lang="en-US" dirty="0" smtClean="0"/>
              <a:t> is an online area in which users have written discussions about a particular subject</a:t>
            </a:r>
          </a:p>
          <a:p>
            <a:pPr lvl="1"/>
            <a:r>
              <a:rPr lang="en-US" dirty="0" smtClean="0"/>
              <a:t>Typically requires a newsreader</a:t>
            </a:r>
          </a:p>
          <a:p>
            <a:r>
              <a:rPr lang="en-US" dirty="0" smtClean="0"/>
              <a:t>A </a:t>
            </a:r>
            <a:r>
              <a:rPr lang="en-US" dirty="0" smtClean="0">
                <a:solidFill>
                  <a:srgbClr val="0000CC"/>
                </a:solidFill>
              </a:rPr>
              <a:t>message board</a:t>
            </a:r>
            <a:r>
              <a:rPr lang="en-US" dirty="0" smtClean="0">
                <a:solidFill>
                  <a:srgbClr val="5E8B46"/>
                </a:solidFill>
              </a:rPr>
              <a:t> </a:t>
            </a:r>
            <a:r>
              <a:rPr lang="en-US" dirty="0" smtClean="0"/>
              <a:t>is a Web-based type of discussion group</a:t>
            </a:r>
          </a:p>
        </p:txBody>
      </p:sp>
      <p:pic>
        <p:nvPicPr>
          <p:cNvPr id="4" name="Content Placeholder 9" descr="Fig2-32.gif"/>
          <p:cNvPicPr>
            <a:picLocks noChangeAspect="1"/>
          </p:cNvPicPr>
          <p:nvPr/>
        </p:nvPicPr>
        <p:blipFill>
          <a:blip r:embed="rId2" cstate="print"/>
          <a:srcRect/>
          <a:stretch>
            <a:fillRect/>
          </a:stretch>
        </p:blipFill>
        <p:spPr>
          <a:xfrm>
            <a:off x="4415914" y="1219200"/>
            <a:ext cx="4575686" cy="3124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p:txBody>
          <a:bodyPr/>
          <a:lstStyle/>
          <a:p>
            <a:r>
              <a:rPr lang="en-US" dirty="0" smtClean="0">
                <a:solidFill>
                  <a:srgbClr val="0000CC"/>
                </a:solidFill>
              </a:rPr>
              <a:t>FTP</a:t>
            </a:r>
            <a:r>
              <a:rPr lang="en-US" dirty="0" smtClean="0"/>
              <a:t> (File Transfer Protocol) is an Internet standard that permits file </a:t>
            </a:r>
            <a:r>
              <a:rPr lang="en-US" dirty="0" smtClean="0">
                <a:solidFill>
                  <a:srgbClr val="0000CC"/>
                </a:solidFill>
              </a:rPr>
              <a:t>uploading</a:t>
            </a:r>
            <a:r>
              <a:rPr lang="en-US" dirty="0" smtClean="0"/>
              <a:t> and downloading with other computers on the Internet</a:t>
            </a:r>
          </a:p>
          <a:p>
            <a:r>
              <a:rPr lang="en-US" dirty="0" smtClean="0"/>
              <a:t>Many operating systems include FTP capabilities</a:t>
            </a:r>
          </a:p>
          <a:p>
            <a:r>
              <a:rPr lang="en-US" dirty="0" smtClean="0"/>
              <a:t>An FTP server is a computer that allows users to upload and/or download files using FTP</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304800"/>
            <a:ext cx="8305800" cy="685800"/>
          </a:xfrm>
        </p:spPr>
        <p:txBody>
          <a:bodyPr/>
          <a:lstStyle/>
          <a:p>
            <a:r>
              <a:rPr lang="en-US" smtClean="0"/>
              <a:t>Understanding the Internet</a:t>
            </a:r>
          </a:p>
        </p:txBody>
      </p:sp>
      <p:sp>
        <p:nvSpPr>
          <p:cNvPr id="15363" name="Rectangle 3"/>
          <p:cNvSpPr>
            <a:spLocks noGrp="1" noChangeArrowheads="1"/>
          </p:cNvSpPr>
          <p:nvPr>
            <p:ph idx="1"/>
          </p:nvPr>
        </p:nvSpPr>
        <p:spPr/>
        <p:txBody>
          <a:bodyPr>
            <a:normAutofit lnSpcReduction="10000"/>
          </a:bodyPr>
          <a:lstStyle/>
          <a:p>
            <a:r>
              <a:rPr lang="en-US" dirty="0" smtClean="0"/>
              <a:t>The Internet allows accessing resources</a:t>
            </a:r>
          </a:p>
          <a:p>
            <a:r>
              <a:rPr lang="en-US" dirty="0" smtClean="0"/>
              <a:t>Many people believe that the Web and the Internet are the same thing, but this is not correct. In fact, they are two different things</a:t>
            </a:r>
          </a:p>
          <a:p>
            <a:r>
              <a:rPr lang="en-US" dirty="0" smtClean="0"/>
              <a:t>Web is a service (a system for accessing documents) that is supported by the Internet (a gigantic network).</a:t>
            </a:r>
          </a:p>
          <a:p>
            <a:r>
              <a:rPr lang="en-US" dirty="0" smtClean="0"/>
              <a:t>The Web simplifies the Internet</a:t>
            </a:r>
          </a:p>
          <a:p>
            <a:r>
              <a:rPr lang="en-US" dirty="0" smtClean="0"/>
              <a:t>The Web connects documents</a:t>
            </a:r>
          </a:p>
          <a:p>
            <a:pPr lvl="1"/>
            <a:r>
              <a:rPr lang="en-US" dirty="0" smtClean="0"/>
              <a:t>Hypertext creates links between documents</a:t>
            </a:r>
          </a:p>
          <a:p>
            <a:pPr lvl="1"/>
            <a:r>
              <a:rPr lang="en-US" dirty="0" smtClean="0"/>
              <a:t>Documents are stored on a web server</a:t>
            </a:r>
          </a:p>
          <a:p>
            <a:pPr lvl="1"/>
            <a:r>
              <a:rPr lang="en-US" dirty="0" smtClean="0"/>
              <a:t>HTTP delivers documents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04800"/>
            <a:ext cx="8305800" cy="685800"/>
          </a:xfrm>
        </p:spPr>
        <p:txBody>
          <a:bodyPr/>
          <a:lstStyle/>
          <a:p>
            <a:r>
              <a:rPr lang="en-US" smtClean="0"/>
              <a:t>Understanding the Internet</a:t>
            </a:r>
          </a:p>
        </p:txBody>
      </p:sp>
      <p:sp>
        <p:nvSpPr>
          <p:cNvPr id="16387" name="Rectangle 3"/>
          <p:cNvSpPr>
            <a:spLocks noGrp="1" noChangeArrowheads="1"/>
          </p:cNvSpPr>
          <p:nvPr>
            <p:ph idx="1"/>
          </p:nvPr>
        </p:nvSpPr>
        <p:spPr/>
        <p:txBody>
          <a:bodyPr/>
          <a:lstStyle/>
          <a:p>
            <a:r>
              <a:rPr lang="en-US" dirty="0" smtClean="0"/>
              <a:t>Web site is a collection of documents</a:t>
            </a:r>
          </a:p>
          <a:p>
            <a:pPr lvl="1"/>
            <a:r>
              <a:rPr lang="en-US" dirty="0" smtClean="0"/>
              <a:t>Document is a web page</a:t>
            </a:r>
          </a:p>
          <a:p>
            <a:pPr lvl="1"/>
            <a:r>
              <a:rPr lang="en-US" dirty="0" smtClean="0"/>
              <a:t>Pages are published to the web</a:t>
            </a:r>
          </a:p>
          <a:p>
            <a:r>
              <a:rPr lang="en-US" dirty="0" smtClean="0"/>
              <a:t>Hypertext Markup Language (HTML)</a:t>
            </a:r>
          </a:p>
          <a:p>
            <a:pPr lvl="1"/>
            <a:r>
              <a:rPr lang="en-US" dirty="0" smtClean="0"/>
              <a:t>Creates web pages</a:t>
            </a:r>
          </a:p>
          <a:p>
            <a:pPr lvl="1"/>
            <a:r>
              <a:rPr lang="en-US" dirty="0" smtClean="0"/>
              <a:t>Describes how pages should look</a:t>
            </a:r>
          </a:p>
          <a:p>
            <a:pPr lvl="1"/>
            <a:r>
              <a:rPr lang="en-US" dirty="0" smtClean="0"/>
              <a:t>Content enclosed in tags</a:t>
            </a:r>
          </a:p>
          <a:p>
            <a:pPr lvl="1"/>
            <a:r>
              <a:rPr lang="en-US" dirty="0" smtClean="0"/>
              <a:t>&lt;tag&gt;content&lt;/tag&gt;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8305800" cy="685800"/>
          </a:xfrm>
        </p:spPr>
        <p:txBody>
          <a:bodyPr/>
          <a:lstStyle/>
          <a:p>
            <a:r>
              <a:rPr lang="en-US" smtClean="0"/>
              <a:t>Understanding The Internet</a:t>
            </a:r>
          </a:p>
        </p:txBody>
      </p:sp>
      <p:sp>
        <p:nvSpPr>
          <p:cNvPr id="17411" name="Rectangle 3"/>
          <p:cNvSpPr>
            <a:spLocks noGrp="1" noChangeArrowheads="1"/>
          </p:cNvSpPr>
          <p:nvPr>
            <p:ph idx="1"/>
          </p:nvPr>
        </p:nvSpPr>
        <p:spPr/>
        <p:txBody>
          <a:bodyPr/>
          <a:lstStyle/>
          <a:p>
            <a:r>
              <a:rPr lang="en-US" dirty="0" smtClean="0"/>
              <a:t>Browsers</a:t>
            </a:r>
          </a:p>
          <a:p>
            <a:pPr lvl="1"/>
            <a:r>
              <a:rPr lang="en-US" dirty="0" smtClean="0"/>
              <a:t>a software application designed to find hypertext documents on the Web and then open the documents on the user’s computer</a:t>
            </a:r>
          </a:p>
          <a:p>
            <a:pPr lvl="1"/>
            <a:r>
              <a:rPr lang="en-US" dirty="0" smtClean="0"/>
              <a:t>Read and translate the HTML</a:t>
            </a:r>
          </a:p>
          <a:p>
            <a:pPr lvl="1"/>
            <a:r>
              <a:rPr lang="en-US" dirty="0" smtClean="0"/>
              <a:t>Display web content</a:t>
            </a:r>
          </a:p>
          <a:p>
            <a:r>
              <a:rPr lang="en-US" dirty="0" smtClean="0"/>
              <a:t>Uniform Resource Locator (URL)</a:t>
            </a:r>
          </a:p>
          <a:p>
            <a:pPr lvl="1"/>
            <a:r>
              <a:rPr lang="en-US" dirty="0" smtClean="0"/>
              <a:t>Address of a web page</a:t>
            </a:r>
          </a:p>
        </p:txBody>
      </p:sp>
      <p:pic>
        <p:nvPicPr>
          <p:cNvPr id="17412" name="Picture 5" descr="D:\My Documents\!books\norton im\chapter 2\url.tif"/>
          <p:cNvPicPr>
            <a:picLocks noChangeAspect="1" noChangeArrowheads="1"/>
          </p:cNvPicPr>
          <p:nvPr/>
        </p:nvPicPr>
        <p:blipFill>
          <a:blip r:embed="rId3" cstate="print"/>
          <a:srcRect/>
          <a:stretch>
            <a:fillRect/>
          </a:stretch>
        </p:blipFill>
        <p:spPr bwMode="auto">
          <a:xfrm>
            <a:off x="762000" y="3962400"/>
            <a:ext cx="6564313" cy="50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Internet</a:t>
            </a:r>
            <a:endParaRPr lang="en-US" dirty="0"/>
          </a:p>
        </p:txBody>
      </p:sp>
      <p:sp>
        <p:nvSpPr>
          <p:cNvPr id="3" name="Content Placeholder 2"/>
          <p:cNvSpPr>
            <a:spLocks noGrp="1"/>
          </p:cNvSpPr>
          <p:nvPr>
            <p:ph idx="1"/>
          </p:nvPr>
        </p:nvSpPr>
        <p:spPr>
          <a:xfrm>
            <a:off x="304800" y="1066800"/>
            <a:ext cx="8534400" cy="3276600"/>
          </a:xfrm>
        </p:spPr>
        <p:txBody>
          <a:bodyPr/>
          <a:lstStyle/>
          <a:p>
            <a:r>
              <a:rPr lang="en-US" sz="2800" dirty="0" smtClean="0"/>
              <a:t>An </a:t>
            </a:r>
            <a:r>
              <a:rPr lang="en-US" sz="2800" dirty="0" smtClean="0">
                <a:solidFill>
                  <a:srgbClr val="0000CC"/>
                </a:solidFill>
              </a:rPr>
              <a:t>IP address </a:t>
            </a:r>
            <a:r>
              <a:rPr lang="en-US" sz="2800" dirty="0" smtClean="0"/>
              <a:t>is a number that uniquely identifies each computer or device connected to the Internet</a:t>
            </a:r>
          </a:p>
          <a:p>
            <a:r>
              <a:rPr lang="en-US" sz="2800" dirty="0" smtClean="0"/>
              <a:t>A </a:t>
            </a:r>
            <a:r>
              <a:rPr lang="en-US" sz="2800" dirty="0" smtClean="0">
                <a:solidFill>
                  <a:srgbClr val="0000CC"/>
                </a:solidFill>
              </a:rPr>
              <a:t>domain name </a:t>
            </a:r>
            <a:r>
              <a:rPr lang="en-US" sz="2800" dirty="0" smtClean="0"/>
              <a:t>is the text version of an IP address</a:t>
            </a:r>
          </a:p>
          <a:p>
            <a:pPr lvl="1"/>
            <a:r>
              <a:rPr lang="en-US" sz="2400" dirty="0" smtClean="0"/>
              <a:t>Top-level domain (TLD)</a:t>
            </a:r>
          </a:p>
          <a:p>
            <a:r>
              <a:rPr lang="en-US" sz="2800" dirty="0" smtClean="0"/>
              <a:t>A </a:t>
            </a:r>
            <a:r>
              <a:rPr lang="en-US" sz="2800" dirty="0" smtClean="0">
                <a:solidFill>
                  <a:srgbClr val="0000CC"/>
                </a:solidFill>
              </a:rPr>
              <a:t>DNS server </a:t>
            </a:r>
            <a:r>
              <a:rPr lang="en-US" sz="2800" dirty="0" smtClean="0"/>
              <a:t>translates the domain name into its associated IP address</a:t>
            </a:r>
          </a:p>
        </p:txBody>
      </p:sp>
      <p:pic>
        <p:nvPicPr>
          <p:cNvPr id="4" name="Picture 3" descr="Fig2-04.gif"/>
          <p:cNvPicPr>
            <a:picLocks noChangeAspect="1"/>
          </p:cNvPicPr>
          <p:nvPr/>
        </p:nvPicPr>
        <p:blipFill>
          <a:blip r:embed="rId2" cstate="print"/>
          <a:srcRect/>
          <a:stretch>
            <a:fillRect/>
          </a:stretch>
        </p:blipFill>
        <p:spPr bwMode="auto">
          <a:xfrm>
            <a:off x="228600" y="4343400"/>
            <a:ext cx="8466667"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Wide Web</a:t>
            </a:r>
            <a:endParaRPr lang="en-US" dirty="0"/>
          </a:p>
        </p:txBody>
      </p:sp>
      <p:pic>
        <p:nvPicPr>
          <p:cNvPr id="4" name="Content Placeholder 7" descr="Fig2-05.gif"/>
          <p:cNvPicPr>
            <a:picLocks noGrp="1" noChangeAspect="1"/>
          </p:cNvPicPr>
          <p:nvPr>
            <p:ph idx="1"/>
          </p:nvPr>
        </p:nvPicPr>
        <p:blipFill>
          <a:blip r:embed="rId2" cstate="print"/>
          <a:srcRect/>
          <a:stretch>
            <a:fillRect/>
          </a:stretch>
        </p:blipFill>
        <p:spPr>
          <a:xfrm>
            <a:off x="1447800" y="1143000"/>
            <a:ext cx="5257800" cy="558593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World Wide Web</a:t>
            </a:r>
            <a:endParaRPr lang="en-US" dirty="0"/>
          </a:p>
        </p:txBody>
      </p:sp>
      <p:sp>
        <p:nvSpPr>
          <p:cNvPr id="3" name="Content Placeholder 2"/>
          <p:cNvSpPr>
            <a:spLocks noGrp="1"/>
          </p:cNvSpPr>
          <p:nvPr>
            <p:ph idx="1"/>
          </p:nvPr>
        </p:nvSpPr>
        <p:spPr/>
        <p:txBody>
          <a:bodyPr/>
          <a:lstStyle/>
          <a:p>
            <a:r>
              <a:rPr lang="en-US" dirty="0" smtClean="0"/>
              <a:t>The </a:t>
            </a:r>
            <a:r>
              <a:rPr lang="en-US" dirty="0" smtClean="0">
                <a:solidFill>
                  <a:srgbClr val="0000CC"/>
                </a:solidFill>
              </a:rPr>
              <a:t>World Wide Web</a:t>
            </a:r>
            <a:r>
              <a:rPr lang="en-US" dirty="0" smtClean="0"/>
              <a:t>, or </a:t>
            </a:r>
            <a:r>
              <a:rPr lang="en-US" dirty="0" smtClean="0">
                <a:solidFill>
                  <a:srgbClr val="0000CC"/>
                </a:solidFill>
              </a:rPr>
              <a:t>Web</a:t>
            </a:r>
            <a:r>
              <a:rPr lang="en-US" dirty="0" smtClean="0"/>
              <a:t>, consists of a worldwide collection of electronic documents (Web pages)</a:t>
            </a:r>
          </a:p>
          <a:p>
            <a:r>
              <a:rPr lang="en-US" dirty="0" smtClean="0"/>
              <a:t>A </a:t>
            </a:r>
            <a:r>
              <a:rPr lang="en-US" dirty="0" smtClean="0">
                <a:solidFill>
                  <a:srgbClr val="0000CC"/>
                </a:solidFill>
              </a:rPr>
              <a:t>Web site</a:t>
            </a:r>
            <a:r>
              <a:rPr lang="en-US" dirty="0" smtClean="0"/>
              <a:t> is a collection of related Web pages and associated items</a:t>
            </a:r>
          </a:p>
          <a:p>
            <a:r>
              <a:rPr lang="en-US" dirty="0" smtClean="0"/>
              <a:t>A </a:t>
            </a:r>
            <a:r>
              <a:rPr lang="en-US" dirty="0" smtClean="0">
                <a:solidFill>
                  <a:srgbClr val="0000CC"/>
                </a:solidFill>
              </a:rPr>
              <a:t>Web server </a:t>
            </a:r>
            <a:r>
              <a:rPr lang="en-US" dirty="0" smtClean="0"/>
              <a:t>is a computer that delivers requested Web pages to your computer</a:t>
            </a:r>
          </a:p>
          <a:p>
            <a:r>
              <a:rPr lang="en-US" dirty="0" smtClean="0">
                <a:solidFill>
                  <a:srgbClr val="0000CC"/>
                </a:solidFill>
              </a:rPr>
              <a:t>Web 2.0</a:t>
            </a:r>
            <a:r>
              <a:rPr lang="en-US" dirty="0" smtClean="0"/>
              <a:t> refers to Web sites that provide a means for users to interact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World Wide Web</a:t>
            </a:r>
            <a:endParaRPr lang="en-US" dirty="0"/>
          </a:p>
        </p:txBody>
      </p:sp>
      <p:sp>
        <p:nvSpPr>
          <p:cNvPr id="3" name="Content Placeholder 2"/>
          <p:cNvSpPr>
            <a:spLocks noGrp="1"/>
          </p:cNvSpPr>
          <p:nvPr>
            <p:ph idx="1"/>
          </p:nvPr>
        </p:nvSpPr>
        <p:spPr>
          <a:xfrm>
            <a:off x="304800" y="1066800"/>
            <a:ext cx="8534400" cy="1371600"/>
          </a:xfrm>
        </p:spPr>
        <p:txBody>
          <a:bodyPr/>
          <a:lstStyle/>
          <a:p>
            <a:r>
              <a:rPr lang="en-US" dirty="0" smtClean="0"/>
              <a:t>A </a:t>
            </a:r>
            <a:r>
              <a:rPr lang="en-US" dirty="0" smtClean="0">
                <a:solidFill>
                  <a:srgbClr val="0000CC"/>
                </a:solidFill>
              </a:rPr>
              <a:t>Web browser</a:t>
            </a:r>
            <a:r>
              <a:rPr lang="en-US" dirty="0" smtClean="0"/>
              <a:t>, or </a:t>
            </a:r>
            <a:r>
              <a:rPr lang="en-US" dirty="0" smtClean="0">
                <a:solidFill>
                  <a:srgbClr val="0000CC"/>
                </a:solidFill>
              </a:rPr>
              <a:t>browser,</a:t>
            </a:r>
            <a:r>
              <a:rPr lang="en-US" dirty="0" smtClean="0"/>
              <a:t> allows users to access Web pages and Web 2.0 programs</a:t>
            </a:r>
          </a:p>
        </p:txBody>
      </p:sp>
      <p:graphicFrame>
        <p:nvGraphicFramePr>
          <p:cNvPr id="5" name="Diagram 4"/>
          <p:cNvGraphicFramePr/>
          <p:nvPr/>
        </p:nvGraphicFramePr>
        <p:xfrm>
          <a:off x="304800" y="2438400"/>
          <a:ext cx="8534400" cy="332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08E70B9D-68E0-480D-87A5-13D52757AF95}"/>
                                            </p:graphicEl>
                                          </p:spTgt>
                                        </p:tgtEl>
                                        <p:attrNameLst>
                                          <p:attrName>style.visibility</p:attrName>
                                        </p:attrNameLst>
                                      </p:cBhvr>
                                      <p:to>
                                        <p:strVal val="visible"/>
                                      </p:to>
                                    </p:set>
                                    <p:animEffect transition="in" filter="dissolve">
                                      <p:cBhvr>
                                        <p:cTn id="7" dur="500"/>
                                        <p:tgtEl>
                                          <p:spTgt spid="5">
                                            <p:graphicEl>
                                              <a:dgm id="{08E70B9D-68E0-480D-87A5-13D52757AF95}"/>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AA4966A3-C74D-4CB5-8F57-45523DB02C2C}"/>
                                            </p:graphicEl>
                                          </p:spTgt>
                                        </p:tgtEl>
                                        <p:attrNameLst>
                                          <p:attrName>style.visibility</p:attrName>
                                        </p:attrNameLst>
                                      </p:cBhvr>
                                      <p:to>
                                        <p:strVal val="visible"/>
                                      </p:to>
                                    </p:set>
                                    <p:animEffect transition="in" filter="dissolve">
                                      <p:cBhvr>
                                        <p:cTn id="11" dur="500"/>
                                        <p:tgtEl>
                                          <p:spTgt spid="5">
                                            <p:graphicEl>
                                              <a:dgm id="{AA4966A3-C74D-4CB5-8F57-45523DB02C2C}"/>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B7470454-A925-4C89-ACA5-C0B066C395FB}"/>
                                            </p:graphicEl>
                                          </p:spTgt>
                                        </p:tgtEl>
                                        <p:attrNameLst>
                                          <p:attrName>style.visibility</p:attrName>
                                        </p:attrNameLst>
                                      </p:cBhvr>
                                      <p:to>
                                        <p:strVal val="visible"/>
                                      </p:to>
                                    </p:set>
                                    <p:animEffect transition="in" filter="dissolve">
                                      <p:cBhvr>
                                        <p:cTn id="15" dur="500"/>
                                        <p:tgtEl>
                                          <p:spTgt spid="5">
                                            <p:graphicEl>
                                              <a:dgm id="{B7470454-A925-4C89-ACA5-C0B066C395FB}"/>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5D37E157-ACA8-4A88-A2B0-F1D8EA246C35}"/>
                                            </p:graphicEl>
                                          </p:spTgt>
                                        </p:tgtEl>
                                        <p:attrNameLst>
                                          <p:attrName>style.visibility</p:attrName>
                                        </p:attrNameLst>
                                      </p:cBhvr>
                                      <p:to>
                                        <p:strVal val="visible"/>
                                      </p:to>
                                    </p:set>
                                    <p:animEffect transition="in" filter="dissolve">
                                      <p:cBhvr>
                                        <p:cTn id="19" dur="500"/>
                                        <p:tgtEl>
                                          <p:spTgt spid="5">
                                            <p:graphicEl>
                                              <a:dgm id="{5D37E157-ACA8-4A88-A2B0-F1D8EA246C35}"/>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F3D5FA6B-FA01-49E5-A13E-5BF2EFE1D70D}"/>
                                            </p:graphicEl>
                                          </p:spTgt>
                                        </p:tgtEl>
                                        <p:attrNameLst>
                                          <p:attrName>style.visibility</p:attrName>
                                        </p:attrNameLst>
                                      </p:cBhvr>
                                      <p:to>
                                        <p:strVal val="visible"/>
                                      </p:to>
                                    </p:set>
                                    <p:animEffect transition="in" filter="dissolve">
                                      <p:cBhvr>
                                        <p:cTn id="23" dur="500"/>
                                        <p:tgtEl>
                                          <p:spTgt spid="5">
                                            <p:graphicEl>
                                              <a:dgm id="{F3D5FA6B-FA01-49E5-A13E-5BF2EFE1D70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04800"/>
            <a:ext cx="8305800" cy="685800"/>
          </a:xfrm>
        </p:spPr>
        <p:txBody>
          <a:bodyPr/>
          <a:lstStyle/>
          <a:p>
            <a:r>
              <a:rPr lang="en-US" smtClean="0"/>
              <a:t>Understanding The Internet</a:t>
            </a:r>
          </a:p>
        </p:txBody>
      </p:sp>
      <p:sp>
        <p:nvSpPr>
          <p:cNvPr id="18435" name="Rectangle 3"/>
          <p:cNvSpPr>
            <a:spLocks noGrp="1" noChangeArrowheads="1"/>
          </p:cNvSpPr>
          <p:nvPr>
            <p:ph idx="1"/>
          </p:nvPr>
        </p:nvSpPr>
        <p:spPr/>
        <p:txBody>
          <a:bodyPr/>
          <a:lstStyle/>
          <a:p>
            <a:r>
              <a:rPr lang="en-US" smtClean="0"/>
              <a:t>Helper applications</a:t>
            </a:r>
          </a:p>
          <a:p>
            <a:pPr lvl="1"/>
            <a:r>
              <a:rPr lang="en-US" smtClean="0"/>
              <a:t>Plug-ins</a:t>
            </a:r>
          </a:p>
          <a:p>
            <a:pPr lvl="1"/>
            <a:r>
              <a:rPr lang="en-US" smtClean="0"/>
              <a:t>Enhance a browser’s functionality</a:t>
            </a:r>
          </a:p>
          <a:p>
            <a:r>
              <a:rPr lang="en-US" smtClean="0"/>
              <a:t>Streaming audio and video</a:t>
            </a:r>
          </a:p>
          <a:p>
            <a:pPr lvl="1"/>
            <a:r>
              <a:rPr lang="en-US" smtClean="0"/>
              <a:t>Sends the file in small chunks</a:t>
            </a:r>
          </a:p>
          <a:p>
            <a:pPr lvl="1"/>
            <a:r>
              <a:rPr lang="en-US" smtClean="0"/>
              <a:t>Chunks downloaded while others play</a:t>
            </a:r>
          </a:p>
          <a:p>
            <a:pPr>
              <a:buFontTx/>
              <a:buNone/>
            </a:pPr>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304800"/>
            <a:ext cx="8305800" cy="762000"/>
          </a:xfrm>
        </p:spPr>
        <p:txBody>
          <a:bodyPr/>
          <a:lstStyle/>
          <a:p>
            <a:r>
              <a:rPr lang="en-US" smtClean="0"/>
              <a:t>Streaming Audio</a:t>
            </a:r>
          </a:p>
        </p:txBody>
      </p:sp>
      <p:pic>
        <p:nvPicPr>
          <p:cNvPr id="19459" name="Picture 3" descr="D:\My Documents\!books\norton im\chapter 2\stream.tif"/>
          <p:cNvPicPr>
            <a:picLocks noChangeAspect="1" noChangeArrowheads="1"/>
          </p:cNvPicPr>
          <p:nvPr/>
        </p:nvPicPr>
        <p:blipFill>
          <a:blip r:embed="rId2" cstate="print"/>
          <a:srcRect/>
          <a:stretch>
            <a:fillRect/>
          </a:stretch>
        </p:blipFill>
        <p:spPr bwMode="auto">
          <a:xfrm>
            <a:off x="1524000" y="1219200"/>
            <a:ext cx="6705600" cy="532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04800"/>
            <a:ext cx="8305800" cy="685800"/>
          </a:xfrm>
        </p:spPr>
        <p:txBody>
          <a:bodyPr/>
          <a:lstStyle/>
          <a:p>
            <a:r>
              <a:rPr lang="en-US" smtClean="0"/>
              <a:t>Using a Browser And The WWW</a:t>
            </a:r>
          </a:p>
        </p:txBody>
      </p:sp>
      <p:sp>
        <p:nvSpPr>
          <p:cNvPr id="20483" name="Rectangle 3"/>
          <p:cNvSpPr>
            <a:spLocks noGrp="1" noChangeArrowheads="1"/>
          </p:cNvSpPr>
          <p:nvPr>
            <p:ph idx="1"/>
          </p:nvPr>
        </p:nvSpPr>
        <p:spPr/>
        <p:txBody>
          <a:bodyPr/>
          <a:lstStyle/>
          <a:p>
            <a:r>
              <a:rPr lang="en-US" smtClean="0"/>
              <a:t>Browser starts on the home page</a:t>
            </a:r>
          </a:p>
          <a:p>
            <a:r>
              <a:rPr lang="en-US" smtClean="0"/>
              <a:t>Navigating the web</a:t>
            </a:r>
          </a:p>
          <a:p>
            <a:pPr lvl="1"/>
            <a:r>
              <a:rPr lang="en-US" smtClean="0"/>
              <a:t>Enter a URL in the browser</a:t>
            </a:r>
          </a:p>
          <a:p>
            <a:pPr lvl="1"/>
            <a:r>
              <a:rPr lang="en-US" smtClean="0"/>
              <a:t>Click a link</a:t>
            </a:r>
          </a:p>
          <a:p>
            <a:pPr lvl="1"/>
            <a:r>
              <a:rPr lang="en-US" smtClean="0"/>
              <a:t>Links are typically blue underlined words</a:t>
            </a:r>
          </a:p>
          <a:p>
            <a:pPr lvl="1"/>
            <a:r>
              <a:rPr lang="en-US" smtClean="0"/>
              <a:t>Image maps are picture links</a:t>
            </a:r>
          </a:p>
          <a:p>
            <a:r>
              <a:rPr lang="en-US" smtClean="0"/>
              <a:t>When finished, close the browser</a:t>
            </a:r>
          </a:p>
          <a:p>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9" name="Content Placeholder 8"/>
          <p:cNvSpPr>
            <a:spLocks noGrp="1"/>
          </p:cNvSpPr>
          <p:nvPr>
            <p:ph idx="1"/>
          </p:nvPr>
        </p:nvSpPr>
        <p:spPr>
          <a:xfrm>
            <a:off x="304800" y="1066800"/>
            <a:ext cx="8686800" cy="5486400"/>
          </a:xfrm>
        </p:spPr>
        <p:txBody>
          <a:bodyPr/>
          <a:lstStyle/>
          <a:p>
            <a:r>
              <a:rPr lang="en-US" dirty="0" smtClean="0"/>
              <a:t>What is Internet</a:t>
            </a:r>
          </a:p>
          <a:p>
            <a:r>
              <a:rPr lang="en-US" dirty="0" smtClean="0"/>
              <a:t>History and evolution of Internet</a:t>
            </a:r>
          </a:p>
          <a:p>
            <a:r>
              <a:rPr lang="en-US" dirty="0" smtClean="0"/>
              <a:t>WWW Consortium</a:t>
            </a:r>
          </a:p>
          <a:p>
            <a:r>
              <a:rPr lang="en-US" dirty="0" smtClean="0"/>
              <a:t>Internet 2</a:t>
            </a:r>
          </a:p>
          <a:p>
            <a:r>
              <a:rPr lang="en-US" dirty="0" smtClean="0"/>
              <a:t>WWW Services</a:t>
            </a:r>
          </a:p>
          <a:p>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5682</TotalTime>
  <Words>1825</Words>
  <Application>Microsoft Office PowerPoint</Application>
  <PresentationFormat>On-screen Show (4:3)</PresentationFormat>
  <Paragraphs>254</Paragraphs>
  <Slides>40</Slides>
  <Notes>11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Edge</vt:lpstr>
      <vt:lpstr>CSC 101 Introduction to Computing  Lecture 21 </vt:lpstr>
      <vt:lpstr>Last Lecture Summary I</vt:lpstr>
      <vt:lpstr>Last Lecture Summary II</vt:lpstr>
      <vt:lpstr>Objectives Overview</vt:lpstr>
      <vt:lpstr>The Internet</vt:lpstr>
      <vt:lpstr>The Internet</vt:lpstr>
      <vt:lpstr>Evolution of the Internet</vt:lpstr>
      <vt:lpstr>The Internet’s History</vt:lpstr>
      <vt:lpstr>ARPANET 1973</vt:lpstr>
      <vt:lpstr>Evolution of the Internet</vt:lpstr>
      <vt:lpstr>The Internet’s History</vt:lpstr>
      <vt:lpstr>Today and the Future</vt:lpstr>
      <vt:lpstr>World Wide Web Consortium</vt:lpstr>
      <vt:lpstr>Internet2</vt:lpstr>
      <vt:lpstr>U.S. Internet Growth</vt:lpstr>
      <vt:lpstr>Evolution of the Internet</vt:lpstr>
      <vt:lpstr>Evolution of the Internet</vt:lpstr>
      <vt:lpstr>Evolution of the Internet</vt:lpstr>
      <vt:lpstr>Evolution of the Internet</vt:lpstr>
      <vt:lpstr>The Internet’s Major Services</vt:lpstr>
      <vt:lpstr>Other Internet Services</vt:lpstr>
      <vt:lpstr>Other Internet Services</vt:lpstr>
      <vt:lpstr>Other Internet Services</vt:lpstr>
      <vt:lpstr>Other Internet Services</vt:lpstr>
      <vt:lpstr>Other Internet Services</vt:lpstr>
      <vt:lpstr>The Internet’s Major Services</vt:lpstr>
      <vt:lpstr>Other Internet Services</vt:lpstr>
      <vt:lpstr>Other Internet Services</vt:lpstr>
      <vt:lpstr>Other Internet Services</vt:lpstr>
      <vt:lpstr>Understanding the Internet</vt:lpstr>
      <vt:lpstr>Understanding the Internet</vt:lpstr>
      <vt:lpstr>Understanding The Internet</vt:lpstr>
      <vt:lpstr>Evolution of the Internet</vt:lpstr>
      <vt:lpstr>World Wide Web</vt:lpstr>
      <vt:lpstr>The World Wide Web</vt:lpstr>
      <vt:lpstr>The World Wide Web</vt:lpstr>
      <vt:lpstr>Understanding The Internet</vt:lpstr>
      <vt:lpstr>Streaming Audio</vt:lpstr>
      <vt:lpstr>Using a Browser And The WWW</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427</cp:revision>
  <dcterms:created xsi:type="dcterms:W3CDTF">2004-10-06T00:41:44Z</dcterms:created>
  <dcterms:modified xsi:type="dcterms:W3CDTF">2012-06-16T13:02:54Z</dcterms:modified>
</cp:coreProperties>
</file>