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notesSlides/notesSlide12.xml" ContentType="application/vnd.openxmlformats-officedocument.presentationml.notesSlide+xml"/>
  <Override PartName="/ppt/diagrams/colors8.xml" ContentType="application/vnd.openxmlformats-officedocument.drawingml.diagramColors+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notesSlides/notesSlide3.xml" ContentType="application/vnd.openxmlformats-officedocument.presentationml.notesSlide+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20.xml" ContentType="application/vnd.openxmlformats-officedocument.presentationml.notesSlide+xml"/>
  <Override PartName="/ppt/diagrams/drawing8.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diagrams/quickStyle1.xml" ContentType="application/vnd.openxmlformats-officedocument.drawingml.diagramStyle+xml"/>
  <Default Extension="jpeg" ContentType="image/jpeg"/>
  <Override PartName="/ppt/diagrams/layout8.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80"/>
  </p:notesMasterIdLst>
  <p:sldIdLst>
    <p:sldId id="306" r:id="rId2"/>
    <p:sldId id="547" r:id="rId3"/>
    <p:sldId id="656" r:id="rId4"/>
    <p:sldId id="623" r:id="rId5"/>
    <p:sldId id="624" r:id="rId6"/>
    <p:sldId id="680" r:id="rId7"/>
    <p:sldId id="660" r:id="rId8"/>
    <p:sldId id="666" r:id="rId9"/>
    <p:sldId id="625" r:id="rId10"/>
    <p:sldId id="626" r:id="rId11"/>
    <p:sldId id="627" r:id="rId12"/>
    <p:sldId id="665" r:id="rId13"/>
    <p:sldId id="628" r:id="rId14"/>
    <p:sldId id="668" r:id="rId15"/>
    <p:sldId id="669" r:id="rId16"/>
    <p:sldId id="670" r:id="rId17"/>
    <p:sldId id="671" r:id="rId18"/>
    <p:sldId id="630" r:id="rId19"/>
    <p:sldId id="629" r:id="rId20"/>
    <p:sldId id="661" r:id="rId21"/>
    <p:sldId id="664" r:id="rId22"/>
    <p:sldId id="631" r:id="rId23"/>
    <p:sldId id="632" r:id="rId24"/>
    <p:sldId id="633" r:id="rId25"/>
    <p:sldId id="634" r:id="rId26"/>
    <p:sldId id="663" r:id="rId27"/>
    <p:sldId id="635" r:id="rId28"/>
    <p:sldId id="662" r:id="rId29"/>
    <p:sldId id="636" r:id="rId30"/>
    <p:sldId id="641" r:id="rId31"/>
    <p:sldId id="646" r:id="rId32"/>
    <p:sldId id="647" r:id="rId33"/>
    <p:sldId id="637" r:id="rId34"/>
    <p:sldId id="638" r:id="rId35"/>
    <p:sldId id="639" r:id="rId36"/>
    <p:sldId id="640" r:id="rId37"/>
    <p:sldId id="643" r:id="rId38"/>
    <p:sldId id="644" r:id="rId39"/>
    <p:sldId id="642" r:id="rId40"/>
    <p:sldId id="679" r:id="rId41"/>
    <p:sldId id="648" r:id="rId42"/>
    <p:sldId id="649" r:id="rId43"/>
    <p:sldId id="650" r:id="rId44"/>
    <p:sldId id="651" r:id="rId45"/>
    <p:sldId id="652" r:id="rId46"/>
    <p:sldId id="653" r:id="rId47"/>
    <p:sldId id="654" r:id="rId48"/>
    <p:sldId id="655" r:id="rId49"/>
    <p:sldId id="672" r:id="rId50"/>
    <p:sldId id="579" r:id="rId51"/>
    <p:sldId id="673" r:id="rId52"/>
    <p:sldId id="677" r:id="rId53"/>
    <p:sldId id="580" r:id="rId54"/>
    <p:sldId id="581" r:id="rId55"/>
    <p:sldId id="674" r:id="rId56"/>
    <p:sldId id="582" r:id="rId57"/>
    <p:sldId id="584" r:id="rId58"/>
    <p:sldId id="585" r:id="rId59"/>
    <p:sldId id="588" r:id="rId60"/>
    <p:sldId id="678" r:id="rId61"/>
    <p:sldId id="583" r:id="rId62"/>
    <p:sldId id="586" r:id="rId63"/>
    <p:sldId id="587" r:id="rId64"/>
    <p:sldId id="676" r:id="rId65"/>
    <p:sldId id="589" r:id="rId66"/>
    <p:sldId id="590" r:id="rId67"/>
    <p:sldId id="591" r:id="rId68"/>
    <p:sldId id="592" r:id="rId69"/>
    <p:sldId id="593" r:id="rId70"/>
    <p:sldId id="601" r:id="rId71"/>
    <p:sldId id="602" r:id="rId72"/>
    <p:sldId id="675" r:id="rId73"/>
    <p:sldId id="607" r:id="rId74"/>
    <p:sldId id="608" r:id="rId75"/>
    <p:sldId id="609" r:id="rId76"/>
    <p:sldId id="667" r:id="rId77"/>
    <p:sldId id="617" r:id="rId78"/>
    <p:sldId id="658" r:id="rId7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0000CC"/>
    <a:srgbClr val="990000"/>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6724" autoAdjust="0"/>
  </p:normalViewPr>
  <p:slideViewPr>
    <p:cSldViewPr>
      <p:cViewPr>
        <p:scale>
          <a:sx n="60" d="100"/>
          <a:sy n="60" d="100"/>
        </p:scale>
        <p:origin x="-955" y="101"/>
      </p:cViewPr>
      <p:guideLst>
        <p:guide orient="horz" pos="2160"/>
        <p:guide pos="2880"/>
      </p:guideLst>
    </p:cSldViewPr>
  </p:slideViewPr>
  <p:outlineViewPr>
    <p:cViewPr>
      <p:scale>
        <a:sx n="33" d="100"/>
        <a:sy n="33" d="100"/>
      </p:scale>
      <p:origin x="0" y="1134"/>
    </p:cViewPr>
    <p:sldLst>
      <p:sld r:id="rId1" collapse="1"/>
      <p:sld r:id="rId2" collapse="1"/>
      <p:sld r:id="rId3" collapse="1"/>
    </p:sldLst>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_rels/viewProps.xml.rels><?xml version="1.0" encoding="UTF-8" standalone="yes"?>
<Relationships xmlns="http://schemas.openxmlformats.org/package/2006/relationships"><Relationship Id="rId3" Type="http://schemas.openxmlformats.org/officeDocument/2006/relationships/slide" Target="slides/slide44.xml"/><Relationship Id="rId2" Type="http://schemas.openxmlformats.org/officeDocument/2006/relationships/slide" Target="slides/slide43.xml"/><Relationship Id="rId1" Type="http://schemas.openxmlformats.org/officeDocument/2006/relationships/slide" Target="slides/slide42.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BC15C7-9BC5-433D-92A7-BCC39A2CC830}" type="doc">
      <dgm:prSet loTypeId="urn:microsoft.com/office/officeart/2005/8/layout/default#41" loCatId="list" qsTypeId="urn:microsoft.com/office/officeart/2005/8/quickstyle/simple5" qsCatId="simple" csTypeId="urn:microsoft.com/office/officeart/2005/8/colors/accent4_3" csCatId="accent4" phldr="1"/>
      <dgm:spPr/>
      <dgm:t>
        <a:bodyPr/>
        <a:lstStyle/>
        <a:p>
          <a:endParaRPr lang="en-US"/>
        </a:p>
      </dgm:t>
    </dgm:pt>
    <dgm:pt modelId="{D106D101-98E2-4ADD-B050-08FB6FD9C7E3}">
      <dgm:prSet phldrT="[Text]"/>
      <dgm:spPr>
        <a:xfrm>
          <a:off x="0" y="528637"/>
          <a:ext cx="2762250" cy="1657349"/>
        </a:xfr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Explain the purpose of communications software</a:t>
          </a:r>
          <a:endParaRPr lang="en-US" dirty="0">
            <a:solidFill>
              <a:sysClr val="window" lastClr="FFFFFF"/>
            </a:solidFill>
            <a:latin typeface="Calibri"/>
            <a:ea typeface="+mn-ea"/>
            <a:cs typeface="+mn-cs"/>
          </a:endParaRPr>
        </a:p>
      </dgm:t>
    </dgm:pt>
    <dgm:pt modelId="{685FBDA6-CC85-496D-A170-BC99493577D0}" type="parTrans" cxnId="{F6B034F9-891C-437A-8AF1-AD1C485BC557}">
      <dgm:prSet/>
      <dgm:spPr/>
      <dgm:t>
        <a:bodyPr/>
        <a:lstStyle/>
        <a:p>
          <a:endParaRPr lang="en-US"/>
        </a:p>
      </dgm:t>
    </dgm:pt>
    <dgm:pt modelId="{1B976BB2-06E8-4BEE-A370-A1865A421EA8}" type="sibTrans" cxnId="{F6B034F9-891C-437A-8AF1-AD1C485BC557}">
      <dgm:prSet/>
      <dgm:spPr/>
      <dgm:t>
        <a:bodyPr/>
        <a:lstStyle/>
        <a:p>
          <a:endParaRPr lang="en-US"/>
        </a:p>
      </dgm:t>
    </dgm:pt>
    <dgm:pt modelId="{1787D83D-96D1-4C73-952E-10CDF82ABC8D}">
      <dgm:prSet/>
      <dgm:spPr>
        <a:xfrm>
          <a:off x="3038474" y="528637"/>
          <a:ext cx="2762250" cy="1657349"/>
        </a:xfrm>
        <a:gradFill rotWithShape="0">
          <a:gsLst>
            <a:gs pos="0">
              <a:srgbClr val="8064A2">
                <a:shade val="80000"/>
                <a:hueOff val="-44139"/>
                <a:satOff val="-1091"/>
                <a:lumOff val="6247"/>
                <a:alphaOff val="0"/>
                <a:shade val="51000"/>
                <a:satMod val="130000"/>
              </a:srgbClr>
            </a:gs>
            <a:gs pos="80000">
              <a:srgbClr val="8064A2">
                <a:shade val="80000"/>
                <a:hueOff val="-44139"/>
                <a:satOff val="-1091"/>
                <a:lumOff val="6247"/>
                <a:alphaOff val="0"/>
                <a:shade val="93000"/>
                <a:satMod val="130000"/>
              </a:srgbClr>
            </a:gs>
            <a:gs pos="100000">
              <a:srgbClr val="8064A2">
                <a:shade val="80000"/>
                <a:hueOff val="-44139"/>
                <a:satOff val="-1091"/>
                <a:lumOff val="624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various types of lines for communications over the telephone network</a:t>
          </a:r>
        </a:p>
      </dgm:t>
    </dgm:pt>
    <dgm:pt modelId="{225B319A-78AE-4A6C-9516-A6C34B97E8F4}" type="parTrans" cxnId="{54AC0A38-D036-4FFE-96DE-9867E4FC49BE}">
      <dgm:prSet/>
      <dgm:spPr/>
      <dgm:t>
        <a:bodyPr/>
        <a:lstStyle/>
        <a:p>
          <a:endParaRPr lang="en-US"/>
        </a:p>
      </dgm:t>
    </dgm:pt>
    <dgm:pt modelId="{72EA5C1C-2F0E-4F10-A79E-8F312FF09DCD}" type="sibTrans" cxnId="{54AC0A38-D036-4FFE-96DE-9867E4FC49BE}">
      <dgm:prSet/>
      <dgm:spPr/>
      <dgm:t>
        <a:bodyPr/>
        <a:lstStyle/>
        <a:p>
          <a:endParaRPr lang="en-US"/>
        </a:p>
      </dgm:t>
    </dgm:pt>
    <dgm:pt modelId="{47D4A842-04C0-4EDF-8F84-DA956DF41850}">
      <dgm:prSet/>
      <dgm:spPr>
        <a:xfrm>
          <a:off x="4557712" y="2462212"/>
          <a:ext cx="2762250" cy="1657349"/>
        </a:xfr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various physical and wireless transmission media</a:t>
          </a:r>
        </a:p>
      </dgm:t>
    </dgm:pt>
    <dgm:pt modelId="{9AB4D969-0C0B-4818-B07F-76AFF5481FED}" type="parTrans" cxnId="{5EE2EAFE-8808-4423-9F7E-AE4B4DDD452E}">
      <dgm:prSet/>
      <dgm:spPr/>
      <dgm:t>
        <a:bodyPr/>
        <a:lstStyle/>
        <a:p>
          <a:endParaRPr lang="en-US"/>
        </a:p>
      </dgm:t>
    </dgm:pt>
    <dgm:pt modelId="{CA084C1A-44BB-41FB-886E-00F3616570AE}" type="sibTrans" cxnId="{5EE2EAFE-8808-4423-9F7E-AE4B4DDD452E}">
      <dgm:prSet/>
      <dgm:spPr/>
      <dgm:t>
        <a:bodyPr/>
        <a:lstStyle/>
        <a:p>
          <a:endParaRPr lang="en-US"/>
        </a:p>
      </dgm:t>
    </dgm:pt>
    <dgm:pt modelId="{87FD296A-B2D2-4381-B24C-58A0904FAFFF}">
      <dgm:prSet/>
      <dgm:spPr>
        <a:xfrm>
          <a:off x="6076950" y="528637"/>
          <a:ext cx="2762250" cy="1657349"/>
        </a:xfrm>
        <a:gradFill rotWithShape="0">
          <a:gsLst>
            <a:gs pos="0">
              <a:srgbClr val="8064A2">
                <a:shade val="80000"/>
                <a:hueOff val="-88279"/>
                <a:satOff val="-2183"/>
                <a:lumOff val="12494"/>
                <a:alphaOff val="0"/>
                <a:shade val="51000"/>
                <a:satMod val="130000"/>
              </a:srgbClr>
            </a:gs>
            <a:gs pos="80000">
              <a:srgbClr val="8064A2">
                <a:shade val="80000"/>
                <a:hueOff val="-88279"/>
                <a:satOff val="-2183"/>
                <a:lumOff val="12494"/>
                <a:alphaOff val="0"/>
                <a:shade val="93000"/>
                <a:satMod val="130000"/>
              </a:srgbClr>
            </a:gs>
            <a:gs pos="100000">
              <a:srgbClr val="8064A2">
                <a:shade val="80000"/>
                <a:hueOff val="-88279"/>
                <a:satOff val="-2183"/>
                <a:lumOff val="1249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commonly used communications devices</a:t>
          </a:r>
        </a:p>
      </dgm:t>
    </dgm:pt>
    <dgm:pt modelId="{E080AF0B-F40B-45F0-AA82-38B96599E654}" type="parTrans" cxnId="{4CC27A8A-05CF-4B24-8254-328FEB3A4377}">
      <dgm:prSet/>
      <dgm:spPr/>
      <dgm:t>
        <a:bodyPr/>
        <a:lstStyle/>
        <a:p>
          <a:endParaRPr lang="en-US"/>
        </a:p>
      </dgm:t>
    </dgm:pt>
    <dgm:pt modelId="{0D94DF77-66C3-413A-985A-3D1A54833110}" type="sibTrans" cxnId="{4CC27A8A-05CF-4B24-8254-328FEB3A4377}">
      <dgm:prSet/>
      <dgm:spPr/>
      <dgm:t>
        <a:bodyPr/>
        <a:lstStyle/>
        <a:p>
          <a:endParaRPr lang="en-US"/>
        </a:p>
      </dgm:t>
    </dgm:pt>
    <dgm:pt modelId="{CCB6CCF2-088B-4F17-A293-16910C9FFED3}">
      <dgm:prSet/>
      <dgm:spPr>
        <a:xfrm>
          <a:off x="1519237" y="2462212"/>
          <a:ext cx="2762250" cy="1657349"/>
        </a:xfrm>
        <a:gradFill rotWithShape="0">
          <a:gsLst>
            <a:gs pos="0">
              <a:srgbClr val="8064A2">
                <a:shade val="80000"/>
                <a:hueOff val="-132418"/>
                <a:satOff val="-3274"/>
                <a:lumOff val="18741"/>
                <a:alphaOff val="0"/>
                <a:shade val="51000"/>
                <a:satMod val="130000"/>
              </a:srgbClr>
            </a:gs>
            <a:gs pos="80000">
              <a:srgbClr val="8064A2">
                <a:shade val="80000"/>
                <a:hueOff val="-132418"/>
                <a:satOff val="-3274"/>
                <a:lumOff val="18741"/>
                <a:alphaOff val="0"/>
                <a:shade val="93000"/>
                <a:satMod val="130000"/>
              </a:srgbClr>
            </a:gs>
            <a:gs pos="100000">
              <a:srgbClr val="8064A2">
                <a:shade val="80000"/>
                <a:hueOff val="-132418"/>
                <a:satOff val="-3274"/>
                <a:lumOff val="18741"/>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Discuss different ways to set up a home network</a:t>
          </a:r>
        </a:p>
      </dgm:t>
    </dgm:pt>
    <dgm:pt modelId="{09EF32F8-2C7D-4685-9D26-E7AA065A5476}" type="parTrans" cxnId="{C6C328EC-C28E-48B2-8560-C3E96B726ED0}">
      <dgm:prSet/>
      <dgm:spPr/>
      <dgm:t>
        <a:bodyPr/>
        <a:lstStyle/>
        <a:p>
          <a:endParaRPr lang="en-US"/>
        </a:p>
      </dgm:t>
    </dgm:pt>
    <dgm:pt modelId="{D14DE114-AF61-44A9-AB1C-52C711620753}" type="sibTrans" cxnId="{C6C328EC-C28E-48B2-8560-C3E96B726ED0}">
      <dgm:prSet/>
      <dgm:spPr/>
      <dgm:t>
        <a:bodyPr/>
        <a:lstStyle/>
        <a:p>
          <a:endParaRPr lang="en-US"/>
        </a:p>
      </dgm:t>
    </dgm:pt>
    <dgm:pt modelId="{0283AAF8-8E6B-4228-934C-18F9A9076AC0}" type="pres">
      <dgm:prSet presAssocID="{3DBC15C7-9BC5-433D-92A7-BCC39A2CC830}" presName="diagram" presStyleCnt="0">
        <dgm:presLayoutVars>
          <dgm:dir/>
          <dgm:resizeHandles val="exact"/>
        </dgm:presLayoutVars>
      </dgm:prSet>
      <dgm:spPr/>
      <dgm:t>
        <a:bodyPr/>
        <a:lstStyle/>
        <a:p>
          <a:endParaRPr lang="en-US"/>
        </a:p>
      </dgm:t>
    </dgm:pt>
    <dgm:pt modelId="{2C05064A-AF3B-4300-BA44-77588901B427}" type="pres">
      <dgm:prSet presAssocID="{D106D101-98E2-4ADD-B050-08FB6FD9C7E3}" presName="node" presStyleLbl="node1" presStyleIdx="0" presStyleCnt="5">
        <dgm:presLayoutVars>
          <dgm:bulletEnabled val="1"/>
        </dgm:presLayoutVars>
      </dgm:prSet>
      <dgm:spPr>
        <a:prstGeom prst="rect">
          <a:avLst/>
        </a:prstGeom>
      </dgm:spPr>
      <dgm:t>
        <a:bodyPr/>
        <a:lstStyle/>
        <a:p>
          <a:endParaRPr lang="en-US"/>
        </a:p>
      </dgm:t>
    </dgm:pt>
    <dgm:pt modelId="{EDCDCE41-86BA-475A-A518-EA8E02F91814}" type="pres">
      <dgm:prSet presAssocID="{1B976BB2-06E8-4BEE-A370-A1865A421EA8}" presName="sibTrans" presStyleCnt="0"/>
      <dgm:spPr/>
    </dgm:pt>
    <dgm:pt modelId="{0F6B154D-384A-426A-B16C-8D4D3179F73E}" type="pres">
      <dgm:prSet presAssocID="{1787D83D-96D1-4C73-952E-10CDF82ABC8D}" presName="node" presStyleLbl="node1" presStyleIdx="1" presStyleCnt="5">
        <dgm:presLayoutVars>
          <dgm:bulletEnabled val="1"/>
        </dgm:presLayoutVars>
      </dgm:prSet>
      <dgm:spPr>
        <a:prstGeom prst="rect">
          <a:avLst/>
        </a:prstGeom>
      </dgm:spPr>
      <dgm:t>
        <a:bodyPr/>
        <a:lstStyle/>
        <a:p>
          <a:endParaRPr lang="en-US"/>
        </a:p>
      </dgm:t>
    </dgm:pt>
    <dgm:pt modelId="{3E37D4BD-2E5C-4F77-A4CC-8F6B044B1BD9}" type="pres">
      <dgm:prSet presAssocID="{72EA5C1C-2F0E-4F10-A79E-8F312FF09DCD}" presName="sibTrans" presStyleCnt="0"/>
      <dgm:spPr/>
    </dgm:pt>
    <dgm:pt modelId="{63FA4BBB-4547-4E37-8E2F-E0CB2D785F67}" type="pres">
      <dgm:prSet presAssocID="{87FD296A-B2D2-4381-B24C-58A0904FAFFF}" presName="node" presStyleLbl="node1" presStyleIdx="2" presStyleCnt="5">
        <dgm:presLayoutVars>
          <dgm:bulletEnabled val="1"/>
        </dgm:presLayoutVars>
      </dgm:prSet>
      <dgm:spPr>
        <a:prstGeom prst="rect">
          <a:avLst/>
        </a:prstGeom>
      </dgm:spPr>
      <dgm:t>
        <a:bodyPr/>
        <a:lstStyle/>
        <a:p>
          <a:endParaRPr lang="en-US"/>
        </a:p>
      </dgm:t>
    </dgm:pt>
    <dgm:pt modelId="{572F24C1-47A1-4DA5-B986-EB81994E42C6}" type="pres">
      <dgm:prSet presAssocID="{0D94DF77-66C3-413A-985A-3D1A54833110}" presName="sibTrans" presStyleCnt="0"/>
      <dgm:spPr/>
    </dgm:pt>
    <dgm:pt modelId="{049534B1-E207-41B4-8BF9-3D0CB6A46669}" type="pres">
      <dgm:prSet presAssocID="{CCB6CCF2-088B-4F17-A293-16910C9FFED3}" presName="node" presStyleLbl="node1" presStyleIdx="3" presStyleCnt="5">
        <dgm:presLayoutVars>
          <dgm:bulletEnabled val="1"/>
        </dgm:presLayoutVars>
      </dgm:prSet>
      <dgm:spPr>
        <a:prstGeom prst="rect">
          <a:avLst/>
        </a:prstGeom>
      </dgm:spPr>
      <dgm:t>
        <a:bodyPr/>
        <a:lstStyle/>
        <a:p>
          <a:endParaRPr lang="en-US"/>
        </a:p>
      </dgm:t>
    </dgm:pt>
    <dgm:pt modelId="{64ECB961-FE4F-42AD-B9CF-28DA9E1ED3E7}" type="pres">
      <dgm:prSet presAssocID="{D14DE114-AF61-44A9-AB1C-52C711620753}" presName="sibTrans" presStyleCnt="0"/>
      <dgm:spPr/>
    </dgm:pt>
    <dgm:pt modelId="{AEAC88ED-FF63-4E0F-A4D8-7569F7560517}" type="pres">
      <dgm:prSet presAssocID="{47D4A842-04C0-4EDF-8F84-DA956DF41850}" presName="node" presStyleLbl="node1" presStyleIdx="4" presStyleCnt="5">
        <dgm:presLayoutVars>
          <dgm:bulletEnabled val="1"/>
        </dgm:presLayoutVars>
      </dgm:prSet>
      <dgm:spPr>
        <a:prstGeom prst="rect">
          <a:avLst/>
        </a:prstGeom>
      </dgm:spPr>
      <dgm:t>
        <a:bodyPr/>
        <a:lstStyle/>
        <a:p>
          <a:endParaRPr lang="en-US"/>
        </a:p>
      </dgm:t>
    </dgm:pt>
  </dgm:ptLst>
  <dgm:cxnLst>
    <dgm:cxn modelId="{65C9639F-FA92-4D9F-9019-A7CCF2700238}" type="presOf" srcId="{47D4A842-04C0-4EDF-8F84-DA956DF41850}" destId="{AEAC88ED-FF63-4E0F-A4D8-7569F7560517}" srcOrd="0" destOrd="0" presId="urn:microsoft.com/office/officeart/2005/8/layout/default#41"/>
    <dgm:cxn modelId="{4CC27A8A-05CF-4B24-8254-328FEB3A4377}" srcId="{3DBC15C7-9BC5-433D-92A7-BCC39A2CC830}" destId="{87FD296A-B2D2-4381-B24C-58A0904FAFFF}" srcOrd="2" destOrd="0" parTransId="{E080AF0B-F40B-45F0-AA82-38B96599E654}" sibTransId="{0D94DF77-66C3-413A-985A-3D1A54833110}"/>
    <dgm:cxn modelId="{55C13BB9-6A1C-44D8-BE3F-87634F289368}" type="presOf" srcId="{87FD296A-B2D2-4381-B24C-58A0904FAFFF}" destId="{63FA4BBB-4547-4E37-8E2F-E0CB2D785F67}" srcOrd="0" destOrd="0" presId="urn:microsoft.com/office/officeart/2005/8/layout/default#41"/>
    <dgm:cxn modelId="{C6C328EC-C28E-48B2-8560-C3E96B726ED0}" srcId="{3DBC15C7-9BC5-433D-92A7-BCC39A2CC830}" destId="{CCB6CCF2-088B-4F17-A293-16910C9FFED3}" srcOrd="3" destOrd="0" parTransId="{09EF32F8-2C7D-4685-9D26-E7AA065A5476}" sibTransId="{D14DE114-AF61-44A9-AB1C-52C711620753}"/>
    <dgm:cxn modelId="{E9770426-9A18-4BA4-808C-1937365C7D9A}" type="presOf" srcId="{1787D83D-96D1-4C73-952E-10CDF82ABC8D}" destId="{0F6B154D-384A-426A-B16C-8D4D3179F73E}" srcOrd="0" destOrd="0" presId="urn:microsoft.com/office/officeart/2005/8/layout/default#41"/>
    <dgm:cxn modelId="{F6B034F9-891C-437A-8AF1-AD1C485BC557}" srcId="{3DBC15C7-9BC5-433D-92A7-BCC39A2CC830}" destId="{D106D101-98E2-4ADD-B050-08FB6FD9C7E3}" srcOrd="0" destOrd="0" parTransId="{685FBDA6-CC85-496D-A170-BC99493577D0}" sibTransId="{1B976BB2-06E8-4BEE-A370-A1865A421EA8}"/>
    <dgm:cxn modelId="{5EE2EAFE-8808-4423-9F7E-AE4B4DDD452E}" srcId="{3DBC15C7-9BC5-433D-92A7-BCC39A2CC830}" destId="{47D4A842-04C0-4EDF-8F84-DA956DF41850}" srcOrd="4" destOrd="0" parTransId="{9AB4D969-0C0B-4818-B07F-76AFF5481FED}" sibTransId="{CA084C1A-44BB-41FB-886E-00F3616570AE}"/>
    <dgm:cxn modelId="{B02D42F4-1055-4D1D-BCE0-68EFCCF96634}" type="presOf" srcId="{D106D101-98E2-4ADD-B050-08FB6FD9C7E3}" destId="{2C05064A-AF3B-4300-BA44-77588901B427}" srcOrd="0" destOrd="0" presId="urn:microsoft.com/office/officeart/2005/8/layout/default#41"/>
    <dgm:cxn modelId="{B6E23D7E-1A8E-45FB-AA45-DFCEA4BDA47B}" type="presOf" srcId="{3DBC15C7-9BC5-433D-92A7-BCC39A2CC830}" destId="{0283AAF8-8E6B-4228-934C-18F9A9076AC0}" srcOrd="0" destOrd="0" presId="urn:microsoft.com/office/officeart/2005/8/layout/default#41"/>
    <dgm:cxn modelId="{2B634C4E-E3F5-4C4E-B49A-FEA7A944A5B4}" type="presOf" srcId="{CCB6CCF2-088B-4F17-A293-16910C9FFED3}" destId="{049534B1-E207-41B4-8BF9-3D0CB6A46669}" srcOrd="0" destOrd="0" presId="urn:microsoft.com/office/officeart/2005/8/layout/default#41"/>
    <dgm:cxn modelId="{54AC0A38-D036-4FFE-96DE-9867E4FC49BE}" srcId="{3DBC15C7-9BC5-433D-92A7-BCC39A2CC830}" destId="{1787D83D-96D1-4C73-952E-10CDF82ABC8D}" srcOrd="1" destOrd="0" parTransId="{225B319A-78AE-4A6C-9516-A6C34B97E8F4}" sibTransId="{72EA5C1C-2F0E-4F10-A79E-8F312FF09DCD}"/>
    <dgm:cxn modelId="{4971BF27-0606-439F-8078-1A2FBCFCC593}" type="presParOf" srcId="{0283AAF8-8E6B-4228-934C-18F9A9076AC0}" destId="{2C05064A-AF3B-4300-BA44-77588901B427}" srcOrd="0" destOrd="0" presId="urn:microsoft.com/office/officeart/2005/8/layout/default#41"/>
    <dgm:cxn modelId="{7C545EEB-873E-4E4B-B5C6-57A611ED3B31}" type="presParOf" srcId="{0283AAF8-8E6B-4228-934C-18F9A9076AC0}" destId="{EDCDCE41-86BA-475A-A518-EA8E02F91814}" srcOrd="1" destOrd="0" presId="urn:microsoft.com/office/officeart/2005/8/layout/default#41"/>
    <dgm:cxn modelId="{2DB63E02-A9BB-447D-874C-290908E04C8D}" type="presParOf" srcId="{0283AAF8-8E6B-4228-934C-18F9A9076AC0}" destId="{0F6B154D-384A-426A-B16C-8D4D3179F73E}" srcOrd="2" destOrd="0" presId="urn:microsoft.com/office/officeart/2005/8/layout/default#41"/>
    <dgm:cxn modelId="{9920BA42-7D46-47F0-B861-E79893EDF50E}" type="presParOf" srcId="{0283AAF8-8E6B-4228-934C-18F9A9076AC0}" destId="{3E37D4BD-2E5C-4F77-A4CC-8F6B044B1BD9}" srcOrd="3" destOrd="0" presId="urn:microsoft.com/office/officeart/2005/8/layout/default#41"/>
    <dgm:cxn modelId="{6309C5FF-436B-4680-8A37-3D7F1BAB3703}" type="presParOf" srcId="{0283AAF8-8E6B-4228-934C-18F9A9076AC0}" destId="{63FA4BBB-4547-4E37-8E2F-E0CB2D785F67}" srcOrd="4" destOrd="0" presId="urn:microsoft.com/office/officeart/2005/8/layout/default#41"/>
    <dgm:cxn modelId="{7E946C5F-B7A9-4B0C-8085-4D25EB031C44}" type="presParOf" srcId="{0283AAF8-8E6B-4228-934C-18F9A9076AC0}" destId="{572F24C1-47A1-4DA5-B986-EB81994E42C6}" srcOrd="5" destOrd="0" presId="urn:microsoft.com/office/officeart/2005/8/layout/default#41"/>
    <dgm:cxn modelId="{F0B03464-8566-4F36-B321-1E381DF0C9D7}" type="presParOf" srcId="{0283AAF8-8E6B-4228-934C-18F9A9076AC0}" destId="{049534B1-E207-41B4-8BF9-3D0CB6A46669}" srcOrd="6" destOrd="0" presId="urn:microsoft.com/office/officeart/2005/8/layout/default#41"/>
    <dgm:cxn modelId="{6EF67683-2EB0-42F3-BAD5-889CB021AEC2}" type="presParOf" srcId="{0283AAF8-8E6B-4228-934C-18F9A9076AC0}" destId="{64ECB961-FE4F-42AD-B9CF-28DA9E1ED3E7}" srcOrd="7" destOrd="0" presId="urn:microsoft.com/office/officeart/2005/8/layout/default#41"/>
    <dgm:cxn modelId="{9E5A14B1-325D-451A-9D3E-E72E5738DAD3}" type="presParOf" srcId="{0283AAF8-8E6B-4228-934C-18F9A9076AC0}" destId="{AEAC88ED-FF63-4E0F-A4D8-7569F7560517}" srcOrd="8" destOrd="0" presId="urn:microsoft.com/office/officeart/2005/8/layout/default#4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C9430F-04D6-4D36-81FA-76BA233E1598}" type="doc">
      <dgm:prSet loTypeId="urn:microsoft.com/office/officeart/2005/8/layout/default#46" loCatId="list" qsTypeId="urn:microsoft.com/office/officeart/2005/8/quickstyle/3d2" qsCatId="3D" csTypeId="urn:microsoft.com/office/officeart/2005/8/colors/accent2_3" csCatId="accent2" phldr="1"/>
      <dgm:spPr/>
      <dgm:t>
        <a:bodyPr/>
        <a:lstStyle/>
        <a:p>
          <a:endParaRPr lang="en-US"/>
        </a:p>
      </dgm:t>
    </dgm:pt>
    <dgm:pt modelId="{1874F76E-8317-4471-AE37-A2096E5E194E}">
      <dgm:prSet phldrT="[Text]"/>
      <dgm:spPr>
        <a:xfrm>
          <a:off x="2589" y="269676"/>
          <a:ext cx="2054423" cy="1232654"/>
        </a:xfrm>
        <a:gradFill rotWithShape="0">
          <a:gsLst>
            <a:gs pos="0">
              <a:srgbClr val="C0504D">
                <a:shade val="80000"/>
                <a:hueOff val="0"/>
                <a:satOff val="0"/>
                <a:lumOff val="0"/>
                <a:alphaOff val="0"/>
                <a:shade val="51000"/>
                <a:satMod val="130000"/>
              </a:srgbClr>
            </a:gs>
            <a:gs pos="80000">
              <a:srgbClr val="C0504D">
                <a:shade val="80000"/>
                <a:hueOff val="0"/>
                <a:satOff val="0"/>
                <a:lumOff val="0"/>
                <a:alphaOff val="0"/>
                <a:shade val="93000"/>
                <a:satMod val="130000"/>
              </a:srgbClr>
            </a:gs>
            <a:gs pos="100000">
              <a:srgbClr val="C0504D">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Ethernet</a:t>
          </a:r>
          <a:endParaRPr lang="en-US" dirty="0">
            <a:solidFill>
              <a:sysClr val="window" lastClr="FFFFFF"/>
            </a:solidFill>
            <a:latin typeface="Calibri"/>
            <a:ea typeface="+mn-ea"/>
            <a:cs typeface="+mn-cs"/>
          </a:endParaRPr>
        </a:p>
      </dgm:t>
    </dgm:pt>
    <dgm:pt modelId="{09DA4D57-D2D9-47ED-88EC-1FFAC4282061}" type="parTrans" cxnId="{123BCA06-F61F-4B77-B815-17463EA73BFF}">
      <dgm:prSet/>
      <dgm:spPr/>
      <dgm:t>
        <a:bodyPr/>
        <a:lstStyle/>
        <a:p>
          <a:endParaRPr lang="en-US"/>
        </a:p>
      </dgm:t>
    </dgm:pt>
    <dgm:pt modelId="{DDB638F9-7556-4905-8DC5-71F5DECBF38E}" type="sibTrans" cxnId="{123BCA06-F61F-4B77-B815-17463EA73BFF}">
      <dgm:prSet/>
      <dgm:spPr/>
      <dgm:t>
        <a:bodyPr/>
        <a:lstStyle/>
        <a:p>
          <a:endParaRPr lang="en-US"/>
        </a:p>
      </dgm:t>
    </dgm:pt>
    <dgm:pt modelId="{16897897-0ACA-422B-9F66-B5320B2B992C}">
      <dgm:prSet phldrT="[Text]"/>
      <dgm:spPr>
        <a:xfrm>
          <a:off x="2262455" y="269676"/>
          <a:ext cx="2054423" cy="1232654"/>
        </a:xfrm>
        <a:gradFill rotWithShape="0">
          <a:gsLst>
            <a:gs pos="0">
              <a:srgbClr val="C0504D">
                <a:shade val="80000"/>
                <a:hueOff val="-3986"/>
                <a:satOff val="-447"/>
                <a:lumOff val="2853"/>
                <a:alphaOff val="0"/>
                <a:shade val="51000"/>
                <a:satMod val="130000"/>
              </a:srgbClr>
            </a:gs>
            <a:gs pos="80000">
              <a:srgbClr val="C0504D">
                <a:shade val="80000"/>
                <a:hueOff val="-3986"/>
                <a:satOff val="-447"/>
                <a:lumOff val="2853"/>
                <a:alphaOff val="0"/>
                <a:shade val="93000"/>
                <a:satMod val="130000"/>
              </a:srgbClr>
            </a:gs>
            <a:gs pos="100000">
              <a:srgbClr val="C0504D">
                <a:shade val="80000"/>
                <a:hueOff val="-3986"/>
                <a:satOff val="-447"/>
                <a:lumOff val="285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Token ring</a:t>
          </a:r>
          <a:endParaRPr lang="en-US" dirty="0">
            <a:solidFill>
              <a:sysClr val="window" lastClr="FFFFFF"/>
            </a:solidFill>
            <a:latin typeface="Calibri"/>
            <a:ea typeface="+mn-ea"/>
            <a:cs typeface="+mn-cs"/>
          </a:endParaRPr>
        </a:p>
      </dgm:t>
    </dgm:pt>
    <dgm:pt modelId="{BE787F6B-1BCA-49A5-8E0A-C65E185DE3A0}" type="parTrans" cxnId="{600EE68D-35C1-4248-B034-7E569A2FD64A}">
      <dgm:prSet/>
      <dgm:spPr/>
      <dgm:t>
        <a:bodyPr/>
        <a:lstStyle/>
        <a:p>
          <a:endParaRPr lang="en-US"/>
        </a:p>
      </dgm:t>
    </dgm:pt>
    <dgm:pt modelId="{0F48B31B-1794-41A9-91F1-F485E44FACD7}" type="sibTrans" cxnId="{600EE68D-35C1-4248-B034-7E569A2FD64A}">
      <dgm:prSet/>
      <dgm:spPr/>
      <dgm:t>
        <a:bodyPr/>
        <a:lstStyle/>
        <a:p>
          <a:endParaRPr lang="en-US"/>
        </a:p>
      </dgm:t>
    </dgm:pt>
    <dgm:pt modelId="{72130512-71FB-4B0B-9302-A42E86E2F191}">
      <dgm:prSet phldrT="[Text]"/>
      <dgm:spPr>
        <a:xfrm>
          <a:off x="4522321" y="269676"/>
          <a:ext cx="2054423" cy="1232654"/>
        </a:xfrm>
        <a:gradFill rotWithShape="0">
          <a:gsLst>
            <a:gs pos="0">
              <a:srgbClr val="C0504D">
                <a:shade val="80000"/>
                <a:hueOff val="-7972"/>
                <a:satOff val="-894"/>
                <a:lumOff val="5707"/>
                <a:alphaOff val="0"/>
                <a:shade val="51000"/>
                <a:satMod val="130000"/>
              </a:srgbClr>
            </a:gs>
            <a:gs pos="80000">
              <a:srgbClr val="C0504D">
                <a:shade val="80000"/>
                <a:hueOff val="-7972"/>
                <a:satOff val="-894"/>
                <a:lumOff val="5707"/>
                <a:alphaOff val="0"/>
                <a:shade val="93000"/>
                <a:satMod val="130000"/>
              </a:srgbClr>
            </a:gs>
            <a:gs pos="100000">
              <a:srgbClr val="C0504D">
                <a:shade val="80000"/>
                <a:hueOff val="-7972"/>
                <a:satOff val="-894"/>
                <a:lumOff val="570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TCP/IP</a:t>
          </a:r>
          <a:endParaRPr lang="en-US" dirty="0">
            <a:solidFill>
              <a:sysClr val="window" lastClr="FFFFFF"/>
            </a:solidFill>
            <a:latin typeface="Calibri"/>
            <a:ea typeface="+mn-ea"/>
            <a:cs typeface="+mn-cs"/>
          </a:endParaRPr>
        </a:p>
      </dgm:t>
    </dgm:pt>
    <dgm:pt modelId="{C9B9F327-6A71-41B2-B1AF-0934E7C03A06}" type="parTrans" cxnId="{1BCC0D21-2024-42DD-9AFC-C0CD1CB06072}">
      <dgm:prSet/>
      <dgm:spPr/>
      <dgm:t>
        <a:bodyPr/>
        <a:lstStyle/>
        <a:p>
          <a:endParaRPr lang="en-US"/>
        </a:p>
      </dgm:t>
    </dgm:pt>
    <dgm:pt modelId="{79B7D4BC-031A-4CB4-AF74-AD50224B2984}" type="sibTrans" cxnId="{1BCC0D21-2024-42DD-9AFC-C0CD1CB06072}">
      <dgm:prSet/>
      <dgm:spPr/>
      <dgm:t>
        <a:bodyPr/>
        <a:lstStyle/>
        <a:p>
          <a:endParaRPr lang="en-US"/>
        </a:p>
      </dgm:t>
    </dgm:pt>
    <dgm:pt modelId="{4205452E-54C6-4340-879B-F3099F310C07}">
      <dgm:prSet phldrT="[Text]"/>
      <dgm:spPr>
        <a:xfrm>
          <a:off x="6782186" y="269676"/>
          <a:ext cx="2054423" cy="1232654"/>
        </a:xfrm>
        <a:gradFill rotWithShape="0">
          <a:gsLst>
            <a:gs pos="0">
              <a:srgbClr val="C0504D">
                <a:shade val="80000"/>
                <a:hueOff val="-11957"/>
                <a:satOff val="-1341"/>
                <a:lumOff val="8560"/>
                <a:alphaOff val="0"/>
                <a:shade val="51000"/>
                <a:satMod val="130000"/>
              </a:srgbClr>
            </a:gs>
            <a:gs pos="80000">
              <a:srgbClr val="C0504D">
                <a:shade val="80000"/>
                <a:hueOff val="-11957"/>
                <a:satOff val="-1341"/>
                <a:lumOff val="8560"/>
                <a:alphaOff val="0"/>
                <a:shade val="93000"/>
                <a:satMod val="130000"/>
              </a:srgbClr>
            </a:gs>
            <a:gs pos="100000">
              <a:srgbClr val="C0504D">
                <a:shade val="80000"/>
                <a:hueOff val="-11957"/>
                <a:satOff val="-1341"/>
                <a:lumOff val="856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Wi-Fi</a:t>
          </a:r>
          <a:endParaRPr lang="en-US" dirty="0">
            <a:solidFill>
              <a:sysClr val="window" lastClr="FFFFFF"/>
            </a:solidFill>
            <a:latin typeface="Calibri"/>
            <a:ea typeface="+mn-ea"/>
            <a:cs typeface="+mn-cs"/>
          </a:endParaRPr>
        </a:p>
      </dgm:t>
    </dgm:pt>
    <dgm:pt modelId="{0E29A795-4826-4132-A8AE-F5809429EE9F}" type="parTrans" cxnId="{ECB0BE2F-7316-499C-8338-66E08D1EC1C7}">
      <dgm:prSet/>
      <dgm:spPr/>
      <dgm:t>
        <a:bodyPr/>
        <a:lstStyle/>
        <a:p>
          <a:endParaRPr lang="en-US"/>
        </a:p>
      </dgm:t>
    </dgm:pt>
    <dgm:pt modelId="{B2362283-04AE-44AE-954C-53D1C737DF5E}" type="sibTrans" cxnId="{ECB0BE2F-7316-499C-8338-66E08D1EC1C7}">
      <dgm:prSet/>
      <dgm:spPr/>
      <dgm:t>
        <a:bodyPr/>
        <a:lstStyle/>
        <a:p>
          <a:endParaRPr lang="en-US"/>
        </a:p>
      </dgm:t>
    </dgm:pt>
    <dgm:pt modelId="{719AA5FA-A466-45F8-B195-38EC6BC15880}">
      <dgm:prSet phldrT="[Text]"/>
      <dgm:spPr>
        <a:xfrm>
          <a:off x="2589" y="1707772"/>
          <a:ext cx="2054423" cy="1232654"/>
        </a:xfrm>
        <a:gradFill rotWithShape="0">
          <a:gsLst>
            <a:gs pos="0">
              <a:srgbClr val="C0504D">
                <a:shade val="80000"/>
                <a:hueOff val="-15943"/>
                <a:satOff val="-1788"/>
                <a:lumOff val="11413"/>
                <a:alphaOff val="0"/>
                <a:shade val="51000"/>
                <a:satMod val="130000"/>
              </a:srgbClr>
            </a:gs>
            <a:gs pos="80000">
              <a:srgbClr val="C0504D">
                <a:shade val="80000"/>
                <a:hueOff val="-15943"/>
                <a:satOff val="-1788"/>
                <a:lumOff val="11413"/>
                <a:alphaOff val="0"/>
                <a:shade val="93000"/>
                <a:satMod val="130000"/>
              </a:srgbClr>
            </a:gs>
            <a:gs pos="100000">
              <a:srgbClr val="C0504D">
                <a:shade val="80000"/>
                <a:hueOff val="-15943"/>
                <a:satOff val="-1788"/>
                <a:lumOff val="1141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Bluetooth</a:t>
          </a:r>
          <a:endParaRPr lang="en-US" dirty="0">
            <a:solidFill>
              <a:sysClr val="window" lastClr="FFFFFF"/>
            </a:solidFill>
            <a:latin typeface="Calibri"/>
            <a:ea typeface="+mn-ea"/>
            <a:cs typeface="+mn-cs"/>
          </a:endParaRPr>
        </a:p>
      </dgm:t>
    </dgm:pt>
    <dgm:pt modelId="{06F58102-8B33-437F-BD28-650B6625E335}" type="parTrans" cxnId="{7F180A55-0966-4807-9745-1F287D858EB3}">
      <dgm:prSet/>
      <dgm:spPr/>
      <dgm:t>
        <a:bodyPr/>
        <a:lstStyle/>
        <a:p>
          <a:endParaRPr lang="en-US"/>
        </a:p>
      </dgm:t>
    </dgm:pt>
    <dgm:pt modelId="{D8747350-74E9-427E-9D20-71F13D62663E}" type="sibTrans" cxnId="{7F180A55-0966-4807-9745-1F287D858EB3}">
      <dgm:prSet/>
      <dgm:spPr/>
      <dgm:t>
        <a:bodyPr/>
        <a:lstStyle/>
        <a:p>
          <a:endParaRPr lang="en-US"/>
        </a:p>
      </dgm:t>
    </dgm:pt>
    <dgm:pt modelId="{C43F282D-BB16-4EF7-A6A2-A6633A90B930}">
      <dgm:prSet phldrT="[Text]"/>
      <dgm:spPr>
        <a:xfrm>
          <a:off x="2262455" y="1707772"/>
          <a:ext cx="2054423" cy="1232654"/>
        </a:xfrm>
        <a:gradFill rotWithShape="0">
          <a:gsLst>
            <a:gs pos="0">
              <a:srgbClr val="C0504D">
                <a:shade val="80000"/>
                <a:hueOff val="-19929"/>
                <a:satOff val="-2236"/>
                <a:lumOff val="14267"/>
                <a:alphaOff val="0"/>
                <a:shade val="51000"/>
                <a:satMod val="130000"/>
              </a:srgbClr>
            </a:gs>
            <a:gs pos="80000">
              <a:srgbClr val="C0504D">
                <a:shade val="80000"/>
                <a:hueOff val="-19929"/>
                <a:satOff val="-2236"/>
                <a:lumOff val="14267"/>
                <a:alphaOff val="0"/>
                <a:shade val="93000"/>
                <a:satMod val="130000"/>
              </a:srgbClr>
            </a:gs>
            <a:gs pos="100000">
              <a:srgbClr val="C0504D">
                <a:shade val="80000"/>
                <a:hueOff val="-19929"/>
                <a:satOff val="-2236"/>
                <a:lumOff val="1426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UWB</a:t>
          </a:r>
          <a:endParaRPr lang="en-US" dirty="0">
            <a:solidFill>
              <a:sysClr val="window" lastClr="FFFFFF"/>
            </a:solidFill>
            <a:latin typeface="Calibri"/>
            <a:ea typeface="+mn-ea"/>
            <a:cs typeface="+mn-cs"/>
          </a:endParaRPr>
        </a:p>
      </dgm:t>
    </dgm:pt>
    <dgm:pt modelId="{8D63DA12-B819-47E6-8FEF-6D79A921DC10}" type="parTrans" cxnId="{D963A54F-793D-400B-8C7E-BB046BA057B1}">
      <dgm:prSet/>
      <dgm:spPr/>
      <dgm:t>
        <a:bodyPr/>
        <a:lstStyle/>
        <a:p>
          <a:endParaRPr lang="en-US"/>
        </a:p>
      </dgm:t>
    </dgm:pt>
    <dgm:pt modelId="{799FDF16-D05A-49A2-90DD-ADAFB3CFDBD9}" type="sibTrans" cxnId="{D963A54F-793D-400B-8C7E-BB046BA057B1}">
      <dgm:prSet/>
      <dgm:spPr/>
      <dgm:t>
        <a:bodyPr/>
        <a:lstStyle/>
        <a:p>
          <a:endParaRPr lang="en-US"/>
        </a:p>
      </dgm:t>
    </dgm:pt>
    <dgm:pt modelId="{5419FDE4-68E1-467B-B9D3-068C5C5D94DC}">
      <dgm:prSet phldrT="[Text]"/>
      <dgm:spPr>
        <a:xfrm>
          <a:off x="4522321" y="1707772"/>
          <a:ext cx="2054423" cy="1232654"/>
        </a:xfrm>
        <a:gradFill rotWithShape="0">
          <a:gsLst>
            <a:gs pos="0">
              <a:srgbClr val="C0504D">
                <a:shade val="80000"/>
                <a:hueOff val="-23915"/>
                <a:satOff val="-2683"/>
                <a:lumOff val="17120"/>
                <a:alphaOff val="0"/>
                <a:shade val="51000"/>
                <a:satMod val="130000"/>
              </a:srgbClr>
            </a:gs>
            <a:gs pos="80000">
              <a:srgbClr val="C0504D">
                <a:shade val="80000"/>
                <a:hueOff val="-23915"/>
                <a:satOff val="-2683"/>
                <a:lumOff val="17120"/>
                <a:alphaOff val="0"/>
                <a:shade val="93000"/>
                <a:satMod val="130000"/>
              </a:srgbClr>
            </a:gs>
            <a:gs pos="100000">
              <a:srgbClr val="C0504D">
                <a:shade val="80000"/>
                <a:hueOff val="-23915"/>
                <a:satOff val="-2683"/>
                <a:lumOff val="1712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IrDA</a:t>
          </a:r>
          <a:endParaRPr lang="en-US" dirty="0">
            <a:solidFill>
              <a:sysClr val="window" lastClr="FFFFFF"/>
            </a:solidFill>
            <a:latin typeface="Calibri"/>
            <a:ea typeface="+mn-ea"/>
            <a:cs typeface="+mn-cs"/>
          </a:endParaRPr>
        </a:p>
      </dgm:t>
    </dgm:pt>
    <dgm:pt modelId="{B36FDAFE-2F98-4D60-88AE-49559DD85CA6}" type="parTrans" cxnId="{82AEE01A-45DF-43A2-8368-E517D86691AC}">
      <dgm:prSet/>
      <dgm:spPr/>
      <dgm:t>
        <a:bodyPr/>
        <a:lstStyle/>
        <a:p>
          <a:endParaRPr lang="en-US"/>
        </a:p>
      </dgm:t>
    </dgm:pt>
    <dgm:pt modelId="{47A64FAB-C908-4DA0-9AD7-1AD5DEDBC2B6}" type="sibTrans" cxnId="{82AEE01A-45DF-43A2-8368-E517D86691AC}">
      <dgm:prSet/>
      <dgm:spPr/>
      <dgm:t>
        <a:bodyPr/>
        <a:lstStyle/>
        <a:p>
          <a:endParaRPr lang="en-US"/>
        </a:p>
      </dgm:t>
    </dgm:pt>
    <dgm:pt modelId="{B64677E5-F64B-41C6-B362-1D433C04FA56}">
      <dgm:prSet phldrT="[Text]"/>
      <dgm:spPr>
        <a:xfrm>
          <a:off x="6782186" y="1707772"/>
          <a:ext cx="2054423" cy="1232654"/>
        </a:xfrm>
        <a:gradFill rotWithShape="0">
          <a:gsLst>
            <a:gs pos="0">
              <a:srgbClr val="C0504D">
                <a:shade val="80000"/>
                <a:hueOff val="-27900"/>
                <a:satOff val="-3130"/>
                <a:lumOff val="19973"/>
                <a:alphaOff val="0"/>
                <a:shade val="51000"/>
                <a:satMod val="130000"/>
              </a:srgbClr>
            </a:gs>
            <a:gs pos="80000">
              <a:srgbClr val="C0504D">
                <a:shade val="80000"/>
                <a:hueOff val="-27900"/>
                <a:satOff val="-3130"/>
                <a:lumOff val="19973"/>
                <a:alphaOff val="0"/>
                <a:shade val="93000"/>
                <a:satMod val="130000"/>
              </a:srgbClr>
            </a:gs>
            <a:gs pos="100000">
              <a:srgbClr val="C0504D">
                <a:shade val="80000"/>
                <a:hueOff val="-27900"/>
                <a:satOff val="-3130"/>
                <a:lumOff val="1997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RFID</a:t>
          </a:r>
          <a:endParaRPr lang="en-US" dirty="0">
            <a:solidFill>
              <a:sysClr val="window" lastClr="FFFFFF"/>
            </a:solidFill>
            <a:latin typeface="Calibri"/>
            <a:ea typeface="+mn-ea"/>
            <a:cs typeface="+mn-cs"/>
          </a:endParaRPr>
        </a:p>
      </dgm:t>
    </dgm:pt>
    <dgm:pt modelId="{AAD3808A-8B97-40D7-9A11-5541DBE38CC5}" type="parTrans" cxnId="{D15C9773-D84C-421E-B92D-676C279542D8}">
      <dgm:prSet/>
      <dgm:spPr/>
      <dgm:t>
        <a:bodyPr/>
        <a:lstStyle/>
        <a:p>
          <a:endParaRPr lang="en-US"/>
        </a:p>
      </dgm:t>
    </dgm:pt>
    <dgm:pt modelId="{62F59573-29EF-4A98-AADA-4F5CBC956761}" type="sibTrans" cxnId="{D15C9773-D84C-421E-B92D-676C279542D8}">
      <dgm:prSet/>
      <dgm:spPr/>
      <dgm:t>
        <a:bodyPr/>
        <a:lstStyle/>
        <a:p>
          <a:endParaRPr lang="en-US"/>
        </a:p>
      </dgm:t>
    </dgm:pt>
    <dgm:pt modelId="{CA9C1543-CBAD-43E1-9FF4-AF5288D9323F}">
      <dgm:prSet phldrT="[Text]"/>
      <dgm:spPr>
        <a:xfrm>
          <a:off x="2262455" y="3145869"/>
          <a:ext cx="2054423" cy="1232654"/>
        </a:xfrm>
        <a:gradFill rotWithShape="0">
          <a:gsLst>
            <a:gs pos="0">
              <a:srgbClr val="C0504D">
                <a:shade val="80000"/>
                <a:hueOff val="-31886"/>
                <a:satOff val="-3577"/>
                <a:lumOff val="22827"/>
                <a:alphaOff val="0"/>
                <a:shade val="51000"/>
                <a:satMod val="130000"/>
              </a:srgbClr>
            </a:gs>
            <a:gs pos="80000">
              <a:srgbClr val="C0504D">
                <a:shade val="80000"/>
                <a:hueOff val="-31886"/>
                <a:satOff val="-3577"/>
                <a:lumOff val="22827"/>
                <a:alphaOff val="0"/>
                <a:shade val="93000"/>
                <a:satMod val="130000"/>
              </a:srgbClr>
            </a:gs>
            <a:gs pos="100000">
              <a:srgbClr val="C0504D">
                <a:shade val="80000"/>
                <a:hueOff val="-31886"/>
                <a:satOff val="-3577"/>
                <a:lumOff val="2282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err="1" smtClean="0">
              <a:solidFill>
                <a:sysClr val="window" lastClr="FFFFFF"/>
              </a:solidFill>
              <a:latin typeface="Calibri"/>
              <a:ea typeface="+mn-ea"/>
              <a:cs typeface="+mn-cs"/>
            </a:rPr>
            <a:t>WiMAX</a:t>
          </a:r>
          <a:endParaRPr lang="en-US" dirty="0">
            <a:solidFill>
              <a:sysClr val="window" lastClr="FFFFFF"/>
            </a:solidFill>
            <a:latin typeface="Calibri"/>
            <a:ea typeface="+mn-ea"/>
            <a:cs typeface="+mn-cs"/>
          </a:endParaRPr>
        </a:p>
      </dgm:t>
    </dgm:pt>
    <dgm:pt modelId="{4F1FFB74-AFAD-4883-927B-C0EE05A72DFB}" type="parTrans" cxnId="{B2C8E937-A632-42C0-95A5-633797ED7490}">
      <dgm:prSet/>
      <dgm:spPr/>
      <dgm:t>
        <a:bodyPr/>
        <a:lstStyle/>
        <a:p>
          <a:endParaRPr lang="en-US"/>
        </a:p>
      </dgm:t>
    </dgm:pt>
    <dgm:pt modelId="{A5C8B97A-9AE5-47F5-9F5A-41BFB6F98E8C}" type="sibTrans" cxnId="{B2C8E937-A632-42C0-95A5-633797ED7490}">
      <dgm:prSet/>
      <dgm:spPr/>
      <dgm:t>
        <a:bodyPr/>
        <a:lstStyle/>
        <a:p>
          <a:endParaRPr lang="en-US"/>
        </a:p>
      </dgm:t>
    </dgm:pt>
    <dgm:pt modelId="{890B74CE-8479-4F06-96DA-B80032B468BC}">
      <dgm:prSet phldrT="[Text]"/>
      <dgm:spPr>
        <a:xfrm>
          <a:off x="4522321" y="3145869"/>
          <a:ext cx="2054423" cy="1232654"/>
        </a:xfrm>
        <a:gradFill rotWithShape="0">
          <a:gsLst>
            <a:gs pos="0">
              <a:srgbClr val="C0504D">
                <a:shade val="80000"/>
                <a:hueOff val="-35872"/>
                <a:satOff val="-4024"/>
                <a:lumOff val="25680"/>
                <a:alphaOff val="0"/>
                <a:shade val="51000"/>
                <a:satMod val="130000"/>
              </a:srgbClr>
            </a:gs>
            <a:gs pos="80000">
              <a:srgbClr val="C0504D">
                <a:shade val="80000"/>
                <a:hueOff val="-35872"/>
                <a:satOff val="-4024"/>
                <a:lumOff val="25680"/>
                <a:alphaOff val="0"/>
                <a:shade val="93000"/>
                <a:satMod val="130000"/>
              </a:srgbClr>
            </a:gs>
            <a:gs pos="100000">
              <a:srgbClr val="C0504D">
                <a:shade val="80000"/>
                <a:hueOff val="-35872"/>
                <a:satOff val="-4024"/>
                <a:lumOff val="2568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WAP</a:t>
          </a:r>
          <a:endParaRPr lang="en-US" dirty="0">
            <a:solidFill>
              <a:sysClr val="window" lastClr="FFFFFF"/>
            </a:solidFill>
            <a:latin typeface="Calibri"/>
            <a:ea typeface="+mn-ea"/>
            <a:cs typeface="+mn-cs"/>
          </a:endParaRPr>
        </a:p>
      </dgm:t>
    </dgm:pt>
    <dgm:pt modelId="{DE1D04A4-340F-4077-AA25-919AB11714D9}" type="parTrans" cxnId="{3855B355-2F37-4D47-BF76-095ED8A39ACC}">
      <dgm:prSet/>
      <dgm:spPr/>
      <dgm:t>
        <a:bodyPr/>
        <a:lstStyle/>
        <a:p>
          <a:endParaRPr lang="en-US"/>
        </a:p>
      </dgm:t>
    </dgm:pt>
    <dgm:pt modelId="{84B12427-2317-4E76-8169-E93E4FF64987}" type="sibTrans" cxnId="{3855B355-2F37-4D47-BF76-095ED8A39ACC}">
      <dgm:prSet/>
      <dgm:spPr/>
      <dgm:t>
        <a:bodyPr/>
        <a:lstStyle/>
        <a:p>
          <a:endParaRPr lang="en-US"/>
        </a:p>
      </dgm:t>
    </dgm:pt>
    <dgm:pt modelId="{7D2A3571-70E2-4297-8B78-C1AE0B40E141}" type="pres">
      <dgm:prSet presAssocID="{62C9430F-04D6-4D36-81FA-76BA233E1598}" presName="diagram" presStyleCnt="0">
        <dgm:presLayoutVars>
          <dgm:dir/>
          <dgm:resizeHandles val="exact"/>
        </dgm:presLayoutVars>
      </dgm:prSet>
      <dgm:spPr/>
      <dgm:t>
        <a:bodyPr/>
        <a:lstStyle/>
        <a:p>
          <a:endParaRPr lang="en-US"/>
        </a:p>
      </dgm:t>
    </dgm:pt>
    <dgm:pt modelId="{A9D97EAB-8E37-4053-9BE0-9E3FAD26B878}" type="pres">
      <dgm:prSet presAssocID="{1874F76E-8317-4471-AE37-A2096E5E194E}" presName="node" presStyleLbl="node1" presStyleIdx="0" presStyleCnt="10">
        <dgm:presLayoutVars>
          <dgm:bulletEnabled val="1"/>
        </dgm:presLayoutVars>
      </dgm:prSet>
      <dgm:spPr>
        <a:prstGeom prst="rect">
          <a:avLst/>
        </a:prstGeom>
      </dgm:spPr>
      <dgm:t>
        <a:bodyPr/>
        <a:lstStyle/>
        <a:p>
          <a:endParaRPr lang="en-US"/>
        </a:p>
      </dgm:t>
    </dgm:pt>
    <dgm:pt modelId="{975D5E10-EA78-4EDC-BD0B-D39FE8FD2E69}" type="pres">
      <dgm:prSet presAssocID="{DDB638F9-7556-4905-8DC5-71F5DECBF38E}" presName="sibTrans" presStyleCnt="0"/>
      <dgm:spPr/>
    </dgm:pt>
    <dgm:pt modelId="{B7567EDE-19B0-4509-933B-71973FA2ECB4}" type="pres">
      <dgm:prSet presAssocID="{16897897-0ACA-422B-9F66-B5320B2B992C}" presName="node" presStyleLbl="node1" presStyleIdx="1" presStyleCnt="10">
        <dgm:presLayoutVars>
          <dgm:bulletEnabled val="1"/>
        </dgm:presLayoutVars>
      </dgm:prSet>
      <dgm:spPr>
        <a:prstGeom prst="rect">
          <a:avLst/>
        </a:prstGeom>
      </dgm:spPr>
      <dgm:t>
        <a:bodyPr/>
        <a:lstStyle/>
        <a:p>
          <a:endParaRPr lang="en-US"/>
        </a:p>
      </dgm:t>
    </dgm:pt>
    <dgm:pt modelId="{7A1EEA4C-4FD8-45F4-A4A6-2FC21B84F7B2}" type="pres">
      <dgm:prSet presAssocID="{0F48B31B-1794-41A9-91F1-F485E44FACD7}" presName="sibTrans" presStyleCnt="0"/>
      <dgm:spPr/>
    </dgm:pt>
    <dgm:pt modelId="{9447B2E2-A35C-41B3-8501-3A1C21DC9B05}" type="pres">
      <dgm:prSet presAssocID="{72130512-71FB-4B0B-9302-A42E86E2F191}" presName="node" presStyleLbl="node1" presStyleIdx="2" presStyleCnt="10">
        <dgm:presLayoutVars>
          <dgm:bulletEnabled val="1"/>
        </dgm:presLayoutVars>
      </dgm:prSet>
      <dgm:spPr>
        <a:prstGeom prst="rect">
          <a:avLst/>
        </a:prstGeom>
      </dgm:spPr>
      <dgm:t>
        <a:bodyPr/>
        <a:lstStyle/>
        <a:p>
          <a:endParaRPr lang="en-US"/>
        </a:p>
      </dgm:t>
    </dgm:pt>
    <dgm:pt modelId="{050C55BD-46E1-4582-B79D-A1E2F282BFB9}" type="pres">
      <dgm:prSet presAssocID="{79B7D4BC-031A-4CB4-AF74-AD50224B2984}" presName="sibTrans" presStyleCnt="0"/>
      <dgm:spPr/>
    </dgm:pt>
    <dgm:pt modelId="{0A864D3B-780B-4EC3-9CB8-544EFF531BB5}" type="pres">
      <dgm:prSet presAssocID="{4205452E-54C6-4340-879B-F3099F310C07}" presName="node" presStyleLbl="node1" presStyleIdx="3" presStyleCnt="10">
        <dgm:presLayoutVars>
          <dgm:bulletEnabled val="1"/>
        </dgm:presLayoutVars>
      </dgm:prSet>
      <dgm:spPr>
        <a:prstGeom prst="rect">
          <a:avLst/>
        </a:prstGeom>
      </dgm:spPr>
      <dgm:t>
        <a:bodyPr/>
        <a:lstStyle/>
        <a:p>
          <a:endParaRPr lang="en-US"/>
        </a:p>
      </dgm:t>
    </dgm:pt>
    <dgm:pt modelId="{61D5BAD2-6228-4802-BE3D-D33DDC1985CA}" type="pres">
      <dgm:prSet presAssocID="{B2362283-04AE-44AE-954C-53D1C737DF5E}" presName="sibTrans" presStyleCnt="0"/>
      <dgm:spPr/>
    </dgm:pt>
    <dgm:pt modelId="{684C1824-9C04-4E9F-BBE9-CFF565CD4D99}" type="pres">
      <dgm:prSet presAssocID="{719AA5FA-A466-45F8-B195-38EC6BC15880}" presName="node" presStyleLbl="node1" presStyleIdx="4" presStyleCnt="10">
        <dgm:presLayoutVars>
          <dgm:bulletEnabled val="1"/>
        </dgm:presLayoutVars>
      </dgm:prSet>
      <dgm:spPr>
        <a:prstGeom prst="rect">
          <a:avLst/>
        </a:prstGeom>
      </dgm:spPr>
      <dgm:t>
        <a:bodyPr/>
        <a:lstStyle/>
        <a:p>
          <a:endParaRPr lang="en-US"/>
        </a:p>
      </dgm:t>
    </dgm:pt>
    <dgm:pt modelId="{945D1794-0F2C-447B-8F46-7A95B5FAAFD8}" type="pres">
      <dgm:prSet presAssocID="{D8747350-74E9-427E-9D20-71F13D62663E}" presName="sibTrans" presStyleCnt="0"/>
      <dgm:spPr/>
    </dgm:pt>
    <dgm:pt modelId="{1083ACCF-FEA8-44FB-AC55-92DA547B6774}" type="pres">
      <dgm:prSet presAssocID="{C43F282D-BB16-4EF7-A6A2-A6633A90B930}" presName="node" presStyleLbl="node1" presStyleIdx="5" presStyleCnt="10">
        <dgm:presLayoutVars>
          <dgm:bulletEnabled val="1"/>
        </dgm:presLayoutVars>
      </dgm:prSet>
      <dgm:spPr>
        <a:prstGeom prst="rect">
          <a:avLst/>
        </a:prstGeom>
      </dgm:spPr>
      <dgm:t>
        <a:bodyPr/>
        <a:lstStyle/>
        <a:p>
          <a:endParaRPr lang="en-US"/>
        </a:p>
      </dgm:t>
    </dgm:pt>
    <dgm:pt modelId="{7C485C41-3A9D-4AAF-95F8-57B62AAAA487}" type="pres">
      <dgm:prSet presAssocID="{799FDF16-D05A-49A2-90DD-ADAFB3CFDBD9}" presName="sibTrans" presStyleCnt="0"/>
      <dgm:spPr/>
    </dgm:pt>
    <dgm:pt modelId="{428752A3-586C-4F74-9A7A-B4B40FC6ED65}" type="pres">
      <dgm:prSet presAssocID="{5419FDE4-68E1-467B-B9D3-068C5C5D94DC}" presName="node" presStyleLbl="node1" presStyleIdx="6" presStyleCnt="10">
        <dgm:presLayoutVars>
          <dgm:bulletEnabled val="1"/>
        </dgm:presLayoutVars>
      </dgm:prSet>
      <dgm:spPr>
        <a:prstGeom prst="rect">
          <a:avLst/>
        </a:prstGeom>
      </dgm:spPr>
      <dgm:t>
        <a:bodyPr/>
        <a:lstStyle/>
        <a:p>
          <a:endParaRPr lang="en-US"/>
        </a:p>
      </dgm:t>
    </dgm:pt>
    <dgm:pt modelId="{2EA35C7F-310E-4E83-8EFA-9A0E398995F1}" type="pres">
      <dgm:prSet presAssocID="{47A64FAB-C908-4DA0-9AD7-1AD5DEDBC2B6}" presName="sibTrans" presStyleCnt="0"/>
      <dgm:spPr/>
    </dgm:pt>
    <dgm:pt modelId="{F77DA675-CB14-4ED9-9384-DD9F3CFFA899}" type="pres">
      <dgm:prSet presAssocID="{B64677E5-F64B-41C6-B362-1D433C04FA56}" presName="node" presStyleLbl="node1" presStyleIdx="7" presStyleCnt="10">
        <dgm:presLayoutVars>
          <dgm:bulletEnabled val="1"/>
        </dgm:presLayoutVars>
      </dgm:prSet>
      <dgm:spPr>
        <a:prstGeom prst="rect">
          <a:avLst/>
        </a:prstGeom>
      </dgm:spPr>
      <dgm:t>
        <a:bodyPr/>
        <a:lstStyle/>
        <a:p>
          <a:endParaRPr lang="en-US"/>
        </a:p>
      </dgm:t>
    </dgm:pt>
    <dgm:pt modelId="{3EF5F4FD-714D-465C-BBEE-AB366F6034D1}" type="pres">
      <dgm:prSet presAssocID="{62F59573-29EF-4A98-AADA-4F5CBC956761}" presName="sibTrans" presStyleCnt="0"/>
      <dgm:spPr/>
    </dgm:pt>
    <dgm:pt modelId="{6F47C1B6-0F61-4DD1-BA4C-50DE10886A7E}" type="pres">
      <dgm:prSet presAssocID="{CA9C1543-CBAD-43E1-9FF4-AF5288D9323F}" presName="node" presStyleLbl="node1" presStyleIdx="8" presStyleCnt="10">
        <dgm:presLayoutVars>
          <dgm:bulletEnabled val="1"/>
        </dgm:presLayoutVars>
      </dgm:prSet>
      <dgm:spPr>
        <a:prstGeom prst="rect">
          <a:avLst/>
        </a:prstGeom>
      </dgm:spPr>
      <dgm:t>
        <a:bodyPr/>
        <a:lstStyle/>
        <a:p>
          <a:endParaRPr lang="en-US"/>
        </a:p>
      </dgm:t>
    </dgm:pt>
    <dgm:pt modelId="{0B8653B9-D2CB-4A13-87DD-5DB133621A32}" type="pres">
      <dgm:prSet presAssocID="{A5C8B97A-9AE5-47F5-9F5A-41BFB6F98E8C}" presName="sibTrans" presStyleCnt="0"/>
      <dgm:spPr/>
    </dgm:pt>
    <dgm:pt modelId="{8C8C063D-2E4E-4AFC-B44C-2166970B271D}" type="pres">
      <dgm:prSet presAssocID="{890B74CE-8479-4F06-96DA-B80032B468BC}" presName="node" presStyleLbl="node1" presStyleIdx="9" presStyleCnt="10">
        <dgm:presLayoutVars>
          <dgm:bulletEnabled val="1"/>
        </dgm:presLayoutVars>
      </dgm:prSet>
      <dgm:spPr>
        <a:prstGeom prst="rect">
          <a:avLst/>
        </a:prstGeom>
      </dgm:spPr>
      <dgm:t>
        <a:bodyPr/>
        <a:lstStyle/>
        <a:p>
          <a:endParaRPr lang="en-US"/>
        </a:p>
      </dgm:t>
    </dgm:pt>
  </dgm:ptLst>
  <dgm:cxnLst>
    <dgm:cxn modelId="{DAF59C60-AD3E-49DA-BFF4-681B1C17C2C1}" type="presOf" srcId="{62C9430F-04D6-4D36-81FA-76BA233E1598}" destId="{7D2A3571-70E2-4297-8B78-C1AE0B40E141}" srcOrd="0" destOrd="0" presId="urn:microsoft.com/office/officeart/2005/8/layout/default#46"/>
    <dgm:cxn modelId="{1BCC0D21-2024-42DD-9AFC-C0CD1CB06072}" srcId="{62C9430F-04D6-4D36-81FA-76BA233E1598}" destId="{72130512-71FB-4B0B-9302-A42E86E2F191}" srcOrd="2" destOrd="0" parTransId="{C9B9F327-6A71-41B2-B1AF-0934E7C03A06}" sibTransId="{79B7D4BC-031A-4CB4-AF74-AD50224B2984}"/>
    <dgm:cxn modelId="{600EE68D-35C1-4248-B034-7E569A2FD64A}" srcId="{62C9430F-04D6-4D36-81FA-76BA233E1598}" destId="{16897897-0ACA-422B-9F66-B5320B2B992C}" srcOrd="1" destOrd="0" parTransId="{BE787F6B-1BCA-49A5-8E0A-C65E185DE3A0}" sibTransId="{0F48B31B-1794-41A9-91F1-F485E44FACD7}"/>
    <dgm:cxn modelId="{E70C23B0-98DE-4472-AA51-F6C34C63D5DC}" type="presOf" srcId="{890B74CE-8479-4F06-96DA-B80032B468BC}" destId="{8C8C063D-2E4E-4AFC-B44C-2166970B271D}" srcOrd="0" destOrd="0" presId="urn:microsoft.com/office/officeart/2005/8/layout/default#46"/>
    <dgm:cxn modelId="{81B34E60-08A2-4680-B375-380BDFBFA712}" type="presOf" srcId="{B64677E5-F64B-41C6-B362-1D433C04FA56}" destId="{F77DA675-CB14-4ED9-9384-DD9F3CFFA899}" srcOrd="0" destOrd="0" presId="urn:microsoft.com/office/officeart/2005/8/layout/default#46"/>
    <dgm:cxn modelId="{D963A54F-793D-400B-8C7E-BB046BA057B1}" srcId="{62C9430F-04D6-4D36-81FA-76BA233E1598}" destId="{C43F282D-BB16-4EF7-A6A2-A6633A90B930}" srcOrd="5" destOrd="0" parTransId="{8D63DA12-B819-47E6-8FEF-6D79A921DC10}" sibTransId="{799FDF16-D05A-49A2-90DD-ADAFB3CFDBD9}"/>
    <dgm:cxn modelId="{123BCA06-F61F-4B77-B815-17463EA73BFF}" srcId="{62C9430F-04D6-4D36-81FA-76BA233E1598}" destId="{1874F76E-8317-4471-AE37-A2096E5E194E}" srcOrd="0" destOrd="0" parTransId="{09DA4D57-D2D9-47ED-88EC-1FFAC4282061}" sibTransId="{DDB638F9-7556-4905-8DC5-71F5DECBF38E}"/>
    <dgm:cxn modelId="{82AEE01A-45DF-43A2-8368-E517D86691AC}" srcId="{62C9430F-04D6-4D36-81FA-76BA233E1598}" destId="{5419FDE4-68E1-467B-B9D3-068C5C5D94DC}" srcOrd="6" destOrd="0" parTransId="{B36FDAFE-2F98-4D60-88AE-49559DD85CA6}" sibTransId="{47A64FAB-C908-4DA0-9AD7-1AD5DEDBC2B6}"/>
    <dgm:cxn modelId="{B2C8E937-A632-42C0-95A5-633797ED7490}" srcId="{62C9430F-04D6-4D36-81FA-76BA233E1598}" destId="{CA9C1543-CBAD-43E1-9FF4-AF5288D9323F}" srcOrd="8" destOrd="0" parTransId="{4F1FFB74-AFAD-4883-927B-C0EE05A72DFB}" sibTransId="{A5C8B97A-9AE5-47F5-9F5A-41BFB6F98E8C}"/>
    <dgm:cxn modelId="{5DF62C13-8D8E-4D99-80BD-3AF4DC7F0C61}" type="presOf" srcId="{C43F282D-BB16-4EF7-A6A2-A6633A90B930}" destId="{1083ACCF-FEA8-44FB-AC55-92DA547B6774}" srcOrd="0" destOrd="0" presId="urn:microsoft.com/office/officeart/2005/8/layout/default#46"/>
    <dgm:cxn modelId="{D15C9773-D84C-421E-B92D-676C279542D8}" srcId="{62C9430F-04D6-4D36-81FA-76BA233E1598}" destId="{B64677E5-F64B-41C6-B362-1D433C04FA56}" srcOrd="7" destOrd="0" parTransId="{AAD3808A-8B97-40D7-9A11-5541DBE38CC5}" sibTransId="{62F59573-29EF-4A98-AADA-4F5CBC956761}"/>
    <dgm:cxn modelId="{7F180A55-0966-4807-9745-1F287D858EB3}" srcId="{62C9430F-04D6-4D36-81FA-76BA233E1598}" destId="{719AA5FA-A466-45F8-B195-38EC6BC15880}" srcOrd="4" destOrd="0" parTransId="{06F58102-8B33-437F-BD28-650B6625E335}" sibTransId="{D8747350-74E9-427E-9D20-71F13D62663E}"/>
    <dgm:cxn modelId="{885A4C19-9726-44A3-BFBA-A2EADAAE1E73}" type="presOf" srcId="{CA9C1543-CBAD-43E1-9FF4-AF5288D9323F}" destId="{6F47C1B6-0F61-4DD1-BA4C-50DE10886A7E}" srcOrd="0" destOrd="0" presId="urn:microsoft.com/office/officeart/2005/8/layout/default#46"/>
    <dgm:cxn modelId="{0277E9C9-40AE-4984-88D5-D5CD8D7EAB51}" type="presOf" srcId="{5419FDE4-68E1-467B-B9D3-068C5C5D94DC}" destId="{428752A3-586C-4F74-9A7A-B4B40FC6ED65}" srcOrd="0" destOrd="0" presId="urn:microsoft.com/office/officeart/2005/8/layout/default#46"/>
    <dgm:cxn modelId="{ECB0BE2F-7316-499C-8338-66E08D1EC1C7}" srcId="{62C9430F-04D6-4D36-81FA-76BA233E1598}" destId="{4205452E-54C6-4340-879B-F3099F310C07}" srcOrd="3" destOrd="0" parTransId="{0E29A795-4826-4132-A8AE-F5809429EE9F}" sibTransId="{B2362283-04AE-44AE-954C-53D1C737DF5E}"/>
    <dgm:cxn modelId="{C67A3905-00C0-45E4-9BF7-8F57EDF1FEB2}" type="presOf" srcId="{16897897-0ACA-422B-9F66-B5320B2B992C}" destId="{B7567EDE-19B0-4509-933B-71973FA2ECB4}" srcOrd="0" destOrd="0" presId="urn:microsoft.com/office/officeart/2005/8/layout/default#46"/>
    <dgm:cxn modelId="{A0DCDCD4-1BAF-4073-963B-26B9762741FE}" type="presOf" srcId="{72130512-71FB-4B0B-9302-A42E86E2F191}" destId="{9447B2E2-A35C-41B3-8501-3A1C21DC9B05}" srcOrd="0" destOrd="0" presId="urn:microsoft.com/office/officeart/2005/8/layout/default#46"/>
    <dgm:cxn modelId="{B57BE2D2-97E8-4FA0-BD30-67C89133304A}" type="presOf" srcId="{4205452E-54C6-4340-879B-F3099F310C07}" destId="{0A864D3B-780B-4EC3-9CB8-544EFF531BB5}" srcOrd="0" destOrd="0" presId="urn:microsoft.com/office/officeart/2005/8/layout/default#46"/>
    <dgm:cxn modelId="{3855B355-2F37-4D47-BF76-095ED8A39ACC}" srcId="{62C9430F-04D6-4D36-81FA-76BA233E1598}" destId="{890B74CE-8479-4F06-96DA-B80032B468BC}" srcOrd="9" destOrd="0" parTransId="{DE1D04A4-340F-4077-AA25-919AB11714D9}" sibTransId="{84B12427-2317-4E76-8169-E93E4FF64987}"/>
    <dgm:cxn modelId="{AF22D599-D06F-49CF-A05F-D4C12D38D67B}" type="presOf" srcId="{719AA5FA-A466-45F8-B195-38EC6BC15880}" destId="{684C1824-9C04-4E9F-BBE9-CFF565CD4D99}" srcOrd="0" destOrd="0" presId="urn:microsoft.com/office/officeart/2005/8/layout/default#46"/>
    <dgm:cxn modelId="{03444461-2430-4593-9538-9BDE5E06D3B6}" type="presOf" srcId="{1874F76E-8317-4471-AE37-A2096E5E194E}" destId="{A9D97EAB-8E37-4053-9BE0-9E3FAD26B878}" srcOrd="0" destOrd="0" presId="urn:microsoft.com/office/officeart/2005/8/layout/default#46"/>
    <dgm:cxn modelId="{A2A82963-CE65-427E-9DB2-7A6C78B1C8D1}" type="presParOf" srcId="{7D2A3571-70E2-4297-8B78-C1AE0B40E141}" destId="{A9D97EAB-8E37-4053-9BE0-9E3FAD26B878}" srcOrd="0" destOrd="0" presId="urn:microsoft.com/office/officeart/2005/8/layout/default#46"/>
    <dgm:cxn modelId="{CE36F130-DD21-4CF7-BAFD-ECAC2FE90428}" type="presParOf" srcId="{7D2A3571-70E2-4297-8B78-C1AE0B40E141}" destId="{975D5E10-EA78-4EDC-BD0B-D39FE8FD2E69}" srcOrd="1" destOrd="0" presId="urn:microsoft.com/office/officeart/2005/8/layout/default#46"/>
    <dgm:cxn modelId="{C45E0AA9-E81E-42D8-BD02-0A07A8BB54BA}" type="presParOf" srcId="{7D2A3571-70E2-4297-8B78-C1AE0B40E141}" destId="{B7567EDE-19B0-4509-933B-71973FA2ECB4}" srcOrd="2" destOrd="0" presId="urn:microsoft.com/office/officeart/2005/8/layout/default#46"/>
    <dgm:cxn modelId="{20DD1843-C822-4088-97E6-C8A6C4E899A2}" type="presParOf" srcId="{7D2A3571-70E2-4297-8B78-C1AE0B40E141}" destId="{7A1EEA4C-4FD8-45F4-A4A6-2FC21B84F7B2}" srcOrd="3" destOrd="0" presId="urn:microsoft.com/office/officeart/2005/8/layout/default#46"/>
    <dgm:cxn modelId="{938D590F-2C98-431C-96C4-104D7B7C304B}" type="presParOf" srcId="{7D2A3571-70E2-4297-8B78-C1AE0B40E141}" destId="{9447B2E2-A35C-41B3-8501-3A1C21DC9B05}" srcOrd="4" destOrd="0" presId="urn:microsoft.com/office/officeart/2005/8/layout/default#46"/>
    <dgm:cxn modelId="{1F79C6D7-12C7-4D92-8F2E-63C934F457DE}" type="presParOf" srcId="{7D2A3571-70E2-4297-8B78-C1AE0B40E141}" destId="{050C55BD-46E1-4582-B79D-A1E2F282BFB9}" srcOrd="5" destOrd="0" presId="urn:microsoft.com/office/officeart/2005/8/layout/default#46"/>
    <dgm:cxn modelId="{63609ADF-7F7A-4230-BDB7-DFC42A058A7F}" type="presParOf" srcId="{7D2A3571-70E2-4297-8B78-C1AE0B40E141}" destId="{0A864D3B-780B-4EC3-9CB8-544EFF531BB5}" srcOrd="6" destOrd="0" presId="urn:microsoft.com/office/officeart/2005/8/layout/default#46"/>
    <dgm:cxn modelId="{F7EC9DAA-3D14-47C4-BEC1-948FECAF0364}" type="presParOf" srcId="{7D2A3571-70E2-4297-8B78-C1AE0B40E141}" destId="{61D5BAD2-6228-4802-BE3D-D33DDC1985CA}" srcOrd="7" destOrd="0" presId="urn:microsoft.com/office/officeart/2005/8/layout/default#46"/>
    <dgm:cxn modelId="{BC751D33-6C46-479B-96D2-0FA9B9493280}" type="presParOf" srcId="{7D2A3571-70E2-4297-8B78-C1AE0B40E141}" destId="{684C1824-9C04-4E9F-BBE9-CFF565CD4D99}" srcOrd="8" destOrd="0" presId="urn:microsoft.com/office/officeart/2005/8/layout/default#46"/>
    <dgm:cxn modelId="{3F144871-F53F-4E81-8771-CB5CE35D57BA}" type="presParOf" srcId="{7D2A3571-70E2-4297-8B78-C1AE0B40E141}" destId="{945D1794-0F2C-447B-8F46-7A95B5FAAFD8}" srcOrd="9" destOrd="0" presId="urn:microsoft.com/office/officeart/2005/8/layout/default#46"/>
    <dgm:cxn modelId="{D4B1092F-A1B3-40B6-BC98-BD061D25CFAB}" type="presParOf" srcId="{7D2A3571-70E2-4297-8B78-C1AE0B40E141}" destId="{1083ACCF-FEA8-44FB-AC55-92DA547B6774}" srcOrd="10" destOrd="0" presId="urn:microsoft.com/office/officeart/2005/8/layout/default#46"/>
    <dgm:cxn modelId="{5D0032A3-B1AA-4772-8E83-434780918974}" type="presParOf" srcId="{7D2A3571-70E2-4297-8B78-C1AE0B40E141}" destId="{7C485C41-3A9D-4AAF-95F8-57B62AAAA487}" srcOrd="11" destOrd="0" presId="urn:microsoft.com/office/officeart/2005/8/layout/default#46"/>
    <dgm:cxn modelId="{9BD83783-F64D-435E-85FF-8A10F02E9260}" type="presParOf" srcId="{7D2A3571-70E2-4297-8B78-C1AE0B40E141}" destId="{428752A3-586C-4F74-9A7A-B4B40FC6ED65}" srcOrd="12" destOrd="0" presId="urn:microsoft.com/office/officeart/2005/8/layout/default#46"/>
    <dgm:cxn modelId="{B8B1CF74-9FB0-4CB9-86FF-B1A106775B71}" type="presParOf" srcId="{7D2A3571-70E2-4297-8B78-C1AE0B40E141}" destId="{2EA35C7F-310E-4E83-8EFA-9A0E398995F1}" srcOrd="13" destOrd="0" presId="urn:microsoft.com/office/officeart/2005/8/layout/default#46"/>
    <dgm:cxn modelId="{3540B58A-926F-4EE7-9D66-8ED6F3DD8DD0}" type="presParOf" srcId="{7D2A3571-70E2-4297-8B78-C1AE0B40E141}" destId="{F77DA675-CB14-4ED9-9384-DD9F3CFFA899}" srcOrd="14" destOrd="0" presId="urn:microsoft.com/office/officeart/2005/8/layout/default#46"/>
    <dgm:cxn modelId="{25CC3925-64AA-4178-AE1B-D8A6D7597316}" type="presParOf" srcId="{7D2A3571-70E2-4297-8B78-C1AE0B40E141}" destId="{3EF5F4FD-714D-465C-BBEE-AB366F6034D1}" srcOrd="15" destOrd="0" presId="urn:microsoft.com/office/officeart/2005/8/layout/default#46"/>
    <dgm:cxn modelId="{2F34A0B2-5F4E-4DA9-9F1A-EB16A9BAD862}" type="presParOf" srcId="{7D2A3571-70E2-4297-8B78-C1AE0B40E141}" destId="{6F47C1B6-0F61-4DD1-BA4C-50DE10886A7E}" srcOrd="16" destOrd="0" presId="urn:microsoft.com/office/officeart/2005/8/layout/default#46"/>
    <dgm:cxn modelId="{E9EB4BE4-3A80-46E1-9C84-DDAED9CBC020}" type="presParOf" srcId="{7D2A3571-70E2-4297-8B78-C1AE0B40E141}" destId="{0B8653B9-D2CB-4A13-87DD-5DB133621A32}" srcOrd="17" destOrd="0" presId="urn:microsoft.com/office/officeart/2005/8/layout/default#46"/>
    <dgm:cxn modelId="{F6DDD389-EBF5-4E03-A20E-B8B216BC0190}" type="presParOf" srcId="{7D2A3571-70E2-4297-8B78-C1AE0B40E141}" destId="{8C8C063D-2E4E-4AFC-B44C-2166970B271D}" srcOrd="18" destOrd="0" presId="urn:microsoft.com/office/officeart/2005/8/layout/default#46"/>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1A4AC5-F70A-47E9-B508-1F43A68A643F}"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en-US"/>
        </a:p>
      </dgm:t>
    </dgm:pt>
    <dgm:pt modelId="{0C289E35-E95F-4AC9-BE1E-F5D745B6E117}">
      <dgm:prSet phldrT="[Text]"/>
      <dgm:spPr>
        <a:xfrm>
          <a:off x="0" y="522120"/>
          <a:ext cx="8839200" cy="926639"/>
        </a:xfrm>
        <a:solidFill>
          <a:sysClr val="window" lastClr="FFFFFF">
            <a:hueOff val="0"/>
            <a:satOff val="0"/>
            <a:lumOff val="0"/>
            <a:alphaOff val="0"/>
          </a:sysClr>
        </a:solidFill>
        <a:ln w="25400" cap="flat" cmpd="sng" algn="ctr">
          <a:solidFill>
            <a:srgbClr val="C0504D">
              <a:shade val="80000"/>
              <a:hueOff val="0"/>
              <a:satOff val="0"/>
              <a:lumOff val="0"/>
              <a:alphaOff val="0"/>
            </a:srgbClr>
          </a:solidFill>
          <a:prstDash val="solid"/>
        </a:ln>
        <a:effectLst/>
      </dgm:spPr>
      <dgm:t>
        <a:bodyPr/>
        <a:lstStyle/>
        <a:p>
          <a:r>
            <a:rPr lang="en-US" b="1" dirty="0" smtClean="0">
              <a:solidFill>
                <a:srgbClr val="A52439"/>
              </a:solidFill>
              <a:latin typeface="Calibri"/>
              <a:ea typeface="+mn-ea"/>
              <a:cs typeface="+mn-cs"/>
            </a:rPr>
            <a:t>Ethernet</a:t>
          </a:r>
          <a:r>
            <a:rPr lang="en-US" b="0" dirty="0" smtClean="0">
              <a:solidFill>
                <a:sysClr val="windowText" lastClr="000000">
                  <a:hueOff val="0"/>
                  <a:satOff val="0"/>
                  <a:lumOff val="0"/>
                  <a:alphaOff val="0"/>
                </a:sysClr>
              </a:solidFill>
              <a:latin typeface="Calibri"/>
              <a:ea typeface="+mn-ea"/>
              <a:cs typeface="+mn-cs"/>
            </a:rPr>
            <a:t> is a network standard that specifies no computer controls when data can be transmitted</a:t>
          </a:r>
          <a:endParaRPr lang="en-US" b="1" dirty="0">
            <a:solidFill>
              <a:sysClr val="windowText" lastClr="000000">
                <a:hueOff val="0"/>
                <a:satOff val="0"/>
                <a:lumOff val="0"/>
                <a:alphaOff val="0"/>
              </a:sysClr>
            </a:solidFill>
            <a:latin typeface="Calibri"/>
            <a:ea typeface="+mn-ea"/>
            <a:cs typeface="+mn-cs"/>
          </a:endParaRPr>
        </a:p>
      </dgm:t>
    </dgm:pt>
    <dgm:pt modelId="{50B945C5-4883-4969-9B3E-AE89754E7638}" type="parTrans" cxnId="{78F646AD-923C-4815-9EEC-390CB433FB74}">
      <dgm:prSet/>
      <dgm:spPr/>
      <dgm:t>
        <a:bodyPr/>
        <a:lstStyle/>
        <a:p>
          <a:endParaRPr lang="en-US"/>
        </a:p>
      </dgm:t>
    </dgm:pt>
    <dgm:pt modelId="{8D1FBE19-43F1-4798-9729-2192AB51C818}" type="sibTrans" cxnId="{78F646AD-923C-4815-9EEC-390CB433FB74}">
      <dgm:prSet/>
      <dgm:spPr/>
      <dgm:t>
        <a:bodyPr/>
        <a:lstStyle/>
        <a:p>
          <a:endParaRPr lang="en-US"/>
        </a:p>
      </dgm:t>
    </dgm:pt>
    <dgm:pt modelId="{305FB2A0-0F1D-44FB-B7E7-05E0352537A8}">
      <dgm:prSet phldrT="[Text]"/>
      <dgm:spPr>
        <a:xfrm>
          <a:off x="0" y="1517880"/>
          <a:ext cx="8839200" cy="926639"/>
        </a:xfrm>
        <a:solidFill>
          <a:sysClr val="window" lastClr="FFFFFF">
            <a:hueOff val="0"/>
            <a:satOff val="0"/>
            <a:lumOff val="0"/>
            <a:alphaOff val="0"/>
          </a:sysClr>
        </a:solidFill>
        <a:ln w="25400" cap="flat" cmpd="sng" algn="ctr">
          <a:solidFill>
            <a:srgbClr val="C0504D">
              <a:shade val="80000"/>
              <a:hueOff val="0"/>
              <a:satOff val="0"/>
              <a:lumOff val="0"/>
              <a:alphaOff val="0"/>
            </a:srgbClr>
          </a:solidFill>
          <a:prstDash val="solid"/>
        </a:ln>
        <a:effectLst/>
      </dgm:spPr>
      <dgm:t>
        <a:bodyPr/>
        <a:lstStyle/>
        <a:p>
          <a:r>
            <a:rPr lang="en-US" b="0" dirty="0" smtClean="0">
              <a:solidFill>
                <a:sysClr val="windowText" lastClr="000000">
                  <a:hueOff val="0"/>
                  <a:satOff val="0"/>
                  <a:lumOff val="0"/>
                  <a:alphaOff val="0"/>
                </a:sysClr>
              </a:solidFill>
              <a:latin typeface="Calibri"/>
              <a:ea typeface="+mn-ea"/>
              <a:cs typeface="+mn-cs"/>
            </a:rPr>
            <a:t>The </a:t>
          </a:r>
          <a:r>
            <a:rPr lang="en-US" b="1" dirty="0" smtClean="0">
              <a:solidFill>
                <a:srgbClr val="A52439"/>
              </a:solidFill>
              <a:latin typeface="Calibri"/>
              <a:ea typeface="+mn-ea"/>
              <a:cs typeface="+mn-cs"/>
            </a:rPr>
            <a:t>token ring</a:t>
          </a:r>
          <a:r>
            <a:rPr lang="en-US" b="0" dirty="0" smtClean="0">
              <a:solidFill>
                <a:srgbClr val="A52439"/>
              </a:solidFill>
              <a:latin typeface="Calibri"/>
              <a:ea typeface="+mn-ea"/>
              <a:cs typeface="+mn-cs"/>
            </a:rPr>
            <a:t> </a:t>
          </a:r>
          <a:r>
            <a:rPr lang="en-US" b="0" dirty="0" smtClean="0">
              <a:solidFill>
                <a:sysClr val="windowText" lastClr="000000">
                  <a:hueOff val="0"/>
                  <a:satOff val="0"/>
                  <a:lumOff val="0"/>
                  <a:alphaOff val="0"/>
                </a:sysClr>
              </a:solidFill>
              <a:latin typeface="Calibri"/>
              <a:ea typeface="+mn-ea"/>
              <a:cs typeface="+mn-cs"/>
            </a:rPr>
            <a:t>standard specifies that computers and devices on the network share or pass a special signal (token)</a:t>
          </a:r>
        </a:p>
      </dgm:t>
    </dgm:pt>
    <dgm:pt modelId="{36C6F27A-4678-4FDE-8DDA-943D08EC93EA}" type="parTrans" cxnId="{BAC4B154-1FE9-432E-88D6-6F9B92BB64C0}">
      <dgm:prSet/>
      <dgm:spPr/>
      <dgm:t>
        <a:bodyPr/>
        <a:lstStyle/>
        <a:p>
          <a:endParaRPr lang="en-US"/>
        </a:p>
      </dgm:t>
    </dgm:pt>
    <dgm:pt modelId="{E61AD069-24D6-411F-918C-2E3DC12A24D5}" type="sibTrans" cxnId="{BAC4B154-1FE9-432E-88D6-6F9B92BB64C0}">
      <dgm:prSet/>
      <dgm:spPr/>
      <dgm:t>
        <a:bodyPr/>
        <a:lstStyle/>
        <a:p>
          <a:endParaRPr lang="en-US"/>
        </a:p>
      </dgm:t>
    </dgm:pt>
    <dgm:pt modelId="{D48CA669-DB9C-4A19-9A62-096B456A1CE2}">
      <dgm:prSet phldrT="[Text]"/>
      <dgm:spPr>
        <a:xfrm>
          <a:off x="0" y="2513639"/>
          <a:ext cx="8839200" cy="926639"/>
        </a:xfrm>
        <a:solidFill>
          <a:sysClr val="window" lastClr="FFFFFF">
            <a:hueOff val="0"/>
            <a:satOff val="0"/>
            <a:lumOff val="0"/>
            <a:alphaOff val="0"/>
          </a:sysClr>
        </a:solidFill>
        <a:ln w="25400" cap="flat" cmpd="sng" algn="ctr">
          <a:solidFill>
            <a:srgbClr val="C0504D">
              <a:shade val="80000"/>
              <a:hueOff val="0"/>
              <a:satOff val="0"/>
              <a:lumOff val="0"/>
              <a:alphaOff val="0"/>
            </a:srgbClr>
          </a:solidFill>
          <a:prstDash val="solid"/>
        </a:ln>
        <a:effectLst/>
      </dgm:spPr>
      <dgm:t>
        <a:bodyPr/>
        <a:lstStyle/>
        <a:p>
          <a:r>
            <a:rPr lang="en-US" b="1" dirty="0" smtClean="0">
              <a:solidFill>
                <a:srgbClr val="A52439"/>
              </a:solidFill>
              <a:latin typeface="Calibri"/>
              <a:ea typeface="+mn-ea"/>
              <a:cs typeface="+mn-cs"/>
            </a:rPr>
            <a:t>TCP/IP</a:t>
          </a:r>
          <a:r>
            <a:rPr lang="en-US" b="0" dirty="0" smtClean="0">
              <a:solidFill>
                <a:sysClr val="windowText" lastClr="000000">
                  <a:hueOff val="0"/>
                  <a:satOff val="0"/>
                  <a:lumOff val="0"/>
                  <a:alphaOff val="0"/>
                </a:sysClr>
              </a:solidFill>
              <a:latin typeface="Calibri"/>
              <a:ea typeface="+mn-ea"/>
              <a:cs typeface="+mn-cs"/>
            </a:rPr>
            <a:t> is a network standard that defines how messages are routed from one end of a network to another</a:t>
          </a:r>
          <a:endParaRPr lang="en-US" b="1" dirty="0" smtClean="0">
            <a:solidFill>
              <a:sysClr val="windowText" lastClr="000000">
                <a:hueOff val="0"/>
                <a:satOff val="0"/>
                <a:lumOff val="0"/>
                <a:alphaOff val="0"/>
              </a:sysClr>
            </a:solidFill>
            <a:latin typeface="Calibri"/>
            <a:ea typeface="+mn-ea"/>
            <a:cs typeface="+mn-cs"/>
          </a:endParaRPr>
        </a:p>
      </dgm:t>
    </dgm:pt>
    <dgm:pt modelId="{EAB9582E-E9B8-4B12-850E-892DF30BF247}" type="parTrans" cxnId="{AEC46322-CB44-4824-9501-5AF36BA897B0}">
      <dgm:prSet/>
      <dgm:spPr/>
      <dgm:t>
        <a:bodyPr/>
        <a:lstStyle/>
        <a:p>
          <a:endParaRPr lang="en-US"/>
        </a:p>
      </dgm:t>
    </dgm:pt>
    <dgm:pt modelId="{11182544-E5BE-40BE-BF32-293E92E072F9}" type="sibTrans" cxnId="{AEC46322-CB44-4824-9501-5AF36BA897B0}">
      <dgm:prSet/>
      <dgm:spPr/>
      <dgm:t>
        <a:bodyPr/>
        <a:lstStyle/>
        <a:p>
          <a:endParaRPr lang="en-US"/>
        </a:p>
      </dgm:t>
    </dgm:pt>
    <dgm:pt modelId="{A695A48A-E01A-4913-B722-F618D16E7E88}" type="pres">
      <dgm:prSet presAssocID="{E21A4AC5-F70A-47E9-B508-1F43A68A643F}" presName="linear" presStyleCnt="0">
        <dgm:presLayoutVars>
          <dgm:animLvl val="lvl"/>
          <dgm:resizeHandles val="exact"/>
        </dgm:presLayoutVars>
      </dgm:prSet>
      <dgm:spPr/>
      <dgm:t>
        <a:bodyPr/>
        <a:lstStyle/>
        <a:p>
          <a:endParaRPr lang="en-US"/>
        </a:p>
      </dgm:t>
    </dgm:pt>
    <dgm:pt modelId="{E1613B54-6218-487D-8CCF-C42B69333215}" type="pres">
      <dgm:prSet presAssocID="{0C289E35-E95F-4AC9-BE1E-F5D745B6E117}" presName="parentText" presStyleLbl="node1" presStyleIdx="0" presStyleCnt="3">
        <dgm:presLayoutVars>
          <dgm:chMax val="0"/>
          <dgm:bulletEnabled val="1"/>
        </dgm:presLayoutVars>
      </dgm:prSet>
      <dgm:spPr>
        <a:prstGeom prst="roundRect">
          <a:avLst/>
        </a:prstGeom>
      </dgm:spPr>
      <dgm:t>
        <a:bodyPr/>
        <a:lstStyle/>
        <a:p>
          <a:endParaRPr lang="en-US"/>
        </a:p>
      </dgm:t>
    </dgm:pt>
    <dgm:pt modelId="{590DD44B-A20D-4FA7-8DDD-29FFA66B35F5}" type="pres">
      <dgm:prSet presAssocID="{8D1FBE19-43F1-4798-9729-2192AB51C818}" presName="spacer" presStyleCnt="0"/>
      <dgm:spPr/>
    </dgm:pt>
    <dgm:pt modelId="{461842BB-DB60-4263-93C8-9D9B9B5ECFAA}" type="pres">
      <dgm:prSet presAssocID="{305FB2A0-0F1D-44FB-B7E7-05E0352537A8}" presName="parentText" presStyleLbl="node1" presStyleIdx="1" presStyleCnt="3">
        <dgm:presLayoutVars>
          <dgm:chMax val="0"/>
          <dgm:bulletEnabled val="1"/>
        </dgm:presLayoutVars>
      </dgm:prSet>
      <dgm:spPr>
        <a:prstGeom prst="roundRect">
          <a:avLst/>
        </a:prstGeom>
      </dgm:spPr>
      <dgm:t>
        <a:bodyPr/>
        <a:lstStyle/>
        <a:p>
          <a:endParaRPr lang="en-US"/>
        </a:p>
      </dgm:t>
    </dgm:pt>
    <dgm:pt modelId="{AEC1D798-53B5-45AF-BB6E-BBCF29BE85D0}" type="pres">
      <dgm:prSet presAssocID="{E61AD069-24D6-411F-918C-2E3DC12A24D5}" presName="spacer" presStyleCnt="0"/>
      <dgm:spPr/>
    </dgm:pt>
    <dgm:pt modelId="{52AC7EE7-D051-44C7-8900-80CE4670C2AA}" type="pres">
      <dgm:prSet presAssocID="{D48CA669-DB9C-4A19-9A62-096B456A1CE2}" presName="parentText" presStyleLbl="node1" presStyleIdx="2" presStyleCnt="3">
        <dgm:presLayoutVars>
          <dgm:chMax val="0"/>
          <dgm:bulletEnabled val="1"/>
        </dgm:presLayoutVars>
      </dgm:prSet>
      <dgm:spPr>
        <a:prstGeom prst="roundRect">
          <a:avLst/>
        </a:prstGeom>
      </dgm:spPr>
      <dgm:t>
        <a:bodyPr/>
        <a:lstStyle/>
        <a:p>
          <a:endParaRPr lang="en-US"/>
        </a:p>
      </dgm:t>
    </dgm:pt>
  </dgm:ptLst>
  <dgm:cxnLst>
    <dgm:cxn modelId="{1EF219CC-3202-47E8-9EC9-ACF32073EEFE}" type="presOf" srcId="{E21A4AC5-F70A-47E9-B508-1F43A68A643F}" destId="{A695A48A-E01A-4913-B722-F618D16E7E88}" srcOrd="0" destOrd="0" presId="urn:microsoft.com/office/officeart/2005/8/layout/vList2"/>
    <dgm:cxn modelId="{21BC6625-808E-4575-A33C-BE7D52A41CEF}" type="presOf" srcId="{D48CA669-DB9C-4A19-9A62-096B456A1CE2}" destId="{52AC7EE7-D051-44C7-8900-80CE4670C2AA}" srcOrd="0" destOrd="0" presId="urn:microsoft.com/office/officeart/2005/8/layout/vList2"/>
    <dgm:cxn modelId="{AEC46322-CB44-4824-9501-5AF36BA897B0}" srcId="{E21A4AC5-F70A-47E9-B508-1F43A68A643F}" destId="{D48CA669-DB9C-4A19-9A62-096B456A1CE2}" srcOrd="2" destOrd="0" parTransId="{EAB9582E-E9B8-4B12-850E-892DF30BF247}" sibTransId="{11182544-E5BE-40BE-BF32-293E92E072F9}"/>
    <dgm:cxn modelId="{78F646AD-923C-4815-9EEC-390CB433FB74}" srcId="{E21A4AC5-F70A-47E9-B508-1F43A68A643F}" destId="{0C289E35-E95F-4AC9-BE1E-F5D745B6E117}" srcOrd="0" destOrd="0" parTransId="{50B945C5-4883-4969-9B3E-AE89754E7638}" sibTransId="{8D1FBE19-43F1-4798-9729-2192AB51C818}"/>
    <dgm:cxn modelId="{AC33A423-D3C9-4354-BE24-A296F998C9E5}" type="presOf" srcId="{305FB2A0-0F1D-44FB-B7E7-05E0352537A8}" destId="{461842BB-DB60-4263-93C8-9D9B9B5ECFAA}" srcOrd="0" destOrd="0" presId="urn:microsoft.com/office/officeart/2005/8/layout/vList2"/>
    <dgm:cxn modelId="{BAC4B154-1FE9-432E-88D6-6F9B92BB64C0}" srcId="{E21A4AC5-F70A-47E9-B508-1F43A68A643F}" destId="{305FB2A0-0F1D-44FB-B7E7-05E0352537A8}" srcOrd="1" destOrd="0" parTransId="{36C6F27A-4678-4FDE-8DDA-943D08EC93EA}" sibTransId="{E61AD069-24D6-411F-918C-2E3DC12A24D5}"/>
    <dgm:cxn modelId="{0936C383-96A3-49E2-B397-3F11EFEA91DA}" type="presOf" srcId="{0C289E35-E95F-4AC9-BE1E-F5D745B6E117}" destId="{E1613B54-6218-487D-8CCF-C42B69333215}" srcOrd="0" destOrd="0" presId="urn:microsoft.com/office/officeart/2005/8/layout/vList2"/>
    <dgm:cxn modelId="{42F2E8CF-9C72-40BC-9BAF-F998FC748423}" type="presParOf" srcId="{A695A48A-E01A-4913-B722-F618D16E7E88}" destId="{E1613B54-6218-487D-8CCF-C42B69333215}" srcOrd="0" destOrd="0" presId="urn:microsoft.com/office/officeart/2005/8/layout/vList2"/>
    <dgm:cxn modelId="{F2D9941D-55EC-4031-AF70-54D3C73CA554}" type="presParOf" srcId="{A695A48A-E01A-4913-B722-F618D16E7E88}" destId="{590DD44B-A20D-4FA7-8DDD-29FFA66B35F5}" srcOrd="1" destOrd="0" presId="urn:microsoft.com/office/officeart/2005/8/layout/vList2"/>
    <dgm:cxn modelId="{19FE8D2D-0212-4935-A1B2-E051D1FF3B53}" type="presParOf" srcId="{A695A48A-E01A-4913-B722-F618D16E7E88}" destId="{461842BB-DB60-4263-93C8-9D9B9B5ECFAA}" srcOrd="2" destOrd="0" presId="urn:microsoft.com/office/officeart/2005/8/layout/vList2"/>
    <dgm:cxn modelId="{38E4D648-38AF-4012-8FF2-8D5A8C05858A}" type="presParOf" srcId="{A695A48A-E01A-4913-B722-F618D16E7E88}" destId="{AEC1D798-53B5-45AF-BB6E-BBCF29BE85D0}" srcOrd="3" destOrd="0" presId="urn:microsoft.com/office/officeart/2005/8/layout/vList2"/>
    <dgm:cxn modelId="{6887525E-BDBE-4E51-9FE7-6FCB80F06356}" type="presParOf" srcId="{A695A48A-E01A-4913-B722-F618D16E7E88}" destId="{52AC7EE7-D051-44C7-8900-80CE4670C2AA}" srcOrd="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282868-63F1-4FD3-803F-B0DFE345796D}" type="doc">
      <dgm:prSet loTypeId="urn:microsoft.com/office/officeart/2005/8/layout/hList1" loCatId="list" qsTypeId="urn:microsoft.com/office/officeart/2005/8/quickstyle/simple5" qsCatId="simple" csTypeId="urn:microsoft.com/office/officeart/2005/8/colors/accent4_1" csCatId="accent4" phldr="1"/>
      <dgm:spPr/>
      <dgm:t>
        <a:bodyPr/>
        <a:lstStyle/>
        <a:p>
          <a:endParaRPr lang="en-US"/>
        </a:p>
      </dgm:t>
    </dgm:pt>
    <dgm:pt modelId="{563BFBB3-84B6-493C-AE10-ABB059F5C749}">
      <dgm:prSet/>
      <dgm:spPr/>
      <dgm:t>
        <a:bodyPr/>
        <a:lstStyle/>
        <a:p>
          <a:r>
            <a:rPr lang="en-US" b="1" dirty="0" err="1" smtClean="0">
              <a:solidFill>
                <a:srgbClr val="A52439"/>
              </a:solidFill>
            </a:rPr>
            <a:t>WiMAX</a:t>
          </a:r>
          <a:r>
            <a:rPr lang="en-US" b="0" dirty="0" smtClean="0"/>
            <a:t> (802.16)</a:t>
          </a:r>
          <a:endParaRPr lang="en-US" b="1" dirty="0"/>
        </a:p>
      </dgm:t>
    </dgm:pt>
    <dgm:pt modelId="{9DFB346E-376B-4E33-A3E6-7CCDF72092EC}" type="parTrans" cxnId="{FB1701F7-C0D4-4DC0-9647-B234D41D0EEB}">
      <dgm:prSet/>
      <dgm:spPr/>
      <dgm:t>
        <a:bodyPr/>
        <a:lstStyle/>
        <a:p>
          <a:endParaRPr lang="en-US"/>
        </a:p>
      </dgm:t>
    </dgm:pt>
    <dgm:pt modelId="{066758F6-DD5A-4F8F-84A1-A33F7A73E00F}" type="sibTrans" cxnId="{FB1701F7-C0D4-4DC0-9647-B234D41D0EEB}">
      <dgm:prSet/>
      <dgm:spPr/>
      <dgm:t>
        <a:bodyPr/>
        <a:lstStyle/>
        <a:p>
          <a:endParaRPr lang="en-US"/>
        </a:p>
      </dgm:t>
    </dgm:pt>
    <dgm:pt modelId="{FF04B7E3-6AE9-4889-AA30-46ACF2286F8E}">
      <dgm:prSet/>
      <dgm:spPr/>
      <dgm:t>
        <a:bodyPr/>
        <a:lstStyle/>
        <a:p>
          <a:r>
            <a:rPr lang="en-US" b="0" dirty="0" smtClean="0"/>
            <a:t>Developed by IEEE</a:t>
          </a:r>
          <a:endParaRPr lang="en-US" b="0" dirty="0"/>
        </a:p>
      </dgm:t>
    </dgm:pt>
    <dgm:pt modelId="{6AD40224-BFA7-4750-B539-D8890B4A4B5D}" type="parTrans" cxnId="{3429580B-117E-481F-A14F-F038ACEDBB05}">
      <dgm:prSet/>
      <dgm:spPr/>
      <dgm:t>
        <a:bodyPr/>
        <a:lstStyle/>
        <a:p>
          <a:endParaRPr lang="en-US"/>
        </a:p>
      </dgm:t>
    </dgm:pt>
    <dgm:pt modelId="{47C131F3-1091-430C-853E-A6BCDBD2F69B}" type="sibTrans" cxnId="{3429580B-117E-481F-A14F-F038ACEDBB05}">
      <dgm:prSet/>
      <dgm:spPr/>
      <dgm:t>
        <a:bodyPr/>
        <a:lstStyle/>
        <a:p>
          <a:endParaRPr lang="en-US"/>
        </a:p>
      </dgm:t>
    </dgm:pt>
    <dgm:pt modelId="{53699613-FB05-4D07-A83F-50D8862C43BE}">
      <dgm:prSet/>
      <dgm:spPr/>
      <dgm:t>
        <a:bodyPr/>
        <a:lstStyle/>
        <a:p>
          <a:r>
            <a:rPr lang="en-US" b="0" dirty="0" smtClean="0"/>
            <a:t>Towers can cover a 30-mile radius</a:t>
          </a:r>
          <a:endParaRPr lang="en-US" b="0" dirty="0"/>
        </a:p>
      </dgm:t>
    </dgm:pt>
    <dgm:pt modelId="{8E30B91A-7DD7-4590-A5E3-9D34DC3D7138}" type="parTrans" cxnId="{8CAF2868-CAFA-41BC-8DB7-AD095CB3C9C4}">
      <dgm:prSet/>
      <dgm:spPr/>
      <dgm:t>
        <a:bodyPr/>
        <a:lstStyle/>
        <a:p>
          <a:endParaRPr lang="en-US"/>
        </a:p>
      </dgm:t>
    </dgm:pt>
    <dgm:pt modelId="{70E6D2D4-1955-4D34-BE9C-02CE8AE6EC68}" type="sibTrans" cxnId="{8CAF2868-CAFA-41BC-8DB7-AD095CB3C9C4}">
      <dgm:prSet/>
      <dgm:spPr/>
      <dgm:t>
        <a:bodyPr/>
        <a:lstStyle/>
        <a:p>
          <a:endParaRPr lang="en-US"/>
        </a:p>
      </dgm:t>
    </dgm:pt>
    <dgm:pt modelId="{7C4E90D0-1202-4FC0-A5A6-E8859517BBDA}">
      <dgm:prSet/>
      <dgm:spPr/>
      <dgm:t>
        <a:bodyPr/>
        <a:lstStyle/>
        <a:p>
          <a:r>
            <a:rPr lang="en-US" b="0" dirty="0" smtClean="0"/>
            <a:t>Two types are fixed wireless and mobile wireless</a:t>
          </a:r>
          <a:endParaRPr lang="en-US" b="0" dirty="0"/>
        </a:p>
      </dgm:t>
    </dgm:pt>
    <dgm:pt modelId="{50987A72-3192-46B3-A10F-7188DA10DD85}" type="parTrans" cxnId="{1AA83030-84E4-4C2A-8123-E53EB1B02A23}">
      <dgm:prSet/>
      <dgm:spPr/>
      <dgm:t>
        <a:bodyPr/>
        <a:lstStyle/>
        <a:p>
          <a:endParaRPr lang="en-US"/>
        </a:p>
      </dgm:t>
    </dgm:pt>
    <dgm:pt modelId="{BD5058AA-68CE-4E86-962D-C8E08ABB61E4}" type="sibTrans" cxnId="{1AA83030-84E4-4C2A-8123-E53EB1B02A23}">
      <dgm:prSet/>
      <dgm:spPr/>
      <dgm:t>
        <a:bodyPr/>
        <a:lstStyle/>
        <a:p>
          <a:endParaRPr lang="en-US"/>
        </a:p>
      </dgm:t>
    </dgm:pt>
    <dgm:pt modelId="{E07D2E0A-7774-4A72-90CD-BE69FE280FC7}">
      <dgm:prSet/>
      <dgm:spPr/>
      <dgm:t>
        <a:bodyPr/>
        <a:lstStyle/>
        <a:p>
          <a:r>
            <a:rPr lang="en-US" b="0" dirty="0" smtClean="0"/>
            <a:t>Provides wireless broadband Internet access</a:t>
          </a:r>
          <a:endParaRPr lang="en-US" b="0" dirty="0"/>
        </a:p>
      </dgm:t>
    </dgm:pt>
    <dgm:pt modelId="{132D5139-5052-4115-B779-B14B28A43AAA}" type="parTrans" cxnId="{CB7DF733-BF8A-4938-A04D-6E25077627A5}">
      <dgm:prSet/>
      <dgm:spPr/>
      <dgm:t>
        <a:bodyPr/>
        <a:lstStyle/>
        <a:p>
          <a:endParaRPr lang="en-US"/>
        </a:p>
      </dgm:t>
    </dgm:pt>
    <dgm:pt modelId="{76D891BC-8B83-4E35-9D0E-7B2B24AB7989}" type="sibTrans" cxnId="{CB7DF733-BF8A-4938-A04D-6E25077627A5}">
      <dgm:prSet/>
      <dgm:spPr/>
      <dgm:t>
        <a:bodyPr/>
        <a:lstStyle/>
        <a:p>
          <a:endParaRPr lang="en-US"/>
        </a:p>
      </dgm:t>
    </dgm:pt>
    <dgm:pt modelId="{90AEBE7E-AC08-4331-86E2-B15CE597A5BF}">
      <dgm:prSet/>
      <dgm:spPr/>
      <dgm:t>
        <a:bodyPr/>
        <a:lstStyle/>
        <a:p>
          <a:r>
            <a:rPr lang="en-US" b="1" dirty="0" smtClean="0">
              <a:solidFill>
                <a:srgbClr val="A52439"/>
              </a:solidFill>
            </a:rPr>
            <a:t>Wireless Application Protocol</a:t>
          </a:r>
          <a:r>
            <a:rPr lang="en-US" b="0" dirty="0" smtClean="0">
              <a:solidFill>
                <a:srgbClr val="A52439"/>
              </a:solidFill>
            </a:rPr>
            <a:t> </a:t>
          </a:r>
          <a:r>
            <a:rPr lang="en-US" b="0" dirty="0" smtClean="0"/>
            <a:t>(</a:t>
          </a:r>
          <a:r>
            <a:rPr lang="en-US" b="1" dirty="0" smtClean="0">
              <a:solidFill>
                <a:srgbClr val="A52439"/>
              </a:solidFill>
            </a:rPr>
            <a:t>WAP</a:t>
          </a:r>
          <a:r>
            <a:rPr lang="en-US" b="0" dirty="0" smtClean="0"/>
            <a:t>)</a:t>
          </a:r>
          <a:endParaRPr lang="en-US" b="1" dirty="0"/>
        </a:p>
      </dgm:t>
    </dgm:pt>
    <dgm:pt modelId="{3DC3AF13-7FCC-4396-9322-7E454EA93A24}" type="parTrans" cxnId="{0A4201F8-28D5-41FE-B54D-DF6D2311A1C1}">
      <dgm:prSet/>
      <dgm:spPr/>
      <dgm:t>
        <a:bodyPr/>
        <a:lstStyle/>
        <a:p>
          <a:endParaRPr lang="en-US"/>
        </a:p>
      </dgm:t>
    </dgm:pt>
    <dgm:pt modelId="{EABF390B-877B-4633-A01F-289A59DF3899}" type="sibTrans" cxnId="{0A4201F8-28D5-41FE-B54D-DF6D2311A1C1}">
      <dgm:prSet/>
      <dgm:spPr/>
      <dgm:t>
        <a:bodyPr/>
        <a:lstStyle/>
        <a:p>
          <a:endParaRPr lang="en-US"/>
        </a:p>
      </dgm:t>
    </dgm:pt>
    <dgm:pt modelId="{E542673C-8483-4395-A697-006236A77562}">
      <dgm:prSet/>
      <dgm:spPr/>
      <dgm:t>
        <a:bodyPr/>
        <a:lstStyle/>
        <a:p>
          <a:r>
            <a:rPr lang="en-US" b="0" dirty="0" smtClean="0"/>
            <a:t>Specifies how some mobile devices can display the content of Internet services</a:t>
          </a:r>
          <a:endParaRPr lang="en-US" b="0" dirty="0"/>
        </a:p>
      </dgm:t>
    </dgm:pt>
    <dgm:pt modelId="{1F1194D5-D050-454A-8044-5A2929B38F2F}" type="parTrans" cxnId="{C97CAF9F-FBC8-4882-9707-F68FEAF4FFF1}">
      <dgm:prSet/>
      <dgm:spPr/>
      <dgm:t>
        <a:bodyPr/>
        <a:lstStyle/>
        <a:p>
          <a:endParaRPr lang="en-US"/>
        </a:p>
      </dgm:t>
    </dgm:pt>
    <dgm:pt modelId="{F970D7CA-7F95-48A7-9D14-0EB6A7248D9D}" type="sibTrans" cxnId="{C97CAF9F-FBC8-4882-9707-F68FEAF4FFF1}">
      <dgm:prSet/>
      <dgm:spPr/>
      <dgm:t>
        <a:bodyPr/>
        <a:lstStyle/>
        <a:p>
          <a:endParaRPr lang="en-US"/>
        </a:p>
      </dgm:t>
    </dgm:pt>
    <dgm:pt modelId="{0F25927A-7961-43D0-A67A-9B1F8386832D}">
      <dgm:prSet/>
      <dgm:spPr/>
      <dgm:t>
        <a:bodyPr/>
        <a:lstStyle/>
        <a:p>
          <a:r>
            <a:rPr lang="en-US" b="0" dirty="0" smtClean="0"/>
            <a:t>Web</a:t>
          </a:r>
          <a:endParaRPr lang="en-US" b="0" dirty="0"/>
        </a:p>
      </dgm:t>
    </dgm:pt>
    <dgm:pt modelId="{7E3942CE-6FD5-410F-BA83-4A561A251FB3}" type="parTrans" cxnId="{ACAD7022-113C-4854-8F16-46CC0D8B25C4}">
      <dgm:prSet/>
      <dgm:spPr/>
      <dgm:t>
        <a:bodyPr/>
        <a:lstStyle/>
        <a:p>
          <a:endParaRPr lang="en-US"/>
        </a:p>
      </dgm:t>
    </dgm:pt>
    <dgm:pt modelId="{59B077AC-DF3F-49BB-81E7-D602A102CA91}" type="sibTrans" cxnId="{ACAD7022-113C-4854-8F16-46CC0D8B25C4}">
      <dgm:prSet/>
      <dgm:spPr/>
      <dgm:t>
        <a:bodyPr/>
        <a:lstStyle/>
        <a:p>
          <a:endParaRPr lang="en-US"/>
        </a:p>
      </dgm:t>
    </dgm:pt>
    <dgm:pt modelId="{AA9EF9D1-B977-4090-BA9A-1B702D891074}">
      <dgm:prSet/>
      <dgm:spPr/>
      <dgm:t>
        <a:bodyPr/>
        <a:lstStyle/>
        <a:p>
          <a:r>
            <a:rPr lang="en-US" b="0" dirty="0" smtClean="0"/>
            <a:t>E-mail</a:t>
          </a:r>
          <a:endParaRPr lang="en-US" b="0" dirty="0"/>
        </a:p>
      </dgm:t>
    </dgm:pt>
    <dgm:pt modelId="{DDCB7E3E-A920-4E9B-A9DB-D6F8827E2599}" type="parTrans" cxnId="{07850DF1-C8D4-4C8E-8436-D96F536E70C0}">
      <dgm:prSet/>
      <dgm:spPr/>
      <dgm:t>
        <a:bodyPr/>
        <a:lstStyle/>
        <a:p>
          <a:endParaRPr lang="en-US"/>
        </a:p>
      </dgm:t>
    </dgm:pt>
    <dgm:pt modelId="{44B67F03-623A-41E8-ADE4-8546DF247B31}" type="sibTrans" cxnId="{07850DF1-C8D4-4C8E-8436-D96F536E70C0}">
      <dgm:prSet/>
      <dgm:spPr/>
      <dgm:t>
        <a:bodyPr/>
        <a:lstStyle/>
        <a:p>
          <a:endParaRPr lang="en-US"/>
        </a:p>
      </dgm:t>
    </dgm:pt>
    <dgm:pt modelId="{C94528B6-9CC9-483C-ABFC-781771F94FE3}">
      <dgm:prSet/>
      <dgm:spPr/>
      <dgm:t>
        <a:bodyPr/>
        <a:lstStyle/>
        <a:p>
          <a:r>
            <a:rPr lang="en-US" b="0" dirty="0" smtClean="0"/>
            <a:t>Chat rooms</a:t>
          </a:r>
          <a:endParaRPr lang="en-US" b="0" dirty="0"/>
        </a:p>
      </dgm:t>
    </dgm:pt>
    <dgm:pt modelId="{D729BD76-8D14-4B58-BB18-E80195955414}" type="parTrans" cxnId="{E9003BD3-519E-4574-8896-40C89AB0B891}">
      <dgm:prSet/>
      <dgm:spPr/>
      <dgm:t>
        <a:bodyPr/>
        <a:lstStyle/>
        <a:p>
          <a:endParaRPr lang="en-US"/>
        </a:p>
      </dgm:t>
    </dgm:pt>
    <dgm:pt modelId="{9978D8EC-5D5B-4A0B-A0EB-9FFC5CDC868A}" type="sibTrans" cxnId="{E9003BD3-519E-4574-8896-40C89AB0B891}">
      <dgm:prSet/>
      <dgm:spPr/>
      <dgm:t>
        <a:bodyPr/>
        <a:lstStyle/>
        <a:p>
          <a:endParaRPr lang="en-US"/>
        </a:p>
      </dgm:t>
    </dgm:pt>
    <dgm:pt modelId="{9DC53543-F74A-4A38-B229-7CCC00FCA2AB}">
      <dgm:prSet/>
      <dgm:spPr/>
      <dgm:t>
        <a:bodyPr/>
        <a:lstStyle/>
        <a:p>
          <a:r>
            <a:rPr lang="en-US" b="0" dirty="0" smtClean="0"/>
            <a:t>Uses a client/server network</a:t>
          </a:r>
          <a:endParaRPr lang="en-US" b="0" dirty="0"/>
        </a:p>
      </dgm:t>
    </dgm:pt>
    <dgm:pt modelId="{42579A3A-4A48-40E7-A4E0-DD89C728334E}" type="parTrans" cxnId="{21D6BE5D-1D6A-4AE0-826C-67EBB886D530}">
      <dgm:prSet/>
      <dgm:spPr/>
      <dgm:t>
        <a:bodyPr/>
        <a:lstStyle/>
        <a:p>
          <a:endParaRPr lang="en-US"/>
        </a:p>
      </dgm:t>
    </dgm:pt>
    <dgm:pt modelId="{5A4AFDF1-6FC0-4F83-A8B7-83A9F1973A73}" type="sibTrans" cxnId="{21D6BE5D-1D6A-4AE0-826C-67EBB886D530}">
      <dgm:prSet/>
      <dgm:spPr/>
      <dgm:t>
        <a:bodyPr/>
        <a:lstStyle/>
        <a:p>
          <a:endParaRPr lang="en-US"/>
        </a:p>
      </dgm:t>
    </dgm:pt>
    <dgm:pt modelId="{DF22BD98-E9E6-4783-9765-7AA871416631}" type="pres">
      <dgm:prSet presAssocID="{B7282868-63F1-4FD3-803F-B0DFE345796D}" presName="Name0" presStyleCnt="0">
        <dgm:presLayoutVars>
          <dgm:dir/>
          <dgm:animLvl val="lvl"/>
          <dgm:resizeHandles val="exact"/>
        </dgm:presLayoutVars>
      </dgm:prSet>
      <dgm:spPr/>
      <dgm:t>
        <a:bodyPr/>
        <a:lstStyle/>
        <a:p>
          <a:endParaRPr lang="en-US"/>
        </a:p>
      </dgm:t>
    </dgm:pt>
    <dgm:pt modelId="{07D820A1-81A9-4C73-B69A-5E0EC386D638}" type="pres">
      <dgm:prSet presAssocID="{563BFBB3-84B6-493C-AE10-ABB059F5C749}" presName="composite" presStyleCnt="0"/>
      <dgm:spPr/>
    </dgm:pt>
    <dgm:pt modelId="{AC632F0B-C343-4A60-AEA9-B635128E8091}" type="pres">
      <dgm:prSet presAssocID="{563BFBB3-84B6-493C-AE10-ABB059F5C749}" presName="parTx" presStyleLbl="alignNode1" presStyleIdx="0" presStyleCnt="2">
        <dgm:presLayoutVars>
          <dgm:chMax val="0"/>
          <dgm:chPref val="0"/>
          <dgm:bulletEnabled val="1"/>
        </dgm:presLayoutVars>
      </dgm:prSet>
      <dgm:spPr/>
      <dgm:t>
        <a:bodyPr/>
        <a:lstStyle/>
        <a:p>
          <a:endParaRPr lang="en-US"/>
        </a:p>
      </dgm:t>
    </dgm:pt>
    <dgm:pt modelId="{E10B50A0-AB1C-476E-9F46-1D10133ABF1C}" type="pres">
      <dgm:prSet presAssocID="{563BFBB3-84B6-493C-AE10-ABB059F5C749}" presName="desTx" presStyleLbl="alignAccFollowNode1" presStyleIdx="0" presStyleCnt="2">
        <dgm:presLayoutVars>
          <dgm:bulletEnabled val="1"/>
        </dgm:presLayoutVars>
      </dgm:prSet>
      <dgm:spPr/>
      <dgm:t>
        <a:bodyPr/>
        <a:lstStyle/>
        <a:p>
          <a:endParaRPr lang="en-US"/>
        </a:p>
      </dgm:t>
    </dgm:pt>
    <dgm:pt modelId="{05233804-E40A-4056-BCF5-412CCBD73E98}" type="pres">
      <dgm:prSet presAssocID="{066758F6-DD5A-4F8F-84A1-A33F7A73E00F}" presName="space" presStyleCnt="0"/>
      <dgm:spPr/>
    </dgm:pt>
    <dgm:pt modelId="{4B7DE768-B4A4-43CA-AD6A-0332C28F252E}" type="pres">
      <dgm:prSet presAssocID="{90AEBE7E-AC08-4331-86E2-B15CE597A5BF}" presName="composite" presStyleCnt="0"/>
      <dgm:spPr/>
    </dgm:pt>
    <dgm:pt modelId="{EC5CFBDA-9371-419C-8E02-0DA958A5958C}" type="pres">
      <dgm:prSet presAssocID="{90AEBE7E-AC08-4331-86E2-B15CE597A5BF}" presName="parTx" presStyleLbl="alignNode1" presStyleIdx="1" presStyleCnt="2">
        <dgm:presLayoutVars>
          <dgm:chMax val="0"/>
          <dgm:chPref val="0"/>
          <dgm:bulletEnabled val="1"/>
        </dgm:presLayoutVars>
      </dgm:prSet>
      <dgm:spPr/>
      <dgm:t>
        <a:bodyPr/>
        <a:lstStyle/>
        <a:p>
          <a:endParaRPr lang="en-US"/>
        </a:p>
      </dgm:t>
    </dgm:pt>
    <dgm:pt modelId="{A442E279-38D3-4388-8A52-FCFA531849D5}" type="pres">
      <dgm:prSet presAssocID="{90AEBE7E-AC08-4331-86E2-B15CE597A5BF}" presName="desTx" presStyleLbl="alignAccFollowNode1" presStyleIdx="1" presStyleCnt="2">
        <dgm:presLayoutVars>
          <dgm:bulletEnabled val="1"/>
        </dgm:presLayoutVars>
      </dgm:prSet>
      <dgm:spPr/>
      <dgm:t>
        <a:bodyPr/>
        <a:lstStyle/>
        <a:p>
          <a:endParaRPr lang="en-US"/>
        </a:p>
      </dgm:t>
    </dgm:pt>
  </dgm:ptLst>
  <dgm:cxnLst>
    <dgm:cxn modelId="{3429580B-117E-481F-A14F-F038ACEDBB05}" srcId="{563BFBB3-84B6-493C-AE10-ABB059F5C749}" destId="{FF04B7E3-6AE9-4889-AA30-46ACF2286F8E}" srcOrd="0" destOrd="0" parTransId="{6AD40224-BFA7-4750-B539-D8890B4A4B5D}" sibTransId="{47C131F3-1091-430C-853E-A6BCDBD2F69B}"/>
    <dgm:cxn modelId="{CDCC61C5-355A-4229-9AE3-C0E637AAAEC7}" type="presOf" srcId="{53699613-FB05-4D07-A83F-50D8862C43BE}" destId="{E10B50A0-AB1C-476E-9F46-1D10133ABF1C}" srcOrd="0" destOrd="1" presId="urn:microsoft.com/office/officeart/2005/8/layout/hList1"/>
    <dgm:cxn modelId="{5BA9532C-0689-4902-A1E1-46981EA4413A}" type="presOf" srcId="{FF04B7E3-6AE9-4889-AA30-46ACF2286F8E}" destId="{E10B50A0-AB1C-476E-9F46-1D10133ABF1C}" srcOrd="0" destOrd="0" presId="urn:microsoft.com/office/officeart/2005/8/layout/hList1"/>
    <dgm:cxn modelId="{E6297C7D-3B1E-47BF-BF18-60BCD7807EF1}" type="presOf" srcId="{90AEBE7E-AC08-4331-86E2-B15CE597A5BF}" destId="{EC5CFBDA-9371-419C-8E02-0DA958A5958C}" srcOrd="0" destOrd="0" presId="urn:microsoft.com/office/officeart/2005/8/layout/hList1"/>
    <dgm:cxn modelId="{7737A399-0D9A-41F7-AE9A-6B30DC42E5BA}" type="presOf" srcId="{563BFBB3-84B6-493C-AE10-ABB059F5C749}" destId="{AC632F0B-C343-4A60-AEA9-B635128E8091}" srcOrd="0" destOrd="0" presId="urn:microsoft.com/office/officeart/2005/8/layout/hList1"/>
    <dgm:cxn modelId="{07850DF1-C8D4-4C8E-8436-D96F536E70C0}" srcId="{E542673C-8483-4395-A697-006236A77562}" destId="{AA9EF9D1-B977-4090-BA9A-1B702D891074}" srcOrd="1" destOrd="0" parTransId="{DDCB7E3E-A920-4E9B-A9DB-D6F8827E2599}" sibTransId="{44B67F03-623A-41E8-ADE4-8546DF247B31}"/>
    <dgm:cxn modelId="{0A4201F8-28D5-41FE-B54D-DF6D2311A1C1}" srcId="{B7282868-63F1-4FD3-803F-B0DFE345796D}" destId="{90AEBE7E-AC08-4331-86E2-B15CE597A5BF}" srcOrd="1" destOrd="0" parTransId="{3DC3AF13-7FCC-4396-9322-7E454EA93A24}" sibTransId="{EABF390B-877B-4633-A01F-289A59DF3899}"/>
    <dgm:cxn modelId="{ACAD7022-113C-4854-8F16-46CC0D8B25C4}" srcId="{E542673C-8483-4395-A697-006236A77562}" destId="{0F25927A-7961-43D0-A67A-9B1F8386832D}" srcOrd="0" destOrd="0" parTransId="{7E3942CE-6FD5-410F-BA83-4A561A251FB3}" sibTransId="{59B077AC-DF3F-49BB-81E7-D602A102CA91}"/>
    <dgm:cxn modelId="{2A228634-E4E8-41FB-A469-49BD58F90D8D}" type="presOf" srcId="{C94528B6-9CC9-483C-ABFC-781771F94FE3}" destId="{A442E279-38D3-4388-8A52-FCFA531849D5}" srcOrd="0" destOrd="3" presId="urn:microsoft.com/office/officeart/2005/8/layout/hList1"/>
    <dgm:cxn modelId="{FB1701F7-C0D4-4DC0-9647-B234D41D0EEB}" srcId="{B7282868-63F1-4FD3-803F-B0DFE345796D}" destId="{563BFBB3-84B6-493C-AE10-ABB059F5C749}" srcOrd="0" destOrd="0" parTransId="{9DFB346E-376B-4E33-A3E6-7CCDF72092EC}" sibTransId="{066758F6-DD5A-4F8F-84A1-A33F7A73E00F}"/>
    <dgm:cxn modelId="{9B213F7B-319C-4BCA-94FC-D06AD870FEEE}" type="presOf" srcId="{0F25927A-7961-43D0-A67A-9B1F8386832D}" destId="{A442E279-38D3-4388-8A52-FCFA531849D5}" srcOrd="0" destOrd="1" presId="urn:microsoft.com/office/officeart/2005/8/layout/hList1"/>
    <dgm:cxn modelId="{C97CAF9F-FBC8-4882-9707-F68FEAF4FFF1}" srcId="{90AEBE7E-AC08-4331-86E2-B15CE597A5BF}" destId="{E542673C-8483-4395-A697-006236A77562}" srcOrd="0" destOrd="0" parTransId="{1F1194D5-D050-454A-8044-5A2929B38F2F}" sibTransId="{F970D7CA-7F95-48A7-9D14-0EB6A7248D9D}"/>
    <dgm:cxn modelId="{21D6BE5D-1D6A-4AE0-826C-67EBB886D530}" srcId="{90AEBE7E-AC08-4331-86E2-B15CE597A5BF}" destId="{9DC53543-F74A-4A38-B229-7CCC00FCA2AB}" srcOrd="1" destOrd="0" parTransId="{42579A3A-4A48-40E7-A4E0-DD89C728334E}" sibTransId="{5A4AFDF1-6FC0-4F83-A8B7-83A9F1973A73}"/>
    <dgm:cxn modelId="{4AC577F8-F805-4196-B0DE-554CF23936DD}" type="presOf" srcId="{AA9EF9D1-B977-4090-BA9A-1B702D891074}" destId="{A442E279-38D3-4388-8A52-FCFA531849D5}" srcOrd="0" destOrd="2" presId="urn:microsoft.com/office/officeart/2005/8/layout/hList1"/>
    <dgm:cxn modelId="{E9003BD3-519E-4574-8896-40C89AB0B891}" srcId="{E542673C-8483-4395-A697-006236A77562}" destId="{C94528B6-9CC9-483C-ABFC-781771F94FE3}" srcOrd="2" destOrd="0" parTransId="{D729BD76-8D14-4B58-BB18-E80195955414}" sibTransId="{9978D8EC-5D5B-4A0B-A0EB-9FFC5CDC868A}"/>
    <dgm:cxn modelId="{CB7DF733-BF8A-4938-A04D-6E25077627A5}" srcId="{563BFBB3-84B6-493C-AE10-ABB059F5C749}" destId="{E07D2E0A-7774-4A72-90CD-BE69FE280FC7}" srcOrd="3" destOrd="0" parTransId="{132D5139-5052-4115-B779-B14B28A43AAA}" sibTransId="{76D891BC-8B83-4E35-9D0E-7B2B24AB7989}"/>
    <dgm:cxn modelId="{B5185212-B357-442C-9185-F9FBFBC07CDB}" type="presOf" srcId="{E07D2E0A-7774-4A72-90CD-BE69FE280FC7}" destId="{E10B50A0-AB1C-476E-9F46-1D10133ABF1C}" srcOrd="0" destOrd="3" presId="urn:microsoft.com/office/officeart/2005/8/layout/hList1"/>
    <dgm:cxn modelId="{8CAF2868-CAFA-41BC-8DB7-AD095CB3C9C4}" srcId="{563BFBB3-84B6-493C-AE10-ABB059F5C749}" destId="{53699613-FB05-4D07-A83F-50D8862C43BE}" srcOrd="1" destOrd="0" parTransId="{8E30B91A-7DD7-4590-A5E3-9D34DC3D7138}" sibTransId="{70E6D2D4-1955-4D34-BE9C-02CE8AE6EC68}"/>
    <dgm:cxn modelId="{B621973A-E826-453A-91ED-5B1433CC54CC}" type="presOf" srcId="{E542673C-8483-4395-A697-006236A77562}" destId="{A442E279-38D3-4388-8A52-FCFA531849D5}" srcOrd="0" destOrd="0" presId="urn:microsoft.com/office/officeart/2005/8/layout/hList1"/>
    <dgm:cxn modelId="{1AA83030-84E4-4C2A-8123-E53EB1B02A23}" srcId="{563BFBB3-84B6-493C-AE10-ABB059F5C749}" destId="{7C4E90D0-1202-4FC0-A5A6-E8859517BBDA}" srcOrd="2" destOrd="0" parTransId="{50987A72-3192-46B3-A10F-7188DA10DD85}" sibTransId="{BD5058AA-68CE-4E86-962D-C8E08ABB61E4}"/>
    <dgm:cxn modelId="{D1A2F93E-4310-4DCB-9A1E-A022C4B67A5A}" type="presOf" srcId="{9DC53543-F74A-4A38-B229-7CCC00FCA2AB}" destId="{A442E279-38D3-4388-8A52-FCFA531849D5}" srcOrd="0" destOrd="4" presId="urn:microsoft.com/office/officeart/2005/8/layout/hList1"/>
    <dgm:cxn modelId="{D4A14AB8-295E-4188-AB2A-C6DB03613D3F}" type="presOf" srcId="{7C4E90D0-1202-4FC0-A5A6-E8859517BBDA}" destId="{E10B50A0-AB1C-476E-9F46-1D10133ABF1C}" srcOrd="0" destOrd="2" presId="urn:microsoft.com/office/officeart/2005/8/layout/hList1"/>
    <dgm:cxn modelId="{8AD84751-2CA5-4698-89A8-8C6E13946291}" type="presOf" srcId="{B7282868-63F1-4FD3-803F-B0DFE345796D}" destId="{DF22BD98-E9E6-4783-9765-7AA871416631}" srcOrd="0" destOrd="0" presId="urn:microsoft.com/office/officeart/2005/8/layout/hList1"/>
    <dgm:cxn modelId="{0AF11915-4613-468A-BBC7-37AD53786A14}" type="presParOf" srcId="{DF22BD98-E9E6-4783-9765-7AA871416631}" destId="{07D820A1-81A9-4C73-B69A-5E0EC386D638}" srcOrd="0" destOrd="0" presId="urn:microsoft.com/office/officeart/2005/8/layout/hList1"/>
    <dgm:cxn modelId="{D1F71525-3BE6-4030-BF5C-774D89679953}" type="presParOf" srcId="{07D820A1-81A9-4C73-B69A-5E0EC386D638}" destId="{AC632F0B-C343-4A60-AEA9-B635128E8091}" srcOrd="0" destOrd="0" presId="urn:microsoft.com/office/officeart/2005/8/layout/hList1"/>
    <dgm:cxn modelId="{FAF8951E-3F03-4BB3-9A4F-45D0316829C1}" type="presParOf" srcId="{07D820A1-81A9-4C73-B69A-5E0EC386D638}" destId="{E10B50A0-AB1C-476E-9F46-1D10133ABF1C}" srcOrd="1" destOrd="0" presId="urn:microsoft.com/office/officeart/2005/8/layout/hList1"/>
    <dgm:cxn modelId="{3CE5C3F5-32E6-4D4A-8A66-87384267F759}" type="presParOf" srcId="{DF22BD98-E9E6-4783-9765-7AA871416631}" destId="{05233804-E40A-4056-BCF5-412CCBD73E98}" srcOrd="1" destOrd="0" presId="urn:microsoft.com/office/officeart/2005/8/layout/hList1"/>
    <dgm:cxn modelId="{9BD564F1-1F5C-4E8C-A960-AA565C828F58}" type="presParOf" srcId="{DF22BD98-E9E6-4783-9765-7AA871416631}" destId="{4B7DE768-B4A4-43CA-AD6A-0332C28F252E}" srcOrd="2" destOrd="0" presId="urn:microsoft.com/office/officeart/2005/8/layout/hList1"/>
    <dgm:cxn modelId="{D64A62BD-13BC-4813-9962-91355BFDFC11}" type="presParOf" srcId="{4B7DE768-B4A4-43CA-AD6A-0332C28F252E}" destId="{EC5CFBDA-9371-419C-8E02-0DA958A5958C}" srcOrd="0" destOrd="0" presId="urn:microsoft.com/office/officeart/2005/8/layout/hList1"/>
    <dgm:cxn modelId="{7AC2A21F-C0E8-4B6F-AF5C-886D9100FA82}" type="presParOf" srcId="{4B7DE768-B4A4-43CA-AD6A-0332C28F252E}" destId="{A442E279-38D3-4388-8A52-FCFA531849D5}" srcOrd="1" destOrd="0" presId="urn:microsoft.com/office/officeart/2005/8/layout/h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C147CF-5242-4290-A151-4999340FEB42}" type="doc">
      <dgm:prSet loTypeId="urn:microsoft.com/office/officeart/2005/8/layout/default#48" loCatId="list" qsTypeId="urn:microsoft.com/office/officeart/2005/8/quickstyle/simple3" qsCatId="simple" csTypeId="urn:microsoft.com/office/officeart/2005/8/colors/accent4_5" csCatId="accent4" phldr="1"/>
      <dgm:spPr/>
      <dgm:t>
        <a:bodyPr/>
        <a:lstStyle/>
        <a:p>
          <a:endParaRPr lang="en-US"/>
        </a:p>
      </dgm:t>
    </dgm:pt>
    <dgm:pt modelId="{BC0CF20C-2722-4CCF-AD4B-DFDE2469AE8B}">
      <dgm:prSet phldrT="[Text]"/>
      <dgm:spPr>
        <a:xfrm>
          <a:off x="704373" y="2083"/>
          <a:ext cx="2322016" cy="1393209"/>
        </a:xfrm>
        <a:gradFill rotWithShape="0">
          <a:gsLst>
            <a:gs pos="0">
              <a:srgbClr val="8064A2">
                <a:alpha val="90000"/>
                <a:hueOff val="0"/>
                <a:satOff val="0"/>
                <a:lumOff val="0"/>
                <a:alphaOff val="0"/>
                <a:tint val="50000"/>
                <a:satMod val="300000"/>
              </a:srgbClr>
            </a:gs>
            <a:gs pos="35000">
              <a:srgbClr val="8064A2">
                <a:alpha val="90000"/>
                <a:hueOff val="0"/>
                <a:satOff val="0"/>
                <a:lumOff val="0"/>
                <a:alphaOff val="0"/>
                <a:tint val="37000"/>
                <a:satMod val="300000"/>
              </a:srgbClr>
            </a:gs>
            <a:gs pos="100000">
              <a:srgbClr val="8064A2">
                <a:alpha val="9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rgbClr val="A52439"/>
              </a:solidFill>
              <a:latin typeface="Calibri"/>
              <a:ea typeface="+mn-ea"/>
              <a:cs typeface="+mn-cs"/>
            </a:rPr>
            <a:t>Dial-up lines</a:t>
          </a:r>
          <a:endParaRPr lang="en-US" b="1" dirty="0">
            <a:solidFill>
              <a:srgbClr val="A52439"/>
            </a:solidFill>
            <a:latin typeface="Calibri"/>
            <a:ea typeface="+mn-ea"/>
            <a:cs typeface="+mn-cs"/>
          </a:endParaRPr>
        </a:p>
      </dgm:t>
    </dgm:pt>
    <dgm:pt modelId="{D2320FE5-7F1A-478A-A880-81E22D6F8BF6}" type="parTrans" cxnId="{3FA306BF-3055-46CE-B57A-974E83B51A83}">
      <dgm:prSet/>
      <dgm:spPr/>
      <dgm:t>
        <a:bodyPr/>
        <a:lstStyle/>
        <a:p>
          <a:endParaRPr lang="en-US"/>
        </a:p>
      </dgm:t>
    </dgm:pt>
    <dgm:pt modelId="{B5416E7D-09D3-47E3-9D0B-648E2B0793A2}" type="sibTrans" cxnId="{3FA306BF-3055-46CE-B57A-974E83B51A83}">
      <dgm:prSet/>
      <dgm:spPr/>
      <dgm:t>
        <a:bodyPr/>
        <a:lstStyle/>
        <a:p>
          <a:endParaRPr lang="en-US"/>
        </a:p>
      </dgm:t>
    </dgm:pt>
    <dgm:pt modelId="{D63B9E76-B0B3-4A9F-BA8E-74D7D0D6749C}">
      <dgm:prSet phldrT="[Text]"/>
      <dgm:spPr>
        <a:xfrm>
          <a:off x="3258591" y="2083"/>
          <a:ext cx="2322016" cy="1393209"/>
        </a:xfrm>
        <a:gradFill rotWithShape="0">
          <a:gsLst>
            <a:gs pos="0">
              <a:srgbClr val="8064A2">
                <a:alpha val="90000"/>
                <a:hueOff val="0"/>
                <a:satOff val="0"/>
                <a:lumOff val="0"/>
                <a:alphaOff val="-6667"/>
                <a:tint val="50000"/>
                <a:satMod val="300000"/>
              </a:srgbClr>
            </a:gs>
            <a:gs pos="35000">
              <a:srgbClr val="8064A2">
                <a:alpha val="90000"/>
                <a:hueOff val="0"/>
                <a:satOff val="0"/>
                <a:lumOff val="0"/>
                <a:alphaOff val="-6667"/>
                <a:tint val="37000"/>
                <a:satMod val="300000"/>
              </a:srgbClr>
            </a:gs>
            <a:gs pos="100000">
              <a:srgbClr val="8064A2">
                <a:alpha val="90000"/>
                <a:hueOff val="0"/>
                <a:satOff val="0"/>
                <a:lumOff val="0"/>
                <a:alphaOff val="-6667"/>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rgbClr val="A52439"/>
              </a:solidFill>
              <a:latin typeface="Calibri"/>
              <a:ea typeface="+mn-ea"/>
              <a:cs typeface="+mn-cs"/>
            </a:rPr>
            <a:t>Dedicated line</a:t>
          </a:r>
          <a:endParaRPr lang="en-US" b="1" dirty="0">
            <a:solidFill>
              <a:srgbClr val="A52439"/>
            </a:solidFill>
            <a:latin typeface="Calibri"/>
            <a:ea typeface="+mn-ea"/>
            <a:cs typeface="+mn-cs"/>
          </a:endParaRPr>
        </a:p>
      </dgm:t>
    </dgm:pt>
    <dgm:pt modelId="{71D6886E-72A7-4CD0-9780-5431E89EAEA7}" type="parTrans" cxnId="{DB923BB0-CC5D-4BE5-A882-2C44DE89F141}">
      <dgm:prSet/>
      <dgm:spPr/>
      <dgm:t>
        <a:bodyPr/>
        <a:lstStyle/>
        <a:p>
          <a:endParaRPr lang="en-US"/>
        </a:p>
      </dgm:t>
    </dgm:pt>
    <dgm:pt modelId="{4A757201-53A1-4E83-8A67-041E026B6DBA}" type="sibTrans" cxnId="{DB923BB0-CC5D-4BE5-A882-2C44DE89F141}">
      <dgm:prSet/>
      <dgm:spPr/>
      <dgm:t>
        <a:bodyPr/>
        <a:lstStyle/>
        <a:p>
          <a:endParaRPr lang="en-US"/>
        </a:p>
      </dgm:t>
    </dgm:pt>
    <dgm:pt modelId="{2B4E8536-E627-4896-9C3E-2B64D2184280}">
      <dgm:prSet phldrT="[Text]"/>
      <dgm:spPr>
        <a:xfrm>
          <a:off x="5812809" y="2083"/>
          <a:ext cx="2322016" cy="1393209"/>
        </a:xfrm>
        <a:gradFill rotWithShape="0">
          <a:gsLst>
            <a:gs pos="0">
              <a:srgbClr val="8064A2">
                <a:alpha val="90000"/>
                <a:hueOff val="0"/>
                <a:satOff val="0"/>
                <a:lumOff val="0"/>
                <a:alphaOff val="-13333"/>
                <a:tint val="50000"/>
                <a:satMod val="300000"/>
              </a:srgbClr>
            </a:gs>
            <a:gs pos="35000">
              <a:srgbClr val="8064A2">
                <a:alpha val="90000"/>
                <a:hueOff val="0"/>
                <a:satOff val="0"/>
                <a:lumOff val="0"/>
                <a:alphaOff val="-13333"/>
                <a:tint val="37000"/>
                <a:satMod val="300000"/>
              </a:srgbClr>
            </a:gs>
            <a:gs pos="100000">
              <a:srgbClr val="8064A2">
                <a:alpha val="90000"/>
                <a:hueOff val="0"/>
                <a:satOff val="0"/>
                <a:lumOff val="0"/>
                <a:alphaOff val="-13333"/>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rgbClr val="990000"/>
              </a:solidFill>
              <a:latin typeface="Calibri"/>
              <a:ea typeface="+mn-ea"/>
              <a:cs typeface="+mn-cs"/>
            </a:rPr>
            <a:t>ISDN line</a:t>
          </a:r>
          <a:endParaRPr lang="en-US" b="1" dirty="0">
            <a:solidFill>
              <a:srgbClr val="990000"/>
            </a:solidFill>
            <a:latin typeface="Calibri"/>
            <a:ea typeface="+mn-ea"/>
            <a:cs typeface="+mn-cs"/>
          </a:endParaRPr>
        </a:p>
      </dgm:t>
    </dgm:pt>
    <dgm:pt modelId="{48FA88CA-5F22-42BD-A62F-6D9308413B0F}" type="parTrans" cxnId="{294A931A-39E8-4463-8506-1177BB516A1F}">
      <dgm:prSet/>
      <dgm:spPr/>
      <dgm:t>
        <a:bodyPr/>
        <a:lstStyle/>
        <a:p>
          <a:endParaRPr lang="en-US"/>
        </a:p>
      </dgm:t>
    </dgm:pt>
    <dgm:pt modelId="{B6E8F38F-C0C8-4B42-83C5-DF92CA4B832F}" type="sibTrans" cxnId="{294A931A-39E8-4463-8506-1177BB516A1F}">
      <dgm:prSet/>
      <dgm:spPr/>
      <dgm:t>
        <a:bodyPr/>
        <a:lstStyle/>
        <a:p>
          <a:endParaRPr lang="en-US"/>
        </a:p>
      </dgm:t>
    </dgm:pt>
    <dgm:pt modelId="{0D4C3F64-1FAC-4344-8477-A58282D895BC}">
      <dgm:prSet phldrT="[Text]"/>
      <dgm:spPr>
        <a:xfrm>
          <a:off x="704373" y="1627495"/>
          <a:ext cx="2322016" cy="1393209"/>
        </a:xfrm>
        <a:gradFill rotWithShape="0">
          <a:gsLst>
            <a:gs pos="0">
              <a:srgbClr val="8064A2">
                <a:alpha val="90000"/>
                <a:hueOff val="0"/>
                <a:satOff val="0"/>
                <a:lumOff val="0"/>
                <a:alphaOff val="-20000"/>
                <a:tint val="50000"/>
                <a:satMod val="300000"/>
              </a:srgbClr>
            </a:gs>
            <a:gs pos="35000">
              <a:srgbClr val="8064A2">
                <a:alpha val="90000"/>
                <a:hueOff val="0"/>
                <a:satOff val="0"/>
                <a:lumOff val="0"/>
                <a:alphaOff val="-20000"/>
                <a:tint val="37000"/>
                <a:satMod val="300000"/>
              </a:srgbClr>
            </a:gs>
            <a:gs pos="100000">
              <a:srgbClr val="8064A2">
                <a:alpha val="90000"/>
                <a:hueOff val="0"/>
                <a:satOff val="0"/>
                <a:lumOff val="0"/>
                <a:alphaOff val="-2000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rgbClr val="A52439"/>
              </a:solidFill>
              <a:latin typeface="Calibri"/>
              <a:ea typeface="+mn-ea"/>
              <a:cs typeface="+mn-cs"/>
            </a:rPr>
            <a:t>DSL</a:t>
          </a:r>
          <a:endParaRPr lang="en-US" b="1" dirty="0">
            <a:solidFill>
              <a:srgbClr val="A52439"/>
            </a:solidFill>
            <a:latin typeface="Calibri"/>
            <a:ea typeface="+mn-ea"/>
            <a:cs typeface="+mn-cs"/>
          </a:endParaRPr>
        </a:p>
      </dgm:t>
    </dgm:pt>
    <dgm:pt modelId="{C78CEFAF-E084-47C3-9C9A-BFD4408B2DA6}" type="parTrans" cxnId="{7374F054-C008-4171-A2B7-0C72FE3E18CA}">
      <dgm:prSet/>
      <dgm:spPr/>
      <dgm:t>
        <a:bodyPr/>
        <a:lstStyle/>
        <a:p>
          <a:endParaRPr lang="en-US"/>
        </a:p>
      </dgm:t>
    </dgm:pt>
    <dgm:pt modelId="{370B2D46-246A-4B72-8CE6-081CE39BCF6F}" type="sibTrans" cxnId="{7374F054-C008-4171-A2B7-0C72FE3E18CA}">
      <dgm:prSet/>
      <dgm:spPr/>
      <dgm:t>
        <a:bodyPr/>
        <a:lstStyle/>
        <a:p>
          <a:endParaRPr lang="en-US"/>
        </a:p>
      </dgm:t>
    </dgm:pt>
    <dgm:pt modelId="{8A6F3925-D40F-4950-9F43-233B5DFFC0F4}">
      <dgm:prSet phldrT="[Text]"/>
      <dgm:spPr>
        <a:xfrm>
          <a:off x="3258591" y="1627495"/>
          <a:ext cx="2322016" cy="1393209"/>
        </a:xfrm>
        <a:gradFill rotWithShape="0">
          <a:gsLst>
            <a:gs pos="0">
              <a:srgbClr val="8064A2">
                <a:alpha val="90000"/>
                <a:hueOff val="0"/>
                <a:satOff val="0"/>
                <a:lumOff val="0"/>
                <a:alphaOff val="-26667"/>
                <a:tint val="50000"/>
                <a:satMod val="300000"/>
              </a:srgbClr>
            </a:gs>
            <a:gs pos="35000">
              <a:srgbClr val="8064A2">
                <a:alpha val="90000"/>
                <a:hueOff val="0"/>
                <a:satOff val="0"/>
                <a:lumOff val="0"/>
                <a:alphaOff val="-26667"/>
                <a:tint val="37000"/>
                <a:satMod val="300000"/>
              </a:srgbClr>
            </a:gs>
            <a:gs pos="100000">
              <a:srgbClr val="8064A2">
                <a:alpha val="90000"/>
                <a:hueOff val="0"/>
                <a:satOff val="0"/>
                <a:lumOff val="0"/>
                <a:alphaOff val="-26667"/>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rgbClr val="A52439"/>
              </a:solidFill>
              <a:latin typeface="Calibri"/>
              <a:ea typeface="+mn-ea"/>
              <a:cs typeface="+mn-cs"/>
            </a:rPr>
            <a:t>FTTP</a:t>
          </a:r>
          <a:endParaRPr lang="en-US" b="1" dirty="0">
            <a:solidFill>
              <a:srgbClr val="A52439"/>
            </a:solidFill>
            <a:latin typeface="Calibri"/>
            <a:ea typeface="+mn-ea"/>
            <a:cs typeface="+mn-cs"/>
          </a:endParaRPr>
        </a:p>
      </dgm:t>
    </dgm:pt>
    <dgm:pt modelId="{6AE7D7B4-BBFD-476E-B874-FA0DEE0F8C82}" type="parTrans" cxnId="{6492F6E7-04A2-4239-AD2F-CE79E3BBFC7B}">
      <dgm:prSet/>
      <dgm:spPr/>
      <dgm:t>
        <a:bodyPr/>
        <a:lstStyle/>
        <a:p>
          <a:endParaRPr lang="en-US"/>
        </a:p>
      </dgm:t>
    </dgm:pt>
    <dgm:pt modelId="{35780A62-215D-4414-BD98-78956D576F52}" type="sibTrans" cxnId="{6492F6E7-04A2-4239-AD2F-CE79E3BBFC7B}">
      <dgm:prSet/>
      <dgm:spPr/>
      <dgm:t>
        <a:bodyPr/>
        <a:lstStyle/>
        <a:p>
          <a:endParaRPr lang="en-US"/>
        </a:p>
      </dgm:t>
    </dgm:pt>
    <dgm:pt modelId="{F8001EBD-3E1B-43E8-BE76-035732615DAC}">
      <dgm:prSet phldrT="[Text]"/>
      <dgm:spPr>
        <a:xfrm>
          <a:off x="5812809" y="1627495"/>
          <a:ext cx="2322016" cy="1393209"/>
        </a:xfrm>
        <a:gradFill rotWithShape="0">
          <a:gsLst>
            <a:gs pos="0">
              <a:srgbClr val="8064A2">
                <a:alpha val="90000"/>
                <a:hueOff val="0"/>
                <a:satOff val="0"/>
                <a:lumOff val="0"/>
                <a:alphaOff val="-33333"/>
                <a:tint val="50000"/>
                <a:satMod val="300000"/>
              </a:srgbClr>
            </a:gs>
            <a:gs pos="35000">
              <a:srgbClr val="8064A2">
                <a:alpha val="90000"/>
                <a:hueOff val="0"/>
                <a:satOff val="0"/>
                <a:lumOff val="0"/>
                <a:alphaOff val="-33333"/>
                <a:tint val="37000"/>
                <a:satMod val="300000"/>
              </a:srgbClr>
            </a:gs>
            <a:gs pos="100000">
              <a:srgbClr val="8064A2">
                <a:alpha val="90000"/>
                <a:hueOff val="0"/>
                <a:satOff val="0"/>
                <a:lumOff val="0"/>
                <a:alphaOff val="-33333"/>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rgbClr val="A52439"/>
              </a:solidFill>
              <a:latin typeface="Calibri"/>
              <a:ea typeface="+mn-ea"/>
              <a:cs typeface="+mn-cs"/>
            </a:rPr>
            <a:t>T-carrier line</a:t>
          </a:r>
          <a:endParaRPr lang="en-US" b="1" dirty="0">
            <a:solidFill>
              <a:srgbClr val="A52439"/>
            </a:solidFill>
            <a:latin typeface="Calibri"/>
            <a:ea typeface="+mn-ea"/>
            <a:cs typeface="+mn-cs"/>
          </a:endParaRPr>
        </a:p>
      </dgm:t>
    </dgm:pt>
    <dgm:pt modelId="{308A59A5-BD57-4932-ACD0-CA0ED60EDF66}" type="parTrans" cxnId="{1AE948FF-7060-4645-A294-589E2FEFC761}">
      <dgm:prSet/>
      <dgm:spPr/>
      <dgm:t>
        <a:bodyPr/>
        <a:lstStyle/>
        <a:p>
          <a:endParaRPr lang="en-US"/>
        </a:p>
      </dgm:t>
    </dgm:pt>
    <dgm:pt modelId="{5ED2B34D-4136-4CC5-8088-666AB69F76E4}" type="sibTrans" cxnId="{1AE948FF-7060-4645-A294-589E2FEFC761}">
      <dgm:prSet/>
      <dgm:spPr/>
      <dgm:t>
        <a:bodyPr/>
        <a:lstStyle/>
        <a:p>
          <a:endParaRPr lang="en-US"/>
        </a:p>
      </dgm:t>
    </dgm:pt>
    <dgm:pt modelId="{5DD89D61-47BF-4CC4-B283-4FC335A3948A}">
      <dgm:prSet phldrT="[Text]"/>
      <dgm:spPr>
        <a:xfrm>
          <a:off x="3258591" y="3252906"/>
          <a:ext cx="2322016" cy="1393209"/>
        </a:xfrm>
        <a:gradFill rotWithShape="0">
          <a:gsLst>
            <a:gs pos="0">
              <a:srgbClr val="8064A2">
                <a:alpha val="90000"/>
                <a:hueOff val="0"/>
                <a:satOff val="0"/>
                <a:lumOff val="0"/>
                <a:alphaOff val="-40000"/>
                <a:tint val="50000"/>
                <a:satMod val="300000"/>
              </a:srgbClr>
            </a:gs>
            <a:gs pos="35000">
              <a:srgbClr val="8064A2">
                <a:alpha val="90000"/>
                <a:hueOff val="0"/>
                <a:satOff val="0"/>
                <a:lumOff val="0"/>
                <a:alphaOff val="-40000"/>
                <a:tint val="37000"/>
                <a:satMod val="300000"/>
              </a:srgbClr>
            </a:gs>
            <a:gs pos="100000">
              <a:srgbClr val="8064A2">
                <a:alpha val="90000"/>
                <a:hueOff val="0"/>
                <a:satOff val="0"/>
                <a:lumOff val="0"/>
                <a:alphaOff val="-4000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r>
            <a:rPr lang="en-US" b="1" dirty="0" smtClean="0">
              <a:solidFill>
                <a:srgbClr val="A52439"/>
              </a:solidFill>
              <a:latin typeface="Calibri"/>
              <a:ea typeface="+mn-ea"/>
              <a:cs typeface="+mn-cs"/>
            </a:rPr>
            <a:t>ATM</a:t>
          </a:r>
          <a:endParaRPr lang="en-US" b="1" dirty="0">
            <a:solidFill>
              <a:srgbClr val="A52439"/>
            </a:solidFill>
            <a:latin typeface="Calibri"/>
            <a:ea typeface="+mn-ea"/>
            <a:cs typeface="+mn-cs"/>
          </a:endParaRPr>
        </a:p>
      </dgm:t>
    </dgm:pt>
    <dgm:pt modelId="{27E50A71-DC16-4740-91C9-7EAF6BE0CAC7}" type="parTrans" cxnId="{C961FF9C-5092-4D05-9BED-4505C4F3876F}">
      <dgm:prSet/>
      <dgm:spPr/>
      <dgm:t>
        <a:bodyPr/>
        <a:lstStyle/>
        <a:p>
          <a:endParaRPr lang="en-US"/>
        </a:p>
      </dgm:t>
    </dgm:pt>
    <dgm:pt modelId="{44E85AF5-E3F7-49D4-8AD3-C91023244B4D}" type="sibTrans" cxnId="{C961FF9C-5092-4D05-9BED-4505C4F3876F}">
      <dgm:prSet/>
      <dgm:spPr/>
      <dgm:t>
        <a:bodyPr/>
        <a:lstStyle/>
        <a:p>
          <a:endParaRPr lang="en-US"/>
        </a:p>
      </dgm:t>
    </dgm:pt>
    <dgm:pt modelId="{5DDEC9F5-CE04-479A-AB4F-B4EC1335A4E2}" type="pres">
      <dgm:prSet presAssocID="{B3C147CF-5242-4290-A151-4999340FEB42}" presName="diagram" presStyleCnt="0">
        <dgm:presLayoutVars>
          <dgm:dir/>
          <dgm:resizeHandles val="exact"/>
        </dgm:presLayoutVars>
      </dgm:prSet>
      <dgm:spPr/>
      <dgm:t>
        <a:bodyPr/>
        <a:lstStyle/>
        <a:p>
          <a:endParaRPr lang="en-US"/>
        </a:p>
      </dgm:t>
    </dgm:pt>
    <dgm:pt modelId="{32232618-24D8-4C3E-A5E7-B4C3E05457E2}" type="pres">
      <dgm:prSet presAssocID="{BC0CF20C-2722-4CCF-AD4B-DFDE2469AE8B}" presName="node" presStyleLbl="node1" presStyleIdx="0" presStyleCnt="7">
        <dgm:presLayoutVars>
          <dgm:bulletEnabled val="1"/>
        </dgm:presLayoutVars>
      </dgm:prSet>
      <dgm:spPr>
        <a:prstGeom prst="rect">
          <a:avLst/>
        </a:prstGeom>
      </dgm:spPr>
      <dgm:t>
        <a:bodyPr/>
        <a:lstStyle/>
        <a:p>
          <a:endParaRPr lang="en-US"/>
        </a:p>
      </dgm:t>
    </dgm:pt>
    <dgm:pt modelId="{80170803-3783-4D61-93A6-B110FE60CE77}" type="pres">
      <dgm:prSet presAssocID="{B5416E7D-09D3-47E3-9D0B-648E2B0793A2}" presName="sibTrans" presStyleCnt="0"/>
      <dgm:spPr/>
    </dgm:pt>
    <dgm:pt modelId="{BB599699-E142-4ED4-A7A4-74FBB5087FCF}" type="pres">
      <dgm:prSet presAssocID="{D63B9E76-B0B3-4A9F-BA8E-74D7D0D6749C}" presName="node" presStyleLbl="node1" presStyleIdx="1" presStyleCnt="7">
        <dgm:presLayoutVars>
          <dgm:bulletEnabled val="1"/>
        </dgm:presLayoutVars>
      </dgm:prSet>
      <dgm:spPr>
        <a:prstGeom prst="rect">
          <a:avLst/>
        </a:prstGeom>
      </dgm:spPr>
      <dgm:t>
        <a:bodyPr/>
        <a:lstStyle/>
        <a:p>
          <a:endParaRPr lang="en-US"/>
        </a:p>
      </dgm:t>
    </dgm:pt>
    <dgm:pt modelId="{DB6F9763-0C87-4949-8E47-A4915C4A586F}" type="pres">
      <dgm:prSet presAssocID="{4A757201-53A1-4E83-8A67-041E026B6DBA}" presName="sibTrans" presStyleCnt="0"/>
      <dgm:spPr/>
    </dgm:pt>
    <dgm:pt modelId="{8B8E0D32-AD28-4B53-9606-0EF698B03648}" type="pres">
      <dgm:prSet presAssocID="{2B4E8536-E627-4896-9C3E-2B64D2184280}" presName="node" presStyleLbl="node1" presStyleIdx="2" presStyleCnt="7">
        <dgm:presLayoutVars>
          <dgm:bulletEnabled val="1"/>
        </dgm:presLayoutVars>
      </dgm:prSet>
      <dgm:spPr>
        <a:prstGeom prst="rect">
          <a:avLst/>
        </a:prstGeom>
      </dgm:spPr>
      <dgm:t>
        <a:bodyPr/>
        <a:lstStyle/>
        <a:p>
          <a:endParaRPr lang="en-US"/>
        </a:p>
      </dgm:t>
    </dgm:pt>
    <dgm:pt modelId="{3BCEB372-5E37-4393-97D9-9574B74358F8}" type="pres">
      <dgm:prSet presAssocID="{B6E8F38F-C0C8-4B42-83C5-DF92CA4B832F}" presName="sibTrans" presStyleCnt="0"/>
      <dgm:spPr/>
    </dgm:pt>
    <dgm:pt modelId="{E0F4BB3D-4A96-4830-832B-9DD0DDB06FC9}" type="pres">
      <dgm:prSet presAssocID="{0D4C3F64-1FAC-4344-8477-A58282D895BC}" presName="node" presStyleLbl="node1" presStyleIdx="3" presStyleCnt="7">
        <dgm:presLayoutVars>
          <dgm:bulletEnabled val="1"/>
        </dgm:presLayoutVars>
      </dgm:prSet>
      <dgm:spPr>
        <a:prstGeom prst="rect">
          <a:avLst/>
        </a:prstGeom>
      </dgm:spPr>
      <dgm:t>
        <a:bodyPr/>
        <a:lstStyle/>
        <a:p>
          <a:endParaRPr lang="en-US"/>
        </a:p>
      </dgm:t>
    </dgm:pt>
    <dgm:pt modelId="{88D65664-4EE2-45CF-8E52-DAA616F05CA5}" type="pres">
      <dgm:prSet presAssocID="{370B2D46-246A-4B72-8CE6-081CE39BCF6F}" presName="sibTrans" presStyleCnt="0"/>
      <dgm:spPr/>
    </dgm:pt>
    <dgm:pt modelId="{390F2365-0958-4874-98B9-62970DABD561}" type="pres">
      <dgm:prSet presAssocID="{8A6F3925-D40F-4950-9F43-233B5DFFC0F4}" presName="node" presStyleLbl="node1" presStyleIdx="4" presStyleCnt="7">
        <dgm:presLayoutVars>
          <dgm:bulletEnabled val="1"/>
        </dgm:presLayoutVars>
      </dgm:prSet>
      <dgm:spPr>
        <a:prstGeom prst="rect">
          <a:avLst/>
        </a:prstGeom>
      </dgm:spPr>
      <dgm:t>
        <a:bodyPr/>
        <a:lstStyle/>
        <a:p>
          <a:endParaRPr lang="en-US"/>
        </a:p>
      </dgm:t>
    </dgm:pt>
    <dgm:pt modelId="{7DF6D41A-287D-40CA-8F76-E678FDA65CAA}" type="pres">
      <dgm:prSet presAssocID="{35780A62-215D-4414-BD98-78956D576F52}" presName="sibTrans" presStyleCnt="0"/>
      <dgm:spPr/>
    </dgm:pt>
    <dgm:pt modelId="{A6421D9C-34D9-4152-B05B-352281011CEA}" type="pres">
      <dgm:prSet presAssocID="{F8001EBD-3E1B-43E8-BE76-035732615DAC}" presName="node" presStyleLbl="node1" presStyleIdx="5" presStyleCnt="7">
        <dgm:presLayoutVars>
          <dgm:bulletEnabled val="1"/>
        </dgm:presLayoutVars>
      </dgm:prSet>
      <dgm:spPr>
        <a:prstGeom prst="rect">
          <a:avLst/>
        </a:prstGeom>
      </dgm:spPr>
      <dgm:t>
        <a:bodyPr/>
        <a:lstStyle/>
        <a:p>
          <a:endParaRPr lang="en-US"/>
        </a:p>
      </dgm:t>
    </dgm:pt>
    <dgm:pt modelId="{8D621AB9-ED9C-4EBC-BF7F-BDB010921393}" type="pres">
      <dgm:prSet presAssocID="{5ED2B34D-4136-4CC5-8088-666AB69F76E4}" presName="sibTrans" presStyleCnt="0"/>
      <dgm:spPr/>
    </dgm:pt>
    <dgm:pt modelId="{B40735CC-7506-41F1-97ED-3214F030B0B7}" type="pres">
      <dgm:prSet presAssocID="{5DD89D61-47BF-4CC4-B283-4FC335A3948A}" presName="node" presStyleLbl="node1" presStyleIdx="6" presStyleCnt="7">
        <dgm:presLayoutVars>
          <dgm:bulletEnabled val="1"/>
        </dgm:presLayoutVars>
      </dgm:prSet>
      <dgm:spPr>
        <a:prstGeom prst="rect">
          <a:avLst/>
        </a:prstGeom>
      </dgm:spPr>
      <dgm:t>
        <a:bodyPr/>
        <a:lstStyle/>
        <a:p>
          <a:endParaRPr lang="en-US"/>
        </a:p>
      </dgm:t>
    </dgm:pt>
  </dgm:ptLst>
  <dgm:cxnLst>
    <dgm:cxn modelId="{6835F6E9-5B2F-47D3-9CB6-50C41DB961AA}" type="presOf" srcId="{8A6F3925-D40F-4950-9F43-233B5DFFC0F4}" destId="{390F2365-0958-4874-98B9-62970DABD561}" srcOrd="0" destOrd="0" presId="urn:microsoft.com/office/officeart/2005/8/layout/default#48"/>
    <dgm:cxn modelId="{47247117-4BEA-42D2-ABAA-BAC40B7CD4F0}" type="presOf" srcId="{B3C147CF-5242-4290-A151-4999340FEB42}" destId="{5DDEC9F5-CE04-479A-AB4F-B4EC1335A4E2}" srcOrd="0" destOrd="0" presId="urn:microsoft.com/office/officeart/2005/8/layout/default#48"/>
    <dgm:cxn modelId="{1AE948FF-7060-4645-A294-589E2FEFC761}" srcId="{B3C147CF-5242-4290-A151-4999340FEB42}" destId="{F8001EBD-3E1B-43E8-BE76-035732615DAC}" srcOrd="5" destOrd="0" parTransId="{308A59A5-BD57-4932-ACD0-CA0ED60EDF66}" sibTransId="{5ED2B34D-4136-4CC5-8088-666AB69F76E4}"/>
    <dgm:cxn modelId="{7DF075EE-47B4-474D-BAFB-349C633A0BFC}" type="presOf" srcId="{5DD89D61-47BF-4CC4-B283-4FC335A3948A}" destId="{B40735CC-7506-41F1-97ED-3214F030B0B7}" srcOrd="0" destOrd="0" presId="urn:microsoft.com/office/officeart/2005/8/layout/default#48"/>
    <dgm:cxn modelId="{89686272-BCE2-41BD-AF91-6CB67DBF942C}" type="presOf" srcId="{F8001EBD-3E1B-43E8-BE76-035732615DAC}" destId="{A6421D9C-34D9-4152-B05B-352281011CEA}" srcOrd="0" destOrd="0" presId="urn:microsoft.com/office/officeart/2005/8/layout/default#48"/>
    <dgm:cxn modelId="{F78E525E-9C09-4974-AE26-C3A8EC6FFFB2}" type="presOf" srcId="{D63B9E76-B0B3-4A9F-BA8E-74D7D0D6749C}" destId="{BB599699-E142-4ED4-A7A4-74FBB5087FCF}" srcOrd="0" destOrd="0" presId="urn:microsoft.com/office/officeart/2005/8/layout/default#48"/>
    <dgm:cxn modelId="{7374F054-C008-4171-A2B7-0C72FE3E18CA}" srcId="{B3C147CF-5242-4290-A151-4999340FEB42}" destId="{0D4C3F64-1FAC-4344-8477-A58282D895BC}" srcOrd="3" destOrd="0" parTransId="{C78CEFAF-E084-47C3-9C9A-BFD4408B2DA6}" sibTransId="{370B2D46-246A-4B72-8CE6-081CE39BCF6F}"/>
    <dgm:cxn modelId="{294A931A-39E8-4463-8506-1177BB516A1F}" srcId="{B3C147CF-5242-4290-A151-4999340FEB42}" destId="{2B4E8536-E627-4896-9C3E-2B64D2184280}" srcOrd="2" destOrd="0" parTransId="{48FA88CA-5F22-42BD-A62F-6D9308413B0F}" sibTransId="{B6E8F38F-C0C8-4B42-83C5-DF92CA4B832F}"/>
    <dgm:cxn modelId="{4F0FB8CB-21CC-4864-89F2-46A784E8225D}" type="presOf" srcId="{BC0CF20C-2722-4CCF-AD4B-DFDE2469AE8B}" destId="{32232618-24D8-4C3E-A5E7-B4C3E05457E2}" srcOrd="0" destOrd="0" presId="urn:microsoft.com/office/officeart/2005/8/layout/default#48"/>
    <dgm:cxn modelId="{69A67A93-5B87-4517-A58F-6467334A2AEA}" type="presOf" srcId="{2B4E8536-E627-4896-9C3E-2B64D2184280}" destId="{8B8E0D32-AD28-4B53-9606-0EF698B03648}" srcOrd="0" destOrd="0" presId="urn:microsoft.com/office/officeart/2005/8/layout/default#48"/>
    <dgm:cxn modelId="{DB923BB0-CC5D-4BE5-A882-2C44DE89F141}" srcId="{B3C147CF-5242-4290-A151-4999340FEB42}" destId="{D63B9E76-B0B3-4A9F-BA8E-74D7D0D6749C}" srcOrd="1" destOrd="0" parTransId="{71D6886E-72A7-4CD0-9780-5431E89EAEA7}" sibTransId="{4A757201-53A1-4E83-8A67-041E026B6DBA}"/>
    <dgm:cxn modelId="{66116C47-EF9E-4C0C-B5C3-7DFEFA9FBBF0}" type="presOf" srcId="{0D4C3F64-1FAC-4344-8477-A58282D895BC}" destId="{E0F4BB3D-4A96-4830-832B-9DD0DDB06FC9}" srcOrd="0" destOrd="0" presId="urn:microsoft.com/office/officeart/2005/8/layout/default#48"/>
    <dgm:cxn modelId="{6492F6E7-04A2-4239-AD2F-CE79E3BBFC7B}" srcId="{B3C147CF-5242-4290-A151-4999340FEB42}" destId="{8A6F3925-D40F-4950-9F43-233B5DFFC0F4}" srcOrd="4" destOrd="0" parTransId="{6AE7D7B4-BBFD-476E-B874-FA0DEE0F8C82}" sibTransId="{35780A62-215D-4414-BD98-78956D576F52}"/>
    <dgm:cxn modelId="{3FA306BF-3055-46CE-B57A-974E83B51A83}" srcId="{B3C147CF-5242-4290-A151-4999340FEB42}" destId="{BC0CF20C-2722-4CCF-AD4B-DFDE2469AE8B}" srcOrd="0" destOrd="0" parTransId="{D2320FE5-7F1A-478A-A880-81E22D6F8BF6}" sibTransId="{B5416E7D-09D3-47E3-9D0B-648E2B0793A2}"/>
    <dgm:cxn modelId="{C961FF9C-5092-4D05-9BED-4505C4F3876F}" srcId="{B3C147CF-5242-4290-A151-4999340FEB42}" destId="{5DD89D61-47BF-4CC4-B283-4FC335A3948A}" srcOrd="6" destOrd="0" parTransId="{27E50A71-DC16-4740-91C9-7EAF6BE0CAC7}" sibTransId="{44E85AF5-E3F7-49D4-8AD3-C91023244B4D}"/>
    <dgm:cxn modelId="{DC82E278-D9AB-4325-BE33-1C12C03A3534}" type="presParOf" srcId="{5DDEC9F5-CE04-479A-AB4F-B4EC1335A4E2}" destId="{32232618-24D8-4C3E-A5E7-B4C3E05457E2}" srcOrd="0" destOrd="0" presId="urn:microsoft.com/office/officeart/2005/8/layout/default#48"/>
    <dgm:cxn modelId="{EFA2AFC1-C51D-4F43-822A-B08DCAA7B47A}" type="presParOf" srcId="{5DDEC9F5-CE04-479A-AB4F-B4EC1335A4E2}" destId="{80170803-3783-4D61-93A6-B110FE60CE77}" srcOrd="1" destOrd="0" presId="urn:microsoft.com/office/officeart/2005/8/layout/default#48"/>
    <dgm:cxn modelId="{C646CE05-2949-4497-8696-EED2F137A6F4}" type="presParOf" srcId="{5DDEC9F5-CE04-479A-AB4F-B4EC1335A4E2}" destId="{BB599699-E142-4ED4-A7A4-74FBB5087FCF}" srcOrd="2" destOrd="0" presId="urn:microsoft.com/office/officeart/2005/8/layout/default#48"/>
    <dgm:cxn modelId="{ADE57ABB-739E-4E39-AD4B-0A6CFFA0637D}" type="presParOf" srcId="{5DDEC9F5-CE04-479A-AB4F-B4EC1335A4E2}" destId="{DB6F9763-0C87-4949-8E47-A4915C4A586F}" srcOrd="3" destOrd="0" presId="urn:microsoft.com/office/officeart/2005/8/layout/default#48"/>
    <dgm:cxn modelId="{31F370D8-991C-4B9B-9A4D-C628CBBA8FFB}" type="presParOf" srcId="{5DDEC9F5-CE04-479A-AB4F-B4EC1335A4E2}" destId="{8B8E0D32-AD28-4B53-9606-0EF698B03648}" srcOrd="4" destOrd="0" presId="urn:microsoft.com/office/officeart/2005/8/layout/default#48"/>
    <dgm:cxn modelId="{B6405D51-6634-4050-8B6C-55909DA211A1}" type="presParOf" srcId="{5DDEC9F5-CE04-479A-AB4F-B4EC1335A4E2}" destId="{3BCEB372-5E37-4393-97D9-9574B74358F8}" srcOrd="5" destOrd="0" presId="urn:microsoft.com/office/officeart/2005/8/layout/default#48"/>
    <dgm:cxn modelId="{D3625095-D32E-47EA-9100-6E5CB8DA93AB}" type="presParOf" srcId="{5DDEC9F5-CE04-479A-AB4F-B4EC1335A4E2}" destId="{E0F4BB3D-4A96-4830-832B-9DD0DDB06FC9}" srcOrd="6" destOrd="0" presId="urn:microsoft.com/office/officeart/2005/8/layout/default#48"/>
    <dgm:cxn modelId="{33C58BEF-2229-4B0F-96D8-5CAE7A5389A6}" type="presParOf" srcId="{5DDEC9F5-CE04-479A-AB4F-B4EC1335A4E2}" destId="{88D65664-4EE2-45CF-8E52-DAA616F05CA5}" srcOrd="7" destOrd="0" presId="urn:microsoft.com/office/officeart/2005/8/layout/default#48"/>
    <dgm:cxn modelId="{98E4BB8E-0991-48EA-ADC9-10EB7D42E12F}" type="presParOf" srcId="{5DDEC9F5-CE04-479A-AB4F-B4EC1335A4E2}" destId="{390F2365-0958-4874-98B9-62970DABD561}" srcOrd="8" destOrd="0" presId="urn:microsoft.com/office/officeart/2005/8/layout/default#48"/>
    <dgm:cxn modelId="{F50DFC31-8AC1-480C-A68E-407BBF163F85}" type="presParOf" srcId="{5DDEC9F5-CE04-479A-AB4F-B4EC1335A4E2}" destId="{7DF6D41A-287D-40CA-8F76-E678FDA65CAA}" srcOrd="9" destOrd="0" presId="urn:microsoft.com/office/officeart/2005/8/layout/default#48"/>
    <dgm:cxn modelId="{FD911D25-A60B-4F81-BEF4-7F1D4F5A7DB5}" type="presParOf" srcId="{5DDEC9F5-CE04-479A-AB4F-B4EC1335A4E2}" destId="{A6421D9C-34D9-4152-B05B-352281011CEA}" srcOrd="10" destOrd="0" presId="urn:microsoft.com/office/officeart/2005/8/layout/default#48"/>
    <dgm:cxn modelId="{EE664334-27E9-4D0A-BE99-1380115499A8}" type="presParOf" srcId="{5DDEC9F5-CE04-479A-AB4F-B4EC1335A4E2}" destId="{8D621AB9-ED9C-4EBC-BF7F-BDB010921393}" srcOrd="11" destOrd="0" presId="urn:microsoft.com/office/officeart/2005/8/layout/default#48"/>
    <dgm:cxn modelId="{C52BAEB4-581B-47DB-AADD-6753D1CF0A2C}" type="presParOf" srcId="{5DDEC9F5-CE04-479A-AB4F-B4EC1335A4E2}" destId="{B40735CC-7506-41F1-97ED-3214F030B0B7}" srcOrd="12" destOrd="0" presId="urn:microsoft.com/office/officeart/2005/8/layout/default#48"/>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62B11E-AF7B-4D70-B2A4-4C2D2C007206}" type="doc">
      <dgm:prSet loTypeId="urn:microsoft.com/office/officeart/2005/8/layout/default#49" loCatId="list" qsTypeId="urn:microsoft.com/office/officeart/2005/8/quickstyle/3d2" qsCatId="3D" csTypeId="urn:microsoft.com/office/officeart/2005/8/colors/accent2_3" csCatId="accent2" phldr="1"/>
      <dgm:spPr/>
      <dgm:t>
        <a:bodyPr/>
        <a:lstStyle/>
        <a:p>
          <a:endParaRPr lang="en-US"/>
        </a:p>
      </dgm:t>
    </dgm:pt>
    <dgm:pt modelId="{E62ACE82-38C5-4B1D-AAC2-FB6121C09BDF}">
      <dgm:prSet phldrT="[Text]"/>
      <dgm:spPr>
        <a:xfrm>
          <a:off x="837" y="620724"/>
          <a:ext cx="3264916" cy="1958950"/>
        </a:xfrm>
        <a:gradFill rotWithShape="0">
          <a:gsLst>
            <a:gs pos="0">
              <a:srgbClr val="C0504D">
                <a:shade val="80000"/>
                <a:hueOff val="0"/>
                <a:satOff val="0"/>
                <a:lumOff val="0"/>
                <a:alphaOff val="0"/>
                <a:shade val="51000"/>
                <a:satMod val="130000"/>
              </a:srgbClr>
            </a:gs>
            <a:gs pos="80000">
              <a:srgbClr val="C0504D">
                <a:shade val="80000"/>
                <a:hueOff val="0"/>
                <a:satOff val="0"/>
                <a:lumOff val="0"/>
                <a:alphaOff val="0"/>
                <a:shade val="93000"/>
                <a:satMod val="130000"/>
              </a:srgbClr>
            </a:gs>
            <a:gs pos="100000">
              <a:srgbClr val="C0504D">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b="1" dirty="0" smtClean="0">
              <a:solidFill>
                <a:sysClr val="window" lastClr="FFFFFF"/>
              </a:solidFill>
              <a:latin typeface="Calibri"/>
              <a:ea typeface="+mn-ea"/>
              <a:cs typeface="+mn-cs"/>
            </a:rPr>
            <a:t>DSL modem</a:t>
          </a:r>
          <a:endParaRPr lang="en-US" b="1" dirty="0">
            <a:solidFill>
              <a:sysClr val="window" lastClr="FFFFFF"/>
            </a:solidFill>
            <a:latin typeface="Calibri"/>
            <a:ea typeface="+mn-ea"/>
            <a:cs typeface="+mn-cs"/>
          </a:endParaRPr>
        </a:p>
      </dgm:t>
    </dgm:pt>
    <dgm:pt modelId="{1CB04AC5-4DFE-4A12-9AA5-29CE2C037C72}" type="parTrans" cxnId="{399BB7D4-DE63-4E5B-AA9C-8580865399F1}">
      <dgm:prSet/>
      <dgm:spPr/>
      <dgm:t>
        <a:bodyPr/>
        <a:lstStyle/>
        <a:p>
          <a:endParaRPr lang="en-US"/>
        </a:p>
      </dgm:t>
    </dgm:pt>
    <dgm:pt modelId="{39F441BC-7646-4E50-896B-BF3A45A59AA5}" type="sibTrans" cxnId="{399BB7D4-DE63-4E5B-AA9C-8580865399F1}">
      <dgm:prSet/>
      <dgm:spPr/>
      <dgm:t>
        <a:bodyPr/>
        <a:lstStyle/>
        <a:p>
          <a:endParaRPr lang="en-US"/>
        </a:p>
      </dgm:t>
    </dgm:pt>
    <dgm:pt modelId="{25E15CBD-D8A0-4C80-9D9C-8F1D9B859B3A}">
      <dgm:prSet phldrT="[Text]"/>
      <dgm:spPr>
        <a:xfrm>
          <a:off x="3592245" y="620724"/>
          <a:ext cx="3264916" cy="1958950"/>
        </a:xfrm>
        <a:gradFill rotWithShape="0">
          <a:gsLst>
            <a:gs pos="0">
              <a:srgbClr val="990000"/>
            </a:gs>
            <a:gs pos="80000">
              <a:srgbClr val="C0504D">
                <a:shade val="80000"/>
                <a:hueOff val="-35872"/>
                <a:satOff val="-4024"/>
                <a:lumOff val="25680"/>
                <a:alphaOff val="0"/>
                <a:shade val="93000"/>
                <a:satMod val="130000"/>
              </a:srgbClr>
            </a:gs>
            <a:gs pos="100000">
              <a:srgbClr val="C0504D">
                <a:shade val="80000"/>
                <a:hueOff val="-35872"/>
                <a:satOff val="-4024"/>
                <a:lumOff val="2568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b="1" dirty="0" smtClean="0">
              <a:solidFill>
                <a:sysClr val="window" lastClr="FFFFFF"/>
              </a:solidFill>
              <a:latin typeface="Calibri"/>
              <a:ea typeface="+mn-ea"/>
              <a:cs typeface="+mn-cs"/>
            </a:rPr>
            <a:t>Cable modem</a:t>
          </a:r>
          <a:endParaRPr lang="en-US" b="1" dirty="0">
            <a:solidFill>
              <a:sysClr val="window" lastClr="FFFFFF"/>
            </a:solidFill>
            <a:latin typeface="Calibri"/>
            <a:ea typeface="+mn-ea"/>
            <a:cs typeface="+mn-cs"/>
          </a:endParaRPr>
        </a:p>
      </dgm:t>
    </dgm:pt>
    <dgm:pt modelId="{659E83D8-0608-4C50-AEB7-CECB2E0319B2}" type="parTrans" cxnId="{4A24B690-5D78-416E-8194-61A774DB7C03}">
      <dgm:prSet/>
      <dgm:spPr/>
      <dgm:t>
        <a:bodyPr/>
        <a:lstStyle/>
        <a:p>
          <a:endParaRPr lang="en-US"/>
        </a:p>
      </dgm:t>
    </dgm:pt>
    <dgm:pt modelId="{1B1A48CE-96C4-48BD-A4BF-40785FDC2617}" type="sibTrans" cxnId="{4A24B690-5D78-416E-8194-61A774DB7C03}">
      <dgm:prSet/>
      <dgm:spPr/>
      <dgm:t>
        <a:bodyPr/>
        <a:lstStyle/>
        <a:p>
          <a:endParaRPr lang="en-US"/>
        </a:p>
      </dgm:t>
    </dgm:pt>
    <dgm:pt modelId="{2ED71B58-2746-47CE-A0F6-F42195F6A69D}" type="pres">
      <dgm:prSet presAssocID="{4462B11E-AF7B-4D70-B2A4-4C2D2C007206}" presName="diagram" presStyleCnt="0">
        <dgm:presLayoutVars>
          <dgm:dir/>
          <dgm:resizeHandles val="exact"/>
        </dgm:presLayoutVars>
      </dgm:prSet>
      <dgm:spPr/>
      <dgm:t>
        <a:bodyPr/>
        <a:lstStyle/>
        <a:p>
          <a:endParaRPr lang="en-US"/>
        </a:p>
      </dgm:t>
    </dgm:pt>
    <dgm:pt modelId="{F0420ABF-0C6E-4076-9F96-39E3C577BDD1}" type="pres">
      <dgm:prSet presAssocID="{E62ACE82-38C5-4B1D-AAC2-FB6121C09BDF}" presName="node" presStyleLbl="node1" presStyleIdx="0" presStyleCnt="2">
        <dgm:presLayoutVars>
          <dgm:bulletEnabled val="1"/>
        </dgm:presLayoutVars>
      </dgm:prSet>
      <dgm:spPr>
        <a:prstGeom prst="hexagon">
          <a:avLst/>
        </a:prstGeom>
      </dgm:spPr>
      <dgm:t>
        <a:bodyPr/>
        <a:lstStyle/>
        <a:p>
          <a:endParaRPr lang="en-US"/>
        </a:p>
      </dgm:t>
    </dgm:pt>
    <dgm:pt modelId="{B485FB6C-2A81-4E2C-B30F-E769F0942D36}" type="pres">
      <dgm:prSet presAssocID="{39F441BC-7646-4E50-896B-BF3A45A59AA5}" presName="sibTrans" presStyleCnt="0"/>
      <dgm:spPr/>
      <dgm:t>
        <a:bodyPr/>
        <a:lstStyle/>
        <a:p>
          <a:endParaRPr lang="en-US"/>
        </a:p>
      </dgm:t>
    </dgm:pt>
    <dgm:pt modelId="{1059711A-25BA-4D0B-B9AD-D5F06DA9AAE0}" type="pres">
      <dgm:prSet presAssocID="{25E15CBD-D8A0-4C80-9D9C-8F1D9B859B3A}" presName="node" presStyleLbl="node1" presStyleIdx="1" presStyleCnt="2">
        <dgm:presLayoutVars>
          <dgm:bulletEnabled val="1"/>
        </dgm:presLayoutVars>
      </dgm:prSet>
      <dgm:spPr>
        <a:prstGeom prst="hexagon">
          <a:avLst/>
        </a:prstGeom>
      </dgm:spPr>
      <dgm:t>
        <a:bodyPr/>
        <a:lstStyle/>
        <a:p>
          <a:endParaRPr lang="en-US"/>
        </a:p>
      </dgm:t>
    </dgm:pt>
  </dgm:ptLst>
  <dgm:cxnLst>
    <dgm:cxn modelId="{399BB7D4-DE63-4E5B-AA9C-8580865399F1}" srcId="{4462B11E-AF7B-4D70-B2A4-4C2D2C007206}" destId="{E62ACE82-38C5-4B1D-AAC2-FB6121C09BDF}" srcOrd="0" destOrd="0" parTransId="{1CB04AC5-4DFE-4A12-9AA5-29CE2C037C72}" sibTransId="{39F441BC-7646-4E50-896B-BF3A45A59AA5}"/>
    <dgm:cxn modelId="{4A24B690-5D78-416E-8194-61A774DB7C03}" srcId="{4462B11E-AF7B-4D70-B2A4-4C2D2C007206}" destId="{25E15CBD-D8A0-4C80-9D9C-8F1D9B859B3A}" srcOrd="1" destOrd="0" parTransId="{659E83D8-0608-4C50-AEB7-CECB2E0319B2}" sibTransId="{1B1A48CE-96C4-48BD-A4BF-40785FDC2617}"/>
    <dgm:cxn modelId="{97971A15-52CC-493B-9CA0-EBFA7DEAB38B}" type="presOf" srcId="{25E15CBD-D8A0-4C80-9D9C-8F1D9B859B3A}" destId="{1059711A-25BA-4D0B-B9AD-D5F06DA9AAE0}" srcOrd="0" destOrd="0" presId="urn:microsoft.com/office/officeart/2005/8/layout/default#49"/>
    <dgm:cxn modelId="{BB5DB736-283E-486A-AFAC-34D0E665CC86}" type="presOf" srcId="{4462B11E-AF7B-4D70-B2A4-4C2D2C007206}" destId="{2ED71B58-2746-47CE-A0F6-F42195F6A69D}" srcOrd="0" destOrd="0" presId="urn:microsoft.com/office/officeart/2005/8/layout/default#49"/>
    <dgm:cxn modelId="{80D76AAB-1D23-41A5-BF3C-26FA18994878}" type="presOf" srcId="{E62ACE82-38C5-4B1D-AAC2-FB6121C09BDF}" destId="{F0420ABF-0C6E-4076-9F96-39E3C577BDD1}" srcOrd="0" destOrd="0" presId="urn:microsoft.com/office/officeart/2005/8/layout/default#49"/>
    <dgm:cxn modelId="{C863452A-1450-4058-B090-39F3F61B5E2C}" type="presParOf" srcId="{2ED71B58-2746-47CE-A0F6-F42195F6A69D}" destId="{F0420ABF-0C6E-4076-9F96-39E3C577BDD1}" srcOrd="0" destOrd="0" presId="urn:microsoft.com/office/officeart/2005/8/layout/default#49"/>
    <dgm:cxn modelId="{0FD7F830-4F8D-42E5-A035-E2926998CFE2}" type="presParOf" srcId="{2ED71B58-2746-47CE-A0F6-F42195F6A69D}" destId="{B485FB6C-2A81-4E2C-B30F-E769F0942D36}" srcOrd="1" destOrd="0" presId="urn:microsoft.com/office/officeart/2005/8/layout/default#49"/>
    <dgm:cxn modelId="{15109134-8B67-46A2-AA96-75E754CF7487}" type="presParOf" srcId="{2ED71B58-2746-47CE-A0F6-F42195F6A69D}" destId="{1059711A-25BA-4D0B-B9AD-D5F06DA9AAE0}" srcOrd="2" destOrd="0" presId="urn:microsoft.com/office/officeart/2005/8/layout/default#49"/>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3B224A-6F3C-4937-84FC-1383D64E5D03}" type="doc">
      <dgm:prSet loTypeId="urn:microsoft.com/office/officeart/2005/8/layout/default#50" loCatId="list" qsTypeId="urn:microsoft.com/office/officeart/2005/8/quickstyle/simple5" qsCatId="simple" csTypeId="urn:microsoft.com/office/officeart/2005/8/colors/accent4_2" csCatId="accent4" phldr="1"/>
      <dgm:spPr/>
      <dgm:t>
        <a:bodyPr/>
        <a:lstStyle/>
        <a:p>
          <a:endParaRPr lang="en-US"/>
        </a:p>
      </dgm:t>
    </dgm:pt>
    <dgm:pt modelId="{3F93DFAF-48E3-4F01-9685-8D2300989FF7}">
      <dgm:prSet phldrT="[Text]"/>
      <dgm:spPr>
        <a:xfrm>
          <a:off x="2388" y="55893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Connect to the Internet at the same time</a:t>
          </a:r>
          <a:endParaRPr lang="en-US" dirty="0">
            <a:solidFill>
              <a:sysClr val="window" lastClr="FFFFFF"/>
            </a:solidFill>
            <a:latin typeface="Calibri"/>
            <a:ea typeface="+mn-ea"/>
            <a:cs typeface="+mn-cs"/>
          </a:endParaRPr>
        </a:p>
      </dgm:t>
    </dgm:pt>
    <dgm:pt modelId="{4A85945D-D12C-4B94-BBC8-2DFED725426A}" type="parTrans" cxnId="{926AC5AA-7223-408B-BD9D-46931F2BCB37}">
      <dgm:prSet/>
      <dgm:spPr/>
      <dgm:t>
        <a:bodyPr/>
        <a:lstStyle/>
        <a:p>
          <a:endParaRPr lang="en-US"/>
        </a:p>
      </dgm:t>
    </dgm:pt>
    <dgm:pt modelId="{FF02628C-D02B-4403-9F93-E6667D84BB9F}" type="sibTrans" cxnId="{926AC5AA-7223-408B-BD9D-46931F2BCB37}">
      <dgm:prSet/>
      <dgm:spPr/>
      <dgm:t>
        <a:bodyPr/>
        <a:lstStyle/>
        <a:p>
          <a:endParaRPr lang="en-US"/>
        </a:p>
      </dgm:t>
    </dgm:pt>
    <dgm:pt modelId="{CDFF4E9E-613D-4079-B330-DF94E4F0C3F0}">
      <dgm:prSet phldrT="[Text]"/>
      <dgm:spPr>
        <a:xfrm>
          <a:off x="2086920" y="55893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Share a single high-speed Internet connection</a:t>
          </a:r>
          <a:endParaRPr lang="en-US" dirty="0">
            <a:solidFill>
              <a:sysClr val="window" lastClr="FFFFFF"/>
            </a:solidFill>
            <a:latin typeface="Calibri"/>
            <a:ea typeface="+mn-ea"/>
            <a:cs typeface="+mn-cs"/>
          </a:endParaRPr>
        </a:p>
      </dgm:t>
    </dgm:pt>
    <dgm:pt modelId="{B5954937-FA46-4891-8641-37C76F3E6757}" type="parTrans" cxnId="{576F7E44-683F-48C7-9D8D-A8AFEAAA9F6D}">
      <dgm:prSet/>
      <dgm:spPr/>
      <dgm:t>
        <a:bodyPr/>
        <a:lstStyle/>
        <a:p>
          <a:endParaRPr lang="en-US"/>
        </a:p>
      </dgm:t>
    </dgm:pt>
    <dgm:pt modelId="{EFF5A503-FB23-445A-B73B-EA66B7A755AE}" type="sibTrans" cxnId="{576F7E44-683F-48C7-9D8D-A8AFEAAA9F6D}">
      <dgm:prSet/>
      <dgm:spPr/>
      <dgm:t>
        <a:bodyPr/>
        <a:lstStyle/>
        <a:p>
          <a:endParaRPr lang="en-US"/>
        </a:p>
      </dgm:t>
    </dgm:pt>
    <dgm:pt modelId="{6335BCCC-989D-4BB2-B189-B6B6F4C1A6B3}">
      <dgm:prSet phldrT="[Text]"/>
      <dgm:spPr>
        <a:xfrm>
          <a:off x="4171451" y="55893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Access files and programs on other computers</a:t>
          </a:r>
          <a:endParaRPr lang="en-US" dirty="0">
            <a:solidFill>
              <a:sysClr val="window" lastClr="FFFFFF"/>
            </a:solidFill>
            <a:latin typeface="Calibri"/>
            <a:ea typeface="+mn-ea"/>
            <a:cs typeface="+mn-cs"/>
          </a:endParaRPr>
        </a:p>
      </dgm:t>
    </dgm:pt>
    <dgm:pt modelId="{B4DFD2C4-923E-4A73-BA16-9E671A2226F5}" type="parTrans" cxnId="{24145C2E-8C89-4C00-A269-33A0CBD6FC5D}">
      <dgm:prSet/>
      <dgm:spPr/>
      <dgm:t>
        <a:bodyPr/>
        <a:lstStyle/>
        <a:p>
          <a:endParaRPr lang="en-US"/>
        </a:p>
      </dgm:t>
    </dgm:pt>
    <dgm:pt modelId="{56A176FA-099E-41FD-A3D2-835F47FB7E44}" type="sibTrans" cxnId="{24145C2E-8C89-4C00-A269-33A0CBD6FC5D}">
      <dgm:prSet/>
      <dgm:spPr/>
      <dgm:t>
        <a:bodyPr/>
        <a:lstStyle/>
        <a:p>
          <a:endParaRPr lang="en-US"/>
        </a:p>
      </dgm:t>
    </dgm:pt>
    <dgm:pt modelId="{B1B6796F-5C72-4AC9-98FA-DF8B78B90828}">
      <dgm:prSet phldrT="[Text]"/>
      <dgm:spPr>
        <a:xfrm>
          <a:off x="6255982" y="55893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Share peripherals</a:t>
          </a:r>
          <a:endParaRPr lang="en-US" dirty="0">
            <a:solidFill>
              <a:sysClr val="window" lastClr="FFFFFF"/>
            </a:solidFill>
            <a:latin typeface="Calibri"/>
            <a:ea typeface="+mn-ea"/>
            <a:cs typeface="+mn-cs"/>
          </a:endParaRPr>
        </a:p>
      </dgm:t>
    </dgm:pt>
    <dgm:pt modelId="{7EBA5DCE-3160-4D83-9BB2-D1160F01103F}" type="parTrans" cxnId="{D3763219-C194-4A88-8418-E0FAC0E527BA}">
      <dgm:prSet/>
      <dgm:spPr/>
      <dgm:t>
        <a:bodyPr/>
        <a:lstStyle/>
        <a:p>
          <a:endParaRPr lang="en-US"/>
        </a:p>
      </dgm:t>
    </dgm:pt>
    <dgm:pt modelId="{41EBAEF5-0495-4B7C-B58E-B4776AD5F780}" type="sibTrans" cxnId="{D3763219-C194-4A88-8418-E0FAC0E527BA}">
      <dgm:prSet/>
      <dgm:spPr/>
      <dgm:t>
        <a:bodyPr/>
        <a:lstStyle/>
        <a:p>
          <a:endParaRPr lang="en-US"/>
        </a:p>
      </dgm:t>
    </dgm:pt>
    <dgm:pt modelId="{14EEB6F2-8C37-42B2-9710-DE487497C862}">
      <dgm:prSet phldrT="[Text]"/>
      <dgm:spPr>
        <a:xfrm>
          <a:off x="1044654" y="188545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Play multiplayer games</a:t>
          </a:r>
          <a:endParaRPr lang="en-US" dirty="0">
            <a:solidFill>
              <a:sysClr val="window" lastClr="FFFFFF"/>
            </a:solidFill>
            <a:latin typeface="Calibri"/>
            <a:ea typeface="+mn-ea"/>
            <a:cs typeface="+mn-cs"/>
          </a:endParaRPr>
        </a:p>
      </dgm:t>
    </dgm:pt>
    <dgm:pt modelId="{F9583F33-9345-4372-8A55-CB8A4F63503E}" type="parTrans" cxnId="{1F2299B1-CF8A-4EAC-B5B8-CCC4D13990C4}">
      <dgm:prSet/>
      <dgm:spPr/>
      <dgm:t>
        <a:bodyPr/>
        <a:lstStyle/>
        <a:p>
          <a:endParaRPr lang="en-US"/>
        </a:p>
      </dgm:t>
    </dgm:pt>
    <dgm:pt modelId="{CDFB6486-3B90-40E5-B7C6-A2C011C84112}" type="sibTrans" cxnId="{1F2299B1-CF8A-4EAC-B5B8-CCC4D13990C4}">
      <dgm:prSet/>
      <dgm:spPr/>
      <dgm:t>
        <a:bodyPr/>
        <a:lstStyle/>
        <a:p>
          <a:endParaRPr lang="en-US"/>
        </a:p>
      </dgm:t>
    </dgm:pt>
    <dgm:pt modelId="{379C9622-D94C-4D6C-AA94-A950DC25DEB7}">
      <dgm:prSet phldrT="[Text]"/>
      <dgm:spPr>
        <a:xfrm>
          <a:off x="3129185" y="188545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Connect game consoles to the Internet</a:t>
          </a:r>
          <a:endParaRPr lang="en-US" dirty="0">
            <a:solidFill>
              <a:sysClr val="window" lastClr="FFFFFF"/>
            </a:solidFill>
            <a:latin typeface="Calibri"/>
            <a:ea typeface="+mn-ea"/>
            <a:cs typeface="+mn-cs"/>
          </a:endParaRPr>
        </a:p>
      </dgm:t>
    </dgm:pt>
    <dgm:pt modelId="{B8637F0A-0400-48C3-B170-664F3E3C5957}" type="parTrans" cxnId="{B3ED21E6-527D-4067-96B9-0E2F2E220833}">
      <dgm:prSet/>
      <dgm:spPr/>
      <dgm:t>
        <a:bodyPr/>
        <a:lstStyle/>
        <a:p>
          <a:endParaRPr lang="en-US"/>
        </a:p>
      </dgm:t>
    </dgm:pt>
    <dgm:pt modelId="{B96E1A97-FE6E-416A-9FB0-ED601A9ACD48}" type="sibTrans" cxnId="{B3ED21E6-527D-4067-96B9-0E2F2E220833}">
      <dgm:prSet/>
      <dgm:spPr/>
      <dgm:t>
        <a:bodyPr/>
        <a:lstStyle/>
        <a:p>
          <a:endParaRPr lang="en-US"/>
        </a:p>
      </dgm:t>
    </dgm:pt>
    <dgm:pt modelId="{B9B59114-FC5B-4217-91E6-C2A77A7ACBCE}">
      <dgm:prSet phldrT="[Text]"/>
      <dgm:spPr>
        <a:xfrm>
          <a:off x="5213717" y="188545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Subscribe to and use VoIP</a:t>
          </a:r>
          <a:endParaRPr lang="en-US" dirty="0">
            <a:solidFill>
              <a:sysClr val="window" lastClr="FFFFFF"/>
            </a:solidFill>
            <a:latin typeface="Calibri"/>
            <a:ea typeface="+mn-ea"/>
            <a:cs typeface="+mn-cs"/>
          </a:endParaRPr>
        </a:p>
      </dgm:t>
    </dgm:pt>
    <dgm:pt modelId="{B3E0E367-741A-4F29-BA3F-B9682E3021E2}" type="parTrans" cxnId="{22DECECE-6001-4999-B97C-828FB0FF6D94}">
      <dgm:prSet/>
      <dgm:spPr/>
      <dgm:t>
        <a:bodyPr/>
        <a:lstStyle/>
        <a:p>
          <a:endParaRPr lang="en-US"/>
        </a:p>
      </dgm:t>
    </dgm:pt>
    <dgm:pt modelId="{F47C8F84-0A61-4A61-957C-ACAE86201563}" type="sibTrans" cxnId="{22DECECE-6001-4999-B97C-828FB0FF6D94}">
      <dgm:prSet/>
      <dgm:spPr/>
      <dgm:t>
        <a:bodyPr/>
        <a:lstStyle/>
        <a:p>
          <a:endParaRPr lang="en-US"/>
        </a:p>
      </dgm:t>
    </dgm:pt>
    <dgm:pt modelId="{28FC638E-F64F-41DA-AD84-A8397572AC03}" type="pres">
      <dgm:prSet presAssocID="{6A3B224A-6F3C-4937-84FC-1383D64E5D03}" presName="diagram" presStyleCnt="0">
        <dgm:presLayoutVars>
          <dgm:dir/>
          <dgm:resizeHandles val="exact"/>
        </dgm:presLayoutVars>
      </dgm:prSet>
      <dgm:spPr/>
      <dgm:t>
        <a:bodyPr/>
        <a:lstStyle/>
        <a:p>
          <a:endParaRPr lang="en-US"/>
        </a:p>
      </dgm:t>
    </dgm:pt>
    <dgm:pt modelId="{BD53E115-DC16-4E67-8664-E86C9A2D4E8E}" type="pres">
      <dgm:prSet presAssocID="{3F93DFAF-48E3-4F01-9685-8D2300989FF7}" presName="node" presStyleLbl="node1" presStyleIdx="0" presStyleCnt="7">
        <dgm:presLayoutVars>
          <dgm:bulletEnabled val="1"/>
        </dgm:presLayoutVars>
      </dgm:prSet>
      <dgm:spPr/>
      <dgm:t>
        <a:bodyPr/>
        <a:lstStyle/>
        <a:p>
          <a:endParaRPr lang="en-US"/>
        </a:p>
      </dgm:t>
    </dgm:pt>
    <dgm:pt modelId="{D2F58EC0-5E0F-4DFF-A793-A8693E3C20A1}" type="pres">
      <dgm:prSet presAssocID="{FF02628C-D02B-4403-9F93-E6667D84BB9F}" presName="sibTrans" presStyleCnt="0"/>
      <dgm:spPr/>
    </dgm:pt>
    <dgm:pt modelId="{8A882263-AF38-48A2-A7B2-0AE40B2A2E1C}" type="pres">
      <dgm:prSet presAssocID="{CDFF4E9E-613D-4079-B330-DF94E4F0C3F0}" presName="node" presStyleLbl="node1" presStyleIdx="1" presStyleCnt="7">
        <dgm:presLayoutVars>
          <dgm:bulletEnabled val="1"/>
        </dgm:presLayoutVars>
      </dgm:prSet>
      <dgm:spPr/>
      <dgm:t>
        <a:bodyPr/>
        <a:lstStyle/>
        <a:p>
          <a:endParaRPr lang="en-US"/>
        </a:p>
      </dgm:t>
    </dgm:pt>
    <dgm:pt modelId="{6FAD49C5-0DAF-4076-8B48-CD7626518188}" type="pres">
      <dgm:prSet presAssocID="{EFF5A503-FB23-445A-B73B-EA66B7A755AE}" presName="sibTrans" presStyleCnt="0"/>
      <dgm:spPr/>
    </dgm:pt>
    <dgm:pt modelId="{4A7416BB-ACAE-4140-9C40-17C6BE4E3F9C}" type="pres">
      <dgm:prSet presAssocID="{6335BCCC-989D-4BB2-B189-B6B6F4C1A6B3}" presName="node" presStyleLbl="node1" presStyleIdx="2" presStyleCnt="7">
        <dgm:presLayoutVars>
          <dgm:bulletEnabled val="1"/>
        </dgm:presLayoutVars>
      </dgm:prSet>
      <dgm:spPr/>
      <dgm:t>
        <a:bodyPr/>
        <a:lstStyle/>
        <a:p>
          <a:endParaRPr lang="en-US"/>
        </a:p>
      </dgm:t>
    </dgm:pt>
    <dgm:pt modelId="{31EB862B-D719-4A8C-A853-64B63F741599}" type="pres">
      <dgm:prSet presAssocID="{56A176FA-099E-41FD-A3D2-835F47FB7E44}" presName="sibTrans" presStyleCnt="0"/>
      <dgm:spPr/>
    </dgm:pt>
    <dgm:pt modelId="{40C432D7-ABE6-49B1-A6E6-7305F831AC01}" type="pres">
      <dgm:prSet presAssocID="{B1B6796F-5C72-4AC9-98FA-DF8B78B90828}" presName="node" presStyleLbl="node1" presStyleIdx="3" presStyleCnt="7">
        <dgm:presLayoutVars>
          <dgm:bulletEnabled val="1"/>
        </dgm:presLayoutVars>
      </dgm:prSet>
      <dgm:spPr/>
      <dgm:t>
        <a:bodyPr/>
        <a:lstStyle/>
        <a:p>
          <a:endParaRPr lang="en-US"/>
        </a:p>
      </dgm:t>
    </dgm:pt>
    <dgm:pt modelId="{7A574FAE-2B97-452F-AC5F-C084369FDDC3}" type="pres">
      <dgm:prSet presAssocID="{41EBAEF5-0495-4B7C-B58E-B4776AD5F780}" presName="sibTrans" presStyleCnt="0"/>
      <dgm:spPr/>
    </dgm:pt>
    <dgm:pt modelId="{98DFDBF9-DAE1-4D66-A5AF-EE620EA322B1}" type="pres">
      <dgm:prSet presAssocID="{14EEB6F2-8C37-42B2-9710-DE487497C862}" presName="node" presStyleLbl="node1" presStyleIdx="4" presStyleCnt="7">
        <dgm:presLayoutVars>
          <dgm:bulletEnabled val="1"/>
        </dgm:presLayoutVars>
      </dgm:prSet>
      <dgm:spPr/>
      <dgm:t>
        <a:bodyPr/>
        <a:lstStyle/>
        <a:p>
          <a:endParaRPr lang="en-US"/>
        </a:p>
      </dgm:t>
    </dgm:pt>
    <dgm:pt modelId="{1E2E004F-88C0-4A04-B2B3-BED0B27C93C2}" type="pres">
      <dgm:prSet presAssocID="{CDFB6486-3B90-40E5-B7C6-A2C011C84112}" presName="sibTrans" presStyleCnt="0"/>
      <dgm:spPr/>
    </dgm:pt>
    <dgm:pt modelId="{B1D92D19-C114-409C-9751-913570B1B886}" type="pres">
      <dgm:prSet presAssocID="{379C9622-D94C-4D6C-AA94-A950DC25DEB7}" presName="node" presStyleLbl="node1" presStyleIdx="5" presStyleCnt="7">
        <dgm:presLayoutVars>
          <dgm:bulletEnabled val="1"/>
        </dgm:presLayoutVars>
      </dgm:prSet>
      <dgm:spPr/>
      <dgm:t>
        <a:bodyPr/>
        <a:lstStyle/>
        <a:p>
          <a:endParaRPr lang="en-US"/>
        </a:p>
      </dgm:t>
    </dgm:pt>
    <dgm:pt modelId="{1DCCC7D6-FFE7-431A-8FF4-38DAB14E4422}" type="pres">
      <dgm:prSet presAssocID="{B96E1A97-FE6E-416A-9FB0-ED601A9ACD48}" presName="sibTrans" presStyleCnt="0"/>
      <dgm:spPr/>
    </dgm:pt>
    <dgm:pt modelId="{BF5E0946-8F70-4989-8BC9-DB52045C9529}" type="pres">
      <dgm:prSet presAssocID="{B9B59114-FC5B-4217-91E6-C2A77A7ACBCE}" presName="node" presStyleLbl="node1" presStyleIdx="6" presStyleCnt="7">
        <dgm:presLayoutVars>
          <dgm:bulletEnabled val="1"/>
        </dgm:presLayoutVars>
      </dgm:prSet>
      <dgm:spPr/>
      <dgm:t>
        <a:bodyPr/>
        <a:lstStyle/>
        <a:p>
          <a:endParaRPr lang="en-US"/>
        </a:p>
      </dgm:t>
    </dgm:pt>
  </dgm:ptLst>
  <dgm:cxnLst>
    <dgm:cxn modelId="{F7F4FCCE-C0E1-4558-8077-C78DD9EC3DDA}" type="presOf" srcId="{B1B6796F-5C72-4AC9-98FA-DF8B78B90828}" destId="{40C432D7-ABE6-49B1-A6E6-7305F831AC01}" srcOrd="0" destOrd="0" presId="urn:microsoft.com/office/officeart/2005/8/layout/default#50"/>
    <dgm:cxn modelId="{22DECECE-6001-4999-B97C-828FB0FF6D94}" srcId="{6A3B224A-6F3C-4937-84FC-1383D64E5D03}" destId="{B9B59114-FC5B-4217-91E6-C2A77A7ACBCE}" srcOrd="6" destOrd="0" parTransId="{B3E0E367-741A-4F29-BA3F-B9682E3021E2}" sibTransId="{F47C8F84-0A61-4A61-957C-ACAE86201563}"/>
    <dgm:cxn modelId="{576F7E44-683F-48C7-9D8D-A8AFEAAA9F6D}" srcId="{6A3B224A-6F3C-4937-84FC-1383D64E5D03}" destId="{CDFF4E9E-613D-4079-B330-DF94E4F0C3F0}" srcOrd="1" destOrd="0" parTransId="{B5954937-FA46-4891-8641-37C76F3E6757}" sibTransId="{EFF5A503-FB23-445A-B73B-EA66B7A755AE}"/>
    <dgm:cxn modelId="{945C2CD6-8F1A-4A5C-BC1D-F5367BBF30B5}" type="presOf" srcId="{14EEB6F2-8C37-42B2-9710-DE487497C862}" destId="{98DFDBF9-DAE1-4D66-A5AF-EE620EA322B1}" srcOrd="0" destOrd="0" presId="urn:microsoft.com/office/officeart/2005/8/layout/default#50"/>
    <dgm:cxn modelId="{4CAEB340-145B-4285-82E8-A3CDA14EEE47}" type="presOf" srcId="{3F93DFAF-48E3-4F01-9685-8D2300989FF7}" destId="{BD53E115-DC16-4E67-8664-E86C9A2D4E8E}" srcOrd="0" destOrd="0" presId="urn:microsoft.com/office/officeart/2005/8/layout/default#50"/>
    <dgm:cxn modelId="{5F9FA5D3-BEFD-4290-88DF-334D4F1AA916}" type="presOf" srcId="{6A3B224A-6F3C-4937-84FC-1383D64E5D03}" destId="{28FC638E-F64F-41DA-AD84-A8397572AC03}" srcOrd="0" destOrd="0" presId="urn:microsoft.com/office/officeart/2005/8/layout/default#50"/>
    <dgm:cxn modelId="{24145C2E-8C89-4C00-A269-33A0CBD6FC5D}" srcId="{6A3B224A-6F3C-4937-84FC-1383D64E5D03}" destId="{6335BCCC-989D-4BB2-B189-B6B6F4C1A6B3}" srcOrd="2" destOrd="0" parTransId="{B4DFD2C4-923E-4A73-BA16-9E671A2226F5}" sibTransId="{56A176FA-099E-41FD-A3D2-835F47FB7E44}"/>
    <dgm:cxn modelId="{BAA9D16E-4F3C-4A9F-8141-4E1FBF0841ED}" type="presOf" srcId="{B9B59114-FC5B-4217-91E6-C2A77A7ACBCE}" destId="{BF5E0946-8F70-4989-8BC9-DB52045C9529}" srcOrd="0" destOrd="0" presId="urn:microsoft.com/office/officeart/2005/8/layout/default#50"/>
    <dgm:cxn modelId="{E802138E-4BDA-47EC-B465-D69288E3DE47}" type="presOf" srcId="{379C9622-D94C-4D6C-AA94-A950DC25DEB7}" destId="{B1D92D19-C114-409C-9751-913570B1B886}" srcOrd="0" destOrd="0" presId="urn:microsoft.com/office/officeart/2005/8/layout/default#50"/>
    <dgm:cxn modelId="{432C6444-193E-494F-A4C4-4BB374C5DCAF}" type="presOf" srcId="{CDFF4E9E-613D-4079-B330-DF94E4F0C3F0}" destId="{8A882263-AF38-48A2-A7B2-0AE40B2A2E1C}" srcOrd="0" destOrd="0" presId="urn:microsoft.com/office/officeart/2005/8/layout/default#50"/>
    <dgm:cxn modelId="{B3ED21E6-527D-4067-96B9-0E2F2E220833}" srcId="{6A3B224A-6F3C-4937-84FC-1383D64E5D03}" destId="{379C9622-D94C-4D6C-AA94-A950DC25DEB7}" srcOrd="5" destOrd="0" parTransId="{B8637F0A-0400-48C3-B170-664F3E3C5957}" sibTransId="{B96E1A97-FE6E-416A-9FB0-ED601A9ACD48}"/>
    <dgm:cxn modelId="{1F2299B1-CF8A-4EAC-B5B8-CCC4D13990C4}" srcId="{6A3B224A-6F3C-4937-84FC-1383D64E5D03}" destId="{14EEB6F2-8C37-42B2-9710-DE487497C862}" srcOrd="4" destOrd="0" parTransId="{F9583F33-9345-4372-8A55-CB8A4F63503E}" sibTransId="{CDFB6486-3B90-40E5-B7C6-A2C011C84112}"/>
    <dgm:cxn modelId="{926AC5AA-7223-408B-BD9D-46931F2BCB37}" srcId="{6A3B224A-6F3C-4937-84FC-1383D64E5D03}" destId="{3F93DFAF-48E3-4F01-9685-8D2300989FF7}" srcOrd="0" destOrd="0" parTransId="{4A85945D-D12C-4B94-BBC8-2DFED725426A}" sibTransId="{FF02628C-D02B-4403-9F93-E6667D84BB9F}"/>
    <dgm:cxn modelId="{283E221D-9FE3-4D96-864C-2AE4FFEBCD92}" type="presOf" srcId="{6335BCCC-989D-4BB2-B189-B6B6F4C1A6B3}" destId="{4A7416BB-ACAE-4140-9C40-17C6BE4E3F9C}" srcOrd="0" destOrd="0" presId="urn:microsoft.com/office/officeart/2005/8/layout/default#50"/>
    <dgm:cxn modelId="{D3763219-C194-4A88-8418-E0FAC0E527BA}" srcId="{6A3B224A-6F3C-4937-84FC-1383D64E5D03}" destId="{B1B6796F-5C72-4AC9-98FA-DF8B78B90828}" srcOrd="3" destOrd="0" parTransId="{7EBA5DCE-3160-4D83-9BB2-D1160F01103F}" sibTransId="{41EBAEF5-0495-4B7C-B58E-B4776AD5F780}"/>
    <dgm:cxn modelId="{AD5094C1-7D65-48C3-A744-73E5ABF9C733}" type="presParOf" srcId="{28FC638E-F64F-41DA-AD84-A8397572AC03}" destId="{BD53E115-DC16-4E67-8664-E86C9A2D4E8E}" srcOrd="0" destOrd="0" presId="urn:microsoft.com/office/officeart/2005/8/layout/default#50"/>
    <dgm:cxn modelId="{BB24ABE3-5A6F-42E9-BE11-8F4D9CDD6C9C}" type="presParOf" srcId="{28FC638E-F64F-41DA-AD84-A8397572AC03}" destId="{D2F58EC0-5E0F-4DFF-A793-A8693E3C20A1}" srcOrd="1" destOrd="0" presId="urn:microsoft.com/office/officeart/2005/8/layout/default#50"/>
    <dgm:cxn modelId="{365114AB-4FE8-414C-A8AF-90436B31160C}" type="presParOf" srcId="{28FC638E-F64F-41DA-AD84-A8397572AC03}" destId="{8A882263-AF38-48A2-A7B2-0AE40B2A2E1C}" srcOrd="2" destOrd="0" presId="urn:microsoft.com/office/officeart/2005/8/layout/default#50"/>
    <dgm:cxn modelId="{08EC6B37-36B8-4420-B30D-5DDD96E3FC89}" type="presParOf" srcId="{28FC638E-F64F-41DA-AD84-A8397572AC03}" destId="{6FAD49C5-0DAF-4076-8B48-CD7626518188}" srcOrd="3" destOrd="0" presId="urn:microsoft.com/office/officeart/2005/8/layout/default#50"/>
    <dgm:cxn modelId="{99E59622-804B-480D-9EEC-A018B0B36F85}" type="presParOf" srcId="{28FC638E-F64F-41DA-AD84-A8397572AC03}" destId="{4A7416BB-ACAE-4140-9C40-17C6BE4E3F9C}" srcOrd="4" destOrd="0" presId="urn:microsoft.com/office/officeart/2005/8/layout/default#50"/>
    <dgm:cxn modelId="{1E7FBF5B-DAB0-4984-8BE9-9801083A42CE}" type="presParOf" srcId="{28FC638E-F64F-41DA-AD84-A8397572AC03}" destId="{31EB862B-D719-4A8C-A853-64B63F741599}" srcOrd="5" destOrd="0" presId="urn:microsoft.com/office/officeart/2005/8/layout/default#50"/>
    <dgm:cxn modelId="{02AD7D74-F9EB-4299-8102-CC7CF5644C9E}" type="presParOf" srcId="{28FC638E-F64F-41DA-AD84-A8397572AC03}" destId="{40C432D7-ABE6-49B1-A6E6-7305F831AC01}" srcOrd="6" destOrd="0" presId="urn:microsoft.com/office/officeart/2005/8/layout/default#50"/>
    <dgm:cxn modelId="{A9587482-9E9E-43D3-94B7-E4BC6B2BD46E}" type="presParOf" srcId="{28FC638E-F64F-41DA-AD84-A8397572AC03}" destId="{7A574FAE-2B97-452F-AC5F-C084369FDDC3}" srcOrd="7" destOrd="0" presId="urn:microsoft.com/office/officeart/2005/8/layout/default#50"/>
    <dgm:cxn modelId="{349692F6-86AF-4384-9E0B-CFDA4842E967}" type="presParOf" srcId="{28FC638E-F64F-41DA-AD84-A8397572AC03}" destId="{98DFDBF9-DAE1-4D66-A5AF-EE620EA322B1}" srcOrd="8" destOrd="0" presId="urn:microsoft.com/office/officeart/2005/8/layout/default#50"/>
    <dgm:cxn modelId="{CB2D70BF-FF35-4629-951C-B725B5635874}" type="presParOf" srcId="{28FC638E-F64F-41DA-AD84-A8397572AC03}" destId="{1E2E004F-88C0-4A04-B2B3-BED0B27C93C2}" srcOrd="9" destOrd="0" presId="urn:microsoft.com/office/officeart/2005/8/layout/default#50"/>
    <dgm:cxn modelId="{869FD589-ABB5-455F-BB9A-482621EEB485}" type="presParOf" srcId="{28FC638E-F64F-41DA-AD84-A8397572AC03}" destId="{B1D92D19-C114-409C-9751-913570B1B886}" srcOrd="10" destOrd="0" presId="urn:microsoft.com/office/officeart/2005/8/layout/default#50"/>
    <dgm:cxn modelId="{0A1B26AB-41ED-4D3E-9853-B780A26B6925}" type="presParOf" srcId="{28FC638E-F64F-41DA-AD84-A8397572AC03}" destId="{1DCCC7D6-FFE7-431A-8FF4-38DAB14E4422}" srcOrd="11" destOrd="0" presId="urn:microsoft.com/office/officeart/2005/8/layout/default#50"/>
    <dgm:cxn modelId="{70650F6E-4DEA-4944-AF8E-02715A99828C}" type="presParOf" srcId="{28FC638E-F64F-41DA-AD84-A8397572AC03}" destId="{BF5E0946-8F70-4989-8BC9-DB52045C9529}" srcOrd="12" destOrd="0" presId="urn:microsoft.com/office/officeart/2005/8/layout/default#50"/>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34C7F3-321B-4F37-898C-88E4C943B1A0}" type="doc">
      <dgm:prSet loTypeId="urn:microsoft.com/office/officeart/2005/8/layout/default#51" loCatId="list" qsTypeId="urn:microsoft.com/office/officeart/2005/8/quickstyle/3d2" qsCatId="3D" csTypeId="urn:microsoft.com/office/officeart/2005/8/colors/accent2_2" csCatId="accent2" phldr="1"/>
      <dgm:spPr/>
      <dgm:t>
        <a:bodyPr/>
        <a:lstStyle/>
        <a:p>
          <a:endParaRPr lang="en-US"/>
        </a:p>
      </dgm:t>
    </dgm:pt>
    <dgm:pt modelId="{F151B4BA-9F96-4294-B9F2-314AB1750F61}">
      <dgm:prSet phldrT="[Text]"/>
      <dgm:spPr>
        <a:xfrm>
          <a:off x="744" y="94803"/>
          <a:ext cx="2902148" cy="1741289"/>
        </a:xfrm>
        <a:prstGeom prst="flowChartPunchedTap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Ethernet</a:t>
          </a:r>
          <a:endParaRPr lang="en-US" dirty="0">
            <a:solidFill>
              <a:sysClr val="window" lastClr="FFFFFF"/>
            </a:solidFill>
            <a:latin typeface="Calibri"/>
            <a:ea typeface="+mn-ea"/>
            <a:cs typeface="+mn-cs"/>
          </a:endParaRPr>
        </a:p>
      </dgm:t>
    </dgm:pt>
    <dgm:pt modelId="{10A3B997-FA96-4D4A-9F05-1151E2DA4C28}" type="parTrans" cxnId="{D278D014-1E11-4A24-AFE9-06854EE490A9}">
      <dgm:prSet/>
      <dgm:spPr/>
      <dgm:t>
        <a:bodyPr/>
        <a:lstStyle/>
        <a:p>
          <a:endParaRPr lang="en-US"/>
        </a:p>
      </dgm:t>
    </dgm:pt>
    <dgm:pt modelId="{2EF73221-3A7F-4AA8-B1E6-18F1061270A7}" type="sibTrans" cxnId="{D278D014-1E11-4A24-AFE9-06854EE490A9}">
      <dgm:prSet/>
      <dgm:spPr/>
      <dgm:t>
        <a:bodyPr/>
        <a:lstStyle/>
        <a:p>
          <a:endParaRPr lang="en-US"/>
        </a:p>
      </dgm:t>
    </dgm:pt>
    <dgm:pt modelId="{B3511796-A1DC-4F52-A7A6-EAE021A7E7CF}">
      <dgm:prSet phldrT="[Text]"/>
      <dgm:spPr>
        <a:xfrm>
          <a:off x="3193107" y="94803"/>
          <a:ext cx="2902148" cy="1741289"/>
        </a:xfrm>
        <a:prstGeom prst="flowChartPunchedTap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err="1" smtClean="0">
              <a:solidFill>
                <a:sysClr val="window" lastClr="FFFFFF"/>
              </a:solidFill>
              <a:latin typeface="Calibri"/>
              <a:ea typeface="+mn-ea"/>
              <a:cs typeface="+mn-cs"/>
            </a:rPr>
            <a:t>Powerline</a:t>
          </a:r>
          <a:r>
            <a:rPr lang="en-US" dirty="0" smtClean="0">
              <a:solidFill>
                <a:sysClr val="window" lastClr="FFFFFF"/>
              </a:solidFill>
              <a:latin typeface="Calibri"/>
              <a:ea typeface="+mn-ea"/>
              <a:cs typeface="+mn-cs"/>
            </a:rPr>
            <a:t> cable</a:t>
          </a:r>
          <a:endParaRPr lang="en-US" dirty="0">
            <a:solidFill>
              <a:sysClr val="window" lastClr="FFFFFF"/>
            </a:solidFill>
            <a:latin typeface="Calibri"/>
            <a:ea typeface="+mn-ea"/>
            <a:cs typeface="+mn-cs"/>
          </a:endParaRPr>
        </a:p>
      </dgm:t>
    </dgm:pt>
    <dgm:pt modelId="{37134203-D44F-455F-A91F-D088D8FB69A7}" type="parTrans" cxnId="{C88E769A-CAED-4D89-97F7-C119023B0D57}">
      <dgm:prSet/>
      <dgm:spPr/>
      <dgm:t>
        <a:bodyPr/>
        <a:lstStyle/>
        <a:p>
          <a:endParaRPr lang="en-US"/>
        </a:p>
      </dgm:t>
    </dgm:pt>
    <dgm:pt modelId="{1D93965A-2137-4180-BE36-8CE5F14D27BB}" type="sibTrans" cxnId="{C88E769A-CAED-4D89-97F7-C119023B0D57}">
      <dgm:prSet/>
      <dgm:spPr/>
      <dgm:t>
        <a:bodyPr/>
        <a:lstStyle/>
        <a:p>
          <a:endParaRPr lang="en-US"/>
        </a:p>
      </dgm:t>
    </dgm:pt>
    <dgm:pt modelId="{2C44BBF8-851F-4B74-8A0B-092CC19C4A6B}">
      <dgm:prSet phldrT="[Text]"/>
      <dgm:spPr>
        <a:xfrm>
          <a:off x="1596925" y="2126307"/>
          <a:ext cx="2902148" cy="1741289"/>
        </a:xfrm>
        <a:prstGeom prst="flowChartPunchedTap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err="1" smtClean="0">
              <a:solidFill>
                <a:sysClr val="window" lastClr="FFFFFF"/>
              </a:solidFill>
              <a:latin typeface="Calibri"/>
              <a:ea typeface="+mn-ea"/>
              <a:cs typeface="+mn-cs"/>
            </a:rPr>
            <a:t>Phoneline</a:t>
          </a:r>
          <a:endParaRPr lang="en-US" dirty="0">
            <a:solidFill>
              <a:sysClr val="window" lastClr="FFFFFF"/>
            </a:solidFill>
            <a:latin typeface="Calibri"/>
            <a:ea typeface="+mn-ea"/>
            <a:cs typeface="+mn-cs"/>
          </a:endParaRPr>
        </a:p>
      </dgm:t>
    </dgm:pt>
    <dgm:pt modelId="{7D228448-AC2F-4F06-BAE8-5EC679652453}" type="parTrans" cxnId="{5D56E5DA-CD97-4415-94C3-CEC2ED1B130B}">
      <dgm:prSet/>
      <dgm:spPr/>
      <dgm:t>
        <a:bodyPr/>
        <a:lstStyle/>
        <a:p>
          <a:endParaRPr lang="en-US"/>
        </a:p>
      </dgm:t>
    </dgm:pt>
    <dgm:pt modelId="{2C76382D-00E0-48E8-B5F9-8587921D8488}" type="sibTrans" cxnId="{5D56E5DA-CD97-4415-94C3-CEC2ED1B130B}">
      <dgm:prSet/>
      <dgm:spPr/>
      <dgm:t>
        <a:bodyPr/>
        <a:lstStyle/>
        <a:p>
          <a:endParaRPr lang="en-US"/>
        </a:p>
      </dgm:t>
    </dgm:pt>
    <dgm:pt modelId="{8F019E0E-5CF8-4EF5-ACF9-079D5B22B58E}">
      <dgm:prSet phldrT="[Text]"/>
      <dgm:spPr>
        <a:xfrm>
          <a:off x="1596925" y="2126307"/>
          <a:ext cx="2902148" cy="1741289"/>
        </a:xfr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gm:spPr>
      <dgm:t>
        <a:bodyPr/>
        <a:lstStyle/>
        <a:p>
          <a:r>
            <a:rPr lang="en-US" dirty="0" smtClean="0">
              <a:solidFill>
                <a:sysClr val="window" lastClr="FFFFFF"/>
              </a:solidFill>
              <a:latin typeface="Calibri"/>
              <a:ea typeface="+mn-ea"/>
              <a:cs typeface="+mn-cs"/>
            </a:rPr>
            <a:t>Home RF</a:t>
          </a:r>
          <a:endParaRPr lang="en-US" dirty="0">
            <a:solidFill>
              <a:sysClr val="window" lastClr="FFFFFF"/>
            </a:solidFill>
            <a:latin typeface="Calibri"/>
            <a:ea typeface="+mn-ea"/>
            <a:cs typeface="+mn-cs"/>
          </a:endParaRPr>
        </a:p>
      </dgm:t>
    </dgm:pt>
    <dgm:pt modelId="{A758B8FA-55E3-499F-9F6D-7F657D7224D7}" type="parTrans" cxnId="{DA7B8F4A-D991-498F-B6A6-B47BD45884D1}">
      <dgm:prSet/>
      <dgm:spPr/>
      <dgm:t>
        <a:bodyPr/>
        <a:lstStyle/>
        <a:p>
          <a:endParaRPr lang="en-US"/>
        </a:p>
      </dgm:t>
    </dgm:pt>
    <dgm:pt modelId="{4BC2BFA8-6232-49E1-BBCD-AD695BB308CB}" type="sibTrans" cxnId="{DA7B8F4A-D991-498F-B6A6-B47BD45884D1}">
      <dgm:prSet/>
      <dgm:spPr/>
      <dgm:t>
        <a:bodyPr/>
        <a:lstStyle/>
        <a:p>
          <a:endParaRPr lang="en-US"/>
        </a:p>
      </dgm:t>
    </dgm:pt>
    <dgm:pt modelId="{3EEEEB41-5461-4154-9E6F-6F4336FFD101}" type="pres">
      <dgm:prSet presAssocID="{D434C7F3-321B-4F37-898C-88E4C943B1A0}" presName="diagram" presStyleCnt="0">
        <dgm:presLayoutVars>
          <dgm:dir/>
          <dgm:resizeHandles val="exact"/>
        </dgm:presLayoutVars>
      </dgm:prSet>
      <dgm:spPr/>
      <dgm:t>
        <a:bodyPr/>
        <a:lstStyle/>
        <a:p>
          <a:endParaRPr lang="en-US"/>
        </a:p>
      </dgm:t>
    </dgm:pt>
    <dgm:pt modelId="{F1EAC293-7B6D-4525-BEAF-526AD6266977}" type="pres">
      <dgm:prSet presAssocID="{F151B4BA-9F96-4294-B9F2-314AB1750F61}" presName="node" presStyleLbl="node1" presStyleIdx="0" presStyleCnt="4">
        <dgm:presLayoutVars>
          <dgm:bulletEnabled val="1"/>
        </dgm:presLayoutVars>
      </dgm:prSet>
      <dgm:spPr>
        <a:prstGeom prst="flowChartPunchedTape">
          <a:avLst/>
        </a:prstGeom>
      </dgm:spPr>
      <dgm:t>
        <a:bodyPr/>
        <a:lstStyle/>
        <a:p>
          <a:endParaRPr lang="en-US"/>
        </a:p>
      </dgm:t>
    </dgm:pt>
    <dgm:pt modelId="{FB9A46EB-99A2-4E51-93D4-6C60677A8CDC}" type="pres">
      <dgm:prSet presAssocID="{2EF73221-3A7F-4AA8-B1E6-18F1061270A7}" presName="sibTrans" presStyleCnt="0"/>
      <dgm:spPr/>
    </dgm:pt>
    <dgm:pt modelId="{E615EB74-6587-46E7-8B14-3D6B69435827}" type="pres">
      <dgm:prSet presAssocID="{B3511796-A1DC-4F52-A7A6-EAE021A7E7CF}" presName="node" presStyleLbl="node1" presStyleIdx="1" presStyleCnt="4">
        <dgm:presLayoutVars>
          <dgm:bulletEnabled val="1"/>
        </dgm:presLayoutVars>
      </dgm:prSet>
      <dgm:spPr>
        <a:prstGeom prst="flowChartPunchedTape">
          <a:avLst/>
        </a:prstGeom>
      </dgm:spPr>
      <dgm:t>
        <a:bodyPr/>
        <a:lstStyle/>
        <a:p>
          <a:endParaRPr lang="en-US"/>
        </a:p>
      </dgm:t>
    </dgm:pt>
    <dgm:pt modelId="{ED29EF00-0637-490D-AA4F-98134A171183}" type="pres">
      <dgm:prSet presAssocID="{1D93965A-2137-4180-BE36-8CE5F14D27BB}" presName="sibTrans" presStyleCnt="0"/>
      <dgm:spPr/>
    </dgm:pt>
    <dgm:pt modelId="{EAECA25C-191C-4B83-B8FB-FF9A1C58A0FC}" type="pres">
      <dgm:prSet presAssocID="{2C44BBF8-851F-4B74-8A0B-092CC19C4A6B}" presName="node" presStyleLbl="node1" presStyleIdx="2" presStyleCnt="4">
        <dgm:presLayoutVars>
          <dgm:bulletEnabled val="1"/>
        </dgm:presLayoutVars>
      </dgm:prSet>
      <dgm:spPr>
        <a:prstGeom prst="flowChartPunchedTape">
          <a:avLst/>
        </a:prstGeom>
      </dgm:spPr>
      <dgm:t>
        <a:bodyPr/>
        <a:lstStyle/>
        <a:p>
          <a:endParaRPr lang="en-US"/>
        </a:p>
      </dgm:t>
    </dgm:pt>
    <dgm:pt modelId="{91D98A4A-A8DA-484A-8A97-7A5996751544}" type="pres">
      <dgm:prSet presAssocID="{2C76382D-00E0-48E8-B5F9-8587921D8488}" presName="sibTrans" presStyleCnt="0"/>
      <dgm:spPr/>
    </dgm:pt>
    <dgm:pt modelId="{0449052F-5C16-455B-B60E-89F5F3074742}" type="pres">
      <dgm:prSet presAssocID="{8F019E0E-5CF8-4EF5-ACF9-079D5B22B58E}" presName="node" presStyleLbl="node1" presStyleIdx="3" presStyleCnt="4">
        <dgm:presLayoutVars>
          <dgm:bulletEnabled val="1"/>
        </dgm:presLayoutVars>
      </dgm:prSet>
      <dgm:spPr>
        <a:prstGeom prst="flowChartPunchedTape">
          <a:avLst/>
        </a:prstGeom>
      </dgm:spPr>
      <dgm:t>
        <a:bodyPr/>
        <a:lstStyle/>
        <a:p>
          <a:endParaRPr lang="en-US"/>
        </a:p>
      </dgm:t>
    </dgm:pt>
  </dgm:ptLst>
  <dgm:cxnLst>
    <dgm:cxn modelId="{8510E2A4-0C56-48BC-8320-ECF5D36E4013}" type="presOf" srcId="{F151B4BA-9F96-4294-B9F2-314AB1750F61}" destId="{F1EAC293-7B6D-4525-BEAF-526AD6266977}" srcOrd="0" destOrd="0" presId="urn:microsoft.com/office/officeart/2005/8/layout/default#51"/>
    <dgm:cxn modelId="{738C1FD4-7936-438B-980A-16DF89BAEC84}" type="presOf" srcId="{8F019E0E-5CF8-4EF5-ACF9-079D5B22B58E}" destId="{0449052F-5C16-455B-B60E-89F5F3074742}" srcOrd="0" destOrd="0" presId="urn:microsoft.com/office/officeart/2005/8/layout/default#51"/>
    <dgm:cxn modelId="{A18DBCAC-8732-4B22-8B57-163B3A150660}" type="presOf" srcId="{2C44BBF8-851F-4B74-8A0B-092CC19C4A6B}" destId="{EAECA25C-191C-4B83-B8FB-FF9A1C58A0FC}" srcOrd="0" destOrd="0" presId="urn:microsoft.com/office/officeart/2005/8/layout/default#51"/>
    <dgm:cxn modelId="{5D56E5DA-CD97-4415-94C3-CEC2ED1B130B}" srcId="{D434C7F3-321B-4F37-898C-88E4C943B1A0}" destId="{2C44BBF8-851F-4B74-8A0B-092CC19C4A6B}" srcOrd="2" destOrd="0" parTransId="{7D228448-AC2F-4F06-BAE8-5EC679652453}" sibTransId="{2C76382D-00E0-48E8-B5F9-8587921D8488}"/>
    <dgm:cxn modelId="{C88E769A-CAED-4D89-97F7-C119023B0D57}" srcId="{D434C7F3-321B-4F37-898C-88E4C943B1A0}" destId="{B3511796-A1DC-4F52-A7A6-EAE021A7E7CF}" srcOrd="1" destOrd="0" parTransId="{37134203-D44F-455F-A91F-D088D8FB69A7}" sibTransId="{1D93965A-2137-4180-BE36-8CE5F14D27BB}"/>
    <dgm:cxn modelId="{D278D014-1E11-4A24-AFE9-06854EE490A9}" srcId="{D434C7F3-321B-4F37-898C-88E4C943B1A0}" destId="{F151B4BA-9F96-4294-B9F2-314AB1750F61}" srcOrd="0" destOrd="0" parTransId="{10A3B997-FA96-4D4A-9F05-1151E2DA4C28}" sibTransId="{2EF73221-3A7F-4AA8-B1E6-18F1061270A7}"/>
    <dgm:cxn modelId="{EC472E40-D36D-49C1-9295-2CE2BB0011BD}" type="presOf" srcId="{B3511796-A1DC-4F52-A7A6-EAE021A7E7CF}" destId="{E615EB74-6587-46E7-8B14-3D6B69435827}" srcOrd="0" destOrd="0" presId="urn:microsoft.com/office/officeart/2005/8/layout/default#51"/>
    <dgm:cxn modelId="{0E0F0C59-F0BC-4A5F-9C0C-7D51F0EC213B}" type="presOf" srcId="{D434C7F3-321B-4F37-898C-88E4C943B1A0}" destId="{3EEEEB41-5461-4154-9E6F-6F4336FFD101}" srcOrd="0" destOrd="0" presId="urn:microsoft.com/office/officeart/2005/8/layout/default#51"/>
    <dgm:cxn modelId="{DA7B8F4A-D991-498F-B6A6-B47BD45884D1}" srcId="{D434C7F3-321B-4F37-898C-88E4C943B1A0}" destId="{8F019E0E-5CF8-4EF5-ACF9-079D5B22B58E}" srcOrd="3" destOrd="0" parTransId="{A758B8FA-55E3-499F-9F6D-7F657D7224D7}" sibTransId="{4BC2BFA8-6232-49E1-BBCD-AD695BB308CB}"/>
    <dgm:cxn modelId="{5B8E3927-7E55-4B86-A8A8-8FB8BBD82838}" type="presParOf" srcId="{3EEEEB41-5461-4154-9E6F-6F4336FFD101}" destId="{F1EAC293-7B6D-4525-BEAF-526AD6266977}" srcOrd="0" destOrd="0" presId="urn:microsoft.com/office/officeart/2005/8/layout/default#51"/>
    <dgm:cxn modelId="{595F0D59-3149-40B9-9008-6D37D1D3C0A9}" type="presParOf" srcId="{3EEEEB41-5461-4154-9E6F-6F4336FFD101}" destId="{FB9A46EB-99A2-4E51-93D4-6C60677A8CDC}" srcOrd="1" destOrd="0" presId="urn:microsoft.com/office/officeart/2005/8/layout/default#51"/>
    <dgm:cxn modelId="{25F59A76-E741-49B5-AAFE-29948C0870F0}" type="presParOf" srcId="{3EEEEB41-5461-4154-9E6F-6F4336FFD101}" destId="{E615EB74-6587-46E7-8B14-3D6B69435827}" srcOrd="2" destOrd="0" presId="urn:microsoft.com/office/officeart/2005/8/layout/default#51"/>
    <dgm:cxn modelId="{CFA2B42E-54A8-49E9-A4AE-576BE56768C8}" type="presParOf" srcId="{3EEEEB41-5461-4154-9E6F-6F4336FFD101}" destId="{ED29EF00-0637-490D-AA4F-98134A171183}" srcOrd="3" destOrd="0" presId="urn:microsoft.com/office/officeart/2005/8/layout/default#51"/>
    <dgm:cxn modelId="{4BE170D8-A904-43EE-BA99-6ED232D5EED5}" type="presParOf" srcId="{3EEEEB41-5461-4154-9E6F-6F4336FFD101}" destId="{EAECA25C-191C-4B83-B8FB-FF9A1C58A0FC}" srcOrd="4" destOrd="0" presId="urn:microsoft.com/office/officeart/2005/8/layout/default#51"/>
    <dgm:cxn modelId="{66BE7C42-0D1D-45F8-BB9A-2BE04D71084C}" type="presParOf" srcId="{3EEEEB41-5461-4154-9E6F-6F4336FFD101}" destId="{91D98A4A-A8DA-484A-8A97-7A5996751544}" srcOrd="5" destOrd="0" presId="urn:microsoft.com/office/officeart/2005/8/layout/default#51"/>
    <dgm:cxn modelId="{B08A397C-EBC5-417E-BCD2-713372356E9B}" type="presParOf" srcId="{3EEEEB41-5461-4154-9E6F-6F4336FFD101}" destId="{0449052F-5C16-455B-B60E-89F5F3074742}" srcOrd="6" destOrd="0" presId="urn:microsoft.com/office/officeart/2005/8/layout/default#5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C05064A-AF3B-4300-BA44-77588901B427}">
      <dsp:nvSpPr>
        <dsp:cNvPr id="0" name=""/>
        <dsp:cNvSpPr/>
      </dsp:nvSpPr>
      <dsp:spPr>
        <a:xfrm>
          <a:off x="0" y="871537"/>
          <a:ext cx="2762250" cy="1657349"/>
        </a:xfrm>
        <a:prstGeom prst="rect">
          <a:avLst/>
        </a:prstGeom>
        <a:gradFill rotWithShape="0">
          <a:gsLst>
            <a:gs pos="0">
              <a:srgbClr val="8064A2">
                <a:shade val="80000"/>
                <a:hueOff val="0"/>
                <a:satOff val="0"/>
                <a:lumOff val="0"/>
                <a:alphaOff val="0"/>
                <a:shade val="51000"/>
                <a:satMod val="130000"/>
              </a:srgbClr>
            </a:gs>
            <a:gs pos="80000">
              <a:srgbClr val="8064A2">
                <a:shade val="80000"/>
                <a:hueOff val="0"/>
                <a:satOff val="0"/>
                <a:lumOff val="0"/>
                <a:alphaOff val="0"/>
                <a:shade val="93000"/>
                <a:satMod val="130000"/>
              </a:srgbClr>
            </a:gs>
            <a:gs pos="100000">
              <a:srgbClr val="8064A2">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Explain the purpose of communications software</a:t>
          </a:r>
          <a:endParaRPr lang="en-US" sz="2100" kern="1200" dirty="0">
            <a:solidFill>
              <a:sysClr val="window" lastClr="FFFFFF"/>
            </a:solidFill>
            <a:latin typeface="Calibri"/>
            <a:ea typeface="+mn-ea"/>
            <a:cs typeface="+mn-cs"/>
          </a:endParaRPr>
        </a:p>
      </dsp:txBody>
      <dsp:txXfrm>
        <a:off x="0" y="871537"/>
        <a:ext cx="2762250" cy="1657349"/>
      </dsp:txXfrm>
    </dsp:sp>
    <dsp:sp modelId="{0F6B154D-384A-426A-B16C-8D4D3179F73E}">
      <dsp:nvSpPr>
        <dsp:cNvPr id="0" name=""/>
        <dsp:cNvSpPr/>
      </dsp:nvSpPr>
      <dsp:spPr>
        <a:xfrm>
          <a:off x="3038474" y="871537"/>
          <a:ext cx="2762250" cy="1657349"/>
        </a:xfrm>
        <a:prstGeom prst="rect">
          <a:avLst/>
        </a:prstGeom>
        <a:gradFill rotWithShape="0">
          <a:gsLst>
            <a:gs pos="0">
              <a:srgbClr val="8064A2">
                <a:shade val="80000"/>
                <a:hueOff val="-44139"/>
                <a:satOff val="-1091"/>
                <a:lumOff val="6247"/>
                <a:alphaOff val="0"/>
                <a:shade val="51000"/>
                <a:satMod val="130000"/>
              </a:srgbClr>
            </a:gs>
            <a:gs pos="80000">
              <a:srgbClr val="8064A2">
                <a:shade val="80000"/>
                <a:hueOff val="-44139"/>
                <a:satOff val="-1091"/>
                <a:lumOff val="6247"/>
                <a:alphaOff val="0"/>
                <a:shade val="93000"/>
                <a:satMod val="130000"/>
              </a:srgbClr>
            </a:gs>
            <a:gs pos="100000">
              <a:srgbClr val="8064A2">
                <a:shade val="80000"/>
                <a:hueOff val="-44139"/>
                <a:satOff val="-1091"/>
                <a:lumOff val="624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Describe various types of lines for communications over the telephone network</a:t>
          </a:r>
        </a:p>
      </dsp:txBody>
      <dsp:txXfrm>
        <a:off x="3038474" y="871537"/>
        <a:ext cx="2762250" cy="1657349"/>
      </dsp:txXfrm>
    </dsp:sp>
    <dsp:sp modelId="{63FA4BBB-4547-4E37-8E2F-E0CB2D785F67}">
      <dsp:nvSpPr>
        <dsp:cNvPr id="0" name=""/>
        <dsp:cNvSpPr/>
      </dsp:nvSpPr>
      <dsp:spPr>
        <a:xfrm>
          <a:off x="6076950" y="871537"/>
          <a:ext cx="2762250" cy="1657349"/>
        </a:xfrm>
        <a:prstGeom prst="rect">
          <a:avLst/>
        </a:prstGeom>
        <a:gradFill rotWithShape="0">
          <a:gsLst>
            <a:gs pos="0">
              <a:srgbClr val="8064A2">
                <a:shade val="80000"/>
                <a:hueOff val="-88279"/>
                <a:satOff val="-2183"/>
                <a:lumOff val="12494"/>
                <a:alphaOff val="0"/>
                <a:shade val="51000"/>
                <a:satMod val="130000"/>
              </a:srgbClr>
            </a:gs>
            <a:gs pos="80000">
              <a:srgbClr val="8064A2">
                <a:shade val="80000"/>
                <a:hueOff val="-88279"/>
                <a:satOff val="-2183"/>
                <a:lumOff val="12494"/>
                <a:alphaOff val="0"/>
                <a:shade val="93000"/>
                <a:satMod val="130000"/>
              </a:srgbClr>
            </a:gs>
            <a:gs pos="100000">
              <a:srgbClr val="8064A2">
                <a:shade val="80000"/>
                <a:hueOff val="-88279"/>
                <a:satOff val="-2183"/>
                <a:lumOff val="1249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Describe commonly used communications devices</a:t>
          </a:r>
        </a:p>
      </dsp:txBody>
      <dsp:txXfrm>
        <a:off x="6076950" y="871537"/>
        <a:ext cx="2762250" cy="1657349"/>
      </dsp:txXfrm>
    </dsp:sp>
    <dsp:sp modelId="{049534B1-E207-41B4-8BF9-3D0CB6A46669}">
      <dsp:nvSpPr>
        <dsp:cNvPr id="0" name=""/>
        <dsp:cNvSpPr/>
      </dsp:nvSpPr>
      <dsp:spPr>
        <a:xfrm>
          <a:off x="1519237" y="2805112"/>
          <a:ext cx="2762250" cy="1657349"/>
        </a:xfrm>
        <a:prstGeom prst="rect">
          <a:avLst/>
        </a:prstGeom>
        <a:gradFill rotWithShape="0">
          <a:gsLst>
            <a:gs pos="0">
              <a:srgbClr val="8064A2">
                <a:shade val="80000"/>
                <a:hueOff val="-132418"/>
                <a:satOff val="-3274"/>
                <a:lumOff val="18741"/>
                <a:alphaOff val="0"/>
                <a:shade val="51000"/>
                <a:satMod val="130000"/>
              </a:srgbClr>
            </a:gs>
            <a:gs pos="80000">
              <a:srgbClr val="8064A2">
                <a:shade val="80000"/>
                <a:hueOff val="-132418"/>
                <a:satOff val="-3274"/>
                <a:lumOff val="18741"/>
                <a:alphaOff val="0"/>
                <a:shade val="93000"/>
                <a:satMod val="130000"/>
              </a:srgbClr>
            </a:gs>
            <a:gs pos="100000">
              <a:srgbClr val="8064A2">
                <a:shade val="80000"/>
                <a:hueOff val="-132418"/>
                <a:satOff val="-3274"/>
                <a:lumOff val="18741"/>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Discuss different ways to set up a home network</a:t>
          </a:r>
        </a:p>
      </dsp:txBody>
      <dsp:txXfrm>
        <a:off x="1519237" y="2805112"/>
        <a:ext cx="2762250" cy="1657349"/>
      </dsp:txXfrm>
    </dsp:sp>
    <dsp:sp modelId="{AEAC88ED-FF63-4E0F-A4D8-7569F7560517}">
      <dsp:nvSpPr>
        <dsp:cNvPr id="0" name=""/>
        <dsp:cNvSpPr/>
      </dsp:nvSpPr>
      <dsp:spPr>
        <a:xfrm>
          <a:off x="4557712" y="2805112"/>
          <a:ext cx="2762250" cy="1657349"/>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Describe various physical and wireless transmission media</a:t>
          </a:r>
        </a:p>
      </dsp:txBody>
      <dsp:txXfrm>
        <a:off x="4557712" y="2805112"/>
        <a:ext cx="2762250" cy="165734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D97EAB-8E37-4053-9BE0-9E3FAD26B878}">
      <dsp:nvSpPr>
        <dsp:cNvPr id="0" name=""/>
        <dsp:cNvSpPr/>
      </dsp:nvSpPr>
      <dsp:spPr>
        <a:xfrm>
          <a:off x="2589" y="269676"/>
          <a:ext cx="2054423" cy="1232654"/>
        </a:xfrm>
        <a:prstGeom prst="rect">
          <a:avLst/>
        </a:prstGeom>
        <a:gradFill rotWithShape="0">
          <a:gsLst>
            <a:gs pos="0">
              <a:srgbClr val="C0504D">
                <a:shade val="80000"/>
                <a:hueOff val="0"/>
                <a:satOff val="0"/>
                <a:lumOff val="0"/>
                <a:alphaOff val="0"/>
                <a:shade val="51000"/>
                <a:satMod val="130000"/>
              </a:srgbClr>
            </a:gs>
            <a:gs pos="80000">
              <a:srgbClr val="C0504D">
                <a:shade val="80000"/>
                <a:hueOff val="0"/>
                <a:satOff val="0"/>
                <a:lumOff val="0"/>
                <a:alphaOff val="0"/>
                <a:shade val="93000"/>
                <a:satMod val="130000"/>
              </a:srgbClr>
            </a:gs>
            <a:gs pos="100000">
              <a:srgbClr val="C0504D">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Ethernet</a:t>
          </a:r>
          <a:endParaRPr lang="en-US" sz="3400" kern="1200" dirty="0">
            <a:solidFill>
              <a:sysClr val="window" lastClr="FFFFFF"/>
            </a:solidFill>
            <a:latin typeface="Calibri"/>
            <a:ea typeface="+mn-ea"/>
            <a:cs typeface="+mn-cs"/>
          </a:endParaRPr>
        </a:p>
      </dsp:txBody>
      <dsp:txXfrm>
        <a:off x="2589" y="269676"/>
        <a:ext cx="2054423" cy="1232654"/>
      </dsp:txXfrm>
    </dsp:sp>
    <dsp:sp modelId="{B7567EDE-19B0-4509-933B-71973FA2ECB4}">
      <dsp:nvSpPr>
        <dsp:cNvPr id="0" name=""/>
        <dsp:cNvSpPr/>
      </dsp:nvSpPr>
      <dsp:spPr>
        <a:xfrm>
          <a:off x="2262455" y="269676"/>
          <a:ext cx="2054423" cy="1232654"/>
        </a:xfrm>
        <a:prstGeom prst="rect">
          <a:avLst/>
        </a:prstGeom>
        <a:gradFill rotWithShape="0">
          <a:gsLst>
            <a:gs pos="0">
              <a:srgbClr val="C0504D">
                <a:shade val="80000"/>
                <a:hueOff val="-3986"/>
                <a:satOff val="-447"/>
                <a:lumOff val="2853"/>
                <a:alphaOff val="0"/>
                <a:shade val="51000"/>
                <a:satMod val="130000"/>
              </a:srgbClr>
            </a:gs>
            <a:gs pos="80000">
              <a:srgbClr val="C0504D">
                <a:shade val="80000"/>
                <a:hueOff val="-3986"/>
                <a:satOff val="-447"/>
                <a:lumOff val="2853"/>
                <a:alphaOff val="0"/>
                <a:shade val="93000"/>
                <a:satMod val="130000"/>
              </a:srgbClr>
            </a:gs>
            <a:gs pos="100000">
              <a:srgbClr val="C0504D">
                <a:shade val="80000"/>
                <a:hueOff val="-3986"/>
                <a:satOff val="-447"/>
                <a:lumOff val="285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Token ring</a:t>
          </a:r>
          <a:endParaRPr lang="en-US" sz="3400" kern="1200" dirty="0">
            <a:solidFill>
              <a:sysClr val="window" lastClr="FFFFFF"/>
            </a:solidFill>
            <a:latin typeface="Calibri"/>
            <a:ea typeface="+mn-ea"/>
            <a:cs typeface="+mn-cs"/>
          </a:endParaRPr>
        </a:p>
      </dsp:txBody>
      <dsp:txXfrm>
        <a:off x="2262455" y="269676"/>
        <a:ext cx="2054423" cy="1232654"/>
      </dsp:txXfrm>
    </dsp:sp>
    <dsp:sp modelId="{9447B2E2-A35C-41B3-8501-3A1C21DC9B05}">
      <dsp:nvSpPr>
        <dsp:cNvPr id="0" name=""/>
        <dsp:cNvSpPr/>
      </dsp:nvSpPr>
      <dsp:spPr>
        <a:xfrm>
          <a:off x="4522321" y="269676"/>
          <a:ext cx="2054423" cy="1232654"/>
        </a:xfrm>
        <a:prstGeom prst="rect">
          <a:avLst/>
        </a:prstGeom>
        <a:gradFill rotWithShape="0">
          <a:gsLst>
            <a:gs pos="0">
              <a:srgbClr val="C0504D">
                <a:shade val="80000"/>
                <a:hueOff val="-7972"/>
                <a:satOff val="-894"/>
                <a:lumOff val="5707"/>
                <a:alphaOff val="0"/>
                <a:shade val="51000"/>
                <a:satMod val="130000"/>
              </a:srgbClr>
            </a:gs>
            <a:gs pos="80000">
              <a:srgbClr val="C0504D">
                <a:shade val="80000"/>
                <a:hueOff val="-7972"/>
                <a:satOff val="-894"/>
                <a:lumOff val="5707"/>
                <a:alphaOff val="0"/>
                <a:shade val="93000"/>
                <a:satMod val="130000"/>
              </a:srgbClr>
            </a:gs>
            <a:gs pos="100000">
              <a:srgbClr val="C0504D">
                <a:shade val="80000"/>
                <a:hueOff val="-7972"/>
                <a:satOff val="-894"/>
                <a:lumOff val="570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TCP/IP</a:t>
          </a:r>
          <a:endParaRPr lang="en-US" sz="3400" kern="1200" dirty="0">
            <a:solidFill>
              <a:sysClr val="window" lastClr="FFFFFF"/>
            </a:solidFill>
            <a:latin typeface="Calibri"/>
            <a:ea typeface="+mn-ea"/>
            <a:cs typeface="+mn-cs"/>
          </a:endParaRPr>
        </a:p>
      </dsp:txBody>
      <dsp:txXfrm>
        <a:off x="4522321" y="269676"/>
        <a:ext cx="2054423" cy="1232654"/>
      </dsp:txXfrm>
    </dsp:sp>
    <dsp:sp modelId="{0A864D3B-780B-4EC3-9CB8-544EFF531BB5}">
      <dsp:nvSpPr>
        <dsp:cNvPr id="0" name=""/>
        <dsp:cNvSpPr/>
      </dsp:nvSpPr>
      <dsp:spPr>
        <a:xfrm>
          <a:off x="6782186" y="269676"/>
          <a:ext cx="2054423" cy="1232654"/>
        </a:xfrm>
        <a:prstGeom prst="rect">
          <a:avLst/>
        </a:prstGeom>
        <a:gradFill rotWithShape="0">
          <a:gsLst>
            <a:gs pos="0">
              <a:srgbClr val="C0504D">
                <a:shade val="80000"/>
                <a:hueOff val="-11957"/>
                <a:satOff val="-1341"/>
                <a:lumOff val="8560"/>
                <a:alphaOff val="0"/>
                <a:shade val="51000"/>
                <a:satMod val="130000"/>
              </a:srgbClr>
            </a:gs>
            <a:gs pos="80000">
              <a:srgbClr val="C0504D">
                <a:shade val="80000"/>
                <a:hueOff val="-11957"/>
                <a:satOff val="-1341"/>
                <a:lumOff val="8560"/>
                <a:alphaOff val="0"/>
                <a:shade val="93000"/>
                <a:satMod val="130000"/>
              </a:srgbClr>
            </a:gs>
            <a:gs pos="100000">
              <a:srgbClr val="C0504D">
                <a:shade val="80000"/>
                <a:hueOff val="-11957"/>
                <a:satOff val="-1341"/>
                <a:lumOff val="856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Wi-Fi</a:t>
          </a:r>
          <a:endParaRPr lang="en-US" sz="3400" kern="1200" dirty="0">
            <a:solidFill>
              <a:sysClr val="window" lastClr="FFFFFF"/>
            </a:solidFill>
            <a:latin typeface="Calibri"/>
            <a:ea typeface="+mn-ea"/>
            <a:cs typeface="+mn-cs"/>
          </a:endParaRPr>
        </a:p>
      </dsp:txBody>
      <dsp:txXfrm>
        <a:off x="6782186" y="269676"/>
        <a:ext cx="2054423" cy="1232654"/>
      </dsp:txXfrm>
    </dsp:sp>
    <dsp:sp modelId="{684C1824-9C04-4E9F-BBE9-CFF565CD4D99}">
      <dsp:nvSpPr>
        <dsp:cNvPr id="0" name=""/>
        <dsp:cNvSpPr/>
      </dsp:nvSpPr>
      <dsp:spPr>
        <a:xfrm>
          <a:off x="2589" y="1707772"/>
          <a:ext cx="2054423" cy="1232654"/>
        </a:xfrm>
        <a:prstGeom prst="rect">
          <a:avLst/>
        </a:prstGeom>
        <a:gradFill rotWithShape="0">
          <a:gsLst>
            <a:gs pos="0">
              <a:srgbClr val="C0504D">
                <a:shade val="80000"/>
                <a:hueOff val="-15943"/>
                <a:satOff val="-1788"/>
                <a:lumOff val="11413"/>
                <a:alphaOff val="0"/>
                <a:shade val="51000"/>
                <a:satMod val="130000"/>
              </a:srgbClr>
            </a:gs>
            <a:gs pos="80000">
              <a:srgbClr val="C0504D">
                <a:shade val="80000"/>
                <a:hueOff val="-15943"/>
                <a:satOff val="-1788"/>
                <a:lumOff val="11413"/>
                <a:alphaOff val="0"/>
                <a:shade val="93000"/>
                <a:satMod val="130000"/>
              </a:srgbClr>
            </a:gs>
            <a:gs pos="100000">
              <a:srgbClr val="C0504D">
                <a:shade val="80000"/>
                <a:hueOff val="-15943"/>
                <a:satOff val="-1788"/>
                <a:lumOff val="1141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Bluetooth</a:t>
          </a:r>
          <a:endParaRPr lang="en-US" sz="3400" kern="1200" dirty="0">
            <a:solidFill>
              <a:sysClr val="window" lastClr="FFFFFF"/>
            </a:solidFill>
            <a:latin typeface="Calibri"/>
            <a:ea typeface="+mn-ea"/>
            <a:cs typeface="+mn-cs"/>
          </a:endParaRPr>
        </a:p>
      </dsp:txBody>
      <dsp:txXfrm>
        <a:off x="2589" y="1707772"/>
        <a:ext cx="2054423" cy="1232654"/>
      </dsp:txXfrm>
    </dsp:sp>
    <dsp:sp modelId="{1083ACCF-FEA8-44FB-AC55-92DA547B6774}">
      <dsp:nvSpPr>
        <dsp:cNvPr id="0" name=""/>
        <dsp:cNvSpPr/>
      </dsp:nvSpPr>
      <dsp:spPr>
        <a:xfrm>
          <a:off x="2262455" y="1707772"/>
          <a:ext cx="2054423" cy="1232654"/>
        </a:xfrm>
        <a:prstGeom prst="rect">
          <a:avLst/>
        </a:prstGeom>
        <a:gradFill rotWithShape="0">
          <a:gsLst>
            <a:gs pos="0">
              <a:srgbClr val="C0504D">
                <a:shade val="80000"/>
                <a:hueOff val="-19929"/>
                <a:satOff val="-2236"/>
                <a:lumOff val="14267"/>
                <a:alphaOff val="0"/>
                <a:shade val="51000"/>
                <a:satMod val="130000"/>
              </a:srgbClr>
            </a:gs>
            <a:gs pos="80000">
              <a:srgbClr val="C0504D">
                <a:shade val="80000"/>
                <a:hueOff val="-19929"/>
                <a:satOff val="-2236"/>
                <a:lumOff val="14267"/>
                <a:alphaOff val="0"/>
                <a:shade val="93000"/>
                <a:satMod val="130000"/>
              </a:srgbClr>
            </a:gs>
            <a:gs pos="100000">
              <a:srgbClr val="C0504D">
                <a:shade val="80000"/>
                <a:hueOff val="-19929"/>
                <a:satOff val="-2236"/>
                <a:lumOff val="1426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UWB</a:t>
          </a:r>
          <a:endParaRPr lang="en-US" sz="3400" kern="1200" dirty="0">
            <a:solidFill>
              <a:sysClr val="window" lastClr="FFFFFF"/>
            </a:solidFill>
            <a:latin typeface="Calibri"/>
            <a:ea typeface="+mn-ea"/>
            <a:cs typeface="+mn-cs"/>
          </a:endParaRPr>
        </a:p>
      </dsp:txBody>
      <dsp:txXfrm>
        <a:off x="2262455" y="1707772"/>
        <a:ext cx="2054423" cy="1232654"/>
      </dsp:txXfrm>
    </dsp:sp>
    <dsp:sp modelId="{428752A3-586C-4F74-9A7A-B4B40FC6ED65}">
      <dsp:nvSpPr>
        <dsp:cNvPr id="0" name=""/>
        <dsp:cNvSpPr/>
      </dsp:nvSpPr>
      <dsp:spPr>
        <a:xfrm>
          <a:off x="4522321" y="1707772"/>
          <a:ext cx="2054423" cy="1232654"/>
        </a:xfrm>
        <a:prstGeom prst="rect">
          <a:avLst/>
        </a:prstGeom>
        <a:gradFill rotWithShape="0">
          <a:gsLst>
            <a:gs pos="0">
              <a:srgbClr val="C0504D">
                <a:shade val="80000"/>
                <a:hueOff val="-23915"/>
                <a:satOff val="-2683"/>
                <a:lumOff val="17120"/>
                <a:alphaOff val="0"/>
                <a:shade val="51000"/>
                <a:satMod val="130000"/>
              </a:srgbClr>
            </a:gs>
            <a:gs pos="80000">
              <a:srgbClr val="C0504D">
                <a:shade val="80000"/>
                <a:hueOff val="-23915"/>
                <a:satOff val="-2683"/>
                <a:lumOff val="17120"/>
                <a:alphaOff val="0"/>
                <a:shade val="93000"/>
                <a:satMod val="130000"/>
              </a:srgbClr>
            </a:gs>
            <a:gs pos="100000">
              <a:srgbClr val="C0504D">
                <a:shade val="80000"/>
                <a:hueOff val="-23915"/>
                <a:satOff val="-2683"/>
                <a:lumOff val="1712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IrDA</a:t>
          </a:r>
          <a:endParaRPr lang="en-US" sz="3400" kern="1200" dirty="0">
            <a:solidFill>
              <a:sysClr val="window" lastClr="FFFFFF"/>
            </a:solidFill>
            <a:latin typeface="Calibri"/>
            <a:ea typeface="+mn-ea"/>
            <a:cs typeface="+mn-cs"/>
          </a:endParaRPr>
        </a:p>
      </dsp:txBody>
      <dsp:txXfrm>
        <a:off x="4522321" y="1707772"/>
        <a:ext cx="2054423" cy="1232654"/>
      </dsp:txXfrm>
    </dsp:sp>
    <dsp:sp modelId="{F77DA675-CB14-4ED9-9384-DD9F3CFFA899}">
      <dsp:nvSpPr>
        <dsp:cNvPr id="0" name=""/>
        <dsp:cNvSpPr/>
      </dsp:nvSpPr>
      <dsp:spPr>
        <a:xfrm>
          <a:off x="6782186" y="1707772"/>
          <a:ext cx="2054423" cy="1232654"/>
        </a:xfrm>
        <a:prstGeom prst="rect">
          <a:avLst/>
        </a:prstGeom>
        <a:gradFill rotWithShape="0">
          <a:gsLst>
            <a:gs pos="0">
              <a:srgbClr val="C0504D">
                <a:shade val="80000"/>
                <a:hueOff val="-27900"/>
                <a:satOff val="-3130"/>
                <a:lumOff val="19973"/>
                <a:alphaOff val="0"/>
                <a:shade val="51000"/>
                <a:satMod val="130000"/>
              </a:srgbClr>
            </a:gs>
            <a:gs pos="80000">
              <a:srgbClr val="C0504D">
                <a:shade val="80000"/>
                <a:hueOff val="-27900"/>
                <a:satOff val="-3130"/>
                <a:lumOff val="19973"/>
                <a:alphaOff val="0"/>
                <a:shade val="93000"/>
                <a:satMod val="130000"/>
              </a:srgbClr>
            </a:gs>
            <a:gs pos="100000">
              <a:srgbClr val="C0504D">
                <a:shade val="80000"/>
                <a:hueOff val="-27900"/>
                <a:satOff val="-3130"/>
                <a:lumOff val="1997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RFID</a:t>
          </a:r>
          <a:endParaRPr lang="en-US" sz="3400" kern="1200" dirty="0">
            <a:solidFill>
              <a:sysClr val="window" lastClr="FFFFFF"/>
            </a:solidFill>
            <a:latin typeface="Calibri"/>
            <a:ea typeface="+mn-ea"/>
            <a:cs typeface="+mn-cs"/>
          </a:endParaRPr>
        </a:p>
      </dsp:txBody>
      <dsp:txXfrm>
        <a:off x="6782186" y="1707772"/>
        <a:ext cx="2054423" cy="1232654"/>
      </dsp:txXfrm>
    </dsp:sp>
    <dsp:sp modelId="{6F47C1B6-0F61-4DD1-BA4C-50DE10886A7E}">
      <dsp:nvSpPr>
        <dsp:cNvPr id="0" name=""/>
        <dsp:cNvSpPr/>
      </dsp:nvSpPr>
      <dsp:spPr>
        <a:xfrm>
          <a:off x="2262455" y="3145869"/>
          <a:ext cx="2054423" cy="1232654"/>
        </a:xfrm>
        <a:prstGeom prst="rect">
          <a:avLst/>
        </a:prstGeom>
        <a:gradFill rotWithShape="0">
          <a:gsLst>
            <a:gs pos="0">
              <a:srgbClr val="C0504D">
                <a:shade val="80000"/>
                <a:hueOff val="-31886"/>
                <a:satOff val="-3577"/>
                <a:lumOff val="22827"/>
                <a:alphaOff val="0"/>
                <a:shade val="51000"/>
                <a:satMod val="130000"/>
              </a:srgbClr>
            </a:gs>
            <a:gs pos="80000">
              <a:srgbClr val="C0504D">
                <a:shade val="80000"/>
                <a:hueOff val="-31886"/>
                <a:satOff val="-3577"/>
                <a:lumOff val="22827"/>
                <a:alphaOff val="0"/>
                <a:shade val="93000"/>
                <a:satMod val="130000"/>
              </a:srgbClr>
            </a:gs>
            <a:gs pos="100000">
              <a:srgbClr val="C0504D">
                <a:shade val="80000"/>
                <a:hueOff val="-31886"/>
                <a:satOff val="-3577"/>
                <a:lumOff val="22827"/>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err="1" smtClean="0">
              <a:solidFill>
                <a:sysClr val="window" lastClr="FFFFFF"/>
              </a:solidFill>
              <a:latin typeface="Calibri"/>
              <a:ea typeface="+mn-ea"/>
              <a:cs typeface="+mn-cs"/>
            </a:rPr>
            <a:t>WiMAX</a:t>
          </a:r>
          <a:endParaRPr lang="en-US" sz="3400" kern="1200" dirty="0">
            <a:solidFill>
              <a:sysClr val="window" lastClr="FFFFFF"/>
            </a:solidFill>
            <a:latin typeface="Calibri"/>
            <a:ea typeface="+mn-ea"/>
            <a:cs typeface="+mn-cs"/>
          </a:endParaRPr>
        </a:p>
      </dsp:txBody>
      <dsp:txXfrm>
        <a:off x="2262455" y="3145869"/>
        <a:ext cx="2054423" cy="1232654"/>
      </dsp:txXfrm>
    </dsp:sp>
    <dsp:sp modelId="{8C8C063D-2E4E-4AFC-B44C-2166970B271D}">
      <dsp:nvSpPr>
        <dsp:cNvPr id="0" name=""/>
        <dsp:cNvSpPr/>
      </dsp:nvSpPr>
      <dsp:spPr>
        <a:xfrm>
          <a:off x="4522321" y="3145869"/>
          <a:ext cx="2054423" cy="1232654"/>
        </a:xfrm>
        <a:prstGeom prst="rect">
          <a:avLst/>
        </a:prstGeom>
        <a:gradFill rotWithShape="0">
          <a:gsLst>
            <a:gs pos="0">
              <a:srgbClr val="C0504D">
                <a:shade val="80000"/>
                <a:hueOff val="-35872"/>
                <a:satOff val="-4024"/>
                <a:lumOff val="25680"/>
                <a:alphaOff val="0"/>
                <a:shade val="51000"/>
                <a:satMod val="130000"/>
              </a:srgbClr>
            </a:gs>
            <a:gs pos="80000">
              <a:srgbClr val="C0504D">
                <a:shade val="80000"/>
                <a:hueOff val="-35872"/>
                <a:satOff val="-4024"/>
                <a:lumOff val="25680"/>
                <a:alphaOff val="0"/>
                <a:shade val="93000"/>
                <a:satMod val="130000"/>
              </a:srgbClr>
            </a:gs>
            <a:gs pos="100000">
              <a:srgbClr val="C0504D">
                <a:shade val="80000"/>
                <a:hueOff val="-35872"/>
                <a:satOff val="-4024"/>
                <a:lumOff val="2568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en-US" sz="3400" kern="1200" dirty="0" smtClean="0">
              <a:solidFill>
                <a:sysClr val="window" lastClr="FFFFFF"/>
              </a:solidFill>
              <a:latin typeface="Calibri"/>
              <a:ea typeface="+mn-ea"/>
              <a:cs typeface="+mn-cs"/>
            </a:rPr>
            <a:t>WAP</a:t>
          </a:r>
          <a:endParaRPr lang="en-US" sz="3400" kern="1200" dirty="0">
            <a:solidFill>
              <a:sysClr val="window" lastClr="FFFFFF"/>
            </a:solidFill>
            <a:latin typeface="Calibri"/>
            <a:ea typeface="+mn-ea"/>
            <a:cs typeface="+mn-cs"/>
          </a:endParaRPr>
        </a:p>
      </dsp:txBody>
      <dsp:txXfrm>
        <a:off x="4522321" y="3145869"/>
        <a:ext cx="2054423" cy="123265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1613B54-6218-487D-8CCF-C42B69333215}">
      <dsp:nvSpPr>
        <dsp:cNvPr id="0" name=""/>
        <dsp:cNvSpPr/>
      </dsp:nvSpPr>
      <dsp:spPr>
        <a:xfrm>
          <a:off x="0" y="292349"/>
          <a:ext cx="8839200" cy="1074060"/>
        </a:xfrm>
        <a:prstGeom prst="roundRect">
          <a:avLst/>
        </a:prstGeom>
        <a:solidFill>
          <a:sysClr val="window" lastClr="FFFFFF">
            <a:hueOff val="0"/>
            <a:satOff val="0"/>
            <a:lumOff val="0"/>
            <a:alphaOff val="0"/>
          </a:sysClr>
        </a:solidFill>
        <a:ln w="25400" cap="flat" cmpd="sng" algn="ctr">
          <a:solidFill>
            <a:srgbClr val="C0504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solidFill>
                <a:srgbClr val="A52439"/>
              </a:solidFill>
              <a:latin typeface="Calibri"/>
              <a:ea typeface="+mn-ea"/>
              <a:cs typeface="+mn-cs"/>
            </a:rPr>
            <a:t>Ethernet</a:t>
          </a:r>
          <a:r>
            <a:rPr lang="en-US" sz="2700" b="0" kern="1200" dirty="0" smtClean="0">
              <a:solidFill>
                <a:sysClr val="windowText" lastClr="000000">
                  <a:hueOff val="0"/>
                  <a:satOff val="0"/>
                  <a:lumOff val="0"/>
                  <a:alphaOff val="0"/>
                </a:sysClr>
              </a:solidFill>
              <a:latin typeface="Calibri"/>
              <a:ea typeface="+mn-ea"/>
              <a:cs typeface="+mn-cs"/>
            </a:rPr>
            <a:t> is a network standard that specifies no computer controls when data can be transmitted</a:t>
          </a:r>
          <a:endParaRPr lang="en-US" sz="2700" b="1" kern="1200" dirty="0">
            <a:solidFill>
              <a:sysClr val="windowText" lastClr="000000">
                <a:hueOff val="0"/>
                <a:satOff val="0"/>
                <a:lumOff val="0"/>
                <a:alphaOff val="0"/>
              </a:sysClr>
            </a:solidFill>
            <a:latin typeface="Calibri"/>
            <a:ea typeface="+mn-ea"/>
            <a:cs typeface="+mn-cs"/>
          </a:endParaRPr>
        </a:p>
      </dsp:txBody>
      <dsp:txXfrm>
        <a:off x="0" y="292349"/>
        <a:ext cx="8839200" cy="1074060"/>
      </dsp:txXfrm>
    </dsp:sp>
    <dsp:sp modelId="{461842BB-DB60-4263-93C8-9D9B9B5ECFAA}">
      <dsp:nvSpPr>
        <dsp:cNvPr id="0" name=""/>
        <dsp:cNvSpPr/>
      </dsp:nvSpPr>
      <dsp:spPr>
        <a:xfrm>
          <a:off x="0" y="1444169"/>
          <a:ext cx="8839200" cy="1074060"/>
        </a:xfrm>
        <a:prstGeom prst="roundRect">
          <a:avLst/>
        </a:prstGeom>
        <a:solidFill>
          <a:sysClr val="window" lastClr="FFFFFF">
            <a:hueOff val="0"/>
            <a:satOff val="0"/>
            <a:lumOff val="0"/>
            <a:alphaOff val="0"/>
          </a:sysClr>
        </a:solidFill>
        <a:ln w="25400" cap="flat" cmpd="sng" algn="ctr">
          <a:solidFill>
            <a:srgbClr val="C0504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0" kern="1200" dirty="0" smtClean="0">
              <a:solidFill>
                <a:sysClr val="windowText" lastClr="000000">
                  <a:hueOff val="0"/>
                  <a:satOff val="0"/>
                  <a:lumOff val="0"/>
                  <a:alphaOff val="0"/>
                </a:sysClr>
              </a:solidFill>
              <a:latin typeface="Calibri"/>
              <a:ea typeface="+mn-ea"/>
              <a:cs typeface="+mn-cs"/>
            </a:rPr>
            <a:t>The </a:t>
          </a:r>
          <a:r>
            <a:rPr lang="en-US" sz="2700" b="1" kern="1200" dirty="0" smtClean="0">
              <a:solidFill>
                <a:srgbClr val="A52439"/>
              </a:solidFill>
              <a:latin typeface="Calibri"/>
              <a:ea typeface="+mn-ea"/>
              <a:cs typeface="+mn-cs"/>
            </a:rPr>
            <a:t>token ring</a:t>
          </a:r>
          <a:r>
            <a:rPr lang="en-US" sz="2700" b="0" kern="1200" dirty="0" smtClean="0">
              <a:solidFill>
                <a:srgbClr val="A52439"/>
              </a:solidFill>
              <a:latin typeface="Calibri"/>
              <a:ea typeface="+mn-ea"/>
              <a:cs typeface="+mn-cs"/>
            </a:rPr>
            <a:t> </a:t>
          </a:r>
          <a:r>
            <a:rPr lang="en-US" sz="2700" b="0" kern="1200" dirty="0" smtClean="0">
              <a:solidFill>
                <a:sysClr val="windowText" lastClr="000000">
                  <a:hueOff val="0"/>
                  <a:satOff val="0"/>
                  <a:lumOff val="0"/>
                  <a:alphaOff val="0"/>
                </a:sysClr>
              </a:solidFill>
              <a:latin typeface="Calibri"/>
              <a:ea typeface="+mn-ea"/>
              <a:cs typeface="+mn-cs"/>
            </a:rPr>
            <a:t>standard specifies that computers and devices on the network share or pass a special signal (token)</a:t>
          </a:r>
        </a:p>
      </dsp:txBody>
      <dsp:txXfrm>
        <a:off x="0" y="1444169"/>
        <a:ext cx="8839200" cy="1074060"/>
      </dsp:txXfrm>
    </dsp:sp>
    <dsp:sp modelId="{52AC7EE7-D051-44C7-8900-80CE4670C2AA}">
      <dsp:nvSpPr>
        <dsp:cNvPr id="0" name=""/>
        <dsp:cNvSpPr/>
      </dsp:nvSpPr>
      <dsp:spPr>
        <a:xfrm>
          <a:off x="0" y="2595990"/>
          <a:ext cx="8839200" cy="1074060"/>
        </a:xfrm>
        <a:prstGeom prst="roundRect">
          <a:avLst/>
        </a:prstGeom>
        <a:solidFill>
          <a:sysClr val="window" lastClr="FFFFFF">
            <a:hueOff val="0"/>
            <a:satOff val="0"/>
            <a:lumOff val="0"/>
            <a:alphaOff val="0"/>
          </a:sysClr>
        </a:solidFill>
        <a:ln w="25400" cap="flat" cmpd="sng" algn="ctr">
          <a:solidFill>
            <a:srgbClr val="C0504D">
              <a:shade val="80000"/>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b="1" kern="1200" dirty="0" smtClean="0">
              <a:solidFill>
                <a:srgbClr val="A52439"/>
              </a:solidFill>
              <a:latin typeface="Calibri"/>
              <a:ea typeface="+mn-ea"/>
              <a:cs typeface="+mn-cs"/>
            </a:rPr>
            <a:t>TCP/IP</a:t>
          </a:r>
          <a:r>
            <a:rPr lang="en-US" sz="2700" b="0" kern="1200" dirty="0" smtClean="0">
              <a:solidFill>
                <a:sysClr val="windowText" lastClr="000000">
                  <a:hueOff val="0"/>
                  <a:satOff val="0"/>
                  <a:lumOff val="0"/>
                  <a:alphaOff val="0"/>
                </a:sysClr>
              </a:solidFill>
              <a:latin typeface="Calibri"/>
              <a:ea typeface="+mn-ea"/>
              <a:cs typeface="+mn-cs"/>
            </a:rPr>
            <a:t> is a network standard that defines how messages are routed from one end of a network to another</a:t>
          </a:r>
          <a:endParaRPr lang="en-US" sz="2700" b="1" kern="1200" dirty="0" smtClean="0">
            <a:solidFill>
              <a:sysClr val="windowText" lastClr="000000">
                <a:hueOff val="0"/>
                <a:satOff val="0"/>
                <a:lumOff val="0"/>
                <a:alphaOff val="0"/>
              </a:sysClr>
            </a:solidFill>
            <a:latin typeface="Calibri"/>
            <a:ea typeface="+mn-ea"/>
            <a:cs typeface="+mn-cs"/>
          </a:endParaRPr>
        </a:p>
      </dsp:txBody>
      <dsp:txXfrm>
        <a:off x="0" y="2595990"/>
        <a:ext cx="8839200" cy="107406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632F0B-C343-4A60-AEA9-B635128E8091}">
      <dsp:nvSpPr>
        <dsp:cNvPr id="0" name=""/>
        <dsp:cNvSpPr/>
      </dsp:nvSpPr>
      <dsp:spPr>
        <a:xfrm>
          <a:off x="43" y="86651"/>
          <a:ext cx="4130426" cy="865651"/>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accent4">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b="1" kern="1200" dirty="0" err="1" smtClean="0">
              <a:solidFill>
                <a:srgbClr val="A52439"/>
              </a:solidFill>
            </a:rPr>
            <a:t>WiMAX</a:t>
          </a:r>
          <a:r>
            <a:rPr lang="en-US" sz="2500" b="0" kern="1200" dirty="0" smtClean="0"/>
            <a:t> (802.16)</a:t>
          </a:r>
          <a:endParaRPr lang="en-US" sz="2500" b="1" kern="1200" dirty="0"/>
        </a:p>
      </dsp:txBody>
      <dsp:txXfrm>
        <a:off x="43" y="86651"/>
        <a:ext cx="4130426" cy="865651"/>
      </dsp:txXfrm>
    </dsp:sp>
    <dsp:sp modelId="{E10B50A0-AB1C-476E-9F46-1D10133ABF1C}">
      <dsp:nvSpPr>
        <dsp:cNvPr id="0" name=""/>
        <dsp:cNvSpPr/>
      </dsp:nvSpPr>
      <dsp:spPr>
        <a:xfrm>
          <a:off x="43" y="952302"/>
          <a:ext cx="4130426" cy="3609246"/>
        </a:xfrm>
        <a:prstGeom prst="rect">
          <a:avLst/>
        </a:prstGeom>
        <a:solidFill>
          <a:schemeClr val="lt1">
            <a:alpha val="90000"/>
            <a:tint val="40000"/>
            <a:hueOff val="0"/>
            <a:satOff val="0"/>
            <a:lumOff val="0"/>
            <a:alphaOff val="0"/>
          </a:schemeClr>
        </a:solidFill>
        <a:ln w="9525" cap="flat" cmpd="sng" algn="ctr">
          <a:solidFill>
            <a:schemeClr val="accent4">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b="0" kern="1200" dirty="0" smtClean="0"/>
            <a:t>Developed by IEEE</a:t>
          </a:r>
          <a:endParaRPr lang="en-US" sz="2500" b="0" kern="1200" dirty="0"/>
        </a:p>
        <a:p>
          <a:pPr marL="228600" lvl="1" indent="-228600" algn="l" defTabSz="1111250">
            <a:lnSpc>
              <a:spcPct val="90000"/>
            </a:lnSpc>
            <a:spcBef>
              <a:spcPct val="0"/>
            </a:spcBef>
            <a:spcAft>
              <a:spcPct val="15000"/>
            </a:spcAft>
            <a:buChar char="••"/>
          </a:pPr>
          <a:r>
            <a:rPr lang="en-US" sz="2500" b="0" kern="1200" dirty="0" smtClean="0"/>
            <a:t>Towers can cover a 30-mile radius</a:t>
          </a:r>
          <a:endParaRPr lang="en-US" sz="2500" b="0" kern="1200" dirty="0"/>
        </a:p>
        <a:p>
          <a:pPr marL="228600" lvl="1" indent="-228600" algn="l" defTabSz="1111250">
            <a:lnSpc>
              <a:spcPct val="90000"/>
            </a:lnSpc>
            <a:spcBef>
              <a:spcPct val="0"/>
            </a:spcBef>
            <a:spcAft>
              <a:spcPct val="15000"/>
            </a:spcAft>
            <a:buChar char="••"/>
          </a:pPr>
          <a:r>
            <a:rPr lang="en-US" sz="2500" b="0" kern="1200" dirty="0" smtClean="0"/>
            <a:t>Two types are fixed wireless and mobile wireless</a:t>
          </a:r>
          <a:endParaRPr lang="en-US" sz="2500" b="0" kern="1200" dirty="0"/>
        </a:p>
        <a:p>
          <a:pPr marL="228600" lvl="1" indent="-228600" algn="l" defTabSz="1111250">
            <a:lnSpc>
              <a:spcPct val="90000"/>
            </a:lnSpc>
            <a:spcBef>
              <a:spcPct val="0"/>
            </a:spcBef>
            <a:spcAft>
              <a:spcPct val="15000"/>
            </a:spcAft>
            <a:buChar char="••"/>
          </a:pPr>
          <a:r>
            <a:rPr lang="en-US" sz="2500" b="0" kern="1200" dirty="0" smtClean="0"/>
            <a:t>Provides wireless broadband Internet access</a:t>
          </a:r>
          <a:endParaRPr lang="en-US" sz="2500" b="0" kern="1200" dirty="0"/>
        </a:p>
      </dsp:txBody>
      <dsp:txXfrm>
        <a:off x="43" y="952302"/>
        <a:ext cx="4130426" cy="3609246"/>
      </dsp:txXfrm>
    </dsp:sp>
    <dsp:sp modelId="{EC5CFBDA-9371-419C-8E02-0DA958A5958C}">
      <dsp:nvSpPr>
        <dsp:cNvPr id="0" name=""/>
        <dsp:cNvSpPr/>
      </dsp:nvSpPr>
      <dsp:spPr>
        <a:xfrm>
          <a:off x="4708729" y="86651"/>
          <a:ext cx="4130426" cy="865651"/>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w="9525" cap="flat" cmpd="sng" algn="ctr">
          <a:solidFill>
            <a:schemeClr val="accent4">
              <a:shade val="8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a:lnSpc>
              <a:spcPct val="90000"/>
            </a:lnSpc>
            <a:spcBef>
              <a:spcPct val="0"/>
            </a:spcBef>
            <a:spcAft>
              <a:spcPct val="35000"/>
            </a:spcAft>
          </a:pPr>
          <a:r>
            <a:rPr lang="en-US" sz="2500" b="1" kern="1200" dirty="0" smtClean="0">
              <a:solidFill>
                <a:srgbClr val="A52439"/>
              </a:solidFill>
            </a:rPr>
            <a:t>Wireless Application Protocol</a:t>
          </a:r>
          <a:r>
            <a:rPr lang="en-US" sz="2500" b="0" kern="1200" dirty="0" smtClean="0">
              <a:solidFill>
                <a:srgbClr val="A52439"/>
              </a:solidFill>
            </a:rPr>
            <a:t> </a:t>
          </a:r>
          <a:r>
            <a:rPr lang="en-US" sz="2500" b="0" kern="1200" dirty="0" smtClean="0"/>
            <a:t>(</a:t>
          </a:r>
          <a:r>
            <a:rPr lang="en-US" sz="2500" b="1" kern="1200" dirty="0" smtClean="0">
              <a:solidFill>
                <a:srgbClr val="A52439"/>
              </a:solidFill>
            </a:rPr>
            <a:t>WAP</a:t>
          </a:r>
          <a:r>
            <a:rPr lang="en-US" sz="2500" b="0" kern="1200" dirty="0" smtClean="0"/>
            <a:t>)</a:t>
          </a:r>
          <a:endParaRPr lang="en-US" sz="2500" b="1" kern="1200" dirty="0"/>
        </a:p>
      </dsp:txBody>
      <dsp:txXfrm>
        <a:off x="4708729" y="86651"/>
        <a:ext cx="4130426" cy="865651"/>
      </dsp:txXfrm>
    </dsp:sp>
    <dsp:sp modelId="{A442E279-38D3-4388-8A52-FCFA531849D5}">
      <dsp:nvSpPr>
        <dsp:cNvPr id="0" name=""/>
        <dsp:cNvSpPr/>
      </dsp:nvSpPr>
      <dsp:spPr>
        <a:xfrm>
          <a:off x="4708729" y="952302"/>
          <a:ext cx="4130426" cy="3609246"/>
        </a:xfrm>
        <a:prstGeom prst="rect">
          <a:avLst/>
        </a:prstGeom>
        <a:solidFill>
          <a:schemeClr val="lt1">
            <a:alpha val="90000"/>
            <a:tint val="40000"/>
            <a:hueOff val="0"/>
            <a:satOff val="0"/>
            <a:lumOff val="0"/>
            <a:alphaOff val="0"/>
          </a:schemeClr>
        </a:solidFill>
        <a:ln w="9525" cap="flat" cmpd="sng" algn="ctr">
          <a:solidFill>
            <a:schemeClr val="accent4">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b="0" kern="1200" dirty="0" smtClean="0"/>
            <a:t>Specifies how some mobile devices can display the content of Internet services</a:t>
          </a:r>
          <a:endParaRPr lang="en-US" sz="2500" b="0" kern="1200" dirty="0"/>
        </a:p>
        <a:p>
          <a:pPr marL="457200" lvl="2" indent="-228600" algn="l" defTabSz="1111250">
            <a:lnSpc>
              <a:spcPct val="90000"/>
            </a:lnSpc>
            <a:spcBef>
              <a:spcPct val="0"/>
            </a:spcBef>
            <a:spcAft>
              <a:spcPct val="15000"/>
            </a:spcAft>
            <a:buChar char="••"/>
          </a:pPr>
          <a:r>
            <a:rPr lang="en-US" sz="2500" b="0" kern="1200" dirty="0" smtClean="0"/>
            <a:t>Web</a:t>
          </a:r>
          <a:endParaRPr lang="en-US" sz="2500" b="0" kern="1200" dirty="0"/>
        </a:p>
        <a:p>
          <a:pPr marL="457200" lvl="2" indent="-228600" algn="l" defTabSz="1111250">
            <a:lnSpc>
              <a:spcPct val="90000"/>
            </a:lnSpc>
            <a:spcBef>
              <a:spcPct val="0"/>
            </a:spcBef>
            <a:spcAft>
              <a:spcPct val="15000"/>
            </a:spcAft>
            <a:buChar char="••"/>
          </a:pPr>
          <a:r>
            <a:rPr lang="en-US" sz="2500" b="0" kern="1200" dirty="0" smtClean="0"/>
            <a:t>E-mail</a:t>
          </a:r>
          <a:endParaRPr lang="en-US" sz="2500" b="0" kern="1200" dirty="0"/>
        </a:p>
        <a:p>
          <a:pPr marL="457200" lvl="2" indent="-228600" algn="l" defTabSz="1111250">
            <a:lnSpc>
              <a:spcPct val="90000"/>
            </a:lnSpc>
            <a:spcBef>
              <a:spcPct val="0"/>
            </a:spcBef>
            <a:spcAft>
              <a:spcPct val="15000"/>
            </a:spcAft>
            <a:buChar char="••"/>
          </a:pPr>
          <a:r>
            <a:rPr lang="en-US" sz="2500" b="0" kern="1200" dirty="0" smtClean="0"/>
            <a:t>Chat rooms</a:t>
          </a:r>
          <a:endParaRPr lang="en-US" sz="2500" b="0" kern="1200" dirty="0"/>
        </a:p>
        <a:p>
          <a:pPr marL="228600" lvl="1" indent="-228600" algn="l" defTabSz="1111250">
            <a:lnSpc>
              <a:spcPct val="90000"/>
            </a:lnSpc>
            <a:spcBef>
              <a:spcPct val="0"/>
            </a:spcBef>
            <a:spcAft>
              <a:spcPct val="15000"/>
            </a:spcAft>
            <a:buChar char="••"/>
          </a:pPr>
          <a:r>
            <a:rPr lang="en-US" sz="2500" b="0" kern="1200" dirty="0" smtClean="0"/>
            <a:t>Uses a client/server network</a:t>
          </a:r>
          <a:endParaRPr lang="en-US" sz="2500" b="0" kern="1200" dirty="0"/>
        </a:p>
      </dsp:txBody>
      <dsp:txXfrm>
        <a:off x="4708729" y="952302"/>
        <a:ext cx="4130426" cy="360924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2232618-24D8-4C3E-A5E7-B4C3E05457E2}">
      <dsp:nvSpPr>
        <dsp:cNvPr id="0" name=""/>
        <dsp:cNvSpPr/>
      </dsp:nvSpPr>
      <dsp:spPr>
        <a:xfrm>
          <a:off x="704373" y="2083"/>
          <a:ext cx="2322016" cy="1393209"/>
        </a:xfrm>
        <a:prstGeom prst="rect">
          <a:avLst/>
        </a:prstGeom>
        <a:gradFill rotWithShape="0">
          <a:gsLst>
            <a:gs pos="0">
              <a:srgbClr val="8064A2">
                <a:alpha val="90000"/>
                <a:hueOff val="0"/>
                <a:satOff val="0"/>
                <a:lumOff val="0"/>
                <a:alphaOff val="0"/>
                <a:tint val="50000"/>
                <a:satMod val="300000"/>
              </a:srgbClr>
            </a:gs>
            <a:gs pos="35000">
              <a:srgbClr val="8064A2">
                <a:alpha val="90000"/>
                <a:hueOff val="0"/>
                <a:satOff val="0"/>
                <a:lumOff val="0"/>
                <a:alphaOff val="0"/>
                <a:tint val="37000"/>
                <a:satMod val="300000"/>
              </a:srgbClr>
            </a:gs>
            <a:gs pos="100000">
              <a:srgbClr val="8064A2">
                <a:alpha val="90000"/>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smtClean="0">
              <a:solidFill>
                <a:srgbClr val="A52439"/>
              </a:solidFill>
              <a:latin typeface="Calibri"/>
              <a:ea typeface="+mn-ea"/>
              <a:cs typeface="+mn-cs"/>
            </a:rPr>
            <a:t>Dial-up lines</a:t>
          </a:r>
          <a:endParaRPr lang="en-US" sz="3800" b="1" kern="1200" dirty="0">
            <a:solidFill>
              <a:srgbClr val="A52439"/>
            </a:solidFill>
            <a:latin typeface="Calibri"/>
            <a:ea typeface="+mn-ea"/>
            <a:cs typeface="+mn-cs"/>
          </a:endParaRPr>
        </a:p>
      </dsp:txBody>
      <dsp:txXfrm>
        <a:off x="704373" y="2083"/>
        <a:ext cx="2322016" cy="1393209"/>
      </dsp:txXfrm>
    </dsp:sp>
    <dsp:sp modelId="{BB599699-E142-4ED4-A7A4-74FBB5087FCF}">
      <dsp:nvSpPr>
        <dsp:cNvPr id="0" name=""/>
        <dsp:cNvSpPr/>
      </dsp:nvSpPr>
      <dsp:spPr>
        <a:xfrm>
          <a:off x="3258591" y="2083"/>
          <a:ext cx="2322016" cy="1393209"/>
        </a:xfrm>
        <a:prstGeom prst="rect">
          <a:avLst/>
        </a:prstGeom>
        <a:gradFill rotWithShape="0">
          <a:gsLst>
            <a:gs pos="0">
              <a:srgbClr val="8064A2">
                <a:alpha val="90000"/>
                <a:hueOff val="0"/>
                <a:satOff val="0"/>
                <a:lumOff val="0"/>
                <a:alphaOff val="-6667"/>
                <a:tint val="50000"/>
                <a:satMod val="300000"/>
              </a:srgbClr>
            </a:gs>
            <a:gs pos="35000">
              <a:srgbClr val="8064A2">
                <a:alpha val="90000"/>
                <a:hueOff val="0"/>
                <a:satOff val="0"/>
                <a:lumOff val="0"/>
                <a:alphaOff val="-6667"/>
                <a:tint val="37000"/>
                <a:satMod val="300000"/>
              </a:srgbClr>
            </a:gs>
            <a:gs pos="100000">
              <a:srgbClr val="8064A2">
                <a:alpha val="90000"/>
                <a:hueOff val="0"/>
                <a:satOff val="0"/>
                <a:lumOff val="0"/>
                <a:alphaOff val="-6667"/>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smtClean="0">
              <a:solidFill>
                <a:srgbClr val="A52439"/>
              </a:solidFill>
              <a:latin typeface="Calibri"/>
              <a:ea typeface="+mn-ea"/>
              <a:cs typeface="+mn-cs"/>
            </a:rPr>
            <a:t>Dedicated line</a:t>
          </a:r>
          <a:endParaRPr lang="en-US" sz="3800" b="1" kern="1200" dirty="0">
            <a:solidFill>
              <a:srgbClr val="A52439"/>
            </a:solidFill>
            <a:latin typeface="Calibri"/>
            <a:ea typeface="+mn-ea"/>
            <a:cs typeface="+mn-cs"/>
          </a:endParaRPr>
        </a:p>
      </dsp:txBody>
      <dsp:txXfrm>
        <a:off x="3258591" y="2083"/>
        <a:ext cx="2322016" cy="1393209"/>
      </dsp:txXfrm>
    </dsp:sp>
    <dsp:sp modelId="{8B8E0D32-AD28-4B53-9606-0EF698B03648}">
      <dsp:nvSpPr>
        <dsp:cNvPr id="0" name=""/>
        <dsp:cNvSpPr/>
      </dsp:nvSpPr>
      <dsp:spPr>
        <a:xfrm>
          <a:off x="5812809" y="2083"/>
          <a:ext cx="2322016" cy="1393209"/>
        </a:xfrm>
        <a:prstGeom prst="rect">
          <a:avLst/>
        </a:prstGeom>
        <a:gradFill rotWithShape="0">
          <a:gsLst>
            <a:gs pos="0">
              <a:srgbClr val="8064A2">
                <a:alpha val="90000"/>
                <a:hueOff val="0"/>
                <a:satOff val="0"/>
                <a:lumOff val="0"/>
                <a:alphaOff val="-13333"/>
                <a:tint val="50000"/>
                <a:satMod val="300000"/>
              </a:srgbClr>
            </a:gs>
            <a:gs pos="35000">
              <a:srgbClr val="8064A2">
                <a:alpha val="90000"/>
                <a:hueOff val="0"/>
                <a:satOff val="0"/>
                <a:lumOff val="0"/>
                <a:alphaOff val="-13333"/>
                <a:tint val="37000"/>
                <a:satMod val="300000"/>
              </a:srgbClr>
            </a:gs>
            <a:gs pos="100000">
              <a:srgbClr val="8064A2">
                <a:alpha val="90000"/>
                <a:hueOff val="0"/>
                <a:satOff val="0"/>
                <a:lumOff val="0"/>
                <a:alphaOff val="-13333"/>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smtClean="0">
              <a:solidFill>
                <a:srgbClr val="990000"/>
              </a:solidFill>
              <a:latin typeface="Calibri"/>
              <a:ea typeface="+mn-ea"/>
              <a:cs typeface="+mn-cs"/>
            </a:rPr>
            <a:t>ISDN line</a:t>
          </a:r>
          <a:endParaRPr lang="en-US" sz="3800" b="1" kern="1200" dirty="0">
            <a:solidFill>
              <a:srgbClr val="990000"/>
            </a:solidFill>
            <a:latin typeface="Calibri"/>
            <a:ea typeface="+mn-ea"/>
            <a:cs typeface="+mn-cs"/>
          </a:endParaRPr>
        </a:p>
      </dsp:txBody>
      <dsp:txXfrm>
        <a:off x="5812809" y="2083"/>
        <a:ext cx="2322016" cy="1393209"/>
      </dsp:txXfrm>
    </dsp:sp>
    <dsp:sp modelId="{E0F4BB3D-4A96-4830-832B-9DD0DDB06FC9}">
      <dsp:nvSpPr>
        <dsp:cNvPr id="0" name=""/>
        <dsp:cNvSpPr/>
      </dsp:nvSpPr>
      <dsp:spPr>
        <a:xfrm>
          <a:off x="704373" y="1627495"/>
          <a:ext cx="2322016" cy="1393209"/>
        </a:xfrm>
        <a:prstGeom prst="rect">
          <a:avLst/>
        </a:prstGeom>
        <a:gradFill rotWithShape="0">
          <a:gsLst>
            <a:gs pos="0">
              <a:srgbClr val="8064A2">
                <a:alpha val="90000"/>
                <a:hueOff val="0"/>
                <a:satOff val="0"/>
                <a:lumOff val="0"/>
                <a:alphaOff val="-20000"/>
                <a:tint val="50000"/>
                <a:satMod val="300000"/>
              </a:srgbClr>
            </a:gs>
            <a:gs pos="35000">
              <a:srgbClr val="8064A2">
                <a:alpha val="90000"/>
                <a:hueOff val="0"/>
                <a:satOff val="0"/>
                <a:lumOff val="0"/>
                <a:alphaOff val="-20000"/>
                <a:tint val="37000"/>
                <a:satMod val="300000"/>
              </a:srgbClr>
            </a:gs>
            <a:gs pos="100000">
              <a:srgbClr val="8064A2">
                <a:alpha val="90000"/>
                <a:hueOff val="0"/>
                <a:satOff val="0"/>
                <a:lumOff val="0"/>
                <a:alphaOff val="-2000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smtClean="0">
              <a:solidFill>
                <a:srgbClr val="A52439"/>
              </a:solidFill>
              <a:latin typeface="Calibri"/>
              <a:ea typeface="+mn-ea"/>
              <a:cs typeface="+mn-cs"/>
            </a:rPr>
            <a:t>DSL</a:t>
          </a:r>
          <a:endParaRPr lang="en-US" sz="3800" b="1" kern="1200" dirty="0">
            <a:solidFill>
              <a:srgbClr val="A52439"/>
            </a:solidFill>
            <a:latin typeface="Calibri"/>
            <a:ea typeface="+mn-ea"/>
            <a:cs typeface="+mn-cs"/>
          </a:endParaRPr>
        </a:p>
      </dsp:txBody>
      <dsp:txXfrm>
        <a:off x="704373" y="1627495"/>
        <a:ext cx="2322016" cy="1393209"/>
      </dsp:txXfrm>
    </dsp:sp>
    <dsp:sp modelId="{390F2365-0958-4874-98B9-62970DABD561}">
      <dsp:nvSpPr>
        <dsp:cNvPr id="0" name=""/>
        <dsp:cNvSpPr/>
      </dsp:nvSpPr>
      <dsp:spPr>
        <a:xfrm>
          <a:off x="3258591" y="1627495"/>
          <a:ext cx="2322016" cy="1393209"/>
        </a:xfrm>
        <a:prstGeom prst="rect">
          <a:avLst/>
        </a:prstGeom>
        <a:gradFill rotWithShape="0">
          <a:gsLst>
            <a:gs pos="0">
              <a:srgbClr val="8064A2">
                <a:alpha val="90000"/>
                <a:hueOff val="0"/>
                <a:satOff val="0"/>
                <a:lumOff val="0"/>
                <a:alphaOff val="-26667"/>
                <a:tint val="50000"/>
                <a:satMod val="300000"/>
              </a:srgbClr>
            </a:gs>
            <a:gs pos="35000">
              <a:srgbClr val="8064A2">
                <a:alpha val="90000"/>
                <a:hueOff val="0"/>
                <a:satOff val="0"/>
                <a:lumOff val="0"/>
                <a:alphaOff val="-26667"/>
                <a:tint val="37000"/>
                <a:satMod val="300000"/>
              </a:srgbClr>
            </a:gs>
            <a:gs pos="100000">
              <a:srgbClr val="8064A2">
                <a:alpha val="90000"/>
                <a:hueOff val="0"/>
                <a:satOff val="0"/>
                <a:lumOff val="0"/>
                <a:alphaOff val="-26667"/>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smtClean="0">
              <a:solidFill>
                <a:srgbClr val="A52439"/>
              </a:solidFill>
              <a:latin typeface="Calibri"/>
              <a:ea typeface="+mn-ea"/>
              <a:cs typeface="+mn-cs"/>
            </a:rPr>
            <a:t>FTTP</a:t>
          </a:r>
          <a:endParaRPr lang="en-US" sz="3800" b="1" kern="1200" dirty="0">
            <a:solidFill>
              <a:srgbClr val="A52439"/>
            </a:solidFill>
            <a:latin typeface="Calibri"/>
            <a:ea typeface="+mn-ea"/>
            <a:cs typeface="+mn-cs"/>
          </a:endParaRPr>
        </a:p>
      </dsp:txBody>
      <dsp:txXfrm>
        <a:off x="3258591" y="1627495"/>
        <a:ext cx="2322016" cy="1393209"/>
      </dsp:txXfrm>
    </dsp:sp>
    <dsp:sp modelId="{A6421D9C-34D9-4152-B05B-352281011CEA}">
      <dsp:nvSpPr>
        <dsp:cNvPr id="0" name=""/>
        <dsp:cNvSpPr/>
      </dsp:nvSpPr>
      <dsp:spPr>
        <a:xfrm>
          <a:off x="5812809" y="1627495"/>
          <a:ext cx="2322016" cy="1393209"/>
        </a:xfrm>
        <a:prstGeom prst="rect">
          <a:avLst/>
        </a:prstGeom>
        <a:gradFill rotWithShape="0">
          <a:gsLst>
            <a:gs pos="0">
              <a:srgbClr val="8064A2">
                <a:alpha val="90000"/>
                <a:hueOff val="0"/>
                <a:satOff val="0"/>
                <a:lumOff val="0"/>
                <a:alphaOff val="-33333"/>
                <a:tint val="50000"/>
                <a:satMod val="300000"/>
              </a:srgbClr>
            </a:gs>
            <a:gs pos="35000">
              <a:srgbClr val="8064A2">
                <a:alpha val="90000"/>
                <a:hueOff val="0"/>
                <a:satOff val="0"/>
                <a:lumOff val="0"/>
                <a:alphaOff val="-33333"/>
                <a:tint val="37000"/>
                <a:satMod val="300000"/>
              </a:srgbClr>
            </a:gs>
            <a:gs pos="100000">
              <a:srgbClr val="8064A2">
                <a:alpha val="90000"/>
                <a:hueOff val="0"/>
                <a:satOff val="0"/>
                <a:lumOff val="0"/>
                <a:alphaOff val="-33333"/>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smtClean="0">
              <a:solidFill>
                <a:srgbClr val="A52439"/>
              </a:solidFill>
              <a:latin typeface="Calibri"/>
              <a:ea typeface="+mn-ea"/>
              <a:cs typeface="+mn-cs"/>
            </a:rPr>
            <a:t>T-carrier line</a:t>
          </a:r>
          <a:endParaRPr lang="en-US" sz="3800" b="1" kern="1200" dirty="0">
            <a:solidFill>
              <a:srgbClr val="A52439"/>
            </a:solidFill>
            <a:latin typeface="Calibri"/>
            <a:ea typeface="+mn-ea"/>
            <a:cs typeface="+mn-cs"/>
          </a:endParaRPr>
        </a:p>
      </dsp:txBody>
      <dsp:txXfrm>
        <a:off x="5812809" y="1627495"/>
        <a:ext cx="2322016" cy="1393209"/>
      </dsp:txXfrm>
    </dsp:sp>
    <dsp:sp modelId="{B40735CC-7506-41F1-97ED-3214F030B0B7}">
      <dsp:nvSpPr>
        <dsp:cNvPr id="0" name=""/>
        <dsp:cNvSpPr/>
      </dsp:nvSpPr>
      <dsp:spPr>
        <a:xfrm>
          <a:off x="3258591" y="3252906"/>
          <a:ext cx="2322016" cy="1393209"/>
        </a:xfrm>
        <a:prstGeom prst="rect">
          <a:avLst/>
        </a:prstGeom>
        <a:gradFill rotWithShape="0">
          <a:gsLst>
            <a:gs pos="0">
              <a:srgbClr val="8064A2">
                <a:alpha val="90000"/>
                <a:hueOff val="0"/>
                <a:satOff val="0"/>
                <a:lumOff val="0"/>
                <a:alphaOff val="-40000"/>
                <a:tint val="50000"/>
                <a:satMod val="300000"/>
              </a:srgbClr>
            </a:gs>
            <a:gs pos="35000">
              <a:srgbClr val="8064A2">
                <a:alpha val="90000"/>
                <a:hueOff val="0"/>
                <a:satOff val="0"/>
                <a:lumOff val="0"/>
                <a:alphaOff val="-40000"/>
                <a:tint val="37000"/>
                <a:satMod val="300000"/>
              </a:srgbClr>
            </a:gs>
            <a:gs pos="100000">
              <a:srgbClr val="8064A2">
                <a:alpha val="90000"/>
                <a:hueOff val="0"/>
                <a:satOff val="0"/>
                <a:lumOff val="0"/>
                <a:alphaOff val="-4000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4780" tIns="144780" rIns="144780" bIns="144780" numCol="1" spcCol="1270" anchor="ctr" anchorCtr="0">
          <a:noAutofit/>
        </a:bodyPr>
        <a:lstStyle/>
        <a:p>
          <a:pPr lvl="0" algn="ctr" defTabSz="1689100">
            <a:lnSpc>
              <a:spcPct val="90000"/>
            </a:lnSpc>
            <a:spcBef>
              <a:spcPct val="0"/>
            </a:spcBef>
            <a:spcAft>
              <a:spcPct val="35000"/>
            </a:spcAft>
          </a:pPr>
          <a:r>
            <a:rPr lang="en-US" sz="3800" b="1" kern="1200" dirty="0" smtClean="0">
              <a:solidFill>
                <a:srgbClr val="A52439"/>
              </a:solidFill>
              <a:latin typeface="Calibri"/>
              <a:ea typeface="+mn-ea"/>
              <a:cs typeface="+mn-cs"/>
            </a:rPr>
            <a:t>ATM</a:t>
          </a:r>
          <a:endParaRPr lang="en-US" sz="3800" b="1" kern="1200" dirty="0">
            <a:solidFill>
              <a:srgbClr val="A52439"/>
            </a:solidFill>
            <a:latin typeface="Calibri"/>
            <a:ea typeface="+mn-ea"/>
            <a:cs typeface="+mn-cs"/>
          </a:endParaRPr>
        </a:p>
      </dsp:txBody>
      <dsp:txXfrm>
        <a:off x="3258591" y="3252906"/>
        <a:ext cx="2322016" cy="139320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420ABF-0C6E-4076-9F96-39E3C577BDD1}">
      <dsp:nvSpPr>
        <dsp:cNvPr id="0" name=""/>
        <dsp:cNvSpPr/>
      </dsp:nvSpPr>
      <dsp:spPr>
        <a:xfrm>
          <a:off x="837" y="163524"/>
          <a:ext cx="3264916" cy="1958950"/>
        </a:xfrm>
        <a:prstGeom prst="hexagon">
          <a:avLst/>
        </a:prstGeom>
        <a:gradFill rotWithShape="0">
          <a:gsLst>
            <a:gs pos="0">
              <a:srgbClr val="C0504D">
                <a:shade val="80000"/>
                <a:hueOff val="0"/>
                <a:satOff val="0"/>
                <a:lumOff val="0"/>
                <a:alphaOff val="0"/>
                <a:shade val="51000"/>
                <a:satMod val="130000"/>
              </a:srgbClr>
            </a:gs>
            <a:gs pos="80000">
              <a:srgbClr val="C0504D">
                <a:shade val="80000"/>
                <a:hueOff val="0"/>
                <a:satOff val="0"/>
                <a:lumOff val="0"/>
                <a:alphaOff val="0"/>
                <a:shade val="93000"/>
                <a:satMod val="130000"/>
              </a:srgbClr>
            </a:gs>
            <a:gs pos="100000">
              <a:srgbClr val="C0504D">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solidFill>
                <a:sysClr val="window" lastClr="FFFFFF"/>
              </a:solidFill>
              <a:latin typeface="Calibri"/>
              <a:ea typeface="+mn-ea"/>
              <a:cs typeface="+mn-cs"/>
            </a:rPr>
            <a:t>DSL modem</a:t>
          </a:r>
          <a:endParaRPr lang="en-US" sz="4000" b="1" kern="1200" dirty="0">
            <a:solidFill>
              <a:sysClr val="window" lastClr="FFFFFF"/>
            </a:solidFill>
            <a:latin typeface="Calibri"/>
            <a:ea typeface="+mn-ea"/>
            <a:cs typeface="+mn-cs"/>
          </a:endParaRPr>
        </a:p>
      </dsp:txBody>
      <dsp:txXfrm>
        <a:off x="837" y="163524"/>
        <a:ext cx="3264916" cy="1958950"/>
      </dsp:txXfrm>
    </dsp:sp>
    <dsp:sp modelId="{1059711A-25BA-4D0B-B9AD-D5F06DA9AAE0}">
      <dsp:nvSpPr>
        <dsp:cNvPr id="0" name=""/>
        <dsp:cNvSpPr/>
      </dsp:nvSpPr>
      <dsp:spPr>
        <a:xfrm>
          <a:off x="3592245" y="163524"/>
          <a:ext cx="3264916" cy="1958950"/>
        </a:xfrm>
        <a:prstGeom prst="hexagon">
          <a:avLst/>
        </a:prstGeom>
        <a:gradFill rotWithShape="0">
          <a:gsLst>
            <a:gs pos="0">
              <a:srgbClr val="990000"/>
            </a:gs>
            <a:gs pos="80000">
              <a:srgbClr val="C0504D">
                <a:shade val="80000"/>
                <a:hueOff val="-35872"/>
                <a:satOff val="-4024"/>
                <a:lumOff val="25680"/>
                <a:alphaOff val="0"/>
                <a:shade val="93000"/>
                <a:satMod val="130000"/>
              </a:srgbClr>
            </a:gs>
            <a:gs pos="100000">
              <a:srgbClr val="C0504D">
                <a:shade val="80000"/>
                <a:hueOff val="-35872"/>
                <a:satOff val="-4024"/>
                <a:lumOff val="2568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b="1" kern="1200" dirty="0" smtClean="0">
              <a:solidFill>
                <a:sysClr val="window" lastClr="FFFFFF"/>
              </a:solidFill>
              <a:latin typeface="Calibri"/>
              <a:ea typeface="+mn-ea"/>
              <a:cs typeface="+mn-cs"/>
            </a:rPr>
            <a:t>Cable modem</a:t>
          </a:r>
          <a:endParaRPr lang="en-US" sz="4000" b="1" kern="1200" dirty="0">
            <a:solidFill>
              <a:sysClr val="window" lastClr="FFFFFF"/>
            </a:solidFill>
            <a:latin typeface="Calibri"/>
            <a:ea typeface="+mn-ea"/>
            <a:cs typeface="+mn-cs"/>
          </a:endParaRPr>
        </a:p>
      </dsp:txBody>
      <dsp:txXfrm>
        <a:off x="3592245" y="163524"/>
        <a:ext cx="3264916" cy="195895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D53E115-DC16-4E67-8664-E86C9A2D4E8E}">
      <dsp:nvSpPr>
        <dsp:cNvPr id="0" name=""/>
        <dsp:cNvSpPr/>
      </dsp:nvSpPr>
      <dsp:spPr>
        <a:xfrm>
          <a:off x="2388" y="36843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ysClr val="window" lastClr="FFFFFF"/>
              </a:solidFill>
              <a:latin typeface="Calibri"/>
              <a:ea typeface="+mn-ea"/>
              <a:cs typeface="+mn-cs"/>
            </a:rPr>
            <a:t>Connect to the Internet at the same time</a:t>
          </a:r>
          <a:endParaRPr lang="en-US" sz="1700" kern="1200" dirty="0">
            <a:solidFill>
              <a:sysClr val="window" lastClr="FFFFFF"/>
            </a:solidFill>
            <a:latin typeface="Calibri"/>
            <a:ea typeface="+mn-ea"/>
            <a:cs typeface="+mn-cs"/>
          </a:endParaRPr>
        </a:p>
      </dsp:txBody>
      <dsp:txXfrm>
        <a:off x="2388" y="368431"/>
        <a:ext cx="1895028" cy="1137017"/>
      </dsp:txXfrm>
    </dsp:sp>
    <dsp:sp modelId="{8A882263-AF38-48A2-A7B2-0AE40B2A2E1C}">
      <dsp:nvSpPr>
        <dsp:cNvPr id="0" name=""/>
        <dsp:cNvSpPr/>
      </dsp:nvSpPr>
      <dsp:spPr>
        <a:xfrm>
          <a:off x="2086920" y="36843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ysClr val="window" lastClr="FFFFFF"/>
              </a:solidFill>
              <a:latin typeface="Calibri"/>
              <a:ea typeface="+mn-ea"/>
              <a:cs typeface="+mn-cs"/>
            </a:rPr>
            <a:t>Share a single high-speed Internet connection</a:t>
          </a:r>
          <a:endParaRPr lang="en-US" sz="1700" kern="1200" dirty="0">
            <a:solidFill>
              <a:sysClr val="window" lastClr="FFFFFF"/>
            </a:solidFill>
            <a:latin typeface="Calibri"/>
            <a:ea typeface="+mn-ea"/>
            <a:cs typeface="+mn-cs"/>
          </a:endParaRPr>
        </a:p>
      </dsp:txBody>
      <dsp:txXfrm>
        <a:off x="2086920" y="368431"/>
        <a:ext cx="1895028" cy="1137017"/>
      </dsp:txXfrm>
    </dsp:sp>
    <dsp:sp modelId="{4A7416BB-ACAE-4140-9C40-17C6BE4E3F9C}">
      <dsp:nvSpPr>
        <dsp:cNvPr id="0" name=""/>
        <dsp:cNvSpPr/>
      </dsp:nvSpPr>
      <dsp:spPr>
        <a:xfrm>
          <a:off x="4171451" y="36843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ysClr val="window" lastClr="FFFFFF"/>
              </a:solidFill>
              <a:latin typeface="Calibri"/>
              <a:ea typeface="+mn-ea"/>
              <a:cs typeface="+mn-cs"/>
            </a:rPr>
            <a:t>Access files and programs on other computers</a:t>
          </a:r>
          <a:endParaRPr lang="en-US" sz="1700" kern="1200" dirty="0">
            <a:solidFill>
              <a:sysClr val="window" lastClr="FFFFFF"/>
            </a:solidFill>
            <a:latin typeface="Calibri"/>
            <a:ea typeface="+mn-ea"/>
            <a:cs typeface="+mn-cs"/>
          </a:endParaRPr>
        </a:p>
      </dsp:txBody>
      <dsp:txXfrm>
        <a:off x="4171451" y="368431"/>
        <a:ext cx="1895028" cy="1137017"/>
      </dsp:txXfrm>
    </dsp:sp>
    <dsp:sp modelId="{40C432D7-ABE6-49B1-A6E6-7305F831AC01}">
      <dsp:nvSpPr>
        <dsp:cNvPr id="0" name=""/>
        <dsp:cNvSpPr/>
      </dsp:nvSpPr>
      <dsp:spPr>
        <a:xfrm>
          <a:off x="6255982" y="36843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ysClr val="window" lastClr="FFFFFF"/>
              </a:solidFill>
              <a:latin typeface="Calibri"/>
              <a:ea typeface="+mn-ea"/>
              <a:cs typeface="+mn-cs"/>
            </a:rPr>
            <a:t>Share peripherals</a:t>
          </a:r>
          <a:endParaRPr lang="en-US" sz="1700" kern="1200" dirty="0">
            <a:solidFill>
              <a:sysClr val="window" lastClr="FFFFFF"/>
            </a:solidFill>
            <a:latin typeface="Calibri"/>
            <a:ea typeface="+mn-ea"/>
            <a:cs typeface="+mn-cs"/>
          </a:endParaRPr>
        </a:p>
      </dsp:txBody>
      <dsp:txXfrm>
        <a:off x="6255982" y="368431"/>
        <a:ext cx="1895028" cy="1137017"/>
      </dsp:txXfrm>
    </dsp:sp>
    <dsp:sp modelId="{98DFDBF9-DAE1-4D66-A5AF-EE620EA322B1}">
      <dsp:nvSpPr>
        <dsp:cNvPr id="0" name=""/>
        <dsp:cNvSpPr/>
      </dsp:nvSpPr>
      <dsp:spPr>
        <a:xfrm>
          <a:off x="1044654" y="169495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ysClr val="window" lastClr="FFFFFF"/>
              </a:solidFill>
              <a:latin typeface="Calibri"/>
              <a:ea typeface="+mn-ea"/>
              <a:cs typeface="+mn-cs"/>
            </a:rPr>
            <a:t>Play multiplayer games</a:t>
          </a:r>
          <a:endParaRPr lang="en-US" sz="1700" kern="1200" dirty="0">
            <a:solidFill>
              <a:sysClr val="window" lastClr="FFFFFF"/>
            </a:solidFill>
            <a:latin typeface="Calibri"/>
            <a:ea typeface="+mn-ea"/>
            <a:cs typeface="+mn-cs"/>
          </a:endParaRPr>
        </a:p>
      </dsp:txBody>
      <dsp:txXfrm>
        <a:off x="1044654" y="1694951"/>
        <a:ext cx="1895028" cy="1137017"/>
      </dsp:txXfrm>
    </dsp:sp>
    <dsp:sp modelId="{B1D92D19-C114-409C-9751-913570B1B886}">
      <dsp:nvSpPr>
        <dsp:cNvPr id="0" name=""/>
        <dsp:cNvSpPr/>
      </dsp:nvSpPr>
      <dsp:spPr>
        <a:xfrm>
          <a:off x="3129185" y="169495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ysClr val="window" lastClr="FFFFFF"/>
              </a:solidFill>
              <a:latin typeface="Calibri"/>
              <a:ea typeface="+mn-ea"/>
              <a:cs typeface="+mn-cs"/>
            </a:rPr>
            <a:t>Connect game consoles to the Internet</a:t>
          </a:r>
          <a:endParaRPr lang="en-US" sz="1700" kern="1200" dirty="0">
            <a:solidFill>
              <a:sysClr val="window" lastClr="FFFFFF"/>
            </a:solidFill>
            <a:latin typeface="Calibri"/>
            <a:ea typeface="+mn-ea"/>
            <a:cs typeface="+mn-cs"/>
          </a:endParaRPr>
        </a:p>
      </dsp:txBody>
      <dsp:txXfrm>
        <a:off x="3129185" y="1694951"/>
        <a:ext cx="1895028" cy="1137017"/>
      </dsp:txXfrm>
    </dsp:sp>
    <dsp:sp modelId="{BF5E0946-8F70-4989-8BC9-DB52045C9529}">
      <dsp:nvSpPr>
        <dsp:cNvPr id="0" name=""/>
        <dsp:cNvSpPr/>
      </dsp:nvSpPr>
      <dsp:spPr>
        <a:xfrm>
          <a:off x="5213717" y="1694951"/>
          <a:ext cx="1895028" cy="1137017"/>
        </a:xfrm>
        <a:prstGeom prst="rect">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ysClr val="window" lastClr="FFFFFF"/>
              </a:solidFill>
              <a:latin typeface="Calibri"/>
              <a:ea typeface="+mn-ea"/>
              <a:cs typeface="+mn-cs"/>
            </a:rPr>
            <a:t>Subscribe to and use VoIP</a:t>
          </a:r>
          <a:endParaRPr lang="en-US" sz="1700" kern="1200" dirty="0">
            <a:solidFill>
              <a:sysClr val="window" lastClr="FFFFFF"/>
            </a:solidFill>
            <a:latin typeface="Calibri"/>
            <a:ea typeface="+mn-ea"/>
            <a:cs typeface="+mn-cs"/>
          </a:endParaRPr>
        </a:p>
      </dsp:txBody>
      <dsp:txXfrm>
        <a:off x="5213717" y="1694951"/>
        <a:ext cx="1895028" cy="1137017"/>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1EAC293-7B6D-4525-BEAF-526AD6266977}">
      <dsp:nvSpPr>
        <dsp:cNvPr id="0" name=""/>
        <dsp:cNvSpPr/>
      </dsp:nvSpPr>
      <dsp:spPr>
        <a:xfrm>
          <a:off x="207615" y="491"/>
          <a:ext cx="1946969" cy="1168181"/>
        </a:xfrm>
        <a:prstGeom prst="flowChartPunchedTap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Ethernet</a:t>
          </a:r>
          <a:endParaRPr lang="en-US" sz="2100" kern="1200" dirty="0">
            <a:solidFill>
              <a:sysClr val="window" lastClr="FFFFFF"/>
            </a:solidFill>
            <a:latin typeface="Calibri"/>
            <a:ea typeface="+mn-ea"/>
            <a:cs typeface="+mn-cs"/>
          </a:endParaRPr>
        </a:p>
      </dsp:txBody>
      <dsp:txXfrm>
        <a:off x="207615" y="491"/>
        <a:ext cx="1946969" cy="1168181"/>
      </dsp:txXfrm>
    </dsp:sp>
    <dsp:sp modelId="{E615EB74-6587-46E7-8B14-3D6B69435827}">
      <dsp:nvSpPr>
        <dsp:cNvPr id="0" name=""/>
        <dsp:cNvSpPr/>
      </dsp:nvSpPr>
      <dsp:spPr>
        <a:xfrm>
          <a:off x="207615" y="1363369"/>
          <a:ext cx="1946969" cy="1168181"/>
        </a:xfrm>
        <a:prstGeom prst="flowChartPunchedTap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err="1" smtClean="0">
              <a:solidFill>
                <a:sysClr val="window" lastClr="FFFFFF"/>
              </a:solidFill>
              <a:latin typeface="Calibri"/>
              <a:ea typeface="+mn-ea"/>
              <a:cs typeface="+mn-cs"/>
            </a:rPr>
            <a:t>Powerline</a:t>
          </a:r>
          <a:r>
            <a:rPr lang="en-US" sz="2100" kern="1200" dirty="0" smtClean="0">
              <a:solidFill>
                <a:sysClr val="window" lastClr="FFFFFF"/>
              </a:solidFill>
              <a:latin typeface="Calibri"/>
              <a:ea typeface="+mn-ea"/>
              <a:cs typeface="+mn-cs"/>
            </a:rPr>
            <a:t> cable</a:t>
          </a:r>
          <a:endParaRPr lang="en-US" sz="2100" kern="1200" dirty="0">
            <a:solidFill>
              <a:sysClr val="window" lastClr="FFFFFF"/>
            </a:solidFill>
            <a:latin typeface="Calibri"/>
            <a:ea typeface="+mn-ea"/>
            <a:cs typeface="+mn-cs"/>
          </a:endParaRPr>
        </a:p>
      </dsp:txBody>
      <dsp:txXfrm>
        <a:off x="207615" y="1363369"/>
        <a:ext cx="1946969" cy="1168181"/>
      </dsp:txXfrm>
    </dsp:sp>
    <dsp:sp modelId="{EAECA25C-191C-4B83-B8FB-FF9A1C58A0FC}">
      <dsp:nvSpPr>
        <dsp:cNvPr id="0" name=""/>
        <dsp:cNvSpPr/>
      </dsp:nvSpPr>
      <dsp:spPr>
        <a:xfrm>
          <a:off x="207615" y="2726248"/>
          <a:ext cx="1946969" cy="1168181"/>
        </a:xfrm>
        <a:prstGeom prst="flowChartPunchedTap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err="1" smtClean="0">
              <a:solidFill>
                <a:sysClr val="window" lastClr="FFFFFF"/>
              </a:solidFill>
              <a:latin typeface="Calibri"/>
              <a:ea typeface="+mn-ea"/>
              <a:cs typeface="+mn-cs"/>
            </a:rPr>
            <a:t>Phoneline</a:t>
          </a:r>
          <a:endParaRPr lang="en-US" sz="2100" kern="1200" dirty="0">
            <a:solidFill>
              <a:sysClr val="window" lastClr="FFFFFF"/>
            </a:solidFill>
            <a:latin typeface="Calibri"/>
            <a:ea typeface="+mn-ea"/>
            <a:cs typeface="+mn-cs"/>
          </a:endParaRPr>
        </a:p>
      </dsp:txBody>
      <dsp:txXfrm>
        <a:off x="207615" y="2726248"/>
        <a:ext cx="1946969" cy="1168181"/>
      </dsp:txXfrm>
    </dsp:sp>
    <dsp:sp modelId="{0449052F-5C16-455B-B60E-89F5F3074742}">
      <dsp:nvSpPr>
        <dsp:cNvPr id="0" name=""/>
        <dsp:cNvSpPr/>
      </dsp:nvSpPr>
      <dsp:spPr>
        <a:xfrm>
          <a:off x="207615" y="4089127"/>
          <a:ext cx="1946969" cy="1168181"/>
        </a:xfrm>
        <a:prstGeom prst="flowChartPunchedTape">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solidFill>
                <a:sysClr val="window" lastClr="FFFFFF"/>
              </a:solidFill>
              <a:latin typeface="Calibri"/>
              <a:ea typeface="+mn-ea"/>
              <a:cs typeface="+mn-cs"/>
            </a:rPr>
            <a:t>Home RF</a:t>
          </a:r>
          <a:endParaRPr lang="en-US" sz="2100" kern="1200" dirty="0">
            <a:solidFill>
              <a:sysClr val="window" lastClr="FFFFFF"/>
            </a:solidFill>
            <a:latin typeface="Calibri"/>
            <a:ea typeface="+mn-ea"/>
            <a:cs typeface="+mn-cs"/>
          </a:endParaRPr>
        </a:p>
      </dsp:txBody>
      <dsp:txXfrm>
        <a:off x="207615" y="4089127"/>
        <a:ext cx="1946969" cy="1168181"/>
      </dsp:txXfrm>
    </dsp:sp>
  </dsp:spTree>
</dsp:drawing>
</file>

<file path=ppt/diagrams/layout1.xml><?xml version="1.0" encoding="utf-8"?>
<dgm:layoutDef xmlns:dgm="http://schemas.openxmlformats.org/drawingml/2006/diagram" xmlns:a="http://schemas.openxmlformats.org/drawingml/2006/main" uniqueId="urn:microsoft.com/office/officeart/2005/8/layout/default#4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46">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48">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49">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50">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5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A2126D53-3F97-466C-8E33-D16D48854766}" type="slidenum">
              <a:rPr lang="en-US">
                <a:latin typeface="Arial" charset="0"/>
              </a:rPr>
              <a:pPr/>
              <a:t>9</a:t>
            </a:fld>
            <a:endParaRPr lang="en-US">
              <a:latin typeface="Arial"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Interference is usually electrical. Magnets, solar flares or electronic devices generate interference.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11CC34F8-1F66-43D2-9D6A-ABE525CF157F}" type="slidenum">
              <a:rPr lang="en-US">
                <a:latin typeface="Arial" charset="0"/>
              </a:rPr>
              <a:pPr/>
              <a:t>11</a:t>
            </a:fld>
            <a:endParaRPr lang="en-US">
              <a:latin typeface="Arial"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Remind students that bps is bits per second. Gbps then is billion bits per second.</a:t>
            </a:r>
            <a:r>
              <a:rPr lang="en-US" smtClean="0">
                <a:latin typeface="Arial" charset="0"/>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92944C8D-990C-4CAF-98F3-33FB01523D76}" type="slidenum">
              <a:rPr lang="en-US">
                <a:latin typeface="Arial" charset="0"/>
              </a:rPr>
              <a:pPr/>
              <a:t>13</a:t>
            </a:fld>
            <a:endParaRPr lang="en-US">
              <a:latin typeface="Arial"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Now is the time to briefly discuss 802.11 standards. A full discussion of 802.11 is covered in the next section.</a:t>
            </a:r>
            <a:r>
              <a:rPr lang="en-US" smtClean="0">
                <a:latin typeface="Arial" charset="0"/>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E8DF003B-DC26-4E4B-BC6F-918D8E7D1A55}" type="slidenum">
              <a:rPr lang="en-US">
                <a:latin typeface="Arial" charset="0"/>
              </a:rPr>
              <a:pPr/>
              <a:t>19</a:t>
            </a:fld>
            <a:endParaRPr lang="en-US">
              <a:latin typeface="Arial"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The Xerox Corporation controls the assignment of Ethernet addresses to NIC manufacturers.</a:t>
            </a:r>
            <a:r>
              <a:rPr lang="en-US" smtClean="0">
                <a:latin typeface="Arial" charset="0"/>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926C70A9-289F-4589-A9A7-9C89D4E86B10}" type="slidenum">
              <a:rPr lang="en-US">
                <a:latin typeface="Arial" charset="0"/>
              </a:rPr>
              <a:pPr/>
              <a:t>23</a:t>
            </a:fld>
            <a:endParaRPr lang="en-US">
              <a:latin typeface="Arial"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Twisted pair networks cannot achieve higher than 10 Mbps using a hub. Switches are necessary to achieve 100 Mbps or higher.</a:t>
            </a:r>
            <a:r>
              <a:rPr lang="en-US" smtClean="0">
                <a:latin typeface="Arial" charset="0"/>
              </a:rPr>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7F7C72F2-7220-4E52-88EF-737E89D2E5F6}" type="slidenum">
              <a:rPr lang="en-US">
                <a:latin typeface="Arial" charset="0"/>
              </a:rPr>
              <a:pPr/>
              <a:t>25</a:t>
            </a:fld>
            <a:endParaRPr lang="en-US">
              <a:latin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Ask who in the class has high speed Internet. Then determine if anyone is sharing this to the rest of the house or dorm. If they are, see if they can describe the setup. Most likely, the sharing is done with a router.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8AB7A6F6-555C-4048-8F00-44DE3365B498}" type="slidenum">
              <a:rPr lang="en-US">
                <a:latin typeface="Arial" charset="0"/>
              </a:rPr>
              <a:pPr/>
              <a:t>34</a:t>
            </a:fld>
            <a:endParaRPr lang="en-US">
              <a:latin typeface="Arial"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Point out that the speed of the cable is the number before the word Base.</a:t>
            </a:r>
            <a:r>
              <a:rPr lang="en-US" smtClean="0">
                <a:latin typeface="Arial" charset="0"/>
              </a:rPr>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950042E-3B92-429A-8730-DCCDF769B3D9}" type="slidenum">
              <a:rPr lang="en-US">
                <a:latin typeface="Arial" charset="0"/>
              </a:rPr>
              <a:pPr/>
              <a:t>38</a:t>
            </a:fld>
            <a:endParaRPr lang="en-US">
              <a:latin typeface="Arial"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Have students tell you what BIOS stands for.</a:t>
            </a:r>
            <a:r>
              <a:rPr lang="en-US" smtClean="0">
                <a:latin typeface="Arial" charset="0"/>
              </a:rPr>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B5D8D803-86C4-4D4C-B534-A248A86B44D8}" type="slidenum">
              <a:rPr lang="en-US">
                <a:latin typeface="Arial" charset="0"/>
              </a:rPr>
              <a:pPr/>
              <a:t>39</a:t>
            </a:fld>
            <a:endParaRPr lang="en-US">
              <a:latin typeface="Arial"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Have students determine IP addresses for the computer. On 2000/XP enter ipconfig /all. Windows  98 and back enter winipcfg.</a:t>
            </a:r>
            <a:r>
              <a:rPr lang="en-US" smtClean="0">
                <a:latin typeface="Arial" charset="0"/>
              </a:rPr>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CA8902B-0E07-4F65-AAED-7E0C250AB37F}" type="slidenum">
              <a:rPr lang="en-US">
                <a:latin typeface="Arial" charset="0"/>
              </a:rPr>
              <a:pPr/>
              <a:t>50</a:t>
            </a:fld>
            <a:endParaRPr lang="en-US">
              <a:latin typeface="Arial"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The actual name used by phone technicians is Public Switched Telephone Network (PSTN). Mention POTS to the wrong technician and you will get an earful!</a:t>
            </a:r>
            <a:r>
              <a:rPr lang="en-US" smtClean="0">
                <a:latin typeface="Arial" charset="0"/>
              </a:rPr>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7DB98157-EA39-46AB-9F86-EA14463F9F28}" type="slidenum">
              <a:rPr lang="en-US">
                <a:latin typeface="Arial" charset="0"/>
              </a:rPr>
              <a:pPr/>
              <a:t>53</a:t>
            </a:fld>
            <a:endParaRPr lang="en-US">
              <a:latin typeface="Arial"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The Federal Communications Commission (FCC) limits modem speed over an analog line to 53Kbps.</a:t>
            </a:r>
            <a:r>
              <a:rPr lang="en-US" smtClean="0">
                <a:latin typeface="Arial" charset="0"/>
              </a:rPr>
              <a:t> </a:t>
            </a:r>
          </a:p>
          <a:p>
            <a:pPr eaLnBrk="1" hangingPunct="1"/>
            <a:endParaRPr lang="en-US" smtClean="0">
              <a:latin typeface="Arial" charset="0"/>
            </a:endParaRPr>
          </a:p>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Determine what your local ISPs support. If your ISPs do not support V.92, suggest to your students to purchase a V.90 modem. They will likely save $10 on the purchase and see no performance difference.</a:t>
            </a:r>
            <a:r>
              <a:rPr lang="en-US" smtClean="0">
                <a:latin typeface="Arial" charset="0"/>
              </a:rPr>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CD7C57A-F26A-4401-8E0C-45D74E4888E4}" type="slidenum">
              <a:rPr lang="en-US">
                <a:latin typeface="Arial" charset="0"/>
              </a:rPr>
              <a:pPr/>
              <a:t>54</a:t>
            </a:fld>
            <a:endParaRPr lang="en-US">
              <a:latin typeface="Arial"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Draw a diagram showing the Internet ‘above’ the client computer to illustrate where the names come from.</a:t>
            </a:r>
            <a:r>
              <a:rPr lang="en-US" smtClean="0">
                <a:latin typeface="Arial" charset="0"/>
              </a:rPr>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039C403-F092-4B78-9044-04B86C6AE7C4}" type="slidenum">
              <a:rPr lang="en-US">
                <a:latin typeface="Arial" charset="0"/>
              </a:rPr>
              <a:pPr/>
              <a:t>62</a:t>
            </a:fld>
            <a:endParaRPr lang="en-US">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New Roman" pitchFamily="18" charset="0"/>
              </a:rPr>
              <a:t>More information on T lines can be found at ckp.made-it.com/t1234.html.</a:t>
            </a:r>
          </a:p>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53364C4-1407-476C-8491-18DC807067BA}" type="slidenum">
              <a:rPr lang="en-US">
                <a:latin typeface="Arial" charset="0"/>
              </a:rPr>
              <a:pPr/>
              <a:t>63</a:t>
            </a:fld>
            <a:endParaRPr lang="en-US">
              <a:latin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The website www.dslreports.com provides unbiased information regarding DSL providers.</a:t>
            </a:r>
            <a:r>
              <a:rPr lang="en-US" smtClean="0">
                <a:latin typeface="Arial" charset="0"/>
              </a:rPr>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B1BD5BA7-C93C-4761-A8D0-99CFF4D552A4}" type="slidenum">
              <a:rPr lang="en-US">
                <a:latin typeface="Arial" charset="0"/>
              </a:rPr>
              <a:pPr/>
              <a:t>66</a:t>
            </a:fld>
            <a:endParaRPr lang="en-US">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Wireless networks have drawbacks. Direct your students to discover some of these drawbacks including security, speed and complexity.</a:t>
            </a:r>
            <a:r>
              <a:rPr lang="en-US" smtClean="0">
                <a:latin typeface="Arial" charset="0"/>
              </a:rPr>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40755CA5-B2AA-43EA-B303-94F47B24A0AD}" type="slidenum">
              <a:rPr lang="en-US">
                <a:latin typeface="Arial" charset="0"/>
              </a:rPr>
              <a:pPr/>
              <a:t>69</a:t>
            </a:fld>
            <a:endParaRPr lang="en-US">
              <a:latin typeface="Arial"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Spend a little time here describing a home solution to share a broadband connection using a wireless solution. Describe products, security concerns and WAP placement.</a:t>
            </a:r>
            <a:r>
              <a:rPr lang="en-US" smtClean="0">
                <a:latin typeface="Arial" charset="0"/>
              </a:rPr>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78</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295400"/>
            <a:ext cx="38481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295400"/>
            <a:ext cx="38481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7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20</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a:t>
            </a:r>
            <a:r>
              <a:rPr lang="en-US" smtClean="0"/>
              <a:t>Lecture Summary I</a:t>
            </a:r>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6" name="Rectangle 3"/>
          <p:cNvSpPr>
            <a:spLocks noGrp="1" noChangeArrowheads="1"/>
          </p:cNvSpPr>
          <p:nvPr>
            <p:ph idx="1"/>
          </p:nvPr>
        </p:nvSpPr>
        <p:spPr>
          <a:xfrm>
            <a:off x="304800" y="1066800"/>
            <a:ext cx="8686800" cy="5410200"/>
          </a:xfrm>
        </p:spPr>
        <p:txBody>
          <a:bodyPr/>
          <a:lstStyle/>
          <a:p>
            <a:pPr eaLnBrk="1" hangingPunct="1"/>
            <a:r>
              <a:rPr lang="en-US" dirty="0" smtClean="0"/>
              <a:t>Computer Communications and Network</a:t>
            </a:r>
          </a:p>
          <a:p>
            <a:pPr eaLnBrk="1" hangingPunct="1"/>
            <a:r>
              <a:rPr lang="en-US" dirty="0" smtClean="0"/>
              <a:t>Uses of Computer Networks</a:t>
            </a:r>
          </a:p>
          <a:p>
            <a:pPr lvl="1"/>
            <a:r>
              <a:rPr lang="en-US" dirty="0" smtClean="0"/>
              <a:t>Internet</a:t>
            </a:r>
          </a:p>
          <a:p>
            <a:pPr lvl="1"/>
            <a:r>
              <a:rPr lang="en-US" dirty="0" smtClean="0"/>
              <a:t>E-mail</a:t>
            </a:r>
          </a:p>
          <a:p>
            <a:pPr lvl="1"/>
            <a:r>
              <a:rPr lang="en-US" dirty="0" smtClean="0"/>
              <a:t>Instant Messaging, SMS, MMS</a:t>
            </a:r>
          </a:p>
          <a:p>
            <a:pPr lvl="1"/>
            <a:r>
              <a:rPr lang="en-US" dirty="0" smtClean="0"/>
              <a:t>Newsgroup, RSS</a:t>
            </a:r>
          </a:p>
          <a:p>
            <a:pPr lvl="1"/>
            <a:r>
              <a:rPr lang="en-US" dirty="0" smtClean="0"/>
              <a:t>Tele, Audio, Video and Data Conferencing</a:t>
            </a:r>
          </a:p>
          <a:p>
            <a:pPr lvl="1"/>
            <a:r>
              <a:rPr lang="en-US" dirty="0" smtClean="0"/>
              <a:t>VoIP</a:t>
            </a:r>
          </a:p>
          <a:p>
            <a:pPr lvl="1"/>
            <a:r>
              <a:rPr lang="en-US" dirty="0" smtClean="0"/>
              <a:t>Hot Spot, </a:t>
            </a:r>
            <a:r>
              <a:rPr lang="en-US" dirty="0" err="1" smtClean="0"/>
              <a:t>CyberCafe</a:t>
            </a:r>
            <a:endParaRPr lang="en-US" dirty="0" smtClean="0"/>
          </a:p>
          <a:p>
            <a:pPr lvl="1"/>
            <a:r>
              <a:rPr lang="en-US" dirty="0" smtClean="0"/>
              <a:t>GPS</a:t>
            </a:r>
          </a:p>
          <a:p>
            <a:pPr lvl="1"/>
            <a:r>
              <a:rPr lang="en-US" dirty="0" smtClean="0"/>
              <a:t>Groupware, Voice Mail, Web Services</a:t>
            </a:r>
          </a:p>
          <a:p>
            <a:pPr lvl="1"/>
            <a:endParaRPr lang="en-US" dirty="0" smtClean="0"/>
          </a:p>
          <a:p>
            <a:pPr lvl="1"/>
            <a:endParaRPr lang="en-US" dirty="0" smtClean="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8" name="Content Placeholder 8"/>
          <p:cNvSpPr>
            <a:spLocks noGrp="1"/>
          </p:cNvSpPr>
          <p:nvPr>
            <p:ph idx="1"/>
          </p:nvPr>
        </p:nvSpPr>
        <p:spPr>
          <a:xfrm>
            <a:off x="304800" y="1066800"/>
            <a:ext cx="8686800" cy="5486400"/>
          </a:xfrm>
        </p:spPr>
        <p:txBody>
          <a:bodyPr/>
          <a:lstStyle/>
          <a:p>
            <a:r>
              <a:rPr lang="en-US" dirty="0" smtClean="0"/>
              <a:t>Types of Networks</a:t>
            </a:r>
          </a:p>
          <a:p>
            <a:pPr lvl="1"/>
            <a:r>
              <a:rPr lang="en-US" dirty="0" smtClean="0"/>
              <a:t>LAN</a:t>
            </a:r>
          </a:p>
          <a:p>
            <a:pPr lvl="1"/>
            <a:r>
              <a:rPr lang="en-US" dirty="0" smtClean="0"/>
              <a:t>WAN</a:t>
            </a:r>
          </a:p>
          <a:p>
            <a:pPr lvl="1"/>
            <a:r>
              <a:rPr lang="en-US" dirty="0" smtClean="0"/>
              <a:t>MAN</a:t>
            </a:r>
          </a:p>
          <a:p>
            <a:pPr lvl="1"/>
            <a:r>
              <a:rPr lang="en-US" dirty="0" smtClean="0"/>
              <a:t>Client Server</a:t>
            </a:r>
          </a:p>
          <a:p>
            <a:pPr lvl="1"/>
            <a:r>
              <a:rPr lang="en-US" dirty="0" smtClean="0"/>
              <a:t>Peer-to-Peer</a:t>
            </a:r>
          </a:p>
          <a:p>
            <a:r>
              <a:rPr lang="en-US" dirty="0" smtClean="0"/>
              <a:t>Network Topologies</a:t>
            </a:r>
          </a:p>
          <a:p>
            <a:pPr lvl="1"/>
            <a:r>
              <a:rPr lang="en-US" dirty="0" smtClean="0"/>
              <a:t>Bus</a:t>
            </a:r>
          </a:p>
          <a:p>
            <a:pPr lvl="1"/>
            <a:r>
              <a:rPr lang="en-US" dirty="0" smtClean="0"/>
              <a:t>Star</a:t>
            </a:r>
          </a:p>
          <a:p>
            <a:pPr lvl="1"/>
            <a:r>
              <a:rPr lang="en-US" dirty="0" smtClean="0"/>
              <a:t>Ring</a:t>
            </a:r>
          </a:p>
          <a:p>
            <a:pPr lvl="1"/>
            <a:r>
              <a:rPr lang="en-US" dirty="0" smtClean="0"/>
              <a:t>Mesh</a:t>
            </a:r>
          </a:p>
          <a:p>
            <a:pPr lvl="1"/>
            <a:endParaRPr lang="en-US" dirty="0" smtClean="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dirty="0"/>
          </a:p>
        </p:txBody>
      </p:sp>
      <p:graphicFrame>
        <p:nvGraphicFramePr>
          <p:cNvPr id="5" name="Content Placeholder 6"/>
          <p:cNvGraphicFramePr>
            <a:graphicFrameLocks/>
          </p:cNvGraphicFramePr>
          <p:nvPr/>
        </p:nvGraphicFramePr>
        <p:xfrm>
          <a:off x="152400" y="1219200"/>
          <a:ext cx="88392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2C05064A-AF3B-4300-BA44-77588901B427}"/>
                                            </p:graphicEl>
                                          </p:spTgt>
                                        </p:tgtEl>
                                        <p:attrNameLst>
                                          <p:attrName>style.visibility</p:attrName>
                                        </p:attrNameLst>
                                      </p:cBhvr>
                                      <p:to>
                                        <p:strVal val="visible"/>
                                      </p:to>
                                    </p:set>
                                    <p:animEffect transition="in" filter="dissolve">
                                      <p:cBhvr>
                                        <p:cTn id="7" dur="500"/>
                                        <p:tgtEl>
                                          <p:spTgt spid="5">
                                            <p:graphicEl>
                                              <a:dgm id="{2C05064A-AF3B-4300-BA44-77588901B427}"/>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0F6B154D-384A-426A-B16C-8D4D3179F73E}"/>
                                            </p:graphicEl>
                                          </p:spTgt>
                                        </p:tgtEl>
                                        <p:attrNameLst>
                                          <p:attrName>style.visibility</p:attrName>
                                        </p:attrNameLst>
                                      </p:cBhvr>
                                      <p:to>
                                        <p:strVal val="visible"/>
                                      </p:to>
                                    </p:set>
                                    <p:animEffect transition="in" filter="dissolve">
                                      <p:cBhvr>
                                        <p:cTn id="11" dur="500"/>
                                        <p:tgtEl>
                                          <p:spTgt spid="5">
                                            <p:graphicEl>
                                              <a:dgm id="{0F6B154D-384A-426A-B16C-8D4D3179F73E}"/>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63FA4BBB-4547-4E37-8E2F-E0CB2D785F67}"/>
                                            </p:graphicEl>
                                          </p:spTgt>
                                        </p:tgtEl>
                                        <p:attrNameLst>
                                          <p:attrName>style.visibility</p:attrName>
                                        </p:attrNameLst>
                                      </p:cBhvr>
                                      <p:to>
                                        <p:strVal val="visible"/>
                                      </p:to>
                                    </p:set>
                                    <p:animEffect transition="in" filter="dissolve">
                                      <p:cBhvr>
                                        <p:cTn id="15" dur="500"/>
                                        <p:tgtEl>
                                          <p:spTgt spid="5">
                                            <p:graphicEl>
                                              <a:dgm id="{63FA4BBB-4547-4E37-8E2F-E0CB2D785F67}"/>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049534B1-E207-41B4-8BF9-3D0CB6A46669}"/>
                                            </p:graphicEl>
                                          </p:spTgt>
                                        </p:tgtEl>
                                        <p:attrNameLst>
                                          <p:attrName>style.visibility</p:attrName>
                                        </p:attrNameLst>
                                      </p:cBhvr>
                                      <p:to>
                                        <p:strVal val="visible"/>
                                      </p:to>
                                    </p:set>
                                    <p:animEffect transition="in" filter="dissolve">
                                      <p:cBhvr>
                                        <p:cTn id="19" dur="500"/>
                                        <p:tgtEl>
                                          <p:spTgt spid="5">
                                            <p:graphicEl>
                                              <a:dgm id="{049534B1-E207-41B4-8BF9-3D0CB6A46669}"/>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AEAC88ED-FF63-4E0F-A4D8-7569F7560517}"/>
                                            </p:graphicEl>
                                          </p:spTgt>
                                        </p:tgtEl>
                                        <p:attrNameLst>
                                          <p:attrName>style.visibility</p:attrName>
                                        </p:attrNameLst>
                                      </p:cBhvr>
                                      <p:to>
                                        <p:strVal val="visible"/>
                                      </p:to>
                                    </p:set>
                                    <p:animEffect transition="in" filter="dissolve">
                                      <p:cBhvr>
                                        <p:cTn id="23" dur="500"/>
                                        <p:tgtEl>
                                          <p:spTgt spid="5">
                                            <p:graphicEl>
                                              <a:dgm id="{AEAC88ED-FF63-4E0F-A4D8-7569F756051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mtClean="0"/>
              <a:t>Network Media</a:t>
            </a:r>
          </a:p>
        </p:txBody>
      </p:sp>
      <p:sp>
        <p:nvSpPr>
          <p:cNvPr id="47107" name="Rectangle 3"/>
          <p:cNvSpPr>
            <a:spLocks noGrp="1" noChangeArrowheads="1"/>
          </p:cNvSpPr>
          <p:nvPr>
            <p:ph idx="1"/>
          </p:nvPr>
        </p:nvSpPr>
        <p:spPr/>
        <p:txBody>
          <a:bodyPr/>
          <a:lstStyle/>
          <a:p>
            <a:r>
              <a:rPr lang="en-US" dirty="0" smtClean="0"/>
              <a:t>Media refers to the means used to link a network's nodes together</a:t>
            </a:r>
          </a:p>
          <a:p>
            <a:r>
              <a:rPr lang="en-US" dirty="0" smtClean="0"/>
              <a:t>communications channel is the transmission media on which data, instructions, or information travel in a communications system.</a:t>
            </a:r>
          </a:p>
          <a:p>
            <a:r>
              <a:rPr lang="en-US" dirty="0" smtClean="0"/>
              <a:t>Choice impacts</a:t>
            </a:r>
          </a:p>
          <a:p>
            <a:pPr lvl="1"/>
            <a:r>
              <a:rPr lang="en-US" dirty="0" smtClean="0"/>
              <a:t>Speed</a:t>
            </a:r>
          </a:p>
          <a:p>
            <a:pPr lvl="1"/>
            <a:r>
              <a:rPr lang="en-US" dirty="0" smtClean="0"/>
              <a:t>Security</a:t>
            </a:r>
          </a:p>
          <a:p>
            <a:pPr lvl="1"/>
            <a:r>
              <a:rPr lang="en-US" dirty="0" smtClean="0"/>
              <a:t>Size</a:t>
            </a:r>
          </a:p>
          <a:p>
            <a:pPr>
              <a:buFontTx/>
              <a:buNone/>
            </a:pP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Channel</a:t>
            </a:r>
            <a:endParaRPr lang="en-US" dirty="0"/>
          </a:p>
        </p:txBody>
      </p:sp>
      <p:sp>
        <p:nvSpPr>
          <p:cNvPr id="3" name="Content Placeholder 2"/>
          <p:cNvSpPr>
            <a:spLocks noGrp="1"/>
          </p:cNvSpPr>
          <p:nvPr>
            <p:ph idx="1"/>
          </p:nvPr>
        </p:nvSpPr>
        <p:spPr>
          <a:xfrm>
            <a:off x="304800" y="1066800"/>
            <a:ext cx="5791200" cy="5486400"/>
          </a:xfrm>
        </p:spPr>
        <p:txBody>
          <a:bodyPr>
            <a:normAutofit fontScale="92500"/>
          </a:bodyPr>
          <a:lstStyle/>
          <a:p>
            <a:r>
              <a:rPr lang="en-US" dirty="0" smtClean="0"/>
              <a:t>The amount of data that can travel over a communications channel sometimes is called the </a:t>
            </a:r>
            <a:r>
              <a:rPr lang="en-US" dirty="0" smtClean="0">
                <a:solidFill>
                  <a:srgbClr val="0000CC"/>
                </a:solidFill>
              </a:rPr>
              <a:t>bandwidth</a:t>
            </a:r>
          </a:p>
          <a:p>
            <a:r>
              <a:rPr lang="en-US" dirty="0" smtClean="0">
                <a:solidFill>
                  <a:srgbClr val="0000CC"/>
                </a:solidFill>
              </a:rPr>
              <a:t>Latency</a:t>
            </a:r>
            <a:r>
              <a:rPr lang="en-US" dirty="0" smtClean="0"/>
              <a:t> is the time it takes a signal to travel from one location to another on a network</a:t>
            </a:r>
          </a:p>
          <a:p>
            <a:r>
              <a:rPr lang="en-US" dirty="0" smtClean="0">
                <a:solidFill>
                  <a:srgbClr val="0000CC"/>
                </a:solidFill>
              </a:rPr>
              <a:t>Transmission media </a:t>
            </a:r>
            <a:r>
              <a:rPr lang="en-US" dirty="0" smtClean="0"/>
              <a:t>are materials capable of carrying one or more signals</a:t>
            </a:r>
          </a:p>
          <a:p>
            <a:r>
              <a:rPr lang="en-US" dirty="0" smtClean="0">
                <a:solidFill>
                  <a:srgbClr val="0000CC"/>
                </a:solidFill>
              </a:rPr>
              <a:t>Broadband</a:t>
            </a:r>
            <a:r>
              <a:rPr lang="en-US" dirty="0" smtClean="0"/>
              <a:t> media transmit multiple signals simultaneously</a:t>
            </a:r>
          </a:p>
          <a:p>
            <a:endParaRPr lang="en-US" dirty="0"/>
          </a:p>
        </p:txBody>
      </p:sp>
      <p:pic>
        <p:nvPicPr>
          <p:cNvPr id="4" name="Content Placeholder 5"/>
          <p:cNvPicPr>
            <a:picLocks noChangeAspect="1"/>
          </p:cNvPicPr>
          <p:nvPr/>
        </p:nvPicPr>
        <p:blipFill>
          <a:blip r:embed="rId2" cstate="print"/>
          <a:srcRect/>
          <a:stretch>
            <a:fillRect/>
          </a:stretch>
        </p:blipFill>
        <p:spPr>
          <a:xfrm>
            <a:off x="6172200" y="1143000"/>
            <a:ext cx="2819400" cy="52951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Transmission Media</a:t>
            </a:r>
            <a:endParaRPr lang="en-US" dirty="0"/>
          </a:p>
        </p:txBody>
      </p:sp>
      <p:sp>
        <p:nvSpPr>
          <p:cNvPr id="3" name="Content Placeholder 2"/>
          <p:cNvSpPr>
            <a:spLocks noGrp="1"/>
          </p:cNvSpPr>
          <p:nvPr>
            <p:ph idx="1"/>
          </p:nvPr>
        </p:nvSpPr>
        <p:spPr>
          <a:xfrm>
            <a:off x="304800" y="1066800"/>
            <a:ext cx="8534400" cy="1066800"/>
          </a:xfrm>
        </p:spPr>
        <p:txBody>
          <a:bodyPr/>
          <a:lstStyle/>
          <a:p>
            <a:endParaRPr lang="en-US" dirty="0"/>
          </a:p>
        </p:txBody>
      </p:sp>
      <p:grpSp>
        <p:nvGrpSpPr>
          <p:cNvPr id="4" name="Group 17"/>
          <p:cNvGrpSpPr>
            <a:grpSpLocks/>
          </p:cNvGrpSpPr>
          <p:nvPr/>
        </p:nvGrpSpPr>
        <p:grpSpPr bwMode="auto">
          <a:xfrm>
            <a:off x="381000" y="1143000"/>
            <a:ext cx="4114800" cy="2895600"/>
            <a:chOff x="658444" y="1600200"/>
            <a:chExt cx="3352800" cy="2350325"/>
          </a:xfrm>
        </p:grpSpPr>
        <p:sp>
          <p:nvSpPr>
            <p:cNvPr id="5" name="TextBox 9"/>
            <p:cNvSpPr txBox="1">
              <a:spLocks noChangeArrowheads="1"/>
            </p:cNvSpPr>
            <p:nvPr/>
          </p:nvSpPr>
          <p:spPr bwMode="auto">
            <a:xfrm>
              <a:off x="1371600" y="1600200"/>
              <a:ext cx="1926489" cy="369332"/>
            </a:xfrm>
            <a:prstGeom prst="rect">
              <a:avLst/>
            </a:prstGeom>
            <a:noFill/>
            <a:ln w="9525">
              <a:noFill/>
              <a:miter lim="800000"/>
              <a:headEnd/>
              <a:tailEnd/>
            </a:ln>
          </p:spPr>
          <p:txBody>
            <a:bodyPr wrap="none">
              <a:spAutoFit/>
            </a:bodyPr>
            <a:lstStyle/>
            <a:p>
              <a:r>
                <a:rPr lang="en-US" b="1">
                  <a:solidFill>
                    <a:srgbClr val="A52439"/>
                  </a:solidFill>
                  <a:latin typeface="Calibri" pitchFamily="34" charset="0"/>
                </a:rPr>
                <a:t>Twisted-pair cable</a:t>
              </a:r>
            </a:p>
          </p:txBody>
        </p:sp>
        <p:pic>
          <p:nvPicPr>
            <p:cNvPr id="6" name="Picture 2"/>
            <p:cNvPicPr>
              <a:picLocks noChangeAspect="1"/>
            </p:cNvPicPr>
            <p:nvPr/>
          </p:nvPicPr>
          <p:blipFill>
            <a:blip r:embed="rId2" cstate="print"/>
            <a:srcRect/>
            <a:stretch>
              <a:fillRect/>
            </a:stretch>
          </p:blipFill>
          <p:spPr bwMode="auto">
            <a:xfrm>
              <a:off x="658444" y="2035238"/>
              <a:ext cx="3352800" cy="1915287"/>
            </a:xfrm>
            <a:prstGeom prst="rect">
              <a:avLst/>
            </a:prstGeom>
            <a:noFill/>
            <a:ln w="9525">
              <a:noFill/>
              <a:miter lim="800000"/>
              <a:headEnd/>
              <a:tailEnd/>
            </a:ln>
          </p:spPr>
        </p:pic>
      </p:grpSp>
      <p:grpSp>
        <p:nvGrpSpPr>
          <p:cNvPr id="7" name="Group 19"/>
          <p:cNvGrpSpPr>
            <a:grpSpLocks/>
          </p:cNvGrpSpPr>
          <p:nvPr/>
        </p:nvGrpSpPr>
        <p:grpSpPr bwMode="auto">
          <a:xfrm>
            <a:off x="533400" y="4114800"/>
            <a:ext cx="3733800" cy="2438400"/>
            <a:chOff x="586363" y="3962400"/>
            <a:chExt cx="3457616" cy="2383393"/>
          </a:xfrm>
        </p:grpSpPr>
        <p:sp>
          <p:nvSpPr>
            <p:cNvPr id="8" name="TextBox 10"/>
            <p:cNvSpPr txBox="1">
              <a:spLocks noChangeArrowheads="1"/>
            </p:cNvSpPr>
            <p:nvPr/>
          </p:nvSpPr>
          <p:spPr bwMode="auto">
            <a:xfrm>
              <a:off x="1600200" y="3962400"/>
              <a:ext cx="1429943" cy="369332"/>
            </a:xfrm>
            <a:prstGeom prst="rect">
              <a:avLst/>
            </a:prstGeom>
            <a:noFill/>
            <a:ln w="9525">
              <a:noFill/>
              <a:miter lim="800000"/>
              <a:headEnd/>
              <a:tailEnd/>
            </a:ln>
          </p:spPr>
          <p:txBody>
            <a:bodyPr wrap="none">
              <a:spAutoFit/>
            </a:bodyPr>
            <a:lstStyle/>
            <a:p>
              <a:r>
                <a:rPr lang="en-US" b="1">
                  <a:solidFill>
                    <a:srgbClr val="A52439"/>
                  </a:solidFill>
                  <a:latin typeface="Calibri" pitchFamily="34" charset="0"/>
                </a:rPr>
                <a:t>Coaxial cable</a:t>
              </a:r>
            </a:p>
          </p:txBody>
        </p:sp>
        <p:pic>
          <p:nvPicPr>
            <p:cNvPr id="9" name="Picture 15"/>
            <p:cNvPicPr>
              <a:picLocks noChangeAspect="1"/>
            </p:cNvPicPr>
            <p:nvPr/>
          </p:nvPicPr>
          <p:blipFill>
            <a:blip r:embed="rId3" cstate="print"/>
            <a:srcRect/>
            <a:stretch>
              <a:fillRect/>
            </a:stretch>
          </p:blipFill>
          <p:spPr bwMode="auto">
            <a:xfrm>
              <a:off x="586363" y="4331732"/>
              <a:ext cx="3457616" cy="2014061"/>
            </a:xfrm>
            <a:prstGeom prst="rect">
              <a:avLst/>
            </a:prstGeom>
            <a:noFill/>
            <a:ln w="9525">
              <a:noFill/>
              <a:miter lim="800000"/>
              <a:headEnd/>
              <a:tailEnd/>
            </a:ln>
          </p:spPr>
        </p:pic>
      </p:grpSp>
      <p:grpSp>
        <p:nvGrpSpPr>
          <p:cNvPr id="10" name="Group 18"/>
          <p:cNvGrpSpPr>
            <a:grpSpLocks/>
          </p:cNvGrpSpPr>
          <p:nvPr/>
        </p:nvGrpSpPr>
        <p:grpSpPr bwMode="auto">
          <a:xfrm>
            <a:off x="4648200" y="1143000"/>
            <a:ext cx="4235450" cy="3733800"/>
            <a:chOff x="4902935" y="2514600"/>
            <a:chExt cx="3701530" cy="3117294"/>
          </a:xfrm>
        </p:grpSpPr>
        <p:sp>
          <p:nvSpPr>
            <p:cNvPr id="11" name="TextBox 11"/>
            <p:cNvSpPr txBox="1">
              <a:spLocks noChangeArrowheads="1"/>
            </p:cNvSpPr>
            <p:nvPr/>
          </p:nvSpPr>
          <p:spPr bwMode="auto">
            <a:xfrm>
              <a:off x="5867400" y="2514600"/>
              <a:ext cx="1772601" cy="369332"/>
            </a:xfrm>
            <a:prstGeom prst="rect">
              <a:avLst/>
            </a:prstGeom>
            <a:noFill/>
            <a:ln w="9525">
              <a:noFill/>
              <a:miter lim="800000"/>
              <a:headEnd/>
              <a:tailEnd/>
            </a:ln>
          </p:spPr>
          <p:txBody>
            <a:bodyPr wrap="none">
              <a:spAutoFit/>
            </a:bodyPr>
            <a:lstStyle/>
            <a:p>
              <a:r>
                <a:rPr lang="en-US" b="1">
                  <a:solidFill>
                    <a:srgbClr val="A52439"/>
                  </a:solidFill>
                  <a:latin typeface="Calibri" pitchFamily="34" charset="0"/>
                </a:rPr>
                <a:t>Fiber-optic cable</a:t>
              </a:r>
            </a:p>
          </p:txBody>
        </p:sp>
        <p:pic>
          <p:nvPicPr>
            <p:cNvPr id="12" name="Picture 16"/>
            <p:cNvPicPr>
              <a:picLocks noChangeAspect="1"/>
            </p:cNvPicPr>
            <p:nvPr/>
          </p:nvPicPr>
          <p:blipFill>
            <a:blip r:embed="rId4" cstate="print"/>
            <a:srcRect/>
            <a:stretch>
              <a:fillRect/>
            </a:stretch>
          </p:blipFill>
          <p:spPr bwMode="auto">
            <a:xfrm>
              <a:off x="4902935" y="3031569"/>
              <a:ext cx="3701530" cy="2600325"/>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2500"/>
                            </p:stCondLst>
                            <p:childTnLst>
                              <p:par>
                                <p:cTn id="9" presetID="9" presetClass="entr" presetSubtype="0" fill="hold" nodeType="after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p:stCondLst>
                              <p:cond delay="5000"/>
                            </p:stCondLst>
                            <p:childTnLst>
                              <p:par>
                                <p:cTn id="13" presetID="9" presetClass="entr" presetSubtype="0" fill="hold" nodeType="afterEffect">
                                  <p:stCondLst>
                                    <p:cond delay="200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Transmission Media</a:t>
            </a:r>
            <a:endParaRPr lang="en-US" dirty="0"/>
          </a:p>
        </p:txBody>
      </p:sp>
      <p:sp>
        <p:nvSpPr>
          <p:cNvPr id="3" name="Content Placeholder 2"/>
          <p:cNvSpPr>
            <a:spLocks noGrp="1"/>
          </p:cNvSpPr>
          <p:nvPr>
            <p:ph idx="1"/>
          </p:nvPr>
        </p:nvSpPr>
        <p:spPr/>
        <p:txBody>
          <a:bodyPr/>
          <a:lstStyle/>
          <a:p>
            <a:r>
              <a:rPr lang="en-US" dirty="0" smtClean="0">
                <a:solidFill>
                  <a:srgbClr val="0000CC"/>
                </a:solidFill>
              </a:rPr>
              <a:t>Twisted Pair </a:t>
            </a:r>
            <a:r>
              <a:rPr lang="en-US" dirty="0" smtClean="0"/>
              <a:t>is used for telephone systems and network cabling</a:t>
            </a:r>
          </a:p>
          <a:p>
            <a:r>
              <a:rPr lang="en-US" dirty="0" smtClean="0">
                <a:solidFill>
                  <a:srgbClr val="0000CC"/>
                </a:solidFill>
              </a:rPr>
              <a:t>Coaxial cable</a:t>
            </a:r>
            <a:r>
              <a:rPr lang="en-US" dirty="0" smtClean="0"/>
              <a:t> is often used for cable television wiring</a:t>
            </a:r>
          </a:p>
          <a:p>
            <a:r>
              <a:rPr lang="en-US" dirty="0" smtClean="0">
                <a:solidFill>
                  <a:srgbClr val="0000CC"/>
                </a:solidFill>
              </a:rPr>
              <a:t>Fiber optic cable</a:t>
            </a:r>
            <a:r>
              <a:rPr lang="en-US" dirty="0" smtClean="0"/>
              <a:t> is capable of carrying significantly more data at faster speeds than wire cables.</a:t>
            </a:r>
          </a:p>
          <a:p>
            <a:r>
              <a:rPr lang="en-US" dirty="0" smtClean="0"/>
              <a:t>Less susceptible of interference (noise) and therefore more secure</a:t>
            </a:r>
          </a:p>
          <a:p>
            <a:r>
              <a:rPr lang="en-US" dirty="0" smtClean="0"/>
              <a:t>Smaller size (thinner and lighter)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t>Twisted Pair Cable</a:t>
            </a:r>
          </a:p>
        </p:txBody>
      </p:sp>
      <p:sp>
        <p:nvSpPr>
          <p:cNvPr id="48131" name="Rectangle 3"/>
          <p:cNvSpPr>
            <a:spLocks noGrp="1" noChangeArrowheads="1"/>
          </p:cNvSpPr>
          <p:nvPr>
            <p:ph sz="half" idx="1"/>
          </p:nvPr>
        </p:nvSpPr>
        <p:spPr>
          <a:xfrm>
            <a:off x="381000" y="1143000"/>
            <a:ext cx="4572000" cy="5410200"/>
          </a:xfrm>
        </p:spPr>
        <p:txBody>
          <a:bodyPr/>
          <a:lstStyle/>
          <a:p>
            <a:r>
              <a:rPr lang="en-US" dirty="0" smtClean="0"/>
              <a:t>Most common LAN cable</a:t>
            </a:r>
          </a:p>
          <a:p>
            <a:r>
              <a:rPr lang="en-US" dirty="0" smtClean="0"/>
              <a:t>Called Cat5 or 100BaseT</a:t>
            </a:r>
          </a:p>
          <a:p>
            <a:r>
              <a:rPr lang="en-US" dirty="0" smtClean="0"/>
              <a:t>Four pairs of copper cable twisted</a:t>
            </a:r>
          </a:p>
          <a:p>
            <a:r>
              <a:rPr lang="en-US" dirty="0" smtClean="0"/>
              <a:t>May be shielded from interference</a:t>
            </a:r>
          </a:p>
          <a:p>
            <a:r>
              <a:rPr lang="en-US" dirty="0" smtClean="0"/>
              <a:t>Speeds range from </a:t>
            </a:r>
            <a:br>
              <a:rPr lang="en-US" dirty="0" smtClean="0"/>
            </a:br>
            <a:r>
              <a:rPr lang="en-US" dirty="0" smtClean="0"/>
              <a:t>1 Mbps to 1,000 Mbps</a:t>
            </a:r>
          </a:p>
        </p:txBody>
      </p:sp>
      <p:pic>
        <p:nvPicPr>
          <p:cNvPr id="48132" name="Picture 4" descr="D:\My Documents\!books\norton im\chapter 9\twistedpair.tif"/>
          <p:cNvPicPr>
            <a:picLocks noChangeAspect="1" noChangeArrowheads="1"/>
          </p:cNvPicPr>
          <p:nvPr/>
        </p:nvPicPr>
        <p:blipFill>
          <a:blip r:embed="rId3" cstate="print"/>
          <a:srcRect/>
          <a:stretch>
            <a:fillRect/>
          </a:stretch>
        </p:blipFill>
        <p:spPr bwMode="auto">
          <a:xfrm>
            <a:off x="5181600" y="1143000"/>
            <a:ext cx="3505200" cy="335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smtClean="0"/>
              <a:t>Coaxial Cable</a:t>
            </a:r>
          </a:p>
        </p:txBody>
      </p:sp>
      <p:sp>
        <p:nvSpPr>
          <p:cNvPr id="49155" name="Rectangle 3"/>
          <p:cNvSpPr>
            <a:spLocks noGrp="1" noChangeArrowheads="1"/>
          </p:cNvSpPr>
          <p:nvPr>
            <p:ph idx="1"/>
          </p:nvPr>
        </p:nvSpPr>
        <p:spPr>
          <a:xfrm>
            <a:off x="304800" y="1066800"/>
            <a:ext cx="7086600" cy="5486400"/>
          </a:xfrm>
        </p:spPr>
        <p:txBody>
          <a:bodyPr/>
          <a:lstStyle/>
          <a:p>
            <a:r>
              <a:rPr lang="en-US" dirty="0" smtClean="0"/>
              <a:t>Similar to cable TV wire</a:t>
            </a:r>
          </a:p>
          <a:p>
            <a:r>
              <a:rPr lang="en-US" dirty="0" smtClean="0"/>
              <a:t>One wire runs through cable</a:t>
            </a:r>
          </a:p>
          <a:p>
            <a:r>
              <a:rPr lang="en-US" dirty="0" smtClean="0"/>
              <a:t>Shielded from interference</a:t>
            </a:r>
          </a:p>
          <a:p>
            <a:r>
              <a:rPr lang="en-US" dirty="0" smtClean="0"/>
              <a:t>Speeds up to 10 Mbps</a:t>
            </a:r>
          </a:p>
        </p:txBody>
      </p:sp>
      <p:pic>
        <p:nvPicPr>
          <p:cNvPr id="1026" name="Picture 2"/>
          <p:cNvPicPr>
            <a:picLocks noChangeAspect="1" noChangeArrowheads="1"/>
          </p:cNvPicPr>
          <p:nvPr/>
        </p:nvPicPr>
        <p:blipFill>
          <a:blip r:embed="rId2" cstate="print"/>
          <a:srcRect/>
          <a:stretch>
            <a:fillRect/>
          </a:stretch>
        </p:blipFill>
        <p:spPr bwMode="auto">
          <a:xfrm>
            <a:off x="3505200" y="3924300"/>
            <a:ext cx="47625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smtClean="0"/>
              <a:t>Fiber-optic Cable</a:t>
            </a:r>
          </a:p>
        </p:txBody>
      </p:sp>
      <p:sp>
        <p:nvSpPr>
          <p:cNvPr id="50179" name="Rectangle 3"/>
          <p:cNvSpPr>
            <a:spLocks noGrp="1" noChangeArrowheads="1"/>
          </p:cNvSpPr>
          <p:nvPr>
            <p:ph sz="half" idx="1"/>
          </p:nvPr>
        </p:nvSpPr>
        <p:spPr>
          <a:xfrm>
            <a:off x="304800" y="1143000"/>
            <a:ext cx="4800600" cy="5410200"/>
          </a:xfrm>
        </p:spPr>
        <p:txBody>
          <a:bodyPr/>
          <a:lstStyle/>
          <a:p>
            <a:r>
              <a:rPr lang="en-US" dirty="0" smtClean="0"/>
              <a:t>Data is transmitted with light pulses</a:t>
            </a:r>
          </a:p>
          <a:p>
            <a:r>
              <a:rPr lang="en-US" dirty="0" smtClean="0"/>
              <a:t>Glass strand instead of cable</a:t>
            </a:r>
          </a:p>
          <a:p>
            <a:r>
              <a:rPr lang="en-US" dirty="0" smtClean="0"/>
              <a:t>Immune to interference</a:t>
            </a:r>
          </a:p>
          <a:p>
            <a:r>
              <a:rPr lang="en-US" dirty="0" smtClean="0"/>
              <a:t>Very secure</a:t>
            </a:r>
          </a:p>
          <a:p>
            <a:r>
              <a:rPr lang="en-US" dirty="0" smtClean="0"/>
              <a:t>Hard to work with</a:t>
            </a:r>
          </a:p>
          <a:p>
            <a:r>
              <a:rPr lang="en-US" dirty="0" smtClean="0"/>
              <a:t>Speeds up to</a:t>
            </a:r>
            <a:br>
              <a:rPr lang="en-US" dirty="0" smtClean="0"/>
            </a:br>
            <a:r>
              <a:rPr lang="en-US" dirty="0" smtClean="0"/>
              <a:t>100 </a:t>
            </a:r>
            <a:r>
              <a:rPr lang="en-US" dirty="0" err="1" smtClean="0"/>
              <a:t>Gbps</a:t>
            </a:r>
            <a:endParaRPr lang="en-US" dirty="0" smtClean="0"/>
          </a:p>
        </p:txBody>
      </p:sp>
      <p:pic>
        <p:nvPicPr>
          <p:cNvPr id="50180" name="Picture 5" descr="D:\My Documents\!books\norton im\chapter 9\fibger.tif"/>
          <p:cNvPicPr>
            <a:picLocks noChangeAspect="1" noChangeArrowheads="1"/>
          </p:cNvPicPr>
          <p:nvPr/>
        </p:nvPicPr>
        <p:blipFill>
          <a:blip r:embed="rId3" cstate="print"/>
          <a:srcRect/>
          <a:stretch>
            <a:fillRect/>
          </a:stretch>
        </p:blipFill>
        <p:spPr bwMode="auto">
          <a:xfrm>
            <a:off x="5181600" y="1143000"/>
            <a:ext cx="3733800" cy="3576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Transmission Media</a:t>
            </a:r>
            <a:endParaRPr lang="en-US" dirty="0"/>
          </a:p>
        </p:txBody>
      </p:sp>
      <p:sp>
        <p:nvSpPr>
          <p:cNvPr id="3" name="Content Placeholder 2"/>
          <p:cNvSpPr>
            <a:spLocks noGrp="1"/>
          </p:cNvSpPr>
          <p:nvPr>
            <p:ph idx="1"/>
          </p:nvPr>
        </p:nvSpPr>
        <p:spPr>
          <a:xfrm>
            <a:off x="304800" y="1066800"/>
            <a:ext cx="4191000" cy="5486400"/>
          </a:xfrm>
        </p:spPr>
        <p:txBody>
          <a:bodyPr/>
          <a:lstStyle/>
          <a:p>
            <a:r>
              <a:rPr lang="en-US" dirty="0" smtClean="0"/>
              <a:t>Wire, cable, </a:t>
            </a:r>
            <a:br>
              <a:rPr lang="en-US" dirty="0" smtClean="0"/>
            </a:br>
            <a:r>
              <a:rPr lang="en-US" dirty="0" smtClean="0"/>
              <a:t>and other tangible materials used </a:t>
            </a:r>
            <a:br>
              <a:rPr lang="en-US" dirty="0" smtClean="0"/>
            </a:br>
            <a:r>
              <a:rPr lang="en-US" dirty="0" smtClean="0"/>
              <a:t>to send communications signals</a:t>
            </a:r>
          </a:p>
          <a:p>
            <a:endParaRPr lang="en-US" dirty="0"/>
          </a:p>
        </p:txBody>
      </p:sp>
      <p:pic>
        <p:nvPicPr>
          <p:cNvPr id="4" name="Content Placeholder 3"/>
          <p:cNvPicPr>
            <a:picLocks noChangeAspect="1"/>
          </p:cNvPicPr>
          <p:nvPr/>
        </p:nvPicPr>
        <p:blipFill>
          <a:blip r:embed="rId2" cstate="print"/>
          <a:srcRect/>
          <a:stretch>
            <a:fillRect/>
          </a:stretch>
        </p:blipFill>
        <p:spPr bwMode="auto">
          <a:xfrm>
            <a:off x="4419600" y="1066800"/>
            <a:ext cx="4267200" cy="549927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mtClean="0"/>
              <a:t>Wireless Media</a:t>
            </a:r>
          </a:p>
        </p:txBody>
      </p:sp>
      <p:sp>
        <p:nvSpPr>
          <p:cNvPr id="51203" name="Rectangle 3"/>
          <p:cNvSpPr>
            <a:spLocks noGrp="1" noChangeArrowheads="1"/>
          </p:cNvSpPr>
          <p:nvPr>
            <p:ph idx="1"/>
          </p:nvPr>
        </p:nvSpPr>
        <p:spPr/>
        <p:txBody>
          <a:bodyPr/>
          <a:lstStyle/>
          <a:p>
            <a:r>
              <a:rPr lang="en-US" smtClean="0"/>
              <a:t>Data transmitted through the air</a:t>
            </a:r>
          </a:p>
          <a:p>
            <a:r>
              <a:rPr lang="en-US" smtClean="0"/>
              <a:t>LANs use radio waves</a:t>
            </a:r>
          </a:p>
          <a:p>
            <a:r>
              <a:rPr lang="en-US" smtClean="0"/>
              <a:t>WANs use microwave signals</a:t>
            </a:r>
          </a:p>
          <a:p>
            <a:r>
              <a:rPr lang="en-US" smtClean="0"/>
              <a:t>Easy to setup</a:t>
            </a:r>
          </a:p>
          <a:p>
            <a:r>
              <a:rPr lang="en-US" smtClean="0"/>
              <a:t>Difficult to secure</a:t>
            </a:r>
          </a:p>
        </p:txBody>
      </p:sp>
      <p:pic>
        <p:nvPicPr>
          <p:cNvPr id="51204" name="Picture 4" descr="D:\My Documents\!books\norton im\chapter 9\wireless.tif"/>
          <p:cNvPicPr>
            <a:picLocks noChangeAspect="1" noChangeArrowheads="1"/>
          </p:cNvPicPr>
          <p:nvPr/>
        </p:nvPicPr>
        <p:blipFill>
          <a:blip r:embed="rId3" cstate="print"/>
          <a:srcRect/>
          <a:stretch>
            <a:fillRect/>
          </a:stretch>
        </p:blipFill>
        <p:spPr bwMode="auto">
          <a:xfrm>
            <a:off x="5181600" y="3276600"/>
            <a:ext cx="3289300" cy="317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Transmission Media</a:t>
            </a:r>
            <a:endParaRPr lang="en-US" dirty="0"/>
          </a:p>
        </p:txBody>
      </p:sp>
      <p:sp>
        <p:nvSpPr>
          <p:cNvPr id="3" name="Content Placeholder 2"/>
          <p:cNvSpPr>
            <a:spLocks noGrp="1"/>
          </p:cNvSpPr>
          <p:nvPr>
            <p:ph idx="1"/>
          </p:nvPr>
        </p:nvSpPr>
        <p:spPr>
          <a:xfrm>
            <a:off x="304800" y="1066800"/>
            <a:ext cx="8534400" cy="2362200"/>
          </a:xfrm>
        </p:spPr>
        <p:txBody>
          <a:bodyPr/>
          <a:lstStyle/>
          <a:p>
            <a:r>
              <a:rPr lang="en-US" b="1" dirty="0" smtClean="0">
                <a:solidFill>
                  <a:srgbClr val="A52439"/>
                </a:solidFill>
              </a:rPr>
              <a:t>Broadcast Radio</a:t>
            </a:r>
            <a:r>
              <a:rPr lang="en-US" b="1" dirty="0" smtClean="0"/>
              <a:t> </a:t>
            </a:r>
            <a:r>
              <a:rPr lang="en-US" dirty="0" smtClean="0"/>
              <a:t>distributes radio signals over long and short distances</a:t>
            </a:r>
            <a:endParaRPr lang="en-US" dirty="0" smtClean="0">
              <a:solidFill>
                <a:srgbClr val="A52439"/>
              </a:solidFill>
            </a:endParaRPr>
          </a:p>
          <a:p>
            <a:r>
              <a:rPr lang="en-US" b="1" dirty="0" smtClean="0">
                <a:solidFill>
                  <a:srgbClr val="A52439"/>
                </a:solidFill>
              </a:rPr>
              <a:t>Cellular radio</a:t>
            </a:r>
            <a:r>
              <a:rPr lang="en-US" dirty="0" smtClean="0">
                <a:solidFill>
                  <a:srgbClr val="A52439"/>
                </a:solidFill>
              </a:rPr>
              <a:t> </a:t>
            </a:r>
            <a:r>
              <a:rPr lang="en-US" dirty="0" smtClean="0"/>
              <a:t>is a form of broadcast radio that is used widely for mobile communications</a:t>
            </a:r>
            <a:endParaRPr lang="en-US" b="1" dirty="0" smtClean="0"/>
          </a:p>
          <a:p>
            <a:endParaRPr lang="en-US" dirty="0"/>
          </a:p>
        </p:txBody>
      </p:sp>
      <p:pic>
        <p:nvPicPr>
          <p:cNvPr id="5" name="Picture 4" descr="Fig9-40.gif"/>
          <p:cNvPicPr>
            <a:picLocks noChangeAspect="1"/>
          </p:cNvPicPr>
          <p:nvPr/>
        </p:nvPicPr>
        <p:blipFill>
          <a:blip r:embed="rId2" cstate="print"/>
          <a:srcRect/>
          <a:stretch>
            <a:fillRect/>
          </a:stretch>
        </p:blipFill>
        <p:spPr bwMode="auto">
          <a:xfrm>
            <a:off x="2438400" y="3115170"/>
            <a:ext cx="4662488" cy="3619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Transmission Media</a:t>
            </a:r>
            <a:endParaRPr lang="en-US" dirty="0"/>
          </a:p>
        </p:txBody>
      </p:sp>
      <p:sp>
        <p:nvSpPr>
          <p:cNvPr id="3" name="Content Placeholder 2"/>
          <p:cNvSpPr>
            <a:spLocks noGrp="1"/>
          </p:cNvSpPr>
          <p:nvPr>
            <p:ph idx="1"/>
          </p:nvPr>
        </p:nvSpPr>
        <p:spPr>
          <a:xfrm>
            <a:off x="304800" y="1066800"/>
            <a:ext cx="8534400" cy="2971800"/>
          </a:xfrm>
        </p:spPr>
        <p:txBody>
          <a:bodyPr/>
          <a:lstStyle/>
          <a:p>
            <a:r>
              <a:rPr lang="en-US" b="1" dirty="0" smtClean="0">
                <a:solidFill>
                  <a:srgbClr val="A52439"/>
                </a:solidFill>
              </a:rPr>
              <a:t>Microwaves</a:t>
            </a:r>
            <a:r>
              <a:rPr lang="en-US" dirty="0" smtClean="0"/>
              <a:t> are radio waves that provide a high-speed signal transmission</a:t>
            </a:r>
          </a:p>
          <a:p>
            <a:r>
              <a:rPr lang="en-US" dirty="0" smtClean="0"/>
              <a:t>A microwave station is an earth-based reflective disk used for microwave communications.</a:t>
            </a:r>
          </a:p>
          <a:p>
            <a:pPr lvl="1"/>
            <a:r>
              <a:rPr lang="en-US" dirty="0" smtClean="0"/>
              <a:t>It must transmit in straight line with no obstructions</a:t>
            </a:r>
            <a:endParaRPr lang="en-US" dirty="0"/>
          </a:p>
        </p:txBody>
      </p:sp>
      <p:pic>
        <p:nvPicPr>
          <p:cNvPr id="4" name="Picture 3" descr="Fig9-41.gif"/>
          <p:cNvPicPr>
            <a:picLocks noChangeAspect="1"/>
          </p:cNvPicPr>
          <p:nvPr/>
        </p:nvPicPr>
        <p:blipFill>
          <a:blip r:embed="rId2" cstate="print"/>
          <a:srcRect/>
          <a:stretch>
            <a:fillRect/>
          </a:stretch>
        </p:blipFill>
        <p:spPr bwMode="auto">
          <a:xfrm>
            <a:off x="5119286" y="4114800"/>
            <a:ext cx="3262714" cy="23445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Transmission Media</a:t>
            </a:r>
            <a:endParaRPr lang="en-US" dirty="0"/>
          </a:p>
        </p:txBody>
      </p:sp>
      <p:sp>
        <p:nvSpPr>
          <p:cNvPr id="3" name="Content Placeholder 2"/>
          <p:cNvSpPr>
            <a:spLocks noGrp="1"/>
          </p:cNvSpPr>
          <p:nvPr>
            <p:ph idx="1"/>
          </p:nvPr>
        </p:nvSpPr>
        <p:spPr>
          <a:xfrm>
            <a:off x="304800" y="1066800"/>
            <a:ext cx="4114800" cy="5486400"/>
          </a:xfrm>
        </p:spPr>
        <p:txBody>
          <a:bodyPr/>
          <a:lstStyle/>
          <a:p>
            <a:r>
              <a:rPr lang="en-US" dirty="0" smtClean="0"/>
              <a:t>A </a:t>
            </a:r>
            <a:r>
              <a:rPr lang="en-US" b="1" dirty="0" smtClean="0">
                <a:solidFill>
                  <a:srgbClr val="A52439"/>
                </a:solidFill>
              </a:rPr>
              <a:t>communications satellite</a:t>
            </a:r>
            <a:r>
              <a:rPr lang="en-US" dirty="0" smtClean="0">
                <a:solidFill>
                  <a:srgbClr val="A52439"/>
                </a:solidFill>
              </a:rPr>
              <a:t> </a:t>
            </a:r>
            <a:r>
              <a:rPr lang="en-US" dirty="0" smtClean="0"/>
              <a:t>is a space station that receives microwave signals from an earth-based station, amplifies it, and broadcasts the signal over a wide area</a:t>
            </a:r>
          </a:p>
          <a:p>
            <a:endParaRPr lang="en-US" dirty="0"/>
          </a:p>
        </p:txBody>
      </p:sp>
      <p:pic>
        <p:nvPicPr>
          <p:cNvPr id="4" name="Content Placeholder 6"/>
          <p:cNvPicPr>
            <a:picLocks noChangeAspect="1"/>
          </p:cNvPicPr>
          <p:nvPr/>
        </p:nvPicPr>
        <p:blipFill>
          <a:blip r:embed="rId2" cstate="print"/>
          <a:srcRect/>
          <a:stretch>
            <a:fillRect/>
          </a:stretch>
        </p:blipFill>
        <p:spPr>
          <a:xfrm>
            <a:off x="4572000" y="1219200"/>
            <a:ext cx="4108450" cy="53145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WirelessTransmission </a:t>
            </a:r>
            <a:r>
              <a:rPr lang="en-US" dirty="0" smtClean="0"/>
              <a:t>Media</a:t>
            </a:r>
            <a:endParaRPr lang="en-US" dirty="0"/>
          </a:p>
        </p:txBody>
      </p:sp>
      <p:sp>
        <p:nvSpPr>
          <p:cNvPr id="3" name="Content Placeholder 2"/>
          <p:cNvSpPr>
            <a:spLocks noGrp="1"/>
          </p:cNvSpPr>
          <p:nvPr>
            <p:ph idx="1"/>
          </p:nvPr>
        </p:nvSpPr>
        <p:spPr>
          <a:xfrm>
            <a:off x="304800" y="1066800"/>
            <a:ext cx="2819400" cy="5410200"/>
          </a:xfrm>
        </p:spPr>
        <p:txBody>
          <a:bodyPr/>
          <a:lstStyle/>
          <a:p>
            <a:r>
              <a:rPr lang="en-US" dirty="0" smtClean="0"/>
              <a:t>Used when inconvenient, impractical, or impossible to install cables</a:t>
            </a:r>
          </a:p>
          <a:p>
            <a:r>
              <a:rPr lang="en-US" dirty="0" smtClean="0"/>
              <a:t>Includes Bluetooth and IrDA</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124200" y="1143000"/>
            <a:ext cx="5791200" cy="5276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smtClean="0"/>
              <a:t>Network Linking Devices</a:t>
            </a:r>
          </a:p>
        </p:txBody>
      </p:sp>
      <p:sp>
        <p:nvSpPr>
          <p:cNvPr id="53251" name="Rectangle 3"/>
          <p:cNvSpPr>
            <a:spLocks noGrp="1" noChangeArrowheads="1"/>
          </p:cNvSpPr>
          <p:nvPr>
            <p:ph idx="1"/>
          </p:nvPr>
        </p:nvSpPr>
        <p:spPr/>
        <p:txBody>
          <a:bodyPr/>
          <a:lstStyle/>
          <a:p>
            <a:r>
              <a:rPr lang="en-US" dirty="0" smtClean="0"/>
              <a:t>Connect nodes in the network</a:t>
            </a:r>
          </a:p>
          <a:p>
            <a:r>
              <a:rPr lang="en-US" dirty="0" smtClean="0"/>
              <a:t>Cable runs from node to device</a:t>
            </a:r>
          </a:p>
          <a:p>
            <a:r>
              <a:rPr lang="en-US" dirty="0" smtClean="0"/>
              <a:t>Crossover cable connects two computers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smtClean="0"/>
              <a:t>Network Interface Cards</a:t>
            </a:r>
          </a:p>
        </p:txBody>
      </p:sp>
      <p:sp>
        <p:nvSpPr>
          <p:cNvPr id="52227" name="Rectangle 3"/>
          <p:cNvSpPr>
            <a:spLocks noGrp="1" noChangeArrowheads="1"/>
          </p:cNvSpPr>
          <p:nvPr>
            <p:ph idx="1"/>
          </p:nvPr>
        </p:nvSpPr>
        <p:spPr/>
        <p:txBody>
          <a:bodyPr/>
          <a:lstStyle/>
          <a:p>
            <a:r>
              <a:rPr lang="en-US" dirty="0" smtClean="0"/>
              <a:t>Network adapter</a:t>
            </a:r>
          </a:p>
          <a:p>
            <a:r>
              <a:rPr lang="en-US" dirty="0" smtClean="0"/>
              <a:t>Connects node to the media</a:t>
            </a:r>
          </a:p>
          <a:p>
            <a:r>
              <a:rPr lang="en-US" dirty="0" smtClean="0"/>
              <a:t>Unique Machine Access Code (MAC)</a:t>
            </a:r>
          </a:p>
        </p:txBody>
      </p:sp>
      <p:pic>
        <p:nvPicPr>
          <p:cNvPr id="52228" name="Picture 4" descr="D:\My Documents\!books\norton im\chapter 9\NIC.tif"/>
          <p:cNvPicPr>
            <a:picLocks noChangeAspect="1" noChangeArrowheads="1"/>
          </p:cNvPicPr>
          <p:nvPr/>
        </p:nvPicPr>
        <p:blipFill>
          <a:blip r:embed="rId3" cstate="print"/>
          <a:srcRect/>
          <a:stretch>
            <a:fillRect/>
          </a:stretch>
        </p:blipFill>
        <p:spPr bwMode="auto">
          <a:xfrm>
            <a:off x="5181600" y="3886200"/>
            <a:ext cx="3657600" cy="2322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Devices</a:t>
            </a:r>
            <a:endParaRPr lang="en-US" dirty="0"/>
          </a:p>
        </p:txBody>
      </p:sp>
      <p:sp>
        <p:nvSpPr>
          <p:cNvPr id="3" name="Content Placeholder 2"/>
          <p:cNvSpPr>
            <a:spLocks noGrp="1"/>
          </p:cNvSpPr>
          <p:nvPr>
            <p:ph idx="1"/>
          </p:nvPr>
        </p:nvSpPr>
        <p:spPr>
          <a:xfrm>
            <a:off x="304800" y="1066800"/>
            <a:ext cx="8534400" cy="2438400"/>
          </a:xfrm>
        </p:spPr>
        <p:txBody>
          <a:bodyPr/>
          <a:lstStyle/>
          <a:p>
            <a:r>
              <a:rPr lang="en-US" dirty="0" smtClean="0"/>
              <a:t>A </a:t>
            </a:r>
            <a:r>
              <a:rPr lang="en-US" b="1" dirty="0" smtClean="0">
                <a:solidFill>
                  <a:srgbClr val="A52439"/>
                </a:solidFill>
              </a:rPr>
              <a:t>network card</a:t>
            </a:r>
            <a:r>
              <a:rPr lang="en-US" dirty="0" smtClean="0">
                <a:solidFill>
                  <a:srgbClr val="A52439"/>
                </a:solidFill>
              </a:rPr>
              <a:t>  (NIC) </a:t>
            </a:r>
            <a:r>
              <a:rPr lang="en-US" dirty="0" smtClean="0"/>
              <a:t>enables a computer or device to access a network</a:t>
            </a:r>
          </a:p>
          <a:p>
            <a:r>
              <a:rPr lang="en-US" dirty="0" smtClean="0"/>
              <a:t>Available in a variety of styles</a:t>
            </a:r>
          </a:p>
          <a:p>
            <a:r>
              <a:rPr lang="en-US" dirty="0" smtClean="0"/>
              <a:t>Wireless network cards often have an antenna</a:t>
            </a:r>
          </a:p>
          <a:p>
            <a:endParaRPr lang="en-US" dirty="0"/>
          </a:p>
        </p:txBody>
      </p:sp>
      <p:pic>
        <p:nvPicPr>
          <p:cNvPr id="4" name="Content Placeholder 6"/>
          <p:cNvPicPr>
            <a:picLocks noChangeAspect="1"/>
          </p:cNvPicPr>
          <p:nvPr/>
        </p:nvPicPr>
        <p:blipFill>
          <a:blip r:embed="rId2" cstate="print"/>
          <a:srcRect/>
          <a:stretch>
            <a:fillRect/>
          </a:stretch>
        </p:blipFill>
        <p:spPr>
          <a:xfrm>
            <a:off x="3657600" y="3733800"/>
            <a:ext cx="4845760" cy="27447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Devices</a:t>
            </a:r>
            <a:endParaRPr lang="en-US" dirty="0"/>
          </a:p>
        </p:txBody>
      </p:sp>
      <p:sp>
        <p:nvSpPr>
          <p:cNvPr id="3" name="Content Placeholder 2"/>
          <p:cNvSpPr>
            <a:spLocks noGrp="1"/>
          </p:cNvSpPr>
          <p:nvPr>
            <p:ph idx="1"/>
          </p:nvPr>
        </p:nvSpPr>
        <p:spPr/>
        <p:txBody>
          <a:bodyPr/>
          <a:lstStyle/>
          <a:p>
            <a:r>
              <a:rPr lang="en-US" dirty="0" smtClean="0"/>
              <a:t>A hub or switch connects several devices in a network together</a:t>
            </a:r>
          </a:p>
          <a:p>
            <a:r>
              <a:rPr lang="en-US" dirty="0" smtClean="0"/>
              <a:t>Device that provides central point for cables in network</a:t>
            </a:r>
          </a:p>
        </p:txBody>
      </p:sp>
      <p:pic>
        <p:nvPicPr>
          <p:cNvPr id="4" name="Picture 3"/>
          <p:cNvPicPr>
            <a:picLocks noChangeAspect="1"/>
          </p:cNvPicPr>
          <p:nvPr/>
        </p:nvPicPr>
        <p:blipFill>
          <a:blip r:embed="rId2" cstate="print"/>
          <a:srcRect/>
          <a:stretch>
            <a:fillRect/>
          </a:stretch>
        </p:blipFill>
        <p:spPr bwMode="auto">
          <a:xfrm>
            <a:off x="304800" y="3810000"/>
            <a:ext cx="8428038" cy="26908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dirty="0" smtClean="0"/>
              <a:t>Hubs</a:t>
            </a:r>
          </a:p>
        </p:txBody>
      </p:sp>
      <p:sp>
        <p:nvSpPr>
          <p:cNvPr id="54275" name="Rectangle 3"/>
          <p:cNvSpPr>
            <a:spLocks noGrp="1" noChangeArrowheads="1"/>
          </p:cNvSpPr>
          <p:nvPr>
            <p:ph idx="1"/>
          </p:nvPr>
        </p:nvSpPr>
        <p:spPr/>
        <p:txBody>
          <a:bodyPr/>
          <a:lstStyle/>
          <a:p>
            <a:r>
              <a:rPr lang="en-US" dirty="0" smtClean="0"/>
              <a:t>Center of a star network</a:t>
            </a:r>
          </a:p>
          <a:p>
            <a:r>
              <a:rPr lang="en-US" dirty="0" smtClean="0"/>
              <a:t>All nodes receive transmitted packets</a:t>
            </a:r>
          </a:p>
          <a:p>
            <a:r>
              <a:rPr lang="en-US" dirty="0" smtClean="0"/>
              <a:t>Slow and insecure</a:t>
            </a:r>
          </a:p>
        </p:txBody>
      </p:sp>
      <p:pic>
        <p:nvPicPr>
          <p:cNvPr id="2050" name="Picture 2"/>
          <p:cNvPicPr>
            <a:picLocks noChangeAspect="1" noChangeArrowheads="1"/>
          </p:cNvPicPr>
          <p:nvPr/>
        </p:nvPicPr>
        <p:blipFill>
          <a:blip r:embed="rId2" cstate="print"/>
          <a:srcRect/>
          <a:stretch>
            <a:fillRect/>
          </a:stretch>
        </p:blipFill>
        <p:spPr bwMode="auto">
          <a:xfrm>
            <a:off x="5638800" y="2133600"/>
            <a:ext cx="3276600" cy="2533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dirty="0" smtClean="0"/>
              <a:t>Switches</a:t>
            </a:r>
          </a:p>
        </p:txBody>
      </p:sp>
      <p:sp>
        <p:nvSpPr>
          <p:cNvPr id="55299" name="Rectangle 3"/>
          <p:cNvSpPr>
            <a:spLocks noGrp="1" noChangeArrowheads="1"/>
          </p:cNvSpPr>
          <p:nvPr>
            <p:ph idx="1"/>
          </p:nvPr>
        </p:nvSpPr>
        <p:spPr/>
        <p:txBody>
          <a:bodyPr/>
          <a:lstStyle/>
          <a:p>
            <a:r>
              <a:rPr lang="en-US" dirty="0" smtClean="0"/>
              <a:t>Replacement for hubs</a:t>
            </a:r>
          </a:p>
          <a:p>
            <a:r>
              <a:rPr lang="en-US" dirty="0" smtClean="0"/>
              <a:t>Only intended node receives transmission</a:t>
            </a:r>
          </a:p>
          <a:p>
            <a:r>
              <a:rPr lang="en-US" dirty="0" smtClean="0"/>
              <a:t>Fast and secure</a:t>
            </a:r>
          </a:p>
        </p:txBody>
      </p:sp>
      <p:pic>
        <p:nvPicPr>
          <p:cNvPr id="3074" name="Picture 2"/>
          <p:cNvPicPr>
            <a:picLocks noChangeAspect="1" noChangeArrowheads="1"/>
          </p:cNvPicPr>
          <p:nvPr/>
        </p:nvPicPr>
        <p:blipFill>
          <a:blip r:embed="rId3" cstate="print"/>
          <a:srcRect/>
          <a:stretch>
            <a:fillRect/>
          </a:stretch>
        </p:blipFill>
        <p:spPr bwMode="auto">
          <a:xfrm>
            <a:off x="4724400" y="2209800"/>
            <a:ext cx="4252912" cy="2166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dirty="0" smtClean="0"/>
              <a:t>Bridge</a:t>
            </a:r>
          </a:p>
        </p:txBody>
      </p:sp>
      <p:sp>
        <p:nvSpPr>
          <p:cNvPr id="56323" name="Rectangle 3"/>
          <p:cNvSpPr>
            <a:spLocks noGrp="1" noChangeArrowheads="1"/>
          </p:cNvSpPr>
          <p:nvPr>
            <p:ph idx="1"/>
          </p:nvPr>
        </p:nvSpPr>
        <p:spPr/>
        <p:txBody>
          <a:bodyPr/>
          <a:lstStyle/>
          <a:p>
            <a:r>
              <a:rPr lang="en-US" dirty="0" smtClean="0"/>
              <a:t>Connects two or more LANs together</a:t>
            </a:r>
          </a:p>
          <a:p>
            <a:r>
              <a:rPr lang="en-US" dirty="0" smtClean="0"/>
              <a:t>Packets sent to remote LAN cross</a:t>
            </a:r>
          </a:p>
          <a:p>
            <a:pPr lvl="1"/>
            <a:r>
              <a:rPr lang="en-US" dirty="0" smtClean="0"/>
              <a:t>Other packets do not cross</a:t>
            </a:r>
          </a:p>
          <a:p>
            <a:r>
              <a:rPr lang="en-US" dirty="0" smtClean="0"/>
              <a:t>Segments the network on MAC addresses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dirty="0" smtClean="0"/>
              <a:t>Router</a:t>
            </a:r>
          </a:p>
        </p:txBody>
      </p:sp>
      <p:sp>
        <p:nvSpPr>
          <p:cNvPr id="57347" name="Rectangle 3"/>
          <p:cNvSpPr>
            <a:spLocks noGrp="1" noChangeArrowheads="1"/>
          </p:cNvSpPr>
          <p:nvPr>
            <p:ph idx="1"/>
          </p:nvPr>
        </p:nvSpPr>
        <p:spPr/>
        <p:txBody>
          <a:bodyPr/>
          <a:lstStyle/>
          <a:p>
            <a:r>
              <a:rPr lang="en-US" dirty="0" smtClean="0"/>
              <a:t>Connects two or more LANs together</a:t>
            </a:r>
          </a:p>
          <a:p>
            <a:r>
              <a:rPr lang="en-US" dirty="0" smtClean="0"/>
              <a:t>Packets sent to remote LAN cross</a:t>
            </a:r>
          </a:p>
          <a:p>
            <a:r>
              <a:rPr lang="en-US" dirty="0" smtClean="0"/>
              <a:t>Network is segmented by IP address</a:t>
            </a:r>
          </a:p>
          <a:p>
            <a:r>
              <a:rPr lang="en-US" dirty="0" smtClean="0"/>
              <a:t>Connect internal networks to the Internet</a:t>
            </a:r>
          </a:p>
          <a:p>
            <a:r>
              <a:rPr lang="en-US" dirty="0" smtClean="0"/>
              <a:t>Need configured before installation</a:t>
            </a:r>
          </a:p>
        </p:txBody>
      </p:sp>
      <p:pic>
        <p:nvPicPr>
          <p:cNvPr id="57348" name="Picture 4" descr="D:\My Documents\!books\norton im\chapter 9\router.tif"/>
          <p:cNvPicPr>
            <a:picLocks noChangeAspect="1" noChangeArrowheads="1"/>
          </p:cNvPicPr>
          <p:nvPr/>
        </p:nvPicPr>
        <p:blipFill>
          <a:blip r:embed="rId3" cstate="print"/>
          <a:srcRect/>
          <a:stretch>
            <a:fillRect/>
          </a:stretch>
        </p:blipFill>
        <p:spPr bwMode="auto">
          <a:xfrm>
            <a:off x="5410200" y="4419600"/>
            <a:ext cx="3657600" cy="2022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Communication Devices</a:t>
            </a:r>
            <a:endParaRPr lang="en-US" dirty="0"/>
          </a:p>
        </p:txBody>
      </p:sp>
      <p:sp>
        <p:nvSpPr>
          <p:cNvPr id="3" name="Content Placeholder 2"/>
          <p:cNvSpPr>
            <a:spLocks noGrp="1"/>
          </p:cNvSpPr>
          <p:nvPr>
            <p:ph idx="1"/>
          </p:nvPr>
        </p:nvSpPr>
        <p:spPr>
          <a:xfrm>
            <a:off x="304800" y="1066800"/>
            <a:ext cx="5257800" cy="5486400"/>
          </a:xfrm>
        </p:spPr>
        <p:txBody>
          <a:bodyPr/>
          <a:lstStyle/>
          <a:p>
            <a:r>
              <a:rPr lang="en-US" dirty="0" smtClean="0"/>
              <a:t>A router connects multiple computers or other routers together and transmits data to its correct destination on a network</a:t>
            </a:r>
          </a:p>
          <a:p>
            <a:r>
              <a:rPr lang="en-US" dirty="0" smtClean="0"/>
              <a:t>Routers forward data on Internet using fastest available path</a:t>
            </a:r>
          </a:p>
          <a:p>
            <a:r>
              <a:rPr lang="en-US" dirty="0" smtClean="0"/>
              <a:t>Many are protected by a hardware firewall</a:t>
            </a:r>
          </a:p>
        </p:txBody>
      </p:sp>
      <p:pic>
        <p:nvPicPr>
          <p:cNvPr id="4" name="Content Placeholder 5"/>
          <p:cNvPicPr>
            <a:picLocks noChangeAspect="1"/>
          </p:cNvPicPr>
          <p:nvPr/>
        </p:nvPicPr>
        <p:blipFill>
          <a:blip r:embed="rId2" cstate="print"/>
          <a:srcRect/>
          <a:stretch>
            <a:fillRect/>
          </a:stretch>
        </p:blipFill>
        <p:spPr>
          <a:xfrm>
            <a:off x="5562600" y="1143000"/>
            <a:ext cx="3492500" cy="53418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33400" y="304800"/>
            <a:ext cx="8305800" cy="685800"/>
          </a:xfrm>
        </p:spPr>
        <p:txBody>
          <a:bodyPr/>
          <a:lstStyle/>
          <a:p>
            <a:r>
              <a:rPr lang="en-US" dirty="0" smtClean="0"/>
              <a:t>Gateway</a:t>
            </a:r>
          </a:p>
        </p:txBody>
      </p:sp>
      <p:sp>
        <p:nvSpPr>
          <p:cNvPr id="58371" name="Rectangle 3"/>
          <p:cNvSpPr>
            <a:spLocks noGrp="1" noChangeArrowheads="1"/>
          </p:cNvSpPr>
          <p:nvPr>
            <p:ph idx="1"/>
          </p:nvPr>
        </p:nvSpPr>
        <p:spPr/>
        <p:txBody>
          <a:bodyPr/>
          <a:lstStyle/>
          <a:p>
            <a:r>
              <a:rPr lang="en-US" dirty="0" smtClean="0"/>
              <a:t>Connects two dissimilar networks</a:t>
            </a:r>
          </a:p>
          <a:p>
            <a:r>
              <a:rPr lang="en-US" dirty="0" smtClean="0"/>
              <a:t>Connects coax to twisted pair</a:t>
            </a:r>
          </a:p>
          <a:p>
            <a:r>
              <a:rPr lang="en-US" dirty="0" smtClean="0"/>
              <a:t>Most gateways contained in other devices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Devices</a:t>
            </a:r>
            <a:endParaRPr lang="en-US" dirty="0"/>
          </a:p>
        </p:txBody>
      </p:sp>
      <p:sp>
        <p:nvSpPr>
          <p:cNvPr id="3" name="Content Placeholder 2"/>
          <p:cNvSpPr>
            <a:spLocks noGrp="1"/>
          </p:cNvSpPr>
          <p:nvPr>
            <p:ph idx="1"/>
          </p:nvPr>
        </p:nvSpPr>
        <p:spPr>
          <a:xfrm>
            <a:off x="304800" y="1066800"/>
            <a:ext cx="8534400" cy="2971800"/>
          </a:xfrm>
        </p:spPr>
        <p:txBody>
          <a:bodyPr/>
          <a:lstStyle/>
          <a:p>
            <a:r>
              <a:rPr lang="en-US" sz="3200" dirty="0" smtClean="0"/>
              <a:t>A wireless access point is a central communications device that allows computers and devices to transfer data wirelessly among themselves or to a wired network</a:t>
            </a:r>
          </a:p>
        </p:txBody>
      </p:sp>
      <p:pic>
        <p:nvPicPr>
          <p:cNvPr id="4" name="Picture 3" descr="Fig9-30.gif"/>
          <p:cNvPicPr>
            <a:picLocks noChangeAspect="1"/>
          </p:cNvPicPr>
          <p:nvPr/>
        </p:nvPicPr>
        <p:blipFill>
          <a:blip r:embed="rId2" cstate="print"/>
          <a:srcRect/>
          <a:stretch>
            <a:fillRect/>
          </a:stretch>
        </p:blipFill>
        <p:spPr bwMode="auto">
          <a:xfrm>
            <a:off x="4648200" y="3276600"/>
            <a:ext cx="3200400" cy="3238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mtClean="0"/>
              <a:t>Network Cabling</a:t>
            </a:r>
          </a:p>
        </p:txBody>
      </p:sp>
      <p:sp>
        <p:nvSpPr>
          <p:cNvPr id="59395" name="Rectangle 3"/>
          <p:cNvSpPr>
            <a:spLocks noGrp="1" noChangeArrowheads="1"/>
          </p:cNvSpPr>
          <p:nvPr>
            <p:ph idx="1"/>
          </p:nvPr>
        </p:nvSpPr>
        <p:spPr/>
        <p:txBody>
          <a:bodyPr/>
          <a:lstStyle/>
          <a:p>
            <a:r>
              <a:rPr lang="en-US" smtClean="0"/>
              <a:t>Cabling specifications</a:t>
            </a:r>
          </a:p>
          <a:p>
            <a:pPr lvl="1"/>
            <a:r>
              <a:rPr lang="en-US" smtClean="0"/>
              <a:t>Bandwidth measures cable speed</a:t>
            </a:r>
          </a:p>
          <a:p>
            <a:pPr lvl="2"/>
            <a:r>
              <a:rPr lang="en-US" smtClean="0"/>
              <a:t>Typically measured in Mbps</a:t>
            </a:r>
          </a:p>
          <a:p>
            <a:pPr lvl="1"/>
            <a:r>
              <a:rPr lang="en-US" smtClean="0"/>
              <a:t>Maximum cable length</a:t>
            </a:r>
          </a:p>
          <a:p>
            <a:pPr lvl="1"/>
            <a:r>
              <a:rPr lang="en-US" smtClean="0"/>
              <a:t>Connector describes the type of plug</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smtClean="0"/>
              <a:t>Network Protocols</a:t>
            </a:r>
          </a:p>
        </p:txBody>
      </p:sp>
      <p:sp>
        <p:nvSpPr>
          <p:cNvPr id="64515" name="Rectangle 3"/>
          <p:cNvSpPr>
            <a:spLocks noGrp="1" noChangeArrowheads="1"/>
          </p:cNvSpPr>
          <p:nvPr>
            <p:ph idx="1"/>
          </p:nvPr>
        </p:nvSpPr>
        <p:spPr/>
        <p:txBody>
          <a:bodyPr/>
          <a:lstStyle/>
          <a:p>
            <a:r>
              <a:rPr lang="en-US" smtClean="0"/>
              <a:t>Language of the network</a:t>
            </a:r>
          </a:p>
          <a:p>
            <a:pPr lvl="1"/>
            <a:r>
              <a:rPr lang="en-US" smtClean="0"/>
              <a:t>Rules of communication</a:t>
            </a:r>
          </a:p>
          <a:p>
            <a:pPr lvl="1"/>
            <a:r>
              <a:rPr lang="en-US" smtClean="0"/>
              <a:t>Error resolution</a:t>
            </a:r>
          </a:p>
          <a:p>
            <a:pPr lvl="1"/>
            <a:r>
              <a:rPr lang="en-US" smtClean="0"/>
              <a:t>Defines collision and collision recovery</a:t>
            </a:r>
          </a:p>
          <a:p>
            <a:pPr lvl="1"/>
            <a:r>
              <a:rPr lang="en-US" smtClean="0"/>
              <a:t>Size of packet</a:t>
            </a:r>
          </a:p>
          <a:p>
            <a:pPr lvl="1"/>
            <a:r>
              <a:rPr lang="en-US" smtClean="0"/>
              <a:t>Naming rules for computers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Communication Standards</a:t>
            </a:r>
            <a:endParaRPr lang="en-US" dirty="0"/>
          </a:p>
        </p:txBody>
      </p:sp>
      <p:sp>
        <p:nvSpPr>
          <p:cNvPr id="3" name="Content Placeholder 2"/>
          <p:cNvSpPr>
            <a:spLocks noGrp="1"/>
          </p:cNvSpPr>
          <p:nvPr>
            <p:ph idx="1"/>
          </p:nvPr>
        </p:nvSpPr>
        <p:spPr>
          <a:xfrm>
            <a:off x="304800" y="1066800"/>
            <a:ext cx="8534400" cy="838200"/>
          </a:xfrm>
        </p:spPr>
        <p:txBody>
          <a:bodyPr/>
          <a:lstStyle/>
          <a:p>
            <a:endParaRPr lang="en-US" dirty="0"/>
          </a:p>
        </p:txBody>
      </p:sp>
      <p:graphicFrame>
        <p:nvGraphicFramePr>
          <p:cNvPr id="5" name="Content Placeholder 6"/>
          <p:cNvGraphicFramePr>
            <a:graphicFrameLocks/>
          </p:cNvGraphicFramePr>
          <p:nvPr/>
        </p:nvGraphicFramePr>
        <p:xfrm>
          <a:off x="152400" y="1600200"/>
          <a:ext cx="88392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A9D97EAB-8E37-4053-9BE0-9E3FAD26B878}"/>
                                            </p:graphicEl>
                                          </p:spTgt>
                                        </p:tgtEl>
                                        <p:attrNameLst>
                                          <p:attrName>style.visibility</p:attrName>
                                        </p:attrNameLst>
                                      </p:cBhvr>
                                      <p:to>
                                        <p:strVal val="visible"/>
                                      </p:to>
                                    </p:set>
                                    <p:animEffect transition="in" filter="dissolve">
                                      <p:cBhvr>
                                        <p:cTn id="7" dur="500"/>
                                        <p:tgtEl>
                                          <p:spTgt spid="5">
                                            <p:graphicEl>
                                              <a:dgm id="{A9D97EAB-8E37-4053-9BE0-9E3FAD26B878}"/>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B7567EDE-19B0-4509-933B-71973FA2ECB4}"/>
                                            </p:graphicEl>
                                          </p:spTgt>
                                        </p:tgtEl>
                                        <p:attrNameLst>
                                          <p:attrName>style.visibility</p:attrName>
                                        </p:attrNameLst>
                                      </p:cBhvr>
                                      <p:to>
                                        <p:strVal val="visible"/>
                                      </p:to>
                                    </p:set>
                                    <p:animEffect transition="in" filter="dissolve">
                                      <p:cBhvr>
                                        <p:cTn id="11" dur="500"/>
                                        <p:tgtEl>
                                          <p:spTgt spid="5">
                                            <p:graphicEl>
                                              <a:dgm id="{B7567EDE-19B0-4509-933B-71973FA2ECB4}"/>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9447B2E2-A35C-41B3-8501-3A1C21DC9B05}"/>
                                            </p:graphicEl>
                                          </p:spTgt>
                                        </p:tgtEl>
                                        <p:attrNameLst>
                                          <p:attrName>style.visibility</p:attrName>
                                        </p:attrNameLst>
                                      </p:cBhvr>
                                      <p:to>
                                        <p:strVal val="visible"/>
                                      </p:to>
                                    </p:set>
                                    <p:animEffect transition="in" filter="dissolve">
                                      <p:cBhvr>
                                        <p:cTn id="15" dur="500"/>
                                        <p:tgtEl>
                                          <p:spTgt spid="5">
                                            <p:graphicEl>
                                              <a:dgm id="{9447B2E2-A35C-41B3-8501-3A1C21DC9B05}"/>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0A864D3B-780B-4EC3-9CB8-544EFF531BB5}"/>
                                            </p:graphicEl>
                                          </p:spTgt>
                                        </p:tgtEl>
                                        <p:attrNameLst>
                                          <p:attrName>style.visibility</p:attrName>
                                        </p:attrNameLst>
                                      </p:cBhvr>
                                      <p:to>
                                        <p:strVal val="visible"/>
                                      </p:to>
                                    </p:set>
                                    <p:animEffect transition="in" filter="dissolve">
                                      <p:cBhvr>
                                        <p:cTn id="19" dur="500"/>
                                        <p:tgtEl>
                                          <p:spTgt spid="5">
                                            <p:graphicEl>
                                              <a:dgm id="{0A864D3B-780B-4EC3-9CB8-544EFF531BB5}"/>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684C1824-9C04-4E9F-BBE9-CFF565CD4D99}"/>
                                            </p:graphicEl>
                                          </p:spTgt>
                                        </p:tgtEl>
                                        <p:attrNameLst>
                                          <p:attrName>style.visibility</p:attrName>
                                        </p:attrNameLst>
                                      </p:cBhvr>
                                      <p:to>
                                        <p:strVal val="visible"/>
                                      </p:to>
                                    </p:set>
                                    <p:animEffect transition="in" filter="dissolve">
                                      <p:cBhvr>
                                        <p:cTn id="23" dur="500"/>
                                        <p:tgtEl>
                                          <p:spTgt spid="5">
                                            <p:graphicEl>
                                              <a:dgm id="{684C1824-9C04-4E9F-BBE9-CFF565CD4D99}"/>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1083ACCF-FEA8-44FB-AC55-92DA547B6774}"/>
                                            </p:graphicEl>
                                          </p:spTgt>
                                        </p:tgtEl>
                                        <p:attrNameLst>
                                          <p:attrName>style.visibility</p:attrName>
                                        </p:attrNameLst>
                                      </p:cBhvr>
                                      <p:to>
                                        <p:strVal val="visible"/>
                                      </p:to>
                                    </p:set>
                                    <p:animEffect transition="in" filter="dissolve">
                                      <p:cBhvr>
                                        <p:cTn id="27" dur="500"/>
                                        <p:tgtEl>
                                          <p:spTgt spid="5">
                                            <p:graphicEl>
                                              <a:dgm id="{1083ACCF-FEA8-44FB-AC55-92DA547B6774}"/>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428752A3-586C-4F74-9A7A-B4B40FC6ED65}"/>
                                            </p:graphicEl>
                                          </p:spTgt>
                                        </p:tgtEl>
                                        <p:attrNameLst>
                                          <p:attrName>style.visibility</p:attrName>
                                        </p:attrNameLst>
                                      </p:cBhvr>
                                      <p:to>
                                        <p:strVal val="visible"/>
                                      </p:to>
                                    </p:set>
                                    <p:animEffect transition="in" filter="dissolve">
                                      <p:cBhvr>
                                        <p:cTn id="31" dur="500"/>
                                        <p:tgtEl>
                                          <p:spTgt spid="5">
                                            <p:graphicEl>
                                              <a:dgm id="{428752A3-586C-4F74-9A7A-B4B40FC6ED65}"/>
                                            </p:graphicEl>
                                          </p:spTgt>
                                        </p:tgtEl>
                                      </p:cBhvr>
                                    </p:animEffect>
                                  </p:childTnLst>
                                </p:cTn>
                              </p:par>
                            </p:childTnLst>
                          </p:cTn>
                        </p:par>
                        <p:par>
                          <p:cTn id="32" fill="hold">
                            <p:stCondLst>
                              <p:cond delay="17500"/>
                            </p:stCondLst>
                            <p:childTnLst>
                              <p:par>
                                <p:cTn id="33" presetID="9" presetClass="entr" presetSubtype="0" fill="hold" grpId="0" nodeType="afterEffect">
                                  <p:stCondLst>
                                    <p:cond delay="2000"/>
                                  </p:stCondLst>
                                  <p:childTnLst>
                                    <p:set>
                                      <p:cBhvr>
                                        <p:cTn id="34" dur="1" fill="hold">
                                          <p:stCondLst>
                                            <p:cond delay="0"/>
                                          </p:stCondLst>
                                        </p:cTn>
                                        <p:tgtEl>
                                          <p:spTgt spid="5">
                                            <p:graphicEl>
                                              <a:dgm id="{F77DA675-CB14-4ED9-9384-DD9F3CFFA899}"/>
                                            </p:graphicEl>
                                          </p:spTgt>
                                        </p:tgtEl>
                                        <p:attrNameLst>
                                          <p:attrName>style.visibility</p:attrName>
                                        </p:attrNameLst>
                                      </p:cBhvr>
                                      <p:to>
                                        <p:strVal val="visible"/>
                                      </p:to>
                                    </p:set>
                                    <p:animEffect transition="in" filter="dissolve">
                                      <p:cBhvr>
                                        <p:cTn id="35" dur="500"/>
                                        <p:tgtEl>
                                          <p:spTgt spid="5">
                                            <p:graphicEl>
                                              <a:dgm id="{F77DA675-CB14-4ED9-9384-DD9F3CFFA899}"/>
                                            </p:graphicEl>
                                          </p:spTgt>
                                        </p:tgtEl>
                                      </p:cBhvr>
                                    </p:animEffect>
                                  </p:childTnLst>
                                </p:cTn>
                              </p:par>
                            </p:childTnLst>
                          </p:cTn>
                        </p:par>
                        <p:par>
                          <p:cTn id="36" fill="hold">
                            <p:stCondLst>
                              <p:cond delay="20000"/>
                            </p:stCondLst>
                            <p:childTnLst>
                              <p:par>
                                <p:cTn id="37" presetID="9" presetClass="entr" presetSubtype="0" fill="hold" grpId="0" nodeType="afterEffect">
                                  <p:stCondLst>
                                    <p:cond delay="2000"/>
                                  </p:stCondLst>
                                  <p:childTnLst>
                                    <p:set>
                                      <p:cBhvr>
                                        <p:cTn id="38" dur="1" fill="hold">
                                          <p:stCondLst>
                                            <p:cond delay="0"/>
                                          </p:stCondLst>
                                        </p:cTn>
                                        <p:tgtEl>
                                          <p:spTgt spid="5">
                                            <p:graphicEl>
                                              <a:dgm id="{6F47C1B6-0F61-4DD1-BA4C-50DE10886A7E}"/>
                                            </p:graphicEl>
                                          </p:spTgt>
                                        </p:tgtEl>
                                        <p:attrNameLst>
                                          <p:attrName>style.visibility</p:attrName>
                                        </p:attrNameLst>
                                      </p:cBhvr>
                                      <p:to>
                                        <p:strVal val="visible"/>
                                      </p:to>
                                    </p:set>
                                    <p:animEffect transition="in" filter="dissolve">
                                      <p:cBhvr>
                                        <p:cTn id="39" dur="500"/>
                                        <p:tgtEl>
                                          <p:spTgt spid="5">
                                            <p:graphicEl>
                                              <a:dgm id="{6F47C1B6-0F61-4DD1-BA4C-50DE10886A7E}"/>
                                            </p:graphicEl>
                                          </p:spTgt>
                                        </p:tgtEl>
                                      </p:cBhvr>
                                    </p:animEffect>
                                  </p:childTnLst>
                                </p:cTn>
                              </p:par>
                            </p:childTnLst>
                          </p:cTn>
                        </p:par>
                        <p:par>
                          <p:cTn id="40" fill="hold">
                            <p:stCondLst>
                              <p:cond delay="22500"/>
                            </p:stCondLst>
                            <p:childTnLst>
                              <p:par>
                                <p:cTn id="41" presetID="9" presetClass="entr" presetSubtype="0" fill="hold" grpId="0" nodeType="afterEffect">
                                  <p:stCondLst>
                                    <p:cond delay="2000"/>
                                  </p:stCondLst>
                                  <p:childTnLst>
                                    <p:set>
                                      <p:cBhvr>
                                        <p:cTn id="42" dur="1" fill="hold">
                                          <p:stCondLst>
                                            <p:cond delay="0"/>
                                          </p:stCondLst>
                                        </p:cTn>
                                        <p:tgtEl>
                                          <p:spTgt spid="5">
                                            <p:graphicEl>
                                              <a:dgm id="{8C8C063D-2E4E-4AFC-B44C-2166970B271D}"/>
                                            </p:graphicEl>
                                          </p:spTgt>
                                        </p:tgtEl>
                                        <p:attrNameLst>
                                          <p:attrName>style.visibility</p:attrName>
                                        </p:attrNameLst>
                                      </p:cBhvr>
                                      <p:to>
                                        <p:strVal val="visible"/>
                                      </p:to>
                                    </p:set>
                                    <p:animEffect transition="in" filter="dissolve">
                                      <p:cBhvr>
                                        <p:cTn id="43" dur="500"/>
                                        <p:tgtEl>
                                          <p:spTgt spid="5">
                                            <p:graphicEl>
                                              <a:dgm id="{8C8C063D-2E4E-4AFC-B44C-2166970B271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Communication Standards</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dirty="0"/>
          </a:p>
        </p:txBody>
      </p:sp>
      <p:graphicFrame>
        <p:nvGraphicFramePr>
          <p:cNvPr id="5" name="Content Placeholder 6"/>
          <p:cNvGraphicFramePr>
            <a:graphicFrameLocks/>
          </p:cNvGraphicFramePr>
          <p:nvPr/>
        </p:nvGraphicFramePr>
        <p:xfrm>
          <a:off x="152400" y="1600200"/>
          <a:ext cx="8839200" cy="3962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E1613B54-6218-487D-8CCF-C42B69333215}"/>
                                            </p:graphicEl>
                                          </p:spTgt>
                                        </p:tgtEl>
                                        <p:attrNameLst>
                                          <p:attrName>style.visibility</p:attrName>
                                        </p:attrNameLst>
                                      </p:cBhvr>
                                      <p:to>
                                        <p:strVal val="visible"/>
                                      </p:to>
                                    </p:set>
                                    <p:animEffect transition="in" filter="dissolve">
                                      <p:cBhvr>
                                        <p:cTn id="7" dur="500"/>
                                        <p:tgtEl>
                                          <p:spTgt spid="5">
                                            <p:graphicEl>
                                              <a:dgm id="{E1613B54-6218-487D-8CCF-C42B69333215}"/>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461842BB-DB60-4263-93C8-9D9B9B5ECFAA}"/>
                                            </p:graphicEl>
                                          </p:spTgt>
                                        </p:tgtEl>
                                        <p:attrNameLst>
                                          <p:attrName>style.visibility</p:attrName>
                                        </p:attrNameLst>
                                      </p:cBhvr>
                                      <p:to>
                                        <p:strVal val="visible"/>
                                      </p:to>
                                    </p:set>
                                    <p:animEffect transition="in" filter="dissolve">
                                      <p:cBhvr>
                                        <p:cTn id="11" dur="500"/>
                                        <p:tgtEl>
                                          <p:spTgt spid="5">
                                            <p:graphicEl>
                                              <a:dgm id="{461842BB-DB60-4263-93C8-9D9B9B5ECFAA}"/>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52AC7EE7-D051-44C7-8900-80CE4670C2AA}"/>
                                            </p:graphicEl>
                                          </p:spTgt>
                                        </p:tgtEl>
                                        <p:attrNameLst>
                                          <p:attrName>style.visibility</p:attrName>
                                        </p:attrNameLst>
                                      </p:cBhvr>
                                      <p:to>
                                        <p:strVal val="visible"/>
                                      </p:to>
                                    </p:set>
                                    <p:animEffect transition="in" filter="dissolve">
                                      <p:cBhvr>
                                        <p:cTn id="15" dur="500"/>
                                        <p:tgtEl>
                                          <p:spTgt spid="5">
                                            <p:graphicEl>
                                              <a:dgm id="{52AC7EE7-D051-44C7-8900-80CE4670C2A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smtClean="0"/>
              <a:t>Ethernet</a:t>
            </a:r>
          </a:p>
        </p:txBody>
      </p:sp>
      <p:sp>
        <p:nvSpPr>
          <p:cNvPr id="60419" name="Rectangle 3"/>
          <p:cNvSpPr>
            <a:spLocks noGrp="1" noChangeArrowheads="1"/>
          </p:cNvSpPr>
          <p:nvPr>
            <p:ph idx="1"/>
          </p:nvPr>
        </p:nvSpPr>
        <p:spPr/>
        <p:txBody>
          <a:bodyPr/>
          <a:lstStyle/>
          <a:p>
            <a:r>
              <a:rPr lang="en-US" dirty="0" smtClean="0"/>
              <a:t>Very popular cabling technology</a:t>
            </a:r>
          </a:p>
          <a:p>
            <a:r>
              <a:rPr lang="en-US" dirty="0" smtClean="0"/>
              <a:t>10 Base T, 10Base2, 10Base5</a:t>
            </a:r>
          </a:p>
          <a:p>
            <a:r>
              <a:rPr lang="en-US" dirty="0" smtClean="0"/>
              <a:t>Maximum bandwidth 10 Mbps</a:t>
            </a:r>
          </a:p>
          <a:p>
            <a:r>
              <a:rPr lang="en-US" dirty="0" smtClean="0"/>
              <a:t>Maximum distances100 to 500 meters</a:t>
            </a:r>
          </a:p>
        </p:txBody>
      </p:sp>
      <p:pic>
        <p:nvPicPr>
          <p:cNvPr id="60420" name="Picture 4" descr="D:\My Documents\!books\norton im\chapter 9\ethernet.tif"/>
          <p:cNvPicPr>
            <a:picLocks noChangeAspect="1" noChangeArrowheads="1"/>
          </p:cNvPicPr>
          <p:nvPr/>
        </p:nvPicPr>
        <p:blipFill>
          <a:blip r:embed="rId2" cstate="print"/>
          <a:srcRect/>
          <a:stretch>
            <a:fillRect/>
          </a:stretch>
        </p:blipFill>
        <p:spPr bwMode="auto">
          <a:xfrm>
            <a:off x="2743200" y="4267200"/>
            <a:ext cx="3581400" cy="1870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dirty="0" smtClean="0"/>
              <a:t>Fast Ethernet</a:t>
            </a:r>
          </a:p>
        </p:txBody>
      </p:sp>
      <p:sp>
        <p:nvSpPr>
          <p:cNvPr id="61443" name="Rectangle 3"/>
          <p:cNvSpPr>
            <a:spLocks noGrp="1" noChangeArrowheads="1"/>
          </p:cNvSpPr>
          <p:nvPr>
            <p:ph idx="1"/>
          </p:nvPr>
        </p:nvSpPr>
        <p:spPr/>
        <p:txBody>
          <a:bodyPr/>
          <a:lstStyle/>
          <a:p>
            <a:r>
              <a:rPr lang="en-US" dirty="0" smtClean="0"/>
              <a:t>Newer version of Ethernet</a:t>
            </a:r>
          </a:p>
          <a:p>
            <a:r>
              <a:rPr lang="en-US" dirty="0" smtClean="0"/>
              <a:t>Bandwidth is 100 Mbps</a:t>
            </a:r>
          </a:p>
          <a:p>
            <a:r>
              <a:rPr lang="en-US" dirty="0" smtClean="0"/>
              <a:t>Uses Cat5 or greater cable</a:t>
            </a:r>
          </a:p>
          <a:p>
            <a:pPr lvl="1"/>
            <a:r>
              <a:rPr lang="en-US" dirty="0" smtClean="0"/>
              <a:t>Sometimes called 100Base T</a:t>
            </a:r>
          </a:p>
          <a:p>
            <a:r>
              <a:rPr lang="en-US" dirty="0" smtClean="0"/>
              <a:t>Requires a switch</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dirty="0" smtClean="0"/>
              <a:t>Gigabit Ethernet</a:t>
            </a:r>
          </a:p>
        </p:txBody>
      </p:sp>
      <p:sp>
        <p:nvSpPr>
          <p:cNvPr id="62467" name="Rectangle 3"/>
          <p:cNvSpPr>
            <a:spLocks noGrp="1" noChangeArrowheads="1"/>
          </p:cNvSpPr>
          <p:nvPr>
            <p:ph idx="1"/>
          </p:nvPr>
        </p:nvSpPr>
        <p:spPr/>
        <p:txBody>
          <a:bodyPr/>
          <a:lstStyle/>
          <a:p>
            <a:r>
              <a:rPr lang="en-US" dirty="0" smtClean="0"/>
              <a:t>High bandwidth version of Ethernet</a:t>
            </a:r>
          </a:p>
          <a:p>
            <a:r>
              <a:rPr lang="en-US" dirty="0" smtClean="0"/>
              <a:t>1 to 10 </a:t>
            </a:r>
            <a:r>
              <a:rPr lang="en-US" dirty="0" err="1" smtClean="0"/>
              <a:t>Gbps</a:t>
            </a:r>
            <a:endParaRPr lang="en-US" dirty="0" smtClean="0"/>
          </a:p>
          <a:p>
            <a:r>
              <a:rPr lang="en-US" dirty="0" smtClean="0"/>
              <a:t>Cat 5 or fiber optic cable</a:t>
            </a:r>
          </a:p>
          <a:p>
            <a:r>
              <a:rPr lang="en-US" dirty="0" smtClean="0"/>
              <a:t>Video applications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dirty="0" smtClean="0"/>
              <a:t>Token Ring</a:t>
            </a:r>
          </a:p>
        </p:txBody>
      </p:sp>
      <p:sp>
        <p:nvSpPr>
          <p:cNvPr id="63491" name="Rectangle 3"/>
          <p:cNvSpPr>
            <a:spLocks noGrp="1" noChangeArrowheads="1"/>
          </p:cNvSpPr>
          <p:nvPr>
            <p:ph idx="1"/>
          </p:nvPr>
        </p:nvSpPr>
        <p:spPr/>
        <p:txBody>
          <a:bodyPr/>
          <a:lstStyle/>
          <a:p>
            <a:r>
              <a:rPr lang="en-US" dirty="0" smtClean="0"/>
              <a:t>Uses shielded twisted pair cabling</a:t>
            </a:r>
          </a:p>
          <a:p>
            <a:r>
              <a:rPr lang="en-US" dirty="0" smtClean="0"/>
              <a:t>Bandwidth between 10 and 25 Mbps</a:t>
            </a:r>
          </a:p>
          <a:p>
            <a:r>
              <a:rPr lang="en-US" dirty="0" smtClean="0"/>
              <a:t>Uses a multiple access unit (MAU)</a:t>
            </a:r>
          </a:p>
          <a:p>
            <a:r>
              <a:rPr lang="en-US" dirty="0" smtClean="0"/>
              <a:t>Nodes communicate when they have the token</a:t>
            </a:r>
          </a:p>
          <a:p>
            <a:r>
              <a:rPr lang="en-US" dirty="0" smtClean="0"/>
              <a:t>Popular in manufacturing and finance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dirty="0" smtClean="0"/>
              <a:t>IPX/SPX</a:t>
            </a:r>
          </a:p>
        </p:txBody>
      </p:sp>
      <p:sp>
        <p:nvSpPr>
          <p:cNvPr id="66563" name="Rectangle 3"/>
          <p:cNvSpPr>
            <a:spLocks noGrp="1" noChangeArrowheads="1"/>
          </p:cNvSpPr>
          <p:nvPr>
            <p:ph idx="1"/>
          </p:nvPr>
        </p:nvSpPr>
        <p:spPr/>
        <p:txBody>
          <a:bodyPr/>
          <a:lstStyle/>
          <a:p>
            <a:r>
              <a:rPr lang="en-US" dirty="0" smtClean="0"/>
              <a:t>Internet Packet Exchange/Sequenced Packet Exchange</a:t>
            </a:r>
          </a:p>
          <a:p>
            <a:r>
              <a:rPr lang="en-US" dirty="0" smtClean="0"/>
              <a:t>Older protocol</a:t>
            </a:r>
          </a:p>
          <a:p>
            <a:r>
              <a:rPr lang="en-US" dirty="0" smtClean="0"/>
              <a:t>Associated with Novell Netware</a:t>
            </a:r>
          </a:p>
          <a:p>
            <a:r>
              <a:rPr lang="en-US" dirty="0" smtClean="0"/>
              <a:t>Replaced by TCP/IP</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dirty="0" smtClean="0"/>
              <a:t>NetBEUI</a:t>
            </a:r>
          </a:p>
        </p:txBody>
      </p:sp>
      <p:sp>
        <p:nvSpPr>
          <p:cNvPr id="67587" name="Rectangle 3"/>
          <p:cNvSpPr>
            <a:spLocks noGrp="1" noChangeArrowheads="1"/>
          </p:cNvSpPr>
          <p:nvPr>
            <p:ph idx="1"/>
          </p:nvPr>
        </p:nvSpPr>
        <p:spPr/>
        <p:txBody>
          <a:bodyPr/>
          <a:lstStyle/>
          <a:p>
            <a:r>
              <a:rPr lang="en-US" dirty="0" smtClean="0"/>
              <a:t>Network BIOS Extended User Interface</a:t>
            </a:r>
          </a:p>
          <a:p>
            <a:r>
              <a:rPr lang="en-US" dirty="0" smtClean="0"/>
              <a:t>Used by Windows to name computers</a:t>
            </a:r>
          </a:p>
          <a:p>
            <a:r>
              <a:rPr lang="en-US" dirty="0" smtClean="0"/>
              <a:t>Transmission details handled by TCP/IP</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dirty="0" smtClean="0"/>
              <a:t>TCP/IP</a:t>
            </a:r>
          </a:p>
        </p:txBody>
      </p:sp>
      <p:sp>
        <p:nvSpPr>
          <p:cNvPr id="65539" name="Rectangle 3"/>
          <p:cNvSpPr>
            <a:spLocks noGrp="1" noChangeArrowheads="1"/>
          </p:cNvSpPr>
          <p:nvPr>
            <p:ph idx="1"/>
          </p:nvPr>
        </p:nvSpPr>
        <p:spPr/>
        <p:txBody>
          <a:bodyPr/>
          <a:lstStyle/>
          <a:p>
            <a:r>
              <a:rPr lang="en-US" dirty="0" smtClean="0"/>
              <a:t>Transmission Control Protocol/Internet Protocol</a:t>
            </a:r>
          </a:p>
          <a:p>
            <a:r>
              <a:rPr lang="en-US" dirty="0" smtClean="0"/>
              <a:t>Most popular protocol</a:t>
            </a:r>
          </a:p>
          <a:p>
            <a:r>
              <a:rPr lang="en-US" dirty="0" smtClean="0"/>
              <a:t>Machines assigned a name of 4 numbers</a:t>
            </a:r>
          </a:p>
          <a:p>
            <a:pPr lvl="1"/>
            <a:r>
              <a:rPr lang="en-US" dirty="0" smtClean="0"/>
              <a:t>IP address</a:t>
            </a:r>
          </a:p>
          <a:p>
            <a:pPr lvl="1"/>
            <a:r>
              <a:rPr lang="en-US" dirty="0" smtClean="0"/>
              <a:t>209.8.166.179 is the White House’s web site</a:t>
            </a:r>
          </a:p>
          <a:p>
            <a:r>
              <a:rPr lang="en-US" dirty="0" smtClean="0"/>
              <a:t>Dynamic Host Configuration Protocol</a:t>
            </a:r>
          </a:p>
          <a:p>
            <a:pPr lvl="1"/>
            <a:r>
              <a:rPr lang="en-US" dirty="0" smtClean="0"/>
              <a:t>Simplifies assignment of IP addresses</a:t>
            </a:r>
          </a:p>
          <a:p>
            <a:r>
              <a:rPr lang="en-US" dirty="0" smtClean="0"/>
              <a:t>Required for Internet access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Software</a:t>
            </a:r>
            <a:endParaRPr lang="en-US" dirty="0"/>
          </a:p>
        </p:txBody>
      </p:sp>
      <p:sp>
        <p:nvSpPr>
          <p:cNvPr id="3" name="Content Placeholder 2"/>
          <p:cNvSpPr>
            <a:spLocks noGrp="1"/>
          </p:cNvSpPr>
          <p:nvPr>
            <p:ph idx="1"/>
          </p:nvPr>
        </p:nvSpPr>
        <p:spPr/>
        <p:txBody>
          <a:bodyPr/>
          <a:lstStyle/>
          <a:p>
            <a:r>
              <a:rPr lang="en-US" dirty="0" smtClean="0"/>
              <a:t>Communication software consists of programs that</a:t>
            </a:r>
          </a:p>
          <a:p>
            <a:pPr lvl="1"/>
            <a:r>
              <a:rPr lang="en-US" dirty="0" smtClean="0"/>
              <a:t>Help user establish a connection to Internet, other network and another computer</a:t>
            </a:r>
          </a:p>
          <a:p>
            <a:pPr lvl="1"/>
            <a:r>
              <a:rPr lang="en-US" dirty="0" smtClean="0"/>
              <a:t>Help users manage the transmission of data, instructions and information</a:t>
            </a:r>
          </a:p>
          <a:p>
            <a:pPr lvl="1"/>
            <a:r>
              <a:rPr lang="en-US" dirty="0" smtClean="0"/>
              <a:t>Provide an interface for users to communicate with one another</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Communication Standards</a:t>
            </a:r>
            <a:endParaRPr lang="en-US" dirty="0"/>
          </a:p>
        </p:txBody>
      </p:sp>
      <p:sp>
        <p:nvSpPr>
          <p:cNvPr id="3" name="Content Placeholder 2"/>
          <p:cNvSpPr>
            <a:spLocks noGrp="1"/>
          </p:cNvSpPr>
          <p:nvPr>
            <p:ph idx="1"/>
          </p:nvPr>
        </p:nvSpPr>
        <p:spPr>
          <a:xfrm>
            <a:off x="304800" y="1066800"/>
            <a:ext cx="8534400" cy="762000"/>
          </a:xfrm>
        </p:spPr>
        <p:txBody>
          <a:bodyPr/>
          <a:lstStyle/>
          <a:p>
            <a:endParaRPr lang="en-US" dirty="0"/>
          </a:p>
        </p:txBody>
      </p:sp>
      <p:pic>
        <p:nvPicPr>
          <p:cNvPr id="4" name="Content Placeholder 7"/>
          <p:cNvPicPr>
            <a:picLocks noChangeAspect="1"/>
          </p:cNvPicPr>
          <p:nvPr/>
        </p:nvPicPr>
        <p:blipFill>
          <a:blip r:embed="rId2" cstate="print"/>
          <a:srcRect/>
          <a:stretch>
            <a:fillRect/>
          </a:stretch>
        </p:blipFill>
        <p:spPr bwMode="auto">
          <a:xfrm>
            <a:off x="533400" y="1172129"/>
            <a:ext cx="7848600" cy="530487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Network Communications Standards</a:t>
            </a:r>
          </a:p>
        </p:txBody>
      </p:sp>
      <p:sp>
        <p:nvSpPr>
          <p:cNvPr id="44035" name="Rectangle 3"/>
          <p:cNvSpPr>
            <a:spLocks noGrp="1" noChangeArrowheads="1"/>
          </p:cNvSpPr>
          <p:nvPr>
            <p:ph type="body" idx="1"/>
          </p:nvPr>
        </p:nvSpPr>
        <p:spPr>
          <a:xfrm>
            <a:off x="292100" y="1090613"/>
            <a:ext cx="8001000" cy="585787"/>
          </a:xfrm>
        </p:spPr>
        <p:txBody>
          <a:bodyPr/>
          <a:lstStyle/>
          <a:p>
            <a:r>
              <a:rPr lang="en-US"/>
              <a:t>What are </a:t>
            </a:r>
            <a:r>
              <a:rPr lang="en-US">
                <a:solidFill>
                  <a:srgbClr val="D94439"/>
                </a:solidFill>
              </a:rPr>
              <a:t>TCP/IP</a:t>
            </a:r>
            <a:r>
              <a:rPr lang="en-US"/>
              <a:t> and </a:t>
            </a:r>
            <a:r>
              <a:rPr lang="en-US">
                <a:solidFill>
                  <a:srgbClr val="D94439"/>
                </a:solidFill>
              </a:rPr>
              <a:t>802.11</a:t>
            </a:r>
            <a:r>
              <a:rPr lang="en-US"/>
              <a:t>?</a:t>
            </a:r>
            <a:endParaRPr lang="en-US">
              <a:latin typeface="Arial Unicode MS" pitchFamily="34" charset="-128"/>
            </a:endParaRPr>
          </a:p>
        </p:txBody>
      </p:sp>
      <p:sp>
        <p:nvSpPr>
          <p:cNvPr id="44057" name="Rectangle 25"/>
          <p:cNvSpPr>
            <a:spLocks noChangeArrowheads="1"/>
          </p:cNvSpPr>
          <p:nvPr/>
        </p:nvSpPr>
        <p:spPr bwMode="auto">
          <a:xfrm>
            <a:off x="304800" y="1547813"/>
            <a:ext cx="8001000" cy="2109787"/>
          </a:xfrm>
          <a:prstGeom prst="rect">
            <a:avLst/>
          </a:prstGeom>
          <a:noFill/>
          <a:ln w="9525">
            <a:noFill/>
            <a:miter lim="800000"/>
            <a:headEnd/>
            <a:tailEnd/>
          </a:ln>
        </p:spPr>
        <p:txBody>
          <a:bodyPr/>
          <a:lstStyle/>
          <a:p>
            <a:pPr marL="609600" lvl="1" indent="-495300">
              <a:spcBef>
                <a:spcPct val="5000"/>
              </a:spcBef>
              <a:buClr>
                <a:srgbClr val="D94439"/>
              </a:buClr>
              <a:buSzPct val="75000"/>
              <a:buFont typeface="Wingdings" pitchFamily="2" charset="2"/>
              <a:buChar char="Ø"/>
            </a:pPr>
            <a:r>
              <a:rPr kumimoji="1" lang="en-US" b="1">
                <a:solidFill>
                  <a:srgbClr val="D94439"/>
                </a:solidFill>
                <a:latin typeface="Times New Roman" pitchFamily="18" charset="0"/>
              </a:rPr>
              <a:t>TCP/IP</a:t>
            </a:r>
            <a:r>
              <a:rPr kumimoji="1" lang="en-US" b="1">
                <a:solidFill>
                  <a:srgbClr val="000000"/>
                </a:solidFill>
                <a:latin typeface="Times New Roman" pitchFamily="18" charset="0"/>
              </a:rPr>
              <a:t> (</a:t>
            </a:r>
            <a:r>
              <a:rPr kumimoji="1" lang="en-US" b="1">
                <a:solidFill>
                  <a:srgbClr val="D94439"/>
                </a:solidFill>
                <a:latin typeface="Times New Roman" pitchFamily="18" charset="0"/>
              </a:rPr>
              <a:t>T</a:t>
            </a:r>
            <a:r>
              <a:rPr kumimoji="1" lang="en-US" b="1">
                <a:solidFill>
                  <a:srgbClr val="000000"/>
                </a:solidFill>
                <a:latin typeface="Times New Roman" pitchFamily="18" charset="0"/>
              </a:rPr>
              <a:t>ransmission </a:t>
            </a:r>
            <a:r>
              <a:rPr kumimoji="1" lang="en-US" b="1">
                <a:solidFill>
                  <a:srgbClr val="D94439"/>
                </a:solidFill>
                <a:latin typeface="Times New Roman" pitchFamily="18" charset="0"/>
              </a:rPr>
              <a:t>C</a:t>
            </a:r>
            <a:r>
              <a:rPr kumimoji="1" lang="en-US" b="1">
                <a:solidFill>
                  <a:srgbClr val="000000"/>
                </a:solidFill>
                <a:latin typeface="Times New Roman" pitchFamily="18" charset="0"/>
              </a:rPr>
              <a:t>ontrol </a:t>
            </a:r>
            <a:r>
              <a:rPr kumimoji="1" lang="en-US" b="1">
                <a:solidFill>
                  <a:srgbClr val="D94439"/>
                </a:solidFill>
                <a:latin typeface="Times New Roman" pitchFamily="18" charset="0"/>
              </a:rPr>
              <a:t>P</a:t>
            </a:r>
            <a:r>
              <a:rPr kumimoji="1" lang="en-US" b="1">
                <a:solidFill>
                  <a:srgbClr val="000000"/>
                </a:solidFill>
                <a:latin typeface="Times New Roman" pitchFamily="18" charset="0"/>
              </a:rPr>
              <a:t>rotocol/</a:t>
            </a:r>
            <a:r>
              <a:rPr kumimoji="1" lang="en-US" b="1">
                <a:solidFill>
                  <a:srgbClr val="D94439"/>
                </a:solidFill>
                <a:latin typeface="Times New Roman" pitchFamily="18" charset="0"/>
              </a:rPr>
              <a:t>I</a:t>
            </a:r>
            <a:r>
              <a:rPr kumimoji="1" lang="en-US" b="1">
                <a:solidFill>
                  <a:srgbClr val="000000"/>
                </a:solidFill>
                <a:latin typeface="Times New Roman" pitchFamily="18" charset="0"/>
              </a:rPr>
              <a:t>nternet </a:t>
            </a:r>
            <a:r>
              <a:rPr kumimoji="1" lang="en-US" b="1">
                <a:solidFill>
                  <a:srgbClr val="D94439"/>
                </a:solidFill>
                <a:latin typeface="Times New Roman" pitchFamily="18" charset="0"/>
              </a:rPr>
              <a:t>P</a:t>
            </a:r>
            <a:r>
              <a:rPr kumimoji="1" lang="en-US" b="1">
                <a:solidFill>
                  <a:srgbClr val="000000"/>
                </a:solidFill>
                <a:latin typeface="Times New Roman" pitchFamily="18" charset="0"/>
              </a:rPr>
              <a:t>rotocol) technology transmits data by breaking it up into small pieces, or </a:t>
            </a:r>
            <a:r>
              <a:rPr kumimoji="1" lang="en-US" b="1">
                <a:solidFill>
                  <a:schemeClr val="bg2"/>
                </a:solidFill>
                <a:latin typeface="Times New Roman" pitchFamily="18" charset="0"/>
              </a:rPr>
              <a:t>packets</a:t>
            </a:r>
            <a:endParaRPr kumimoji="1" lang="en-US" b="1">
              <a:solidFill>
                <a:schemeClr val="bg2"/>
              </a:solidFill>
              <a:latin typeface="Arial Unicode MS" pitchFamily="34" charset="-128"/>
            </a:endParaRPr>
          </a:p>
          <a:p>
            <a:pPr marL="1028700" lvl="2" indent="-457200">
              <a:spcBef>
                <a:spcPct val="20000"/>
              </a:spcBef>
              <a:buClr>
                <a:srgbClr val="D94439"/>
              </a:buClr>
              <a:buFont typeface="Wingdings" pitchFamily="2" charset="2"/>
              <a:buChar char="§"/>
            </a:pPr>
            <a:r>
              <a:rPr kumimoji="1" lang="en-US" sz="2000" b="1">
                <a:solidFill>
                  <a:srgbClr val="000000"/>
                </a:solidFill>
                <a:latin typeface="Times New Roman" pitchFamily="18" charset="0"/>
              </a:rPr>
              <a:t>Commonly used for Internet transmissions</a:t>
            </a:r>
          </a:p>
          <a:p>
            <a:pPr marL="609600" lvl="1" indent="-495300">
              <a:spcBef>
                <a:spcPct val="5000"/>
              </a:spcBef>
              <a:buClr>
                <a:srgbClr val="D94439"/>
              </a:buClr>
              <a:buSzPct val="75000"/>
              <a:buFont typeface="Wingdings" pitchFamily="2" charset="2"/>
              <a:buChar char="Ø"/>
            </a:pPr>
            <a:r>
              <a:rPr kumimoji="1" lang="en-US" b="1">
                <a:solidFill>
                  <a:srgbClr val="D94439"/>
                </a:solidFill>
                <a:latin typeface="Times New Roman" pitchFamily="18" charset="0"/>
              </a:rPr>
              <a:t>802.11</a:t>
            </a:r>
            <a:r>
              <a:rPr kumimoji="1" lang="en-US" b="1">
                <a:solidFill>
                  <a:srgbClr val="000000"/>
                </a:solidFill>
                <a:latin typeface="Times New Roman" pitchFamily="18" charset="0"/>
              </a:rPr>
              <a:t> is family of standards for wireless LANs</a:t>
            </a:r>
          </a:p>
        </p:txBody>
      </p:sp>
      <p:pic>
        <p:nvPicPr>
          <p:cNvPr id="44059" name="Picture 27" descr="Fig09-20"/>
          <p:cNvPicPr>
            <a:picLocks noChangeAspect="1" noChangeArrowheads="1"/>
          </p:cNvPicPr>
          <p:nvPr/>
        </p:nvPicPr>
        <p:blipFill>
          <a:blip r:embed="rId2" cstate="print"/>
          <a:srcRect/>
          <a:stretch>
            <a:fillRect/>
          </a:stretch>
        </p:blipFill>
        <p:spPr bwMode="auto">
          <a:xfrm>
            <a:off x="2971800" y="3657600"/>
            <a:ext cx="3852863" cy="2605088"/>
          </a:xfrm>
          <a:prstGeom prst="rect">
            <a:avLst/>
          </a:prstGeom>
          <a:noFill/>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3000"/>
                                  </p:stCondLst>
                                  <p:childTnLst>
                                    <p:set>
                                      <p:cBhvr>
                                        <p:cTn id="10" dur="1" fill="hold">
                                          <p:stCondLst>
                                            <p:cond delay="0"/>
                                          </p:stCondLst>
                                        </p:cTn>
                                        <p:tgtEl>
                                          <p:spTgt spid="44057">
                                            <p:txEl>
                                              <p:pRg st="0" end="0"/>
                                            </p:txEl>
                                          </p:spTgt>
                                        </p:tgtEl>
                                        <p:attrNameLst>
                                          <p:attrName>style.visibility</p:attrName>
                                        </p:attrNameLst>
                                      </p:cBhvr>
                                      <p:to>
                                        <p:strVal val="visible"/>
                                      </p:to>
                                    </p:set>
                                    <p:animEffect transition="in" filter="wipe(left)">
                                      <p:cBhvr>
                                        <p:cTn id="11" dur="500"/>
                                        <p:tgtEl>
                                          <p:spTgt spid="44057">
                                            <p:txEl>
                                              <p:pRg st="0" end="0"/>
                                            </p:txEl>
                                          </p:spTgt>
                                        </p:tgtEl>
                                      </p:cBhvr>
                                    </p:animEffect>
                                  </p:childTnLst>
                                </p:cTn>
                              </p:par>
                            </p:childTnLst>
                          </p:cTn>
                        </p:par>
                        <p:par>
                          <p:cTn id="12" fill="hold">
                            <p:stCondLst>
                              <p:cond delay="5000"/>
                            </p:stCondLst>
                            <p:childTnLst>
                              <p:par>
                                <p:cTn id="13" presetID="22" presetClass="entr" presetSubtype="8" fill="hold" grpId="0" nodeType="afterEffect">
                                  <p:stCondLst>
                                    <p:cond delay="3000"/>
                                  </p:stCondLst>
                                  <p:childTnLst>
                                    <p:set>
                                      <p:cBhvr>
                                        <p:cTn id="14" dur="1" fill="hold">
                                          <p:stCondLst>
                                            <p:cond delay="0"/>
                                          </p:stCondLst>
                                        </p:cTn>
                                        <p:tgtEl>
                                          <p:spTgt spid="44057">
                                            <p:txEl>
                                              <p:pRg st="1" end="1"/>
                                            </p:txEl>
                                          </p:spTgt>
                                        </p:tgtEl>
                                        <p:attrNameLst>
                                          <p:attrName>style.visibility</p:attrName>
                                        </p:attrNameLst>
                                      </p:cBhvr>
                                      <p:to>
                                        <p:strVal val="visible"/>
                                      </p:to>
                                    </p:set>
                                    <p:animEffect transition="in" filter="wipe(left)">
                                      <p:cBhvr>
                                        <p:cTn id="15" dur="500"/>
                                        <p:tgtEl>
                                          <p:spTgt spid="44057">
                                            <p:txEl>
                                              <p:pRg st="1" end="1"/>
                                            </p:txEl>
                                          </p:spTgt>
                                        </p:tgtEl>
                                      </p:cBhvr>
                                    </p:animEffect>
                                  </p:childTnLst>
                                </p:cTn>
                              </p:par>
                            </p:childTnLst>
                          </p:cTn>
                        </p:par>
                        <p:par>
                          <p:cTn id="16" fill="hold">
                            <p:stCondLst>
                              <p:cond delay="8500"/>
                            </p:stCondLst>
                            <p:childTnLst>
                              <p:par>
                                <p:cTn id="17" presetID="22" presetClass="entr" presetSubtype="8" fill="hold" grpId="0" nodeType="afterEffect">
                                  <p:stCondLst>
                                    <p:cond delay="3000"/>
                                  </p:stCondLst>
                                  <p:childTnLst>
                                    <p:set>
                                      <p:cBhvr>
                                        <p:cTn id="18" dur="1" fill="hold">
                                          <p:stCondLst>
                                            <p:cond delay="0"/>
                                          </p:stCondLst>
                                        </p:cTn>
                                        <p:tgtEl>
                                          <p:spTgt spid="44057">
                                            <p:txEl>
                                              <p:pRg st="2" end="2"/>
                                            </p:txEl>
                                          </p:spTgt>
                                        </p:tgtEl>
                                        <p:attrNameLst>
                                          <p:attrName>style.visibility</p:attrName>
                                        </p:attrNameLst>
                                      </p:cBhvr>
                                      <p:to>
                                        <p:strVal val="visible"/>
                                      </p:to>
                                    </p:set>
                                    <p:animEffect transition="in" filter="wipe(left)">
                                      <p:cBhvr>
                                        <p:cTn id="19" dur="500"/>
                                        <p:tgtEl>
                                          <p:spTgt spid="44057">
                                            <p:txEl>
                                              <p:pRg st="2" end="2"/>
                                            </p:txEl>
                                          </p:spTgt>
                                        </p:tgtEl>
                                      </p:cBhvr>
                                    </p:animEffect>
                                  </p:childTnLst>
                                </p:cTn>
                              </p:par>
                            </p:childTnLst>
                          </p:cTn>
                        </p:par>
                        <p:par>
                          <p:cTn id="20" fill="hold">
                            <p:stCondLst>
                              <p:cond delay="12000"/>
                            </p:stCondLst>
                            <p:childTnLst>
                              <p:par>
                                <p:cTn id="21" presetID="2" presetClass="entr" presetSubtype="4" fill="hold" nodeType="afterEffect">
                                  <p:stCondLst>
                                    <p:cond delay="2000"/>
                                  </p:stCondLst>
                                  <p:childTnLst>
                                    <p:set>
                                      <p:cBhvr>
                                        <p:cTn id="22" dur="1" fill="hold">
                                          <p:stCondLst>
                                            <p:cond delay="0"/>
                                          </p:stCondLst>
                                        </p:cTn>
                                        <p:tgtEl>
                                          <p:spTgt spid="44059"/>
                                        </p:tgtEl>
                                        <p:attrNameLst>
                                          <p:attrName>style.visibility</p:attrName>
                                        </p:attrNameLst>
                                      </p:cBhvr>
                                      <p:to>
                                        <p:strVal val="visible"/>
                                      </p:to>
                                    </p:set>
                                    <p:anim calcmode="lin" valueType="num">
                                      <p:cBhvr additive="base">
                                        <p:cTn id="23" dur="500" fill="hold"/>
                                        <p:tgtEl>
                                          <p:spTgt spid="44059"/>
                                        </p:tgtEl>
                                        <p:attrNameLst>
                                          <p:attrName>ppt_x</p:attrName>
                                        </p:attrNameLst>
                                      </p:cBhvr>
                                      <p:tavLst>
                                        <p:tav tm="0">
                                          <p:val>
                                            <p:strVal val="#ppt_x"/>
                                          </p:val>
                                        </p:tav>
                                        <p:tav tm="100000">
                                          <p:val>
                                            <p:strVal val="#ppt_x"/>
                                          </p:val>
                                        </p:tav>
                                      </p:tavLst>
                                    </p:anim>
                                    <p:anim calcmode="lin" valueType="num">
                                      <p:cBhvr additive="base">
                                        <p:cTn id="24" dur="500" fill="hold"/>
                                        <p:tgtEl>
                                          <p:spTgt spid="440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5" autoUpdateAnimBg="0" advAuto="1000"/>
      <p:bldP spid="44057" grpId="0" build="p" bldLvl="3" autoUpdateAnimBg="0" advAuto="300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Network Communications Standards</a:t>
            </a:r>
          </a:p>
        </p:txBody>
      </p:sp>
      <p:sp>
        <p:nvSpPr>
          <p:cNvPr id="46083" name="Rectangle 3"/>
          <p:cNvSpPr>
            <a:spLocks noGrp="1" noChangeArrowheads="1"/>
          </p:cNvSpPr>
          <p:nvPr>
            <p:ph type="body" idx="1"/>
          </p:nvPr>
        </p:nvSpPr>
        <p:spPr>
          <a:xfrm>
            <a:off x="319088" y="1090613"/>
            <a:ext cx="8585200" cy="661987"/>
          </a:xfrm>
        </p:spPr>
        <p:txBody>
          <a:bodyPr/>
          <a:lstStyle/>
          <a:p>
            <a:r>
              <a:rPr lang="en-US"/>
              <a:t>What is </a:t>
            </a:r>
            <a:r>
              <a:rPr lang="en-US">
                <a:solidFill>
                  <a:srgbClr val="D94439"/>
                </a:solidFill>
              </a:rPr>
              <a:t>Bluetooth</a:t>
            </a:r>
            <a:r>
              <a:rPr lang="en-US"/>
              <a:t>?</a:t>
            </a:r>
          </a:p>
        </p:txBody>
      </p:sp>
      <p:sp>
        <p:nvSpPr>
          <p:cNvPr id="46105" name="Rectangle 25"/>
          <p:cNvSpPr>
            <a:spLocks noChangeArrowheads="1"/>
          </p:cNvSpPr>
          <p:nvPr/>
        </p:nvSpPr>
        <p:spPr bwMode="auto">
          <a:xfrm>
            <a:off x="333375" y="1600200"/>
            <a:ext cx="4695825" cy="2743200"/>
          </a:xfrm>
          <a:prstGeom prst="rect">
            <a:avLst/>
          </a:prstGeom>
          <a:noFill/>
          <a:ln w="9525">
            <a:noFill/>
            <a:miter lim="800000"/>
            <a:headEnd/>
            <a:tailEnd/>
          </a:ln>
        </p:spPr>
        <p:txBody>
          <a:bodyPr/>
          <a:lstStyle/>
          <a:p>
            <a:pPr marL="609600" lvl="1" indent="-495300">
              <a:spcBef>
                <a:spcPct val="5000"/>
              </a:spcBef>
              <a:buClr>
                <a:srgbClr val="D94439"/>
              </a:buClr>
              <a:buSzPct val="75000"/>
              <a:buFont typeface="Wingdings" pitchFamily="2" charset="2"/>
              <a:buChar char="Ø"/>
            </a:pPr>
            <a:r>
              <a:rPr kumimoji="1" lang="en-US" sz="2600" b="1">
                <a:solidFill>
                  <a:srgbClr val="000000"/>
                </a:solidFill>
                <a:latin typeface="Times New Roman" pitchFamily="18" charset="0"/>
              </a:rPr>
              <a:t>Short-range radio waves transmit</a:t>
            </a:r>
            <a:br>
              <a:rPr kumimoji="1" lang="en-US" sz="2600" b="1">
                <a:solidFill>
                  <a:srgbClr val="000000"/>
                </a:solidFill>
                <a:latin typeface="Times New Roman" pitchFamily="18" charset="0"/>
              </a:rPr>
            </a:br>
            <a:r>
              <a:rPr kumimoji="1" lang="en-US" sz="2600" b="1">
                <a:solidFill>
                  <a:srgbClr val="000000"/>
                </a:solidFill>
                <a:latin typeface="Times New Roman" pitchFamily="18" charset="0"/>
              </a:rPr>
              <a:t>data</a:t>
            </a:r>
            <a:br>
              <a:rPr kumimoji="1" lang="en-US" sz="2600" b="1">
                <a:solidFill>
                  <a:srgbClr val="000000"/>
                </a:solidFill>
                <a:latin typeface="Times New Roman" pitchFamily="18" charset="0"/>
              </a:rPr>
            </a:br>
            <a:r>
              <a:rPr kumimoji="1" lang="en-US" sz="2600" b="1">
                <a:solidFill>
                  <a:srgbClr val="000000"/>
                </a:solidFill>
                <a:latin typeface="Times New Roman" pitchFamily="18" charset="0"/>
              </a:rPr>
              <a:t>between</a:t>
            </a:r>
            <a:br>
              <a:rPr kumimoji="1" lang="en-US" sz="2600" b="1">
                <a:solidFill>
                  <a:srgbClr val="000000"/>
                </a:solidFill>
                <a:latin typeface="Times New Roman" pitchFamily="18" charset="0"/>
              </a:rPr>
            </a:br>
            <a:r>
              <a:rPr kumimoji="1" lang="en-US" sz="2600" b="1">
                <a:solidFill>
                  <a:srgbClr val="000000"/>
                </a:solidFill>
                <a:latin typeface="Times New Roman" pitchFamily="18" charset="0"/>
              </a:rPr>
              <a:t>Bluetooth</a:t>
            </a:r>
            <a:br>
              <a:rPr kumimoji="1" lang="en-US" sz="2600" b="1">
                <a:solidFill>
                  <a:srgbClr val="000000"/>
                </a:solidFill>
                <a:latin typeface="Times New Roman" pitchFamily="18" charset="0"/>
              </a:rPr>
            </a:br>
            <a:r>
              <a:rPr kumimoji="1" lang="en-US" sz="2600" b="1">
                <a:solidFill>
                  <a:srgbClr val="000000"/>
                </a:solidFill>
                <a:latin typeface="Times New Roman" pitchFamily="18" charset="0"/>
              </a:rPr>
              <a:t>devices</a:t>
            </a:r>
          </a:p>
        </p:txBody>
      </p:sp>
      <p:pic>
        <p:nvPicPr>
          <p:cNvPr id="46106" name="Picture 26" descr="Fig09-0019"/>
          <p:cNvPicPr>
            <a:picLocks noChangeAspect="1" noChangeArrowheads="1"/>
          </p:cNvPicPr>
          <p:nvPr/>
        </p:nvPicPr>
        <p:blipFill>
          <a:blip r:embed="rId2" cstate="print"/>
          <a:srcRect/>
          <a:stretch>
            <a:fillRect/>
          </a:stretch>
        </p:blipFill>
        <p:spPr bwMode="auto">
          <a:xfrm>
            <a:off x="2743200" y="2209800"/>
            <a:ext cx="6096000" cy="36655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cTn>
                              </p:par>
                            </p:childTnLst>
                          </p:cTn>
                        </p:par>
                        <p:par>
                          <p:cTn id="8" fill="hold">
                            <p:stCondLst>
                              <p:cond delay="1500"/>
                            </p:stCondLst>
                            <p:childTnLst>
                              <p:par>
                                <p:cTn id="9" presetID="2" presetClass="entr" presetSubtype="2" fill="hold" nodeType="afterEffect">
                                  <p:stCondLst>
                                    <p:cond delay="2000"/>
                                  </p:stCondLst>
                                  <p:childTnLst>
                                    <p:set>
                                      <p:cBhvr>
                                        <p:cTn id="10" dur="1" fill="hold">
                                          <p:stCondLst>
                                            <p:cond delay="0"/>
                                          </p:stCondLst>
                                        </p:cTn>
                                        <p:tgtEl>
                                          <p:spTgt spid="46106"/>
                                        </p:tgtEl>
                                        <p:attrNameLst>
                                          <p:attrName>style.visibility</p:attrName>
                                        </p:attrNameLst>
                                      </p:cBhvr>
                                      <p:to>
                                        <p:strVal val="visible"/>
                                      </p:to>
                                    </p:set>
                                    <p:anim calcmode="lin" valueType="num">
                                      <p:cBhvr additive="base">
                                        <p:cTn id="11" dur="500" fill="hold"/>
                                        <p:tgtEl>
                                          <p:spTgt spid="46106"/>
                                        </p:tgtEl>
                                        <p:attrNameLst>
                                          <p:attrName>ppt_x</p:attrName>
                                        </p:attrNameLst>
                                      </p:cBhvr>
                                      <p:tavLst>
                                        <p:tav tm="0">
                                          <p:val>
                                            <p:strVal val="1+#ppt_w/2"/>
                                          </p:val>
                                        </p:tav>
                                        <p:tav tm="100000">
                                          <p:val>
                                            <p:strVal val="#ppt_x"/>
                                          </p:val>
                                        </p:tav>
                                      </p:tavLst>
                                    </p:anim>
                                    <p:anim calcmode="lin" valueType="num">
                                      <p:cBhvr additive="base">
                                        <p:cTn id="12" dur="500" fill="hold"/>
                                        <p:tgtEl>
                                          <p:spTgt spid="46106"/>
                                        </p:tgtEl>
                                        <p:attrNameLst>
                                          <p:attrName>ppt_y</p:attrName>
                                        </p:attrNameLst>
                                      </p:cBhvr>
                                      <p:tavLst>
                                        <p:tav tm="0">
                                          <p:val>
                                            <p:strVal val="#ppt_y"/>
                                          </p:val>
                                        </p:tav>
                                        <p:tav tm="100000">
                                          <p:val>
                                            <p:strVal val="#ppt_y"/>
                                          </p:val>
                                        </p:tav>
                                      </p:tavLst>
                                    </p:anim>
                                  </p:childTnLst>
                                </p:cTn>
                              </p:par>
                            </p:childTnLst>
                          </p:cTn>
                        </p:par>
                        <p:par>
                          <p:cTn id="13" fill="hold">
                            <p:stCondLst>
                              <p:cond delay="4000"/>
                            </p:stCondLst>
                            <p:childTnLst>
                              <p:par>
                                <p:cTn id="14" presetID="22" presetClass="entr" presetSubtype="8" fill="hold" grpId="0" nodeType="afterEffect">
                                  <p:stCondLst>
                                    <p:cond delay="2000"/>
                                  </p:stCondLst>
                                  <p:childTnLst>
                                    <p:set>
                                      <p:cBhvr>
                                        <p:cTn id="15" dur="1" fill="hold">
                                          <p:stCondLst>
                                            <p:cond delay="0"/>
                                          </p:stCondLst>
                                        </p:cTn>
                                        <p:tgtEl>
                                          <p:spTgt spid="46105">
                                            <p:txEl>
                                              <p:pRg st="0" end="0"/>
                                            </p:txEl>
                                          </p:spTgt>
                                        </p:tgtEl>
                                        <p:attrNameLst>
                                          <p:attrName>style.visibility</p:attrName>
                                        </p:attrNameLst>
                                      </p:cBhvr>
                                      <p:to>
                                        <p:strVal val="visible"/>
                                      </p:to>
                                    </p:set>
                                    <p:animEffect transition="in" filter="wipe(left)">
                                      <p:cBhvr>
                                        <p:cTn id="16" dur="500"/>
                                        <p:tgtEl>
                                          <p:spTgt spid="4610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1000"/>
      <p:bldP spid="46105" grpId="0" build="p" bldLvl="2" autoUpdateAnimBg="0" advAuto="200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Network Communications Standards</a:t>
            </a:r>
          </a:p>
        </p:txBody>
      </p:sp>
      <p:sp>
        <p:nvSpPr>
          <p:cNvPr id="48131" name="Rectangle 3"/>
          <p:cNvSpPr>
            <a:spLocks noGrp="1" noChangeArrowheads="1"/>
          </p:cNvSpPr>
          <p:nvPr>
            <p:ph type="body" idx="1"/>
          </p:nvPr>
        </p:nvSpPr>
        <p:spPr>
          <a:xfrm>
            <a:off x="333375" y="1090613"/>
            <a:ext cx="8585200" cy="1119187"/>
          </a:xfrm>
        </p:spPr>
        <p:txBody>
          <a:bodyPr/>
          <a:lstStyle/>
          <a:p>
            <a:pPr marL="0" indent="0">
              <a:buSzTx/>
              <a:buFont typeface="Wingdings" pitchFamily="2" charset="2"/>
              <a:buNone/>
            </a:pPr>
            <a:r>
              <a:rPr lang="en-US"/>
              <a:t>What are</a:t>
            </a:r>
            <a:r>
              <a:rPr lang="en-US">
                <a:solidFill>
                  <a:schemeClr val="hlink"/>
                </a:solidFill>
              </a:rPr>
              <a:t> </a:t>
            </a:r>
            <a:r>
              <a:rPr lang="en-US">
                <a:solidFill>
                  <a:srgbClr val="D94439"/>
                </a:solidFill>
              </a:rPr>
              <a:t>IrDA</a:t>
            </a:r>
            <a:r>
              <a:rPr lang="en-US">
                <a:solidFill>
                  <a:schemeClr val="bg2"/>
                </a:solidFill>
              </a:rPr>
              <a:t>,</a:t>
            </a:r>
            <a:r>
              <a:rPr lang="en-US">
                <a:solidFill>
                  <a:schemeClr val="hlink"/>
                </a:solidFill>
              </a:rPr>
              <a:t> </a:t>
            </a:r>
            <a:r>
              <a:rPr lang="en-US">
                <a:solidFill>
                  <a:srgbClr val="D94439"/>
                </a:solidFill>
              </a:rPr>
              <a:t>RFID</a:t>
            </a:r>
            <a:r>
              <a:rPr lang="en-US">
                <a:solidFill>
                  <a:schemeClr val="bg2"/>
                </a:solidFill>
              </a:rPr>
              <a:t>,</a:t>
            </a:r>
            <a:r>
              <a:rPr lang="en-US"/>
              <a:t> and </a:t>
            </a:r>
            <a:r>
              <a:rPr lang="en-US">
                <a:solidFill>
                  <a:srgbClr val="D94439"/>
                </a:solidFill>
              </a:rPr>
              <a:t>Wireless Applications Protocol (WAP)</a:t>
            </a:r>
            <a:r>
              <a:rPr lang="en-US"/>
              <a:t>?</a:t>
            </a:r>
            <a:endParaRPr lang="en-US">
              <a:latin typeface="Arial Unicode MS" pitchFamily="34" charset="-128"/>
            </a:endParaRPr>
          </a:p>
        </p:txBody>
      </p:sp>
      <p:sp>
        <p:nvSpPr>
          <p:cNvPr id="48153" name="Rectangle 25"/>
          <p:cNvSpPr>
            <a:spLocks noChangeArrowheads="1"/>
          </p:cNvSpPr>
          <p:nvPr/>
        </p:nvSpPr>
        <p:spPr bwMode="auto">
          <a:xfrm>
            <a:off x="257175" y="1924050"/>
            <a:ext cx="7848600" cy="819150"/>
          </a:xfrm>
          <a:prstGeom prst="rect">
            <a:avLst/>
          </a:prstGeom>
          <a:noFill/>
          <a:ln w="9525">
            <a:noFill/>
            <a:miter lim="800000"/>
            <a:headEnd/>
            <a:tailEnd/>
          </a:ln>
        </p:spPr>
        <p:txBody>
          <a:bodyPr/>
          <a:lstStyle/>
          <a:p>
            <a:pPr marL="609600" lvl="1" indent="-495300">
              <a:spcBef>
                <a:spcPct val="5000"/>
              </a:spcBef>
              <a:buClr>
                <a:srgbClr val="D94439"/>
              </a:buClr>
              <a:buSzPct val="75000"/>
              <a:buFont typeface="Wingdings" pitchFamily="2" charset="2"/>
              <a:buNone/>
            </a:pPr>
            <a:endParaRPr kumimoji="1" lang="en-US" sz="2600" b="1">
              <a:solidFill>
                <a:srgbClr val="000000"/>
              </a:solidFill>
              <a:latin typeface="Times New Roman" pitchFamily="18" charset="0"/>
            </a:endParaRPr>
          </a:p>
        </p:txBody>
      </p:sp>
      <p:sp>
        <p:nvSpPr>
          <p:cNvPr id="48156" name="AutoShape 28"/>
          <p:cNvSpPr>
            <a:spLocks noChangeArrowheads="1"/>
          </p:cNvSpPr>
          <p:nvPr/>
        </p:nvSpPr>
        <p:spPr bwMode="auto">
          <a:xfrm>
            <a:off x="1219200" y="2133600"/>
            <a:ext cx="3276600" cy="3505200"/>
          </a:xfrm>
          <a:prstGeom prst="roundRect">
            <a:avLst>
              <a:gd name="adj" fmla="val 16667"/>
            </a:avLst>
          </a:prstGeom>
          <a:solidFill>
            <a:srgbClr val="0099CC"/>
          </a:solidFill>
          <a:ln w="9525">
            <a:noFill/>
            <a:round/>
            <a:headEnd/>
            <a:tailEnd/>
          </a:ln>
          <a:effectLst>
            <a:outerShdw dist="107763" dir="2700000" algn="ctr" rotWithShape="0">
              <a:schemeClr val="bg2"/>
            </a:outerShdw>
          </a:effectLst>
        </p:spPr>
        <p:txBody>
          <a:bodyPr wrap="none" lIns="182880" anchor="ctr" anchorCtr="1"/>
          <a:lstStyle/>
          <a:p>
            <a:r>
              <a:rPr kumimoji="1" lang="en-US" b="1">
                <a:solidFill>
                  <a:srgbClr val="FFFFCC"/>
                </a:solidFill>
                <a:effectLst>
                  <a:outerShdw blurRad="38100" dist="38100" dir="2700000" algn="tl">
                    <a:srgbClr val="000000"/>
                  </a:outerShdw>
                </a:effectLst>
                <a:latin typeface="Times New Roman" pitchFamily="18" charset="0"/>
              </a:rPr>
              <a:t>IrDA</a:t>
            </a:r>
            <a:r>
              <a:rPr kumimoji="1" lang="en-US">
                <a:solidFill>
                  <a:srgbClr val="FFFF66"/>
                </a:solidFill>
                <a:effectLst>
                  <a:outerShdw blurRad="38100" dist="38100" dir="2700000" algn="tl">
                    <a:srgbClr val="000000"/>
                  </a:outerShdw>
                </a:effectLst>
                <a:latin typeface="Times New Roman" pitchFamily="18" charset="0"/>
              </a:rPr>
              <a:t/>
            </a:r>
            <a:br>
              <a:rPr kumimoji="1" lang="en-US">
                <a:solidFill>
                  <a:srgbClr val="FFFF66"/>
                </a:solidFill>
                <a:effectLst>
                  <a:outerShdw blurRad="38100" dist="38100" dir="2700000" algn="tl">
                    <a:srgbClr val="000000"/>
                  </a:outerShdw>
                </a:effectLst>
                <a:latin typeface="Times New Roman" pitchFamily="18" charset="0"/>
              </a:rPr>
            </a:br>
            <a:r>
              <a:rPr kumimoji="1" lang="en-US" sz="2000">
                <a:solidFill>
                  <a:srgbClr val="000000"/>
                </a:solidFill>
                <a:latin typeface="Times New Roman" pitchFamily="18" charset="0"/>
              </a:rPr>
              <a:t>specification allows </a:t>
            </a:r>
            <a:br>
              <a:rPr kumimoji="1" lang="en-US" sz="2000">
                <a:solidFill>
                  <a:srgbClr val="000000"/>
                </a:solidFill>
                <a:latin typeface="Times New Roman" pitchFamily="18" charset="0"/>
              </a:rPr>
            </a:br>
            <a:r>
              <a:rPr kumimoji="1" lang="en-US" sz="2000">
                <a:solidFill>
                  <a:srgbClr val="000000"/>
                </a:solidFill>
                <a:latin typeface="Times New Roman" pitchFamily="18" charset="0"/>
              </a:rPr>
              <a:t>data to be transferred </a:t>
            </a:r>
            <a:br>
              <a:rPr kumimoji="1" lang="en-US" sz="2000">
                <a:solidFill>
                  <a:srgbClr val="000000"/>
                </a:solidFill>
                <a:latin typeface="Times New Roman" pitchFamily="18" charset="0"/>
              </a:rPr>
            </a:br>
            <a:r>
              <a:rPr kumimoji="1" lang="en-US" sz="2000">
                <a:solidFill>
                  <a:srgbClr val="000000"/>
                </a:solidFill>
                <a:latin typeface="Times New Roman" pitchFamily="18" charset="0"/>
              </a:rPr>
              <a:t>wirelessly via infrared </a:t>
            </a:r>
            <a:br>
              <a:rPr kumimoji="1" lang="en-US" sz="2000">
                <a:solidFill>
                  <a:srgbClr val="000000"/>
                </a:solidFill>
                <a:latin typeface="Times New Roman" pitchFamily="18" charset="0"/>
              </a:rPr>
            </a:br>
            <a:r>
              <a:rPr kumimoji="1" lang="en-US" sz="2000">
                <a:solidFill>
                  <a:srgbClr val="000000"/>
                </a:solidFill>
                <a:latin typeface="Times New Roman" pitchFamily="18" charset="0"/>
              </a:rPr>
              <a:t>light waves</a:t>
            </a:r>
          </a:p>
        </p:txBody>
      </p:sp>
      <p:sp>
        <p:nvSpPr>
          <p:cNvPr id="48157" name="AutoShape 29"/>
          <p:cNvSpPr>
            <a:spLocks noChangeArrowheads="1"/>
          </p:cNvSpPr>
          <p:nvPr/>
        </p:nvSpPr>
        <p:spPr bwMode="auto">
          <a:xfrm>
            <a:off x="4419600" y="3505200"/>
            <a:ext cx="3810000" cy="2346325"/>
          </a:xfrm>
          <a:prstGeom prst="roundRect">
            <a:avLst>
              <a:gd name="adj" fmla="val 16667"/>
            </a:avLst>
          </a:prstGeom>
          <a:solidFill>
            <a:srgbClr val="D94439"/>
          </a:solidFill>
          <a:ln w="9525">
            <a:noFill/>
            <a:round/>
            <a:headEnd/>
            <a:tailEnd/>
          </a:ln>
          <a:effectLst>
            <a:outerShdw dist="107763" dir="2700000" algn="ctr" rotWithShape="0">
              <a:schemeClr val="bg2"/>
            </a:outerShdw>
          </a:effectLst>
        </p:spPr>
        <p:txBody>
          <a:bodyPr wrap="none" anchor="ctr"/>
          <a:lstStyle/>
          <a:p>
            <a:r>
              <a:rPr kumimoji="1" lang="en-US" b="1" dirty="0">
                <a:solidFill>
                  <a:srgbClr val="FFFFCC"/>
                </a:solidFill>
                <a:effectLst>
                  <a:outerShdw blurRad="38100" dist="38100" dir="2700000" algn="tl">
                    <a:srgbClr val="000000"/>
                  </a:outerShdw>
                </a:effectLst>
                <a:latin typeface="Times New Roman" pitchFamily="18" charset="0"/>
              </a:rPr>
              <a:t>Wireless Applications </a:t>
            </a:r>
            <a:br>
              <a:rPr kumimoji="1" lang="en-US" b="1" dirty="0">
                <a:solidFill>
                  <a:srgbClr val="FFFFCC"/>
                </a:solidFill>
                <a:effectLst>
                  <a:outerShdw blurRad="38100" dist="38100" dir="2700000" algn="tl">
                    <a:srgbClr val="000000"/>
                  </a:outerShdw>
                </a:effectLst>
                <a:latin typeface="Times New Roman" pitchFamily="18" charset="0"/>
              </a:rPr>
            </a:br>
            <a:r>
              <a:rPr kumimoji="1" lang="en-US" b="1" dirty="0">
                <a:solidFill>
                  <a:srgbClr val="FFFFCC"/>
                </a:solidFill>
                <a:effectLst>
                  <a:outerShdw blurRad="38100" dist="38100" dir="2700000" algn="tl">
                    <a:srgbClr val="000000"/>
                  </a:outerShdw>
                </a:effectLst>
                <a:latin typeface="Times New Roman" pitchFamily="18" charset="0"/>
              </a:rPr>
              <a:t>Protocol (WAP)</a:t>
            </a:r>
            <a:r>
              <a:rPr kumimoji="1" lang="en-US" sz="2000" dirty="0">
                <a:solidFill>
                  <a:srgbClr val="FFFF66"/>
                </a:solidFill>
                <a:latin typeface="Times New Roman" pitchFamily="18" charset="0"/>
              </a:rPr>
              <a:t> </a:t>
            </a:r>
            <a:br>
              <a:rPr kumimoji="1" lang="en-US" sz="2000" dirty="0">
                <a:solidFill>
                  <a:srgbClr val="FFFF66"/>
                </a:solidFill>
                <a:latin typeface="Times New Roman" pitchFamily="18" charset="0"/>
              </a:rPr>
            </a:br>
            <a:r>
              <a:rPr kumimoji="1" lang="en-US" sz="2000" dirty="0">
                <a:solidFill>
                  <a:schemeClr val="bg2"/>
                </a:solidFill>
                <a:latin typeface="Times New Roman" pitchFamily="18" charset="0"/>
              </a:rPr>
              <a:t>allow wireless mobile devices </a:t>
            </a:r>
            <a:br>
              <a:rPr kumimoji="1" lang="en-US" sz="2000" dirty="0">
                <a:solidFill>
                  <a:schemeClr val="bg2"/>
                </a:solidFill>
                <a:latin typeface="Times New Roman" pitchFamily="18" charset="0"/>
              </a:rPr>
            </a:br>
            <a:r>
              <a:rPr kumimoji="1" lang="en-US" sz="2000" dirty="0">
                <a:solidFill>
                  <a:schemeClr val="bg2"/>
                </a:solidFill>
                <a:latin typeface="Times New Roman" pitchFamily="18" charset="0"/>
              </a:rPr>
              <a:t>to access Internet</a:t>
            </a:r>
          </a:p>
        </p:txBody>
      </p:sp>
      <p:sp>
        <p:nvSpPr>
          <p:cNvPr id="48162" name="AutoShape 34"/>
          <p:cNvSpPr>
            <a:spLocks noChangeArrowheads="1"/>
          </p:cNvSpPr>
          <p:nvPr/>
        </p:nvSpPr>
        <p:spPr bwMode="auto">
          <a:xfrm>
            <a:off x="4343400" y="1828800"/>
            <a:ext cx="3886200" cy="1828800"/>
          </a:xfrm>
          <a:prstGeom prst="roundRect">
            <a:avLst>
              <a:gd name="adj" fmla="val 16667"/>
            </a:avLst>
          </a:prstGeom>
          <a:solidFill>
            <a:srgbClr val="2CBC6D"/>
          </a:solidFill>
          <a:ln w="9525">
            <a:solidFill>
              <a:srgbClr val="2CBC6D"/>
            </a:solidFill>
            <a:round/>
            <a:headEnd/>
            <a:tailEnd/>
          </a:ln>
          <a:effectLst>
            <a:outerShdw dist="107763" dir="2700000" algn="ctr" rotWithShape="0">
              <a:schemeClr val="bg2"/>
            </a:outerShdw>
          </a:effectLst>
        </p:spPr>
        <p:txBody>
          <a:bodyPr wrap="none" anchor="ctr"/>
          <a:lstStyle/>
          <a:p>
            <a:r>
              <a:rPr kumimoji="1" lang="en-US" b="1">
                <a:solidFill>
                  <a:srgbClr val="FFFFCC"/>
                </a:solidFill>
                <a:effectLst>
                  <a:outerShdw blurRad="38100" dist="38100" dir="2700000" algn="tl">
                    <a:srgbClr val="000000"/>
                  </a:outerShdw>
                </a:effectLst>
                <a:latin typeface="Times New Roman" pitchFamily="18" charset="0"/>
              </a:rPr>
              <a:t>Radio Frequency </a:t>
            </a:r>
            <a:br>
              <a:rPr kumimoji="1" lang="en-US" b="1">
                <a:solidFill>
                  <a:srgbClr val="FFFFCC"/>
                </a:solidFill>
                <a:effectLst>
                  <a:outerShdw blurRad="38100" dist="38100" dir="2700000" algn="tl">
                    <a:srgbClr val="000000"/>
                  </a:outerShdw>
                </a:effectLst>
                <a:latin typeface="Times New Roman" pitchFamily="18" charset="0"/>
              </a:rPr>
            </a:br>
            <a:r>
              <a:rPr kumimoji="1" lang="en-US" b="1">
                <a:solidFill>
                  <a:srgbClr val="FFFFCC"/>
                </a:solidFill>
                <a:effectLst>
                  <a:outerShdw blurRad="38100" dist="38100" dir="2700000" algn="tl">
                    <a:srgbClr val="000000"/>
                  </a:outerShdw>
                </a:effectLst>
                <a:latin typeface="Times New Roman" pitchFamily="18" charset="0"/>
              </a:rPr>
              <a:t>Identification (RFID)</a:t>
            </a:r>
            <a:r>
              <a:rPr kumimoji="1" lang="en-US" sz="2000">
                <a:solidFill>
                  <a:srgbClr val="FFFF66"/>
                </a:solidFill>
                <a:latin typeface="Times New Roman" pitchFamily="18" charset="0"/>
              </a:rPr>
              <a:t> </a:t>
            </a:r>
            <a:br>
              <a:rPr kumimoji="1" lang="en-US" sz="2000">
                <a:solidFill>
                  <a:srgbClr val="FFFF66"/>
                </a:solidFill>
                <a:latin typeface="Times New Roman" pitchFamily="18" charset="0"/>
              </a:rPr>
            </a:br>
            <a:r>
              <a:rPr kumimoji="1" lang="en-US" sz="2000">
                <a:solidFill>
                  <a:schemeClr val="bg2"/>
                </a:solidFill>
                <a:latin typeface="Times New Roman" pitchFamily="18" charset="0"/>
              </a:rPr>
              <a:t>uses radio signals to communicate</a:t>
            </a:r>
            <a:br>
              <a:rPr kumimoji="1" lang="en-US" sz="2000">
                <a:solidFill>
                  <a:schemeClr val="bg2"/>
                </a:solidFill>
                <a:latin typeface="Times New Roman" pitchFamily="18" charset="0"/>
              </a:rPr>
            </a:br>
            <a:r>
              <a:rPr kumimoji="1" lang="en-US" sz="2000">
                <a:solidFill>
                  <a:schemeClr val="bg2"/>
                </a:solidFill>
                <a:latin typeface="Times New Roman" pitchFamily="18" charset="0"/>
              </a:rPr>
              <a:t>with a tag placed in an object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cTn>
                              </p:par>
                            </p:childTnLst>
                          </p:cTn>
                        </p:par>
                        <p:par>
                          <p:cTn id="8" fill="hold">
                            <p:stCondLst>
                              <p:cond delay="1500"/>
                            </p:stCondLst>
                            <p:childTnLst>
                              <p:par>
                                <p:cTn id="9" presetID="2" presetClass="entr" presetSubtype="8" fill="hold" grpId="0" nodeType="afterEffect">
                                  <p:stCondLst>
                                    <p:cond delay="3000"/>
                                  </p:stCondLst>
                                  <p:childTnLst>
                                    <p:set>
                                      <p:cBhvr>
                                        <p:cTn id="10" dur="1" fill="hold">
                                          <p:stCondLst>
                                            <p:cond delay="0"/>
                                          </p:stCondLst>
                                        </p:cTn>
                                        <p:tgtEl>
                                          <p:spTgt spid="48156"/>
                                        </p:tgtEl>
                                        <p:attrNameLst>
                                          <p:attrName>style.visibility</p:attrName>
                                        </p:attrNameLst>
                                      </p:cBhvr>
                                      <p:to>
                                        <p:strVal val="visible"/>
                                      </p:to>
                                    </p:set>
                                    <p:anim calcmode="lin" valueType="num">
                                      <p:cBhvr additive="base">
                                        <p:cTn id="11" dur="500" fill="hold"/>
                                        <p:tgtEl>
                                          <p:spTgt spid="48156"/>
                                        </p:tgtEl>
                                        <p:attrNameLst>
                                          <p:attrName>ppt_x</p:attrName>
                                        </p:attrNameLst>
                                      </p:cBhvr>
                                      <p:tavLst>
                                        <p:tav tm="0">
                                          <p:val>
                                            <p:strVal val="0-#ppt_w/2"/>
                                          </p:val>
                                        </p:tav>
                                        <p:tav tm="100000">
                                          <p:val>
                                            <p:strVal val="#ppt_x"/>
                                          </p:val>
                                        </p:tav>
                                      </p:tavLst>
                                    </p:anim>
                                    <p:anim calcmode="lin" valueType="num">
                                      <p:cBhvr additive="base">
                                        <p:cTn id="12" dur="500" fill="hold"/>
                                        <p:tgtEl>
                                          <p:spTgt spid="48156"/>
                                        </p:tgtEl>
                                        <p:attrNameLst>
                                          <p:attrName>ppt_y</p:attrName>
                                        </p:attrNameLst>
                                      </p:cBhvr>
                                      <p:tavLst>
                                        <p:tav tm="0">
                                          <p:val>
                                            <p:strVal val="#ppt_y"/>
                                          </p:val>
                                        </p:tav>
                                        <p:tav tm="100000">
                                          <p:val>
                                            <p:strVal val="#ppt_y"/>
                                          </p:val>
                                        </p:tav>
                                      </p:tavLst>
                                    </p:anim>
                                  </p:childTnLst>
                                </p:cTn>
                              </p:par>
                            </p:childTnLst>
                          </p:cTn>
                        </p:par>
                        <p:par>
                          <p:cTn id="13" fill="hold">
                            <p:stCondLst>
                              <p:cond delay="5000"/>
                            </p:stCondLst>
                            <p:childTnLst>
                              <p:par>
                                <p:cTn id="14" presetID="2" presetClass="entr" presetSubtype="2" fill="hold" grpId="0" nodeType="afterEffect">
                                  <p:stCondLst>
                                    <p:cond delay="2000"/>
                                  </p:stCondLst>
                                  <p:childTnLst>
                                    <p:set>
                                      <p:cBhvr>
                                        <p:cTn id="15" dur="1" fill="hold">
                                          <p:stCondLst>
                                            <p:cond delay="0"/>
                                          </p:stCondLst>
                                        </p:cTn>
                                        <p:tgtEl>
                                          <p:spTgt spid="48162"/>
                                        </p:tgtEl>
                                        <p:attrNameLst>
                                          <p:attrName>style.visibility</p:attrName>
                                        </p:attrNameLst>
                                      </p:cBhvr>
                                      <p:to>
                                        <p:strVal val="visible"/>
                                      </p:to>
                                    </p:set>
                                    <p:anim calcmode="lin" valueType="num">
                                      <p:cBhvr additive="base">
                                        <p:cTn id="16" dur="500" fill="hold"/>
                                        <p:tgtEl>
                                          <p:spTgt spid="48162"/>
                                        </p:tgtEl>
                                        <p:attrNameLst>
                                          <p:attrName>ppt_x</p:attrName>
                                        </p:attrNameLst>
                                      </p:cBhvr>
                                      <p:tavLst>
                                        <p:tav tm="0">
                                          <p:val>
                                            <p:strVal val="1+#ppt_w/2"/>
                                          </p:val>
                                        </p:tav>
                                        <p:tav tm="100000">
                                          <p:val>
                                            <p:strVal val="#ppt_x"/>
                                          </p:val>
                                        </p:tav>
                                      </p:tavLst>
                                    </p:anim>
                                    <p:anim calcmode="lin" valueType="num">
                                      <p:cBhvr additive="base">
                                        <p:cTn id="17" dur="500" fill="hold"/>
                                        <p:tgtEl>
                                          <p:spTgt spid="48162"/>
                                        </p:tgtEl>
                                        <p:attrNameLst>
                                          <p:attrName>ppt_y</p:attrName>
                                        </p:attrNameLst>
                                      </p:cBhvr>
                                      <p:tavLst>
                                        <p:tav tm="0">
                                          <p:val>
                                            <p:strVal val="#ppt_y"/>
                                          </p:val>
                                        </p:tav>
                                        <p:tav tm="100000">
                                          <p:val>
                                            <p:strVal val="#ppt_y"/>
                                          </p:val>
                                        </p:tav>
                                      </p:tavLst>
                                    </p:anim>
                                  </p:childTnLst>
                                </p:cTn>
                              </p:par>
                            </p:childTnLst>
                          </p:cTn>
                        </p:par>
                        <p:par>
                          <p:cTn id="18" fill="hold">
                            <p:stCondLst>
                              <p:cond delay="7500"/>
                            </p:stCondLst>
                            <p:childTnLst>
                              <p:par>
                                <p:cTn id="19" presetID="2" presetClass="entr" presetSubtype="2" fill="hold" grpId="0" nodeType="afterEffect">
                                  <p:stCondLst>
                                    <p:cond delay="5000"/>
                                  </p:stCondLst>
                                  <p:childTnLst>
                                    <p:set>
                                      <p:cBhvr>
                                        <p:cTn id="20" dur="1" fill="hold">
                                          <p:stCondLst>
                                            <p:cond delay="0"/>
                                          </p:stCondLst>
                                        </p:cTn>
                                        <p:tgtEl>
                                          <p:spTgt spid="48157"/>
                                        </p:tgtEl>
                                        <p:attrNameLst>
                                          <p:attrName>style.visibility</p:attrName>
                                        </p:attrNameLst>
                                      </p:cBhvr>
                                      <p:to>
                                        <p:strVal val="visible"/>
                                      </p:to>
                                    </p:set>
                                    <p:anim calcmode="lin" valueType="num">
                                      <p:cBhvr additive="base">
                                        <p:cTn id="21" dur="500" fill="hold"/>
                                        <p:tgtEl>
                                          <p:spTgt spid="48157"/>
                                        </p:tgtEl>
                                        <p:attrNameLst>
                                          <p:attrName>ppt_x</p:attrName>
                                        </p:attrNameLst>
                                      </p:cBhvr>
                                      <p:tavLst>
                                        <p:tav tm="0">
                                          <p:val>
                                            <p:strVal val="1+#ppt_w/2"/>
                                          </p:val>
                                        </p:tav>
                                        <p:tav tm="100000">
                                          <p:val>
                                            <p:strVal val="#ppt_x"/>
                                          </p:val>
                                        </p:tav>
                                      </p:tavLst>
                                    </p:anim>
                                    <p:anim calcmode="lin" valueType="num">
                                      <p:cBhvr additive="base">
                                        <p:cTn id="22" dur="500" fill="hold"/>
                                        <p:tgtEl>
                                          <p:spTgt spid="481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bldLvl="5" autoUpdateAnimBg="0" advAuto="1000"/>
      <p:bldP spid="48156" grpId="0" animBg="1" autoUpdateAnimBg="0"/>
      <p:bldP spid="48157" grpId="0" animBg="1" autoUpdateAnimBg="0"/>
      <p:bldP spid="48162" grpId="0" animBg="1"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Communication Standards</a:t>
            </a:r>
            <a:endParaRPr lang="en-US" dirty="0"/>
          </a:p>
        </p:txBody>
      </p:sp>
      <p:sp>
        <p:nvSpPr>
          <p:cNvPr id="3" name="Content Placeholder 2"/>
          <p:cNvSpPr>
            <a:spLocks noGrp="1"/>
          </p:cNvSpPr>
          <p:nvPr>
            <p:ph idx="1"/>
          </p:nvPr>
        </p:nvSpPr>
        <p:spPr>
          <a:xfrm>
            <a:off x="304800" y="1066800"/>
            <a:ext cx="4343400" cy="5486400"/>
          </a:xfrm>
        </p:spPr>
        <p:txBody>
          <a:bodyPr/>
          <a:lstStyle/>
          <a:p>
            <a:r>
              <a:rPr lang="en-US" b="1" dirty="0" smtClean="0">
                <a:solidFill>
                  <a:srgbClr val="A52439"/>
                </a:solidFill>
              </a:rPr>
              <a:t>Wi-Fi</a:t>
            </a:r>
            <a:r>
              <a:rPr lang="en-US" dirty="0" smtClean="0">
                <a:solidFill>
                  <a:srgbClr val="A52439"/>
                </a:solidFill>
              </a:rPr>
              <a:t> </a:t>
            </a:r>
            <a:r>
              <a:rPr lang="en-US" dirty="0" smtClean="0"/>
              <a:t>identifies any network based on the </a:t>
            </a:r>
            <a:r>
              <a:rPr lang="en-US" b="1" dirty="0" smtClean="0">
                <a:solidFill>
                  <a:srgbClr val="A52439"/>
                </a:solidFill>
              </a:rPr>
              <a:t>802.11</a:t>
            </a:r>
            <a:r>
              <a:rPr lang="en-US" dirty="0" smtClean="0"/>
              <a:t> standard that facilitates wireless communication</a:t>
            </a:r>
          </a:p>
          <a:p>
            <a:r>
              <a:rPr lang="en-US" dirty="0" smtClean="0"/>
              <a:t>Sometimes referred to as wireless Ethernet</a:t>
            </a:r>
          </a:p>
          <a:p>
            <a:endParaRPr lang="en-US" dirty="0"/>
          </a:p>
        </p:txBody>
      </p:sp>
      <p:pic>
        <p:nvPicPr>
          <p:cNvPr id="4" name="Content Placeholder 8" descr="Fig9-20.gif"/>
          <p:cNvPicPr>
            <a:picLocks noChangeAspect="1"/>
          </p:cNvPicPr>
          <p:nvPr/>
        </p:nvPicPr>
        <p:blipFill>
          <a:blip r:embed="rId2" cstate="print"/>
          <a:srcRect/>
          <a:stretch>
            <a:fillRect/>
          </a:stretch>
        </p:blipFill>
        <p:spPr>
          <a:xfrm>
            <a:off x="4800600" y="1219200"/>
            <a:ext cx="4038600" cy="34750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Communication Standards</a:t>
            </a:r>
            <a:endParaRPr lang="en-US" dirty="0"/>
          </a:p>
        </p:txBody>
      </p:sp>
      <p:sp>
        <p:nvSpPr>
          <p:cNvPr id="3" name="Content Placeholder 2"/>
          <p:cNvSpPr>
            <a:spLocks noGrp="1"/>
          </p:cNvSpPr>
          <p:nvPr>
            <p:ph idx="1"/>
          </p:nvPr>
        </p:nvSpPr>
        <p:spPr/>
        <p:txBody>
          <a:bodyPr/>
          <a:lstStyle/>
          <a:p>
            <a:r>
              <a:rPr lang="en-US" sz="3200" b="1" dirty="0" smtClean="0">
                <a:solidFill>
                  <a:srgbClr val="A52439"/>
                </a:solidFill>
              </a:rPr>
              <a:t>Bluetooth</a:t>
            </a:r>
            <a:r>
              <a:rPr lang="en-US" sz="3200" dirty="0" smtClean="0"/>
              <a:t> defines how two Bluetooth devices use short-range radio waves to transmit data</a:t>
            </a:r>
          </a:p>
          <a:p>
            <a:r>
              <a:rPr lang="en-US" sz="3200" b="1" dirty="0" smtClean="0">
                <a:solidFill>
                  <a:srgbClr val="A52439"/>
                </a:solidFill>
              </a:rPr>
              <a:t>UWB</a:t>
            </a:r>
            <a:r>
              <a:rPr lang="en-US" sz="3200" dirty="0" smtClean="0"/>
              <a:t> (</a:t>
            </a:r>
            <a:r>
              <a:rPr lang="en-US" sz="3200" b="1" dirty="0" smtClean="0">
                <a:solidFill>
                  <a:srgbClr val="A52439"/>
                </a:solidFill>
              </a:rPr>
              <a:t>ultra-wideband</a:t>
            </a:r>
            <a:r>
              <a:rPr lang="en-US" sz="3200" dirty="0" smtClean="0"/>
              <a:t>) specifies how two UWB devices use short-range radio waves to communicate at high speeds</a:t>
            </a:r>
          </a:p>
          <a:p>
            <a:r>
              <a:rPr lang="en-US" sz="3200" b="1" dirty="0" smtClean="0">
                <a:solidFill>
                  <a:srgbClr val="A52439"/>
                </a:solidFill>
              </a:rPr>
              <a:t>IrDA</a:t>
            </a:r>
            <a:r>
              <a:rPr lang="en-US" sz="3200" dirty="0" smtClean="0"/>
              <a:t> transmits data wirelessly via infrared (IR) light waves</a:t>
            </a:r>
          </a:p>
          <a:p>
            <a:r>
              <a:rPr lang="en-US" sz="3200" b="1" dirty="0" smtClean="0">
                <a:solidFill>
                  <a:srgbClr val="A52439"/>
                </a:solidFill>
              </a:rPr>
              <a:t>RFID</a:t>
            </a:r>
            <a:r>
              <a:rPr lang="en-US" sz="3200" b="1" dirty="0" smtClean="0"/>
              <a:t> </a:t>
            </a:r>
            <a:r>
              <a:rPr lang="en-US" sz="3200" dirty="0" smtClean="0"/>
              <a:t>uses radio signals to communicate with a tag placed in or attached to an object, animal, or person</a:t>
            </a:r>
            <a:endParaRPr lang="en-US" sz="3200" b="1"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Communication Standards</a:t>
            </a:r>
            <a:endParaRPr lang="en-US" dirty="0"/>
          </a:p>
        </p:txBody>
      </p:sp>
      <p:sp>
        <p:nvSpPr>
          <p:cNvPr id="3" name="Content Placeholder 2"/>
          <p:cNvSpPr>
            <a:spLocks noGrp="1"/>
          </p:cNvSpPr>
          <p:nvPr>
            <p:ph idx="1"/>
          </p:nvPr>
        </p:nvSpPr>
        <p:spPr>
          <a:xfrm>
            <a:off x="304800" y="1066800"/>
            <a:ext cx="8534400" cy="685800"/>
          </a:xfrm>
        </p:spPr>
        <p:txBody>
          <a:bodyPr/>
          <a:lstStyle/>
          <a:p>
            <a:endParaRPr lang="en-US" dirty="0"/>
          </a:p>
        </p:txBody>
      </p:sp>
      <p:pic>
        <p:nvPicPr>
          <p:cNvPr id="4" name="Content Placeholder 7"/>
          <p:cNvPicPr>
            <a:picLocks noChangeAspect="1"/>
          </p:cNvPicPr>
          <p:nvPr/>
        </p:nvPicPr>
        <p:blipFill>
          <a:blip r:embed="rId2" cstate="print"/>
          <a:srcRect/>
          <a:stretch>
            <a:fillRect/>
          </a:stretch>
        </p:blipFill>
        <p:spPr bwMode="auto">
          <a:xfrm>
            <a:off x="304800" y="1066799"/>
            <a:ext cx="8458200" cy="535356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 Communication Standards</a:t>
            </a:r>
            <a:endParaRPr lang="en-US" dirty="0"/>
          </a:p>
        </p:txBody>
      </p:sp>
      <p:sp>
        <p:nvSpPr>
          <p:cNvPr id="3" name="Content Placeholder 2"/>
          <p:cNvSpPr>
            <a:spLocks noGrp="1"/>
          </p:cNvSpPr>
          <p:nvPr>
            <p:ph idx="1"/>
          </p:nvPr>
        </p:nvSpPr>
        <p:spPr/>
        <p:txBody>
          <a:bodyPr/>
          <a:lstStyle/>
          <a:p>
            <a:endParaRPr lang="en-US"/>
          </a:p>
        </p:txBody>
      </p:sp>
      <p:graphicFrame>
        <p:nvGraphicFramePr>
          <p:cNvPr id="4" name="Content Placeholder 6"/>
          <p:cNvGraphicFramePr>
            <a:graphicFrameLocks/>
          </p:cNvGraphicFramePr>
          <p:nvPr/>
        </p:nvGraphicFramePr>
        <p:xfrm>
          <a:off x="152400" y="1600200"/>
          <a:ext cx="88392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4">
                                            <p:graphicEl>
                                              <a:dgm id="{AC632F0B-C343-4A60-AEA9-B635128E8091}"/>
                                            </p:graphicEl>
                                          </p:spTgt>
                                        </p:tgtEl>
                                        <p:attrNameLst>
                                          <p:attrName>style.visibility</p:attrName>
                                        </p:attrNameLst>
                                      </p:cBhvr>
                                      <p:to>
                                        <p:strVal val="visible"/>
                                      </p:to>
                                    </p:set>
                                    <p:animEffect transition="in" filter="dissolve">
                                      <p:cBhvr>
                                        <p:cTn id="7" dur="500"/>
                                        <p:tgtEl>
                                          <p:spTgt spid="4">
                                            <p:graphicEl>
                                              <a:dgm id="{AC632F0B-C343-4A60-AEA9-B635128E8091}"/>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4">
                                            <p:graphicEl>
                                              <a:dgm id="{E10B50A0-AB1C-476E-9F46-1D10133ABF1C}"/>
                                            </p:graphicEl>
                                          </p:spTgt>
                                        </p:tgtEl>
                                        <p:attrNameLst>
                                          <p:attrName>style.visibility</p:attrName>
                                        </p:attrNameLst>
                                      </p:cBhvr>
                                      <p:to>
                                        <p:strVal val="visible"/>
                                      </p:to>
                                    </p:set>
                                    <p:animEffect transition="in" filter="dissolve">
                                      <p:cBhvr>
                                        <p:cTn id="11" dur="500"/>
                                        <p:tgtEl>
                                          <p:spTgt spid="4">
                                            <p:graphicEl>
                                              <a:dgm id="{E10B50A0-AB1C-476E-9F46-1D10133ABF1C}"/>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4">
                                            <p:graphicEl>
                                              <a:dgm id="{EC5CFBDA-9371-419C-8E02-0DA958A5958C}"/>
                                            </p:graphicEl>
                                          </p:spTgt>
                                        </p:tgtEl>
                                        <p:attrNameLst>
                                          <p:attrName>style.visibility</p:attrName>
                                        </p:attrNameLst>
                                      </p:cBhvr>
                                      <p:to>
                                        <p:strVal val="visible"/>
                                      </p:to>
                                    </p:set>
                                    <p:animEffect transition="in" filter="dissolve">
                                      <p:cBhvr>
                                        <p:cTn id="15" dur="500"/>
                                        <p:tgtEl>
                                          <p:spTgt spid="4">
                                            <p:graphicEl>
                                              <a:dgm id="{EC5CFBDA-9371-419C-8E02-0DA958A5958C}"/>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4">
                                            <p:graphicEl>
                                              <a:dgm id="{A442E279-38D3-4388-8A52-FCFA531849D5}"/>
                                            </p:graphicEl>
                                          </p:spTgt>
                                        </p:tgtEl>
                                        <p:attrNameLst>
                                          <p:attrName>style.visibility</p:attrName>
                                        </p:attrNameLst>
                                      </p:cBhvr>
                                      <p:to>
                                        <p:strVal val="visible"/>
                                      </p:to>
                                    </p:set>
                                    <p:animEffect transition="in" filter="dissolve">
                                      <p:cBhvr>
                                        <p:cTn id="19" dur="500"/>
                                        <p:tgtEl>
                                          <p:spTgt spid="4">
                                            <p:graphicEl>
                                              <a:dgm id="{A442E279-38D3-4388-8A52-FCFA531849D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Communication Over the Telephone Lines</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graphicFrame>
        <p:nvGraphicFramePr>
          <p:cNvPr id="5" name="Content Placeholder 6"/>
          <p:cNvGraphicFramePr>
            <a:graphicFrameLocks/>
          </p:cNvGraphicFramePr>
          <p:nvPr/>
        </p:nvGraphicFramePr>
        <p:xfrm>
          <a:off x="152400" y="1600200"/>
          <a:ext cx="8839200" cy="464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32232618-24D8-4C3E-A5E7-B4C3E05457E2}"/>
                                            </p:graphicEl>
                                          </p:spTgt>
                                        </p:tgtEl>
                                        <p:attrNameLst>
                                          <p:attrName>style.visibility</p:attrName>
                                        </p:attrNameLst>
                                      </p:cBhvr>
                                      <p:to>
                                        <p:strVal val="visible"/>
                                      </p:to>
                                    </p:set>
                                    <p:animEffect transition="in" filter="dissolve">
                                      <p:cBhvr>
                                        <p:cTn id="7" dur="500"/>
                                        <p:tgtEl>
                                          <p:spTgt spid="5">
                                            <p:graphicEl>
                                              <a:dgm id="{32232618-24D8-4C3E-A5E7-B4C3E05457E2}"/>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BB599699-E142-4ED4-A7A4-74FBB5087FCF}"/>
                                            </p:graphicEl>
                                          </p:spTgt>
                                        </p:tgtEl>
                                        <p:attrNameLst>
                                          <p:attrName>style.visibility</p:attrName>
                                        </p:attrNameLst>
                                      </p:cBhvr>
                                      <p:to>
                                        <p:strVal val="visible"/>
                                      </p:to>
                                    </p:set>
                                    <p:animEffect transition="in" filter="dissolve">
                                      <p:cBhvr>
                                        <p:cTn id="11" dur="500"/>
                                        <p:tgtEl>
                                          <p:spTgt spid="5">
                                            <p:graphicEl>
                                              <a:dgm id="{BB599699-E142-4ED4-A7A4-74FBB5087FCF}"/>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8B8E0D32-AD28-4B53-9606-0EF698B03648}"/>
                                            </p:graphicEl>
                                          </p:spTgt>
                                        </p:tgtEl>
                                        <p:attrNameLst>
                                          <p:attrName>style.visibility</p:attrName>
                                        </p:attrNameLst>
                                      </p:cBhvr>
                                      <p:to>
                                        <p:strVal val="visible"/>
                                      </p:to>
                                    </p:set>
                                    <p:animEffect transition="in" filter="dissolve">
                                      <p:cBhvr>
                                        <p:cTn id="15" dur="500"/>
                                        <p:tgtEl>
                                          <p:spTgt spid="5">
                                            <p:graphicEl>
                                              <a:dgm id="{8B8E0D32-AD28-4B53-9606-0EF698B03648}"/>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E0F4BB3D-4A96-4830-832B-9DD0DDB06FC9}"/>
                                            </p:graphicEl>
                                          </p:spTgt>
                                        </p:tgtEl>
                                        <p:attrNameLst>
                                          <p:attrName>style.visibility</p:attrName>
                                        </p:attrNameLst>
                                      </p:cBhvr>
                                      <p:to>
                                        <p:strVal val="visible"/>
                                      </p:to>
                                    </p:set>
                                    <p:animEffect transition="in" filter="dissolve">
                                      <p:cBhvr>
                                        <p:cTn id="19" dur="500"/>
                                        <p:tgtEl>
                                          <p:spTgt spid="5">
                                            <p:graphicEl>
                                              <a:dgm id="{E0F4BB3D-4A96-4830-832B-9DD0DDB06FC9}"/>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390F2365-0958-4874-98B9-62970DABD561}"/>
                                            </p:graphicEl>
                                          </p:spTgt>
                                        </p:tgtEl>
                                        <p:attrNameLst>
                                          <p:attrName>style.visibility</p:attrName>
                                        </p:attrNameLst>
                                      </p:cBhvr>
                                      <p:to>
                                        <p:strVal val="visible"/>
                                      </p:to>
                                    </p:set>
                                    <p:animEffect transition="in" filter="dissolve">
                                      <p:cBhvr>
                                        <p:cTn id="23" dur="500"/>
                                        <p:tgtEl>
                                          <p:spTgt spid="5">
                                            <p:graphicEl>
                                              <a:dgm id="{390F2365-0958-4874-98B9-62970DABD561}"/>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A6421D9C-34D9-4152-B05B-352281011CEA}"/>
                                            </p:graphicEl>
                                          </p:spTgt>
                                        </p:tgtEl>
                                        <p:attrNameLst>
                                          <p:attrName>style.visibility</p:attrName>
                                        </p:attrNameLst>
                                      </p:cBhvr>
                                      <p:to>
                                        <p:strVal val="visible"/>
                                      </p:to>
                                    </p:set>
                                    <p:animEffect transition="in" filter="dissolve">
                                      <p:cBhvr>
                                        <p:cTn id="27" dur="500"/>
                                        <p:tgtEl>
                                          <p:spTgt spid="5">
                                            <p:graphicEl>
                                              <a:dgm id="{A6421D9C-34D9-4152-B05B-352281011CEA}"/>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B40735CC-7506-41F1-97ED-3214F030B0B7}"/>
                                            </p:graphicEl>
                                          </p:spTgt>
                                        </p:tgtEl>
                                        <p:attrNameLst>
                                          <p:attrName>style.visibility</p:attrName>
                                        </p:attrNameLst>
                                      </p:cBhvr>
                                      <p:to>
                                        <p:strVal val="visible"/>
                                      </p:to>
                                    </p:set>
                                    <p:animEffect transition="in" filter="dissolve">
                                      <p:cBhvr>
                                        <p:cTn id="31" dur="500"/>
                                        <p:tgtEl>
                                          <p:spTgt spid="5">
                                            <p:graphicEl>
                                              <a:dgm id="{B40735CC-7506-41F1-97ED-3214F030B0B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Plain Old Telephone System (POTS)</a:t>
            </a:r>
          </a:p>
        </p:txBody>
      </p:sp>
      <p:sp>
        <p:nvSpPr>
          <p:cNvPr id="22531" name="Rectangle 3"/>
          <p:cNvSpPr>
            <a:spLocks noGrp="1" noChangeArrowheads="1"/>
          </p:cNvSpPr>
          <p:nvPr>
            <p:ph idx="1"/>
          </p:nvPr>
        </p:nvSpPr>
        <p:spPr/>
        <p:txBody>
          <a:bodyPr/>
          <a:lstStyle/>
          <a:p>
            <a:r>
              <a:rPr lang="en-US" dirty="0" smtClean="0"/>
              <a:t>Standard phone line</a:t>
            </a:r>
          </a:p>
          <a:p>
            <a:r>
              <a:rPr lang="en-US" dirty="0" smtClean="0"/>
              <a:t>Two-way voice communication</a:t>
            </a:r>
          </a:p>
          <a:p>
            <a:r>
              <a:rPr lang="en-US" dirty="0" smtClean="0"/>
              <a:t>Uses analog transmission techniques</a:t>
            </a:r>
          </a:p>
          <a:p>
            <a:r>
              <a:rPr lang="en-US" dirty="0" smtClean="0"/>
              <a:t>Data communication is slow</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Communication Over the Telephone Lines</a:t>
            </a:r>
            <a:endParaRPr lang="en-US" dirty="0"/>
          </a:p>
        </p:txBody>
      </p:sp>
      <p:sp>
        <p:nvSpPr>
          <p:cNvPr id="3" name="Content Placeholder 2"/>
          <p:cNvSpPr>
            <a:spLocks noGrp="1"/>
          </p:cNvSpPr>
          <p:nvPr>
            <p:ph idx="1"/>
          </p:nvPr>
        </p:nvSpPr>
        <p:spPr>
          <a:xfrm>
            <a:off x="304800" y="1066800"/>
            <a:ext cx="8534400" cy="1905000"/>
          </a:xfrm>
        </p:spPr>
        <p:txBody>
          <a:bodyPr/>
          <a:lstStyle/>
          <a:p>
            <a:r>
              <a:rPr lang="en-US" dirty="0" smtClean="0"/>
              <a:t>The public switched telephone network (PSTN) is the worldwide telephone system that handles voice-oriented telephone calls</a:t>
            </a:r>
          </a:p>
          <a:p>
            <a:endParaRPr lang="en-US" dirty="0"/>
          </a:p>
        </p:txBody>
      </p:sp>
      <p:pic>
        <p:nvPicPr>
          <p:cNvPr id="4" name="Picture 3"/>
          <p:cNvPicPr>
            <a:picLocks noChangeAspect="1"/>
          </p:cNvPicPr>
          <p:nvPr/>
        </p:nvPicPr>
        <p:blipFill>
          <a:blip r:embed="rId2" cstate="print"/>
          <a:srcRect/>
          <a:stretch>
            <a:fillRect/>
          </a:stretch>
        </p:blipFill>
        <p:spPr bwMode="auto">
          <a:xfrm>
            <a:off x="2438400" y="3048000"/>
            <a:ext cx="4495800" cy="3660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Devices</a:t>
            </a:r>
            <a:endParaRPr lang="en-US" dirty="0"/>
          </a:p>
        </p:txBody>
      </p:sp>
      <p:sp>
        <p:nvSpPr>
          <p:cNvPr id="3" name="Content Placeholder 2"/>
          <p:cNvSpPr>
            <a:spLocks noGrp="1"/>
          </p:cNvSpPr>
          <p:nvPr>
            <p:ph idx="1"/>
          </p:nvPr>
        </p:nvSpPr>
        <p:spPr>
          <a:xfrm>
            <a:off x="304800" y="1066800"/>
            <a:ext cx="8534400" cy="2895600"/>
          </a:xfrm>
        </p:spPr>
        <p:txBody>
          <a:bodyPr/>
          <a:lstStyle/>
          <a:p>
            <a:r>
              <a:rPr lang="en-US" sz="2400" dirty="0" smtClean="0"/>
              <a:t>A </a:t>
            </a:r>
            <a:r>
              <a:rPr lang="en-US" sz="2400" b="1" dirty="0" smtClean="0">
                <a:solidFill>
                  <a:srgbClr val="A52439"/>
                </a:solidFill>
              </a:rPr>
              <a:t>communications device</a:t>
            </a:r>
            <a:r>
              <a:rPr lang="en-US" sz="2400" dirty="0" smtClean="0">
                <a:solidFill>
                  <a:srgbClr val="A52439"/>
                </a:solidFill>
              </a:rPr>
              <a:t> </a:t>
            </a:r>
            <a:r>
              <a:rPr lang="en-US" sz="2400" dirty="0" smtClean="0"/>
              <a:t>is any type of hardware capable of transmitting data, instructions, and information between a sending device and a receiving device</a:t>
            </a:r>
          </a:p>
          <a:p>
            <a:r>
              <a:rPr lang="en-US" sz="2400" dirty="0" smtClean="0"/>
              <a:t>A </a:t>
            </a:r>
            <a:r>
              <a:rPr lang="en-US" sz="2400" dirty="0" smtClean="0">
                <a:solidFill>
                  <a:srgbClr val="0000CC"/>
                </a:solidFill>
              </a:rPr>
              <a:t>dial-up modem </a:t>
            </a:r>
            <a:r>
              <a:rPr lang="en-US" sz="2400" dirty="0" smtClean="0"/>
              <a:t>converts signals between analog and digital</a:t>
            </a:r>
          </a:p>
          <a:p>
            <a:r>
              <a:rPr lang="en-US" sz="2400" dirty="0" smtClean="0"/>
              <a:t>Notebook computers often use PC Card modem</a:t>
            </a:r>
          </a:p>
        </p:txBody>
      </p:sp>
      <p:pic>
        <p:nvPicPr>
          <p:cNvPr id="4" name="Picture 31" descr="Fig09-27"/>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676400" y="3733800"/>
            <a:ext cx="4876800" cy="300522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smtClean="0"/>
              <a:t>Modem</a:t>
            </a:r>
          </a:p>
        </p:txBody>
      </p:sp>
      <p:sp>
        <p:nvSpPr>
          <p:cNvPr id="23555" name="Rectangle 3"/>
          <p:cNvSpPr>
            <a:spLocks noGrp="1" noChangeArrowheads="1"/>
          </p:cNvSpPr>
          <p:nvPr>
            <p:ph idx="1"/>
          </p:nvPr>
        </p:nvSpPr>
        <p:spPr/>
        <p:txBody>
          <a:bodyPr/>
          <a:lstStyle/>
          <a:p>
            <a:pPr>
              <a:lnSpc>
                <a:spcPct val="90000"/>
              </a:lnSpc>
            </a:pPr>
            <a:r>
              <a:rPr lang="en-US" dirty="0" smtClean="0"/>
              <a:t>Modulator/Demodulator</a:t>
            </a:r>
          </a:p>
          <a:p>
            <a:pPr lvl="1">
              <a:lnSpc>
                <a:spcPct val="90000"/>
              </a:lnSpc>
            </a:pPr>
            <a:r>
              <a:rPr lang="en-US" dirty="0" smtClean="0"/>
              <a:t>Modulator converts digital to analog</a:t>
            </a:r>
          </a:p>
          <a:p>
            <a:pPr>
              <a:lnSpc>
                <a:spcPct val="90000"/>
              </a:lnSpc>
            </a:pPr>
            <a:r>
              <a:rPr lang="en-US" dirty="0" smtClean="0"/>
              <a:t>Speed measured in bits per second (bps)</a:t>
            </a:r>
          </a:p>
          <a:p>
            <a:pPr lvl="1">
              <a:lnSpc>
                <a:spcPct val="90000"/>
              </a:lnSpc>
            </a:pPr>
            <a:r>
              <a:rPr lang="en-US" dirty="0" smtClean="0"/>
              <a:t>Current fastest speed is 56 Kbps</a:t>
            </a:r>
          </a:p>
          <a:p>
            <a:pPr lvl="1">
              <a:lnSpc>
                <a:spcPct val="90000"/>
              </a:lnSpc>
            </a:pPr>
            <a:r>
              <a:rPr lang="en-US" dirty="0" smtClean="0"/>
              <a:t>Quality of phone lines dictates speed</a:t>
            </a:r>
          </a:p>
          <a:p>
            <a:pPr>
              <a:lnSpc>
                <a:spcPct val="90000"/>
              </a:lnSpc>
            </a:pPr>
            <a:r>
              <a:rPr lang="en-US" dirty="0" smtClean="0"/>
              <a:t>V.92 is the current modem standard</a:t>
            </a:r>
          </a:p>
          <a:p>
            <a:pPr>
              <a:lnSpc>
                <a:spcPct val="90000"/>
              </a:lnSpc>
            </a:pPr>
            <a:r>
              <a:rPr lang="en-US" dirty="0" smtClean="0"/>
              <a:t>Several modem types</a:t>
            </a:r>
          </a:p>
          <a:p>
            <a:pPr lvl="1">
              <a:lnSpc>
                <a:spcPct val="90000"/>
              </a:lnSpc>
            </a:pPr>
            <a:r>
              <a:rPr lang="en-US" dirty="0" smtClean="0"/>
              <a:t>Internal</a:t>
            </a:r>
          </a:p>
          <a:p>
            <a:pPr lvl="1">
              <a:lnSpc>
                <a:spcPct val="90000"/>
              </a:lnSpc>
            </a:pPr>
            <a:r>
              <a:rPr lang="en-US" dirty="0" smtClean="0"/>
              <a:t>External</a:t>
            </a:r>
          </a:p>
          <a:p>
            <a:pPr lvl="1">
              <a:lnSpc>
                <a:spcPct val="90000"/>
              </a:lnSpc>
            </a:pPr>
            <a:r>
              <a:rPr lang="en-US" dirty="0" smtClean="0"/>
              <a:t>Voice</a:t>
            </a:r>
          </a:p>
          <a:p>
            <a:pPr lvl="1">
              <a:lnSpc>
                <a:spcPct val="90000"/>
              </a:lnSpc>
            </a:pPr>
            <a:r>
              <a:rPr lang="en-US" dirty="0" smtClean="0"/>
              <a:t>Fax</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Modem Uses</a:t>
            </a:r>
          </a:p>
        </p:txBody>
      </p:sp>
      <p:sp>
        <p:nvSpPr>
          <p:cNvPr id="24579" name="Rectangle 3"/>
          <p:cNvSpPr>
            <a:spLocks noGrp="1" noChangeArrowheads="1"/>
          </p:cNvSpPr>
          <p:nvPr>
            <p:ph idx="1"/>
          </p:nvPr>
        </p:nvSpPr>
        <p:spPr>
          <a:xfrm>
            <a:off x="304800" y="1066800"/>
            <a:ext cx="7848600" cy="5410200"/>
          </a:xfrm>
        </p:spPr>
        <p:txBody>
          <a:bodyPr/>
          <a:lstStyle/>
          <a:p>
            <a:r>
              <a:rPr lang="en-US" dirty="0" smtClean="0"/>
              <a:t>Connection to the Internet</a:t>
            </a:r>
          </a:p>
          <a:p>
            <a:r>
              <a:rPr lang="en-US" dirty="0" smtClean="0"/>
              <a:t>File transfer</a:t>
            </a:r>
          </a:p>
          <a:p>
            <a:pPr lvl="1"/>
            <a:r>
              <a:rPr lang="en-US" dirty="0" smtClean="0"/>
              <a:t>Uploading</a:t>
            </a:r>
          </a:p>
          <a:p>
            <a:pPr lvl="1"/>
            <a:r>
              <a:rPr lang="en-US" dirty="0" smtClean="0"/>
              <a:t>Downloading</a:t>
            </a:r>
          </a:p>
        </p:txBody>
      </p:sp>
      <p:pic>
        <p:nvPicPr>
          <p:cNvPr id="24580" name="Picture 4" descr="d:\my documents\!books\norton im\chapter 9\modem.tif"/>
          <p:cNvPicPr>
            <a:picLocks noChangeAspect="1" noChangeArrowheads="1"/>
          </p:cNvPicPr>
          <p:nvPr/>
        </p:nvPicPr>
        <p:blipFill>
          <a:blip r:embed="rId3" cstate="print"/>
          <a:srcRect/>
          <a:stretch>
            <a:fillRect/>
          </a:stretch>
        </p:blipFill>
        <p:spPr bwMode="auto">
          <a:xfrm>
            <a:off x="4648200" y="4330700"/>
            <a:ext cx="4267200" cy="2298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Communication Over the Telephone Lines</a:t>
            </a:r>
            <a:endParaRPr lang="en-US" dirty="0"/>
          </a:p>
        </p:txBody>
      </p:sp>
      <p:sp>
        <p:nvSpPr>
          <p:cNvPr id="3" name="Content Placeholder 2"/>
          <p:cNvSpPr>
            <a:spLocks noGrp="1"/>
          </p:cNvSpPr>
          <p:nvPr>
            <p:ph idx="1"/>
          </p:nvPr>
        </p:nvSpPr>
        <p:spPr>
          <a:xfrm>
            <a:off x="304800" y="1066800"/>
            <a:ext cx="4267200" cy="5486400"/>
          </a:xfrm>
        </p:spPr>
        <p:txBody>
          <a:bodyPr/>
          <a:lstStyle/>
          <a:p>
            <a:r>
              <a:rPr lang="en-US" dirty="0" smtClean="0"/>
              <a:t>Dial-up line is a temporary connection using telephone lines for communications</a:t>
            </a:r>
          </a:p>
          <a:p>
            <a:pPr lvl="1"/>
            <a:r>
              <a:rPr lang="en-US" dirty="0" smtClean="0"/>
              <a:t>Costs no more than making regular call</a:t>
            </a:r>
          </a:p>
          <a:p>
            <a:pPr lvl="1"/>
            <a:r>
              <a:rPr lang="en-US" dirty="0" smtClean="0"/>
              <a:t>Computers at any two locations can establish a connection using modems and telephone network</a:t>
            </a:r>
          </a:p>
          <a:p>
            <a:endParaRPr lang="en-US" dirty="0"/>
          </a:p>
        </p:txBody>
      </p:sp>
      <p:pic>
        <p:nvPicPr>
          <p:cNvPr id="4" name="Picture 24" descr="Fig09-23"/>
          <p:cNvPicPr>
            <a:picLocks noChangeAspect="1" noChangeArrowheads="1"/>
          </p:cNvPicPr>
          <p:nvPr/>
        </p:nvPicPr>
        <p:blipFill>
          <a:blip r:embed="rId2" cstate="print"/>
          <a:srcRect/>
          <a:stretch>
            <a:fillRect/>
          </a:stretch>
        </p:blipFill>
        <p:spPr bwMode="auto">
          <a:xfrm>
            <a:off x="4724400" y="1143000"/>
            <a:ext cx="4084041" cy="5029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2/3*#ppt_w"/>
                                          </p:val>
                                        </p:tav>
                                        <p:tav tm="100000">
                                          <p:val>
                                            <p:strVal val="#ppt_w"/>
                                          </p:val>
                                        </p:tav>
                                      </p:tavLst>
                                    </p:anim>
                                    <p:anim calcmode="lin" valueType="num">
                                      <p:cBhvr>
                                        <p:cTn id="8" dur="5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Digital Data Connections</a:t>
            </a:r>
          </a:p>
        </p:txBody>
      </p:sp>
      <p:sp>
        <p:nvSpPr>
          <p:cNvPr id="25603" name="Rectangle 3"/>
          <p:cNvSpPr>
            <a:spLocks noGrp="1" noChangeArrowheads="1"/>
          </p:cNvSpPr>
          <p:nvPr>
            <p:ph idx="1"/>
          </p:nvPr>
        </p:nvSpPr>
        <p:spPr/>
        <p:txBody>
          <a:bodyPr/>
          <a:lstStyle/>
          <a:p>
            <a:r>
              <a:rPr lang="en-US" smtClean="0"/>
              <a:t>Digital phone lines</a:t>
            </a:r>
          </a:p>
          <a:p>
            <a:pPr lvl="1"/>
            <a:r>
              <a:rPr lang="en-US" smtClean="0"/>
              <a:t>Local telephone companies are upgrading</a:t>
            </a:r>
          </a:p>
          <a:p>
            <a:pPr lvl="1"/>
            <a:r>
              <a:rPr lang="en-US" smtClean="0"/>
              <a:t>Service will faster and more reliable</a:t>
            </a:r>
          </a:p>
          <a:p>
            <a:pPr lvl="1"/>
            <a:r>
              <a:rPr lang="en-US" smtClean="0"/>
              <a:t>New phones will be needed</a:t>
            </a:r>
          </a:p>
          <a:p>
            <a:pPr lvl="1"/>
            <a:r>
              <a:rPr lang="en-US" smtClean="0"/>
              <a:t>Modems will need to be upgraded</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mtClean="0"/>
              <a:t>Digital Data Connections</a:t>
            </a:r>
          </a:p>
        </p:txBody>
      </p:sp>
      <p:sp>
        <p:nvSpPr>
          <p:cNvPr id="27651" name="Rectangle 3"/>
          <p:cNvSpPr>
            <a:spLocks noGrp="1" noChangeArrowheads="1"/>
          </p:cNvSpPr>
          <p:nvPr>
            <p:ph idx="1"/>
          </p:nvPr>
        </p:nvSpPr>
        <p:spPr/>
        <p:txBody>
          <a:bodyPr/>
          <a:lstStyle/>
          <a:p>
            <a:r>
              <a:rPr lang="en-US" smtClean="0"/>
              <a:t>ISDN lines</a:t>
            </a:r>
          </a:p>
          <a:p>
            <a:pPr lvl="1"/>
            <a:r>
              <a:rPr lang="en-US" smtClean="0"/>
              <a:t>Integrated Services Digital Network</a:t>
            </a:r>
          </a:p>
          <a:p>
            <a:pPr lvl="1"/>
            <a:r>
              <a:rPr lang="en-US" smtClean="0"/>
              <a:t>Basic rate uses three channels</a:t>
            </a:r>
          </a:p>
          <a:p>
            <a:pPr lvl="2"/>
            <a:r>
              <a:rPr lang="en-US" smtClean="0"/>
              <a:t>Two data channels each support 64 Kbps</a:t>
            </a:r>
          </a:p>
          <a:p>
            <a:pPr lvl="2"/>
            <a:r>
              <a:rPr lang="en-US" smtClean="0"/>
              <a:t>Error correction channel</a:t>
            </a:r>
          </a:p>
          <a:p>
            <a:pPr lvl="1"/>
            <a:r>
              <a:rPr lang="en-US" smtClean="0"/>
              <a:t>Primary rate uses 24 data channels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p:txBody>
          <a:bodyPr/>
          <a:lstStyle/>
          <a:p>
            <a:r>
              <a:rPr lang="en-US" smtClean="0"/>
              <a:t>ISDN Connection</a:t>
            </a:r>
          </a:p>
        </p:txBody>
      </p:sp>
      <p:pic>
        <p:nvPicPr>
          <p:cNvPr id="28675" name="Picture 1028" descr="D:\My Documents\!books\norton im\chapter 9\isdn.tif"/>
          <p:cNvPicPr>
            <a:picLocks noChangeAspect="1" noChangeArrowheads="1"/>
          </p:cNvPicPr>
          <p:nvPr/>
        </p:nvPicPr>
        <p:blipFill>
          <a:blip r:embed="rId2" cstate="print"/>
          <a:srcRect/>
          <a:stretch>
            <a:fillRect/>
          </a:stretch>
        </p:blipFill>
        <p:spPr bwMode="auto">
          <a:xfrm>
            <a:off x="1600200" y="1600200"/>
            <a:ext cx="6553200" cy="4848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Digital Data Connections</a:t>
            </a:r>
          </a:p>
        </p:txBody>
      </p:sp>
      <p:sp>
        <p:nvSpPr>
          <p:cNvPr id="31747" name="Rectangle 3"/>
          <p:cNvSpPr>
            <a:spLocks noGrp="1" noChangeArrowheads="1"/>
          </p:cNvSpPr>
          <p:nvPr>
            <p:ph idx="1"/>
          </p:nvPr>
        </p:nvSpPr>
        <p:spPr/>
        <p:txBody>
          <a:bodyPr/>
          <a:lstStyle/>
          <a:p>
            <a:r>
              <a:rPr lang="en-US" smtClean="0"/>
              <a:t>Cable modem connections</a:t>
            </a:r>
          </a:p>
          <a:p>
            <a:pPr lvl="1"/>
            <a:r>
              <a:rPr lang="en-US" smtClean="0"/>
              <a:t>Popular with home and office users</a:t>
            </a:r>
          </a:p>
          <a:p>
            <a:pPr lvl="1"/>
            <a:r>
              <a:rPr lang="en-US" smtClean="0"/>
              <a:t>Speeds between 1 and 3 Mbps</a:t>
            </a:r>
          </a:p>
          <a:p>
            <a:pPr lvl="1"/>
            <a:r>
              <a:rPr lang="en-US" smtClean="0"/>
              <a:t>Requires a cable modem</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Devices</a:t>
            </a:r>
            <a:endParaRPr lang="en-US" dirty="0"/>
          </a:p>
        </p:txBody>
      </p:sp>
      <p:sp>
        <p:nvSpPr>
          <p:cNvPr id="3" name="Content Placeholder 2"/>
          <p:cNvSpPr>
            <a:spLocks noGrp="1"/>
          </p:cNvSpPr>
          <p:nvPr>
            <p:ph idx="1"/>
          </p:nvPr>
        </p:nvSpPr>
        <p:spPr>
          <a:xfrm>
            <a:off x="304800" y="1066800"/>
            <a:ext cx="8534400" cy="2590800"/>
          </a:xfrm>
        </p:spPr>
        <p:txBody>
          <a:bodyPr/>
          <a:lstStyle/>
          <a:p>
            <a:r>
              <a:rPr lang="en-US" dirty="0" smtClean="0"/>
              <a:t>A digital modem sends and receives data and information to and from a digital line</a:t>
            </a:r>
          </a:p>
          <a:p>
            <a:r>
              <a:rPr lang="en-US" dirty="0" smtClean="0"/>
              <a:t>A DSL Modem is an external device in which one end connects to a telephone line and the other end connects to a port on the system unit</a:t>
            </a:r>
          </a:p>
          <a:p>
            <a:endParaRPr lang="en-US" dirty="0"/>
          </a:p>
        </p:txBody>
      </p:sp>
      <p:graphicFrame>
        <p:nvGraphicFramePr>
          <p:cNvPr id="5" name="Diagram 4"/>
          <p:cNvGraphicFramePr/>
          <p:nvPr/>
        </p:nvGraphicFramePr>
        <p:xfrm>
          <a:off x="838200" y="4267200"/>
          <a:ext cx="68580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F0420ABF-0C6E-4076-9F96-39E3C577BDD1}"/>
                                            </p:graphicEl>
                                          </p:spTgt>
                                        </p:tgtEl>
                                        <p:attrNameLst>
                                          <p:attrName>style.visibility</p:attrName>
                                        </p:attrNameLst>
                                      </p:cBhvr>
                                      <p:to>
                                        <p:strVal val="visible"/>
                                      </p:to>
                                    </p:set>
                                    <p:animEffect transition="in" filter="dissolve">
                                      <p:cBhvr>
                                        <p:cTn id="7" dur="500"/>
                                        <p:tgtEl>
                                          <p:spTgt spid="5">
                                            <p:graphicEl>
                                              <a:dgm id="{F0420ABF-0C6E-4076-9F96-39E3C577BDD1}"/>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1059711A-25BA-4D0B-B9AD-D5F06DA9AAE0}"/>
                                            </p:graphicEl>
                                          </p:spTgt>
                                        </p:tgtEl>
                                        <p:attrNameLst>
                                          <p:attrName>style.visibility</p:attrName>
                                        </p:attrNameLst>
                                      </p:cBhvr>
                                      <p:to>
                                        <p:strVal val="visible"/>
                                      </p:to>
                                    </p:set>
                                    <p:animEffect transition="in" filter="dissolve">
                                      <p:cBhvr>
                                        <p:cTn id="11" dur="500"/>
                                        <p:tgtEl>
                                          <p:spTgt spid="5">
                                            <p:graphicEl>
                                              <a:dgm id="{1059711A-25BA-4D0B-B9AD-D5F06DA9AAE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t>Digital Data Connections</a:t>
            </a:r>
          </a:p>
        </p:txBody>
      </p:sp>
      <p:sp>
        <p:nvSpPr>
          <p:cNvPr id="26627" name="Rectangle 3"/>
          <p:cNvSpPr>
            <a:spLocks noGrp="1" noChangeArrowheads="1"/>
          </p:cNvSpPr>
          <p:nvPr>
            <p:ph idx="1"/>
          </p:nvPr>
        </p:nvSpPr>
        <p:spPr/>
        <p:txBody>
          <a:bodyPr/>
          <a:lstStyle/>
          <a:p>
            <a:r>
              <a:rPr lang="en-US" smtClean="0"/>
              <a:t>Broadband connection</a:t>
            </a:r>
          </a:p>
          <a:p>
            <a:pPr lvl="1"/>
            <a:r>
              <a:rPr lang="en-US" smtClean="0"/>
              <a:t>Any data connection faster than 56 Kbps</a:t>
            </a:r>
          </a:p>
          <a:p>
            <a:pPr lvl="1"/>
            <a:r>
              <a:rPr lang="en-US" smtClean="0"/>
              <a:t>Common in business</a:t>
            </a:r>
          </a:p>
          <a:p>
            <a:pPr lvl="1"/>
            <a:r>
              <a:rPr lang="en-US" smtClean="0"/>
              <a:t>Becoming popular in home installations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Digital Data Connections</a:t>
            </a:r>
          </a:p>
        </p:txBody>
      </p:sp>
      <p:sp>
        <p:nvSpPr>
          <p:cNvPr id="29699" name="Rectangle 3"/>
          <p:cNvSpPr>
            <a:spLocks noGrp="1" noChangeArrowheads="1"/>
          </p:cNvSpPr>
          <p:nvPr>
            <p:ph idx="1"/>
          </p:nvPr>
        </p:nvSpPr>
        <p:spPr/>
        <p:txBody>
          <a:bodyPr/>
          <a:lstStyle/>
          <a:p>
            <a:r>
              <a:rPr lang="en-US" smtClean="0"/>
              <a:t>T lines</a:t>
            </a:r>
          </a:p>
          <a:p>
            <a:pPr lvl="1"/>
            <a:r>
              <a:rPr lang="en-US" smtClean="0"/>
              <a:t>High-capacity voice/data lines</a:t>
            </a:r>
          </a:p>
          <a:p>
            <a:pPr lvl="1"/>
            <a:r>
              <a:rPr lang="en-US" smtClean="0"/>
              <a:t>Used to control phone and data</a:t>
            </a:r>
          </a:p>
          <a:p>
            <a:pPr lvl="1"/>
            <a:r>
              <a:rPr lang="en-US" smtClean="0"/>
              <a:t>Several variants</a:t>
            </a:r>
          </a:p>
          <a:p>
            <a:pPr lvl="1"/>
            <a:r>
              <a:rPr lang="en-US" smtClean="0"/>
              <a:t>T1 transmits at 1.544 Mbps</a:t>
            </a:r>
          </a:p>
          <a:p>
            <a:pPr lvl="1"/>
            <a:r>
              <a:rPr lang="en-US" smtClean="0"/>
              <a:t>T3 transmits at 44.736 Mbps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Digital Data Connections</a:t>
            </a:r>
          </a:p>
        </p:txBody>
      </p:sp>
      <p:sp>
        <p:nvSpPr>
          <p:cNvPr id="30723" name="Rectangle 3"/>
          <p:cNvSpPr>
            <a:spLocks noGrp="1" noChangeArrowheads="1"/>
          </p:cNvSpPr>
          <p:nvPr>
            <p:ph idx="1"/>
          </p:nvPr>
        </p:nvSpPr>
        <p:spPr/>
        <p:txBody>
          <a:bodyPr/>
          <a:lstStyle/>
          <a:p>
            <a:r>
              <a:rPr lang="en-US" smtClean="0"/>
              <a:t>DSL technologies</a:t>
            </a:r>
          </a:p>
          <a:p>
            <a:pPr lvl="1"/>
            <a:r>
              <a:rPr lang="en-US" smtClean="0"/>
              <a:t>Digital Subscriber Line</a:t>
            </a:r>
          </a:p>
          <a:p>
            <a:pPr lvl="1"/>
            <a:r>
              <a:rPr lang="en-US" smtClean="0"/>
              <a:t>Popular with home users</a:t>
            </a:r>
          </a:p>
          <a:p>
            <a:pPr lvl="1"/>
            <a:r>
              <a:rPr lang="en-US" smtClean="0"/>
              <a:t>Speeds range from 100 Kbps to 30 Mbps</a:t>
            </a:r>
          </a:p>
          <a:p>
            <a:pPr lvl="1"/>
            <a:r>
              <a:rPr lang="en-US" smtClean="0"/>
              <a:t>Asymmetrical DSL (ADSL)</a:t>
            </a:r>
          </a:p>
          <a:p>
            <a:pPr lvl="2"/>
            <a:r>
              <a:rPr lang="en-US" smtClean="0"/>
              <a:t>Upload speed slower than download speed</a:t>
            </a:r>
          </a:p>
          <a:p>
            <a:pPr lvl="1"/>
            <a:r>
              <a:rPr lang="en-US" smtClean="0"/>
              <a:t>Symmetrical DSL (SDSL)</a:t>
            </a:r>
          </a:p>
          <a:p>
            <a:pPr lvl="1"/>
            <a:r>
              <a:rPr lang="en-US" smtClean="0"/>
              <a:t>Requires a DSL modem</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Communication Over the Telephone Lines</a:t>
            </a:r>
            <a:endParaRPr lang="en-US" dirty="0"/>
          </a:p>
        </p:txBody>
      </p:sp>
      <p:sp>
        <p:nvSpPr>
          <p:cNvPr id="3" name="Content Placeholder 2"/>
          <p:cNvSpPr>
            <a:spLocks noGrp="1"/>
          </p:cNvSpPr>
          <p:nvPr>
            <p:ph idx="1"/>
          </p:nvPr>
        </p:nvSpPr>
        <p:spPr>
          <a:xfrm>
            <a:off x="304800" y="1066800"/>
            <a:ext cx="8534400" cy="1219200"/>
          </a:xfrm>
        </p:spPr>
        <p:txBody>
          <a:bodyPr/>
          <a:lstStyle/>
          <a:p>
            <a:r>
              <a:rPr lang="en-US" dirty="0" smtClean="0"/>
              <a:t>ADSL connections transmit data downstream at a much faster rate than upstream</a:t>
            </a:r>
          </a:p>
        </p:txBody>
      </p:sp>
      <p:pic>
        <p:nvPicPr>
          <p:cNvPr id="4" name="Picture 3"/>
          <p:cNvPicPr>
            <a:picLocks noChangeAspect="1"/>
          </p:cNvPicPr>
          <p:nvPr/>
        </p:nvPicPr>
        <p:blipFill>
          <a:blip r:embed="rId2" cstate="print"/>
          <a:srcRect/>
          <a:stretch>
            <a:fillRect/>
          </a:stretch>
        </p:blipFill>
        <p:spPr bwMode="auto">
          <a:xfrm>
            <a:off x="1066800" y="2667000"/>
            <a:ext cx="7010400" cy="3594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Digital Data Connections</a:t>
            </a:r>
          </a:p>
        </p:txBody>
      </p:sp>
      <p:sp>
        <p:nvSpPr>
          <p:cNvPr id="32771" name="Rectangle 3"/>
          <p:cNvSpPr>
            <a:spLocks noGrp="1" noChangeArrowheads="1"/>
          </p:cNvSpPr>
          <p:nvPr>
            <p:ph idx="1"/>
          </p:nvPr>
        </p:nvSpPr>
        <p:spPr/>
        <p:txBody>
          <a:bodyPr/>
          <a:lstStyle/>
          <a:p>
            <a:r>
              <a:rPr lang="en-US" smtClean="0"/>
              <a:t>ATM</a:t>
            </a:r>
          </a:p>
          <a:p>
            <a:pPr lvl="1"/>
            <a:r>
              <a:rPr lang="en-US" smtClean="0"/>
              <a:t>Asynchronous Transfer Mode</a:t>
            </a:r>
          </a:p>
          <a:p>
            <a:pPr lvl="1"/>
            <a:r>
              <a:rPr lang="en-US" smtClean="0"/>
              <a:t>Efficient transfer of video and sound</a:t>
            </a:r>
          </a:p>
          <a:p>
            <a:pPr lvl="1"/>
            <a:r>
              <a:rPr lang="en-US" smtClean="0"/>
              <a:t>Requires a special NIC and hardware</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t>Wireless Networks</a:t>
            </a:r>
          </a:p>
        </p:txBody>
      </p:sp>
      <p:sp>
        <p:nvSpPr>
          <p:cNvPr id="33795" name="Rectangle 3"/>
          <p:cNvSpPr>
            <a:spLocks noGrp="1" noChangeArrowheads="1"/>
          </p:cNvSpPr>
          <p:nvPr>
            <p:ph idx="1"/>
          </p:nvPr>
        </p:nvSpPr>
        <p:spPr/>
        <p:txBody>
          <a:bodyPr/>
          <a:lstStyle/>
          <a:p>
            <a:r>
              <a:rPr lang="en-US" smtClean="0"/>
              <a:t>Benefits</a:t>
            </a:r>
          </a:p>
          <a:p>
            <a:pPr lvl="1"/>
            <a:r>
              <a:rPr lang="en-US" smtClean="0"/>
              <a:t>No cable to pull</a:t>
            </a:r>
          </a:p>
          <a:p>
            <a:pPr lvl="1"/>
            <a:r>
              <a:rPr lang="en-US" smtClean="0"/>
              <a:t>Mobile devices access network resources</a:t>
            </a:r>
          </a:p>
          <a:p>
            <a:pPr lvl="1"/>
            <a:r>
              <a:rPr lang="en-US" smtClean="0"/>
              <a:t>Mobility and flexibility for office workers</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t>Wireless Networks</a:t>
            </a:r>
          </a:p>
        </p:txBody>
      </p:sp>
      <p:sp>
        <p:nvSpPr>
          <p:cNvPr id="34819" name="Rectangle 3"/>
          <p:cNvSpPr>
            <a:spLocks noGrp="1" noChangeArrowheads="1"/>
          </p:cNvSpPr>
          <p:nvPr>
            <p:ph idx="1"/>
          </p:nvPr>
        </p:nvSpPr>
        <p:spPr/>
        <p:txBody>
          <a:bodyPr/>
          <a:lstStyle/>
          <a:p>
            <a:r>
              <a:rPr lang="en-US" smtClean="0"/>
              <a:t>Wireless 802.11</a:t>
            </a:r>
          </a:p>
          <a:p>
            <a:pPr lvl="1"/>
            <a:r>
              <a:rPr lang="en-US" smtClean="0"/>
              <a:t>Also called Wi-Fi</a:t>
            </a:r>
          </a:p>
          <a:p>
            <a:pPr lvl="1"/>
            <a:r>
              <a:rPr lang="en-US" smtClean="0"/>
              <a:t>IEEE standard</a:t>
            </a:r>
          </a:p>
          <a:p>
            <a:pPr lvl="2"/>
            <a:r>
              <a:rPr lang="en-US" smtClean="0"/>
              <a:t>Institute of Electronic and Electrical Engineers</a:t>
            </a:r>
          </a:p>
          <a:p>
            <a:pPr lvl="1"/>
            <a:r>
              <a:rPr lang="en-US" smtClean="0"/>
              <a:t>Several versions</a:t>
            </a:r>
          </a:p>
          <a:p>
            <a:pPr lvl="2"/>
            <a:r>
              <a:rPr lang="en-US" smtClean="0"/>
              <a:t>802.11b connects up to 11Mbps</a:t>
            </a:r>
          </a:p>
          <a:p>
            <a:pPr lvl="2"/>
            <a:r>
              <a:rPr lang="en-US" smtClean="0"/>
              <a:t>802.11g connects up to 56Mbps</a:t>
            </a:r>
          </a:p>
          <a:p>
            <a:pPr lvl="1"/>
            <a:r>
              <a:rPr lang="en-US" smtClean="0"/>
              <a:t>Use the same type of devices</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mtClean="0"/>
              <a:t>Wireless Networks</a:t>
            </a:r>
          </a:p>
        </p:txBody>
      </p:sp>
      <p:sp>
        <p:nvSpPr>
          <p:cNvPr id="35843" name="Rectangle 3"/>
          <p:cNvSpPr>
            <a:spLocks noGrp="1" noChangeArrowheads="1"/>
          </p:cNvSpPr>
          <p:nvPr>
            <p:ph idx="1"/>
          </p:nvPr>
        </p:nvSpPr>
        <p:spPr/>
        <p:txBody>
          <a:bodyPr/>
          <a:lstStyle/>
          <a:p>
            <a:r>
              <a:rPr lang="en-US" smtClean="0"/>
              <a:t>Wireless Access Point</a:t>
            </a:r>
          </a:p>
          <a:p>
            <a:pPr lvl="1"/>
            <a:r>
              <a:rPr lang="en-US" smtClean="0"/>
              <a:t>Center of a wireless network</a:t>
            </a:r>
          </a:p>
          <a:p>
            <a:pPr lvl="1"/>
            <a:r>
              <a:rPr lang="en-US" smtClean="0"/>
              <a:t>WAPS combined cover a larger area</a:t>
            </a:r>
          </a:p>
          <a:p>
            <a:pPr lvl="1"/>
            <a:r>
              <a:rPr lang="en-US" smtClean="0"/>
              <a:t>Distance to WAP determines bandwidth</a:t>
            </a:r>
          </a:p>
          <a:p>
            <a:pPr lvl="1"/>
            <a:r>
              <a:rPr lang="en-US" smtClean="0"/>
              <a:t>Range is 50 to 150 meters</a:t>
            </a:r>
          </a:p>
          <a:p>
            <a:pPr lvl="1"/>
            <a:r>
              <a:rPr lang="en-US" smtClean="0"/>
              <a:t>Extension points can extend range</a:t>
            </a:r>
          </a:p>
        </p:txBody>
      </p:sp>
      <p:pic>
        <p:nvPicPr>
          <p:cNvPr id="35844" name="Picture 5" descr="D:\My Documents\!books\norton im\chapter 9\wrouter.tif"/>
          <p:cNvPicPr>
            <a:picLocks noChangeAspect="1" noChangeArrowheads="1"/>
          </p:cNvPicPr>
          <p:nvPr/>
        </p:nvPicPr>
        <p:blipFill>
          <a:blip r:embed="rId2" cstate="print"/>
          <a:srcRect/>
          <a:stretch>
            <a:fillRect/>
          </a:stretch>
        </p:blipFill>
        <p:spPr bwMode="auto">
          <a:xfrm>
            <a:off x="2667000" y="4495800"/>
            <a:ext cx="39624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mtClean="0"/>
              <a:t>Wireless Networks</a:t>
            </a:r>
          </a:p>
        </p:txBody>
      </p:sp>
      <p:sp>
        <p:nvSpPr>
          <p:cNvPr id="36867" name="Rectangle 3"/>
          <p:cNvSpPr>
            <a:spLocks noGrp="1" noChangeArrowheads="1"/>
          </p:cNvSpPr>
          <p:nvPr>
            <p:ph idx="1"/>
          </p:nvPr>
        </p:nvSpPr>
        <p:spPr/>
        <p:txBody>
          <a:bodyPr/>
          <a:lstStyle/>
          <a:p>
            <a:r>
              <a:rPr lang="en-US" smtClean="0"/>
              <a:t>Wireless Adapters</a:t>
            </a:r>
          </a:p>
          <a:p>
            <a:pPr lvl="1"/>
            <a:r>
              <a:rPr lang="en-US" smtClean="0"/>
              <a:t>Used by devices to connect</a:t>
            </a:r>
          </a:p>
          <a:p>
            <a:pPr lvl="1"/>
            <a:r>
              <a:rPr lang="en-US" smtClean="0"/>
              <a:t>Includes signal strength software</a:t>
            </a:r>
          </a:p>
        </p:txBody>
      </p:sp>
      <p:pic>
        <p:nvPicPr>
          <p:cNvPr id="36868" name="Picture 4" descr="D:\My Documents\!books\norton im\chapter 9\wnic.tif"/>
          <p:cNvPicPr>
            <a:picLocks noChangeAspect="1" noChangeArrowheads="1"/>
          </p:cNvPicPr>
          <p:nvPr/>
        </p:nvPicPr>
        <p:blipFill>
          <a:blip r:embed="rId3" cstate="print"/>
          <a:srcRect/>
          <a:stretch>
            <a:fillRect/>
          </a:stretch>
        </p:blipFill>
        <p:spPr bwMode="auto">
          <a:xfrm>
            <a:off x="2743200" y="2892425"/>
            <a:ext cx="3886200" cy="3748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Devices</a:t>
            </a:r>
            <a:endParaRPr lang="en-US" dirty="0"/>
          </a:p>
        </p:txBody>
      </p:sp>
      <p:sp>
        <p:nvSpPr>
          <p:cNvPr id="3" name="Content Placeholder 2"/>
          <p:cNvSpPr>
            <a:spLocks noGrp="1"/>
          </p:cNvSpPr>
          <p:nvPr>
            <p:ph idx="1"/>
          </p:nvPr>
        </p:nvSpPr>
        <p:spPr>
          <a:xfrm>
            <a:off x="304800" y="1066800"/>
            <a:ext cx="8534400" cy="609600"/>
          </a:xfrm>
        </p:spPr>
        <p:txBody>
          <a:bodyPr/>
          <a:lstStyle/>
          <a:p>
            <a:r>
              <a:rPr lang="en-US" dirty="0" smtClean="0"/>
              <a:t>Cable Modem</a:t>
            </a:r>
          </a:p>
          <a:p>
            <a:pPr lvl="1"/>
            <a:r>
              <a:rPr lang="en-US" dirty="0" smtClean="0"/>
              <a:t>Sends and receives data over cable television network</a:t>
            </a:r>
          </a:p>
          <a:p>
            <a:pPr lvl="1"/>
            <a:r>
              <a:rPr lang="en-US" dirty="0" smtClean="0"/>
              <a:t>Much faster than dial-up modem or ISDN</a:t>
            </a:r>
          </a:p>
          <a:p>
            <a:pPr lvl="1"/>
            <a:r>
              <a:rPr lang="en-US" dirty="0" smtClean="0"/>
              <a:t>Sometimes called a broadband modem</a:t>
            </a:r>
          </a:p>
          <a:p>
            <a:pPr lvl="1"/>
            <a:endParaRPr lang="en-US" dirty="0"/>
          </a:p>
        </p:txBody>
      </p:sp>
      <p:pic>
        <p:nvPicPr>
          <p:cNvPr id="4" name="Content Placeholder 9" descr="Fig9-26.gif"/>
          <p:cNvPicPr>
            <a:picLocks noChangeAspect="1"/>
          </p:cNvPicPr>
          <p:nvPr/>
        </p:nvPicPr>
        <p:blipFill>
          <a:blip r:embed="rId2" cstate="print"/>
          <a:srcRect/>
          <a:stretch>
            <a:fillRect/>
          </a:stretch>
        </p:blipFill>
        <p:spPr bwMode="auto">
          <a:xfrm>
            <a:off x="838200" y="3505200"/>
            <a:ext cx="2636838" cy="3119347"/>
          </a:xfrm>
          <a:prstGeom prst="rect">
            <a:avLst/>
          </a:prstGeom>
          <a:noFill/>
          <a:ln w="9525">
            <a:noFill/>
            <a:miter lim="800000"/>
            <a:headEnd/>
            <a:tailEnd/>
          </a:ln>
        </p:spPr>
      </p:pic>
      <p:pic>
        <p:nvPicPr>
          <p:cNvPr id="5" name="Content Placeholder 5"/>
          <p:cNvPicPr>
            <a:picLocks noChangeAspect="1"/>
          </p:cNvPicPr>
          <p:nvPr/>
        </p:nvPicPr>
        <p:blipFill>
          <a:blip r:embed="rId3" cstate="print"/>
          <a:srcRect/>
          <a:stretch>
            <a:fillRect/>
          </a:stretch>
        </p:blipFill>
        <p:spPr>
          <a:xfrm>
            <a:off x="4495800" y="3505200"/>
            <a:ext cx="4038600" cy="29384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2500"/>
                            </p:stCondLst>
                            <p:childTnLst>
                              <p:par>
                                <p:cTn id="9" presetID="9" presetClass="entr" presetSubtype="0" fill="hold" nodeType="afterEffect">
                                  <p:stCondLst>
                                    <p:cond delay="200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Devices</a:t>
            </a:r>
            <a:endParaRPr lang="en-US" dirty="0"/>
          </a:p>
        </p:txBody>
      </p:sp>
      <p:sp>
        <p:nvSpPr>
          <p:cNvPr id="3" name="Content Placeholder 2"/>
          <p:cNvSpPr>
            <a:spLocks noGrp="1"/>
          </p:cNvSpPr>
          <p:nvPr>
            <p:ph idx="1"/>
          </p:nvPr>
        </p:nvSpPr>
        <p:spPr>
          <a:xfrm>
            <a:off x="304800" y="1066800"/>
            <a:ext cx="8534400" cy="2209800"/>
          </a:xfrm>
        </p:spPr>
        <p:txBody>
          <a:bodyPr/>
          <a:lstStyle/>
          <a:p>
            <a:r>
              <a:rPr lang="en-US" dirty="0" smtClean="0"/>
              <a:t>A </a:t>
            </a:r>
            <a:r>
              <a:rPr lang="en-US" b="1" dirty="0" smtClean="0">
                <a:solidFill>
                  <a:srgbClr val="A52439"/>
                </a:solidFill>
              </a:rPr>
              <a:t>wireless modem</a:t>
            </a:r>
            <a:r>
              <a:rPr lang="en-US" dirty="0" smtClean="0">
                <a:solidFill>
                  <a:srgbClr val="A52439"/>
                </a:solidFill>
              </a:rPr>
              <a:t> </a:t>
            </a:r>
            <a:r>
              <a:rPr lang="en-US" dirty="0" smtClean="0"/>
              <a:t>uses the cell phone network to connect to the Internet wirelessly from a notebook computer, a smart phone, or other mobile device</a:t>
            </a:r>
          </a:p>
          <a:p>
            <a:r>
              <a:rPr lang="en-US" dirty="0" smtClean="0"/>
              <a:t>Typically use the same waves used by cellular telephones</a:t>
            </a:r>
          </a:p>
          <a:p>
            <a:endParaRPr lang="en-US" dirty="0" smtClean="0"/>
          </a:p>
          <a:p>
            <a:endParaRPr lang="en-US" dirty="0"/>
          </a:p>
        </p:txBody>
      </p:sp>
      <p:pic>
        <p:nvPicPr>
          <p:cNvPr id="4" name="Picture 3"/>
          <p:cNvPicPr>
            <a:picLocks noChangeAspect="1"/>
          </p:cNvPicPr>
          <p:nvPr/>
        </p:nvPicPr>
        <p:blipFill>
          <a:blip r:embed="rId2" cstate="print"/>
          <a:srcRect/>
          <a:stretch>
            <a:fillRect/>
          </a:stretch>
        </p:blipFill>
        <p:spPr bwMode="auto">
          <a:xfrm>
            <a:off x="2971800" y="3581400"/>
            <a:ext cx="5048250" cy="27955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Communication Over the Telephone Lines</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dirty="0"/>
          </a:p>
        </p:txBody>
      </p:sp>
      <p:pic>
        <p:nvPicPr>
          <p:cNvPr id="4" name="Content Placeholder 7"/>
          <p:cNvPicPr>
            <a:picLocks noChangeAspect="1"/>
          </p:cNvPicPr>
          <p:nvPr/>
        </p:nvPicPr>
        <p:blipFill>
          <a:blip r:embed="rId2" cstate="print"/>
          <a:srcRect/>
          <a:stretch>
            <a:fillRect/>
          </a:stretch>
        </p:blipFill>
        <p:spPr bwMode="auto">
          <a:xfrm>
            <a:off x="609600" y="1143000"/>
            <a:ext cx="7882120" cy="5181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Networks</a:t>
            </a:r>
            <a:endParaRPr lang="en-US" dirty="0"/>
          </a:p>
        </p:txBody>
      </p:sp>
      <p:sp>
        <p:nvSpPr>
          <p:cNvPr id="3" name="Content Placeholder 2"/>
          <p:cNvSpPr>
            <a:spLocks noGrp="1"/>
          </p:cNvSpPr>
          <p:nvPr>
            <p:ph idx="1"/>
          </p:nvPr>
        </p:nvSpPr>
        <p:spPr>
          <a:xfrm>
            <a:off x="304800" y="1066800"/>
            <a:ext cx="8534400" cy="1295400"/>
          </a:xfrm>
        </p:spPr>
        <p:txBody>
          <a:bodyPr/>
          <a:lstStyle/>
          <a:p>
            <a:r>
              <a:rPr lang="en-US" dirty="0" smtClean="0"/>
              <a:t>Home networks provide computers with the following capabilities:</a:t>
            </a:r>
          </a:p>
          <a:p>
            <a:endParaRPr lang="en-US" dirty="0"/>
          </a:p>
        </p:txBody>
      </p:sp>
      <p:graphicFrame>
        <p:nvGraphicFramePr>
          <p:cNvPr id="5" name="Diagram 4"/>
          <p:cNvGraphicFramePr/>
          <p:nvPr/>
        </p:nvGraphicFramePr>
        <p:xfrm>
          <a:off x="457200" y="3200400"/>
          <a:ext cx="81534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BD53E115-DC16-4E67-8664-E86C9A2D4E8E}"/>
                                            </p:graphicEl>
                                          </p:spTgt>
                                        </p:tgtEl>
                                        <p:attrNameLst>
                                          <p:attrName>style.visibility</p:attrName>
                                        </p:attrNameLst>
                                      </p:cBhvr>
                                      <p:to>
                                        <p:strVal val="visible"/>
                                      </p:to>
                                    </p:set>
                                    <p:animEffect transition="in" filter="dissolve">
                                      <p:cBhvr>
                                        <p:cTn id="7" dur="500"/>
                                        <p:tgtEl>
                                          <p:spTgt spid="5">
                                            <p:graphicEl>
                                              <a:dgm id="{BD53E115-DC16-4E67-8664-E86C9A2D4E8E}"/>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8A882263-AF38-48A2-A7B2-0AE40B2A2E1C}"/>
                                            </p:graphicEl>
                                          </p:spTgt>
                                        </p:tgtEl>
                                        <p:attrNameLst>
                                          <p:attrName>style.visibility</p:attrName>
                                        </p:attrNameLst>
                                      </p:cBhvr>
                                      <p:to>
                                        <p:strVal val="visible"/>
                                      </p:to>
                                    </p:set>
                                    <p:animEffect transition="in" filter="dissolve">
                                      <p:cBhvr>
                                        <p:cTn id="11" dur="500"/>
                                        <p:tgtEl>
                                          <p:spTgt spid="5">
                                            <p:graphicEl>
                                              <a:dgm id="{8A882263-AF38-48A2-A7B2-0AE40B2A2E1C}"/>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4A7416BB-ACAE-4140-9C40-17C6BE4E3F9C}"/>
                                            </p:graphicEl>
                                          </p:spTgt>
                                        </p:tgtEl>
                                        <p:attrNameLst>
                                          <p:attrName>style.visibility</p:attrName>
                                        </p:attrNameLst>
                                      </p:cBhvr>
                                      <p:to>
                                        <p:strVal val="visible"/>
                                      </p:to>
                                    </p:set>
                                    <p:animEffect transition="in" filter="dissolve">
                                      <p:cBhvr>
                                        <p:cTn id="15" dur="500"/>
                                        <p:tgtEl>
                                          <p:spTgt spid="5">
                                            <p:graphicEl>
                                              <a:dgm id="{4A7416BB-ACAE-4140-9C40-17C6BE4E3F9C}"/>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40C432D7-ABE6-49B1-A6E6-7305F831AC01}"/>
                                            </p:graphicEl>
                                          </p:spTgt>
                                        </p:tgtEl>
                                        <p:attrNameLst>
                                          <p:attrName>style.visibility</p:attrName>
                                        </p:attrNameLst>
                                      </p:cBhvr>
                                      <p:to>
                                        <p:strVal val="visible"/>
                                      </p:to>
                                    </p:set>
                                    <p:animEffect transition="in" filter="dissolve">
                                      <p:cBhvr>
                                        <p:cTn id="19" dur="500"/>
                                        <p:tgtEl>
                                          <p:spTgt spid="5">
                                            <p:graphicEl>
                                              <a:dgm id="{40C432D7-ABE6-49B1-A6E6-7305F831AC01}"/>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98DFDBF9-DAE1-4D66-A5AF-EE620EA322B1}"/>
                                            </p:graphicEl>
                                          </p:spTgt>
                                        </p:tgtEl>
                                        <p:attrNameLst>
                                          <p:attrName>style.visibility</p:attrName>
                                        </p:attrNameLst>
                                      </p:cBhvr>
                                      <p:to>
                                        <p:strVal val="visible"/>
                                      </p:to>
                                    </p:set>
                                    <p:animEffect transition="in" filter="dissolve">
                                      <p:cBhvr>
                                        <p:cTn id="23" dur="500"/>
                                        <p:tgtEl>
                                          <p:spTgt spid="5">
                                            <p:graphicEl>
                                              <a:dgm id="{98DFDBF9-DAE1-4D66-A5AF-EE620EA322B1}"/>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B1D92D19-C114-409C-9751-913570B1B886}"/>
                                            </p:graphicEl>
                                          </p:spTgt>
                                        </p:tgtEl>
                                        <p:attrNameLst>
                                          <p:attrName>style.visibility</p:attrName>
                                        </p:attrNameLst>
                                      </p:cBhvr>
                                      <p:to>
                                        <p:strVal val="visible"/>
                                      </p:to>
                                    </p:set>
                                    <p:animEffect transition="in" filter="dissolve">
                                      <p:cBhvr>
                                        <p:cTn id="27" dur="500"/>
                                        <p:tgtEl>
                                          <p:spTgt spid="5">
                                            <p:graphicEl>
                                              <a:dgm id="{B1D92D19-C114-409C-9751-913570B1B886}"/>
                                            </p:graphicEl>
                                          </p:spTgt>
                                        </p:tgtEl>
                                      </p:cBhvr>
                                    </p:animEffect>
                                  </p:childTnLst>
                                </p:cTn>
                              </p:par>
                            </p:childTnLst>
                          </p:cTn>
                        </p:par>
                        <p:par>
                          <p:cTn id="28" fill="hold">
                            <p:stCondLst>
                              <p:cond delay="15000"/>
                            </p:stCondLst>
                            <p:childTnLst>
                              <p:par>
                                <p:cTn id="29" presetID="9" presetClass="entr" presetSubtype="0" fill="hold" grpId="0" nodeType="afterEffect">
                                  <p:stCondLst>
                                    <p:cond delay="2000"/>
                                  </p:stCondLst>
                                  <p:childTnLst>
                                    <p:set>
                                      <p:cBhvr>
                                        <p:cTn id="30" dur="1" fill="hold">
                                          <p:stCondLst>
                                            <p:cond delay="0"/>
                                          </p:stCondLst>
                                        </p:cTn>
                                        <p:tgtEl>
                                          <p:spTgt spid="5">
                                            <p:graphicEl>
                                              <a:dgm id="{BF5E0946-8F70-4989-8BC9-DB52045C9529}"/>
                                            </p:graphicEl>
                                          </p:spTgt>
                                        </p:tgtEl>
                                        <p:attrNameLst>
                                          <p:attrName>style.visibility</p:attrName>
                                        </p:attrNameLst>
                                      </p:cBhvr>
                                      <p:to>
                                        <p:strVal val="visible"/>
                                      </p:to>
                                    </p:set>
                                    <p:animEffect transition="in" filter="dissolve">
                                      <p:cBhvr>
                                        <p:cTn id="31" dur="500"/>
                                        <p:tgtEl>
                                          <p:spTgt spid="5">
                                            <p:graphicEl>
                                              <a:dgm id="{BF5E0946-8F70-4989-8BC9-DB52045C952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Networks</a:t>
            </a:r>
            <a:endParaRPr lang="en-US" dirty="0"/>
          </a:p>
        </p:txBody>
      </p:sp>
      <p:sp>
        <p:nvSpPr>
          <p:cNvPr id="3" name="Content Placeholder 2"/>
          <p:cNvSpPr>
            <a:spLocks noGrp="1"/>
          </p:cNvSpPr>
          <p:nvPr>
            <p:ph idx="1"/>
          </p:nvPr>
        </p:nvSpPr>
        <p:spPr>
          <a:xfrm>
            <a:off x="304800" y="1066800"/>
            <a:ext cx="6019800" cy="5486400"/>
          </a:xfrm>
        </p:spPr>
        <p:txBody>
          <a:bodyPr/>
          <a:lstStyle/>
          <a:p>
            <a:r>
              <a:rPr lang="en-US" dirty="0" smtClean="0"/>
              <a:t>Type of Wired home Network</a:t>
            </a:r>
          </a:p>
          <a:p>
            <a:r>
              <a:rPr lang="en-US" dirty="0" smtClean="0"/>
              <a:t>Ethernet</a:t>
            </a:r>
          </a:p>
          <a:p>
            <a:pPr lvl="1"/>
            <a:r>
              <a:rPr lang="en-US" dirty="0" smtClean="0"/>
              <a:t>Connect computers via cable</a:t>
            </a:r>
          </a:p>
          <a:p>
            <a:r>
              <a:rPr lang="en-US" dirty="0" err="1" smtClean="0"/>
              <a:t>Powerline</a:t>
            </a:r>
            <a:endParaRPr lang="en-US" dirty="0" smtClean="0"/>
          </a:p>
          <a:p>
            <a:pPr lvl="1"/>
            <a:r>
              <a:rPr lang="en-US" dirty="0" smtClean="0"/>
              <a:t>Use electrical lines in house</a:t>
            </a:r>
          </a:p>
          <a:p>
            <a:r>
              <a:rPr lang="en-US" dirty="0" err="1" smtClean="0"/>
              <a:t>Phoneline</a:t>
            </a:r>
            <a:endParaRPr lang="en-US" dirty="0" smtClean="0"/>
          </a:p>
          <a:p>
            <a:pPr lvl="1"/>
            <a:r>
              <a:rPr lang="en-US" dirty="0" smtClean="0"/>
              <a:t>Use telephone lines </a:t>
            </a:r>
          </a:p>
          <a:p>
            <a:r>
              <a:rPr lang="en-US" dirty="0" err="1" smtClean="0"/>
              <a:t>HomeRF</a:t>
            </a:r>
            <a:r>
              <a:rPr lang="en-US" dirty="0" smtClean="0"/>
              <a:t> (Radio Frequency)</a:t>
            </a:r>
          </a:p>
          <a:p>
            <a:pPr lvl="1"/>
            <a:r>
              <a:rPr lang="en-US" dirty="0" smtClean="0"/>
              <a:t>wireless</a:t>
            </a:r>
            <a:endParaRPr lang="en-US" dirty="0"/>
          </a:p>
        </p:txBody>
      </p:sp>
      <p:graphicFrame>
        <p:nvGraphicFramePr>
          <p:cNvPr id="5" name="Diagram 4"/>
          <p:cNvGraphicFramePr/>
          <p:nvPr/>
        </p:nvGraphicFramePr>
        <p:xfrm>
          <a:off x="6477000" y="1143000"/>
          <a:ext cx="2362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2000"/>
                                  </p:stCondLst>
                                  <p:childTnLst>
                                    <p:set>
                                      <p:cBhvr>
                                        <p:cTn id="6" dur="1" fill="hold">
                                          <p:stCondLst>
                                            <p:cond delay="0"/>
                                          </p:stCondLst>
                                        </p:cTn>
                                        <p:tgtEl>
                                          <p:spTgt spid="5">
                                            <p:graphicEl>
                                              <a:dgm id="{F1EAC293-7B6D-4525-BEAF-526AD6266977}"/>
                                            </p:graphicEl>
                                          </p:spTgt>
                                        </p:tgtEl>
                                        <p:attrNameLst>
                                          <p:attrName>style.visibility</p:attrName>
                                        </p:attrNameLst>
                                      </p:cBhvr>
                                      <p:to>
                                        <p:strVal val="visible"/>
                                      </p:to>
                                    </p:set>
                                    <p:animEffect transition="in" filter="dissolve">
                                      <p:cBhvr>
                                        <p:cTn id="7" dur="500"/>
                                        <p:tgtEl>
                                          <p:spTgt spid="5">
                                            <p:graphicEl>
                                              <a:dgm id="{F1EAC293-7B6D-4525-BEAF-526AD626697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2000"/>
                                  </p:stCondLst>
                                  <p:childTnLst>
                                    <p:set>
                                      <p:cBhvr>
                                        <p:cTn id="11" dur="1" fill="hold">
                                          <p:stCondLst>
                                            <p:cond delay="0"/>
                                          </p:stCondLst>
                                        </p:cTn>
                                        <p:tgtEl>
                                          <p:spTgt spid="5">
                                            <p:graphicEl>
                                              <a:dgm id="{E615EB74-6587-46E7-8B14-3D6B69435827}"/>
                                            </p:graphicEl>
                                          </p:spTgt>
                                        </p:tgtEl>
                                        <p:attrNameLst>
                                          <p:attrName>style.visibility</p:attrName>
                                        </p:attrNameLst>
                                      </p:cBhvr>
                                      <p:to>
                                        <p:strVal val="visible"/>
                                      </p:to>
                                    </p:set>
                                    <p:animEffect transition="in" filter="dissolve">
                                      <p:cBhvr>
                                        <p:cTn id="12" dur="500"/>
                                        <p:tgtEl>
                                          <p:spTgt spid="5">
                                            <p:graphicEl>
                                              <a:dgm id="{E615EB74-6587-46E7-8B14-3D6B69435827}"/>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2000"/>
                                  </p:stCondLst>
                                  <p:childTnLst>
                                    <p:set>
                                      <p:cBhvr>
                                        <p:cTn id="16" dur="1" fill="hold">
                                          <p:stCondLst>
                                            <p:cond delay="0"/>
                                          </p:stCondLst>
                                        </p:cTn>
                                        <p:tgtEl>
                                          <p:spTgt spid="5">
                                            <p:graphicEl>
                                              <a:dgm id="{EAECA25C-191C-4B83-B8FB-FF9A1C58A0FC}"/>
                                            </p:graphicEl>
                                          </p:spTgt>
                                        </p:tgtEl>
                                        <p:attrNameLst>
                                          <p:attrName>style.visibility</p:attrName>
                                        </p:attrNameLst>
                                      </p:cBhvr>
                                      <p:to>
                                        <p:strVal val="visible"/>
                                      </p:to>
                                    </p:set>
                                    <p:animEffect transition="in" filter="dissolve">
                                      <p:cBhvr>
                                        <p:cTn id="17" dur="500"/>
                                        <p:tgtEl>
                                          <p:spTgt spid="5">
                                            <p:graphicEl>
                                              <a:dgm id="{EAECA25C-191C-4B83-B8FB-FF9A1C58A0F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2000"/>
                                  </p:stCondLst>
                                  <p:childTnLst>
                                    <p:set>
                                      <p:cBhvr>
                                        <p:cTn id="21" dur="1" fill="hold">
                                          <p:stCondLst>
                                            <p:cond delay="0"/>
                                          </p:stCondLst>
                                        </p:cTn>
                                        <p:tgtEl>
                                          <p:spTgt spid="5">
                                            <p:graphicEl>
                                              <a:dgm id="{0449052F-5C16-455B-B60E-89F5F3074742}"/>
                                            </p:graphicEl>
                                          </p:spTgt>
                                        </p:tgtEl>
                                        <p:attrNameLst>
                                          <p:attrName>style.visibility</p:attrName>
                                        </p:attrNameLst>
                                      </p:cBhvr>
                                      <p:to>
                                        <p:strVal val="visible"/>
                                      </p:to>
                                    </p:set>
                                    <p:animEffect transition="in" filter="dissolve">
                                      <p:cBhvr>
                                        <p:cTn id="22" dur="500"/>
                                        <p:tgtEl>
                                          <p:spTgt spid="5">
                                            <p:graphicEl>
                                              <a:dgm id="{0449052F-5C16-455B-B60E-89F5F307474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 Networks</a:t>
            </a:r>
            <a:endParaRPr lang="en-US" dirty="0"/>
          </a:p>
        </p:txBody>
      </p:sp>
      <p:sp>
        <p:nvSpPr>
          <p:cNvPr id="3" name="Content Placeholder 2"/>
          <p:cNvSpPr>
            <a:spLocks noGrp="1"/>
          </p:cNvSpPr>
          <p:nvPr>
            <p:ph idx="1"/>
          </p:nvPr>
        </p:nvSpPr>
        <p:spPr>
          <a:xfrm>
            <a:off x="304800" y="1066800"/>
            <a:ext cx="8534400" cy="838200"/>
          </a:xfrm>
        </p:spPr>
        <p:txBody>
          <a:bodyPr/>
          <a:lstStyle/>
          <a:p>
            <a:endParaRPr lang="en-US" dirty="0"/>
          </a:p>
        </p:txBody>
      </p:sp>
      <p:pic>
        <p:nvPicPr>
          <p:cNvPr id="4" name="Content Placeholder 7"/>
          <p:cNvPicPr>
            <a:picLocks noChangeAspect="1"/>
          </p:cNvPicPr>
          <p:nvPr/>
        </p:nvPicPr>
        <p:blipFill>
          <a:blip r:embed="rId2" cstate="print"/>
          <a:srcRect/>
          <a:stretch>
            <a:fillRect/>
          </a:stretch>
        </p:blipFill>
        <p:spPr bwMode="auto">
          <a:xfrm>
            <a:off x="457200" y="1143000"/>
            <a:ext cx="7467600" cy="561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Communications Channel</a:t>
            </a:r>
            <a:endParaRPr lang="en-US">
              <a:latin typeface="Arial Unicode MS" pitchFamily="34" charset="-128"/>
            </a:endParaRPr>
          </a:p>
        </p:txBody>
      </p:sp>
      <p:sp>
        <p:nvSpPr>
          <p:cNvPr id="84995" name="Rectangle 3"/>
          <p:cNvSpPr>
            <a:spLocks noGrp="1" noChangeArrowheads="1"/>
          </p:cNvSpPr>
          <p:nvPr>
            <p:ph type="body" idx="1"/>
          </p:nvPr>
        </p:nvSpPr>
        <p:spPr>
          <a:xfrm>
            <a:off x="319088" y="1079500"/>
            <a:ext cx="8824912" cy="2514600"/>
          </a:xfrm>
        </p:spPr>
        <p:txBody>
          <a:bodyPr/>
          <a:lstStyle/>
          <a:p>
            <a:pPr marL="0" indent="0"/>
            <a:r>
              <a:rPr lang="en-US"/>
              <a:t>How is a request sent over the Internet using a communications channel?</a:t>
            </a:r>
            <a:endParaRPr lang="en-US">
              <a:latin typeface="Arial Unicode MS" pitchFamily="34" charset="-128"/>
            </a:endParaRPr>
          </a:p>
        </p:txBody>
      </p:sp>
      <p:pic>
        <p:nvPicPr>
          <p:cNvPr id="85016" name="Picture 24" descr="Fig09-34"/>
          <p:cNvPicPr>
            <a:picLocks noChangeAspect="1" noChangeArrowheads="1"/>
          </p:cNvPicPr>
          <p:nvPr/>
        </p:nvPicPr>
        <p:blipFill>
          <a:blip r:embed="rId2" cstate="print"/>
          <a:srcRect/>
          <a:stretch>
            <a:fillRect/>
          </a:stretch>
        </p:blipFill>
        <p:spPr bwMode="auto">
          <a:xfrm>
            <a:off x="4830763" y="1676400"/>
            <a:ext cx="4087812" cy="4600575"/>
          </a:xfrm>
          <a:prstGeom prst="rect">
            <a:avLst/>
          </a:prstGeom>
          <a:noFill/>
          <a:effectLst>
            <a:outerShdw dist="107763" dir="2700000" algn="ctr" rotWithShape="0">
              <a:srgbClr val="808080"/>
            </a:outerShdw>
          </a:effectLst>
        </p:spPr>
      </p:pic>
      <p:sp>
        <p:nvSpPr>
          <p:cNvPr id="85017" name="Text Box 25"/>
          <p:cNvSpPr txBox="1">
            <a:spLocks noChangeArrowheads="1"/>
          </p:cNvSpPr>
          <p:nvPr/>
        </p:nvSpPr>
        <p:spPr bwMode="auto">
          <a:xfrm>
            <a:off x="2438400" y="2133600"/>
            <a:ext cx="2362200" cy="884238"/>
          </a:xfrm>
          <a:prstGeom prst="rect">
            <a:avLst/>
          </a:prstGeom>
          <a:noFill/>
          <a:ln w="9525">
            <a:noFill/>
            <a:miter lim="800000"/>
            <a:headEnd/>
            <a:tailEnd/>
          </a:ln>
          <a:effectLst/>
        </p:spPr>
        <p:txBody>
          <a:bodyPr>
            <a:spAutoFit/>
          </a:bodyPr>
          <a:lstStyle/>
          <a:p>
            <a:pPr>
              <a:spcBef>
                <a:spcPct val="50000"/>
              </a:spcBef>
            </a:pPr>
            <a:r>
              <a:rPr kumimoji="1" lang="en-US" sz="1400" b="1" dirty="0">
                <a:solidFill>
                  <a:srgbClr val="000000"/>
                </a:solidFill>
                <a:effectLst/>
                <a:latin typeface="Arial (W1)" pitchFamily="34" charset="0"/>
              </a:rPr>
              <a:t>Step 1.</a:t>
            </a:r>
            <a:r>
              <a:rPr kumimoji="1" lang="en-US" sz="1600" b="1" dirty="0">
                <a:solidFill>
                  <a:srgbClr val="000000"/>
                </a:solidFill>
                <a:effectLst/>
                <a:latin typeface="Arial (W1)" pitchFamily="34" charset="0"/>
              </a:rPr>
              <a:t> </a:t>
            </a:r>
            <a:r>
              <a:rPr kumimoji="1" lang="en-US" sz="1200" dirty="0">
                <a:solidFill>
                  <a:srgbClr val="000000"/>
                </a:solidFill>
                <a:effectLst/>
                <a:latin typeface="Times New Roman" pitchFamily="18" charset="0"/>
              </a:rPr>
              <a:t>The sending device requests information using either </a:t>
            </a:r>
            <a:br>
              <a:rPr kumimoji="1" lang="en-US" sz="1200" dirty="0">
                <a:solidFill>
                  <a:srgbClr val="000000"/>
                </a:solidFill>
                <a:effectLst/>
                <a:latin typeface="Times New Roman" pitchFamily="18" charset="0"/>
              </a:rPr>
            </a:br>
            <a:r>
              <a:rPr kumimoji="1" lang="en-US" sz="1200" dirty="0">
                <a:solidFill>
                  <a:srgbClr val="000000"/>
                </a:solidFill>
                <a:effectLst/>
                <a:latin typeface="Times New Roman" pitchFamily="18" charset="0"/>
              </a:rPr>
              <a:t>a physical transmission media </a:t>
            </a:r>
            <a:br>
              <a:rPr kumimoji="1" lang="en-US" sz="1200" dirty="0">
                <a:solidFill>
                  <a:srgbClr val="000000"/>
                </a:solidFill>
                <a:effectLst/>
                <a:latin typeface="Times New Roman" pitchFamily="18" charset="0"/>
              </a:rPr>
            </a:br>
            <a:r>
              <a:rPr kumimoji="1" lang="en-US" sz="1200" dirty="0">
                <a:solidFill>
                  <a:srgbClr val="000000"/>
                </a:solidFill>
                <a:effectLst/>
                <a:latin typeface="Times New Roman" pitchFamily="18" charset="0"/>
              </a:rPr>
              <a:t>or a wireless transmission media</a:t>
            </a:r>
            <a:r>
              <a:rPr kumimoji="1" lang="en-US" sz="1200" dirty="0">
                <a:solidFill>
                  <a:srgbClr val="000000"/>
                </a:solidFill>
                <a:latin typeface="Times New Roman" pitchFamily="18" charset="0"/>
              </a:rPr>
              <a:t>.</a:t>
            </a:r>
          </a:p>
        </p:txBody>
      </p:sp>
      <p:sp>
        <p:nvSpPr>
          <p:cNvPr id="85018" name="Text Box 26"/>
          <p:cNvSpPr txBox="1">
            <a:spLocks noChangeArrowheads="1"/>
          </p:cNvSpPr>
          <p:nvPr/>
        </p:nvSpPr>
        <p:spPr bwMode="auto">
          <a:xfrm>
            <a:off x="2070100" y="3187700"/>
            <a:ext cx="2590800" cy="1066800"/>
          </a:xfrm>
          <a:prstGeom prst="rect">
            <a:avLst/>
          </a:prstGeom>
          <a:noFill/>
          <a:ln w="9525">
            <a:noFill/>
            <a:miter lim="800000"/>
            <a:headEnd/>
            <a:tailEnd/>
          </a:ln>
          <a:effectLst/>
        </p:spPr>
        <p:txBody>
          <a:bodyPr>
            <a:spAutoFit/>
          </a:bodyPr>
          <a:lstStyle/>
          <a:p>
            <a:pPr>
              <a:spcBef>
                <a:spcPct val="50000"/>
              </a:spcBef>
            </a:pPr>
            <a:r>
              <a:rPr kumimoji="1" lang="en-US" sz="1400" b="1" dirty="0">
                <a:solidFill>
                  <a:srgbClr val="000000"/>
                </a:solidFill>
                <a:effectLst/>
                <a:latin typeface="Arial (W1)" pitchFamily="34" charset="0"/>
              </a:rPr>
              <a:t>Step 2.</a:t>
            </a:r>
            <a:r>
              <a:rPr kumimoji="1" lang="en-US" sz="1600" b="1" dirty="0">
                <a:solidFill>
                  <a:srgbClr val="000000"/>
                </a:solidFill>
                <a:effectLst/>
                <a:latin typeface="Arial (W1)" pitchFamily="34" charset="0"/>
              </a:rPr>
              <a:t> </a:t>
            </a:r>
            <a:r>
              <a:rPr kumimoji="1" lang="en-US" sz="1200" dirty="0">
                <a:solidFill>
                  <a:srgbClr val="000000"/>
                </a:solidFill>
                <a:effectLst/>
                <a:latin typeface="Times New Roman" pitchFamily="18" charset="0"/>
              </a:rPr>
              <a:t>When the request leaves </a:t>
            </a:r>
            <a:br>
              <a:rPr kumimoji="1" lang="en-US" sz="1200" dirty="0">
                <a:solidFill>
                  <a:srgbClr val="000000"/>
                </a:solidFill>
                <a:effectLst/>
                <a:latin typeface="Times New Roman" pitchFamily="18" charset="0"/>
              </a:rPr>
            </a:br>
            <a:r>
              <a:rPr kumimoji="1" lang="en-US" sz="1200" dirty="0">
                <a:solidFill>
                  <a:srgbClr val="000000"/>
                </a:solidFill>
                <a:effectLst/>
                <a:latin typeface="Times New Roman" pitchFamily="18" charset="0"/>
              </a:rPr>
              <a:t>the ISP, it travels over T1 lines, microwave stations, earth-based stations, and communications satellites until it reaches the Internet backbone.</a:t>
            </a:r>
          </a:p>
        </p:txBody>
      </p:sp>
      <p:sp>
        <p:nvSpPr>
          <p:cNvPr id="85019" name="Text Box 27"/>
          <p:cNvSpPr txBox="1">
            <a:spLocks noChangeArrowheads="1"/>
          </p:cNvSpPr>
          <p:nvPr/>
        </p:nvSpPr>
        <p:spPr bwMode="auto">
          <a:xfrm>
            <a:off x="2173288" y="4648200"/>
            <a:ext cx="2590800" cy="519113"/>
          </a:xfrm>
          <a:prstGeom prst="rect">
            <a:avLst/>
          </a:prstGeom>
          <a:noFill/>
          <a:ln w="9525">
            <a:noFill/>
            <a:miter lim="800000"/>
            <a:headEnd/>
            <a:tailEnd/>
          </a:ln>
          <a:effectLst/>
        </p:spPr>
        <p:txBody>
          <a:bodyPr>
            <a:spAutoFit/>
          </a:bodyPr>
          <a:lstStyle/>
          <a:p>
            <a:pPr>
              <a:spcBef>
                <a:spcPct val="50000"/>
              </a:spcBef>
            </a:pPr>
            <a:r>
              <a:rPr kumimoji="1" lang="en-US" sz="1400" b="1" dirty="0">
                <a:solidFill>
                  <a:srgbClr val="000000"/>
                </a:solidFill>
                <a:effectLst/>
                <a:latin typeface="Arial (W1)" pitchFamily="34" charset="0"/>
              </a:rPr>
              <a:t>Step 3.</a:t>
            </a:r>
            <a:r>
              <a:rPr kumimoji="1" lang="en-US" sz="1600" b="1" dirty="0">
                <a:solidFill>
                  <a:srgbClr val="000000"/>
                </a:solidFill>
                <a:effectLst/>
                <a:latin typeface="Arial (W1)" pitchFamily="34" charset="0"/>
              </a:rPr>
              <a:t> </a:t>
            </a:r>
            <a:r>
              <a:rPr kumimoji="1" lang="en-US" sz="1200" dirty="0">
                <a:solidFill>
                  <a:srgbClr val="000000"/>
                </a:solidFill>
                <a:effectLst/>
                <a:latin typeface="Times New Roman" pitchFamily="18" charset="0"/>
              </a:rPr>
              <a:t>The request travels over T3 lines along the Internet backbone</a:t>
            </a:r>
            <a:r>
              <a:rPr kumimoji="1" lang="en-US" sz="1200" dirty="0">
                <a:solidFill>
                  <a:srgbClr val="000000"/>
                </a:solidFill>
                <a:latin typeface="Times New Roman" pitchFamily="18" charset="0"/>
              </a:rPr>
              <a:t>.</a:t>
            </a:r>
          </a:p>
        </p:txBody>
      </p:sp>
      <p:sp>
        <p:nvSpPr>
          <p:cNvPr id="85020" name="Text Box 28"/>
          <p:cNvSpPr txBox="1">
            <a:spLocks noChangeArrowheads="1"/>
          </p:cNvSpPr>
          <p:nvPr/>
        </p:nvSpPr>
        <p:spPr bwMode="auto">
          <a:xfrm>
            <a:off x="1674813" y="5500688"/>
            <a:ext cx="3124200" cy="519112"/>
          </a:xfrm>
          <a:prstGeom prst="rect">
            <a:avLst/>
          </a:prstGeom>
          <a:noFill/>
          <a:ln w="9525">
            <a:noFill/>
            <a:miter lim="800000"/>
            <a:headEnd/>
            <a:tailEnd/>
          </a:ln>
          <a:effectLst/>
        </p:spPr>
        <p:txBody>
          <a:bodyPr>
            <a:spAutoFit/>
          </a:bodyPr>
          <a:lstStyle/>
          <a:p>
            <a:pPr>
              <a:spcBef>
                <a:spcPct val="50000"/>
              </a:spcBef>
            </a:pPr>
            <a:r>
              <a:rPr kumimoji="1" lang="en-US" sz="1400" b="1" dirty="0">
                <a:solidFill>
                  <a:srgbClr val="000000"/>
                </a:solidFill>
                <a:effectLst/>
                <a:latin typeface="Arial (W1)" pitchFamily="34" charset="0"/>
              </a:rPr>
              <a:t>Step 4.</a:t>
            </a:r>
            <a:r>
              <a:rPr kumimoji="1" lang="en-US" sz="1600" b="1" dirty="0">
                <a:solidFill>
                  <a:srgbClr val="000000"/>
                </a:solidFill>
                <a:effectLst/>
                <a:latin typeface="Arial (W1)" pitchFamily="34" charset="0"/>
              </a:rPr>
              <a:t> </a:t>
            </a:r>
            <a:r>
              <a:rPr kumimoji="1" lang="en-US" sz="1200" dirty="0">
                <a:solidFill>
                  <a:srgbClr val="000000"/>
                </a:solidFill>
                <a:effectLst/>
                <a:latin typeface="Times New Roman" pitchFamily="18" charset="0"/>
              </a:rPr>
              <a:t>The Request travels over T1 lines until it reaches the destination network server.</a:t>
            </a:r>
          </a:p>
        </p:txBody>
      </p:sp>
      <p:sp>
        <p:nvSpPr>
          <p:cNvPr id="85021" name="Line 29"/>
          <p:cNvSpPr>
            <a:spLocks noChangeShapeType="1"/>
          </p:cNvSpPr>
          <p:nvPr/>
        </p:nvSpPr>
        <p:spPr bwMode="auto">
          <a:xfrm flipV="1">
            <a:off x="4659313" y="2351088"/>
            <a:ext cx="928687" cy="315912"/>
          </a:xfrm>
          <a:prstGeom prst="line">
            <a:avLst/>
          </a:prstGeom>
          <a:noFill/>
          <a:ln w="38100">
            <a:solidFill>
              <a:schemeClr val="hlink"/>
            </a:solidFill>
            <a:round/>
            <a:headEnd/>
            <a:tailEnd type="triangle" w="med" len="med"/>
          </a:ln>
          <a:effectLst/>
        </p:spPr>
        <p:txBody>
          <a:bodyPr/>
          <a:lstStyle/>
          <a:p>
            <a:endParaRPr lang="en-US"/>
          </a:p>
        </p:txBody>
      </p:sp>
      <p:sp>
        <p:nvSpPr>
          <p:cNvPr id="85022" name="Line 30"/>
          <p:cNvSpPr>
            <a:spLocks noChangeShapeType="1"/>
          </p:cNvSpPr>
          <p:nvPr/>
        </p:nvSpPr>
        <p:spPr bwMode="auto">
          <a:xfrm flipV="1">
            <a:off x="4659313" y="3429000"/>
            <a:ext cx="369887" cy="152400"/>
          </a:xfrm>
          <a:prstGeom prst="line">
            <a:avLst/>
          </a:prstGeom>
          <a:noFill/>
          <a:ln w="38100">
            <a:solidFill>
              <a:schemeClr val="hlink"/>
            </a:solidFill>
            <a:round/>
            <a:headEnd/>
            <a:tailEnd type="triangle" w="med" len="med"/>
          </a:ln>
          <a:effectLst/>
        </p:spPr>
        <p:txBody>
          <a:bodyPr/>
          <a:lstStyle/>
          <a:p>
            <a:endParaRPr lang="en-US"/>
          </a:p>
        </p:txBody>
      </p:sp>
      <p:sp>
        <p:nvSpPr>
          <p:cNvPr id="85023" name="Line 31"/>
          <p:cNvSpPr>
            <a:spLocks noChangeShapeType="1"/>
          </p:cNvSpPr>
          <p:nvPr/>
        </p:nvSpPr>
        <p:spPr bwMode="auto">
          <a:xfrm>
            <a:off x="4659313" y="4800600"/>
            <a:ext cx="2046287" cy="0"/>
          </a:xfrm>
          <a:prstGeom prst="line">
            <a:avLst/>
          </a:prstGeom>
          <a:noFill/>
          <a:ln w="38100">
            <a:solidFill>
              <a:schemeClr val="hlink"/>
            </a:solidFill>
            <a:round/>
            <a:headEnd/>
            <a:tailEnd type="triangle" w="med" len="med"/>
          </a:ln>
          <a:effectLst/>
        </p:spPr>
        <p:txBody>
          <a:bodyPr/>
          <a:lstStyle/>
          <a:p>
            <a:endParaRPr lang="en-US"/>
          </a:p>
        </p:txBody>
      </p:sp>
      <p:sp>
        <p:nvSpPr>
          <p:cNvPr id="85024" name="Line 32"/>
          <p:cNvSpPr>
            <a:spLocks noChangeShapeType="1"/>
          </p:cNvSpPr>
          <p:nvPr/>
        </p:nvSpPr>
        <p:spPr bwMode="auto">
          <a:xfrm>
            <a:off x="4659313" y="5867400"/>
            <a:ext cx="293687" cy="0"/>
          </a:xfrm>
          <a:prstGeom prst="line">
            <a:avLst/>
          </a:prstGeom>
          <a:noFill/>
          <a:ln w="38100">
            <a:solidFill>
              <a:schemeClr val="hlink"/>
            </a:solidFill>
            <a:round/>
            <a:headEnd/>
            <a:tailEnd type="triangle" w="med" len="med"/>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84995">
                                            <p:txEl>
                                              <p:pRg st="0" end="0"/>
                                            </p:txEl>
                                          </p:spTgt>
                                        </p:tgtEl>
                                        <p:attrNameLst>
                                          <p:attrName>style.visibility</p:attrName>
                                        </p:attrNameLst>
                                      </p:cBhvr>
                                      <p:to>
                                        <p:strVal val="visible"/>
                                      </p:to>
                                    </p:set>
                                    <p:animEffect transition="in" filter="wipe(left)">
                                      <p:cBhvr>
                                        <p:cTn id="7" dur="500"/>
                                        <p:tgtEl>
                                          <p:spTgt spid="84995">
                                            <p:txEl>
                                              <p:pRg st="0" end="0"/>
                                            </p:txEl>
                                          </p:spTgt>
                                        </p:tgtEl>
                                      </p:cBhvr>
                                    </p:animEffect>
                                  </p:childTnLst>
                                </p:cTn>
                              </p:par>
                            </p:childTnLst>
                          </p:cTn>
                        </p:par>
                        <p:par>
                          <p:cTn id="8" fill="hold">
                            <p:stCondLst>
                              <p:cond delay="1500"/>
                            </p:stCondLst>
                            <p:childTnLst>
                              <p:par>
                                <p:cTn id="9" presetID="3" presetClass="entr" presetSubtype="5" fill="hold" nodeType="afterEffect">
                                  <p:stCondLst>
                                    <p:cond delay="2000"/>
                                  </p:stCondLst>
                                  <p:childTnLst>
                                    <p:set>
                                      <p:cBhvr>
                                        <p:cTn id="10" dur="1" fill="hold">
                                          <p:stCondLst>
                                            <p:cond delay="0"/>
                                          </p:stCondLst>
                                        </p:cTn>
                                        <p:tgtEl>
                                          <p:spTgt spid="85016"/>
                                        </p:tgtEl>
                                        <p:attrNameLst>
                                          <p:attrName>style.visibility</p:attrName>
                                        </p:attrNameLst>
                                      </p:cBhvr>
                                      <p:to>
                                        <p:strVal val="visible"/>
                                      </p:to>
                                    </p:set>
                                    <p:animEffect transition="in" filter="blinds(vertical)">
                                      <p:cBhvr>
                                        <p:cTn id="11" dur="500"/>
                                        <p:tgtEl>
                                          <p:spTgt spid="85016"/>
                                        </p:tgtEl>
                                      </p:cBhvr>
                                    </p:animEffect>
                                  </p:childTnLst>
                                </p:cTn>
                              </p:par>
                            </p:childTnLst>
                          </p:cTn>
                        </p:par>
                        <p:par>
                          <p:cTn id="12" fill="hold">
                            <p:stCondLst>
                              <p:cond delay="4000"/>
                            </p:stCondLst>
                            <p:childTnLst>
                              <p:par>
                                <p:cTn id="13" presetID="1" presetClass="entr" presetSubtype="0" fill="hold" grpId="0" nodeType="afterEffect">
                                  <p:stCondLst>
                                    <p:cond delay="3000"/>
                                  </p:stCondLst>
                                  <p:childTnLst>
                                    <p:set>
                                      <p:cBhvr>
                                        <p:cTn id="14" dur="1" fill="hold">
                                          <p:stCondLst>
                                            <p:cond delay="499"/>
                                          </p:stCondLst>
                                        </p:cTn>
                                        <p:tgtEl>
                                          <p:spTgt spid="85017"/>
                                        </p:tgtEl>
                                        <p:attrNameLst>
                                          <p:attrName>style.visibility</p:attrName>
                                        </p:attrNameLst>
                                      </p:cBhvr>
                                      <p:to>
                                        <p:strVal val="visible"/>
                                      </p:to>
                                    </p:set>
                                  </p:childTnLst>
                                </p:cTn>
                              </p:par>
                            </p:childTnLst>
                          </p:cTn>
                        </p:par>
                        <p:par>
                          <p:cTn id="15" fill="hold">
                            <p:stCondLst>
                              <p:cond delay="7500"/>
                            </p:stCondLst>
                            <p:childTnLst>
                              <p:par>
                                <p:cTn id="16" presetID="22" presetClass="entr" presetSubtype="8" fill="hold" grpId="0" nodeType="afterEffect">
                                  <p:stCondLst>
                                    <p:cond delay="1000"/>
                                  </p:stCondLst>
                                  <p:childTnLst>
                                    <p:set>
                                      <p:cBhvr>
                                        <p:cTn id="17" dur="1" fill="hold">
                                          <p:stCondLst>
                                            <p:cond delay="0"/>
                                          </p:stCondLst>
                                        </p:cTn>
                                        <p:tgtEl>
                                          <p:spTgt spid="85021"/>
                                        </p:tgtEl>
                                        <p:attrNameLst>
                                          <p:attrName>style.visibility</p:attrName>
                                        </p:attrNameLst>
                                      </p:cBhvr>
                                      <p:to>
                                        <p:strVal val="visible"/>
                                      </p:to>
                                    </p:set>
                                    <p:animEffect transition="in" filter="wipe(left)">
                                      <p:cBhvr>
                                        <p:cTn id="18" dur="500"/>
                                        <p:tgtEl>
                                          <p:spTgt spid="85021"/>
                                        </p:tgtEl>
                                      </p:cBhvr>
                                    </p:animEffect>
                                  </p:childTnLst>
                                </p:cTn>
                              </p:par>
                            </p:childTnLst>
                          </p:cTn>
                        </p:par>
                        <p:par>
                          <p:cTn id="19" fill="hold">
                            <p:stCondLst>
                              <p:cond delay="9000"/>
                            </p:stCondLst>
                            <p:childTnLst>
                              <p:par>
                                <p:cTn id="20" presetID="1" presetClass="entr" presetSubtype="0" fill="hold" grpId="0" nodeType="afterEffect">
                                  <p:stCondLst>
                                    <p:cond delay="4000"/>
                                  </p:stCondLst>
                                  <p:childTnLst>
                                    <p:set>
                                      <p:cBhvr>
                                        <p:cTn id="21" dur="1" fill="hold">
                                          <p:stCondLst>
                                            <p:cond delay="499"/>
                                          </p:stCondLst>
                                        </p:cTn>
                                        <p:tgtEl>
                                          <p:spTgt spid="85018"/>
                                        </p:tgtEl>
                                        <p:attrNameLst>
                                          <p:attrName>style.visibility</p:attrName>
                                        </p:attrNameLst>
                                      </p:cBhvr>
                                      <p:to>
                                        <p:strVal val="visible"/>
                                      </p:to>
                                    </p:set>
                                  </p:childTnLst>
                                </p:cTn>
                              </p:par>
                            </p:childTnLst>
                          </p:cTn>
                        </p:par>
                        <p:par>
                          <p:cTn id="22" fill="hold">
                            <p:stCondLst>
                              <p:cond delay="13500"/>
                            </p:stCondLst>
                            <p:childTnLst>
                              <p:par>
                                <p:cTn id="23" presetID="22" presetClass="entr" presetSubtype="8" fill="hold" grpId="0" nodeType="afterEffect">
                                  <p:stCondLst>
                                    <p:cond delay="1000"/>
                                  </p:stCondLst>
                                  <p:childTnLst>
                                    <p:set>
                                      <p:cBhvr>
                                        <p:cTn id="24" dur="1" fill="hold">
                                          <p:stCondLst>
                                            <p:cond delay="0"/>
                                          </p:stCondLst>
                                        </p:cTn>
                                        <p:tgtEl>
                                          <p:spTgt spid="85022"/>
                                        </p:tgtEl>
                                        <p:attrNameLst>
                                          <p:attrName>style.visibility</p:attrName>
                                        </p:attrNameLst>
                                      </p:cBhvr>
                                      <p:to>
                                        <p:strVal val="visible"/>
                                      </p:to>
                                    </p:set>
                                    <p:animEffect transition="in" filter="wipe(left)">
                                      <p:cBhvr>
                                        <p:cTn id="25" dur="500"/>
                                        <p:tgtEl>
                                          <p:spTgt spid="85022"/>
                                        </p:tgtEl>
                                      </p:cBhvr>
                                    </p:animEffect>
                                  </p:childTnLst>
                                </p:cTn>
                              </p:par>
                            </p:childTnLst>
                          </p:cTn>
                        </p:par>
                        <p:par>
                          <p:cTn id="26" fill="hold">
                            <p:stCondLst>
                              <p:cond delay="15000"/>
                            </p:stCondLst>
                            <p:childTnLst>
                              <p:par>
                                <p:cTn id="27" presetID="1" presetClass="entr" presetSubtype="0" fill="hold" grpId="0" nodeType="afterEffect">
                                  <p:stCondLst>
                                    <p:cond delay="4000"/>
                                  </p:stCondLst>
                                  <p:childTnLst>
                                    <p:set>
                                      <p:cBhvr>
                                        <p:cTn id="28" dur="1" fill="hold">
                                          <p:stCondLst>
                                            <p:cond delay="499"/>
                                          </p:stCondLst>
                                        </p:cTn>
                                        <p:tgtEl>
                                          <p:spTgt spid="85019"/>
                                        </p:tgtEl>
                                        <p:attrNameLst>
                                          <p:attrName>style.visibility</p:attrName>
                                        </p:attrNameLst>
                                      </p:cBhvr>
                                      <p:to>
                                        <p:strVal val="visible"/>
                                      </p:to>
                                    </p:set>
                                  </p:childTnLst>
                                </p:cTn>
                              </p:par>
                            </p:childTnLst>
                          </p:cTn>
                        </p:par>
                        <p:par>
                          <p:cTn id="29" fill="hold">
                            <p:stCondLst>
                              <p:cond delay="19500"/>
                            </p:stCondLst>
                            <p:childTnLst>
                              <p:par>
                                <p:cTn id="30" presetID="22" presetClass="entr" presetSubtype="8" fill="hold" grpId="0" nodeType="afterEffect">
                                  <p:stCondLst>
                                    <p:cond delay="1000"/>
                                  </p:stCondLst>
                                  <p:childTnLst>
                                    <p:set>
                                      <p:cBhvr>
                                        <p:cTn id="31" dur="1" fill="hold">
                                          <p:stCondLst>
                                            <p:cond delay="0"/>
                                          </p:stCondLst>
                                        </p:cTn>
                                        <p:tgtEl>
                                          <p:spTgt spid="85023"/>
                                        </p:tgtEl>
                                        <p:attrNameLst>
                                          <p:attrName>style.visibility</p:attrName>
                                        </p:attrNameLst>
                                      </p:cBhvr>
                                      <p:to>
                                        <p:strVal val="visible"/>
                                      </p:to>
                                    </p:set>
                                    <p:animEffect transition="in" filter="wipe(left)">
                                      <p:cBhvr>
                                        <p:cTn id="32" dur="500"/>
                                        <p:tgtEl>
                                          <p:spTgt spid="85023"/>
                                        </p:tgtEl>
                                      </p:cBhvr>
                                    </p:animEffect>
                                  </p:childTnLst>
                                </p:cTn>
                              </p:par>
                            </p:childTnLst>
                          </p:cTn>
                        </p:par>
                        <p:par>
                          <p:cTn id="33" fill="hold">
                            <p:stCondLst>
                              <p:cond delay="21000"/>
                            </p:stCondLst>
                            <p:childTnLst>
                              <p:par>
                                <p:cTn id="34" presetID="1" presetClass="entr" presetSubtype="0" fill="hold" grpId="0" nodeType="afterEffect">
                                  <p:stCondLst>
                                    <p:cond delay="4000"/>
                                  </p:stCondLst>
                                  <p:childTnLst>
                                    <p:set>
                                      <p:cBhvr>
                                        <p:cTn id="35" dur="1" fill="hold">
                                          <p:stCondLst>
                                            <p:cond delay="499"/>
                                          </p:stCondLst>
                                        </p:cTn>
                                        <p:tgtEl>
                                          <p:spTgt spid="85020"/>
                                        </p:tgtEl>
                                        <p:attrNameLst>
                                          <p:attrName>style.visibility</p:attrName>
                                        </p:attrNameLst>
                                      </p:cBhvr>
                                      <p:to>
                                        <p:strVal val="visible"/>
                                      </p:to>
                                    </p:set>
                                  </p:childTnLst>
                                </p:cTn>
                              </p:par>
                            </p:childTnLst>
                          </p:cTn>
                        </p:par>
                        <p:par>
                          <p:cTn id="36" fill="hold">
                            <p:stCondLst>
                              <p:cond delay="25500"/>
                            </p:stCondLst>
                            <p:childTnLst>
                              <p:par>
                                <p:cTn id="37" presetID="22" presetClass="entr" presetSubtype="8" fill="hold" grpId="0" nodeType="afterEffect">
                                  <p:stCondLst>
                                    <p:cond delay="1000"/>
                                  </p:stCondLst>
                                  <p:childTnLst>
                                    <p:set>
                                      <p:cBhvr>
                                        <p:cTn id="38" dur="1" fill="hold">
                                          <p:stCondLst>
                                            <p:cond delay="0"/>
                                          </p:stCondLst>
                                        </p:cTn>
                                        <p:tgtEl>
                                          <p:spTgt spid="85024"/>
                                        </p:tgtEl>
                                        <p:attrNameLst>
                                          <p:attrName>style.visibility</p:attrName>
                                        </p:attrNameLst>
                                      </p:cBhvr>
                                      <p:to>
                                        <p:strVal val="visible"/>
                                      </p:to>
                                    </p:set>
                                    <p:animEffect transition="in" filter="wipe(left)">
                                      <p:cBhvr>
                                        <p:cTn id="39" dur="500"/>
                                        <p:tgtEl>
                                          <p:spTgt spid="850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bldLvl="5" autoUpdateAnimBg="0" advAuto="1000"/>
      <p:bldP spid="85017" grpId="0" autoUpdateAnimBg="0"/>
      <p:bldP spid="85018" grpId="0" autoUpdateAnimBg="0"/>
      <p:bldP spid="85019" grpId="0" autoUpdateAnimBg="0"/>
      <p:bldP spid="85020" grpId="0" autoUpdateAnimBg="0"/>
      <p:bldP spid="85021" grpId="0" animBg="1"/>
      <p:bldP spid="85022" grpId="0" animBg="1"/>
      <p:bldP spid="85023" grpId="0" animBg="1"/>
      <p:bldP spid="8502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Network Media</a:t>
            </a:r>
          </a:p>
          <a:p>
            <a:pPr lvl="1"/>
            <a:r>
              <a:rPr lang="en-US" dirty="0" smtClean="0"/>
              <a:t>Twisted Pair</a:t>
            </a:r>
          </a:p>
          <a:p>
            <a:pPr lvl="1"/>
            <a:r>
              <a:rPr lang="en-US" dirty="0" smtClean="0"/>
              <a:t>Coaxial Cable</a:t>
            </a:r>
          </a:p>
          <a:p>
            <a:pPr lvl="1"/>
            <a:r>
              <a:rPr lang="en-US" dirty="0" smtClean="0"/>
              <a:t>Fiber-optics</a:t>
            </a:r>
          </a:p>
          <a:p>
            <a:pPr lvl="1"/>
            <a:r>
              <a:rPr lang="en-US" dirty="0" smtClean="0"/>
              <a:t>Wireless Transmission Media</a:t>
            </a:r>
          </a:p>
          <a:p>
            <a:r>
              <a:rPr lang="en-US" dirty="0" smtClean="0"/>
              <a:t>Network Linking Devices</a:t>
            </a:r>
          </a:p>
          <a:p>
            <a:pPr lvl="1"/>
            <a:r>
              <a:rPr lang="en-US" dirty="0" smtClean="0"/>
              <a:t>Network Interface Cards</a:t>
            </a:r>
          </a:p>
          <a:p>
            <a:pPr lvl="1"/>
            <a:r>
              <a:rPr lang="en-US" dirty="0" smtClean="0"/>
              <a:t>Hubs, Switches</a:t>
            </a:r>
          </a:p>
          <a:p>
            <a:pPr lvl="1"/>
            <a:r>
              <a:rPr lang="en-US" dirty="0" smtClean="0"/>
              <a:t>Bridge, Routers, Gateways</a:t>
            </a:r>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9" name="Content Placeholder 8"/>
          <p:cNvSpPr>
            <a:spLocks noGrp="1"/>
          </p:cNvSpPr>
          <p:nvPr>
            <p:ph idx="1"/>
          </p:nvPr>
        </p:nvSpPr>
        <p:spPr>
          <a:xfrm>
            <a:off x="304800" y="1066800"/>
            <a:ext cx="8686800" cy="5486400"/>
          </a:xfrm>
        </p:spPr>
        <p:txBody>
          <a:bodyPr/>
          <a:lstStyle/>
          <a:p>
            <a:r>
              <a:rPr lang="en-US" dirty="0" smtClean="0"/>
              <a:t>Network Communication Standards</a:t>
            </a:r>
          </a:p>
          <a:p>
            <a:pPr lvl="1"/>
            <a:r>
              <a:rPr lang="en-US" dirty="0" smtClean="0"/>
              <a:t>Ethernet</a:t>
            </a:r>
          </a:p>
          <a:p>
            <a:pPr lvl="1"/>
            <a:r>
              <a:rPr lang="en-US" dirty="0" smtClean="0"/>
              <a:t>Token ring</a:t>
            </a:r>
          </a:p>
          <a:p>
            <a:pPr lvl="1"/>
            <a:r>
              <a:rPr lang="en-US" dirty="0" smtClean="0"/>
              <a:t>TCP/IP</a:t>
            </a:r>
          </a:p>
          <a:p>
            <a:pPr lvl="1"/>
            <a:r>
              <a:rPr lang="en-US" dirty="0" smtClean="0"/>
              <a:t>Wi-Fi, Blue tooth, </a:t>
            </a:r>
            <a:r>
              <a:rPr lang="en-US" dirty="0" err="1" smtClean="0"/>
              <a:t>WiMAX</a:t>
            </a:r>
            <a:endParaRPr lang="en-US" dirty="0" smtClean="0"/>
          </a:p>
          <a:p>
            <a:pPr lvl="1"/>
            <a:r>
              <a:rPr lang="en-US" dirty="0" smtClean="0"/>
              <a:t>IrDA, RFID, WAP</a:t>
            </a:r>
          </a:p>
          <a:p>
            <a:r>
              <a:rPr lang="en-US" dirty="0" smtClean="0"/>
              <a:t>Communications Over Telephone Lines</a:t>
            </a:r>
          </a:p>
          <a:p>
            <a:pPr lvl="1"/>
            <a:r>
              <a:rPr lang="en-US" dirty="0" smtClean="0"/>
              <a:t>Modem, Dialup, ISDN</a:t>
            </a:r>
          </a:p>
          <a:p>
            <a:pPr lvl="1"/>
            <a:r>
              <a:rPr lang="en-US" dirty="0" smtClean="0"/>
              <a:t>DSL, ADSL, Cable Modem</a:t>
            </a:r>
          </a:p>
          <a:p>
            <a:pPr lvl="1"/>
            <a:r>
              <a:rPr lang="en-US" dirty="0" smtClean="0"/>
              <a:t>T lines, ATM</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5745</TotalTime>
  <Words>2496</Words>
  <Application>Microsoft Office PowerPoint</Application>
  <PresentationFormat>On-screen Show (4:3)</PresentationFormat>
  <Paragraphs>481</Paragraphs>
  <Slides>78</Slides>
  <Notes>20</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Edge</vt:lpstr>
      <vt:lpstr>CSC 101 Introduction to Computing  Lecture 20 </vt:lpstr>
      <vt:lpstr>Last Lecture Summary I</vt:lpstr>
      <vt:lpstr>Last Lecture Summary II</vt:lpstr>
      <vt:lpstr>Objectives Overview</vt:lpstr>
      <vt:lpstr>Network Media</vt:lpstr>
      <vt:lpstr>Communication Channel</vt:lpstr>
      <vt:lpstr>Physical Transmission Media</vt:lpstr>
      <vt:lpstr>Physical Transmission Media</vt:lpstr>
      <vt:lpstr>Twisted Pair Cable</vt:lpstr>
      <vt:lpstr>Coaxial Cable</vt:lpstr>
      <vt:lpstr>Fiber-optic Cable</vt:lpstr>
      <vt:lpstr>Physical Transmission Media</vt:lpstr>
      <vt:lpstr>Wireless Media</vt:lpstr>
      <vt:lpstr>Wireless Transmission Media</vt:lpstr>
      <vt:lpstr>Wireless Transmission Media</vt:lpstr>
      <vt:lpstr>Wireless Transmission Media</vt:lpstr>
      <vt:lpstr>WirelessTransmission Media</vt:lpstr>
      <vt:lpstr>Network Linking Devices</vt:lpstr>
      <vt:lpstr>Network Interface Cards</vt:lpstr>
      <vt:lpstr>Communication Devices</vt:lpstr>
      <vt:lpstr>Communication Devices</vt:lpstr>
      <vt:lpstr>Hubs</vt:lpstr>
      <vt:lpstr>Switches</vt:lpstr>
      <vt:lpstr>Bridge</vt:lpstr>
      <vt:lpstr>Router</vt:lpstr>
      <vt:lpstr>Communication Devices</vt:lpstr>
      <vt:lpstr>Gateway</vt:lpstr>
      <vt:lpstr>Communication Devices</vt:lpstr>
      <vt:lpstr>Network Cabling</vt:lpstr>
      <vt:lpstr>Network Protocols</vt:lpstr>
      <vt:lpstr>Network Communication Standards</vt:lpstr>
      <vt:lpstr>Network Communication Standards</vt:lpstr>
      <vt:lpstr>Ethernet</vt:lpstr>
      <vt:lpstr>Fast Ethernet</vt:lpstr>
      <vt:lpstr>Gigabit Ethernet</vt:lpstr>
      <vt:lpstr>Token Ring</vt:lpstr>
      <vt:lpstr>IPX/SPX</vt:lpstr>
      <vt:lpstr>NetBEUI</vt:lpstr>
      <vt:lpstr>TCP/IP</vt:lpstr>
      <vt:lpstr>Communication Software</vt:lpstr>
      <vt:lpstr>Network Communication Standards</vt:lpstr>
      <vt:lpstr>Network Communications Standards</vt:lpstr>
      <vt:lpstr>Network Communications Standards</vt:lpstr>
      <vt:lpstr>Network Communications Standards</vt:lpstr>
      <vt:lpstr>Network Communication Standards</vt:lpstr>
      <vt:lpstr>Network Communication Standards</vt:lpstr>
      <vt:lpstr>Network Communication Standards</vt:lpstr>
      <vt:lpstr>Network Communication Standards</vt:lpstr>
      <vt:lpstr>Communication Over the Telephone Lines</vt:lpstr>
      <vt:lpstr>Plain Old Telephone System (POTS)</vt:lpstr>
      <vt:lpstr>Communication Over the Telephone Lines</vt:lpstr>
      <vt:lpstr>Communication Devices</vt:lpstr>
      <vt:lpstr>Modem</vt:lpstr>
      <vt:lpstr>Modem Uses</vt:lpstr>
      <vt:lpstr>Communication Over the Telephone Lines</vt:lpstr>
      <vt:lpstr>Digital Data Connections</vt:lpstr>
      <vt:lpstr>Digital Data Connections</vt:lpstr>
      <vt:lpstr>ISDN Connection</vt:lpstr>
      <vt:lpstr>Digital Data Connections</vt:lpstr>
      <vt:lpstr>Communication Devices</vt:lpstr>
      <vt:lpstr>Digital Data Connections</vt:lpstr>
      <vt:lpstr>Digital Data Connections</vt:lpstr>
      <vt:lpstr>Digital Data Connections</vt:lpstr>
      <vt:lpstr>Communication Over the Telephone Lines</vt:lpstr>
      <vt:lpstr>Digital Data Connections</vt:lpstr>
      <vt:lpstr>Wireless Networks</vt:lpstr>
      <vt:lpstr>Wireless Networks</vt:lpstr>
      <vt:lpstr>Wireless Networks</vt:lpstr>
      <vt:lpstr>Wireless Networks</vt:lpstr>
      <vt:lpstr>Communication Devices</vt:lpstr>
      <vt:lpstr>Communication Devices</vt:lpstr>
      <vt:lpstr>Communication Over the Telephone Lines</vt:lpstr>
      <vt:lpstr>Home Networks</vt:lpstr>
      <vt:lpstr>Home Networks</vt:lpstr>
      <vt:lpstr>Home Networks</vt:lpstr>
      <vt:lpstr>Communications Channel</vt:lpstr>
      <vt:lpstr>Summary</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subject>Introduction to Computing</dc:subject>
  <dc:creator>Dr. Iftikhar Azim Niaz</dc:creator>
  <cp:lastModifiedBy>NTS</cp:lastModifiedBy>
  <cp:revision>479</cp:revision>
  <dcterms:created xsi:type="dcterms:W3CDTF">2004-10-06T00:41:44Z</dcterms:created>
  <dcterms:modified xsi:type="dcterms:W3CDTF">2012-06-13T15:29:34Z</dcterms:modified>
</cp:coreProperties>
</file>