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viewProps.xml" ContentType="application/vnd.openxmlformats-officedocument.presentationml.viewProp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notesSlides/notesSlide13.xml" ContentType="application/vnd.openxmlformats-officedocument.presentationml.notesSlide+xml"/>
  <Default Extension="vml" ContentType="application/vnd.openxmlformats-officedocument.vmlDrawing"/>
  <Default Extension="gif" ContentType="image/gif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6" r:id="rId1"/>
  </p:sldMasterIdLst>
  <p:notesMasterIdLst>
    <p:notesMasterId r:id="rId51"/>
  </p:notesMasterIdLst>
  <p:sldIdLst>
    <p:sldId id="306" r:id="rId2"/>
    <p:sldId id="578" r:id="rId3"/>
    <p:sldId id="723" r:id="rId4"/>
    <p:sldId id="733" r:id="rId5"/>
    <p:sldId id="621" r:id="rId6"/>
    <p:sldId id="622" r:id="rId7"/>
    <p:sldId id="734" r:id="rId8"/>
    <p:sldId id="688" r:id="rId9"/>
    <p:sldId id="689" r:id="rId10"/>
    <p:sldId id="726" r:id="rId11"/>
    <p:sldId id="727" r:id="rId12"/>
    <p:sldId id="690" r:id="rId13"/>
    <p:sldId id="724" r:id="rId14"/>
    <p:sldId id="691" r:id="rId15"/>
    <p:sldId id="735" r:id="rId16"/>
    <p:sldId id="692" r:id="rId17"/>
    <p:sldId id="736" r:id="rId18"/>
    <p:sldId id="693" r:id="rId19"/>
    <p:sldId id="677" r:id="rId20"/>
    <p:sldId id="678" r:id="rId21"/>
    <p:sldId id="679" r:id="rId22"/>
    <p:sldId id="623" r:id="rId23"/>
    <p:sldId id="624" r:id="rId24"/>
    <p:sldId id="625" r:id="rId25"/>
    <p:sldId id="626" r:id="rId26"/>
    <p:sldId id="697" r:id="rId27"/>
    <p:sldId id="698" r:id="rId28"/>
    <p:sldId id="694" r:id="rId29"/>
    <p:sldId id="627" r:id="rId30"/>
    <p:sldId id="695" r:id="rId31"/>
    <p:sldId id="696" r:id="rId32"/>
    <p:sldId id="725" r:id="rId33"/>
    <p:sldId id="686" r:id="rId34"/>
    <p:sldId id="714" r:id="rId35"/>
    <p:sldId id="701" r:id="rId36"/>
    <p:sldId id="703" r:id="rId37"/>
    <p:sldId id="704" r:id="rId38"/>
    <p:sldId id="705" r:id="rId39"/>
    <p:sldId id="737" r:id="rId40"/>
    <p:sldId id="738" r:id="rId41"/>
    <p:sldId id="706" r:id="rId42"/>
    <p:sldId id="707" r:id="rId43"/>
    <p:sldId id="721" r:id="rId44"/>
    <p:sldId id="740" r:id="rId45"/>
    <p:sldId id="722" r:id="rId46"/>
    <p:sldId id="739" r:id="rId47"/>
    <p:sldId id="729" r:id="rId48"/>
    <p:sldId id="741" r:id="rId49"/>
    <p:sldId id="731" r:id="rId50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</p:showPr>
  <p:clrMru>
    <a:srgbClr val="0000CC"/>
    <a:srgbClr val="000099"/>
    <a:srgbClr val="990000"/>
    <a:srgbClr val="006600"/>
    <a:srgbClr val="CCFF99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6327" autoAdjust="0"/>
    <p:restoredTop sz="97688" autoAdjust="0"/>
  </p:normalViewPr>
  <p:slideViewPr>
    <p:cSldViewPr>
      <p:cViewPr varScale="1">
        <p:scale>
          <a:sx n="52" d="100"/>
          <a:sy n="52" d="100"/>
        </p:scale>
        <p:origin x="-1195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13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3444"/>
    </p:cViewPr>
  </p:sorterViewPr>
  <p:notesViewPr>
    <p:cSldViewPr>
      <p:cViewPr varScale="1">
        <p:scale>
          <a:sx n="54" d="100"/>
          <a:sy n="54" d="100"/>
        </p:scale>
        <p:origin x="-1854" y="-84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notesMaster" Target="notesMasters/notesMaster1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effectLst/>
                <a:latin typeface="Arial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effectLst/>
                <a:latin typeface="Arial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608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noProof="0" smtClean="0"/>
              <a:t>Click to edit Master text styles</a:t>
            </a:r>
          </a:p>
          <a:p>
            <a:pPr lvl="1"/>
            <a:r>
              <a:rPr lang="en-US" altLang="zh-TW" noProof="0" smtClean="0"/>
              <a:t>Second level</a:t>
            </a:r>
          </a:p>
          <a:p>
            <a:pPr lvl="2"/>
            <a:r>
              <a:rPr lang="en-US" altLang="zh-TW" noProof="0" smtClean="0"/>
              <a:t>Third level</a:t>
            </a:r>
          </a:p>
          <a:p>
            <a:pPr lvl="3"/>
            <a:r>
              <a:rPr lang="en-US" altLang="zh-TW" noProof="0" smtClean="0"/>
              <a:t>Fourth level</a:t>
            </a:r>
          </a:p>
          <a:p>
            <a:pPr lvl="4"/>
            <a:r>
              <a:rPr lang="en-US" altLang="zh-TW" noProof="0" smtClean="0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effectLst/>
                <a:latin typeface="Arial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effectLst/>
                <a:latin typeface="Arial" charset="0"/>
              </a:defRPr>
            </a:lvl1pPr>
          </a:lstStyle>
          <a:p>
            <a:pPr>
              <a:defRPr/>
            </a:pPr>
            <a:fld id="{9E1B2F9A-186B-4AC8-B273-1CDEBB29F7E8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E1B2F9A-186B-4AC8-B273-1CDEBB29F7E8}" type="slidenum">
              <a:rPr lang="zh-TW" altLang="en-US" smtClean="0"/>
              <a:pPr>
                <a:defRPr/>
              </a:pPr>
              <a:t>1</a:t>
            </a:fld>
            <a:endParaRPr lang="en-US" altLang="zh-TW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9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ECE5577-169D-4A54-A9D8-62F9D5126F1A}" type="slidenum">
              <a:rPr lang="en-US" smtClean="0">
                <a:latin typeface="Arial" pitchFamily="34" charset="0"/>
              </a:rPr>
              <a:pPr/>
              <a:t>2</a:t>
            </a:fld>
            <a:endParaRPr lang="en-US" smtClean="0">
              <a:latin typeface="Arial" pitchFamily="34" charset="0"/>
            </a:endParaRPr>
          </a:p>
        </p:txBody>
      </p:sp>
      <p:sp>
        <p:nvSpPr>
          <p:cNvPr id="45059" name="Text Box 1"/>
          <p:cNvSpPr txBox="1">
            <a:spLocks noChangeArrowheads="1"/>
          </p:cNvSpPr>
          <p:nvPr/>
        </p:nvSpPr>
        <p:spPr bwMode="auto">
          <a:xfrm>
            <a:off x="957263" y="685800"/>
            <a:ext cx="4943475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lIns="84408" tIns="42204" rIns="84408" bIns="42204" anchor="ctr"/>
          <a:lstStyle/>
          <a:p>
            <a:endParaRPr lang="en-US"/>
          </a:p>
        </p:txBody>
      </p:sp>
      <p:sp>
        <p:nvSpPr>
          <p:cNvPr id="45060" name="Rectangle 2"/>
          <p:cNvSpPr>
            <a:spLocks noGrp="1" noChangeArrowheads="1"/>
          </p:cNvSpPr>
          <p:nvPr>
            <p:ph type="body"/>
          </p:nvPr>
        </p:nvSpPr>
        <p:spPr>
          <a:xfrm>
            <a:off x="685800" y="4343400"/>
            <a:ext cx="5483225" cy="4111625"/>
          </a:xfrm>
          <a:noFill/>
          <a:ln/>
        </p:spPr>
        <p:txBody>
          <a:bodyPr/>
          <a:lstStyle/>
          <a:p>
            <a:endParaRPr lang="en-US" dirty="0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87D7D68-BC35-43FD-A164-4A2532E4C95C}" type="slidenum">
              <a:rPr lang="en-US" smtClean="0">
                <a:latin typeface="Arial" charset="0"/>
              </a:rPr>
              <a:pPr/>
              <a:t>7</a:t>
            </a:fld>
            <a:endParaRPr lang="en-US" smtClean="0">
              <a:latin typeface="Arial" charset="0"/>
            </a:endParaRPr>
          </a:p>
        </p:txBody>
      </p:sp>
      <p:sp>
        <p:nvSpPr>
          <p:cNvPr id="53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b="1" i="1" smtClean="0">
                <a:latin typeface="Arial" charset="0"/>
                <a:cs typeface="Times New Roman" pitchFamily="18" charset="0"/>
              </a:rPr>
              <a:t>Teaching tip</a:t>
            </a:r>
          </a:p>
          <a:p>
            <a:pPr eaLnBrk="1" hangingPunct="1"/>
            <a:r>
              <a:rPr lang="en-US" smtClean="0">
                <a:latin typeface="Arial" charset="0"/>
                <a:cs typeface="Times" pitchFamily="18" charset="0"/>
              </a:rPr>
              <a:t>Students often fail to see the value in older OS or applications. As an example, a metal fabrication plant in Pittsburgh PA is still using a program written in the early 70’s that calculates metal temperatures</a:t>
            </a:r>
            <a:r>
              <a:rPr lang="en-US" smtClean="0">
                <a:latin typeface="Arial" charset="0"/>
              </a:rPr>
              <a:t>.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87D7D68-BC35-43FD-A164-4A2532E4C95C}" type="slidenum">
              <a:rPr lang="en-US" smtClean="0">
                <a:latin typeface="Arial" charset="0"/>
              </a:rPr>
              <a:pPr/>
              <a:t>8</a:t>
            </a:fld>
            <a:endParaRPr lang="en-US" smtClean="0">
              <a:latin typeface="Arial" charset="0"/>
            </a:endParaRPr>
          </a:p>
        </p:txBody>
      </p:sp>
      <p:sp>
        <p:nvSpPr>
          <p:cNvPr id="53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b="1" i="1" smtClean="0">
                <a:latin typeface="Arial" charset="0"/>
                <a:cs typeface="Times New Roman" pitchFamily="18" charset="0"/>
              </a:rPr>
              <a:t>Teaching tip</a:t>
            </a:r>
          </a:p>
          <a:p>
            <a:pPr eaLnBrk="1" hangingPunct="1"/>
            <a:r>
              <a:rPr lang="en-US" smtClean="0">
                <a:latin typeface="Arial" charset="0"/>
                <a:cs typeface="Times" pitchFamily="18" charset="0"/>
              </a:rPr>
              <a:t>Students often fail to see the value in older OS or applications. As an example, a metal fabrication plant in Pittsburgh PA is still using a program written in the early 70’s that calculates metal temperatures</a:t>
            </a:r>
            <a:r>
              <a:rPr lang="en-US" smtClean="0">
                <a:latin typeface="Arial" charset="0"/>
              </a:rPr>
              <a:t>.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114486C-A540-469F-9018-E26848AD4A55}" type="slidenum">
              <a:rPr lang="en-US" smtClean="0">
                <a:latin typeface="Arial" charset="0"/>
              </a:rPr>
              <a:pPr/>
              <a:t>16</a:t>
            </a:fld>
            <a:endParaRPr lang="en-US" smtClean="0">
              <a:latin typeface="Arial" charset="0"/>
            </a:endParaRPr>
          </a:p>
        </p:txBody>
      </p:sp>
      <p:sp>
        <p:nvSpPr>
          <p:cNvPr id="54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b="1" i="1" smtClean="0">
                <a:latin typeface="Arial" charset="0"/>
                <a:cs typeface="Times New Roman" pitchFamily="18" charset="0"/>
              </a:rPr>
              <a:t>Discussion point</a:t>
            </a:r>
          </a:p>
          <a:p>
            <a:pPr eaLnBrk="1" hangingPunct="1"/>
            <a:r>
              <a:rPr lang="en-US" smtClean="0">
                <a:latin typeface="Arial" charset="0"/>
                <a:cs typeface="Times" pitchFamily="18" charset="0"/>
              </a:rPr>
              <a:t>There are many computer professionals that say that Windows 2000 was the first stable Microsoft product. Engage your class in a discussion regarding a software developer’s obligation to create stable products.</a:t>
            </a:r>
            <a:r>
              <a:rPr lang="en-US" smtClean="0">
                <a:latin typeface="Arial" charset="0"/>
              </a:rPr>
              <a:t> 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114486C-A540-469F-9018-E26848AD4A55}" type="slidenum">
              <a:rPr lang="en-US" smtClean="0">
                <a:latin typeface="Arial" charset="0"/>
              </a:rPr>
              <a:pPr/>
              <a:t>17</a:t>
            </a:fld>
            <a:endParaRPr lang="en-US" smtClean="0">
              <a:latin typeface="Arial" charset="0"/>
            </a:endParaRPr>
          </a:p>
        </p:txBody>
      </p:sp>
      <p:sp>
        <p:nvSpPr>
          <p:cNvPr id="54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b="1" i="1" smtClean="0">
                <a:latin typeface="Arial" charset="0"/>
                <a:cs typeface="Times New Roman" pitchFamily="18" charset="0"/>
              </a:rPr>
              <a:t>Discussion point</a:t>
            </a:r>
          </a:p>
          <a:p>
            <a:pPr eaLnBrk="1" hangingPunct="1"/>
            <a:r>
              <a:rPr lang="en-US" smtClean="0">
                <a:latin typeface="Arial" charset="0"/>
                <a:cs typeface="Times" pitchFamily="18" charset="0"/>
              </a:rPr>
              <a:t>There are many computer professionals that say that Windows 2000 was the first stable Microsoft product. Engage your class in a discussion regarding a software developer’s obligation to create stable products.</a:t>
            </a:r>
            <a:r>
              <a:rPr lang="en-US" smtClean="0">
                <a:latin typeface="Arial" charset="0"/>
              </a:rPr>
              <a:t> 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EB2AE58-FBF1-4616-9CAE-EC10F09D9B5D}" type="slidenum">
              <a:rPr lang="en-US" smtClean="0">
                <a:latin typeface="Arial" charset="0"/>
              </a:rPr>
              <a:pPr/>
              <a:t>18</a:t>
            </a:fld>
            <a:endParaRPr lang="en-US" smtClean="0">
              <a:latin typeface="Arial" charset="0"/>
            </a:endParaRPr>
          </a:p>
        </p:txBody>
      </p:sp>
      <p:sp>
        <p:nvSpPr>
          <p:cNvPr id="55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3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b="1" i="1" smtClean="0">
                <a:latin typeface="Arial" charset="0"/>
                <a:cs typeface="Times New Roman" pitchFamily="18" charset="0"/>
              </a:rPr>
              <a:t>Teaching tip</a:t>
            </a:r>
          </a:p>
          <a:p>
            <a:pPr eaLnBrk="1" hangingPunct="1"/>
            <a:r>
              <a:rPr lang="en-US" smtClean="0">
                <a:latin typeface="Arial" charset="0"/>
                <a:cs typeface="Times" pitchFamily="18" charset="0"/>
              </a:rPr>
              <a:t>At press time, the 64 bit version of  XP was still in the late beta stage. More information can be found at www.microsoft.com/presspass/press/2003/sep03/09-23athlon64betapr.asp</a:t>
            </a:r>
            <a:r>
              <a:rPr lang="en-US" smtClean="0">
                <a:latin typeface="Arial" charset="0"/>
              </a:rPr>
              <a:t>.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6F49ADD-086D-4F27-BDCC-39D146983675}" type="slidenum">
              <a:rPr lang="en-US" smtClean="0">
                <a:latin typeface="Arial" charset="0"/>
              </a:rPr>
              <a:pPr/>
              <a:t>26</a:t>
            </a:fld>
            <a:endParaRPr lang="en-US" smtClean="0">
              <a:latin typeface="Arial" charset="0"/>
            </a:endParaRPr>
          </a:p>
        </p:txBody>
      </p:sp>
      <p:sp>
        <p:nvSpPr>
          <p:cNvPr id="56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b="1" i="1" smtClean="0">
                <a:latin typeface="Arial" charset="0"/>
                <a:cs typeface="Times New Roman" pitchFamily="18" charset="0"/>
              </a:rPr>
              <a:t>Teaching tip</a:t>
            </a:r>
          </a:p>
          <a:p>
            <a:pPr eaLnBrk="1" hangingPunct="1"/>
            <a:r>
              <a:rPr lang="en-US" smtClean="0">
                <a:latin typeface="Arial" charset="0"/>
                <a:cs typeface="Times" pitchFamily="18" charset="0"/>
              </a:rPr>
              <a:t>OS X versions change often. Keep track of the most current and present this to the class. Visit www.apple.com/macosx/ to keep up to date. At press time the latest version was 10.4 Tiger.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8ECB248-76F6-40FC-8692-D873FFCDA878}" type="slidenum">
              <a:rPr lang="en-US" smtClean="0"/>
              <a:pPr/>
              <a:t>34</a:t>
            </a:fld>
            <a:endParaRPr lang="en-US" smtClean="0"/>
          </a:p>
        </p:txBody>
      </p:sp>
      <p:sp>
        <p:nvSpPr>
          <p:cNvPr id="36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b="1" i="1" smtClean="0">
                <a:cs typeface="Times New Roman" pitchFamily="18" charset="0"/>
              </a:rPr>
              <a:t>Insider Information</a:t>
            </a:r>
          </a:p>
          <a:p>
            <a:pPr eaLnBrk="1" hangingPunct="1"/>
            <a:r>
              <a:rPr lang="en-US" smtClean="0">
                <a:ea typeface="Times" pitchFamily="34" charset="0"/>
                <a:cs typeface="Times" pitchFamily="34" charset="0"/>
              </a:rPr>
              <a:t>Plug and play was introduced by Apple Computers.</a:t>
            </a:r>
            <a:r>
              <a:rPr lang="en-US" smtClean="0"/>
              <a:t> 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EC55217-E5A5-4CCF-92AE-46C3FC7FFA2B}" type="slidenum">
              <a:rPr lang="en-US" smtClean="0">
                <a:latin typeface="Arial" charset="0"/>
              </a:rPr>
              <a:pPr/>
              <a:t>37</a:t>
            </a:fld>
            <a:endParaRPr lang="en-US" smtClean="0">
              <a:latin typeface="Arial" charset="0"/>
            </a:endParaRPr>
          </a:p>
        </p:txBody>
      </p:sp>
      <p:sp>
        <p:nvSpPr>
          <p:cNvPr id="58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3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b="1" i="1" smtClean="0">
                <a:latin typeface="Arial" charset="0"/>
                <a:cs typeface="Times New Roman" pitchFamily="18" charset="0"/>
              </a:rPr>
              <a:t>Teaching tip</a:t>
            </a:r>
          </a:p>
          <a:p>
            <a:pPr eaLnBrk="1" hangingPunct="1"/>
            <a:r>
              <a:rPr lang="en-US" i="1" smtClean="0">
                <a:latin typeface="Arial" charset="0"/>
                <a:cs typeface="Times New Roman" pitchFamily="18" charset="0"/>
              </a:rPr>
              <a:t>Spend some time describing how distributed applications can reduce network needs.</a:t>
            </a:r>
          </a:p>
          <a:p>
            <a:pPr eaLnBrk="1" hangingPunct="1"/>
            <a:endParaRPr lang="en-US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4B75903-184F-464F-B39A-9D41E52DCCF5}" type="slidenum">
              <a:rPr lang="en-US" smtClean="0">
                <a:latin typeface="Arial" charset="0"/>
              </a:rPr>
              <a:pPr/>
              <a:t>42</a:t>
            </a:fld>
            <a:endParaRPr lang="en-US" smtClean="0">
              <a:latin typeface="Arial" charset="0"/>
            </a:endParaRPr>
          </a:p>
        </p:txBody>
      </p:sp>
      <p:sp>
        <p:nvSpPr>
          <p:cNvPr id="59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b="1" i="1" smtClean="0">
                <a:latin typeface="Arial" charset="0"/>
                <a:cs typeface="Times New Roman" pitchFamily="18" charset="0"/>
              </a:rPr>
              <a:t>Insider information</a:t>
            </a:r>
          </a:p>
          <a:p>
            <a:pPr eaLnBrk="1" hangingPunct="1"/>
            <a:r>
              <a:rPr lang="en-US" smtClean="0">
                <a:latin typeface="Arial" charset="0"/>
                <a:cs typeface="Times" pitchFamily="18" charset="0"/>
              </a:rPr>
              <a:t>The email service hotmail was originally hosted on Linux servers. Microsoft purchased Hotmail and moved it to Windows servers. It took Microsoft nearly a year to make Hotmail work as well on Windows as it did on Linux.</a:t>
            </a:r>
            <a:r>
              <a:rPr lang="en-US" smtClean="0">
                <a:latin typeface="Arial" charset="0"/>
              </a:rPr>
              <a:t> 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9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ECE5577-169D-4A54-A9D8-62F9D5126F1A}" type="slidenum">
              <a:rPr lang="en-US" smtClean="0">
                <a:latin typeface="Arial" pitchFamily="34" charset="0"/>
              </a:rPr>
              <a:pPr/>
              <a:t>47</a:t>
            </a:fld>
            <a:endParaRPr lang="en-US" smtClean="0">
              <a:latin typeface="Arial" pitchFamily="34" charset="0"/>
            </a:endParaRPr>
          </a:p>
        </p:txBody>
      </p:sp>
      <p:sp>
        <p:nvSpPr>
          <p:cNvPr id="45059" name="Text Box 1"/>
          <p:cNvSpPr txBox="1">
            <a:spLocks noChangeArrowheads="1"/>
          </p:cNvSpPr>
          <p:nvPr/>
        </p:nvSpPr>
        <p:spPr bwMode="auto">
          <a:xfrm>
            <a:off x="957263" y="685800"/>
            <a:ext cx="4943475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lIns="84408" tIns="42204" rIns="84408" bIns="42204" anchor="ctr"/>
          <a:lstStyle/>
          <a:p>
            <a:endParaRPr lang="en-US"/>
          </a:p>
        </p:txBody>
      </p:sp>
      <p:sp>
        <p:nvSpPr>
          <p:cNvPr id="45060" name="Rectangle 2"/>
          <p:cNvSpPr>
            <a:spLocks noGrp="1" noChangeArrowheads="1"/>
          </p:cNvSpPr>
          <p:nvPr>
            <p:ph type="body"/>
          </p:nvPr>
        </p:nvSpPr>
        <p:spPr>
          <a:xfrm>
            <a:off x="685800" y="4343400"/>
            <a:ext cx="5483225" cy="4111625"/>
          </a:xfrm>
          <a:noFill/>
          <a:ln/>
        </p:spPr>
        <p:txBody>
          <a:bodyPr/>
          <a:lstStyle/>
          <a:p>
            <a:endParaRPr lang="en-US" dirty="0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9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ECE5577-169D-4A54-A9D8-62F9D5126F1A}" type="slidenum">
              <a:rPr lang="en-US" smtClean="0">
                <a:latin typeface="Arial" pitchFamily="34" charset="0"/>
              </a:rPr>
              <a:pPr/>
              <a:t>48</a:t>
            </a:fld>
            <a:endParaRPr lang="en-US" smtClean="0">
              <a:latin typeface="Arial" pitchFamily="34" charset="0"/>
            </a:endParaRPr>
          </a:p>
        </p:txBody>
      </p:sp>
      <p:sp>
        <p:nvSpPr>
          <p:cNvPr id="45059" name="Text Box 1"/>
          <p:cNvSpPr txBox="1">
            <a:spLocks noChangeArrowheads="1"/>
          </p:cNvSpPr>
          <p:nvPr/>
        </p:nvSpPr>
        <p:spPr bwMode="auto">
          <a:xfrm>
            <a:off x="957263" y="685800"/>
            <a:ext cx="4943475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lIns="84408" tIns="42204" rIns="84408" bIns="42204" anchor="ctr"/>
          <a:lstStyle/>
          <a:p>
            <a:endParaRPr lang="en-US"/>
          </a:p>
        </p:txBody>
      </p:sp>
      <p:sp>
        <p:nvSpPr>
          <p:cNvPr id="45060" name="Rectangle 2"/>
          <p:cNvSpPr>
            <a:spLocks noGrp="1" noChangeArrowheads="1"/>
          </p:cNvSpPr>
          <p:nvPr>
            <p:ph type="body"/>
          </p:nvPr>
        </p:nvSpPr>
        <p:spPr>
          <a:xfrm>
            <a:off x="685800" y="4343400"/>
            <a:ext cx="5483225" cy="4111625"/>
          </a:xfrm>
          <a:noFill/>
          <a:ln/>
        </p:spPr>
        <p:txBody>
          <a:bodyPr/>
          <a:lstStyle/>
          <a:p>
            <a:endParaRPr lang="en-US" dirty="0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/>
          <p:cNvSpPr>
            <a:spLocks noChangeArrowheads="1"/>
          </p:cNvSpPr>
          <p:nvPr/>
        </p:nvSpPr>
        <p:spPr bwMode="auto">
          <a:xfrm>
            <a:off x="609600" y="121920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Line 9"/>
          <p:cNvSpPr>
            <a:spLocks noChangeShapeType="1"/>
          </p:cNvSpPr>
          <p:nvPr/>
        </p:nvSpPr>
        <p:spPr bwMode="auto">
          <a:xfrm>
            <a:off x="762000" y="1371600"/>
            <a:ext cx="807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5155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0" y="1524000"/>
            <a:ext cx="7924800" cy="1752600"/>
          </a:xfrm>
        </p:spPr>
        <p:txBody>
          <a:bodyPr/>
          <a:lstStyle>
            <a:lvl1pPr>
              <a:defRPr sz="4200"/>
            </a:lvl1pPr>
          </a:lstStyle>
          <a:p>
            <a:r>
              <a:rPr lang="en-US" altLang="en-US" smtClean="0"/>
              <a:t>Click to edit Master title style</a:t>
            </a:r>
            <a:endParaRPr lang="en-US" altLang="en-US" dirty="0"/>
          </a:p>
        </p:txBody>
      </p:sp>
      <p:sp>
        <p:nvSpPr>
          <p:cNvPr id="15155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914400" y="3962400"/>
            <a:ext cx="57150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3000"/>
            </a:lvl1pPr>
          </a:lstStyle>
          <a:p>
            <a:r>
              <a:rPr lang="en-US" altLang="en-US" smtClean="0"/>
              <a:t>Click to edit Master subtitle style</a:t>
            </a:r>
            <a:endParaRPr lang="en-US" altLang="en-US" dirty="0"/>
          </a:p>
        </p:txBody>
      </p:sp>
      <p:sp>
        <p:nvSpPr>
          <p:cNvPr id="8" name="Slide Number Placeholder 3"/>
          <p:cNvSpPr txBox="1">
            <a:spLocks/>
          </p:cNvSpPr>
          <p:nvPr/>
        </p:nvSpPr>
        <p:spPr bwMode="auto">
          <a:xfrm>
            <a:off x="8001000" y="6329362"/>
            <a:ext cx="604838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147E1F-7BB4-41CD-B102-3D0DDA38FA7B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04800"/>
            <a:ext cx="8305800" cy="835025"/>
          </a:xfrm>
        </p:spPr>
        <p:txBody>
          <a:bodyPr/>
          <a:lstStyle>
            <a:lvl1pPr>
              <a:defRPr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19200"/>
            <a:ext cx="8534400" cy="48355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04800"/>
            <a:ext cx="8305800" cy="835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33400" y="228600"/>
            <a:ext cx="8305800" cy="911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81000" y="1219200"/>
            <a:ext cx="8458200" cy="4835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50535" name="Freeform 7"/>
          <p:cNvSpPr>
            <a:spLocks noChangeArrowheads="1"/>
          </p:cNvSpPr>
          <p:nvPr/>
        </p:nvSpPr>
        <p:spPr bwMode="auto">
          <a:xfrm>
            <a:off x="381000" y="228600"/>
            <a:ext cx="8458200" cy="6096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1905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50537" name="Line 9"/>
          <p:cNvSpPr>
            <a:spLocks noChangeShapeType="1"/>
          </p:cNvSpPr>
          <p:nvPr/>
        </p:nvSpPr>
        <p:spPr bwMode="auto">
          <a:xfrm>
            <a:off x="762000" y="1066800"/>
            <a:ext cx="807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3"/>
          <p:cNvSpPr txBox="1">
            <a:spLocks/>
          </p:cNvSpPr>
          <p:nvPr/>
        </p:nvSpPr>
        <p:spPr bwMode="auto">
          <a:xfrm>
            <a:off x="8001000" y="6329362"/>
            <a:ext cx="604838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147E1F-7BB4-41CD-B102-3D0DDA38FA7B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7" r:id="rId1"/>
    <p:sldLayoutId id="2147483718" r:id="rId2"/>
    <p:sldLayoutId id="2147483719" r:id="rId3"/>
    <p:sldLayoutId id="2147483721" r:id="rId4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4200">
          <a:solidFill>
            <a:srgbClr val="0000CC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30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600">
          <a:solidFill>
            <a:schemeClr val="tx1"/>
          </a:solidFill>
          <a:latin typeface="+mn-lt"/>
        </a:defRPr>
      </a:lvl2pPr>
      <a:lvl3pPr marL="1022350" indent="-35083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200">
          <a:solidFill>
            <a:schemeClr val="tx1"/>
          </a:solidFill>
          <a:latin typeface="+mn-lt"/>
        </a:defRPr>
      </a:lvl3pPr>
      <a:lvl4pPr marL="1339850" indent="-315913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 sz="2000">
          <a:solidFill>
            <a:schemeClr val="tx1"/>
          </a:solidFill>
          <a:latin typeface="+mn-lt"/>
        </a:defRPr>
      </a:lvl4pPr>
      <a:lvl5pPr marL="1681163" indent="-3397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5pPr>
      <a:lvl6pPr marL="2138363" indent="-3397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595563" indent="-3397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052763" indent="-3397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509963" indent="-3397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hyperlink" Target="https://en.wikipedia.org/wiki/IOS" TargetMode="External"/><Relationship Id="rId3" Type="http://schemas.openxmlformats.org/officeDocument/2006/relationships/hyperlink" Target="https://en.wikipedia.org/wiki/Microsoft_Windows" TargetMode="External"/><Relationship Id="rId7" Type="http://schemas.openxmlformats.org/officeDocument/2006/relationships/hyperlink" Target="https://en.wikipedia.org/wiki/List_of_operating_systems" TargetMode="External"/><Relationship Id="rId2" Type="http://schemas.openxmlformats.org/officeDocument/2006/relationships/hyperlink" Target="https://en.wikipedia.org/wiki/Operating_system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en.wikipedia.org/wiki/Linux" TargetMode="External"/><Relationship Id="rId5" Type="http://schemas.openxmlformats.org/officeDocument/2006/relationships/hyperlink" Target="https://en.wikipedia.org/wiki/Mac_OS_X" TargetMode="External"/><Relationship Id="rId10" Type="http://schemas.openxmlformats.org/officeDocument/2006/relationships/hyperlink" Target="https://en.wikipedia.org/wiki/Mobile_operating_system" TargetMode="External"/><Relationship Id="rId4" Type="http://schemas.openxmlformats.org/officeDocument/2006/relationships/hyperlink" Target="https://en.wikipedia.org/wiki/Unix" TargetMode="External"/><Relationship Id="rId9" Type="http://schemas.openxmlformats.org/officeDocument/2006/relationships/hyperlink" Target="https://en.wikipedia.org/wiki/NetWare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1" y="1524000"/>
            <a:ext cx="6477000" cy="2819400"/>
          </a:xfrm>
        </p:spPr>
        <p:txBody>
          <a:bodyPr/>
          <a:lstStyle/>
          <a:p>
            <a:pPr algn="ctr"/>
            <a:r>
              <a:rPr lang="en-US" b="1" dirty="0" smtClean="0"/>
              <a:t>CSC 101</a:t>
            </a:r>
            <a:br>
              <a:rPr lang="en-US" b="1" dirty="0" smtClean="0"/>
            </a:br>
            <a:r>
              <a:rPr lang="en-US" b="1" dirty="0" smtClean="0"/>
              <a:t>Introduction to Computing</a:t>
            </a:r>
            <a:br>
              <a:rPr lang="en-US" b="1" dirty="0" smtClean="0"/>
            </a:b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>Lecture 17</a:t>
            </a:r>
            <a:br>
              <a:rPr lang="en-US" b="1" dirty="0" smtClean="0"/>
            </a:br>
            <a:endParaRPr lang="en-US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47800" y="4648200"/>
            <a:ext cx="5715000" cy="1066800"/>
          </a:xfrm>
        </p:spPr>
        <p:txBody>
          <a:bodyPr/>
          <a:lstStyle/>
          <a:p>
            <a:pPr algn="ctr"/>
            <a:r>
              <a:rPr lang="en-US" dirty="0" smtClean="0"/>
              <a:t>Dr. Iftikhar Azim Niaz</a:t>
            </a:r>
          </a:p>
          <a:p>
            <a:pPr algn="ctr"/>
            <a:r>
              <a:rPr lang="en-US" sz="2400" dirty="0" smtClean="0">
                <a:solidFill>
                  <a:srgbClr val="000099"/>
                </a:solidFill>
              </a:rPr>
              <a:t>ianiaz@comsats.edu.pk</a:t>
            </a:r>
            <a:endParaRPr lang="en-US" sz="2800" dirty="0">
              <a:solidFill>
                <a:srgbClr val="000099"/>
              </a:solidFill>
            </a:endParaRPr>
          </a:p>
        </p:txBody>
      </p:sp>
      <p:sp>
        <p:nvSpPr>
          <p:cNvPr id="5" name="Slide Number Placeholder 3"/>
          <p:cNvSpPr txBox="1">
            <a:spLocks/>
          </p:cNvSpPr>
          <p:nvPr/>
        </p:nvSpPr>
        <p:spPr bwMode="auto">
          <a:xfrm>
            <a:off x="8001000" y="6329362"/>
            <a:ext cx="604838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147E1F-7BB4-41CD-B102-3D0DDA38FA7B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dirty="0" smtClean="0"/>
              <a:t>Last Lecture Summary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457200" y="1066800"/>
            <a:ext cx="8382000" cy="5486400"/>
          </a:xfrm>
        </p:spPr>
        <p:txBody>
          <a:bodyPr/>
          <a:lstStyle/>
          <a:p>
            <a:r>
              <a:rPr lang="en-US" dirty="0" smtClean="0"/>
              <a:t>System software</a:t>
            </a:r>
          </a:p>
          <a:p>
            <a:r>
              <a:rPr lang="en-US" dirty="0" smtClean="0"/>
              <a:t>Operating systems</a:t>
            </a:r>
          </a:p>
          <a:p>
            <a:r>
              <a:rPr lang="en-US" dirty="0" smtClean="0"/>
              <a:t>Functions of Operating System</a:t>
            </a:r>
          </a:p>
          <a:p>
            <a:pPr lvl="1"/>
            <a:r>
              <a:rPr lang="en-US" dirty="0" smtClean="0"/>
              <a:t>Start and Shut down</a:t>
            </a:r>
          </a:p>
          <a:p>
            <a:pPr lvl="1"/>
            <a:r>
              <a:rPr lang="en-US" dirty="0" smtClean="0"/>
              <a:t>Providing a User Interface</a:t>
            </a:r>
          </a:p>
          <a:p>
            <a:pPr lvl="1"/>
            <a:r>
              <a:rPr lang="en-US" dirty="0" smtClean="0"/>
              <a:t>Managing programs</a:t>
            </a:r>
          </a:p>
          <a:p>
            <a:pPr lvl="1"/>
            <a:r>
              <a:rPr lang="en-US" dirty="0" smtClean="0"/>
              <a:t>Managing memory</a:t>
            </a:r>
          </a:p>
          <a:p>
            <a:pPr lvl="1"/>
            <a:r>
              <a:rPr lang="en-US" dirty="0" smtClean="0"/>
              <a:t>Coordinated tasks and Configure devices</a:t>
            </a:r>
          </a:p>
          <a:p>
            <a:pPr lvl="1"/>
            <a:r>
              <a:rPr lang="en-US" dirty="0" smtClean="0"/>
              <a:t>Internet connections, Monitor Performance</a:t>
            </a:r>
          </a:p>
          <a:p>
            <a:pPr lvl="1"/>
            <a:r>
              <a:rPr lang="en-US" dirty="0" smtClean="0"/>
              <a:t>Providing Utilities and automatic Update</a:t>
            </a:r>
          </a:p>
          <a:p>
            <a:pPr lvl="1"/>
            <a:r>
              <a:rPr lang="en-US" dirty="0" smtClean="0"/>
              <a:t>Control a network and Administrator Security</a:t>
            </a:r>
          </a:p>
        </p:txBody>
      </p:sp>
      <p:sp>
        <p:nvSpPr>
          <p:cNvPr id="7" name="Slide Number Placeholder 3"/>
          <p:cNvSpPr txBox="1">
            <a:spLocks/>
          </p:cNvSpPr>
          <p:nvPr/>
        </p:nvSpPr>
        <p:spPr bwMode="auto">
          <a:xfrm>
            <a:off x="8001000" y="6329362"/>
            <a:ext cx="604838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147E1F-7BB4-41CD-B102-3D0DDA38FA7B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Operating System Evolution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5486400"/>
          </a:xfrm>
        </p:spPr>
        <p:txBody>
          <a:bodyPr/>
          <a:lstStyle/>
          <a:p>
            <a:r>
              <a:rPr lang="en-US" dirty="0" smtClean="0"/>
              <a:t>Over past 30 years, the evolution in OS has made PCs</a:t>
            </a:r>
          </a:p>
          <a:p>
            <a:pPr lvl="1"/>
            <a:r>
              <a:rPr lang="en-US" dirty="0" smtClean="0"/>
              <a:t>easier to use and understand</a:t>
            </a:r>
          </a:p>
          <a:p>
            <a:pPr lvl="1"/>
            <a:r>
              <a:rPr lang="en-US" dirty="0" smtClean="0"/>
              <a:t>more flexible and more reliable</a:t>
            </a:r>
          </a:p>
          <a:p>
            <a:pPr lvl="0"/>
            <a:r>
              <a:rPr lang="en-US" dirty="0" smtClean="0"/>
              <a:t>Many of the first operating systems were device dependent and proprietary </a:t>
            </a:r>
          </a:p>
          <a:p>
            <a:r>
              <a:rPr lang="en-US" dirty="0" smtClean="0"/>
              <a:t>A </a:t>
            </a:r>
            <a:r>
              <a:rPr lang="en-US" i="1" dirty="0" smtClean="0">
                <a:solidFill>
                  <a:srgbClr val="0000CC"/>
                </a:solidFill>
              </a:rPr>
              <a:t>device-dependent</a:t>
            </a:r>
            <a:r>
              <a:rPr lang="en-US" i="1" dirty="0" smtClean="0"/>
              <a:t> </a:t>
            </a:r>
            <a:r>
              <a:rPr lang="en-US" dirty="0" smtClean="0"/>
              <a:t>program is one that runs only on a specific type or make of computer</a:t>
            </a:r>
          </a:p>
          <a:p>
            <a:r>
              <a:rPr lang="en-US" i="1" dirty="0" smtClean="0">
                <a:solidFill>
                  <a:srgbClr val="0000CC"/>
                </a:solidFill>
              </a:rPr>
              <a:t>Proprietary software</a:t>
            </a:r>
            <a:r>
              <a:rPr lang="en-US" i="1" dirty="0" smtClean="0"/>
              <a:t> </a:t>
            </a:r>
            <a:r>
              <a:rPr lang="en-US" dirty="0" smtClean="0"/>
              <a:t>is privately owned and limited to a specific vendor or computer model</a:t>
            </a:r>
          </a:p>
          <a:p>
            <a:pPr lvl="1"/>
            <a:r>
              <a:rPr lang="en-US" dirty="0" smtClean="0"/>
              <a:t>Some OS still are device dependent</a:t>
            </a:r>
          </a:p>
          <a:p>
            <a:pPr lvl="1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Operating System Evolution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066800"/>
            <a:ext cx="8763000" cy="548640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A </a:t>
            </a:r>
            <a:r>
              <a:rPr lang="en-US" i="1" dirty="0" smtClean="0">
                <a:solidFill>
                  <a:srgbClr val="0000CC"/>
                </a:solidFill>
              </a:rPr>
              <a:t>device-independent</a:t>
            </a:r>
            <a:r>
              <a:rPr lang="en-US" i="1" dirty="0" smtClean="0"/>
              <a:t> </a:t>
            </a:r>
            <a:r>
              <a:rPr lang="en-US" dirty="0" smtClean="0"/>
              <a:t>OS is one that run on computers provided by a variety of manufacturers </a:t>
            </a:r>
          </a:p>
          <a:p>
            <a:pPr lvl="1"/>
            <a:r>
              <a:rPr lang="en-US" dirty="0" smtClean="0"/>
              <a:t>Advantage is you can retain existing application soft ware and data files even if you change computer models or vendors</a:t>
            </a:r>
          </a:p>
          <a:p>
            <a:r>
              <a:rPr lang="en-US" dirty="0" smtClean="0"/>
              <a:t>As </a:t>
            </a:r>
            <a:r>
              <a:rPr lang="en-US" dirty="0" smtClean="0">
                <a:solidFill>
                  <a:srgbClr val="0000CC"/>
                </a:solidFill>
              </a:rPr>
              <a:t>new versions </a:t>
            </a:r>
            <a:r>
              <a:rPr lang="en-US" dirty="0" smtClean="0"/>
              <a:t>of the OS are released, users upgrade their existing computers and mobile devices to incorporate features of the new version</a:t>
            </a:r>
          </a:p>
          <a:p>
            <a:pPr lvl="0"/>
            <a:r>
              <a:rPr lang="en-US" dirty="0" smtClean="0"/>
              <a:t>Purchasing an OS upgrade usually costs less than purchasing the entire operating system</a:t>
            </a:r>
          </a:p>
          <a:p>
            <a:pPr lvl="1"/>
            <a:r>
              <a:rPr lang="en-US" dirty="0" smtClean="0"/>
              <a:t>New versions of OS usually are </a:t>
            </a:r>
            <a:r>
              <a:rPr lang="en-US" dirty="0" smtClean="0">
                <a:solidFill>
                  <a:srgbClr val="0000CC"/>
                </a:solidFill>
              </a:rPr>
              <a:t>backward compatible</a:t>
            </a:r>
          </a:p>
          <a:p>
            <a:pPr lvl="1"/>
            <a:r>
              <a:rPr lang="en-US" dirty="0" smtClean="0"/>
              <a:t>Application software, by contrast, </a:t>
            </a:r>
            <a:r>
              <a:rPr lang="en-US" dirty="0" smtClean="0">
                <a:solidFill>
                  <a:srgbClr val="C00000"/>
                </a:solidFill>
              </a:rPr>
              <a:t>may or may not be </a:t>
            </a:r>
            <a:r>
              <a:rPr lang="en-US" dirty="0" smtClean="0">
                <a:solidFill>
                  <a:srgbClr val="0000CC"/>
                </a:solidFill>
              </a:rPr>
              <a:t>upward compatible</a:t>
            </a:r>
            <a:r>
              <a:rPr lang="en-US" dirty="0" smtClean="0"/>
              <a:t>, meaning it may or may not run on new versions of the operating system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Types of Operating Systems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1219201"/>
            <a:ext cx="8534400" cy="457200"/>
          </a:xfrm>
        </p:spPr>
        <p:txBody>
          <a:bodyPr/>
          <a:lstStyle/>
          <a:p>
            <a:pPr eaLnBrk="1" hangingPunct="1"/>
            <a:endParaRPr lang="en-US" dirty="0" smtClean="0"/>
          </a:p>
        </p:txBody>
      </p:sp>
      <p:pic>
        <p:nvPicPr>
          <p:cNvPr id="4" name="Content Placeholder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6200" y="1219200"/>
            <a:ext cx="4495800" cy="5569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5" name="Group 37"/>
          <p:cNvGrpSpPr>
            <a:grpSpLocks/>
          </p:cNvGrpSpPr>
          <p:nvPr/>
        </p:nvGrpSpPr>
        <p:grpSpPr bwMode="auto">
          <a:xfrm>
            <a:off x="4496086" y="1371600"/>
            <a:ext cx="4433697" cy="4659955"/>
            <a:chOff x="1434" y="1037"/>
            <a:chExt cx="2925" cy="2794"/>
          </a:xfrm>
        </p:grpSpPr>
        <p:sp>
          <p:nvSpPr>
            <p:cNvPr id="6" name="Rectangle 36"/>
            <p:cNvSpPr>
              <a:spLocks noChangeArrowheads="1"/>
            </p:cNvSpPr>
            <p:nvPr/>
          </p:nvSpPr>
          <p:spPr bwMode="auto">
            <a:xfrm>
              <a:off x="1478" y="1037"/>
              <a:ext cx="2821" cy="2786"/>
            </a:xfrm>
            <a:prstGeom prst="rect">
              <a:avLst/>
            </a:prstGeom>
            <a:gradFill rotWithShape="0">
              <a:gsLst>
                <a:gs pos="0">
                  <a:srgbClr val="0099CC"/>
                </a:gs>
                <a:gs pos="100000">
                  <a:srgbClr val="C0C0C0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" name="Text Box 11"/>
            <p:cNvSpPr txBox="1">
              <a:spLocks noChangeArrowheads="1"/>
            </p:cNvSpPr>
            <p:nvPr/>
          </p:nvSpPr>
          <p:spPr bwMode="auto">
            <a:xfrm>
              <a:off x="1434" y="1128"/>
              <a:ext cx="2888" cy="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tabLst>
                  <a:tab pos="292100" algn="l"/>
                  <a:tab pos="520700" algn="l"/>
                  <a:tab pos="685800" algn="l"/>
                  <a:tab pos="2684463" algn="l"/>
                </a:tabLst>
              </a:pPr>
              <a:r>
                <a:rPr lang="en-US" sz="1800" b="1" dirty="0" smtClean="0">
                  <a:solidFill>
                    <a:schemeClr val="bg1"/>
                  </a:solidFill>
                  <a:effectLst/>
                </a:rPr>
                <a:t>Windows Version           Year </a:t>
              </a:r>
              <a:r>
                <a:rPr lang="en-US" sz="1800" b="1" dirty="0">
                  <a:solidFill>
                    <a:schemeClr val="bg1"/>
                  </a:solidFill>
                  <a:effectLst/>
                </a:rPr>
                <a:t>Released</a:t>
              </a:r>
            </a:p>
          </p:txBody>
        </p:sp>
        <p:sp>
          <p:nvSpPr>
            <p:cNvPr id="8" name="Line 13"/>
            <p:cNvSpPr>
              <a:spLocks noChangeShapeType="1"/>
            </p:cNvSpPr>
            <p:nvPr/>
          </p:nvSpPr>
          <p:spPr bwMode="auto">
            <a:xfrm flipV="1">
              <a:off x="1484" y="1394"/>
              <a:ext cx="2855" cy="9"/>
            </a:xfrm>
            <a:prstGeom prst="line">
              <a:avLst/>
            </a:prstGeom>
            <a:noFill/>
            <a:ln w="57150">
              <a:solidFill>
                <a:schemeClr val="accent1"/>
              </a:solidFill>
              <a:miter lim="800000"/>
              <a:headEnd type="none" w="sm" len="med"/>
              <a:tailEnd type="none" w="sm" len="med"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9" name="Text Box 12"/>
            <p:cNvSpPr txBox="1">
              <a:spLocks noChangeArrowheads="1"/>
            </p:cNvSpPr>
            <p:nvPr/>
          </p:nvSpPr>
          <p:spPr bwMode="auto">
            <a:xfrm>
              <a:off x="1579" y="1403"/>
              <a:ext cx="2780" cy="24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>
                <a:lnSpc>
                  <a:spcPct val="160000"/>
                </a:lnSpc>
                <a:tabLst>
                  <a:tab pos="3259138" algn="l"/>
                </a:tabLst>
              </a:pPr>
              <a:r>
                <a:rPr lang="en-US" sz="1800" b="1" dirty="0">
                  <a:solidFill>
                    <a:schemeClr val="bg1"/>
                  </a:solidFill>
                  <a:effectLst/>
                </a:rPr>
                <a:t>Windows 3.x</a:t>
              </a:r>
              <a:r>
                <a:rPr lang="en-US" sz="1800" dirty="0">
                  <a:solidFill>
                    <a:schemeClr val="bg1"/>
                  </a:solidFill>
                  <a:effectLst/>
                </a:rPr>
                <a:t>	1990</a:t>
              </a:r>
            </a:p>
            <a:p>
              <a:pPr>
                <a:lnSpc>
                  <a:spcPct val="160000"/>
                </a:lnSpc>
                <a:tabLst>
                  <a:tab pos="3259138" algn="l"/>
                </a:tabLst>
              </a:pPr>
              <a:r>
                <a:rPr lang="en-US" sz="1800" b="1" dirty="0">
                  <a:solidFill>
                    <a:schemeClr val="bg1"/>
                  </a:solidFill>
                  <a:effectLst/>
                </a:rPr>
                <a:t>Windows NT 3.1</a:t>
              </a:r>
              <a:r>
                <a:rPr lang="en-US" sz="1800" dirty="0">
                  <a:solidFill>
                    <a:schemeClr val="bg1"/>
                  </a:solidFill>
                  <a:effectLst/>
                </a:rPr>
                <a:t>	1993</a:t>
              </a:r>
            </a:p>
            <a:p>
              <a:pPr>
                <a:lnSpc>
                  <a:spcPct val="160000"/>
                </a:lnSpc>
                <a:tabLst>
                  <a:tab pos="3259138" algn="l"/>
                </a:tabLst>
              </a:pPr>
              <a:r>
                <a:rPr lang="en-US" sz="1800" b="1" dirty="0">
                  <a:solidFill>
                    <a:schemeClr val="bg1"/>
                  </a:solidFill>
                  <a:effectLst/>
                </a:rPr>
                <a:t>Windows 95</a:t>
              </a:r>
              <a:r>
                <a:rPr lang="en-US" sz="1800" dirty="0">
                  <a:solidFill>
                    <a:schemeClr val="bg1"/>
                  </a:solidFill>
                  <a:effectLst/>
                </a:rPr>
                <a:t>	1995</a:t>
              </a:r>
            </a:p>
            <a:p>
              <a:pPr>
                <a:lnSpc>
                  <a:spcPct val="160000"/>
                </a:lnSpc>
                <a:tabLst>
                  <a:tab pos="3259138" algn="l"/>
                </a:tabLst>
              </a:pPr>
              <a:r>
                <a:rPr lang="en-US" sz="1800" b="1" dirty="0">
                  <a:solidFill>
                    <a:schemeClr val="bg1"/>
                  </a:solidFill>
                  <a:effectLst/>
                </a:rPr>
                <a:t>Windows NT Workstation 4.0</a:t>
              </a:r>
              <a:r>
                <a:rPr lang="en-US" sz="1800" dirty="0">
                  <a:solidFill>
                    <a:schemeClr val="bg1"/>
                  </a:solidFill>
                  <a:effectLst/>
                </a:rPr>
                <a:t>	1996</a:t>
              </a:r>
            </a:p>
            <a:p>
              <a:pPr>
                <a:lnSpc>
                  <a:spcPct val="160000"/>
                </a:lnSpc>
                <a:tabLst>
                  <a:tab pos="3259138" algn="l"/>
                </a:tabLst>
              </a:pPr>
              <a:r>
                <a:rPr lang="en-US" sz="1800" b="1" dirty="0">
                  <a:solidFill>
                    <a:schemeClr val="bg1"/>
                  </a:solidFill>
                  <a:effectLst/>
                </a:rPr>
                <a:t>Windows 98</a:t>
              </a:r>
              <a:r>
                <a:rPr lang="en-US" sz="1800" dirty="0">
                  <a:solidFill>
                    <a:schemeClr val="bg1"/>
                  </a:solidFill>
                  <a:effectLst/>
                </a:rPr>
                <a:t>	1998</a:t>
              </a:r>
            </a:p>
            <a:p>
              <a:pPr>
                <a:lnSpc>
                  <a:spcPct val="160000"/>
                </a:lnSpc>
                <a:tabLst>
                  <a:tab pos="3259138" algn="l"/>
                </a:tabLst>
              </a:pPr>
              <a:r>
                <a:rPr lang="en-US" sz="1800" b="1" dirty="0">
                  <a:solidFill>
                    <a:schemeClr val="bg1"/>
                  </a:solidFill>
                  <a:effectLst/>
                </a:rPr>
                <a:t>Windows Millennium Edition</a:t>
              </a:r>
              <a:r>
                <a:rPr lang="en-US" sz="1800" dirty="0">
                  <a:solidFill>
                    <a:schemeClr val="bg1"/>
                  </a:solidFill>
                  <a:effectLst/>
                </a:rPr>
                <a:t> 	2000</a:t>
              </a:r>
            </a:p>
            <a:p>
              <a:pPr>
                <a:lnSpc>
                  <a:spcPct val="160000"/>
                </a:lnSpc>
                <a:tabLst>
                  <a:tab pos="3259138" algn="l"/>
                </a:tabLst>
              </a:pPr>
              <a:r>
                <a:rPr lang="en-US" sz="1800" b="1" dirty="0">
                  <a:solidFill>
                    <a:schemeClr val="bg1"/>
                  </a:solidFill>
                  <a:effectLst/>
                </a:rPr>
                <a:t>Windows 2000 Professional</a:t>
              </a:r>
              <a:r>
                <a:rPr lang="en-US" sz="1800" dirty="0">
                  <a:solidFill>
                    <a:schemeClr val="bg1"/>
                  </a:solidFill>
                  <a:effectLst/>
                </a:rPr>
                <a:t>	2000</a:t>
              </a:r>
            </a:p>
            <a:p>
              <a:pPr>
                <a:lnSpc>
                  <a:spcPct val="160000"/>
                </a:lnSpc>
                <a:tabLst>
                  <a:tab pos="3259138" algn="l"/>
                </a:tabLst>
              </a:pPr>
              <a:r>
                <a:rPr lang="en-US" sz="1800" b="1" dirty="0">
                  <a:solidFill>
                    <a:schemeClr val="bg1"/>
                  </a:solidFill>
                  <a:effectLst/>
                </a:rPr>
                <a:t>Windows XP</a:t>
              </a:r>
              <a:r>
                <a:rPr lang="en-US" sz="1800" dirty="0">
                  <a:solidFill>
                    <a:schemeClr val="bg1"/>
                  </a:solidFill>
                  <a:effectLst/>
                </a:rPr>
                <a:t>	2001</a:t>
              </a:r>
            </a:p>
            <a:p>
              <a:pPr>
                <a:lnSpc>
                  <a:spcPct val="160000"/>
                </a:lnSpc>
                <a:tabLst>
                  <a:tab pos="3259138" algn="l"/>
                </a:tabLst>
              </a:pPr>
              <a:r>
                <a:rPr lang="en-US" sz="1800" b="1" dirty="0">
                  <a:solidFill>
                    <a:schemeClr val="bg1"/>
                  </a:solidFill>
                  <a:effectLst/>
                </a:rPr>
                <a:t>Windows XP SP2	</a:t>
              </a:r>
              <a:r>
                <a:rPr lang="en-US" sz="1800" dirty="0">
                  <a:solidFill>
                    <a:schemeClr val="bg1"/>
                  </a:solidFill>
                  <a:effectLst/>
                </a:rPr>
                <a:t>2004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Stand Alone Operating Systems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1219200"/>
            <a:ext cx="8534400" cy="5257800"/>
          </a:xfrm>
        </p:spPr>
        <p:txBody>
          <a:bodyPr/>
          <a:lstStyle/>
          <a:p>
            <a:pPr lvl="0"/>
            <a:r>
              <a:rPr lang="en-US" dirty="0" smtClean="0">
                <a:solidFill>
                  <a:srgbClr val="0000CC"/>
                </a:solidFill>
              </a:rPr>
              <a:t>Stand-alone OS </a:t>
            </a:r>
            <a:r>
              <a:rPr lang="en-US" dirty="0" smtClean="0"/>
              <a:t>is a complete OS that works on a desktop computer, notebook computer, or mobile computing device. </a:t>
            </a:r>
          </a:p>
          <a:p>
            <a:pPr lvl="0"/>
            <a:r>
              <a:rPr lang="en-US" dirty="0" smtClean="0"/>
              <a:t>Some stand-alone OS are called </a:t>
            </a:r>
            <a:r>
              <a:rPr lang="en-US" i="1" dirty="0" smtClean="0">
                <a:solidFill>
                  <a:srgbClr val="0000CC"/>
                </a:solidFill>
              </a:rPr>
              <a:t>Client OS </a:t>
            </a:r>
            <a:r>
              <a:rPr lang="en-US" dirty="0" smtClean="0"/>
              <a:t>because they also work in conjunction with a server operating system. </a:t>
            </a:r>
          </a:p>
          <a:p>
            <a:pPr lvl="1"/>
            <a:r>
              <a:rPr lang="en-US" dirty="0" smtClean="0"/>
              <a:t>Client OS can operate with or without a network</a:t>
            </a:r>
          </a:p>
          <a:p>
            <a:pPr eaLnBrk="1" hangingPunct="1"/>
            <a:r>
              <a:rPr lang="en-US" dirty="0" smtClean="0"/>
              <a:t>DOS, Windows 3.x, Windows 95, Windows 98, windows 2000, Windows Vista, Windows XP, Windows 7, Mac OS X, Unix, Linux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Disk Operating System (DOS)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1219200"/>
            <a:ext cx="8534400" cy="5257800"/>
          </a:xfrm>
        </p:spPr>
        <p:txBody>
          <a:bodyPr/>
          <a:lstStyle/>
          <a:p>
            <a:r>
              <a:rPr lang="en-US" dirty="0" smtClean="0"/>
              <a:t>Single user single-tasking OS</a:t>
            </a:r>
          </a:p>
          <a:p>
            <a:r>
              <a:rPr lang="en-US" dirty="0" smtClean="0"/>
              <a:t>Two popular version</a:t>
            </a:r>
          </a:p>
          <a:p>
            <a:pPr lvl="1"/>
            <a:r>
              <a:rPr lang="en-US" dirty="0" smtClean="0"/>
              <a:t>PC DOS, which IBM released with its computers</a:t>
            </a:r>
          </a:p>
          <a:p>
            <a:pPr lvl="1"/>
            <a:r>
              <a:rPr lang="en-US" dirty="0" smtClean="0"/>
              <a:t>MS DOS, which was used on millions of “IBM-compatible” PCs</a:t>
            </a:r>
          </a:p>
          <a:p>
            <a:r>
              <a:rPr lang="en-US" dirty="0" smtClean="0"/>
              <a:t>Command line interface and completely text oriented</a:t>
            </a:r>
          </a:p>
          <a:p>
            <a:r>
              <a:rPr lang="en-US" dirty="0" smtClean="0"/>
              <a:t>16-bit OS, Functions include</a:t>
            </a:r>
          </a:p>
          <a:p>
            <a:pPr lvl="1"/>
            <a:r>
              <a:rPr lang="en-US" dirty="0" smtClean="0"/>
              <a:t>monitor support, disk input and output, keyboard control and internal functions related to program execution and file maintenance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Disk Operating System (DOS)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1066800"/>
            <a:ext cx="8534400" cy="5562600"/>
          </a:xfrm>
        </p:spPr>
        <p:txBody>
          <a:bodyPr>
            <a:normAutofit lnSpcReduction="10000"/>
          </a:bodyPr>
          <a:lstStyle/>
          <a:p>
            <a:r>
              <a:rPr lang="en-US" dirty="0" smtClean="0">
                <a:solidFill>
                  <a:srgbClr val="0000CC"/>
                </a:solidFill>
              </a:rPr>
              <a:t>Advantages</a:t>
            </a:r>
          </a:p>
          <a:p>
            <a:pPr lvl="1"/>
            <a:r>
              <a:rPr lang="en-US" dirty="0" smtClean="0"/>
              <a:t>Requires small memory as it is small in size</a:t>
            </a:r>
          </a:p>
          <a:p>
            <a:pPr lvl="1"/>
            <a:r>
              <a:rPr lang="en-US" dirty="0" smtClean="0"/>
              <a:t>Fast and powerful</a:t>
            </a:r>
          </a:p>
          <a:p>
            <a:pPr lvl="1"/>
            <a:r>
              <a:rPr lang="en-US" dirty="0" smtClean="0"/>
              <a:t>Easy to use</a:t>
            </a:r>
          </a:p>
          <a:p>
            <a:pPr lvl="1"/>
            <a:r>
              <a:rPr lang="en-US" dirty="0" smtClean="0"/>
              <a:t>Supports legacy applications</a:t>
            </a:r>
          </a:p>
          <a:p>
            <a:r>
              <a:rPr lang="en-US" dirty="0" smtClean="0">
                <a:solidFill>
                  <a:srgbClr val="C00000"/>
                </a:solidFill>
              </a:rPr>
              <a:t>Weaknesses</a:t>
            </a:r>
          </a:p>
          <a:p>
            <a:pPr lvl="1"/>
            <a:r>
              <a:rPr lang="en-US" dirty="0" smtClean="0"/>
              <a:t>Single user single task</a:t>
            </a:r>
          </a:p>
          <a:p>
            <a:pPr lvl="1"/>
            <a:r>
              <a:rPr lang="en-US" dirty="0" smtClean="0"/>
              <a:t>No built-in support for networking</a:t>
            </a:r>
          </a:p>
          <a:p>
            <a:pPr lvl="1"/>
            <a:r>
              <a:rPr lang="en-US" dirty="0" smtClean="0"/>
              <a:t>Manual Installation of device-drivers</a:t>
            </a:r>
          </a:p>
          <a:p>
            <a:pPr lvl="1"/>
            <a:r>
              <a:rPr lang="en-US" dirty="0" smtClean="0"/>
              <a:t>Supports only 16 Bit programs</a:t>
            </a:r>
          </a:p>
          <a:p>
            <a:pPr lvl="1"/>
            <a:r>
              <a:rPr lang="en-US" dirty="0" smtClean="0"/>
              <a:t>Address limited amount of Memory and storage</a:t>
            </a:r>
          </a:p>
          <a:p>
            <a:pPr lvl="1"/>
            <a:r>
              <a:rPr lang="en-US" dirty="0" smtClean="0"/>
              <a:t>Command Line interface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DOS Application</a:t>
            </a:r>
          </a:p>
        </p:txBody>
      </p:sp>
      <p:pic>
        <p:nvPicPr>
          <p:cNvPr id="24579" name="Picture 1030" descr="nor78902_B070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1600200"/>
            <a:ext cx="8252227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Microsoft Windows 1990 - 2000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19201"/>
            <a:ext cx="8534400" cy="259080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1143000"/>
            <a:ext cx="8456655" cy="533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Microsoft Windows 2000 - 2009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19201"/>
            <a:ext cx="8534400" cy="685800"/>
          </a:xfrm>
        </p:spPr>
        <p:txBody>
          <a:bodyPr/>
          <a:lstStyle/>
          <a:p>
            <a:endParaRPr lang="en-US" dirty="0"/>
          </a:p>
        </p:txBody>
      </p:sp>
      <p:grpSp>
        <p:nvGrpSpPr>
          <p:cNvPr id="6" name="Group 5"/>
          <p:cNvGrpSpPr/>
          <p:nvPr/>
        </p:nvGrpSpPr>
        <p:grpSpPr>
          <a:xfrm>
            <a:off x="228600" y="1066800"/>
            <a:ext cx="8686800" cy="5410200"/>
            <a:chOff x="228600" y="838200"/>
            <a:chExt cx="8686800" cy="5791200"/>
          </a:xfrm>
        </p:grpSpPr>
        <p:pic>
          <p:nvPicPr>
            <p:cNvPr id="3074" name="Picture 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228600" y="1600200"/>
              <a:ext cx="8667388" cy="5029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050" name="Picture 2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28600" y="838200"/>
              <a:ext cx="8686800" cy="7715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Windows NT (New Technology)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1219200"/>
            <a:ext cx="8686800" cy="5334000"/>
          </a:xfrm>
        </p:spPr>
        <p:txBody>
          <a:bodyPr>
            <a:normAutofit/>
          </a:bodyPr>
          <a:lstStyle/>
          <a:p>
            <a:r>
              <a:rPr lang="en-US" dirty="0" smtClean="0"/>
              <a:t>32-bit OS released in 1993</a:t>
            </a:r>
          </a:p>
          <a:p>
            <a:r>
              <a:rPr lang="en-US" dirty="0" smtClean="0"/>
              <a:t>Very stable</a:t>
            </a:r>
          </a:p>
          <a:p>
            <a:pPr lvl="1"/>
            <a:r>
              <a:rPr lang="en-US" dirty="0" smtClean="0"/>
              <a:t>Powerful high-level-language-based</a:t>
            </a:r>
          </a:p>
          <a:p>
            <a:pPr lvl="1"/>
            <a:r>
              <a:rPr lang="en-US" dirty="0" smtClean="0"/>
              <a:t>processor-independent, </a:t>
            </a:r>
          </a:p>
          <a:p>
            <a:pPr lvl="1"/>
            <a:r>
              <a:rPr lang="en-US" dirty="0" smtClean="0"/>
              <a:t>Multiprocessing and multiuser operating system with features comparable to Unix</a:t>
            </a:r>
          </a:p>
          <a:p>
            <a:r>
              <a:rPr lang="en-US" dirty="0" smtClean="0"/>
              <a:t>almost completely devoid of MS-DOS code </a:t>
            </a:r>
          </a:p>
          <a:p>
            <a:r>
              <a:rPr lang="en-US" dirty="0" smtClean="0"/>
              <a:t>Windows NT Workstation</a:t>
            </a:r>
          </a:p>
          <a:p>
            <a:pPr lvl="1"/>
            <a:r>
              <a:rPr lang="en-US" dirty="0" smtClean="0"/>
              <a:t>supports networking and can be used as a server in peer-to-peer networks, it generally is not used on network servers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Windows NT Workstation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19201"/>
            <a:ext cx="8534400" cy="106680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4400" y="1136524"/>
            <a:ext cx="7010400" cy="52547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Windows 9x (Windows 95)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1066800"/>
            <a:ext cx="8686800" cy="5791200"/>
          </a:xfrm>
        </p:spPr>
        <p:txBody>
          <a:bodyPr/>
          <a:lstStyle/>
          <a:p>
            <a:r>
              <a:rPr lang="en-US" dirty="0" smtClean="0"/>
              <a:t>95, 98, and Millennium Edition (Me)</a:t>
            </a:r>
          </a:p>
          <a:p>
            <a:r>
              <a:rPr lang="en-US" dirty="0" smtClean="0"/>
              <a:t>Pre-emptive multitasking 32-bit OS</a:t>
            </a:r>
          </a:p>
          <a:p>
            <a:pPr lvl="1"/>
            <a:r>
              <a:rPr lang="en-US" dirty="0" smtClean="0"/>
              <a:t>Supported 16-bit programs well</a:t>
            </a:r>
          </a:p>
          <a:p>
            <a:r>
              <a:rPr lang="en-US" dirty="0" smtClean="0"/>
              <a:t>Does not require MS-DOS to be installed separately</a:t>
            </a:r>
          </a:p>
          <a:p>
            <a:r>
              <a:rPr lang="en-US" dirty="0" smtClean="0"/>
              <a:t>first version of Windows to support the Plug and Play standard for connecting new hardware. </a:t>
            </a:r>
          </a:p>
          <a:p>
            <a:r>
              <a:rPr lang="en-US" dirty="0" smtClean="0"/>
              <a:t>With integrated networking support</a:t>
            </a:r>
          </a:p>
          <a:p>
            <a:r>
              <a:rPr lang="en-US" dirty="0" smtClean="0"/>
              <a:t>Improvements to the GUI, introduced the Start button and Task Bar</a:t>
            </a:r>
          </a:p>
          <a:p>
            <a:r>
              <a:rPr lang="en-US" dirty="0" smtClean="0"/>
              <a:t>Very pretty </a:t>
            </a:r>
            <a:r>
              <a:rPr lang="en-US" dirty="0" smtClean="0">
                <a:solidFill>
                  <a:srgbClr val="FF0000"/>
                </a:solidFill>
              </a:rPr>
              <a:t>not stable OS</a:t>
            </a:r>
          </a:p>
          <a:p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Windows 98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066800"/>
            <a:ext cx="8763000" cy="5715000"/>
          </a:xfrm>
        </p:spPr>
        <p:txBody>
          <a:bodyPr>
            <a:normAutofit/>
          </a:bodyPr>
          <a:lstStyle/>
          <a:p>
            <a:r>
              <a:rPr lang="en-US" dirty="0" smtClean="0"/>
              <a:t>Upgrade from Windows 95</a:t>
            </a:r>
          </a:p>
          <a:p>
            <a:r>
              <a:rPr lang="en-US" dirty="0" smtClean="0"/>
              <a:t>Inclusion of the Internet Explorer Web browser </a:t>
            </a:r>
          </a:p>
          <a:p>
            <a:r>
              <a:rPr lang="en-US" dirty="0" smtClean="0"/>
              <a:t>98 introduced Active desktop that lets users browse the Internet and local computer in a similar manner</a:t>
            </a:r>
          </a:p>
          <a:p>
            <a:pPr lvl="1"/>
            <a:r>
              <a:rPr lang="en-US" dirty="0" smtClean="0"/>
              <a:t>enables users to integrate Internet resources directly on the Windows desktop</a:t>
            </a:r>
          </a:p>
          <a:p>
            <a:r>
              <a:rPr lang="en-US" dirty="0" smtClean="0"/>
              <a:t>First OS to use the Windows Driver Model</a:t>
            </a:r>
          </a:p>
          <a:p>
            <a:r>
              <a:rPr lang="en-US" dirty="0" smtClean="0"/>
              <a:t>More robust USB support</a:t>
            </a:r>
          </a:p>
          <a:p>
            <a:r>
              <a:rPr lang="en-US" dirty="0" smtClean="0"/>
              <a:t>Number of improvements are made to various other system tools and accessories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Windows ME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1219200"/>
            <a:ext cx="8534400" cy="54102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last operating system released in the Windows 9x series. </a:t>
            </a:r>
          </a:p>
          <a:p>
            <a:r>
              <a:rPr lang="en-US" dirty="0" smtClean="0"/>
              <a:t>offers several notable enhancements </a:t>
            </a:r>
          </a:p>
          <a:p>
            <a:pPr lvl="1"/>
            <a:r>
              <a:rPr lang="en-US" dirty="0" smtClean="0"/>
              <a:t>Improved multimedia capabilities,</a:t>
            </a:r>
          </a:p>
          <a:p>
            <a:pPr lvl="1"/>
            <a:r>
              <a:rPr lang="en-US" dirty="0" smtClean="0"/>
              <a:t>built-in support for digital video editing, and </a:t>
            </a:r>
          </a:p>
          <a:p>
            <a:pPr lvl="1"/>
            <a:r>
              <a:rPr lang="en-US" dirty="0" smtClean="0"/>
              <a:t>enhanced Internet features</a:t>
            </a:r>
          </a:p>
          <a:p>
            <a:pPr lvl="1"/>
            <a:r>
              <a:rPr lang="en-US" dirty="0" smtClean="0"/>
              <a:t>Updated GUI</a:t>
            </a:r>
          </a:p>
          <a:p>
            <a:pPr lvl="1"/>
            <a:r>
              <a:rPr lang="en-US" dirty="0" smtClean="0"/>
              <a:t>Optimized for office and developers</a:t>
            </a:r>
          </a:p>
          <a:p>
            <a:r>
              <a:rPr lang="en-US" dirty="0" smtClean="0">
                <a:solidFill>
                  <a:srgbClr val="C00000"/>
                </a:solidFill>
              </a:rPr>
              <a:t>Heavily criticized </a:t>
            </a:r>
            <a:r>
              <a:rPr lang="en-US" dirty="0" smtClean="0"/>
              <a:t>by users for its instability and unreliability, due to frequent freezes and crashes. Entertainment software ran very poorly</a:t>
            </a:r>
          </a:p>
          <a:p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Windows 2000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1066800"/>
            <a:ext cx="8534400" cy="5562600"/>
          </a:xfrm>
        </p:spPr>
        <p:txBody>
          <a:bodyPr/>
          <a:lstStyle/>
          <a:p>
            <a:r>
              <a:rPr lang="en-US" dirty="0" smtClean="0"/>
              <a:t>Look of 9x with file system, networking, power, and stability of Windows NT</a:t>
            </a:r>
          </a:p>
          <a:p>
            <a:r>
              <a:rPr lang="en-US" dirty="0" smtClean="0"/>
              <a:t>designed primarily for PCs in offices and small businesses</a:t>
            </a:r>
          </a:p>
          <a:p>
            <a:r>
              <a:rPr lang="en-US" dirty="0" smtClean="0"/>
              <a:t>Provides support for</a:t>
            </a:r>
          </a:p>
          <a:p>
            <a:pPr lvl="1"/>
            <a:r>
              <a:rPr lang="en-US" dirty="0" smtClean="0"/>
              <a:t>Symmetric Multiprocessing (SMP) with up to two processors</a:t>
            </a:r>
          </a:p>
          <a:p>
            <a:pPr lvl="1"/>
            <a:r>
              <a:rPr lang="en-US" dirty="0" smtClean="0"/>
              <a:t>People with disabilities has been improved</a:t>
            </a:r>
          </a:p>
          <a:p>
            <a:pPr lvl="1"/>
            <a:r>
              <a:rPr lang="en-US" dirty="0" smtClean="0"/>
              <a:t>Different languages and locale information</a:t>
            </a:r>
          </a:p>
          <a:p>
            <a:pPr lvl="1"/>
            <a:r>
              <a:rPr lang="en-US" dirty="0" smtClean="0"/>
              <a:t>Windows NT file system, NTFS 3.0, the Encrypting File System and basic and dynamic disk storage.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Windows XP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1219200"/>
            <a:ext cx="8534400" cy="541020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Microsoft’s newest desktop product</a:t>
            </a:r>
          </a:p>
          <a:p>
            <a:r>
              <a:rPr lang="en-US" dirty="0" smtClean="0"/>
              <a:t>Different look from 2000</a:t>
            </a:r>
          </a:p>
          <a:p>
            <a:pPr lvl="1"/>
            <a:r>
              <a:rPr lang="en-US" dirty="0" smtClean="0"/>
              <a:t>desktop has a more three-dimensional look, with rounded corners and more shading. </a:t>
            </a:r>
          </a:p>
          <a:p>
            <a:pPr lvl="1"/>
            <a:r>
              <a:rPr lang="en-US" dirty="0" smtClean="0"/>
              <a:t>It also offers some brighter color choices</a:t>
            </a:r>
          </a:p>
          <a:p>
            <a:r>
              <a:rPr lang="en-US" dirty="0" smtClean="0"/>
              <a:t>Many different versions</a:t>
            </a:r>
          </a:p>
          <a:p>
            <a:pPr lvl="1"/>
            <a:r>
              <a:rPr lang="en-US" dirty="0" smtClean="0"/>
              <a:t>Professional, Home, Media Center Edition</a:t>
            </a:r>
          </a:p>
          <a:p>
            <a:r>
              <a:rPr lang="en-US" dirty="0" smtClean="0"/>
              <a:t>Digital multimedia support was enhanced</a:t>
            </a:r>
          </a:p>
          <a:p>
            <a:r>
              <a:rPr lang="en-US" dirty="0" smtClean="0"/>
              <a:t>Advanced networking and Communications was enhanced</a:t>
            </a:r>
          </a:p>
          <a:p>
            <a:pPr lvl="1"/>
            <a:r>
              <a:rPr lang="en-US" dirty="0" smtClean="0"/>
              <a:t>makes use of Internet Connection Sharing</a:t>
            </a:r>
          </a:p>
          <a:p>
            <a:r>
              <a:rPr lang="en-US" dirty="0" smtClean="0"/>
              <a:t>Mobile computing became a priority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Windows Vista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1219200"/>
            <a:ext cx="8534400" cy="5334000"/>
          </a:xfrm>
        </p:spPr>
        <p:txBody>
          <a:bodyPr/>
          <a:lstStyle/>
          <a:p>
            <a:r>
              <a:rPr lang="en-US" dirty="0" smtClean="0"/>
              <a:t>Released in 2006 and is available in multiple editions:</a:t>
            </a:r>
          </a:p>
          <a:p>
            <a:pPr lvl="1"/>
            <a:r>
              <a:rPr lang="en-US" dirty="0" smtClean="0"/>
              <a:t>Windows Vista Home Basic</a:t>
            </a:r>
          </a:p>
          <a:p>
            <a:pPr lvl="1"/>
            <a:r>
              <a:rPr lang="en-US" dirty="0" smtClean="0"/>
              <a:t>Windows Vista Home Premium</a:t>
            </a:r>
          </a:p>
          <a:p>
            <a:pPr lvl="1"/>
            <a:r>
              <a:rPr lang="en-US" dirty="0" smtClean="0"/>
              <a:t>Windows Vista Ultimate</a:t>
            </a:r>
          </a:p>
          <a:p>
            <a:pPr lvl="1"/>
            <a:r>
              <a:rPr lang="en-US" dirty="0" smtClean="0"/>
              <a:t>Windows Vista Business</a:t>
            </a:r>
          </a:p>
          <a:p>
            <a:r>
              <a:rPr lang="en-US" dirty="0" smtClean="0"/>
              <a:t>Offered enhancements in reliability, security, easy deployment and performance</a:t>
            </a:r>
          </a:p>
          <a:p>
            <a:r>
              <a:rPr lang="en-US" dirty="0" smtClean="0"/>
              <a:t>Windows Vista Provides Programs such as</a:t>
            </a:r>
          </a:p>
          <a:p>
            <a:pPr lvl="1"/>
            <a:r>
              <a:rPr lang="en-US" dirty="0" smtClean="0"/>
              <a:t>Windows Firewall, Windows Messenger, Windows Media Player, Windows Side Bar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Windows Vista - Desktop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1066800"/>
            <a:ext cx="4572000" cy="55626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Updated GUI</a:t>
            </a:r>
          </a:p>
          <a:p>
            <a:pPr lvl="1"/>
            <a:r>
              <a:rPr lang="en-US" dirty="0" smtClean="0"/>
              <a:t>Simplified and centralized desktop configuration management.</a:t>
            </a:r>
          </a:p>
          <a:p>
            <a:r>
              <a:rPr lang="en-US" dirty="0" smtClean="0"/>
              <a:t>Visual Style called </a:t>
            </a:r>
            <a:r>
              <a:rPr lang="en-US" dirty="0" smtClean="0">
                <a:solidFill>
                  <a:srgbClr val="0000CC"/>
                </a:solidFill>
              </a:rPr>
              <a:t>Aero</a:t>
            </a:r>
            <a:r>
              <a:rPr lang="en-US" dirty="0" smtClean="0"/>
              <a:t> introduces support for 3D graphics (Windows Flip 3D), translucency effects (Glass), live thumbnails, window animations, and other visual effects</a:t>
            </a:r>
          </a:p>
          <a:p>
            <a:endParaRPr lang="en-US" dirty="0" smtClean="0"/>
          </a:p>
        </p:txBody>
      </p:sp>
      <p:pic>
        <p:nvPicPr>
          <p:cNvPr id="6" name="Content Placeholder 9" descr="Fig8-16.gif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76800" y="1066800"/>
            <a:ext cx="4038600" cy="2524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Content Placeholder 10" descr="Fig8-17.gif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4876800" y="3657600"/>
            <a:ext cx="4038600" cy="28479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Windows Vista Features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19201"/>
            <a:ext cx="8534400" cy="45720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5" name="Content Placeholder 9" descr="Fig8-18.gif"/>
          <p:cNvPicPr>
            <a:picLocks noChangeAspect="1"/>
          </p:cNvPicPr>
          <p:nvPr/>
        </p:nvPicPr>
        <p:blipFill>
          <a:blip r:embed="rId2" cstate="print"/>
          <a:srcRect b="1639"/>
          <a:stretch>
            <a:fillRect/>
          </a:stretch>
        </p:blipFill>
        <p:spPr bwMode="auto">
          <a:xfrm>
            <a:off x="285272" y="1143001"/>
            <a:ext cx="8630128" cy="533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Windows 7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Microsoft’s fastest, most efficient operating system to date  and is available in multiple editions:</a:t>
            </a:r>
          </a:p>
          <a:p>
            <a:pPr lvl="1"/>
            <a:r>
              <a:rPr lang="en-US" dirty="0" smtClean="0">
                <a:solidFill>
                  <a:srgbClr val="0000CC"/>
                </a:solidFill>
              </a:rPr>
              <a:t>Windows 7 Starter</a:t>
            </a:r>
          </a:p>
          <a:p>
            <a:pPr lvl="1"/>
            <a:r>
              <a:rPr lang="en-US" dirty="0" smtClean="0">
                <a:solidFill>
                  <a:srgbClr val="0000CC"/>
                </a:solidFill>
              </a:rPr>
              <a:t>Windows 7 Home Premium</a:t>
            </a:r>
          </a:p>
          <a:p>
            <a:pPr lvl="1"/>
            <a:r>
              <a:rPr lang="en-US" dirty="0" smtClean="0">
                <a:solidFill>
                  <a:srgbClr val="0000CC"/>
                </a:solidFill>
              </a:rPr>
              <a:t>Windows 7 Ultimate</a:t>
            </a:r>
          </a:p>
          <a:p>
            <a:pPr lvl="1"/>
            <a:r>
              <a:rPr lang="en-US" dirty="0" smtClean="0">
                <a:solidFill>
                  <a:srgbClr val="0000CC"/>
                </a:solidFill>
              </a:rPr>
              <a:t>Windows 7 Professional</a:t>
            </a:r>
          </a:p>
          <a:p>
            <a:r>
              <a:rPr lang="en-US" dirty="0" smtClean="0"/>
              <a:t>Windows 7 Provides Programs such as</a:t>
            </a:r>
          </a:p>
          <a:p>
            <a:pPr lvl="1"/>
            <a:r>
              <a:rPr lang="en-US" dirty="0" smtClean="0"/>
              <a:t>Windows Firewall, Windows DVD Maker, Windows Media Player, Desktop Gadget Gallery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Windows 7 Desktop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idx="1"/>
          </p:nvPr>
        </p:nvSpPr>
        <p:spPr>
          <a:xfrm>
            <a:off x="228600" y="4876800"/>
            <a:ext cx="8686800" cy="1752600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/>
              <a:t>To run Windows 7 Home Premium requires at least 1 GB of RAM</a:t>
            </a:r>
          </a:p>
          <a:p>
            <a:r>
              <a:rPr lang="en-US" dirty="0" smtClean="0"/>
              <a:t>On a 64-bit computer, 2 GB of RAM is required. </a:t>
            </a:r>
          </a:p>
          <a:p>
            <a:r>
              <a:rPr lang="en-US" dirty="0" smtClean="0"/>
              <a:t>Windows 7 adapts to the hardware configuration on which it is installed</a:t>
            </a:r>
          </a:p>
        </p:txBody>
      </p:sp>
      <p:pic>
        <p:nvPicPr>
          <p:cNvPr id="4" name="Content Placeholder 6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457200" y="1143000"/>
            <a:ext cx="4320814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Content Placeholder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9200" y="1170718"/>
            <a:ext cx="3886200" cy="271548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876800" y="3953470"/>
            <a:ext cx="400456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dirty="0" smtClean="0">
                <a:effectLst/>
              </a:rPr>
              <a:t>With Windows 7 Aero Flip 3D, users</a:t>
            </a:r>
          </a:p>
          <a:p>
            <a:pPr lvl="0"/>
            <a:r>
              <a:rPr lang="en-US" dirty="0" smtClean="0">
                <a:effectLst/>
              </a:rPr>
              <a:t>flip through windows by rolling the wheel on their mouse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304800" y="3810000"/>
            <a:ext cx="4343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dirty="0" smtClean="0">
                <a:effectLst/>
              </a:rPr>
              <a:t>Windows 7 has a new interface, easier navigation and searching techniques, and improved security</a:t>
            </a:r>
            <a:endParaRPr lang="en-US" dirty="0"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Windows 7 Additional Features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19201"/>
            <a:ext cx="8534400" cy="45720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4" name="Content Placeholder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80999" y="1219200"/>
            <a:ext cx="8505509" cy="525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Macintosh OS X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1219200"/>
            <a:ext cx="8534400" cy="2590800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The </a:t>
            </a:r>
            <a:r>
              <a:rPr lang="en-US" b="1" dirty="0" smtClean="0">
                <a:solidFill>
                  <a:srgbClr val="0000CC"/>
                </a:solidFill>
              </a:rPr>
              <a:t>Macintosh OS </a:t>
            </a:r>
            <a:r>
              <a:rPr lang="en-US" dirty="0" smtClean="0"/>
              <a:t>has set the standard for operating system ease of use since 1984</a:t>
            </a:r>
          </a:p>
          <a:p>
            <a:r>
              <a:rPr lang="en-US" dirty="0" smtClean="0"/>
              <a:t>Mac OS works only on Macintosh computers</a:t>
            </a:r>
          </a:p>
          <a:p>
            <a:r>
              <a:rPr lang="en-US" dirty="0" smtClean="0"/>
              <a:t>Based on FreeBSD Linux</a:t>
            </a:r>
          </a:p>
          <a:p>
            <a:r>
              <a:rPr lang="en-US" dirty="0" smtClean="0"/>
              <a:t>Small market share</a:t>
            </a:r>
          </a:p>
          <a:p>
            <a:r>
              <a:rPr lang="en-US" dirty="0" smtClean="0"/>
              <a:t>Latest version is </a:t>
            </a:r>
            <a:r>
              <a:rPr lang="en-US" b="1" dirty="0" smtClean="0">
                <a:solidFill>
                  <a:srgbClr val="0000CC"/>
                </a:solidFill>
              </a:rPr>
              <a:t>Mac OS X</a:t>
            </a:r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3886200"/>
            <a:ext cx="4114800" cy="2571750"/>
          </a:xfrm>
          <a:prstGeom prst="rect">
            <a:avLst/>
          </a:prstGeom>
        </p:spPr>
      </p:pic>
      <p:pic>
        <p:nvPicPr>
          <p:cNvPr id="9" name="Picture 8" descr="Fig8-19.gif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" y="4114800"/>
            <a:ext cx="3930866" cy="2466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Macintosh OS X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1219200"/>
            <a:ext cx="8534400" cy="5257800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/>
              <a:t>Very stable and easy to configure</a:t>
            </a:r>
          </a:p>
          <a:p>
            <a:r>
              <a:rPr lang="en-US" dirty="0" smtClean="0"/>
              <a:t>Mac OS X includes these features:</a:t>
            </a:r>
          </a:p>
          <a:p>
            <a:pPr lvl="1"/>
            <a:r>
              <a:rPr lang="en-US" dirty="0" smtClean="0"/>
              <a:t>New desktop search technology</a:t>
            </a:r>
          </a:p>
          <a:p>
            <a:pPr lvl="1"/>
            <a:r>
              <a:rPr lang="en-US" dirty="0" smtClean="0"/>
              <a:t>Dashboard, a desktop area for mini-programs called widgets</a:t>
            </a:r>
          </a:p>
          <a:p>
            <a:pPr lvl="1"/>
            <a:r>
              <a:rPr lang="en-US" dirty="0" smtClean="0"/>
              <a:t>Built-in, fast Web browser</a:t>
            </a:r>
          </a:p>
          <a:p>
            <a:pPr lvl="1"/>
            <a:r>
              <a:rPr lang="en-US" dirty="0" smtClean="0"/>
              <a:t>Parental controls</a:t>
            </a:r>
          </a:p>
          <a:p>
            <a:pPr lvl="1"/>
            <a:r>
              <a:rPr lang="en-US" dirty="0" smtClean="0"/>
              <a:t>Improved backup utility, called Time Machine</a:t>
            </a:r>
          </a:p>
          <a:p>
            <a:pPr lvl="1"/>
            <a:r>
              <a:rPr lang="en-US" dirty="0" smtClean="0"/>
              <a:t>Accessibility interface reads e-mail messages</a:t>
            </a:r>
          </a:p>
          <a:p>
            <a:pPr lvl="1"/>
            <a:r>
              <a:rPr lang="en-US" dirty="0" smtClean="0"/>
              <a:t>3-D personal video and audio conferencing</a:t>
            </a:r>
          </a:p>
          <a:p>
            <a:pPr lvl="1"/>
            <a:r>
              <a:rPr lang="en-US" dirty="0" smtClean="0"/>
              <a:t>Filter to eliminate junk e-mail messages</a:t>
            </a:r>
          </a:p>
          <a:p>
            <a:pPr lvl="1"/>
            <a:r>
              <a:rPr lang="en-US" dirty="0" smtClean="0"/>
              <a:t>Contact lists synchronized with Bluetooth enabled smart phone or other mobile device</a:t>
            </a:r>
          </a:p>
          <a:p>
            <a:pPr lvl="1"/>
            <a:r>
              <a:rPr lang="en-US" dirty="0" smtClean="0"/>
              <a:t>Latest version of QuickTime to listen to music and view videos on the Internet</a:t>
            </a:r>
          </a:p>
          <a:p>
            <a:pPr lvl="1"/>
            <a:r>
              <a:rPr lang="en-US" dirty="0" smtClean="0"/>
              <a:t>Easy networking of computers and devices</a:t>
            </a:r>
          </a:p>
          <a:p>
            <a:pPr lvl="1"/>
            <a:r>
              <a:rPr lang="en-US" dirty="0" smtClean="0"/>
              <a:t>Windows network connection and shared Windows documents</a:t>
            </a:r>
          </a:p>
          <a:p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OS X Desktop</a:t>
            </a:r>
          </a:p>
        </p:txBody>
      </p:sp>
      <p:pic>
        <p:nvPicPr>
          <p:cNvPr id="33795" name="Picture 1028" descr="nor78902_B0707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143000" y="1219200"/>
            <a:ext cx="6772275" cy="5105400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Unix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1219200"/>
            <a:ext cx="4648200" cy="5410199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Runs on all computer types</a:t>
            </a:r>
          </a:p>
          <a:p>
            <a:r>
              <a:rPr lang="en-US" dirty="0" smtClean="0"/>
              <a:t>32- or 64-bit</a:t>
            </a:r>
          </a:p>
          <a:p>
            <a:r>
              <a:rPr lang="en-US" dirty="0" smtClean="0"/>
              <a:t>Very powerful, stable and fast</a:t>
            </a:r>
          </a:p>
          <a:p>
            <a:r>
              <a:rPr lang="en-US" dirty="0" smtClean="0"/>
              <a:t>Command-line interface</a:t>
            </a:r>
          </a:p>
          <a:p>
            <a:r>
              <a:rPr lang="en-US" dirty="0" smtClean="0"/>
              <a:t>Can cost thousands of dollars</a:t>
            </a:r>
          </a:p>
          <a:p>
            <a:r>
              <a:rPr lang="en-US" dirty="0" smtClean="0"/>
              <a:t>Power users often work with UNIX because of its flexibility and power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45760" y="3048000"/>
            <a:ext cx="3966573" cy="2971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4953000" y="6096001"/>
            <a:ext cx="38862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effectLst/>
              </a:rPr>
              <a:t>Many versions of UNIX have a GUI</a:t>
            </a:r>
            <a:endParaRPr lang="en-US" dirty="0">
              <a:effectLst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419600" y="1602938"/>
            <a:ext cx="4495800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dirty="0" smtClean="0">
                <a:solidFill>
                  <a:srgbClr val="0000CC"/>
                </a:solidFill>
                <a:effectLst/>
              </a:rPr>
              <a:t>Unix</a:t>
            </a:r>
            <a:r>
              <a:rPr lang="en-US" sz="2600" dirty="0" smtClean="0">
                <a:effectLst/>
              </a:rPr>
              <a:t> is a multitasking operating system developed in the early 1970s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Unix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1219200"/>
            <a:ext cx="8534400" cy="5257800"/>
          </a:xfrm>
        </p:spPr>
        <p:txBody>
          <a:bodyPr>
            <a:normAutofit fontScale="77500" lnSpcReduction="20000"/>
          </a:bodyPr>
          <a:lstStyle/>
          <a:p>
            <a:r>
              <a:rPr lang="en-US" sz="3100" dirty="0" smtClean="0"/>
              <a:t>Composed of three parts  </a:t>
            </a:r>
            <a:r>
              <a:rPr lang="en-US" sz="3100" dirty="0" smtClean="0">
                <a:solidFill>
                  <a:srgbClr val="0000CC"/>
                </a:solidFill>
              </a:rPr>
              <a:t>Kernel, shell and the programs</a:t>
            </a:r>
          </a:p>
          <a:p>
            <a:r>
              <a:rPr lang="en-US" sz="3100" dirty="0" smtClean="0">
                <a:solidFill>
                  <a:srgbClr val="0000CC"/>
                </a:solidFill>
              </a:rPr>
              <a:t>Kernel</a:t>
            </a:r>
            <a:r>
              <a:rPr lang="en-US" sz="3100" dirty="0" smtClean="0"/>
              <a:t> is the hub of  the Unix OS</a:t>
            </a:r>
          </a:p>
          <a:p>
            <a:pPr lvl="1"/>
            <a:r>
              <a:rPr lang="en-US" dirty="0" smtClean="0"/>
              <a:t>Functions of kernel is to allocate memory and time to the programs. </a:t>
            </a:r>
          </a:p>
          <a:p>
            <a:pPr lvl="1"/>
            <a:r>
              <a:rPr lang="en-US" dirty="0" smtClean="0"/>
              <a:t>handles system calls in response to storage of files and communication.</a:t>
            </a:r>
          </a:p>
          <a:p>
            <a:r>
              <a:rPr lang="en-US" sz="3100" dirty="0" smtClean="0">
                <a:solidFill>
                  <a:srgbClr val="0000CC"/>
                </a:solidFill>
              </a:rPr>
              <a:t>Shell </a:t>
            </a:r>
            <a:r>
              <a:rPr lang="en-US" sz="3100" dirty="0" smtClean="0"/>
              <a:t>acts as an interface between user and kernel. </a:t>
            </a:r>
          </a:p>
          <a:p>
            <a:pPr lvl="1"/>
            <a:r>
              <a:rPr lang="en-US" dirty="0" smtClean="0"/>
              <a:t>done through small process which takes place when a user logs in </a:t>
            </a:r>
          </a:p>
          <a:p>
            <a:r>
              <a:rPr lang="en-US" sz="3100" dirty="0" smtClean="0">
                <a:solidFill>
                  <a:srgbClr val="0000CC"/>
                </a:solidFill>
              </a:rPr>
              <a:t>Program</a:t>
            </a:r>
            <a:r>
              <a:rPr lang="en-US" sz="3100" dirty="0" smtClean="0"/>
              <a:t> which has a control over the login checks for the correct user name and password of every user who tries to login.</a:t>
            </a:r>
          </a:p>
          <a:p>
            <a:r>
              <a:rPr lang="en-US" sz="3100" dirty="0" smtClean="0"/>
              <a:t>In Unix OS, everything is either a process or a file. </a:t>
            </a:r>
          </a:p>
          <a:p>
            <a:pPr lvl="1"/>
            <a:r>
              <a:rPr lang="en-US" dirty="0" smtClean="0"/>
              <a:t>A file can be considered as a collection of data which are created by the user by making use of text editors, running compilers etc.</a:t>
            </a:r>
          </a:p>
          <a:p>
            <a:pPr lvl="1"/>
            <a:r>
              <a:rPr lang="en-US" dirty="0" smtClean="0"/>
              <a:t>A process can be considered as a program which is under execution and is identified by a unique processor identifier (PID).</a:t>
            </a:r>
          </a:p>
          <a:p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Linux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1143000"/>
            <a:ext cx="4419600" cy="56388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Open-source, popular, multitasking UNIX-type operating system</a:t>
            </a:r>
          </a:p>
          <a:p>
            <a:r>
              <a:rPr lang="en-US" dirty="0" smtClean="0"/>
              <a:t>Free or inexpensive version of UNIX</a:t>
            </a:r>
          </a:p>
          <a:p>
            <a:r>
              <a:rPr lang="en-US" dirty="0" smtClean="0"/>
              <a:t>32-bit OS</a:t>
            </a:r>
          </a:p>
          <a:p>
            <a:r>
              <a:rPr lang="en-US" dirty="0" smtClean="0"/>
              <a:t>Very stable and fast</a:t>
            </a:r>
          </a:p>
          <a:p>
            <a:r>
              <a:rPr lang="en-US" dirty="0" smtClean="0"/>
              <a:t>Most flavors are open source</a:t>
            </a:r>
          </a:p>
          <a:p>
            <a:r>
              <a:rPr lang="en-US" dirty="0" smtClean="0"/>
              <a:t>X Windows GUI</a:t>
            </a:r>
          </a:p>
          <a:p>
            <a:pPr lvl="1"/>
            <a:r>
              <a:rPr lang="en-US" dirty="0" smtClean="0"/>
              <a:t>Command line interface is available</a:t>
            </a: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25548" y="1219201"/>
            <a:ext cx="4269674" cy="266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4724400" y="4038600"/>
            <a:ext cx="3886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effectLst/>
              </a:rPr>
              <a:t>Some  versions of Linux have a GUI</a:t>
            </a:r>
            <a:endParaRPr lang="en-US" dirty="0">
              <a:effectLst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572000" y="4648200"/>
            <a:ext cx="434340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effectLst/>
              </a:rPr>
              <a:t>Supports multiple users and multiple processors</a:t>
            </a:r>
          </a:p>
          <a:p>
            <a:r>
              <a:rPr lang="en-US" sz="2000" dirty="0" smtClean="0">
                <a:effectLst/>
              </a:rPr>
              <a:t>Can run on nearly any computer and can support almost any type of application</a:t>
            </a:r>
            <a:endParaRPr lang="en-US" sz="2000" dirty="0"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Linux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304800" y="1219200"/>
            <a:ext cx="8534400" cy="5334000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Includes many free programming languages and utility programs.</a:t>
            </a:r>
          </a:p>
          <a:p>
            <a:r>
              <a:rPr lang="en-US" dirty="0" smtClean="0"/>
              <a:t>Promoters  of open source software state two main advantages: </a:t>
            </a:r>
          </a:p>
          <a:p>
            <a:pPr lvl="1"/>
            <a:r>
              <a:rPr lang="en-US" dirty="0" smtClean="0"/>
              <a:t>users who modify the software share their improvements with others, and </a:t>
            </a:r>
          </a:p>
          <a:p>
            <a:pPr lvl="1"/>
            <a:r>
              <a:rPr lang="en-US" dirty="0" smtClean="0"/>
              <a:t>customers can personalize the software to meet their needs.</a:t>
            </a:r>
          </a:p>
          <a:p>
            <a:r>
              <a:rPr lang="en-US" dirty="0" smtClean="0"/>
              <a:t>Two most popular GUIs available for Linux are GNOME and KDE. </a:t>
            </a:r>
          </a:p>
          <a:p>
            <a:r>
              <a:rPr lang="en-US" dirty="0" smtClean="0"/>
              <a:t>Some companies such as Red Hat market software that runs on their own distribution of Linux.</a:t>
            </a:r>
          </a:p>
          <a:p>
            <a:r>
              <a:rPr lang="en-US" dirty="0" smtClean="0"/>
              <a:t>Many application programs, utilities, and plug-ins have Linux distributions, including OpenOffice.org, </a:t>
            </a:r>
            <a:r>
              <a:rPr lang="en-US" dirty="0" err="1" smtClean="0"/>
              <a:t>StarOffice</a:t>
            </a:r>
            <a:r>
              <a:rPr lang="en-US" dirty="0" smtClean="0"/>
              <a:t>, Mozilla, Yahoo! Messenger, RealPlayer, QuickTime, and Acrobat Reader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Market Share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19201"/>
            <a:ext cx="8534400" cy="152400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200" y="1143000"/>
            <a:ext cx="6629400" cy="54024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Network Operating System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19200"/>
            <a:ext cx="8534400" cy="3047999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Allows users to share printer, Internet access, files and programs on a network</a:t>
            </a:r>
          </a:p>
          <a:p>
            <a:r>
              <a:rPr lang="en-US" dirty="0" smtClean="0"/>
              <a:t>Administrator security by establishing user name and password for each user</a:t>
            </a:r>
          </a:p>
          <a:p>
            <a:r>
              <a:rPr lang="en-US" dirty="0" smtClean="0"/>
              <a:t>The “ other" computers are called </a:t>
            </a:r>
            <a:r>
              <a:rPr lang="en-US" dirty="0" smtClean="0">
                <a:solidFill>
                  <a:srgbClr val="0000CC"/>
                </a:solidFill>
              </a:rPr>
              <a:t>client computers</a:t>
            </a:r>
            <a:r>
              <a:rPr lang="en-US" dirty="0" smtClean="0"/>
              <a:t>, and each computer that connects to a network server must be running client software designed to request a specific service</a:t>
            </a:r>
            <a:endParaRPr lang="en-US" dirty="0"/>
          </a:p>
        </p:txBody>
      </p:sp>
      <p:pic>
        <p:nvPicPr>
          <p:cNvPr id="4" name="Picture 12" descr="Fig08-1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57600" y="3746448"/>
            <a:ext cx="4046602" cy="3035352"/>
          </a:xfrm>
          <a:prstGeom prst="rect">
            <a:avLst/>
          </a:prstGeom>
          <a:noFill/>
          <a:effectLst>
            <a:outerShdw dist="107763" dir="2700000" algn="ctr" rotWithShape="0">
              <a:srgbClr val="808080">
                <a:alpha val="5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5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AutoShape 2"/>
          <p:cNvSpPr>
            <a:spLocks noGrp="1" noChangeAspec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Network Operating Systems (NOS)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1143000"/>
            <a:ext cx="8534400" cy="5257800"/>
          </a:xfrm>
        </p:spPr>
        <p:txBody>
          <a:bodyPr/>
          <a:lstStyle/>
          <a:p>
            <a:r>
              <a:rPr lang="en-US" dirty="0" smtClean="0"/>
              <a:t>Fast and stable</a:t>
            </a:r>
          </a:p>
          <a:p>
            <a:r>
              <a:rPr lang="en-US" dirty="0" smtClean="0"/>
              <a:t>Runs on servers</a:t>
            </a:r>
          </a:p>
          <a:p>
            <a:r>
              <a:rPr lang="en-US" dirty="0" smtClean="0"/>
              <a:t>Multi-user and multitasking OS</a:t>
            </a:r>
          </a:p>
          <a:p>
            <a:r>
              <a:rPr lang="en-US" dirty="0" smtClean="0"/>
              <a:t>32- or 64-bit</a:t>
            </a:r>
          </a:p>
          <a:p>
            <a:r>
              <a:rPr lang="en-US" dirty="0" smtClean="0"/>
              <a:t>File and print sharing</a:t>
            </a:r>
          </a:p>
          <a:p>
            <a:pPr lvl="1"/>
            <a:r>
              <a:rPr lang="en-US" dirty="0" smtClean="0"/>
              <a:t>Users access the same files</a:t>
            </a:r>
          </a:p>
          <a:p>
            <a:pPr lvl="1"/>
            <a:r>
              <a:rPr lang="en-US" dirty="0" smtClean="0"/>
              <a:t>Hundreds of users use a printer</a:t>
            </a:r>
          </a:p>
          <a:p>
            <a:pPr lvl="1"/>
            <a:r>
              <a:rPr lang="en-US" dirty="0" smtClean="0"/>
              <a:t>Different OS can interact</a:t>
            </a:r>
          </a:p>
          <a:p>
            <a:pPr eaLnBrk="1" hangingPunct="1"/>
            <a:r>
              <a:rPr lang="en-US" dirty="0" smtClean="0"/>
              <a:t>Windows Server 2000, 2003, 2008, Unix, Linux, Solaris, Novell Netware</a:t>
            </a:r>
          </a:p>
        </p:txBody>
      </p:sp>
      <p:sp>
        <p:nvSpPr>
          <p:cNvPr id="6" name="Slide Number Placeholder 3"/>
          <p:cNvSpPr txBox="1">
            <a:spLocks/>
          </p:cNvSpPr>
          <p:nvPr/>
        </p:nvSpPr>
        <p:spPr bwMode="auto">
          <a:xfrm>
            <a:off x="8001000" y="6329362"/>
            <a:ext cx="604838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147E1F-7BB4-41CD-B102-3D0DDA38FA7B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34</a:t>
            </a:fld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NOS Features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Data integrity</a:t>
            </a:r>
          </a:p>
          <a:p>
            <a:pPr lvl="1"/>
            <a:r>
              <a:rPr lang="en-US" dirty="0" smtClean="0"/>
              <a:t>Backups copies data onto tape</a:t>
            </a:r>
          </a:p>
          <a:p>
            <a:pPr lvl="1"/>
            <a:r>
              <a:rPr lang="en-US" dirty="0" smtClean="0"/>
              <a:t>RAID copies data onto other drives</a:t>
            </a:r>
          </a:p>
          <a:p>
            <a:pPr lvl="2"/>
            <a:r>
              <a:rPr lang="en-US" dirty="0" smtClean="0"/>
              <a:t>Redundant Array of Inexpensive Disks</a:t>
            </a:r>
          </a:p>
          <a:p>
            <a:pPr lvl="2"/>
            <a:r>
              <a:rPr lang="en-US" dirty="0" smtClean="0"/>
              <a:t>Relies on two or more hard drives</a:t>
            </a:r>
          </a:p>
          <a:p>
            <a:pPr lvl="2"/>
            <a:r>
              <a:rPr lang="en-US" dirty="0" smtClean="0"/>
              <a:t>May speed access to data</a:t>
            </a:r>
          </a:p>
          <a:p>
            <a:r>
              <a:rPr lang="en-US" dirty="0" smtClean="0"/>
              <a:t>Data security</a:t>
            </a:r>
          </a:p>
          <a:p>
            <a:pPr lvl="1"/>
            <a:r>
              <a:rPr lang="en-US" dirty="0" smtClean="0"/>
              <a:t>Access to data can be restricted</a:t>
            </a:r>
          </a:p>
          <a:p>
            <a:pPr lvl="1"/>
            <a:r>
              <a:rPr lang="en-US" dirty="0" smtClean="0"/>
              <a:t>Access to server resources is controlled</a:t>
            </a:r>
          </a:p>
          <a:p>
            <a:pPr lvl="1"/>
            <a:r>
              <a:rPr lang="en-US" dirty="0" smtClean="0"/>
              <a:t>Audits can be kept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Networking OS – NT Server</a:t>
            </a:r>
          </a:p>
        </p:txBody>
      </p:sp>
      <p:sp>
        <p:nvSpPr>
          <p:cNvPr id="38915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1143000"/>
            <a:ext cx="8534400" cy="5410200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Same core as NT Workstation</a:t>
            </a:r>
          </a:p>
          <a:p>
            <a:r>
              <a:rPr lang="en-US" dirty="0" smtClean="0"/>
              <a:t>Security features for grouping and authenticating users and controlling their access to network resources</a:t>
            </a:r>
          </a:p>
          <a:p>
            <a:r>
              <a:rPr lang="en-US" dirty="0" smtClean="0"/>
              <a:t>Multi user capability added</a:t>
            </a:r>
          </a:p>
          <a:p>
            <a:r>
              <a:rPr lang="en-US" dirty="0" smtClean="0"/>
              <a:t>supports the use of many hard disks, working together to store huge amounts of data</a:t>
            </a:r>
          </a:p>
          <a:p>
            <a:r>
              <a:rPr lang="en-US" dirty="0" smtClean="0"/>
              <a:t>RAID support included</a:t>
            </a:r>
          </a:p>
          <a:p>
            <a:pPr lvl="1"/>
            <a:r>
              <a:rPr lang="en-US" dirty="0" smtClean="0"/>
              <a:t>can be configured to provide redundancy of data, writing the same data to multiple disks, so it is preserved in case one disk fails.</a:t>
            </a:r>
          </a:p>
          <a:p>
            <a:pPr lvl="1"/>
            <a:r>
              <a:rPr lang="en-US" dirty="0" smtClean="0"/>
              <a:t>All these features make it possible for Windows NT Server to ensure disk and data security even in the event of a catastrophic failure of a hard disk</a:t>
            </a:r>
            <a:endParaRPr lang="en-US" sz="22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Windows 2000 Server</a:t>
            </a:r>
          </a:p>
        </p:txBody>
      </p:sp>
      <p:sp>
        <p:nvSpPr>
          <p:cNvPr id="39939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1219200"/>
            <a:ext cx="8534400" cy="5334000"/>
          </a:xfrm>
        </p:spPr>
        <p:txBody>
          <a:bodyPr/>
          <a:lstStyle/>
          <a:p>
            <a:r>
              <a:rPr lang="en-US" dirty="0" smtClean="0"/>
              <a:t>Same technology as 2000 workstation</a:t>
            </a:r>
          </a:p>
          <a:p>
            <a:r>
              <a:rPr lang="en-US" dirty="0" smtClean="0"/>
              <a:t>Active Directory (AD)</a:t>
            </a:r>
          </a:p>
          <a:p>
            <a:pPr lvl="1"/>
            <a:r>
              <a:rPr lang="en-US" dirty="0" smtClean="0"/>
              <a:t>Central database of server resources</a:t>
            </a:r>
          </a:p>
          <a:p>
            <a:pPr lvl="1"/>
            <a:r>
              <a:rPr lang="en-US" dirty="0" smtClean="0"/>
              <a:t>Simplifies network management</a:t>
            </a:r>
          </a:p>
          <a:p>
            <a:r>
              <a:rPr lang="en-US" dirty="0" smtClean="0"/>
              <a:t>Distributed programs supported</a:t>
            </a:r>
          </a:p>
          <a:p>
            <a:r>
              <a:rPr lang="en-US" dirty="0" smtClean="0">
                <a:solidFill>
                  <a:srgbClr val="0000CC"/>
                </a:solidFill>
              </a:rPr>
              <a:t>Server Standard Edition</a:t>
            </a:r>
          </a:p>
          <a:p>
            <a:r>
              <a:rPr lang="en-US" dirty="0" smtClean="0">
                <a:solidFill>
                  <a:srgbClr val="0000CC"/>
                </a:solidFill>
              </a:rPr>
              <a:t>Advanced Server Edition</a:t>
            </a:r>
          </a:p>
          <a:p>
            <a:r>
              <a:rPr lang="en-US" dirty="0" smtClean="0">
                <a:solidFill>
                  <a:srgbClr val="0000CC"/>
                </a:solidFill>
              </a:rPr>
              <a:t>Data Center Edition</a:t>
            </a:r>
          </a:p>
          <a:p>
            <a:r>
              <a:rPr lang="en-US" dirty="0" smtClean="0"/>
              <a:t>It includes the Advanced Server features, plus support for SMP with up to 32 processors.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Windows 2003 Server</a:t>
            </a:r>
          </a:p>
        </p:txBody>
      </p:sp>
      <p:sp>
        <p:nvSpPr>
          <p:cNvPr id="40963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1219200"/>
            <a:ext cx="8534400" cy="54102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Designed to compete with UNIX</a:t>
            </a:r>
          </a:p>
          <a:p>
            <a:r>
              <a:rPr lang="en-US" dirty="0" smtClean="0"/>
              <a:t>XP like interface</a:t>
            </a:r>
          </a:p>
          <a:p>
            <a:r>
              <a:rPr lang="en-US" dirty="0" smtClean="0"/>
              <a:t>Better support for XP computers</a:t>
            </a:r>
          </a:p>
          <a:p>
            <a:r>
              <a:rPr lang="en-US" dirty="0" smtClean="0"/>
              <a:t>MS .NET framework supported</a:t>
            </a:r>
          </a:p>
          <a:p>
            <a:r>
              <a:rPr lang="en-US" dirty="0" smtClean="0"/>
              <a:t>Distributed programs are supported</a:t>
            </a:r>
          </a:p>
          <a:p>
            <a:pPr lvl="1"/>
            <a:r>
              <a:rPr lang="en-US" dirty="0" smtClean="0"/>
              <a:t>Designed to support Web-based applications, large databases, ecommerce servers, and distributed applications, which are applications with parts that run on different computers, distributing the work and data across the network</a:t>
            </a:r>
          </a:p>
          <a:p>
            <a:r>
              <a:rPr lang="en-US" dirty="0" smtClean="0"/>
              <a:t>Server Standard Edition</a:t>
            </a:r>
          </a:p>
          <a:p>
            <a:r>
              <a:rPr lang="en-US" dirty="0" smtClean="0"/>
              <a:t>Data Center Edition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Windows 2008 Server</a:t>
            </a:r>
          </a:p>
        </p:txBody>
      </p:sp>
      <p:sp>
        <p:nvSpPr>
          <p:cNvPr id="40963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1143000"/>
            <a:ext cx="8534400" cy="5638800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server operating system is based on the kernel (i.e. the core) of Windows Vista</a:t>
            </a:r>
          </a:p>
          <a:p>
            <a:r>
              <a:rPr lang="en-US" dirty="0" smtClean="0"/>
              <a:t>offers increased reliability and flexibility in the server environment</a:t>
            </a:r>
          </a:p>
          <a:p>
            <a:pPr lvl="0"/>
            <a:r>
              <a:rPr lang="en-US" sz="3200" dirty="0" smtClean="0"/>
              <a:t>Main features of Windows Server 2008</a:t>
            </a:r>
            <a:endParaRPr lang="en-US" sz="2800" dirty="0" smtClean="0"/>
          </a:p>
          <a:p>
            <a:pPr lvl="1"/>
            <a:r>
              <a:rPr lang="en-US" sz="2800" dirty="0" err="1" smtClean="0"/>
              <a:t>PowerShell</a:t>
            </a:r>
            <a:r>
              <a:rPr lang="en-US" sz="2800" dirty="0" smtClean="0"/>
              <a:t> new command line</a:t>
            </a:r>
            <a:endParaRPr lang="en-US" sz="2400" dirty="0" smtClean="0"/>
          </a:p>
          <a:p>
            <a:pPr lvl="1"/>
            <a:r>
              <a:rPr lang="en-US" sz="2800" dirty="0" smtClean="0"/>
              <a:t>User Interface like Windows Server 2003</a:t>
            </a:r>
            <a:endParaRPr lang="en-US" sz="2400" dirty="0" smtClean="0"/>
          </a:p>
          <a:p>
            <a:pPr lvl="1"/>
            <a:r>
              <a:rPr lang="en-US" sz="2800" dirty="0" smtClean="0"/>
              <a:t>“</a:t>
            </a:r>
            <a:r>
              <a:rPr lang="en-US" sz="2800" dirty="0" err="1" smtClean="0"/>
              <a:t>Bitlocker</a:t>
            </a:r>
            <a:r>
              <a:rPr lang="en-US" sz="2800" dirty="0" smtClean="0"/>
              <a:t>” for the complete encoding of the hard disk</a:t>
            </a:r>
            <a:endParaRPr lang="en-US" sz="2400" dirty="0" smtClean="0"/>
          </a:p>
          <a:p>
            <a:pPr lvl="1"/>
            <a:r>
              <a:rPr lang="en-US" sz="2800" dirty="0" smtClean="0"/>
              <a:t>Windows SharePoint services 3.0</a:t>
            </a:r>
            <a:endParaRPr lang="en-US" sz="2400" dirty="0" smtClean="0"/>
          </a:p>
          <a:p>
            <a:pPr lvl="1"/>
            <a:r>
              <a:rPr lang="en-US" sz="2800" dirty="0" smtClean="0"/>
              <a:t>Network Access Protection (NAP) to isolate unsafe clients</a:t>
            </a:r>
            <a:endParaRPr lang="en-US" sz="2400" dirty="0" smtClean="0"/>
          </a:p>
          <a:p>
            <a:pPr lvl="1"/>
            <a:r>
              <a:rPr lang="en-US" sz="2800" dirty="0" smtClean="0"/>
              <a:t>Windows Deployment Services (WDS)</a:t>
            </a:r>
            <a:endParaRPr lang="en-US" sz="2400" dirty="0" smtClean="0"/>
          </a:p>
          <a:p>
            <a:pPr lvl="1"/>
            <a:r>
              <a:rPr lang="en-US" sz="2800" dirty="0" smtClean="0"/>
              <a:t>Windows System Resource Manager (WSRM)</a:t>
            </a:r>
            <a:endParaRPr lang="en-US" sz="2400" dirty="0" smtClean="0"/>
          </a:p>
          <a:p>
            <a:pPr lvl="1"/>
            <a:r>
              <a:rPr lang="en-US" sz="2800" dirty="0" smtClean="0"/>
              <a:t>Windows Server Backup</a:t>
            </a:r>
          </a:p>
          <a:p>
            <a:pPr lvl="1"/>
            <a:r>
              <a:rPr lang="en-US" sz="2800" dirty="0" smtClean="0"/>
              <a:t>Include Hyper-V, a virtualization technology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Windows 2008 Server</a:t>
            </a:r>
          </a:p>
        </p:txBody>
      </p:sp>
      <p:sp>
        <p:nvSpPr>
          <p:cNvPr id="40963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1066800"/>
            <a:ext cx="8534400" cy="5562600"/>
          </a:xfrm>
        </p:spPr>
        <p:txBody>
          <a:bodyPr>
            <a:normAutofit fontScale="92500" lnSpcReduction="10000"/>
          </a:bodyPr>
          <a:lstStyle/>
          <a:p>
            <a:pPr lvl="0"/>
            <a:r>
              <a:rPr lang="en-US" sz="2000" b="1" dirty="0" smtClean="0"/>
              <a:t>Windows Server 2008 Standard </a:t>
            </a:r>
          </a:p>
          <a:p>
            <a:pPr lvl="1"/>
            <a:r>
              <a:rPr lang="en-US" sz="1800" dirty="0" smtClean="0"/>
              <a:t>capability of supporting up to a maximum of 4 GB RAM in its 32 bit version and 32 GB RAM in its 64 bit version.</a:t>
            </a:r>
          </a:p>
          <a:p>
            <a:pPr lvl="1"/>
            <a:r>
              <a:rPr lang="en-US" sz="1800" dirty="0" smtClean="0"/>
              <a:t> supports up to 4 processors and a maximum of 12 server roles.</a:t>
            </a:r>
          </a:p>
          <a:p>
            <a:pPr lvl="0"/>
            <a:r>
              <a:rPr lang="en-US" sz="2000" b="1" dirty="0" smtClean="0"/>
              <a:t>Windows Server 2008 Enterprise </a:t>
            </a:r>
            <a:endParaRPr lang="en-US" sz="2000" dirty="0" smtClean="0"/>
          </a:p>
          <a:p>
            <a:pPr lvl="1"/>
            <a:r>
              <a:rPr lang="en-US" sz="1800" dirty="0" smtClean="0"/>
              <a:t>capability of supporting up to a maximum of 64 GB RAM in its 32 bit version and 2 TB RAM in its 64 bit version. </a:t>
            </a:r>
          </a:p>
          <a:p>
            <a:pPr lvl="1"/>
            <a:r>
              <a:rPr lang="en-US" sz="1800" dirty="0" smtClean="0"/>
              <a:t>Supports up to 8 processors and a maximum of 17 server roles. </a:t>
            </a:r>
          </a:p>
          <a:p>
            <a:pPr lvl="0"/>
            <a:r>
              <a:rPr lang="en-US" sz="2000" b="1" dirty="0" smtClean="0"/>
              <a:t>Windows Server 2008 </a:t>
            </a:r>
            <a:r>
              <a:rPr lang="en-US" sz="2000" b="1" dirty="0" err="1" smtClean="0"/>
              <a:t>DataCenter</a:t>
            </a:r>
            <a:r>
              <a:rPr lang="en-US" sz="2000" b="1" dirty="0" smtClean="0"/>
              <a:t>  </a:t>
            </a:r>
            <a:endParaRPr lang="en-US" sz="2000" dirty="0" smtClean="0"/>
          </a:p>
          <a:p>
            <a:pPr lvl="1"/>
            <a:r>
              <a:rPr lang="en-US" sz="1800" dirty="0" smtClean="0"/>
              <a:t>capability of supporting up to a maximum of 64 GB RAM in its 32 bit version and 2 TB RAM in its 64 bit version. </a:t>
            </a:r>
          </a:p>
          <a:p>
            <a:pPr lvl="1"/>
            <a:r>
              <a:rPr lang="en-US" sz="1800" dirty="0" smtClean="0"/>
              <a:t>Depending upon hardware, it is capable of supporting up to 64 processors and a maximum of 17 server roles. It is used in computer Centers and Clusters.</a:t>
            </a:r>
          </a:p>
          <a:p>
            <a:pPr lvl="0"/>
            <a:r>
              <a:rPr lang="en-US" sz="2000" b="1" dirty="0" smtClean="0"/>
              <a:t>Windows Web Server 2008</a:t>
            </a:r>
            <a:r>
              <a:rPr lang="en-US" sz="2000" dirty="0" smtClean="0"/>
              <a:t>	</a:t>
            </a:r>
          </a:p>
          <a:p>
            <a:pPr lvl="1"/>
            <a:r>
              <a:rPr lang="en-US" sz="1800" dirty="0" smtClean="0"/>
              <a:t>Capability of supporting up to a maximum of 4 GB RAM in its 32 bit version and 32 GB RAM in its 64 bit version. </a:t>
            </a:r>
          </a:p>
          <a:p>
            <a:pPr lvl="1"/>
            <a:r>
              <a:rPr lang="en-US" sz="1800" dirty="0" smtClean="0"/>
              <a:t>Support only the Web Server role. </a:t>
            </a:r>
          </a:p>
          <a:p>
            <a:pPr lvl="0"/>
            <a:r>
              <a:rPr lang="en-US" sz="2000" b="1" i="1" dirty="0" smtClean="0"/>
              <a:t>Windows Server 2008 for Itanium-Based Systems</a:t>
            </a:r>
            <a:r>
              <a:rPr lang="en-US" sz="2000" i="1" dirty="0" smtClean="0"/>
              <a:t> </a:t>
            </a:r>
            <a:r>
              <a:rPr lang="en-US" sz="2000" dirty="0" smtClean="0"/>
              <a:t>for computers with 64-bit processors that function as a Web server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Unix for Servers</a:t>
            </a:r>
          </a:p>
        </p:txBody>
      </p:sp>
      <p:sp>
        <p:nvSpPr>
          <p:cNvPr id="41987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1143000"/>
            <a:ext cx="8534400" cy="5334000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Oldest NOS in widespread use</a:t>
            </a:r>
          </a:p>
          <a:p>
            <a:r>
              <a:rPr lang="en-US" dirty="0" smtClean="0"/>
              <a:t>Stable secure and fast</a:t>
            </a:r>
          </a:p>
          <a:p>
            <a:r>
              <a:rPr lang="en-US" dirty="0" smtClean="0"/>
              <a:t>Main OS for Internet and Web</a:t>
            </a:r>
          </a:p>
          <a:p>
            <a:r>
              <a:rPr lang="en-US" dirty="0" smtClean="0"/>
              <a:t>Large organizations depend on UNIX for managing large databases shared by hundreds or thousands of users</a:t>
            </a:r>
          </a:p>
          <a:p>
            <a:r>
              <a:rPr lang="en-US" dirty="0" smtClean="0"/>
              <a:t>capable of handling a high volume of transactions in a multiuser environment and working with multiple processors using multiprocessing</a:t>
            </a:r>
          </a:p>
          <a:p>
            <a:r>
              <a:rPr lang="en-US" dirty="0" smtClean="0"/>
              <a:t>Many Web servers use UNIX as their operating system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Linux for Servers</a:t>
            </a:r>
          </a:p>
        </p:txBody>
      </p:sp>
      <p:sp>
        <p:nvSpPr>
          <p:cNvPr id="43011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1066800"/>
            <a:ext cx="8534400" cy="5562600"/>
          </a:xfrm>
        </p:spPr>
        <p:txBody>
          <a:bodyPr/>
          <a:lstStyle/>
          <a:p>
            <a:r>
              <a:rPr lang="en-US" dirty="0" smtClean="0"/>
              <a:t>Popular in small businesses</a:t>
            </a:r>
          </a:p>
          <a:p>
            <a:r>
              <a:rPr lang="en-US" dirty="0" smtClean="0"/>
              <a:t>Cost-effective alternative to other operating systems for sharing files, applications, printers, modems, and Internet services</a:t>
            </a:r>
          </a:p>
          <a:p>
            <a:r>
              <a:rPr lang="en-US" dirty="0" smtClean="0"/>
              <a:t>Stable, fast and inexpensive</a:t>
            </a:r>
          </a:p>
          <a:p>
            <a:r>
              <a:rPr lang="en-US" dirty="0" smtClean="0"/>
              <a:t>large number of Linux servers hosting Web sites and performing other roles on the Internet</a:t>
            </a:r>
          </a:p>
          <a:p>
            <a:r>
              <a:rPr lang="en-US" dirty="0" smtClean="0"/>
              <a:t>Some network servers use Linux as their operating system</a:t>
            </a:r>
          </a:p>
          <a:p>
            <a:pPr lvl="1"/>
            <a:r>
              <a:rPr lang="en-US" dirty="0" smtClean="0"/>
              <a:t>Clients on the network can run Linux, UNIX, or Windows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Solaris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219200"/>
            <a:ext cx="8610600" cy="5410200"/>
          </a:xfrm>
        </p:spPr>
        <p:txBody>
          <a:bodyPr/>
          <a:lstStyle/>
          <a:p>
            <a:pPr lvl="0"/>
            <a:r>
              <a:rPr lang="en-US" dirty="0" smtClean="0"/>
              <a:t>a version of UNIX developed by Sun Microsystems, is a server OS designed specifically for e-commerce applications. </a:t>
            </a:r>
          </a:p>
          <a:p>
            <a:pPr lvl="0"/>
            <a:r>
              <a:rPr lang="en-US" dirty="0" smtClean="0"/>
              <a:t>Manages high-traffic accounts and incorporates security necessary for Web transactions </a:t>
            </a:r>
          </a:p>
          <a:p>
            <a:pPr lvl="0"/>
            <a:r>
              <a:rPr lang="en-US" dirty="0" smtClean="0"/>
              <a:t>Client computers often use a desktop program, such as GNOME desktop, that communicates with the Solaris OS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609600" y="1295401"/>
            <a:ext cx="6629400" cy="3810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Solaris</a:t>
            </a:r>
            <a:endParaRPr lang="en-US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200" y="1143000"/>
            <a:ext cx="6858000" cy="54918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Novell NetWare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763000" cy="5334000"/>
          </a:xfrm>
        </p:spPr>
        <p:txBody>
          <a:bodyPr/>
          <a:lstStyle/>
          <a:p>
            <a:r>
              <a:rPr lang="en-US" dirty="0" smtClean="0"/>
              <a:t>Server OS designed for client/server networks. </a:t>
            </a:r>
          </a:p>
          <a:p>
            <a:pPr lvl="1"/>
            <a:r>
              <a:rPr lang="en-US" dirty="0" smtClean="0"/>
              <a:t>Server portion that resides on the network server and</a:t>
            </a:r>
          </a:p>
          <a:p>
            <a:pPr lvl="1"/>
            <a:r>
              <a:rPr lang="en-US" dirty="0" smtClean="0"/>
              <a:t>Client portion that resides on each client computer connected to the network</a:t>
            </a:r>
          </a:p>
          <a:p>
            <a:pPr lvl="0"/>
            <a:r>
              <a:rPr lang="en-US" dirty="0" smtClean="0"/>
              <a:t>Supports open source software and runs on all types of computers from mainframes to personal computers. </a:t>
            </a:r>
          </a:p>
          <a:p>
            <a:r>
              <a:rPr lang="en-US" dirty="0" smtClean="0"/>
              <a:t>Client computers also can have their own stand-alone OS such as a Windows, Mac OS, or Linux</a:t>
            </a:r>
          </a:p>
          <a:p>
            <a:r>
              <a:rPr lang="en-US" dirty="0" smtClean="0"/>
              <a:t>Benefit is the long-term reliability of the product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04800" y="1219201"/>
            <a:ext cx="8534400" cy="11430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Novell Netware Desktop</a:t>
            </a:r>
            <a:endParaRPr lang="en-US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142999"/>
            <a:ext cx="7315200" cy="55572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dirty="0" smtClean="0"/>
              <a:t>Summary I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457200" y="1143000"/>
            <a:ext cx="8382000" cy="5486400"/>
          </a:xfrm>
        </p:spPr>
        <p:txBody>
          <a:bodyPr/>
          <a:lstStyle/>
          <a:p>
            <a:r>
              <a:rPr lang="en-US" dirty="0" smtClean="0"/>
              <a:t>Operating System Evolution</a:t>
            </a:r>
          </a:p>
          <a:p>
            <a:r>
              <a:rPr lang="en-US" dirty="0" smtClean="0"/>
              <a:t>Types of Operating Systems</a:t>
            </a:r>
          </a:p>
          <a:p>
            <a:r>
              <a:rPr lang="en-US" dirty="0" smtClean="0"/>
              <a:t>Stand alone Operating Systems</a:t>
            </a:r>
          </a:p>
          <a:p>
            <a:pPr lvl="1"/>
            <a:r>
              <a:rPr lang="en-US" dirty="0" smtClean="0"/>
              <a:t>DOS</a:t>
            </a:r>
          </a:p>
          <a:p>
            <a:pPr lvl="1"/>
            <a:r>
              <a:rPr lang="en-US" dirty="0" smtClean="0"/>
              <a:t>Windows NT</a:t>
            </a:r>
          </a:p>
          <a:p>
            <a:pPr lvl="1"/>
            <a:r>
              <a:rPr lang="en-US" dirty="0" smtClean="0"/>
              <a:t>Windows 9x (Windows 95, 98 ME)</a:t>
            </a:r>
          </a:p>
          <a:p>
            <a:pPr lvl="1"/>
            <a:r>
              <a:rPr lang="en-US" dirty="0" smtClean="0"/>
              <a:t>Windows 2000</a:t>
            </a:r>
          </a:p>
          <a:p>
            <a:pPr lvl="1"/>
            <a:r>
              <a:rPr lang="en-US" dirty="0" smtClean="0"/>
              <a:t>Windows XP, Windows Vista, Windows 7</a:t>
            </a:r>
          </a:p>
          <a:p>
            <a:pPr lvl="1"/>
            <a:r>
              <a:rPr lang="en-US" dirty="0" smtClean="0"/>
              <a:t>Mac OS X</a:t>
            </a:r>
          </a:p>
          <a:p>
            <a:pPr lvl="1"/>
            <a:r>
              <a:rPr lang="en-US" dirty="0" smtClean="0"/>
              <a:t>Unix</a:t>
            </a:r>
          </a:p>
          <a:p>
            <a:pPr lvl="1"/>
            <a:r>
              <a:rPr lang="en-US" dirty="0" smtClean="0"/>
              <a:t>Linux</a:t>
            </a:r>
          </a:p>
        </p:txBody>
      </p:sp>
      <p:sp>
        <p:nvSpPr>
          <p:cNvPr id="7" name="Slide Number Placeholder 3"/>
          <p:cNvSpPr txBox="1">
            <a:spLocks/>
          </p:cNvSpPr>
          <p:nvPr/>
        </p:nvSpPr>
        <p:spPr bwMode="auto">
          <a:xfrm>
            <a:off x="8001000" y="6329362"/>
            <a:ext cx="604838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147E1F-7BB4-41CD-B102-3D0DDA38FA7B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47</a:t>
            </a:fld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dirty="0" smtClean="0"/>
              <a:t>Summary II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457200" y="1143000"/>
            <a:ext cx="8382000" cy="5105400"/>
          </a:xfrm>
        </p:spPr>
        <p:txBody>
          <a:bodyPr/>
          <a:lstStyle/>
          <a:p>
            <a:r>
              <a:rPr lang="en-US" dirty="0" smtClean="0"/>
              <a:t>Network Operating Systems</a:t>
            </a:r>
          </a:p>
          <a:p>
            <a:pPr lvl="1"/>
            <a:r>
              <a:rPr lang="en-US" dirty="0" smtClean="0"/>
              <a:t>Features</a:t>
            </a:r>
          </a:p>
          <a:p>
            <a:pPr lvl="1"/>
            <a:r>
              <a:rPr lang="en-US" dirty="0" smtClean="0"/>
              <a:t>Windows NT Server</a:t>
            </a:r>
          </a:p>
          <a:p>
            <a:pPr lvl="1"/>
            <a:r>
              <a:rPr lang="en-US" dirty="0" smtClean="0"/>
              <a:t>Windows 2000 Server</a:t>
            </a:r>
          </a:p>
          <a:p>
            <a:pPr lvl="1"/>
            <a:r>
              <a:rPr lang="en-US" dirty="0" smtClean="0"/>
              <a:t>Windows 2003 Server</a:t>
            </a:r>
          </a:p>
          <a:p>
            <a:pPr lvl="1"/>
            <a:r>
              <a:rPr lang="en-US" dirty="0" smtClean="0"/>
              <a:t>Windows 2008 Server</a:t>
            </a:r>
          </a:p>
          <a:p>
            <a:pPr lvl="1"/>
            <a:r>
              <a:rPr lang="en-US" dirty="0" smtClean="0"/>
              <a:t>Unix for Servers</a:t>
            </a:r>
          </a:p>
          <a:p>
            <a:pPr lvl="1"/>
            <a:r>
              <a:rPr lang="en-US" dirty="0" smtClean="0"/>
              <a:t>Linux for Servers</a:t>
            </a:r>
          </a:p>
          <a:p>
            <a:pPr lvl="1"/>
            <a:r>
              <a:rPr lang="en-US" dirty="0" smtClean="0"/>
              <a:t>Solaris</a:t>
            </a:r>
          </a:p>
          <a:p>
            <a:pPr lvl="1"/>
            <a:r>
              <a:rPr lang="en-US" dirty="0" smtClean="0"/>
              <a:t>Novell Netware</a:t>
            </a:r>
          </a:p>
        </p:txBody>
      </p:sp>
      <p:sp>
        <p:nvSpPr>
          <p:cNvPr id="7" name="Slide Number Placeholder 3"/>
          <p:cNvSpPr txBox="1">
            <a:spLocks/>
          </p:cNvSpPr>
          <p:nvPr/>
        </p:nvSpPr>
        <p:spPr bwMode="auto">
          <a:xfrm>
            <a:off x="8001000" y="6329362"/>
            <a:ext cx="604838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147E1F-7BB4-41CD-B102-3D0DDA38FA7B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48</a:t>
            </a:fld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Recommended Websites</a:t>
            </a:r>
            <a:endParaRPr lang="en-US" dirty="0"/>
          </a:p>
        </p:txBody>
      </p:sp>
      <p:sp>
        <p:nvSpPr>
          <p:cNvPr id="6" name="Slide Number Placeholder 3"/>
          <p:cNvSpPr txBox="1">
            <a:spLocks/>
          </p:cNvSpPr>
          <p:nvPr/>
        </p:nvSpPr>
        <p:spPr bwMode="auto">
          <a:xfrm>
            <a:off x="8001000" y="6329362"/>
            <a:ext cx="604838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147E1F-7BB4-41CD-B102-3D0DDA38FA7B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49</a:t>
            </a:fld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152400" y="1219200"/>
            <a:ext cx="8839200" cy="5181600"/>
          </a:xfrm>
        </p:spPr>
        <p:txBody>
          <a:bodyPr/>
          <a:lstStyle/>
          <a:p>
            <a:r>
              <a:rPr lang="en-US" dirty="0" smtClean="0">
                <a:hlinkClick r:id="rId2"/>
              </a:rPr>
              <a:t>https://en.wikipedia.org/wiki/Operating_system</a:t>
            </a:r>
            <a:endParaRPr lang="en-US" dirty="0" smtClean="0"/>
          </a:p>
          <a:p>
            <a:r>
              <a:rPr lang="en-US" sz="2800" dirty="0" smtClean="0">
                <a:hlinkClick r:id="rId3"/>
              </a:rPr>
              <a:t>https://en.wikipedia.org/wiki/Microsoft_Windows</a:t>
            </a:r>
            <a:endParaRPr lang="en-US" sz="2800" dirty="0" smtClean="0"/>
          </a:p>
          <a:p>
            <a:r>
              <a:rPr lang="en-US" dirty="0" smtClean="0">
                <a:hlinkClick r:id="rId4"/>
              </a:rPr>
              <a:t>https://en.wikipedia.org/wiki/Unix</a:t>
            </a:r>
            <a:endParaRPr lang="en-US" dirty="0" smtClean="0"/>
          </a:p>
          <a:p>
            <a:r>
              <a:rPr lang="en-US" dirty="0" smtClean="0">
                <a:hlinkClick r:id="rId5"/>
              </a:rPr>
              <a:t>https://en.wikipedia.org/wiki/Mac_OS_X</a:t>
            </a:r>
            <a:endParaRPr lang="en-US" dirty="0" smtClean="0"/>
          </a:p>
          <a:p>
            <a:r>
              <a:rPr lang="en-US" dirty="0" smtClean="0">
                <a:hlinkClick r:id="rId6"/>
              </a:rPr>
              <a:t>https://en.wikipedia.org/wiki/Linux</a:t>
            </a:r>
            <a:endParaRPr lang="en-US" dirty="0" smtClean="0"/>
          </a:p>
          <a:p>
            <a:r>
              <a:rPr lang="en-US" sz="2600" dirty="0" smtClean="0">
                <a:hlinkClick r:id="rId7"/>
              </a:rPr>
              <a:t>https://en.wikipedia.org/wiki/List_of_operating_systems</a:t>
            </a:r>
            <a:endParaRPr lang="en-US" sz="2600" dirty="0" smtClean="0"/>
          </a:p>
          <a:p>
            <a:r>
              <a:rPr lang="en-US" dirty="0" smtClean="0">
                <a:hlinkClick r:id="rId8"/>
              </a:rPr>
              <a:t>https://en.wikipedia.org/wiki/IOS</a:t>
            </a:r>
            <a:endParaRPr lang="en-US" dirty="0" smtClean="0"/>
          </a:p>
          <a:p>
            <a:r>
              <a:rPr lang="en-US" dirty="0" smtClean="0">
                <a:hlinkClick r:id="rId9"/>
              </a:rPr>
              <a:t>https://en.wikipedia.org/wiki/NetWare</a:t>
            </a:r>
            <a:endParaRPr lang="en-US" dirty="0" smtClean="0"/>
          </a:p>
          <a:p>
            <a:r>
              <a:rPr lang="en-US" sz="2600" dirty="0" smtClean="0">
                <a:hlinkClick r:id="rId10"/>
              </a:rPr>
              <a:t>https://en.wikipedia.org/wiki/Mobile_operating_system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Lecture_15</Template>
  <TotalTime>6261</TotalTime>
  <Words>2874</Words>
  <Application>Microsoft Office PowerPoint</Application>
  <PresentationFormat>On-screen Show (4:3)</PresentationFormat>
  <Paragraphs>394</Paragraphs>
  <Slides>49</Slides>
  <Notes>13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49</vt:i4>
      </vt:variant>
    </vt:vector>
  </HeadingPairs>
  <TitlesOfParts>
    <vt:vector size="50" baseType="lpstr">
      <vt:lpstr>Edge</vt:lpstr>
      <vt:lpstr>CSC 101 Introduction to Computing  Lecture 17 </vt:lpstr>
      <vt:lpstr>Last Lecture Summary</vt:lpstr>
      <vt:lpstr>Operating System Evolution</vt:lpstr>
      <vt:lpstr>Operating System Evolution</vt:lpstr>
      <vt:lpstr>Types of Operating Systems</vt:lpstr>
      <vt:lpstr>Stand Alone Operating Systems</vt:lpstr>
      <vt:lpstr>Disk Operating System (DOS)</vt:lpstr>
      <vt:lpstr>Disk Operating System (DOS)</vt:lpstr>
      <vt:lpstr>DOS Application</vt:lpstr>
      <vt:lpstr>Microsoft Windows 1990 - 2000</vt:lpstr>
      <vt:lpstr>Microsoft Windows 2000 - 2009</vt:lpstr>
      <vt:lpstr>Windows NT (New Technology)</vt:lpstr>
      <vt:lpstr>Windows NT Workstation</vt:lpstr>
      <vt:lpstr>Windows 9x (Windows 95)</vt:lpstr>
      <vt:lpstr>Windows 98</vt:lpstr>
      <vt:lpstr>Windows ME</vt:lpstr>
      <vt:lpstr>Windows 2000</vt:lpstr>
      <vt:lpstr>Windows XP</vt:lpstr>
      <vt:lpstr>Windows Vista</vt:lpstr>
      <vt:lpstr>Windows Vista - Desktop</vt:lpstr>
      <vt:lpstr>Windows Vista Features</vt:lpstr>
      <vt:lpstr>Windows 7</vt:lpstr>
      <vt:lpstr>Windows 7 Desktop</vt:lpstr>
      <vt:lpstr>Windows 7 Additional Features</vt:lpstr>
      <vt:lpstr>Macintosh OS X</vt:lpstr>
      <vt:lpstr>Macintosh OS X</vt:lpstr>
      <vt:lpstr>OS X Desktop</vt:lpstr>
      <vt:lpstr>Unix</vt:lpstr>
      <vt:lpstr>Unix</vt:lpstr>
      <vt:lpstr>Linux</vt:lpstr>
      <vt:lpstr>Linux</vt:lpstr>
      <vt:lpstr>Market Share</vt:lpstr>
      <vt:lpstr>Network Operating System</vt:lpstr>
      <vt:lpstr>Network Operating Systems (NOS)</vt:lpstr>
      <vt:lpstr>NOS Features</vt:lpstr>
      <vt:lpstr>Networking OS – NT Server</vt:lpstr>
      <vt:lpstr>Windows 2000 Server</vt:lpstr>
      <vt:lpstr>Windows 2003 Server</vt:lpstr>
      <vt:lpstr>Windows 2008 Server</vt:lpstr>
      <vt:lpstr>Windows 2008 Server</vt:lpstr>
      <vt:lpstr>Unix for Servers</vt:lpstr>
      <vt:lpstr>Linux for Servers</vt:lpstr>
      <vt:lpstr>Solaris</vt:lpstr>
      <vt:lpstr>Solaris</vt:lpstr>
      <vt:lpstr>Novell NetWare</vt:lpstr>
      <vt:lpstr>Novell Netware Desktop</vt:lpstr>
      <vt:lpstr>Summary I</vt:lpstr>
      <vt:lpstr>Summary II</vt:lpstr>
      <vt:lpstr>Recommended Websites</vt:lpstr>
    </vt:vector>
  </TitlesOfParts>
  <Company>Cottrell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</dc:title>
  <dc:subject>Introduction to Computing</dc:subject>
  <dc:creator>Dr. Iftikhar Azim Niaz</dc:creator>
  <cp:lastModifiedBy>NTS</cp:lastModifiedBy>
  <cp:revision>501</cp:revision>
  <dcterms:created xsi:type="dcterms:W3CDTF">2004-10-06T00:41:44Z</dcterms:created>
  <dcterms:modified xsi:type="dcterms:W3CDTF">2012-06-05T10:44:47Z</dcterms:modified>
</cp:coreProperties>
</file>