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vml" ContentType="application/vnd.openxmlformats-officedocument.vmlDrawing"/>
  <Override PartName="/ppt/diagrams/layout2.xml" ContentType="application/vnd.openxmlformats-officedocument.drawingml.diagramLayout+xml"/>
  <Default Extension="gif" ContentType="image/gif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47"/>
  </p:notesMasterIdLst>
  <p:sldIdLst>
    <p:sldId id="306" r:id="rId2"/>
    <p:sldId id="612" r:id="rId3"/>
    <p:sldId id="688" r:id="rId4"/>
    <p:sldId id="689" r:id="rId5"/>
    <p:sldId id="690" r:id="rId6"/>
    <p:sldId id="691" r:id="rId7"/>
    <p:sldId id="692" r:id="rId8"/>
    <p:sldId id="673" r:id="rId9"/>
    <p:sldId id="629" r:id="rId10"/>
    <p:sldId id="693" r:id="rId11"/>
    <p:sldId id="628" r:id="rId12"/>
    <p:sldId id="675" r:id="rId13"/>
    <p:sldId id="666" r:id="rId14"/>
    <p:sldId id="593" r:id="rId15"/>
    <p:sldId id="699" r:id="rId16"/>
    <p:sldId id="642" r:id="rId17"/>
    <p:sldId id="644" r:id="rId18"/>
    <p:sldId id="702" r:id="rId19"/>
    <p:sldId id="643" r:id="rId20"/>
    <p:sldId id="701" r:id="rId21"/>
    <p:sldId id="677" r:id="rId22"/>
    <p:sldId id="594" r:id="rId23"/>
    <p:sldId id="595" r:id="rId24"/>
    <p:sldId id="680" r:id="rId25"/>
    <p:sldId id="681" r:id="rId26"/>
    <p:sldId id="600" r:id="rId27"/>
    <p:sldId id="679" r:id="rId28"/>
    <p:sldId id="646" r:id="rId29"/>
    <p:sldId id="647" r:id="rId30"/>
    <p:sldId id="682" r:id="rId31"/>
    <p:sldId id="683" r:id="rId32"/>
    <p:sldId id="597" r:id="rId33"/>
    <p:sldId id="648" r:id="rId34"/>
    <p:sldId id="649" r:id="rId35"/>
    <p:sldId id="601" r:id="rId36"/>
    <p:sldId id="602" r:id="rId37"/>
    <p:sldId id="603" r:id="rId38"/>
    <p:sldId id="650" r:id="rId39"/>
    <p:sldId id="604" r:id="rId40"/>
    <p:sldId id="703" r:id="rId41"/>
    <p:sldId id="605" r:id="rId42"/>
    <p:sldId id="645" r:id="rId43"/>
    <p:sldId id="611" r:id="rId44"/>
    <p:sldId id="576" r:id="rId45"/>
    <p:sldId id="577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990000"/>
    <a:srgbClr val="000099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7757" autoAdjust="0"/>
  </p:normalViewPr>
  <p:slideViewPr>
    <p:cSldViewPr>
      <p:cViewPr varScale="1">
        <p:scale>
          <a:sx n="68" d="100"/>
          <a:sy n="68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3.xml"/><Relationship Id="rId7" Type="http://schemas.openxmlformats.org/officeDocument/2006/relationships/slide" Target="slides/slide31.xml"/><Relationship Id="rId2" Type="http://schemas.openxmlformats.org/officeDocument/2006/relationships/slide" Target="slides/slide10.xml"/><Relationship Id="rId1" Type="http://schemas.openxmlformats.org/officeDocument/2006/relationships/slide" Target="slides/slide8.xml"/><Relationship Id="rId6" Type="http://schemas.openxmlformats.org/officeDocument/2006/relationships/slide" Target="slides/slide30.xml"/><Relationship Id="rId5" Type="http://schemas.openxmlformats.org/officeDocument/2006/relationships/slide" Target="slides/slide21.xml"/><Relationship Id="rId4" Type="http://schemas.openxmlformats.org/officeDocument/2006/relationships/slide" Target="slides/slide15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gif"/><Relationship Id="rId2" Type="http://schemas.openxmlformats.org/officeDocument/2006/relationships/image" Target="../media/image111.png"/><Relationship Id="rId1" Type="http://schemas.openxmlformats.org/officeDocument/2006/relationships/image" Target="../media/image10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3DCB63-F517-4960-AA5F-7D6699B1BC4B}" type="doc">
      <dgm:prSet loTypeId="urn:microsoft.com/office/officeart/2005/8/layout/default#20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B1A0DF18-810F-41E4-9724-AAAC4A90B23A}">
      <dgm:prSet/>
      <dgm:spPr/>
      <dgm:t>
        <a:bodyPr/>
        <a:lstStyle/>
        <a:p>
          <a:r>
            <a:rPr lang="en-US" dirty="0" smtClean="0"/>
            <a:t>SATA</a:t>
          </a:r>
          <a:endParaRPr lang="en-US" dirty="0"/>
        </a:p>
      </dgm:t>
    </dgm:pt>
    <dgm:pt modelId="{E14FAC87-B7D1-457C-94F3-3948A3D272B3}" type="parTrans" cxnId="{654CEF24-14DC-449C-B054-5AF4E3AC3F11}">
      <dgm:prSet/>
      <dgm:spPr/>
      <dgm:t>
        <a:bodyPr/>
        <a:lstStyle/>
        <a:p>
          <a:endParaRPr lang="en-US"/>
        </a:p>
      </dgm:t>
    </dgm:pt>
    <dgm:pt modelId="{83F98B64-DA39-46ED-A62C-66EB76023BEC}" type="sibTrans" cxnId="{654CEF24-14DC-449C-B054-5AF4E3AC3F11}">
      <dgm:prSet/>
      <dgm:spPr/>
      <dgm:t>
        <a:bodyPr/>
        <a:lstStyle/>
        <a:p>
          <a:endParaRPr lang="en-US"/>
        </a:p>
      </dgm:t>
    </dgm:pt>
    <dgm:pt modelId="{C48D8D08-31EF-426B-86F2-94674536099C}">
      <dgm:prSet/>
      <dgm:spPr/>
      <dgm:t>
        <a:bodyPr/>
        <a:lstStyle/>
        <a:p>
          <a:r>
            <a:rPr lang="en-US" dirty="0" smtClean="0"/>
            <a:t>EIDE</a:t>
          </a:r>
          <a:endParaRPr lang="en-US" dirty="0"/>
        </a:p>
      </dgm:t>
    </dgm:pt>
    <dgm:pt modelId="{E9432B7C-6058-4B9E-ADB5-999F13D50301}" type="parTrans" cxnId="{503BDECB-C524-40B1-B095-5156C205FEE5}">
      <dgm:prSet/>
      <dgm:spPr/>
      <dgm:t>
        <a:bodyPr/>
        <a:lstStyle/>
        <a:p>
          <a:endParaRPr lang="en-US"/>
        </a:p>
      </dgm:t>
    </dgm:pt>
    <dgm:pt modelId="{177A35E7-04FE-429F-89B0-AB3E76BFE034}" type="sibTrans" cxnId="{503BDECB-C524-40B1-B095-5156C205FEE5}">
      <dgm:prSet/>
      <dgm:spPr/>
      <dgm:t>
        <a:bodyPr/>
        <a:lstStyle/>
        <a:p>
          <a:endParaRPr lang="en-US"/>
        </a:p>
      </dgm:t>
    </dgm:pt>
    <dgm:pt modelId="{A66D4302-F7F1-49A7-9874-A490CB1F8A7A}">
      <dgm:prSet/>
      <dgm:spPr/>
      <dgm:t>
        <a:bodyPr/>
        <a:lstStyle/>
        <a:p>
          <a:r>
            <a:rPr lang="en-US" dirty="0" smtClean="0"/>
            <a:t>SCSI</a:t>
          </a:r>
          <a:endParaRPr lang="en-US" dirty="0"/>
        </a:p>
      </dgm:t>
    </dgm:pt>
    <dgm:pt modelId="{B1EF6EBF-AA01-4CDF-84C6-DC707D7CB7D1}" type="parTrans" cxnId="{FB32834E-BC6D-4208-8046-5E17F0C26138}">
      <dgm:prSet/>
      <dgm:spPr/>
      <dgm:t>
        <a:bodyPr/>
        <a:lstStyle/>
        <a:p>
          <a:endParaRPr lang="en-US"/>
        </a:p>
      </dgm:t>
    </dgm:pt>
    <dgm:pt modelId="{74E64B5B-CFD7-4436-B0BB-7A348DCE176C}" type="sibTrans" cxnId="{FB32834E-BC6D-4208-8046-5E17F0C26138}">
      <dgm:prSet/>
      <dgm:spPr/>
      <dgm:t>
        <a:bodyPr/>
        <a:lstStyle/>
        <a:p>
          <a:endParaRPr lang="en-US"/>
        </a:p>
      </dgm:t>
    </dgm:pt>
    <dgm:pt modelId="{304451B1-F31C-4738-9465-78A6ACFF61A2}">
      <dgm:prSet/>
      <dgm:spPr/>
      <dgm:t>
        <a:bodyPr/>
        <a:lstStyle/>
        <a:p>
          <a:r>
            <a:rPr lang="en-US" dirty="0" smtClean="0"/>
            <a:t>SAS</a:t>
          </a:r>
          <a:endParaRPr lang="en-US" dirty="0"/>
        </a:p>
      </dgm:t>
    </dgm:pt>
    <dgm:pt modelId="{C67D84F9-AD04-4D30-9340-6E613AE03908}" type="parTrans" cxnId="{00342D73-D719-4368-B506-8E11B982AE2D}">
      <dgm:prSet/>
      <dgm:spPr/>
      <dgm:t>
        <a:bodyPr/>
        <a:lstStyle/>
        <a:p>
          <a:endParaRPr lang="en-US"/>
        </a:p>
      </dgm:t>
    </dgm:pt>
    <dgm:pt modelId="{270F6CB8-61F8-4E6E-B441-83486D32A9A1}" type="sibTrans" cxnId="{00342D73-D719-4368-B506-8E11B982AE2D}">
      <dgm:prSet/>
      <dgm:spPr/>
      <dgm:t>
        <a:bodyPr/>
        <a:lstStyle/>
        <a:p>
          <a:endParaRPr lang="en-US"/>
        </a:p>
      </dgm:t>
    </dgm:pt>
    <dgm:pt modelId="{8FD61520-43B6-4B96-9ABB-E3D617FF9D50}" type="pres">
      <dgm:prSet presAssocID="{4E3DCB63-F517-4960-AA5F-7D6699B1BC4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FA41D4-F6AE-45CA-9B07-23EEE33053C7}" type="pres">
      <dgm:prSet presAssocID="{B1A0DF18-810F-41E4-9724-AAAC4A90B23A}" presName="node" presStyleLbl="node1" presStyleIdx="0" presStyleCnt="4">
        <dgm:presLayoutVars>
          <dgm:bulletEnabled val="1"/>
        </dgm:presLayoutVars>
      </dgm:prSet>
      <dgm:spPr>
        <a:prstGeom prst="foldedCorner">
          <a:avLst/>
        </a:prstGeom>
      </dgm:spPr>
      <dgm:t>
        <a:bodyPr/>
        <a:lstStyle/>
        <a:p>
          <a:endParaRPr lang="en-US"/>
        </a:p>
      </dgm:t>
    </dgm:pt>
    <dgm:pt modelId="{A99738C1-0262-4D8F-8F87-5DE97DDDC399}" type="pres">
      <dgm:prSet presAssocID="{83F98B64-DA39-46ED-A62C-66EB76023BEC}" presName="sibTrans" presStyleCnt="0"/>
      <dgm:spPr/>
    </dgm:pt>
    <dgm:pt modelId="{79B56EBE-36ED-4AD0-B477-6F61E551BBB3}" type="pres">
      <dgm:prSet presAssocID="{C48D8D08-31EF-426B-86F2-94674536099C}" presName="node" presStyleLbl="node1" presStyleIdx="1" presStyleCnt="4">
        <dgm:presLayoutVars>
          <dgm:bulletEnabled val="1"/>
        </dgm:presLayoutVars>
      </dgm:prSet>
      <dgm:spPr>
        <a:prstGeom prst="foldedCorner">
          <a:avLst/>
        </a:prstGeom>
      </dgm:spPr>
      <dgm:t>
        <a:bodyPr/>
        <a:lstStyle/>
        <a:p>
          <a:endParaRPr lang="en-US"/>
        </a:p>
      </dgm:t>
    </dgm:pt>
    <dgm:pt modelId="{8923D373-17F1-44B1-8D1E-BBA27F4DAFA5}" type="pres">
      <dgm:prSet presAssocID="{177A35E7-04FE-429F-89B0-AB3E76BFE034}" presName="sibTrans" presStyleCnt="0"/>
      <dgm:spPr/>
    </dgm:pt>
    <dgm:pt modelId="{982A66B8-B716-4593-932E-65DF2377AC8B}" type="pres">
      <dgm:prSet presAssocID="{A66D4302-F7F1-49A7-9874-A490CB1F8A7A}" presName="node" presStyleLbl="node1" presStyleIdx="2" presStyleCnt="4">
        <dgm:presLayoutVars>
          <dgm:bulletEnabled val="1"/>
        </dgm:presLayoutVars>
      </dgm:prSet>
      <dgm:spPr>
        <a:prstGeom prst="foldedCorner">
          <a:avLst/>
        </a:prstGeom>
      </dgm:spPr>
      <dgm:t>
        <a:bodyPr/>
        <a:lstStyle/>
        <a:p>
          <a:endParaRPr lang="en-US"/>
        </a:p>
      </dgm:t>
    </dgm:pt>
    <dgm:pt modelId="{FAF142EA-88DB-4319-A8D5-BC28A7699026}" type="pres">
      <dgm:prSet presAssocID="{74E64B5B-CFD7-4436-B0BB-7A348DCE176C}" presName="sibTrans" presStyleCnt="0"/>
      <dgm:spPr/>
    </dgm:pt>
    <dgm:pt modelId="{E07AE12B-2FBB-4C32-8F2F-DEA667C9DD5C}" type="pres">
      <dgm:prSet presAssocID="{304451B1-F31C-4738-9465-78A6ACFF61A2}" presName="node" presStyleLbl="node1" presStyleIdx="3" presStyleCnt="4">
        <dgm:presLayoutVars>
          <dgm:bulletEnabled val="1"/>
        </dgm:presLayoutVars>
      </dgm:prSet>
      <dgm:spPr>
        <a:prstGeom prst="foldedCorner">
          <a:avLst/>
        </a:prstGeom>
      </dgm:spPr>
      <dgm:t>
        <a:bodyPr/>
        <a:lstStyle/>
        <a:p>
          <a:endParaRPr lang="en-US"/>
        </a:p>
      </dgm:t>
    </dgm:pt>
  </dgm:ptLst>
  <dgm:cxnLst>
    <dgm:cxn modelId="{654CEF24-14DC-449C-B054-5AF4E3AC3F11}" srcId="{4E3DCB63-F517-4960-AA5F-7D6699B1BC4B}" destId="{B1A0DF18-810F-41E4-9724-AAAC4A90B23A}" srcOrd="0" destOrd="0" parTransId="{E14FAC87-B7D1-457C-94F3-3948A3D272B3}" sibTransId="{83F98B64-DA39-46ED-A62C-66EB76023BEC}"/>
    <dgm:cxn modelId="{00342D73-D719-4368-B506-8E11B982AE2D}" srcId="{4E3DCB63-F517-4960-AA5F-7D6699B1BC4B}" destId="{304451B1-F31C-4738-9465-78A6ACFF61A2}" srcOrd="3" destOrd="0" parTransId="{C67D84F9-AD04-4D30-9340-6E613AE03908}" sibTransId="{270F6CB8-61F8-4E6E-B441-83486D32A9A1}"/>
    <dgm:cxn modelId="{BF0993AC-D245-4443-8C8A-59EF5D443D43}" type="presOf" srcId="{B1A0DF18-810F-41E4-9724-AAAC4A90B23A}" destId="{E5FA41D4-F6AE-45CA-9B07-23EEE33053C7}" srcOrd="0" destOrd="0" presId="urn:microsoft.com/office/officeart/2005/8/layout/default#20"/>
    <dgm:cxn modelId="{46F155CE-CB1C-4FA4-B865-857E8A6D2553}" type="presOf" srcId="{304451B1-F31C-4738-9465-78A6ACFF61A2}" destId="{E07AE12B-2FBB-4C32-8F2F-DEA667C9DD5C}" srcOrd="0" destOrd="0" presId="urn:microsoft.com/office/officeart/2005/8/layout/default#20"/>
    <dgm:cxn modelId="{FB32834E-BC6D-4208-8046-5E17F0C26138}" srcId="{4E3DCB63-F517-4960-AA5F-7D6699B1BC4B}" destId="{A66D4302-F7F1-49A7-9874-A490CB1F8A7A}" srcOrd="2" destOrd="0" parTransId="{B1EF6EBF-AA01-4CDF-84C6-DC707D7CB7D1}" sibTransId="{74E64B5B-CFD7-4436-B0BB-7A348DCE176C}"/>
    <dgm:cxn modelId="{A6455808-D030-48CB-8063-EFE84C712A92}" type="presOf" srcId="{4E3DCB63-F517-4960-AA5F-7D6699B1BC4B}" destId="{8FD61520-43B6-4B96-9ABB-E3D617FF9D50}" srcOrd="0" destOrd="0" presId="urn:microsoft.com/office/officeart/2005/8/layout/default#20"/>
    <dgm:cxn modelId="{503BDECB-C524-40B1-B095-5156C205FEE5}" srcId="{4E3DCB63-F517-4960-AA5F-7D6699B1BC4B}" destId="{C48D8D08-31EF-426B-86F2-94674536099C}" srcOrd="1" destOrd="0" parTransId="{E9432B7C-6058-4B9E-ADB5-999F13D50301}" sibTransId="{177A35E7-04FE-429F-89B0-AB3E76BFE034}"/>
    <dgm:cxn modelId="{758C5DF4-EA53-44C4-87C9-50C3A7CDEE44}" type="presOf" srcId="{C48D8D08-31EF-426B-86F2-94674536099C}" destId="{79B56EBE-36ED-4AD0-B477-6F61E551BBB3}" srcOrd="0" destOrd="0" presId="urn:microsoft.com/office/officeart/2005/8/layout/default#20"/>
    <dgm:cxn modelId="{56930D56-19F2-4D0B-A449-B75277196B68}" type="presOf" srcId="{A66D4302-F7F1-49A7-9874-A490CB1F8A7A}" destId="{982A66B8-B716-4593-932E-65DF2377AC8B}" srcOrd="0" destOrd="0" presId="urn:microsoft.com/office/officeart/2005/8/layout/default#20"/>
    <dgm:cxn modelId="{97699AAF-6CB4-430C-A84C-8512F5144AC8}" type="presParOf" srcId="{8FD61520-43B6-4B96-9ABB-E3D617FF9D50}" destId="{E5FA41D4-F6AE-45CA-9B07-23EEE33053C7}" srcOrd="0" destOrd="0" presId="urn:microsoft.com/office/officeart/2005/8/layout/default#20"/>
    <dgm:cxn modelId="{CDF09144-0603-4C62-B7CE-6712BA90A208}" type="presParOf" srcId="{8FD61520-43B6-4B96-9ABB-E3D617FF9D50}" destId="{A99738C1-0262-4D8F-8F87-5DE97DDDC399}" srcOrd="1" destOrd="0" presId="urn:microsoft.com/office/officeart/2005/8/layout/default#20"/>
    <dgm:cxn modelId="{34B28155-BABE-4350-8DBA-2442E975BCF3}" type="presParOf" srcId="{8FD61520-43B6-4B96-9ABB-E3D617FF9D50}" destId="{79B56EBE-36ED-4AD0-B477-6F61E551BBB3}" srcOrd="2" destOrd="0" presId="urn:microsoft.com/office/officeart/2005/8/layout/default#20"/>
    <dgm:cxn modelId="{316125E6-7B0F-4CAB-90D6-965490EC54AD}" type="presParOf" srcId="{8FD61520-43B6-4B96-9ABB-E3D617FF9D50}" destId="{8923D373-17F1-44B1-8D1E-BBA27F4DAFA5}" srcOrd="3" destOrd="0" presId="urn:microsoft.com/office/officeart/2005/8/layout/default#20"/>
    <dgm:cxn modelId="{D1FA42EF-3139-45A0-AC29-3F4BD3080357}" type="presParOf" srcId="{8FD61520-43B6-4B96-9ABB-E3D617FF9D50}" destId="{982A66B8-B716-4593-932E-65DF2377AC8B}" srcOrd="4" destOrd="0" presId="urn:microsoft.com/office/officeart/2005/8/layout/default#20"/>
    <dgm:cxn modelId="{202B8BBC-1B95-4E27-8B09-99FFD4FAE645}" type="presParOf" srcId="{8FD61520-43B6-4B96-9ABB-E3D617FF9D50}" destId="{FAF142EA-88DB-4319-A8D5-BC28A7699026}" srcOrd="5" destOrd="0" presId="urn:microsoft.com/office/officeart/2005/8/layout/default#20"/>
    <dgm:cxn modelId="{808A8E6F-70BB-4691-8B6C-73BECBAFD46C}" type="presParOf" srcId="{8FD61520-43B6-4B96-9ABB-E3D617FF9D50}" destId="{E07AE12B-2FBB-4C32-8F2F-DEA667C9DD5C}" srcOrd="6" destOrd="0" presId="urn:microsoft.com/office/officeart/2005/8/layout/default#20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A02C99-9D67-4ED1-ACDB-4FD54E05E94F}" type="doc">
      <dgm:prSet loTypeId="urn:microsoft.com/office/officeart/2005/8/layout/vList4#7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E1607A6-B304-431C-91E4-2B2A8220E4E9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An </a:t>
          </a:r>
          <a:r>
            <a:rPr lang="en-US" b="1" dirty="0" smtClean="0">
              <a:solidFill>
                <a:srgbClr val="FFFF00"/>
              </a:solidFill>
            </a:rPr>
            <a:t>external hard disk </a:t>
          </a:r>
          <a:r>
            <a:rPr lang="en-US" b="0" dirty="0" smtClean="0"/>
            <a:t>is a separate free-standing hard disk that connects to your computer with a cable or wirelessly</a:t>
          </a:r>
          <a:endParaRPr lang="en-US" dirty="0"/>
        </a:p>
      </dgm:t>
    </dgm:pt>
    <dgm:pt modelId="{602BF7F4-D595-499A-9FAB-52237418B628}" type="parTrans" cxnId="{9C6893B5-9BE0-455B-BB82-9330D0FE87EB}">
      <dgm:prSet/>
      <dgm:spPr/>
      <dgm:t>
        <a:bodyPr/>
        <a:lstStyle/>
        <a:p>
          <a:endParaRPr lang="en-US"/>
        </a:p>
      </dgm:t>
    </dgm:pt>
    <dgm:pt modelId="{CB50F75E-457A-4B06-B6CC-34B5C0BD3A0A}" type="sibTrans" cxnId="{9C6893B5-9BE0-455B-BB82-9330D0FE87EB}">
      <dgm:prSet/>
      <dgm:spPr/>
      <dgm:t>
        <a:bodyPr/>
        <a:lstStyle/>
        <a:p>
          <a:endParaRPr lang="en-US"/>
        </a:p>
      </dgm:t>
    </dgm:pt>
    <dgm:pt modelId="{D171BACF-AED7-4DFE-BABA-711C2D0B6B55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A </a:t>
          </a:r>
          <a:r>
            <a:rPr lang="en-US" b="1" dirty="0" smtClean="0">
              <a:solidFill>
                <a:srgbClr val="FFFF00"/>
              </a:solidFill>
            </a:rPr>
            <a:t>removable hard disk</a:t>
          </a:r>
          <a:r>
            <a:rPr lang="en-US" b="0" dirty="0" smtClean="0"/>
            <a:t> is a hard disk that you insert and remove from a drive</a:t>
          </a:r>
          <a:endParaRPr lang="en-US" dirty="0"/>
        </a:p>
      </dgm:t>
    </dgm:pt>
    <dgm:pt modelId="{28A26E8A-039A-4AA6-96B3-CE691C78F4E7}" type="parTrans" cxnId="{16FB1341-855B-4082-8D02-6F13B9B20637}">
      <dgm:prSet/>
      <dgm:spPr/>
      <dgm:t>
        <a:bodyPr/>
        <a:lstStyle/>
        <a:p>
          <a:endParaRPr lang="en-US"/>
        </a:p>
      </dgm:t>
    </dgm:pt>
    <dgm:pt modelId="{64731CDD-E4C8-40CD-8479-5F60CD336201}" type="sibTrans" cxnId="{16FB1341-855B-4082-8D02-6F13B9B20637}">
      <dgm:prSet/>
      <dgm:spPr/>
      <dgm:t>
        <a:bodyPr/>
        <a:lstStyle/>
        <a:p>
          <a:endParaRPr lang="en-US"/>
        </a:p>
      </dgm:t>
    </dgm:pt>
    <dgm:pt modelId="{87BCEC36-EA97-4D4C-BD2F-A93C70A8C8DB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Internal and external hard disks are available in miniature sizes (miniature hard disks)</a:t>
          </a:r>
          <a:endParaRPr lang="en-US" dirty="0"/>
        </a:p>
      </dgm:t>
    </dgm:pt>
    <dgm:pt modelId="{E1B7D8BE-CEAD-4388-A182-0DE8F0CA7C5B}" type="parTrans" cxnId="{6F6C8D2F-2336-499B-99AE-CC47B67C81D0}">
      <dgm:prSet/>
      <dgm:spPr/>
      <dgm:t>
        <a:bodyPr/>
        <a:lstStyle/>
        <a:p>
          <a:endParaRPr lang="en-US"/>
        </a:p>
      </dgm:t>
    </dgm:pt>
    <dgm:pt modelId="{97A8C01B-0412-43CD-9D56-3DE86AD72A52}" type="sibTrans" cxnId="{6F6C8D2F-2336-499B-99AE-CC47B67C81D0}">
      <dgm:prSet/>
      <dgm:spPr/>
      <dgm:t>
        <a:bodyPr/>
        <a:lstStyle/>
        <a:p>
          <a:endParaRPr lang="en-US"/>
        </a:p>
      </dgm:t>
    </dgm:pt>
    <dgm:pt modelId="{F1780FFC-03FF-4C11-BEA3-0FB600D34D37}" type="pres">
      <dgm:prSet presAssocID="{11A02C99-9D67-4ED1-ACDB-4FD54E05E94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A2E7185-BC7C-482E-9861-061343D6B1AC}" type="pres">
      <dgm:prSet presAssocID="{1E1607A6-B304-431C-91E4-2B2A8220E4E9}" presName="comp" presStyleCnt="0"/>
      <dgm:spPr/>
    </dgm:pt>
    <dgm:pt modelId="{23E72E5E-02DD-47F5-8E22-A06603D8E6F2}" type="pres">
      <dgm:prSet presAssocID="{1E1607A6-B304-431C-91E4-2B2A8220E4E9}" presName="box" presStyleLbl="node1" presStyleIdx="0" presStyleCnt="3"/>
      <dgm:spPr/>
      <dgm:t>
        <a:bodyPr/>
        <a:lstStyle/>
        <a:p>
          <a:endParaRPr lang="en-US"/>
        </a:p>
      </dgm:t>
    </dgm:pt>
    <dgm:pt modelId="{E9C37E24-AD86-4393-A308-B6EE44D6EBF2}" type="pres">
      <dgm:prSet presAssocID="{1E1607A6-B304-431C-91E4-2B2A8220E4E9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4ECECF3-727D-489C-869F-F8B246C4F603}" type="pres">
      <dgm:prSet presAssocID="{1E1607A6-B304-431C-91E4-2B2A8220E4E9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E796C4-2887-4FA6-9B30-E384B8568D01}" type="pres">
      <dgm:prSet presAssocID="{CB50F75E-457A-4B06-B6CC-34B5C0BD3A0A}" presName="spacer" presStyleCnt="0"/>
      <dgm:spPr/>
    </dgm:pt>
    <dgm:pt modelId="{6AC7A2B5-CF6C-41BF-B5A8-B9D24A96007B}" type="pres">
      <dgm:prSet presAssocID="{D171BACF-AED7-4DFE-BABA-711C2D0B6B55}" presName="comp" presStyleCnt="0"/>
      <dgm:spPr/>
    </dgm:pt>
    <dgm:pt modelId="{389818F1-8021-466C-A928-6380B9E04361}" type="pres">
      <dgm:prSet presAssocID="{D171BACF-AED7-4DFE-BABA-711C2D0B6B55}" presName="box" presStyleLbl="node1" presStyleIdx="1" presStyleCnt="3"/>
      <dgm:spPr/>
      <dgm:t>
        <a:bodyPr/>
        <a:lstStyle/>
        <a:p>
          <a:endParaRPr lang="en-US"/>
        </a:p>
      </dgm:t>
    </dgm:pt>
    <dgm:pt modelId="{4C429D98-426A-4333-A0A2-0E26A73E38B2}" type="pres">
      <dgm:prSet presAssocID="{D171BACF-AED7-4DFE-BABA-711C2D0B6B55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78FB3DE-BE43-4C3F-8496-29CB01226C61}" type="pres">
      <dgm:prSet presAssocID="{D171BACF-AED7-4DFE-BABA-711C2D0B6B55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BD9AAB-5F6B-4073-B46F-81AFA6BC1139}" type="pres">
      <dgm:prSet presAssocID="{64731CDD-E4C8-40CD-8479-5F60CD336201}" presName="spacer" presStyleCnt="0"/>
      <dgm:spPr/>
    </dgm:pt>
    <dgm:pt modelId="{41CEEA52-DA52-4BB9-BCF4-20B1FAA6ED5C}" type="pres">
      <dgm:prSet presAssocID="{87BCEC36-EA97-4D4C-BD2F-A93C70A8C8DB}" presName="comp" presStyleCnt="0"/>
      <dgm:spPr/>
    </dgm:pt>
    <dgm:pt modelId="{190AFB99-7D40-4613-AEB6-DA6685A9F3FD}" type="pres">
      <dgm:prSet presAssocID="{87BCEC36-EA97-4D4C-BD2F-A93C70A8C8DB}" presName="box" presStyleLbl="node1" presStyleIdx="2" presStyleCnt="3"/>
      <dgm:spPr/>
      <dgm:t>
        <a:bodyPr/>
        <a:lstStyle/>
        <a:p>
          <a:endParaRPr lang="en-US"/>
        </a:p>
      </dgm:t>
    </dgm:pt>
    <dgm:pt modelId="{C82E024B-9F4F-4722-AA71-EA1D52EEE342}" type="pres">
      <dgm:prSet presAssocID="{87BCEC36-EA97-4D4C-BD2F-A93C70A8C8DB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93F0C99-6F4E-4BBA-B375-76FBAFB0B07E}" type="pres">
      <dgm:prSet presAssocID="{87BCEC36-EA97-4D4C-BD2F-A93C70A8C8D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09F182-1BAF-45B7-8BFE-F0DB420F728A}" type="presOf" srcId="{D171BACF-AED7-4DFE-BABA-711C2D0B6B55}" destId="{C78FB3DE-BE43-4C3F-8496-29CB01226C61}" srcOrd="1" destOrd="0" presId="urn:microsoft.com/office/officeart/2005/8/layout/vList4#7"/>
    <dgm:cxn modelId="{16FB1341-855B-4082-8D02-6F13B9B20637}" srcId="{11A02C99-9D67-4ED1-ACDB-4FD54E05E94F}" destId="{D171BACF-AED7-4DFE-BABA-711C2D0B6B55}" srcOrd="1" destOrd="0" parTransId="{28A26E8A-039A-4AA6-96B3-CE691C78F4E7}" sibTransId="{64731CDD-E4C8-40CD-8479-5F60CD336201}"/>
    <dgm:cxn modelId="{6F6C8D2F-2336-499B-99AE-CC47B67C81D0}" srcId="{11A02C99-9D67-4ED1-ACDB-4FD54E05E94F}" destId="{87BCEC36-EA97-4D4C-BD2F-A93C70A8C8DB}" srcOrd="2" destOrd="0" parTransId="{E1B7D8BE-CEAD-4388-A182-0DE8F0CA7C5B}" sibTransId="{97A8C01B-0412-43CD-9D56-3DE86AD72A52}"/>
    <dgm:cxn modelId="{8C719974-45B2-4DFE-952B-8CCBABB1FA8C}" type="presOf" srcId="{87BCEC36-EA97-4D4C-BD2F-A93C70A8C8DB}" destId="{190AFB99-7D40-4613-AEB6-DA6685A9F3FD}" srcOrd="0" destOrd="0" presId="urn:microsoft.com/office/officeart/2005/8/layout/vList4#7"/>
    <dgm:cxn modelId="{40314A9F-65F9-49F0-895F-04657D5E9B5F}" type="presOf" srcId="{1E1607A6-B304-431C-91E4-2B2A8220E4E9}" destId="{54ECECF3-727D-489C-869F-F8B246C4F603}" srcOrd="1" destOrd="0" presId="urn:microsoft.com/office/officeart/2005/8/layout/vList4#7"/>
    <dgm:cxn modelId="{A5A1F610-87DD-4F32-8853-75ED4A41D28D}" type="presOf" srcId="{11A02C99-9D67-4ED1-ACDB-4FD54E05E94F}" destId="{F1780FFC-03FF-4C11-BEA3-0FB600D34D37}" srcOrd="0" destOrd="0" presId="urn:microsoft.com/office/officeart/2005/8/layout/vList4#7"/>
    <dgm:cxn modelId="{B009EFF0-63DA-436E-834C-491CBDC1EBA2}" type="presOf" srcId="{87BCEC36-EA97-4D4C-BD2F-A93C70A8C8DB}" destId="{A93F0C99-6F4E-4BBA-B375-76FBAFB0B07E}" srcOrd="1" destOrd="0" presId="urn:microsoft.com/office/officeart/2005/8/layout/vList4#7"/>
    <dgm:cxn modelId="{9C6893B5-9BE0-455B-BB82-9330D0FE87EB}" srcId="{11A02C99-9D67-4ED1-ACDB-4FD54E05E94F}" destId="{1E1607A6-B304-431C-91E4-2B2A8220E4E9}" srcOrd="0" destOrd="0" parTransId="{602BF7F4-D595-499A-9FAB-52237418B628}" sibTransId="{CB50F75E-457A-4B06-B6CC-34B5C0BD3A0A}"/>
    <dgm:cxn modelId="{3E59E028-E17D-42D9-BCC6-886707013DD5}" type="presOf" srcId="{D171BACF-AED7-4DFE-BABA-711C2D0B6B55}" destId="{389818F1-8021-466C-A928-6380B9E04361}" srcOrd="0" destOrd="0" presId="urn:microsoft.com/office/officeart/2005/8/layout/vList4#7"/>
    <dgm:cxn modelId="{7FA02D82-56AD-47A1-B010-C03040AF6D35}" type="presOf" srcId="{1E1607A6-B304-431C-91E4-2B2A8220E4E9}" destId="{23E72E5E-02DD-47F5-8E22-A06603D8E6F2}" srcOrd="0" destOrd="0" presId="urn:microsoft.com/office/officeart/2005/8/layout/vList4#7"/>
    <dgm:cxn modelId="{4DBA1C96-34A8-479B-9BDA-BD327A27385D}" type="presParOf" srcId="{F1780FFC-03FF-4C11-BEA3-0FB600D34D37}" destId="{9A2E7185-BC7C-482E-9861-061343D6B1AC}" srcOrd="0" destOrd="0" presId="urn:microsoft.com/office/officeart/2005/8/layout/vList4#7"/>
    <dgm:cxn modelId="{B9E86BEC-56B6-4C38-B475-BDB5ADD71C71}" type="presParOf" srcId="{9A2E7185-BC7C-482E-9861-061343D6B1AC}" destId="{23E72E5E-02DD-47F5-8E22-A06603D8E6F2}" srcOrd="0" destOrd="0" presId="urn:microsoft.com/office/officeart/2005/8/layout/vList4#7"/>
    <dgm:cxn modelId="{74D43B32-8C18-4F4D-AE48-CBCB10DB5871}" type="presParOf" srcId="{9A2E7185-BC7C-482E-9861-061343D6B1AC}" destId="{E9C37E24-AD86-4393-A308-B6EE44D6EBF2}" srcOrd="1" destOrd="0" presId="urn:microsoft.com/office/officeart/2005/8/layout/vList4#7"/>
    <dgm:cxn modelId="{7919A545-6C24-41C6-BDA9-CDFA031D0DF1}" type="presParOf" srcId="{9A2E7185-BC7C-482E-9861-061343D6B1AC}" destId="{54ECECF3-727D-489C-869F-F8B246C4F603}" srcOrd="2" destOrd="0" presId="urn:microsoft.com/office/officeart/2005/8/layout/vList4#7"/>
    <dgm:cxn modelId="{C7EB67CD-20D2-4B67-B520-203304744E91}" type="presParOf" srcId="{F1780FFC-03FF-4C11-BEA3-0FB600D34D37}" destId="{ADE796C4-2887-4FA6-9B30-E384B8568D01}" srcOrd="1" destOrd="0" presId="urn:microsoft.com/office/officeart/2005/8/layout/vList4#7"/>
    <dgm:cxn modelId="{C0CBEBBD-1D6B-4ECC-9BBA-12B4C6A09197}" type="presParOf" srcId="{F1780FFC-03FF-4C11-BEA3-0FB600D34D37}" destId="{6AC7A2B5-CF6C-41BF-B5A8-B9D24A96007B}" srcOrd="2" destOrd="0" presId="urn:microsoft.com/office/officeart/2005/8/layout/vList4#7"/>
    <dgm:cxn modelId="{DC390D44-C21A-4EE1-ACC6-8CEBB0B5246B}" type="presParOf" srcId="{6AC7A2B5-CF6C-41BF-B5A8-B9D24A96007B}" destId="{389818F1-8021-466C-A928-6380B9E04361}" srcOrd="0" destOrd="0" presId="urn:microsoft.com/office/officeart/2005/8/layout/vList4#7"/>
    <dgm:cxn modelId="{6450B95D-36C2-4FDE-98A4-232EED6EC352}" type="presParOf" srcId="{6AC7A2B5-CF6C-41BF-B5A8-B9D24A96007B}" destId="{4C429D98-426A-4333-A0A2-0E26A73E38B2}" srcOrd="1" destOrd="0" presId="urn:microsoft.com/office/officeart/2005/8/layout/vList4#7"/>
    <dgm:cxn modelId="{BCA4CB08-39FB-4BA1-8D50-B17255B2BE2F}" type="presParOf" srcId="{6AC7A2B5-CF6C-41BF-B5A8-B9D24A96007B}" destId="{C78FB3DE-BE43-4C3F-8496-29CB01226C61}" srcOrd="2" destOrd="0" presId="urn:microsoft.com/office/officeart/2005/8/layout/vList4#7"/>
    <dgm:cxn modelId="{6A6C4966-1FAB-4496-B205-10770E8D760D}" type="presParOf" srcId="{F1780FFC-03FF-4C11-BEA3-0FB600D34D37}" destId="{2EBD9AAB-5F6B-4073-B46F-81AFA6BC1139}" srcOrd="3" destOrd="0" presId="urn:microsoft.com/office/officeart/2005/8/layout/vList4#7"/>
    <dgm:cxn modelId="{36F207F4-E1F8-49BB-9AFD-639BB6C0685E}" type="presParOf" srcId="{F1780FFC-03FF-4C11-BEA3-0FB600D34D37}" destId="{41CEEA52-DA52-4BB9-BCF4-20B1FAA6ED5C}" srcOrd="4" destOrd="0" presId="urn:microsoft.com/office/officeart/2005/8/layout/vList4#7"/>
    <dgm:cxn modelId="{C0A40508-56EE-4881-B648-57F1730CDC1A}" type="presParOf" srcId="{41CEEA52-DA52-4BB9-BCF4-20B1FAA6ED5C}" destId="{190AFB99-7D40-4613-AEB6-DA6685A9F3FD}" srcOrd="0" destOrd="0" presId="urn:microsoft.com/office/officeart/2005/8/layout/vList4#7"/>
    <dgm:cxn modelId="{5B055422-3246-4398-8406-B81B3A381C3C}" type="presParOf" srcId="{41CEEA52-DA52-4BB9-BCF4-20B1FAA6ED5C}" destId="{C82E024B-9F4F-4722-AA71-EA1D52EEE342}" srcOrd="1" destOrd="0" presId="urn:microsoft.com/office/officeart/2005/8/layout/vList4#7"/>
    <dgm:cxn modelId="{587B9D21-138A-4A43-A6D0-A2CD113C9287}" type="presParOf" srcId="{41CEEA52-DA52-4BB9-BCF4-20B1FAA6ED5C}" destId="{A93F0C99-6F4E-4BBA-B375-76FBAFB0B07E}" srcOrd="2" destOrd="0" presId="urn:microsoft.com/office/officeart/2005/8/layout/vList4#7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459523-98D8-4673-9CA1-0EA40791F617}" type="doc">
      <dgm:prSet loTypeId="urn:microsoft.com/office/officeart/2005/8/layout/hList1" loCatId="list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D8457582-DF55-401C-A5E8-733137873DFA}">
      <dgm:prSet phldrT="[Text]"/>
      <dgm:spPr>
        <a:xfrm>
          <a:off x="43" y="191550"/>
          <a:ext cx="4130426" cy="806400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Archive disc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4C57482-5106-4027-B8EE-957D9159A155}" type="parTrans" cxnId="{585BCBF0-BF6F-4670-97CF-748154CF907D}">
      <dgm:prSet/>
      <dgm:spPr/>
      <dgm:t>
        <a:bodyPr/>
        <a:lstStyle/>
        <a:p>
          <a:endParaRPr lang="en-US"/>
        </a:p>
      </dgm:t>
    </dgm:pt>
    <dgm:pt modelId="{1E0CBED0-0461-4D1C-91FA-FDEA483C803D}" type="sibTrans" cxnId="{585BCBF0-BF6F-4670-97CF-748154CF907D}">
      <dgm:prSet/>
      <dgm:spPr/>
      <dgm:t>
        <a:bodyPr/>
        <a:lstStyle/>
        <a:p>
          <a:endParaRPr lang="en-US"/>
        </a:p>
      </dgm:t>
    </dgm:pt>
    <dgm:pt modelId="{859DE952-A45E-43B8-9B67-8E244E3D541F}">
      <dgm:prSet phldrT="[Text]"/>
      <dgm:spPr>
        <a:xfrm>
          <a:off x="43" y="997950"/>
          <a:ext cx="4130426" cy="3458699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Stores photos from an online photo center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964F364-F05B-402C-9EA6-314B2D9EEEBE}" type="parTrans" cxnId="{8520E5DB-3281-417B-9119-DC1656F7625B}">
      <dgm:prSet/>
      <dgm:spPr/>
      <dgm:t>
        <a:bodyPr/>
        <a:lstStyle/>
        <a:p>
          <a:endParaRPr lang="en-US"/>
        </a:p>
      </dgm:t>
    </dgm:pt>
    <dgm:pt modelId="{D5845CA3-4A49-4C18-B653-E8839E0E6707}" type="sibTrans" cxnId="{8520E5DB-3281-417B-9119-DC1656F7625B}">
      <dgm:prSet/>
      <dgm:spPr/>
      <dgm:t>
        <a:bodyPr/>
        <a:lstStyle/>
        <a:p>
          <a:endParaRPr lang="en-US"/>
        </a:p>
      </dgm:t>
    </dgm:pt>
    <dgm:pt modelId="{835F416E-7DAE-457B-821D-F22ECCECBEA8}">
      <dgm:prSet phldrT="[Text]"/>
      <dgm:spPr>
        <a:xfrm>
          <a:off x="43" y="997950"/>
          <a:ext cx="4130426" cy="3458699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Resolution usually is 7200 pixels per photo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83C19D8-F23B-4A73-A0A6-3B748B367361}" type="parTrans" cxnId="{5933FD0F-A608-4BD4-954C-19824DE5121F}">
      <dgm:prSet/>
      <dgm:spPr/>
      <dgm:t>
        <a:bodyPr/>
        <a:lstStyle/>
        <a:p>
          <a:endParaRPr lang="en-US"/>
        </a:p>
      </dgm:t>
    </dgm:pt>
    <dgm:pt modelId="{B9A22F7A-F3FB-4635-A205-F344F32FF543}" type="sibTrans" cxnId="{5933FD0F-A608-4BD4-954C-19824DE5121F}">
      <dgm:prSet/>
      <dgm:spPr/>
      <dgm:t>
        <a:bodyPr/>
        <a:lstStyle/>
        <a:p>
          <a:endParaRPr lang="en-US"/>
        </a:p>
      </dgm:t>
    </dgm:pt>
    <dgm:pt modelId="{3902ACBC-9BA0-4711-8979-926AC2004664}">
      <dgm:prSet phldrT="[Text]"/>
      <dgm:spPr>
        <a:xfrm>
          <a:off x="43" y="997950"/>
          <a:ext cx="4130426" cy="3458699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Cost is determined by the number of photos being stored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E226C66-1F0D-4A2D-84CF-9290F0DCA4A3}" type="parTrans" cxnId="{C262164D-2A58-466B-9BF6-A461AA260D3F}">
      <dgm:prSet/>
      <dgm:spPr/>
      <dgm:t>
        <a:bodyPr/>
        <a:lstStyle/>
        <a:p>
          <a:endParaRPr lang="en-US"/>
        </a:p>
      </dgm:t>
    </dgm:pt>
    <dgm:pt modelId="{F28A7E86-AEC9-4BA4-881A-2A7318306684}" type="sibTrans" cxnId="{C262164D-2A58-466B-9BF6-A461AA260D3F}">
      <dgm:prSet/>
      <dgm:spPr/>
      <dgm:t>
        <a:bodyPr/>
        <a:lstStyle/>
        <a:p>
          <a:endParaRPr lang="en-US"/>
        </a:p>
      </dgm:t>
    </dgm:pt>
    <dgm:pt modelId="{F309FD42-7F5E-4E49-BEC7-0D5E5DE0578F}" type="pres">
      <dgm:prSet presAssocID="{EF459523-98D8-4673-9CA1-0EA40791F61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69BDDB-992D-4FAF-BF15-A5DE3CAD8E19}" type="pres">
      <dgm:prSet presAssocID="{D8457582-DF55-401C-A5E8-733137873DFA}" presName="composite" presStyleCnt="0"/>
      <dgm:spPr/>
    </dgm:pt>
    <dgm:pt modelId="{8956ED36-12E9-4D4B-92E9-CDAC490CE176}" type="pres">
      <dgm:prSet presAssocID="{D8457582-DF55-401C-A5E8-733137873DFA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F7B9E4-B526-499F-BA8A-DE708DCF6DD3}" type="pres">
      <dgm:prSet presAssocID="{D8457582-DF55-401C-A5E8-733137873DFA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20E5DB-3281-417B-9119-DC1656F7625B}" srcId="{D8457582-DF55-401C-A5E8-733137873DFA}" destId="{859DE952-A45E-43B8-9B67-8E244E3D541F}" srcOrd="0" destOrd="0" parTransId="{5964F364-F05B-402C-9EA6-314B2D9EEEBE}" sibTransId="{D5845CA3-4A49-4C18-B653-E8839E0E6707}"/>
    <dgm:cxn modelId="{5933FD0F-A608-4BD4-954C-19824DE5121F}" srcId="{D8457582-DF55-401C-A5E8-733137873DFA}" destId="{835F416E-7DAE-457B-821D-F22ECCECBEA8}" srcOrd="1" destOrd="0" parTransId="{A83C19D8-F23B-4A73-A0A6-3B748B367361}" sibTransId="{B9A22F7A-F3FB-4635-A205-F344F32FF543}"/>
    <dgm:cxn modelId="{A21E1ED7-CDB9-4159-9B78-A2A09DA5B14A}" type="presOf" srcId="{EF459523-98D8-4673-9CA1-0EA40791F617}" destId="{F309FD42-7F5E-4E49-BEC7-0D5E5DE0578F}" srcOrd="0" destOrd="0" presId="urn:microsoft.com/office/officeart/2005/8/layout/hList1"/>
    <dgm:cxn modelId="{C262164D-2A58-466B-9BF6-A461AA260D3F}" srcId="{D8457582-DF55-401C-A5E8-733137873DFA}" destId="{3902ACBC-9BA0-4711-8979-926AC2004664}" srcOrd="2" destOrd="0" parTransId="{DE226C66-1F0D-4A2D-84CF-9290F0DCA4A3}" sibTransId="{F28A7E86-AEC9-4BA4-881A-2A7318306684}"/>
    <dgm:cxn modelId="{510F6619-189C-425D-826E-42A374A46E79}" type="presOf" srcId="{835F416E-7DAE-457B-821D-F22ECCECBEA8}" destId="{89F7B9E4-B526-499F-BA8A-DE708DCF6DD3}" srcOrd="0" destOrd="1" presId="urn:microsoft.com/office/officeart/2005/8/layout/hList1"/>
    <dgm:cxn modelId="{600B359A-4FB0-4A00-B496-A9D1C6C395FB}" type="presOf" srcId="{859DE952-A45E-43B8-9B67-8E244E3D541F}" destId="{89F7B9E4-B526-499F-BA8A-DE708DCF6DD3}" srcOrd="0" destOrd="0" presId="urn:microsoft.com/office/officeart/2005/8/layout/hList1"/>
    <dgm:cxn modelId="{70399425-3AEF-48DB-BE37-C8DBFB4D0CA6}" type="presOf" srcId="{3902ACBC-9BA0-4711-8979-926AC2004664}" destId="{89F7B9E4-B526-499F-BA8A-DE708DCF6DD3}" srcOrd="0" destOrd="2" presId="urn:microsoft.com/office/officeart/2005/8/layout/hList1"/>
    <dgm:cxn modelId="{585BCBF0-BF6F-4670-97CF-748154CF907D}" srcId="{EF459523-98D8-4673-9CA1-0EA40791F617}" destId="{D8457582-DF55-401C-A5E8-733137873DFA}" srcOrd="0" destOrd="0" parTransId="{04C57482-5106-4027-B8EE-957D9159A155}" sibTransId="{1E0CBED0-0461-4D1C-91FA-FDEA483C803D}"/>
    <dgm:cxn modelId="{9488B775-AF6A-4BFF-8950-8B8EE07EE8B0}" type="presOf" srcId="{D8457582-DF55-401C-A5E8-733137873DFA}" destId="{8956ED36-12E9-4D4B-92E9-CDAC490CE176}" srcOrd="0" destOrd="0" presId="urn:microsoft.com/office/officeart/2005/8/layout/hList1"/>
    <dgm:cxn modelId="{0C369B27-DFD5-4DEE-9022-097E295748C4}" type="presParOf" srcId="{F309FD42-7F5E-4E49-BEC7-0D5E5DE0578F}" destId="{5169BDDB-992D-4FAF-BF15-A5DE3CAD8E19}" srcOrd="0" destOrd="0" presId="urn:microsoft.com/office/officeart/2005/8/layout/hList1"/>
    <dgm:cxn modelId="{6684081C-D296-435B-89E5-230D50634FE9}" type="presParOf" srcId="{5169BDDB-992D-4FAF-BF15-A5DE3CAD8E19}" destId="{8956ED36-12E9-4D4B-92E9-CDAC490CE176}" srcOrd="0" destOrd="0" presId="urn:microsoft.com/office/officeart/2005/8/layout/hList1"/>
    <dgm:cxn modelId="{FB0BBFED-AA82-4E66-B170-F6140B20F5D3}" type="presParOf" srcId="{5169BDDB-992D-4FAF-BF15-A5DE3CAD8E19}" destId="{89F7B9E4-B526-499F-BA8A-DE708DCF6DD3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FA41D4-F6AE-45CA-9B07-23EEE33053C7}">
      <dsp:nvSpPr>
        <dsp:cNvPr id="0" name=""/>
        <dsp:cNvSpPr/>
      </dsp:nvSpPr>
      <dsp:spPr>
        <a:xfrm>
          <a:off x="673553" y="1490"/>
          <a:ext cx="2225092" cy="1335055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kern="1200" dirty="0" smtClean="0"/>
            <a:t>SATA</a:t>
          </a:r>
          <a:endParaRPr lang="en-US" sz="5300" kern="1200" dirty="0"/>
        </a:p>
      </dsp:txBody>
      <dsp:txXfrm>
        <a:off x="673553" y="1490"/>
        <a:ext cx="2225092" cy="1335055"/>
      </dsp:txXfrm>
    </dsp:sp>
    <dsp:sp modelId="{79B56EBE-36ED-4AD0-B477-6F61E551BBB3}">
      <dsp:nvSpPr>
        <dsp:cNvPr id="0" name=""/>
        <dsp:cNvSpPr/>
      </dsp:nvSpPr>
      <dsp:spPr>
        <a:xfrm>
          <a:off x="3121154" y="1490"/>
          <a:ext cx="2225092" cy="1335055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kern="1200" dirty="0" smtClean="0"/>
            <a:t>EIDE</a:t>
          </a:r>
          <a:endParaRPr lang="en-US" sz="5300" kern="1200" dirty="0"/>
        </a:p>
      </dsp:txBody>
      <dsp:txXfrm>
        <a:off x="3121154" y="1490"/>
        <a:ext cx="2225092" cy="1335055"/>
      </dsp:txXfrm>
    </dsp:sp>
    <dsp:sp modelId="{982A66B8-B716-4593-932E-65DF2377AC8B}">
      <dsp:nvSpPr>
        <dsp:cNvPr id="0" name=""/>
        <dsp:cNvSpPr/>
      </dsp:nvSpPr>
      <dsp:spPr>
        <a:xfrm>
          <a:off x="673553" y="1559054"/>
          <a:ext cx="2225092" cy="1335055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kern="1200" dirty="0" smtClean="0"/>
            <a:t>SCSI</a:t>
          </a:r>
          <a:endParaRPr lang="en-US" sz="5300" kern="1200" dirty="0"/>
        </a:p>
      </dsp:txBody>
      <dsp:txXfrm>
        <a:off x="673553" y="1559054"/>
        <a:ext cx="2225092" cy="1335055"/>
      </dsp:txXfrm>
    </dsp:sp>
    <dsp:sp modelId="{E07AE12B-2FBB-4C32-8F2F-DEA667C9DD5C}">
      <dsp:nvSpPr>
        <dsp:cNvPr id="0" name=""/>
        <dsp:cNvSpPr/>
      </dsp:nvSpPr>
      <dsp:spPr>
        <a:xfrm>
          <a:off x="3121154" y="1559054"/>
          <a:ext cx="2225092" cy="1335055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kern="1200" dirty="0" smtClean="0"/>
            <a:t>SAS</a:t>
          </a:r>
          <a:endParaRPr lang="en-US" sz="5300" kern="1200" dirty="0"/>
        </a:p>
      </dsp:txBody>
      <dsp:txXfrm>
        <a:off x="3121154" y="1559054"/>
        <a:ext cx="2225092" cy="133505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E72E5E-02DD-47F5-8E22-A06603D8E6F2}">
      <dsp:nvSpPr>
        <dsp:cNvPr id="0" name=""/>
        <dsp:cNvSpPr/>
      </dsp:nvSpPr>
      <dsp:spPr>
        <a:xfrm>
          <a:off x="0" y="0"/>
          <a:ext cx="8839200" cy="1452562"/>
        </a:xfrm>
        <a:prstGeom prst="roundRect">
          <a:avLst>
            <a:gd name="adj" fmla="val 10000"/>
          </a:avLst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An </a:t>
          </a:r>
          <a:r>
            <a:rPr lang="en-US" sz="2900" b="1" kern="1200" dirty="0" smtClean="0">
              <a:solidFill>
                <a:srgbClr val="FFFF00"/>
              </a:solidFill>
            </a:rPr>
            <a:t>external hard disk </a:t>
          </a:r>
          <a:r>
            <a:rPr lang="en-US" sz="2900" b="0" kern="1200" dirty="0" smtClean="0"/>
            <a:t>is a separate free-standing hard disk that connects to your computer with a cable or wirelessly</a:t>
          </a:r>
          <a:endParaRPr lang="en-US" sz="2900" kern="1200" dirty="0"/>
        </a:p>
      </dsp:txBody>
      <dsp:txXfrm>
        <a:off x="1913096" y="0"/>
        <a:ext cx="6926103" cy="1452562"/>
      </dsp:txXfrm>
    </dsp:sp>
    <dsp:sp modelId="{E9C37E24-AD86-4393-A308-B6EE44D6EBF2}">
      <dsp:nvSpPr>
        <dsp:cNvPr id="0" name=""/>
        <dsp:cNvSpPr/>
      </dsp:nvSpPr>
      <dsp:spPr>
        <a:xfrm>
          <a:off x="145256" y="145256"/>
          <a:ext cx="1767840" cy="11620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89818F1-8021-466C-A928-6380B9E04361}">
      <dsp:nvSpPr>
        <dsp:cNvPr id="0" name=""/>
        <dsp:cNvSpPr/>
      </dsp:nvSpPr>
      <dsp:spPr>
        <a:xfrm>
          <a:off x="0" y="1597818"/>
          <a:ext cx="8839200" cy="1452562"/>
        </a:xfrm>
        <a:prstGeom prst="roundRect">
          <a:avLst>
            <a:gd name="adj" fmla="val 10000"/>
          </a:avLst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 </a:t>
          </a:r>
          <a:r>
            <a:rPr lang="en-US" sz="2900" b="1" kern="1200" dirty="0" smtClean="0">
              <a:solidFill>
                <a:srgbClr val="FFFF00"/>
              </a:solidFill>
            </a:rPr>
            <a:t>removable hard disk</a:t>
          </a:r>
          <a:r>
            <a:rPr lang="en-US" sz="2900" b="0" kern="1200" dirty="0" smtClean="0"/>
            <a:t> is a hard disk that you insert and remove from a drive</a:t>
          </a:r>
          <a:endParaRPr lang="en-US" sz="2900" kern="1200" dirty="0"/>
        </a:p>
      </dsp:txBody>
      <dsp:txXfrm>
        <a:off x="1913096" y="1597818"/>
        <a:ext cx="6926103" cy="1452562"/>
      </dsp:txXfrm>
    </dsp:sp>
    <dsp:sp modelId="{4C429D98-426A-4333-A0A2-0E26A73E38B2}">
      <dsp:nvSpPr>
        <dsp:cNvPr id="0" name=""/>
        <dsp:cNvSpPr/>
      </dsp:nvSpPr>
      <dsp:spPr>
        <a:xfrm>
          <a:off x="145256" y="1743074"/>
          <a:ext cx="1767840" cy="11620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90AFB99-7D40-4613-AEB6-DA6685A9F3FD}">
      <dsp:nvSpPr>
        <dsp:cNvPr id="0" name=""/>
        <dsp:cNvSpPr/>
      </dsp:nvSpPr>
      <dsp:spPr>
        <a:xfrm>
          <a:off x="0" y="3195637"/>
          <a:ext cx="8839200" cy="1452562"/>
        </a:xfrm>
        <a:prstGeom prst="roundRect">
          <a:avLst>
            <a:gd name="adj" fmla="val 10000"/>
          </a:avLst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Internal and external hard disks are available in miniature sizes (miniature hard disks)</a:t>
          </a:r>
          <a:endParaRPr lang="en-US" sz="2900" kern="1200" dirty="0"/>
        </a:p>
      </dsp:txBody>
      <dsp:txXfrm>
        <a:off x="1913096" y="3195637"/>
        <a:ext cx="6926103" cy="1452562"/>
      </dsp:txXfrm>
    </dsp:sp>
    <dsp:sp modelId="{C82E024B-9F4F-4722-AA71-EA1D52EEE342}">
      <dsp:nvSpPr>
        <dsp:cNvPr id="0" name=""/>
        <dsp:cNvSpPr/>
      </dsp:nvSpPr>
      <dsp:spPr>
        <a:xfrm>
          <a:off x="145256" y="3340893"/>
          <a:ext cx="1767840" cy="11620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56ED36-12E9-4D4B-92E9-CDAC490CE176}">
      <dsp:nvSpPr>
        <dsp:cNvPr id="0" name=""/>
        <dsp:cNvSpPr/>
      </dsp:nvSpPr>
      <dsp:spPr>
        <a:xfrm>
          <a:off x="0" y="4800"/>
          <a:ext cx="8839200" cy="1152000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480" tIns="162560" rIns="284480" bIns="16256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Archive disc</a:t>
          </a:r>
          <a:endParaRPr lang="en-US" sz="40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4800"/>
        <a:ext cx="8839200" cy="1152000"/>
      </dsp:txXfrm>
    </dsp:sp>
    <dsp:sp modelId="{89F7B9E4-B526-499F-BA8A-DE708DCF6DD3}">
      <dsp:nvSpPr>
        <dsp:cNvPr id="0" name=""/>
        <dsp:cNvSpPr/>
      </dsp:nvSpPr>
      <dsp:spPr>
        <a:xfrm>
          <a:off x="0" y="1156800"/>
          <a:ext cx="8839200" cy="4172399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84480" bIns="32004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0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Stores photos from an online photo center</a:t>
          </a:r>
          <a:endParaRPr lang="en-US" sz="40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0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Resolution usually is 7200 pixels per photo</a:t>
          </a:r>
          <a:endParaRPr lang="en-US" sz="40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0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Cost is determined by the number of photos being stored</a:t>
          </a:r>
          <a:endParaRPr lang="en-US" sz="40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1156800"/>
        <a:ext cx="8839200" cy="4172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20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7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0C8EB0-D472-4BE9-885A-0CB69C16F01F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dirty="0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dirty="0" smtClean="0">
                <a:cs typeface="Times" pitchFamily="18" charset="0"/>
              </a:rPr>
              <a:t>Students often do not understand why random access hard drives and floppy drives are faster than sequential drives. To illustrate, compare the modern audio CD to the antiquated 8-track. On a CD if you wish to hear song 1 over and over, you simply press repeat. In an 8-track, you often must play the entire tape before the song can be repeated.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0442C4-04BF-4F81-80CE-95AAFDBD97E5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>
                <a:cs typeface="Times" pitchFamily="18" charset="0"/>
              </a:rPr>
              <a:t>When a CD-R or RW is ‘burned’, the laser modifies the reflectivity of a dye that is sandwiched between the bottom clear layer and a top reflective layer. The lands are transparent sections while the pits are non-reflective.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0442C4-04BF-4F81-80CE-95AAFDBD97E5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>
                <a:cs typeface="Times" pitchFamily="18" charset="0"/>
              </a:rPr>
              <a:t>When a CD-R or RW is ‘burned’, the laser modifies the reflectivity of a dye that is sandwiched between the bottom clear layer and a top reflective layer. The lands are transparent sections while the pits are non-reflective.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C477AD-6879-4EDD-B17F-822C1DCE911E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FB680E-2FE5-45F0-A8BD-A1A95095AC93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1× speed CD drive reads 75 consecutive sectors per second.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35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83058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4582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36" r:id="rId4"/>
    <p:sldLayoutId id="2147483737" r:id="rId5"/>
    <p:sldLayoutId id="2147483738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Tape_Drive" TargetMode="External"/><Relationship Id="rId3" Type="http://schemas.openxmlformats.org/officeDocument/2006/relationships/hyperlink" Target="https://en.wikipedia.org/wiki/Parallel_ATA" TargetMode="External"/><Relationship Id="rId7" Type="http://schemas.openxmlformats.org/officeDocument/2006/relationships/hyperlink" Target="https://en.wikipedia.org/wiki/Zip_disk" TargetMode="External"/><Relationship Id="rId2" Type="http://schemas.openxmlformats.org/officeDocument/2006/relationships/hyperlink" Target="https://en.wikipedia.org/wiki/SAT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RAID" TargetMode="External"/><Relationship Id="rId5" Type="http://schemas.openxmlformats.org/officeDocument/2006/relationships/hyperlink" Target="https://en.wikipedia.org/wiki/SCSI" TargetMode="External"/><Relationship Id="rId10" Type="http://schemas.openxmlformats.org/officeDocument/2006/relationships/hyperlink" Target="https://en.wikipedia.org/wiki/Blu-ray_Disc" TargetMode="External"/><Relationship Id="rId4" Type="http://schemas.openxmlformats.org/officeDocument/2006/relationships/hyperlink" Target="https://en.wikipedia.org/wiki/Serial_attached_SCSI" TargetMode="External"/><Relationship Id="rId9" Type="http://schemas.openxmlformats.org/officeDocument/2006/relationships/hyperlink" Target="https://en.wikipedia.org/wiki/Optical_dis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14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Lecture 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Describing Storage Devices</a:t>
            </a:r>
          </a:p>
          <a:p>
            <a:pPr lvl="1"/>
            <a:r>
              <a:rPr lang="en-US" dirty="0" smtClean="0"/>
              <a:t>Operations,  </a:t>
            </a:r>
            <a:r>
              <a:rPr lang="en-US" dirty="0" err="1" smtClean="0"/>
              <a:t>Votality</a:t>
            </a:r>
            <a:endParaRPr lang="en-US" dirty="0" smtClean="0"/>
          </a:p>
          <a:p>
            <a:r>
              <a:rPr lang="en-US" dirty="0" smtClean="0"/>
              <a:t>Storage Capacity and Access Time</a:t>
            </a:r>
          </a:p>
          <a:p>
            <a:r>
              <a:rPr lang="en-US" dirty="0" smtClean="0"/>
              <a:t>Magnetic Storage Devices</a:t>
            </a:r>
          </a:p>
          <a:p>
            <a:pPr lvl="1"/>
            <a:r>
              <a:rPr lang="en-US" dirty="0" smtClean="0"/>
              <a:t>Formatting, Track, Sector, Cylinder</a:t>
            </a:r>
          </a:p>
          <a:p>
            <a:pPr lvl="1"/>
            <a:r>
              <a:rPr lang="en-US" dirty="0" smtClean="0"/>
              <a:t>FAT 16, FAT 32, NTFS</a:t>
            </a:r>
          </a:p>
          <a:p>
            <a:r>
              <a:rPr lang="en-US" dirty="0" smtClean="0"/>
              <a:t>Floppy disk</a:t>
            </a:r>
          </a:p>
          <a:p>
            <a:pPr lvl="1"/>
            <a:r>
              <a:rPr lang="en-US" dirty="0" smtClean="0"/>
              <a:t>Characteristics, Parts, Capacity, Operation</a:t>
            </a:r>
          </a:p>
          <a:p>
            <a:r>
              <a:rPr lang="en-US" dirty="0" smtClean="0"/>
              <a:t>Hard disk</a:t>
            </a:r>
          </a:p>
          <a:p>
            <a:pPr lvl="1"/>
            <a:r>
              <a:rPr lang="en-US" dirty="0" smtClean="0"/>
              <a:t>Characteristics,  parts, operations, formatting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Disk 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2362199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A </a:t>
            </a:r>
            <a:r>
              <a:rPr lang="en-US" sz="3200" dirty="0" smtClean="0">
                <a:solidFill>
                  <a:srgbClr val="0000CC"/>
                </a:solidFill>
              </a:rPr>
              <a:t>disk controller </a:t>
            </a:r>
            <a:r>
              <a:rPr lang="en-US" sz="3200" dirty="0" smtClean="0"/>
              <a:t>consists of a special-purpose chip and electronic circuits that control the transfer of data, instructions, and information from a disk to and from the system bus and other components of the computer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295400" y="3657600"/>
          <a:ext cx="60198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FA41D4-F6AE-45CA-9B07-23EEE3305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E5FA41D4-F6AE-45CA-9B07-23EEE33053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B56EBE-36ED-4AD0-B477-6F61E551BB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79B56EBE-36ED-4AD0-B477-6F61E551BB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2A66B8-B716-4593-932E-65DF2377AC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982A66B8-B716-4593-932E-65DF2377AC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7AE12B-2FBB-4C32-8F2F-DEA667C9DD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E07AE12B-2FBB-4C32-8F2F-DEA667C9DD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Disk Controllers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3886200"/>
          </a:xfrm>
        </p:spPr>
        <p:txBody>
          <a:bodyPr/>
          <a:lstStyle/>
          <a:p>
            <a:r>
              <a:rPr lang="en-US" dirty="0" smtClean="0"/>
              <a:t>SATA (Serial AT Attachment)</a:t>
            </a:r>
          </a:p>
          <a:p>
            <a:pPr lvl="1"/>
            <a:r>
              <a:rPr lang="en-US" dirty="0" smtClean="0"/>
              <a:t>Bus interface for connecting host bus adapters to mass storage devices</a:t>
            </a:r>
          </a:p>
          <a:p>
            <a:r>
              <a:rPr lang="en-US" dirty="0" smtClean="0"/>
              <a:t>communicate via a high-speed serial cable over two pairs of conductors</a:t>
            </a:r>
          </a:p>
          <a:p>
            <a:r>
              <a:rPr lang="en-US" dirty="0" smtClean="0"/>
              <a:t>SATA rev 3.0 (released in 2009_</a:t>
            </a:r>
          </a:p>
          <a:p>
            <a:pPr lvl="1"/>
            <a:r>
              <a:rPr lang="en-US" dirty="0" smtClean="0"/>
              <a:t>Raw bandwidth		6000 Mbps</a:t>
            </a:r>
          </a:p>
          <a:p>
            <a:pPr lvl="1"/>
            <a:r>
              <a:rPr lang="en-US" dirty="0" smtClean="0"/>
              <a:t>Transfer Speed		600MBps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105400"/>
            <a:ext cx="142875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5410200"/>
            <a:ext cx="57150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4114800"/>
          </a:xfrm>
        </p:spPr>
        <p:txBody>
          <a:bodyPr/>
          <a:lstStyle/>
          <a:p>
            <a:r>
              <a:rPr lang="en-US" dirty="0" smtClean="0"/>
              <a:t>Enhanced Integrated Drive Electronics</a:t>
            </a:r>
          </a:p>
          <a:p>
            <a:r>
              <a:rPr lang="en-US" dirty="0" smtClean="0"/>
              <a:t>uses parallel signals to transfer data, instructions, and information. </a:t>
            </a:r>
          </a:p>
          <a:p>
            <a:r>
              <a:rPr lang="en-US" dirty="0" smtClean="0"/>
              <a:t>can support up to four hard disks at 137 GB per disk. </a:t>
            </a:r>
          </a:p>
          <a:p>
            <a:r>
              <a:rPr lang="en-US" dirty="0" smtClean="0"/>
              <a:t>data transfer rates up to 133 </a:t>
            </a:r>
            <a:r>
              <a:rPr lang="en-US" dirty="0" err="1" smtClean="0"/>
              <a:t>MBps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provide connections for optical disc drives and tape drives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399" y="5410200"/>
            <a:ext cx="254049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4924425"/>
            <a:ext cx="25717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3276599"/>
          </a:xfrm>
        </p:spPr>
        <p:txBody>
          <a:bodyPr/>
          <a:lstStyle/>
          <a:p>
            <a:r>
              <a:rPr lang="en-US" dirty="0" smtClean="0"/>
              <a:t>Small Computer System Interface</a:t>
            </a:r>
          </a:p>
          <a:p>
            <a:r>
              <a:rPr lang="en-US" dirty="0" smtClean="0"/>
              <a:t>an intelligent, peripheral, buffered, peer to peer interface</a:t>
            </a:r>
          </a:p>
          <a:p>
            <a:r>
              <a:rPr lang="en-US" dirty="0" smtClean="0"/>
              <a:t>use parallel signals, can support up to eight or fifteen peripheral devices</a:t>
            </a:r>
          </a:p>
          <a:p>
            <a:r>
              <a:rPr lang="en-US" dirty="0" smtClean="0"/>
              <a:t>provide up to 640 </a:t>
            </a:r>
            <a:r>
              <a:rPr lang="en-US" dirty="0" err="1" smtClean="0"/>
              <a:t>MBps</a:t>
            </a:r>
            <a:r>
              <a:rPr lang="en-US" dirty="0" smtClean="0"/>
              <a:t> data transfer rates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876800"/>
            <a:ext cx="22860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4355160"/>
            <a:ext cx="3200400" cy="2102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>
            <a:normAutofit/>
          </a:bodyPr>
          <a:lstStyle/>
          <a:p>
            <a:r>
              <a:rPr lang="en-US" dirty="0" smtClean="0"/>
              <a:t>Serial Attached SCSI</a:t>
            </a:r>
          </a:p>
          <a:p>
            <a:r>
              <a:rPr lang="en-US" dirty="0" smtClean="0"/>
              <a:t>uses serial signals to transfer data</a:t>
            </a:r>
          </a:p>
          <a:p>
            <a:r>
              <a:rPr lang="en-US" dirty="0" smtClean="0"/>
              <a:t>allows up to 65,535 devices through the use of expanders</a:t>
            </a:r>
          </a:p>
          <a:p>
            <a:r>
              <a:rPr lang="en-US" dirty="0" smtClean="0"/>
              <a:t>data transfer rates of 750 </a:t>
            </a:r>
            <a:r>
              <a:rPr lang="en-US" dirty="0" err="1" smtClean="0"/>
              <a:t>MBps</a:t>
            </a:r>
            <a:r>
              <a:rPr lang="en-US" dirty="0" smtClean="0"/>
              <a:t> and higher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thinner, longer cables</a:t>
            </a:r>
          </a:p>
          <a:p>
            <a:pPr lvl="1"/>
            <a:r>
              <a:rPr lang="en-US" dirty="0" smtClean="0"/>
              <a:t>reduced interference</a:t>
            </a:r>
          </a:p>
          <a:p>
            <a:pPr lvl="1"/>
            <a:r>
              <a:rPr lang="en-US" dirty="0" smtClean="0"/>
              <a:t>less expensive</a:t>
            </a:r>
          </a:p>
          <a:p>
            <a:pPr lvl="1"/>
            <a:r>
              <a:rPr lang="en-US" dirty="0" smtClean="0"/>
              <a:t>Faster speed and</a:t>
            </a:r>
          </a:p>
          <a:p>
            <a:pPr lvl="1"/>
            <a:r>
              <a:rPr lang="en-US" dirty="0" smtClean="0"/>
              <a:t>support for many more connected devices at once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657600"/>
            <a:ext cx="3276600" cy="2535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and Removable Hard Disks</a:t>
            </a:r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458200" cy="1500187"/>
          </a:xfrm>
        </p:spPr>
        <p:txBody>
          <a:bodyPr/>
          <a:lstStyle/>
          <a:p>
            <a:r>
              <a:rPr lang="en-US" sz="2600" dirty="0" smtClean="0"/>
              <a:t>Used to back up or transfer files</a:t>
            </a:r>
          </a:p>
          <a:p>
            <a:r>
              <a:rPr lang="en-US" sz="2600" dirty="0" smtClean="0"/>
              <a:t>Storage capacities &gt; 1TB</a:t>
            </a:r>
          </a:p>
          <a:p>
            <a:r>
              <a:rPr lang="en-US" sz="2600" dirty="0" smtClean="0"/>
              <a:t>Slower transfer rate than internal Hard disks</a:t>
            </a:r>
          </a:p>
        </p:txBody>
      </p:sp>
      <p:sp>
        <p:nvSpPr>
          <p:cNvPr id="44059" name="Rectangle 27"/>
          <p:cNvSpPr>
            <a:spLocks noChangeArrowheads="1"/>
          </p:cNvSpPr>
          <p:nvPr/>
        </p:nvSpPr>
        <p:spPr bwMode="auto">
          <a:xfrm>
            <a:off x="533400" y="25908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2400" b="1" dirty="0">
                <a:solidFill>
                  <a:srgbClr val="0000CC"/>
                </a:solidFill>
                <a:effectLst/>
                <a:latin typeface="Times New Roman" pitchFamily="18" charset="0"/>
              </a:rPr>
              <a:t>External hard disk</a:t>
            </a:r>
            <a:r>
              <a:rPr kumimoji="1" lang="en-US" sz="24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—freestanding</a:t>
            </a:r>
            <a:br>
              <a:rPr kumimoji="1" lang="en-US" sz="2400" b="1" dirty="0">
                <a:solidFill>
                  <a:srgbClr val="000000"/>
                </a:solidFill>
                <a:effectLst/>
                <a:latin typeface="Times New Roman" pitchFamily="18" charset="0"/>
              </a:rPr>
            </a:br>
            <a:r>
              <a:rPr kumimoji="1" lang="en-US" sz="24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hard disk that connects to system </a:t>
            </a:r>
            <a:r>
              <a:rPr kumimoji="1" lang="en-US" sz="2400" b="1" dirty="0" smtClean="0">
                <a:solidFill>
                  <a:srgbClr val="000000"/>
                </a:solidFill>
                <a:effectLst/>
                <a:latin typeface="Times New Roman" pitchFamily="18" charset="0"/>
              </a:rPr>
              <a:t>unit thru USB or </a:t>
            </a:r>
            <a:r>
              <a:rPr kumimoji="1" lang="en-US" sz="2400" b="1" dirty="0" err="1" smtClean="0">
                <a:solidFill>
                  <a:srgbClr val="000000"/>
                </a:solidFill>
                <a:effectLst/>
                <a:latin typeface="Times New Roman" pitchFamily="18" charset="0"/>
              </a:rPr>
              <a:t>Firewire</a:t>
            </a:r>
            <a:r>
              <a:rPr kumimoji="1" lang="en-US" sz="2400" b="1" dirty="0" smtClean="0">
                <a:solidFill>
                  <a:srgbClr val="000000"/>
                </a:solidFill>
                <a:effectLst/>
                <a:latin typeface="Times New Roman" pitchFamily="18" charset="0"/>
              </a:rPr>
              <a:t> port</a:t>
            </a:r>
            <a:endParaRPr kumimoji="1" lang="en-US" sz="2400" b="1" dirty="0"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44061" name="Rectangle 29"/>
          <p:cNvSpPr>
            <a:spLocks noChangeArrowheads="1"/>
          </p:cNvSpPr>
          <p:nvPr/>
        </p:nvSpPr>
        <p:spPr bwMode="auto">
          <a:xfrm>
            <a:off x="5334000" y="2514600"/>
            <a:ext cx="3429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2400" b="1" dirty="0">
                <a:solidFill>
                  <a:srgbClr val="0000CC"/>
                </a:solidFill>
                <a:effectLst/>
                <a:latin typeface="Times New Roman" pitchFamily="18" charset="0"/>
              </a:rPr>
              <a:t>Removable hard disk</a:t>
            </a:r>
            <a:r>
              <a:rPr kumimoji="1" lang="en-US" sz="24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—hard </a:t>
            </a:r>
            <a:r>
              <a:rPr kumimoji="1" lang="en-US" sz="2400" b="1" dirty="0" smtClean="0">
                <a:solidFill>
                  <a:srgbClr val="000000"/>
                </a:solidFill>
                <a:effectLst/>
                <a:latin typeface="Times New Roman" pitchFamily="18" charset="0"/>
              </a:rPr>
              <a:t>disk that </a:t>
            </a:r>
            <a:r>
              <a:rPr kumimoji="1" lang="en-US" sz="24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you insert and </a:t>
            </a:r>
            <a:r>
              <a:rPr kumimoji="1" lang="en-US" sz="2400" b="1" dirty="0" smtClean="0">
                <a:solidFill>
                  <a:srgbClr val="000000"/>
                </a:solidFill>
                <a:effectLst/>
                <a:latin typeface="Times New Roman" pitchFamily="18" charset="0"/>
              </a:rPr>
              <a:t>remove from </a:t>
            </a:r>
            <a:r>
              <a:rPr kumimoji="1" lang="en-US" sz="24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hard disk drive</a:t>
            </a:r>
          </a:p>
        </p:txBody>
      </p:sp>
      <p:pic>
        <p:nvPicPr>
          <p:cNvPr id="44067" name="Picture 35" descr="Fig07-17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915109"/>
            <a:ext cx="3124200" cy="263947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4068" name="Picture 36" descr="Fig07-17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4114800"/>
            <a:ext cx="2514600" cy="25146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5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3" presetClass="entr" presetSubtype="5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44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autoUpdateAnimBg="0"/>
      <p:bldP spid="44059" grpId="0" autoUpdateAnimBg="0"/>
      <p:bldP spid="4406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Hard disks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 noGrp="1"/>
          </p:cNvGraphicFramePr>
          <p:nvPr>
            <p:ph idx="1"/>
          </p:nvPr>
        </p:nvGraphicFramePr>
        <p:xfrm>
          <a:off x="76200" y="11430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C37E24-AD86-4393-A308-B6EE44D6E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E9C37E24-AD86-4393-A308-B6EE44D6EB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E72E5E-02DD-47F5-8E22-A06603D8E6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23E72E5E-02DD-47F5-8E22-A06603D8E6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429D98-426A-4333-A0A2-0E26A73E3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4C429D98-426A-4333-A0A2-0E26A73E38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9818F1-8021-466C-A928-6380B9E043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389818F1-8021-466C-A928-6380B9E043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2E024B-9F4F-4722-AA71-EA1D52EEE3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C82E024B-9F4F-4722-AA71-EA1D52EEE3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0AFB99-7D40-4613-AEB6-DA6685A9F3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190AFB99-7D40-4613-AEB6-DA6685A9F3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Hard Disks - Advantages</a:t>
            </a:r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43013"/>
            <a:ext cx="8458200" cy="5233987"/>
          </a:xfrm>
        </p:spPr>
        <p:txBody>
          <a:bodyPr>
            <a:normAutofit lnSpcReduction="10000"/>
          </a:bodyPr>
          <a:lstStyle/>
          <a:p>
            <a:r>
              <a:rPr lang="en-US" sz="2600" dirty="0" smtClean="0"/>
              <a:t>Transport a large number of files</a:t>
            </a:r>
          </a:p>
          <a:p>
            <a:r>
              <a:rPr lang="en-US" sz="2600" dirty="0" smtClean="0"/>
              <a:t>Back up important files or an entire internal hard disk (several external hard disk models allow you to back up simply by pushing a button on the disk)</a:t>
            </a:r>
          </a:p>
          <a:p>
            <a:r>
              <a:rPr lang="en-US" sz="2600" dirty="0" smtClean="0"/>
              <a:t>Easily store large audio and video files</a:t>
            </a:r>
          </a:p>
          <a:p>
            <a:r>
              <a:rPr lang="en-US" sz="2600" dirty="0" smtClean="0"/>
              <a:t>Secure your data; for example, at the end of a work session, remove the hard disk and lock it up, leaving no data in the computer</a:t>
            </a:r>
          </a:p>
          <a:p>
            <a:r>
              <a:rPr lang="en-US" sz="2600" dirty="0" smtClean="0"/>
              <a:t>Add storage space to a notebook computer, including notebooks and Tablet PCs</a:t>
            </a:r>
          </a:p>
          <a:p>
            <a:r>
              <a:rPr lang="en-US" sz="2600" dirty="0" smtClean="0"/>
              <a:t>Add storage space to a desktop computer without having to open the system unit or</a:t>
            </a:r>
          </a:p>
          <a:p>
            <a:r>
              <a:rPr lang="en-US" sz="2600" dirty="0" smtClean="0"/>
              <a:t>connect to a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2667000"/>
          </a:xfrm>
        </p:spPr>
        <p:txBody>
          <a:bodyPr/>
          <a:lstStyle/>
          <a:p>
            <a:r>
              <a:rPr lang="en-US" b="1" dirty="0" smtClean="0">
                <a:solidFill>
                  <a:srgbClr val="0000CC"/>
                </a:solidFill>
              </a:rPr>
              <a:t>RAID</a:t>
            </a:r>
            <a:r>
              <a:rPr lang="en-US" dirty="0" smtClean="0"/>
              <a:t> (redundant array of independent disks) is a group of two or more integrated hard disks</a:t>
            </a:r>
          </a:p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0000CC"/>
                </a:solidFill>
              </a:rPr>
              <a:t>network attached storage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(NAS) device is a server connected to a network with the sole purpose of providing storage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505199"/>
            <a:ext cx="2600325" cy="3284621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733800"/>
            <a:ext cx="435292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4648200" cy="5334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Services on web that provides storage for minimal monthly fee</a:t>
            </a:r>
          </a:p>
          <a:p>
            <a:r>
              <a:rPr lang="en-US" dirty="0" smtClean="0"/>
              <a:t>Files can be accessed from any computer with Web access</a:t>
            </a:r>
          </a:p>
          <a:p>
            <a:r>
              <a:rPr lang="en-US" dirty="0" smtClean="0"/>
              <a:t>Large files can be downloaded instantaneously</a:t>
            </a:r>
          </a:p>
          <a:p>
            <a:r>
              <a:rPr lang="en-US" dirty="0" smtClean="0"/>
              <a:t>Others can be authorized to access your data</a:t>
            </a:r>
          </a:p>
          <a:p>
            <a:endParaRPr lang="en-US" dirty="0"/>
          </a:p>
        </p:txBody>
      </p:sp>
      <p:pic>
        <p:nvPicPr>
          <p:cNvPr id="4" name="Picture 49" descr="Fig07-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295400"/>
            <a:ext cx="3962400" cy="29718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Zip Disk</a:t>
            </a:r>
            <a:endParaRPr lang="en-US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090613"/>
            <a:ext cx="6108700" cy="5005387"/>
          </a:xfrm>
        </p:spPr>
        <p:txBody>
          <a:bodyPr/>
          <a:lstStyle/>
          <a:p>
            <a:r>
              <a:rPr lang="en-US" dirty="0" smtClean="0"/>
              <a:t>Magnetic medium that stores 100 MB to 750 MB of data</a:t>
            </a:r>
          </a:p>
          <a:p>
            <a:r>
              <a:rPr lang="en-US" dirty="0" smtClean="0"/>
              <a:t>Used to back up and to transfer files</a:t>
            </a:r>
          </a:p>
          <a:p>
            <a:pPr lvl="1"/>
            <a:r>
              <a:rPr lang="en-US" dirty="0" smtClean="0"/>
              <a:t>Backup is duplicate of file, program, or disk in case original is lost</a:t>
            </a:r>
          </a:p>
          <a:p>
            <a:r>
              <a:rPr lang="en-US" dirty="0" smtClean="0"/>
              <a:t>Zip disks require a Zip drive —high capacity drive that reads from and writes on a Zip disk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9728" name="Rectangle 32"/>
          <p:cNvSpPr>
            <a:spLocks noChangeArrowheads="1"/>
          </p:cNvSpPr>
          <p:nvPr/>
        </p:nvSpPr>
        <p:spPr bwMode="auto">
          <a:xfrm>
            <a:off x="304800" y="5791200"/>
            <a:ext cx="5791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028700" lvl="2" indent="-457200">
              <a:spcBef>
                <a:spcPct val="20000"/>
              </a:spcBef>
              <a:buClr>
                <a:srgbClr val="D94439"/>
              </a:buClr>
              <a:buFont typeface="Wingdings" pitchFamily="2" charset="2"/>
              <a:buChar char="§"/>
            </a:pPr>
            <a:endParaRPr kumimoji="1" lang="en-US" sz="2000" dirty="0">
              <a:effectLst/>
              <a:latin typeface="Times New Roman" pitchFamily="18" charset="0"/>
            </a:endParaRPr>
          </a:p>
        </p:txBody>
      </p:sp>
      <p:sp>
        <p:nvSpPr>
          <p:cNvPr id="29729" name="Rectangle 33"/>
          <p:cNvSpPr>
            <a:spLocks noChangeArrowheads="1"/>
          </p:cNvSpPr>
          <p:nvPr/>
        </p:nvSpPr>
        <p:spPr bwMode="auto">
          <a:xfrm>
            <a:off x="4468813" y="3352800"/>
            <a:ext cx="2063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kumimoji="1" lang="en-US" sz="400" b="1">
                <a:solidFill>
                  <a:srgbClr val="FAE8C4"/>
                </a:solidFill>
                <a:latin typeface="Times New Roman" pitchFamily="18" charset="0"/>
              </a:rPr>
              <a:t>c</a:t>
            </a:r>
          </a:p>
        </p:txBody>
      </p:sp>
      <p:pic>
        <p:nvPicPr>
          <p:cNvPr id="29756" name="Picture 60" descr="Fig07-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445" y="1211317"/>
            <a:ext cx="2628900" cy="35052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 nodePh="1">
                                  <p:stCondLst>
                                    <p:cond delay="4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bldLvl="5" autoUpdateAnimBg="0" advAuto="1000"/>
      <p:bldP spid="29728" grpId="0" build="p" bldLvl="3" autoUpdateAnimBg="0" advAuto="400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Tape Drives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2895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Tape is a magnetically coated ribbon of plastic capable of storing large amounts of data and information at low costs</a:t>
            </a:r>
          </a:p>
          <a:p>
            <a:r>
              <a:rPr lang="en-US" dirty="0" smtClean="0"/>
              <a:t>A tape drive reads and writes data and information on a tape</a:t>
            </a:r>
          </a:p>
          <a:p>
            <a:r>
              <a:rPr lang="en-US" dirty="0" smtClean="0"/>
              <a:t>Best used for</a:t>
            </a:r>
          </a:p>
          <a:p>
            <a:pPr lvl="1"/>
            <a:r>
              <a:rPr lang="en-US" dirty="0" smtClean="0"/>
              <a:t>Infrequently accessed data</a:t>
            </a:r>
          </a:p>
          <a:p>
            <a:pPr lvl="1"/>
            <a:r>
              <a:rPr lang="en-US" dirty="0" smtClean="0"/>
              <a:t>Back-up solutions</a:t>
            </a:r>
          </a:p>
        </p:txBody>
      </p:sp>
      <p:pic>
        <p:nvPicPr>
          <p:cNvPr id="20485" name="Picture 5" descr="D:\My Documents\!books\norton im\chapter 6\tape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038600"/>
            <a:ext cx="3886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810000"/>
            <a:ext cx="35814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Storage on Tape</a:t>
            </a:r>
            <a:endParaRPr lang="en-US" dirty="0">
              <a:latin typeface="Arial Unicode MS" pitchFamily="34" charset="-128"/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090613"/>
            <a:ext cx="8394700" cy="3328987"/>
          </a:xfrm>
        </p:spPr>
        <p:txBody>
          <a:bodyPr/>
          <a:lstStyle/>
          <a:p>
            <a:r>
              <a:rPr lang="en-US" dirty="0" smtClean="0"/>
              <a:t>Slow Sequential Access</a:t>
            </a:r>
          </a:p>
          <a:p>
            <a:pPr lvl="1"/>
            <a:r>
              <a:rPr lang="en-US" dirty="0" smtClean="0">
                <a:latin typeface="Arial Unicode MS" pitchFamily="34" charset="-128"/>
              </a:rPr>
              <a:t>Reads and writes data consecutively, like music tapes</a:t>
            </a:r>
          </a:p>
          <a:p>
            <a:pPr lvl="1"/>
            <a:r>
              <a:rPr lang="en-US" dirty="0" smtClean="0">
                <a:latin typeface="Arial Unicode MS" pitchFamily="34" charset="-128"/>
              </a:rPr>
              <a:t>Unlike direct access – used on floppy disks, Zip disks, Hard Disk, CDs and DVDs – which can locate particular item immediately</a:t>
            </a:r>
          </a:p>
          <a:p>
            <a:r>
              <a:rPr lang="en-US" dirty="0" smtClean="0">
                <a:latin typeface="Arial Unicode MS" pitchFamily="34" charset="-128"/>
              </a:rPr>
              <a:t>Capacity exceeds 200 GB</a:t>
            </a:r>
          </a:p>
          <a:p>
            <a:endParaRPr lang="en-US" dirty="0" smtClean="0">
              <a:latin typeface="Arial Unicode MS" pitchFamily="34" charset="-128"/>
            </a:endParaRPr>
          </a:p>
          <a:p>
            <a:pPr lvl="1"/>
            <a:endParaRPr lang="en-US" dirty="0">
              <a:latin typeface="Arial Unicode MS" pitchFamily="34" charset="-128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4495800"/>
            <a:ext cx="6096000" cy="22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bldLvl="5" autoUpdateAnimBg="0" advAuto="200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Optical Disks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optical disc consists of a flat, round, portable disc made of metal, plastic, and lacquer that is written and read by a laser</a:t>
            </a:r>
          </a:p>
          <a:p>
            <a:r>
              <a:rPr lang="en-US" dirty="0" smtClean="0"/>
              <a:t>Typically store software, data, digital photos, movies, and music</a:t>
            </a:r>
          </a:p>
          <a:p>
            <a:r>
              <a:rPr lang="en-US" dirty="0" smtClean="0"/>
              <a:t>Read only vs. rewritable</a:t>
            </a:r>
            <a:endParaRPr lang="en-US" dirty="0"/>
          </a:p>
        </p:txBody>
      </p:sp>
      <p:pic>
        <p:nvPicPr>
          <p:cNvPr id="4" name="Picture 3" descr="Fig7-2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4572000"/>
            <a:ext cx="2438400" cy="199427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962400" y="3352800"/>
            <a:ext cx="4081462" cy="3316287"/>
            <a:chOff x="2831141" y="1143000"/>
            <a:chExt cx="5288921" cy="5145087"/>
          </a:xfrm>
        </p:grpSpPr>
        <p:pic>
          <p:nvPicPr>
            <p:cNvPr id="6" name="Picture 48" descr="Fig07-20x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05400" y="1143000"/>
              <a:ext cx="3014662" cy="5145087"/>
            </a:xfrm>
            <a:prstGeom prst="rect">
              <a:avLst/>
            </a:prstGeom>
            <a:noFill/>
            <a:effectLst>
              <a:outerShdw dist="107763" dir="2700000" algn="ctr" rotWithShape="0">
                <a:schemeClr val="bg2"/>
              </a:outerShdw>
            </a:effectLst>
          </p:spPr>
        </p:pic>
        <p:sp>
          <p:nvSpPr>
            <p:cNvPr id="7" name="AutoShape 31"/>
            <p:cNvSpPr>
              <a:spLocks noChangeArrowheads="1"/>
            </p:cNvSpPr>
            <p:nvPr/>
          </p:nvSpPr>
          <p:spPr bwMode="auto">
            <a:xfrm>
              <a:off x="2831141" y="4912069"/>
              <a:ext cx="4537716" cy="959781"/>
            </a:xfrm>
            <a:prstGeom prst="homePlate">
              <a:avLst>
                <a:gd name="adj" fmla="val 128674"/>
              </a:avLst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solidFill>
                    <a:srgbClr val="0000CC"/>
                  </a:solidFill>
                  <a:effectLst/>
                </a:rPr>
                <a:t>Push the same </a:t>
              </a:r>
              <a:r>
                <a:rPr lang="en-US" b="1" dirty="0" smtClean="0">
                  <a:solidFill>
                    <a:srgbClr val="0000CC"/>
                  </a:solidFill>
                  <a:effectLst/>
                </a:rPr>
                <a:t>button to </a:t>
              </a:r>
              <a:r>
                <a:rPr lang="en-US" b="1" dirty="0">
                  <a:solidFill>
                    <a:srgbClr val="0000CC"/>
                  </a:solidFill>
                  <a:effectLst/>
                </a:rPr>
                <a:t>close the tray</a:t>
              </a:r>
              <a:r>
                <a:rPr lang="en-US" sz="2000" b="1" dirty="0">
                  <a:solidFill>
                    <a:srgbClr val="0000CC"/>
                  </a:solidFill>
                  <a:effectLst/>
                </a:rPr>
                <a:t>.</a:t>
              </a:r>
            </a:p>
          </p:txBody>
        </p:sp>
        <p:sp>
          <p:nvSpPr>
            <p:cNvPr id="8" name="AutoShape 30"/>
            <p:cNvSpPr>
              <a:spLocks noChangeArrowheads="1"/>
            </p:cNvSpPr>
            <p:nvPr/>
          </p:nvSpPr>
          <p:spPr bwMode="auto">
            <a:xfrm>
              <a:off x="3719828" y="3181726"/>
              <a:ext cx="2645194" cy="916806"/>
            </a:xfrm>
            <a:prstGeom prst="homePlate">
              <a:avLst>
                <a:gd name="adj" fmla="val 78403"/>
              </a:avLst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solidFill>
                    <a:srgbClr val="0000CC"/>
                  </a:solidFill>
                  <a:effectLst/>
                </a:rPr>
                <a:t>Insert the disc,</a:t>
              </a:r>
              <a:br>
                <a:rPr lang="en-US" b="1" dirty="0">
                  <a:solidFill>
                    <a:srgbClr val="0000CC"/>
                  </a:solidFill>
                  <a:effectLst/>
                </a:rPr>
              </a:br>
              <a:r>
                <a:rPr lang="en-US" b="1" dirty="0">
                  <a:solidFill>
                    <a:srgbClr val="0000CC"/>
                  </a:solidFill>
                  <a:effectLst/>
                </a:rPr>
                <a:t>label side up</a:t>
              </a:r>
              <a:r>
                <a:rPr lang="en-US" b="1" dirty="0">
                  <a:solidFill>
                    <a:srgbClr val="993366"/>
                  </a:solidFill>
                </a:rPr>
                <a:t>.</a:t>
              </a:r>
            </a:p>
          </p:txBody>
        </p:sp>
        <p:sp>
          <p:nvSpPr>
            <p:cNvPr id="9" name="AutoShape 29"/>
            <p:cNvSpPr>
              <a:spLocks noChangeArrowheads="1"/>
            </p:cNvSpPr>
            <p:nvPr/>
          </p:nvSpPr>
          <p:spPr bwMode="auto">
            <a:xfrm>
              <a:off x="4312286" y="1182469"/>
              <a:ext cx="3243823" cy="959781"/>
            </a:xfrm>
            <a:prstGeom prst="homePlate">
              <a:avLst>
                <a:gd name="adj" fmla="val 96102"/>
              </a:avLst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solidFill>
                    <a:srgbClr val="0000CC"/>
                  </a:solidFill>
                  <a:effectLst/>
                </a:rPr>
                <a:t>Push the button to</a:t>
              </a:r>
              <a:br>
                <a:rPr lang="en-US" b="1" dirty="0">
                  <a:solidFill>
                    <a:srgbClr val="0000CC"/>
                  </a:solidFill>
                  <a:effectLst/>
                </a:rPr>
              </a:br>
              <a:r>
                <a:rPr lang="en-US" b="1" dirty="0">
                  <a:solidFill>
                    <a:srgbClr val="0000CC"/>
                  </a:solidFill>
                  <a:effectLst/>
                </a:rPr>
                <a:t>slide out the tray</a:t>
              </a:r>
              <a:r>
                <a:rPr lang="en-US" sz="2000" b="1" dirty="0">
                  <a:solidFill>
                    <a:srgbClr val="993366"/>
                  </a:solidFill>
                </a:rPr>
                <a:t>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Optical Disks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3429000" cy="5410200"/>
          </a:xfrm>
        </p:spPr>
        <p:txBody>
          <a:bodyPr/>
          <a:lstStyle/>
          <a:p>
            <a:r>
              <a:rPr lang="en-US" dirty="0" smtClean="0"/>
              <a:t>Optical discs commonly store items in a single track that spirals from the center of the disc to the edge</a:t>
            </a:r>
          </a:p>
          <a:p>
            <a:r>
              <a:rPr lang="en-US" dirty="0" smtClean="0"/>
              <a:t>Track is divided into evenly sized sectors</a:t>
            </a:r>
          </a:p>
          <a:p>
            <a:endParaRPr lang="en-US" dirty="0"/>
          </a:p>
        </p:txBody>
      </p:sp>
      <p:pic>
        <p:nvPicPr>
          <p:cNvPr id="5" name="Content Placeholder 9" descr="CFig7-2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0" y="1447800"/>
            <a:ext cx="4648200" cy="4304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Arrangement of Sectors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838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600"/>
            <a:ext cx="8800877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 Laser Reads Data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685800"/>
          </a:xfrm>
        </p:spPr>
        <p:txBody>
          <a:bodyPr/>
          <a:lstStyle/>
          <a:p>
            <a:r>
              <a:rPr lang="en-US" dirty="0" smtClean="0"/>
              <a:t>w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371600"/>
            <a:ext cx="853722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Disc 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914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"/>
            <a:ext cx="5257800" cy="6614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CD-ROM</a:t>
            </a:r>
            <a:endParaRPr lang="en-US" dirty="0"/>
          </a:p>
        </p:txBody>
      </p:sp>
      <p:pic>
        <p:nvPicPr>
          <p:cNvPr id="58418" name="Picture 50" descr="Fig07-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7722" y="3152531"/>
            <a:ext cx="5747878" cy="3629269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3276599"/>
          </a:xfrm>
        </p:spPr>
        <p:txBody>
          <a:bodyPr/>
          <a:lstStyle/>
          <a:p>
            <a:r>
              <a:rPr lang="en-US" sz="2800" dirty="0" smtClean="0"/>
              <a:t>Compact Disc Read-Only Memory</a:t>
            </a:r>
          </a:p>
          <a:p>
            <a:r>
              <a:rPr lang="en-US" sz="2800" dirty="0" smtClean="0"/>
              <a:t>Cannot erase or modify contents</a:t>
            </a:r>
          </a:p>
          <a:p>
            <a:r>
              <a:rPr lang="en-US" sz="2800" dirty="0" smtClean="0"/>
              <a:t>Commonly used to distribute multimedia and complex software</a:t>
            </a: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endParaRPr kumimoji="1" lang="en-US" sz="2000" b="1" dirty="0" smtClean="0">
              <a:solidFill>
                <a:srgbClr val="000000"/>
              </a:solidFill>
              <a:latin typeface="Arial Unicode MS" pitchFamily="34" charset="-128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CD-ROM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r>
              <a:rPr lang="en-US" dirty="0" smtClean="0"/>
              <a:t>Most software ships on a CD</a:t>
            </a:r>
          </a:p>
          <a:p>
            <a:r>
              <a:rPr lang="en-US" dirty="0" smtClean="0"/>
              <a:t>Read using a laser</a:t>
            </a:r>
          </a:p>
          <a:p>
            <a:pPr lvl="1"/>
            <a:r>
              <a:rPr lang="en-US" dirty="0" smtClean="0"/>
              <a:t>Lands, binary 1, reflect data</a:t>
            </a:r>
          </a:p>
          <a:p>
            <a:pPr lvl="1"/>
            <a:r>
              <a:rPr lang="en-US" dirty="0" smtClean="0"/>
              <a:t>Pits scatter data</a:t>
            </a:r>
          </a:p>
          <a:p>
            <a:r>
              <a:rPr lang="en-US" dirty="0" smtClean="0"/>
              <a:t>Written from the inside out</a:t>
            </a:r>
          </a:p>
          <a:p>
            <a:r>
              <a:rPr lang="en-US" dirty="0" smtClean="0"/>
              <a:t>CD speed is based on the original</a:t>
            </a:r>
          </a:p>
          <a:p>
            <a:pPr lvl="1"/>
            <a:r>
              <a:rPr lang="en-US" dirty="0" smtClean="0"/>
              <a:t>Original CD read 150 Kbps</a:t>
            </a:r>
          </a:p>
          <a:p>
            <a:pPr lvl="1"/>
            <a:r>
              <a:rPr lang="en-US" dirty="0" smtClean="0"/>
              <a:t>A 10 X will read 1,500 Kbps</a:t>
            </a:r>
          </a:p>
          <a:p>
            <a:r>
              <a:rPr lang="en-US" dirty="0" smtClean="0"/>
              <a:t>Standard CD holds 650 MB or 700 MB of data</a:t>
            </a:r>
          </a:p>
          <a:p>
            <a:pPr lvl="1"/>
            <a:r>
              <a:rPr lang="en-US" dirty="0" smtClean="0"/>
              <a:t>74  or 80 minutes of Audio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CD ROM Size and Capacity</a:t>
            </a:r>
          </a:p>
        </p:txBody>
      </p:sp>
      <p:pic>
        <p:nvPicPr>
          <p:cNvPr id="2253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0" y="2667000"/>
            <a:ext cx="4095750" cy="4107191"/>
          </a:xfrm>
          <a:noFill/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52400" y="1143000"/>
            <a:ext cx="8839200" cy="1452562"/>
            <a:chOff x="152400" y="2702719"/>
            <a:chExt cx="8839200" cy="1452562"/>
          </a:xfrm>
        </p:grpSpPr>
        <p:grpSp>
          <p:nvGrpSpPr>
            <p:cNvPr id="14" name="Group 13"/>
            <p:cNvGrpSpPr/>
            <p:nvPr/>
          </p:nvGrpSpPr>
          <p:grpSpPr>
            <a:xfrm>
              <a:off x="152400" y="2702719"/>
              <a:ext cx="8839200" cy="1452562"/>
              <a:chOff x="0" y="0"/>
              <a:chExt cx="8839200" cy="1452562"/>
            </a:xfrm>
            <a:scene3d>
              <a:camera prst="orthographicFront"/>
              <a:lightRig rig="threePt" dir="t">
                <a:rot lat="0" lon="0" rev="7500000"/>
              </a:lightRig>
            </a:scene3d>
          </p:grpSpPr>
          <p:sp>
            <p:nvSpPr>
              <p:cNvPr id="16" name="Rounded Rectangle 15"/>
              <p:cNvSpPr/>
              <p:nvPr/>
            </p:nvSpPr>
            <p:spPr>
              <a:xfrm>
                <a:off x="0" y="0"/>
                <a:ext cx="8839200" cy="1452562"/>
              </a:xfrm>
              <a:prstGeom prst="roundRect">
                <a:avLst>
                  <a:gd name="adj" fmla="val 10000"/>
                </a:avLst>
              </a:prstGeom>
              <a:solidFill>
                <a:srgbClr val="0000C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 prstMaterial="plastic">
                <a:bevelT w="127000" h="25400" prst="relaxedInset"/>
              </a:sp3d>
            </p:spPr>
          </p:sp>
          <p:sp>
            <p:nvSpPr>
              <p:cNvPr id="17" name="Rounded Rectangle 4"/>
              <p:cNvSpPr/>
              <p:nvPr/>
            </p:nvSpPr>
            <p:spPr>
              <a:xfrm>
                <a:off x="1913096" y="0"/>
                <a:ext cx="6926103" cy="1452562"/>
              </a:xfrm>
              <a:prstGeom prst="rect">
                <a:avLst/>
              </a:prstGeom>
              <a:noFill/>
              <a:ln>
                <a:noFill/>
              </a:ln>
              <a:effectLst/>
              <a:sp3d/>
            </p:spPr>
            <p:txBody>
              <a:bodyPr spcFirstLastPara="0" vert="horz" wrap="square" lIns="102870" tIns="102870" rIns="102870" bIns="102870" numCol="1" spcCol="1270" anchor="t" anchorCtr="0">
                <a:noAutofit/>
              </a:bodyPr>
              <a:lstStyle/>
              <a:p>
                <a:pPr marL="0" marR="0" lvl="0" indent="0" algn="l" defTabSz="12001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7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 </a:t>
                </a:r>
                <a:r>
                  <a:rPr kumimoji="0" lang="en-US" sz="27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CD-ROM</a:t>
                </a:r>
                <a:r>
                  <a:rPr kumimoji="0" lang="en-US" sz="27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can be read from but not written to</a:t>
                </a:r>
                <a:endParaRPr kumimoji="0" lang="en-US" sz="2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228600" marR="0" lvl="1" indent="-228600" algn="l" defTabSz="9334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Tx/>
                  <a:buChar char="••"/>
                  <a:tabLst/>
                  <a:defRPr/>
                </a:pPr>
                <a:r>
                  <a:rPr kumimoji="0" lang="en-US" sz="21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Read from a </a:t>
                </a:r>
                <a:r>
                  <a:rPr kumimoji="0" lang="en-US" sz="21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CD-ROM drive</a:t>
                </a:r>
                <a:r>
                  <a:rPr kumimoji="0" lang="en-US" sz="21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or CD-ROM player</a:t>
                </a:r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5" name="Rounded Rectangle 14"/>
            <p:cNvSpPr/>
            <p:nvPr/>
          </p:nvSpPr>
          <p:spPr>
            <a:xfrm>
              <a:off x="297656" y="2847975"/>
              <a:ext cx="1767840" cy="1162049"/>
            </a:xfrm>
            <a:prstGeom prst="roundRect">
              <a:avLst>
                <a:gd name="adj" fmla="val 10000"/>
              </a:avLst>
            </a:prstGeom>
            <a:blipFill rotWithShape="0">
              <a:blip r:embed="rId3" cstate="print"/>
              <a:stretch>
                <a:fillRect/>
              </a:stretch>
            </a:blipFill>
            <a:ln>
              <a:noFill/>
            </a:ln>
            <a:effectLst/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matte">
              <a:bevelT w="50800" h="19050" prst="relaxedInset"/>
              <a:contourClr>
                <a:sysClr val="window" lastClr="FFFFFF"/>
              </a:contourClr>
            </a:sp3d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CD Recordable (CD-R)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2971800"/>
            <a:ext cx="8915400" cy="3505200"/>
          </a:xfrm>
        </p:spPr>
        <p:txBody>
          <a:bodyPr/>
          <a:lstStyle/>
          <a:p>
            <a:r>
              <a:rPr lang="en-US" dirty="0" smtClean="0"/>
              <a:t>Create a data or audio CD</a:t>
            </a:r>
          </a:p>
          <a:p>
            <a:r>
              <a:rPr lang="en-US" dirty="0" smtClean="0"/>
              <a:t>Data cannot be changed</a:t>
            </a:r>
          </a:p>
          <a:p>
            <a:r>
              <a:rPr lang="en-US" dirty="0" smtClean="0"/>
              <a:t>Can continue adding until full</a:t>
            </a:r>
          </a:p>
          <a:p>
            <a:r>
              <a:rPr lang="en-US" dirty="0" smtClean="0"/>
              <a:t>Most CD-Rs on the market have an 80 minute capacity. There are also 90 minute/790 MB and 99 minute/870 MB discs, although they are less common 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152400" y="1366838"/>
            <a:ext cx="8839200" cy="1452562"/>
            <a:chOff x="152400" y="2702719"/>
            <a:chExt cx="8839200" cy="1452562"/>
          </a:xfrm>
        </p:grpSpPr>
        <p:grpSp>
          <p:nvGrpSpPr>
            <p:cNvPr id="3" name="Group 9"/>
            <p:cNvGrpSpPr/>
            <p:nvPr/>
          </p:nvGrpSpPr>
          <p:grpSpPr>
            <a:xfrm>
              <a:off x="152400" y="2702719"/>
              <a:ext cx="8839200" cy="1452562"/>
              <a:chOff x="0" y="1597818"/>
              <a:chExt cx="8839200" cy="1452562"/>
            </a:xfrm>
            <a:solidFill>
              <a:srgbClr val="0000CC"/>
            </a:solidFill>
            <a:scene3d>
              <a:camera prst="orthographicFront"/>
              <a:lightRig rig="threePt" dir="t">
                <a:rot lat="0" lon="0" rev="7500000"/>
              </a:lightRig>
            </a:scene3d>
          </p:grpSpPr>
          <p:sp>
            <p:nvSpPr>
              <p:cNvPr id="12" name="Rounded Rectangle 11"/>
              <p:cNvSpPr/>
              <p:nvPr/>
            </p:nvSpPr>
            <p:spPr>
              <a:xfrm>
                <a:off x="0" y="1597818"/>
                <a:ext cx="8839200" cy="1452562"/>
              </a:xfrm>
              <a:prstGeom prst="roundRect">
                <a:avLst>
                  <a:gd name="adj" fmla="val 10000"/>
                </a:avLst>
              </a:pr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 prstMaterial="plastic">
                <a:bevelT w="127000" h="25400" prst="relaxedInset"/>
              </a:sp3d>
            </p:spPr>
          </p:sp>
          <p:sp>
            <p:nvSpPr>
              <p:cNvPr id="13" name="Rounded Rectangle 4"/>
              <p:cNvSpPr/>
              <p:nvPr/>
            </p:nvSpPr>
            <p:spPr>
              <a:xfrm>
                <a:off x="1913096" y="1597818"/>
                <a:ext cx="6926103" cy="1452562"/>
              </a:xfrm>
              <a:prstGeom prst="rect">
                <a:avLst/>
              </a:prstGeom>
              <a:grpFill/>
              <a:ln>
                <a:noFill/>
              </a:ln>
              <a:effectLst/>
              <a:sp3d/>
            </p:spPr>
            <p:txBody>
              <a:bodyPr spcFirstLastPara="0" vert="horz" wrap="square" lIns="102870" tIns="102870" rIns="102870" bIns="102870" numCol="1" spcCol="1270" anchor="ctr" anchorCtr="0">
                <a:noAutofit/>
              </a:bodyPr>
              <a:lstStyle/>
              <a:p>
                <a:pPr marL="0" marR="0" lvl="0" indent="0" algn="l" defTabSz="12001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7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 </a:t>
                </a:r>
                <a:r>
                  <a:rPr kumimoji="0" lang="en-US" sz="27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CD-R</a:t>
                </a:r>
                <a:r>
                  <a:rPr kumimoji="0" lang="en-US" sz="27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is a multisession optical disc on which users can write, but not erase</a:t>
                </a:r>
                <a:endParaRPr kumimoji="0" lang="en-US" sz="27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1" name="Rounded Rectangle 10"/>
            <p:cNvSpPr/>
            <p:nvPr/>
          </p:nvSpPr>
          <p:spPr>
            <a:xfrm>
              <a:off x="297656" y="2847975"/>
              <a:ext cx="1767840" cy="1162049"/>
            </a:xfrm>
            <a:prstGeom prst="roundRect">
              <a:avLst>
                <a:gd name="adj" fmla="val 10000"/>
              </a:avLst>
            </a:prstGeom>
            <a:blipFill rotWithShape="0">
              <a:blip r:embed="rId2" cstate="print"/>
              <a:stretch>
                <a:fillRect/>
              </a:stretch>
            </a:blipFill>
            <a:ln>
              <a:noFill/>
            </a:ln>
            <a:effectLst/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matte">
              <a:bevelT w="50800" h="19050" prst="relaxedInset"/>
              <a:contourClr>
                <a:sysClr val="window" lastClr="FFFFFF"/>
              </a:contourClr>
            </a:sp3d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CD Rewritable (CD-RW)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895600"/>
            <a:ext cx="8534400" cy="3159125"/>
          </a:xfrm>
        </p:spPr>
        <p:txBody>
          <a:bodyPr/>
          <a:lstStyle/>
          <a:p>
            <a:r>
              <a:rPr lang="en-US" dirty="0" smtClean="0"/>
              <a:t>Create a reusable CD</a:t>
            </a:r>
          </a:p>
          <a:p>
            <a:r>
              <a:rPr lang="en-US" dirty="0" smtClean="0"/>
              <a:t>Require a more sensitive laser optics</a:t>
            </a:r>
          </a:p>
          <a:p>
            <a:r>
              <a:rPr lang="en-US" dirty="0" smtClean="0"/>
              <a:t>CD-RW discs need to be blanked before reuse</a:t>
            </a:r>
          </a:p>
          <a:p>
            <a:r>
              <a:rPr lang="en-US" dirty="0" smtClean="0"/>
              <a:t>Cannot be read in all CD players</a:t>
            </a:r>
          </a:p>
          <a:p>
            <a:r>
              <a:rPr lang="en-US" dirty="0" smtClean="0"/>
              <a:t>Can reuse about 100 times</a:t>
            </a:r>
          </a:p>
          <a:p>
            <a:pPr lvl="1" eaLnBrk="1" hangingPunct="1"/>
            <a:endParaRPr lang="en-US" dirty="0" smtClean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152400" y="1290638"/>
            <a:ext cx="8839200" cy="1452562"/>
            <a:chOff x="152400" y="2702719"/>
            <a:chExt cx="8839200" cy="1452562"/>
          </a:xfrm>
        </p:grpSpPr>
        <p:grpSp>
          <p:nvGrpSpPr>
            <p:cNvPr id="3" name="Group 9"/>
            <p:cNvGrpSpPr/>
            <p:nvPr/>
          </p:nvGrpSpPr>
          <p:grpSpPr>
            <a:xfrm>
              <a:off x="152400" y="2702719"/>
              <a:ext cx="8839200" cy="1452562"/>
              <a:chOff x="0" y="3195637"/>
              <a:chExt cx="8839200" cy="1452562"/>
            </a:xfrm>
            <a:scene3d>
              <a:camera prst="orthographicFront"/>
              <a:lightRig rig="threePt" dir="t">
                <a:rot lat="0" lon="0" rev="7500000"/>
              </a:lightRig>
            </a:scene3d>
          </p:grpSpPr>
          <p:sp>
            <p:nvSpPr>
              <p:cNvPr id="12" name="Rounded Rectangle 11"/>
              <p:cNvSpPr/>
              <p:nvPr/>
            </p:nvSpPr>
            <p:spPr>
              <a:xfrm>
                <a:off x="0" y="3195637"/>
                <a:ext cx="8839200" cy="1452562"/>
              </a:xfrm>
              <a:prstGeom prst="roundRect">
                <a:avLst>
                  <a:gd name="adj" fmla="val 10000"/>
                </a:avLst>
              </a:prstGeom>
              <a:solidFill>
                <a:srgbClr val="0000C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 prstMaterial="plastic">
                <a:bevelT w="127000" h="25400" prst="relaxedInset"/>
              </a:sp3d>
            </p:spPr>
          </p:sp>
          <p:sp>
            <p:nvSpPr>
              <p:cNvPr id="13" name="Rounded Rectangle 4"/>
              <p:cNvSpPr/>
              <p:nvPr/>
            </p:nvSpPr>
            <p:spPr>
              <a:xfrm>
                <a:off x="1913096" y="3195637"/>
                <a:ext cx="6926103" cy="1452562"/>
              </a:xfrm>
              <a:prstGeom prst="rect">
                <a:avLst/>
              </a:prstGeom>
              <a:noFill/>
              <a:ln>
                <a:noFill/>
              </a:ln>
              <a:effectLst/>
              <a:sp3d/>
            </p:spPr>
            <p:txBody>
              <a:bodyPr spcFirstLastPara="0" vert="horz" wrap="square" lIns="102870" tIns="102870" rIns="102870" bIns="102870" numCol="1" spcCol="1270" anchor="t" anchorCtr="0">
                <a:noAutofit/>
              </a:bodyPr>
              <a:lstStyle/>
              <a:p>
                <a:pPr marL="0" marR="0" lvl="0" indent="0" algn="l" defTabSz="12001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 </a:t>
                </a:r>
                <a:r>
                  <a:rPr kumimoji="0" lang="en-US" sz="2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CD-RW</a:t>
                </a:r>
                <a:r>
                  <a:rPr kumimoji="0" lang="en-US" sz="2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is an erasable multisession disc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228600" marR="0" lvl="1" indent="-228600" algn="l" defTabSz="9334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Tx/>
                  <a:buChar char="•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Must have a </a:t>
                </a: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CD-RW drive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1" name="Rounded Rectangle 10"/>
            <p:cNvSpPr/>
            <p:nvPr/>
          </p:nvSpPr>
          <p:spPr>
            <a:xfrm>
              <a:off x="297656" y="2847975"/>
              <a:ext cx="1767840" cy="1162049"/>
            </a:xfrm>
            <a:prstGeom prst="roundRect">
              <a:avLst>
                <a:gd name="adj" fmla="val 10000"/>
              </a:avLst>
            </a:prstGeom>
            <a:blipFill rotWithShape="0">
              <a:blip r:embed="rId3" cstate="print"/>
              <a:stretch>
                <a:fillRect/>
              </a:stretch>
            </a:blipFill>
            <a:ln>
              <a:noFill/>
            </a:ln>
            <a:effectLst/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matte">
              <a:bevelT w="50800" h="19050" prst="relaxedInset"/>
              <a:contourClr>
                <a:sysClr val="window" lastClr="FFFFFF"/>
              </a:contourClr>
            </a:sp3d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Photo CD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534400" cy="5410200"/>
          </a:xfrm>
        </p:spPr>
        <p:txBody>
          <a:bodyPr/>
          <a:lstStyle/>
          <a:p>
            <a:r>
              <a:rPr lang="en-US" dirty="0" smtClean="0"/>
              <a:t>Developed by Kodak</a:t>
            </a:r>
          </a:p>
          <a:p>
            <a:r>
              <a:rPr lang="en-US" dirty="0" smtClean="0"/>
              <a:t>Provides for photo storage</a:t>
            </a:r>
          </a:p>
          <a:p>
            <a:r>
              <a:rPr lang="en-US" dirty="0" smtClean="0"/>
              <a:t>Photos added to CD until full</a:t>
            </a:r>
          </a:p>
          <a:p>
            <a:r>
              <a:rPr lang="en-US" dirty="0" smtClean="0"/>
              <a:t>Original pictures cannot be changed</a:t>
            </a:r>
          </a:p>
          <a:p>
            <a:r>
              <a:rPr lang="en-US" dirty="0" smtClean="0"/>
              <a:t>Discs were designed to hold nearly 100 high quality images, scanned prints and slides using special proprietary encoding</a:t>
            </a:r>
          </a:p>
          <a:p>
            <a:r>
              <a:rPr lang="en-US" dirty="0" smtClean="0"/>
              <a:t>Single-session CD-ROM that stores digital versions of film</a:t>
            </a:r>
          </a:p>
          <a:p>
            <a:r>
              <a:rPr lang="en-US" dirty="0" smtClean="0"/>
              <a:t>Typically uses a 1024 x 1536 resolution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Picture CD</a:t>
            </a:r>
            <a:endParaRPr lang="en-US" dirty="0"/>
          </a:p>
        </p:txBody>
      </p:sp>
      <p:grpSp>
        <p:nvGrpSpPr>
          <p:cNvPr id="3" name="Group 115"/>
          <p:cNvGrpSpPr>
            <a:grpSpLocks/>
          </p:cNvGrpSpPr>
          <p:nvPr/>
        </p:nvGrpSpPr>
        <p:grpSpPr bwMode="auto">
          <a:xfrm>
            <a:off x="508000" y="1828800"/>
            <a:ext cx="7413625" cy="2057400"/>
            <a:chOff x="672" y="1440"/>
            <a:chExt cx="4670" cy="1296"/>
          </a:xfrm>
        </p:grpSpPr>
        <p:sp>
          <p:nvSpPr>
            <p:cNvPr id="62498" name="Rectangle 34"/>
            <p:cNvSpPr>
              <a:spLocks noChangeArrowheads="1"/>
            </p:cNvSpPr>
            <p:nvPr/>
          </p:nvSpPr>
          <p:spPr bwMode="auto">
            <a:xfrm>
              <a:off x="2256" y="1536"/>
              <a:ext cx="1497" cy="1104"/>
            </a:xfrm>
            <a:prstGeom prst="rect">
              <a:avLst/>
            </a:prstGeom>
            <a:solidFill>
              <a:srgbClr val="C0C0C0">
                <a:alpha val="50000"/>
              </a:srgb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kumimoji="1" lang="en-US" b="1" dirty="0">
                  <a:latin typeface="Times New Roman" pitchFamily="18" charset="0"/>
                </a:rPr>
                <a:t>Film developers </a:t>
              </a:r>
              <a:br>
                <a:rPr kumimoji="1" lang="en-US" b="1" dirty="0">
                  <a:latin typeface="Times New Roman" pitchFamily="18" charset="0"/>
                </a:rPr>
              </a:br>
              <a:r>
                <a:rPr kumimoji="1" lang="en-US" b="1" dirty="0">
                  <a:latin typeface="Times New Roman" pitchFamily="18" charset="0"/>
                </a:rPr>
                <a:t>offer </a:t>
              </a:r>
              <a:br>
                <a:rPr kumimoji="1" lang="en-US" b="1" dirty="0">
                  <a:latin typeface="Times New Roman" pitchFamily="18" charset="0"/>
                </a:rPr>
              </a:br>
              <a:r>
                <a:rPr kumimoji="1" lang="en-US" b="1" dirty="0">
                  <a:latin typeface="Times New Roman" pitchFamily="18" charset="0"/>
                </a:rPr>
                <a:t>Picture CD </a:t>
              </a:r>
              <a:br>
                <a:rPr kumimoji="1" lang="en-US" b="1" dirty="0">
                  <a:latin typeface="Times New Roman" pitchFamily="18" charset="0"/>
                </a:rPr>
              </a:br>
              <a:r>
                <a:rPr kumimoji="1" lang="en-US" b="1" dirty="0">
                  <a:latin typeface="Times New Roman" pitchFamily="18" charset="0"/>
                </a:rPr>
                <a:t>service</a:t>
              </a:r>
            </a:p>
          </p:txBody>
        </p:sp>
        <p:sp>
          <p:nvSpPr>
            <p:cNvPr id="62500" name="Rectangle 36"/>
            <p:cNvSpPr>
              <a:spLocks noChangeArrowheads="1"/>
            </p:cNvSpPr>
            <p:nvPr/>
          </p:nvSpPr>
          <p:spPr bwMode="auto">
            <a:xfrm>
              <a:off x="3840" y="1536"/>
              <a:ext cx="1497" cy="1104"/>
            </a:xfrm>
            <a:prstGeom prst="rect">
              <a:avLst/>
            </a:prstGeom>
            <a:solidFill>
              <a:srgbClr val="C0C0C0">
                <a:alpha val="50000"/>
              </a:srgb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kumimoji="1" lang="en-US" b="1" dirty="0">
                  <a:latin typeface="Times New Roman" pitchFamily="18" charset="0"/>
                </a:rPr>
                <a:t>Can be </a:t>
              </a:r>
              <a:br>
                <a:rPr kumimoji="1" lang="en-US" b="1" dirty="0">
                  <a:latin typeface="Times New Roman" pitchFamily="18" charset="0"/>
                </a:rPr>
              </a:br>
              <a:r>
                <a:rPr kumimoji="1" lang="en-US" b="1" dirty="0">
                  <a:latin typeface="Times New Roman" pitchFamily="18" charset="0"/>
                </a:rPr>
                <a:t>modified </a:t>
              </a:r>
              <a:br>
                <a:rPr kumimoji="1" lang="en-US" b="1" dirty="0">
                  <a:latin typeface="Times New Roman" pitchFamily="18" charset="0"/>
                </a:rPr>
              </a:br>
              <a:r>
                <a:rPr kumimoji="1" lang="en-US" b="1" dirty="0">
                  <a:latin typeface="Times New Roman" pitchFamily="18" charset="0"/>
                </a:rPr>
                <a:t>using photo </a:t>
              </a:r>
              <a:br>
                <a:rPr kumimoji="1" lang="en-US" b="1" dirty="0">
                  <a:latin typeface="Times New Roman" pitchFamily="18" charset="0"/>
                </a:rPr>
              </a:br>
              <a:r>
                <a:rPr kumimoji="1" lang="en-US" b="1" dirty="0">
                  <a:latin typeface="Times New Roman" pitchFamily="18" charset="0"/>
                </a:rPr>
                <a:t>editing software</a:t>
              </a:r>
            </a:p>
          </p:txBody>
        </p:sp>
        <p:sp>
          <p:nvSpPr>
            <p:cNvPr id="62501" name="Rectangle 37"/>
            <p:cNvSpPr>
              <a:spLocks noChangeArrowheads="1"/>
            </p:cNvSpPr>
            <p:nvPr/>
          </p:nvSpPr>
          <p:spPr bwMode="auto">
            <a:xfrm>
              <a:off x="672" y="1536"/>
              <a:ext cx="1497" cy="1104"/>
            </a:xfrm>
            <a:prstGeom prst="rect">
              <a:avLst/>
            </a:prstGeom>
            <a:solidFill>
              <a:srgbClr val="C0C0C0">
                <a:alpha val="50000"/>
              </a:srgb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kumimoji="1" lang="en-US" b="1" dirty="0">
                  <a:latin typeface="Times New Roman" pitchFamily="18" charset="0"/>
                </a:rPr>
                <a:t>Stores digital </a:t>
              </a:r>
              <a:br>
                <a:rPr kumimoji="1" lang="en-US" b="1" dirty="0">
                  <a:latin typeface="Times New Roman" pitchFamily="18" charset="0"/>
                </a:rPr>
              </a:br>
              <a:r>
                <a:rPr kumimoji="1" lang="en-US" b="1" dirty="0">
                  <a:latin typeface="Times New Roman" pitchFamily="18" charset="0"/>
                </a:rPr>
                <a:t>versions of </a:t>
              </a:r>
              <a:br>
                <a:rPr kumimoji="1" lang="en-US" b="1" dirty="0">
                  <a:latin typeface="Times New Roman" pitchFamily="18" charset="0"/>
                </a:rPr>
              </a:br>
              <a:r>
                <a:rPr kumimoji="1" lang="en-US" b="1" dirty="0">
                  <a:latin typeface="Times New Roman" pitchFamily="18" charset="0"/>
                </a:rPr>
                <a:t>roll of film</a:t>
              </a:r>
            </a:p>
          </p:txBody>
        </p:sp>
        <p:grpSp>
          <p:nvGrpSpPr>
            <p:cNvPr id="4" name="Group 111"/>
            <p:cNvGrpSpPr>
              <a:grpSpLocks/>
            </p:cNvGrpSpPr>
            <p:nvPr/>
          </p:nvGrpSpPr>
          <p:grpSpPr bwMode="auto">
            <a:xfrm>
              <a:off x="672" y="1440"/>
              <a:ext cx="4670" cy="96"/>
              <a:chOff x="-288" y="1440"/>
              <a:chExt cx="6144" cy="96"/>
            </a:xfrm>
          </p:grpSpPr>
          <p:sp>
            <p:nvSpPr>
              <p:cNvPr id="62499" name="Rectangle 35"/>
              <p:cNvSpPr>
                <a:spLocks noChangeArrowheads="1"/>
              </p:cNvSpPr>
              <p:nvPr/>
            </p:nvSpPr>
            <p:spPr bwMode="auto">
              <a:xfrm>
                <a:off x="-288" y="1440"/>
                <a:ext cx="6144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5" name="Group 73"/>
              <p:cNvGrpSpPr>
                <a:grpSpLocks/>
              </p:cNvGrpSpPr>
              <p:nvPr/>
            </p:nvGrpSpPr>
            <p:grpSpPr bwMode="auto">
              <a:xfrm>
                <a:off x="-243" y="1461"/>
                <a:ext cx="6027" cy="47"/>
                <a:chOff x="-339" y="2037"/>
                <a:chExt cx="6027" cy="47"/>
              </a:xfrm>
            </p:grpSpPr>
            <p:sp>
              <p:nvSpPr>
                <p:cNvPr id="62504" name="Rectangle 40"/>
                <p:cNvSpPr>
                  <a:spLocks noChangeArrowheads="1"/>
                </p:cNvSpPr>
                <p:nvPr/>
              </p:nvSpPr>
              <p:spPr bwMode="auto">
                <a:xfrm>
                  <a:off x="-339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05" name="Rectangle 41"/>
                <p:cNvSpPr>
                  <a:spLocks noChangeArrowheads="1"/>
                </p:cNvSpPr>
                <p:nvPr/>
              </p:nvSpPr>
              <p:spPr bwMode="auto">
                <a:xfrm>
                  <a:off x="1968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06" name="Rectangle 42"/>
                <p:cNvSpPr>
                  <a:spLocks noChangeArrowheads="1"/>
                </p:cNvSpPr>
                <p:nvPr/>
              </p:nvSpPr>
              <p:spPr bwMode="auto">
                <a:xfrm>
                  <a:off x="-14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07" name="Rectangle 43"/>
                <p:cNvSpPr>
                  <a:spLocks noChangeArrowheads="1"/>
                </p:cNvSpPr>
                <p:nvPr/>
              </p:nvSpPr>
              <p:spPr bwMode="auto">
                <a:xfrm>
                  <a:off x="2160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08" name="Rectangle 44"/>
                <p:cNvSpPr>
                  <a:spLocks noChangeArrowheads="1"/>
                </p:cNvSpPr>
                <p:nvPr/>
              </p:nvSpPr>
              <p:spPr bwMode="auto">
                <a:xfrm>
                  <a:off x="48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09" name="Rectangle 45"/>
                <p:cNvSpPr>
                  <a:spLocks noChangeArrowheads="1"/>
                </p:cNvSpPr>
                <p:nvPr/>
              </p:nvSpPr>
              <p:spPr bwMode="auto">
                <a:xfrm>
                  <a:off x="2352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10" name="Rectangle 46"/>
                <p:cNvSpPr>
                  <a:spLocks noChangeArrowheads="1"/>
                </p:cNvSpPr>
                <p:nvPr/>
              </p:nvSpPr>
              <p:spPr bwMode="auto">
                <a:xfrm>
                  <a:off x="240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11" name="Rectangle 47"/>
                <p:cNvSpPr>
                  <a:spLocks noChangeArrowheads="1"/>
                </p:cNvSpPr>
                <p:nvPr/>
              </p:nvSpPr>
              <p:spPr bwMode="auto">
                <a:xfrm>
                  <a:off x="254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12" name="Rectangle 48"/>
                <p:cNvSpPr>
                  <a:spLocks noChangeArrowheads="1"/>
                </p:cNvSpPr>
                <p:nvPr/>
              </p:nvSpPr>
              <p:spPr bwMode="auto">
                <a:xfrm>
                  <a:off x="432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13" name="Rectangle 49"/>
                <p:cNvSpPr>
                  <a:spLocks noChangeArrowheads="1"/>
                </p:cNvSpPr>
                <p:nvPr/>
              </p:nvSpPr>
              <p:spPr bwMode="auto">
                <a:xfrm>
                  <a:off x="2736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14" name="Rectangle 50"/>
                <p:cNvSpPr>
                  <a:spLocks noChangeArrowheads="1"/>
                </p:cNvSpPr>
                <p:nvPr/>
              </p:nvSpPr>
              <p:spPr bwMode="auto">
                <a:xfrm>
                  <a:off x="62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15" name="Rectangle 51"/>
                <p:cNvSpPr>
                  <a:spLocks noChangeArrowheads="1"/>
                </p:cNvSpPr>
                <p:nvPr/>
              </p:nvSpPr>
              <p:spPr bwMode="auto">
                <a:xfrm>
                  <a:off x="2928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16" name="Rectangle 52"/>
                <p:cNvSpPr>
                  <a:spLocks noChangeArrowheads="1"/>
                </p:cNvSpPr>
                <p:nvPr/>
              </p:nvSpPr>
              <p:spPr bwMode="auto">
                <a:xfrm>
                  <a:off x="816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17" name="Rectangle 53"/>
                <p:cNvSpPr>
                  <a:spLocks noChangeArrowheads="1"/>
                </p:cNvSpPr>
                <p:nvPr/>
              </p:nvSpPr>
              <p:spPr bwMode="auto">
                <a:xfrm>
                  <a:off x="3120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18" name="Rectangle 54"/>
                <p:cNvSpPr>
                  <a:spLocks noChangeArrowheads="1"/>
                </p:cNvSpPr>
                <p:nvPr/>
              </p:nvSpPr>
              <p:spPr bwMode="auto">
                <a:xfrm>
                  <a:off x="1008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19" name="Rectangle 55"/>
                <p:cNvSpPr>
                  <a:spLocks noChangeArrowheads="1"/>
                </p:cNvSpPr>
                <p:nvPr/>
              </p:nvSpPr>
              <p:spPr bwMode="auto">
                <a:xfrm>
                  <a:off x="3312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20" name="Rectangle 56"/>
                <p:cNvSpPr>
                  <a:spLocks noChangeArrowheads="1"/>
                </p:cNvSpPr>
                <p:nvPr/>
              </p:nvSpPr>
              <p:spPr bwMode="auto">
                <a:xfrm>
                  <a:off x="1200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21" name="Rectangle 57"/>
                <p:cNvSpPr>
                  <a:spLocks noChangeArrowheads="1"/>
                </p:cNvSpPr>
                <p:nvPr/>
              </p:nvSpPr>
              <p:spPr bwMode="auto">
                <a:xfrm>
                  <a:off x="350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22" name="Rectangle 58"/>
                <p:cNvSpPr>
                  <a:spLocks noChangeArrowheads="1"/>
                </p:cNvSpPr>
                <p:nvPr/>
              </p:nvSpPr>
              <p:spPr bwMode="auto">
                <a:xfrm>
                  <a:off x="1392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23" name="Rectangle 59"/>
                <p:cNvSpPr>
                  <a:spLocks noChangeArrowheads="1"/>
                </p:cNvSpPr>
                <p:nvPr/>
              </p:nvSpPr>
              <p:spPr bwMode="auto">
                <a:xfrm>
                  <a:off x="3696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24" name="Rectangle 60"/>
                <p:cNvSpPr>
                  <a:spLocks noChangeArrowheads="1"/>
                </p:cNvSpPr>
                <p:nvPr/>
              </p:nvSpPr>
              <p:spPr bwMode="auto">
                <a:xfrm>
                  <a:off x="158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25" name="Rectangle 61"/>
                <p:cNvSpPr>
                  <a:spLocks noChangeArrowheads="1"/>
                </p:cNvSpPr>
                <p:nvPr/>
              </p:nvSpPr>
              <p:spPr bwMode="auto">
                <a:xfrm>
                  <a:off x="3888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26" name="Rectangle 62"/>
                <p:cNvSpPr>
                  <a:spLocks noChangeArrowheads="1"/>
                </p:cNvSpPr>
                <p:nvPr/>
              </p:nvSpPr>
              <p:spPr bwMode="auto">
                <a:xfrm>
                  <a:off x="1776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27" name="Rectangle 63"/>
                <p:cNvSpPr>
                  <a:spLocks noChangeArrowheads="1"/>
                </p:cNvSpPr>
                <p:nvPr/>
              </p:nvSpPr>
              <p:spPr bwMode="auto">
                <a:xfrm>
                  <a:off x="4080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28" name="Rectangle 64"/>
                <p:cNvSpPr>
                  <a:spLocks noChangeArrowheads="1"/>
                </p:cNvSpPr>
                <p:nvPr/>
              </p:nvSpPr>
              <p:spPr bwMode="auto">
                <a:xfrm>
                  <a:off x="5040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29" name="Rectangle 65"/>
                <p:cNvSpPr>
                  <a:spLocks noChangeArrowheads="1"/>
                </p:cNvSpPr>
                <p:nvPr/>
              </p:nvSpPr>
              <p:spPr bwMode="auto">
                <a:xfrm>
                  <a:off x="4272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30" name="Rectangle 66"/>
                <p:cNvSpPr>
                  <a:spLocks noChangeArrowheads="1"/>
                </p:cNvSpPr>
                <p:nvPr/>
              </p:nvSpPr>
              <p:spPr bwMode="auto">
                <a:xfrm>
                  <a:off x="5232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31" name="Rectangle 67"/>
                <p:cNvSpPr>
                  <a:spLocks noChangeArrowheads="1"/>
                </p:cNvSpPr>
                <p:nvPr/>
              </p:nvSpPr>
              <p:spPr bwMode="auto">
                <a:xfrm>
                  <a:off x="446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32" name="Rectangle 68"/>
                <p:cNvSpPr>
                  <a:spLocks noChangeArrowheads="1"/>
                </p:cNvSpPr>
                <p:nvPr/>
              </p:nvSpPr>
              <p:spPr bwMode="auto">
                <a:xfrm>
                  <a:off x="542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33" name="Rectangle 69"/>
                <p:cNvSpPr>
                  <a:spLocks noChangeArrowheads="1"/>
                </p:cNvSpPr>
                <p:nvPr/>
              </p:nvSpPr>
              <p:spPr bwMode="auto">
                <a:xfrm>
                  <a:off x="4656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34" name="Rectangle 70"/>
                <p:cNvSpPr>
                  <a:spLocks noChangeArrowheads="1"/>
                </p:cNvSpPr>
                <p:nvPr/>
              </p:nvSpPr>
              <p:spPr bwMode="auto">
                <a:xfrm>
                  <a:off x="5616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35" name="Rectangle 71"/>
                <p:cNvSpPr>
                  <a:spLocks noChangeArrowheads="1"/>
                </p:cNvSpPr>
                <p:nvPr/>
              </p:nvSpPr>
              <p:spPr bwMode="auto">
                <a:xfrm>
                  <a:off x="4848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6" name="Group 112"/>
            <p:cNvGrpSpPr>
              <a:grpSpLocks/>
            </p:cNvGrpSpPr>
            <p:nvPr/>
          </p:nvGrpSpPr>
          <p:grpSpPr bwMode="auto">
            <a:xfrm>
              <a:off x="672" y="2640"/>
              <a:ext cx="4670" cy="96"/>
              <a:chOff x="-243" y="2640"/>
              <a:chExt cx="6099" cy="96"/>
            </a:xfrm>
          </p:grpSpPr>
          <p:sp>
            <p:nvSpPr>
              <p:cNvPr id="62503" name="Rectangle 39"/>
              <p:cNvSpPr>
                <a:spLocks noChangeArrowheads="1"/>
              </p:cNvSpPr>
              <p:nvPr/>
            </p:nvSpPr>
            <p:spPr bwMode="auto">
              <a:xfrm>
                <a:off x="-240" y="2640"/>
                <a:ext cx="6096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7" name="Group 74"/>
              <p:cNvGrpSpPr>
                <a:grpSpLocks/>
              </p:cNvGrpSpPr>
              <p:nvPr/>
            </p:nvGrpSpPr>
            <p:grpSpPr bwMode="auto">
              <a:xfrm>
                <a:off x="-243" y="2666"/>
                <a:ext cx="6027" cy="47"/>
                <a:chOff x="-339" y="2037"/>
                <a:chExt cx="6027" cy="47"/>
              </a:xfrm>
            </p:grpSpPr>
            <p:sp>
              <p:nvSpPr>
                <p:cNvPr id="62539" name="Rectangle 75"/>
                <p:cNvSpPr>
                  <a:spLocks noChangeArrowheads="1"/>
                </p:cNvSpPr>
                <p:nvPr/>
              </p:nvSpPr>
              <p:spPr bwMode="auto">
                <a:xfrm>
                  <a:off x="-339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40" name="Rectangle 76"/>
                <p:cNvSpPr>
                  <a:spLocks noChangeArrowheads="1"/>
                </p:cNvSpPr>
                <p:nvPr/>
              </p:nvSpPr>
              <p:spPr bwMode="auto">
                <a:xfrm>
                  <a:off x="1968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41" name="Rectangle 77"/>
                <p:cNvSpPr>
                  <a:spLocks noChangeArrowheads="1"/>
                </p:cNvSpPr>
                <p:nvPr/>
              </p:nvSpPr>
              <p:spPr bwMode="auto">
                <a:xfrm>
                  <a:off x="-14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42" name="Rectangle 78"/>
                <p:cNvSpPr>
                  <a:spLocks noChangeArrowheads="1"/>
                </p:cNvSpPr>
                <p:nvPr/>
              </p:nvSpPr>
              <p:spPr bwMode="auto">
                <a:xfrm>
                  <a:off x="2160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43" name="Rectangle 79"/>
                <p:cNvSpPr>
                  <a:spLocks noChangeArrowheads="1"/>
                </p:cNvSpPr>
                <p:nvPr/>
              </p:nvSpPr>
              <p:spPr bwMode="auto">
                <a:xfrm>
                  <a:off x="48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44" name="Rectangle 80"/>
                <p:cNvSpPr>
                  <a:spLocks noChangeArrowheads="1"/>
                </p:cNvSpPr>
                <p:nvPr/>
              </p:nvSpPr>
              <p:spPr bwMode="auto">
                <a:xfrm>
                  <a:off x="2352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45" name="Rectangle 81"/>
                <p:cNvSpPr>
                  <a:spLocks noChangeArrowheads="1"/>
                </p:cNvSpPr>
                <p:nvPr/>
              </p:nvSpPr>
              <p:spPr bwMode="auto">
                <a:xfrm>
                  <a:off x="240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46" name="Rectangle 82"/>
                <p:cNvSpPr>
                  <a:spLocks noChangeArrowheads="1"/>
                </p:cNvSpPr>
                <p:nvPr/>
              </p:nvSpPr>
              <p:spPr bwMode="auto">
                <a:xfrm>
                  <a:off x="254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47" name="Rectangle 83"/>
                <p:cNvSpPr>
                  <a:spLocks noChangeArrowheads="1"/>
                </p:cNvSpPr>
                <p:nvPr/>
              </p:nvSpPr>
              <p:spPr bwMode="auto">
                <a:xfrm>
                  <a:off x="432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48" name="Rectangle 84"/>
                <p:cNvSpPr>
                  <a:spLocks noChangeArrowheads="1"/>
                </p:cNvSpPr>
                <p:nvPr/>
              </p:nvSpPr>
              <p:spPr bwMode="auto">
                <a:xfrm>
                  <a:off x="2736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49" name="Rectangle 85"/>
                <p:cNvSpPr>
                  <a:spLocks noChangeArrowheads="1"/>
                </p:cNvSpPr>
                <p:nvPr/>
              </p:nvSpPr>
              <p:spPr bwMode="auto">
                <a:xfrm>
                  <a:off x="62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50" name="Rectangle 86"/>
                <p:cNvSpPr>
                  <a:spLocks noChangeArrowheads="1"/>
                </p:cNvSpPr>
                <p:nvPr/>
              </p:nvSpPr>
              <p:spPr bwMode="auto">
                <a:xfrm>
                  <a:off x="2928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51" name="Rectangle 87"/>
                <p:cNvSpPr>
                  <a:spLocks noChangeArrowheads="1"/>
                </p:cNvSpPr>
                <p:nvPr/>
              </p:nvSpPr>
              <p:spPr bwMode="auto">
                <a:xfrm>
                  <a:off x="816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52" name="Rectangle 88"/>
                <p:cNvSpPr>
                  <a:spLocks noChangeArrowheads="1"/>
                </p:cNvSpPr>
                <p:nvPr/>
              </p:nvSpPr>
              <p:spPr bwMode="auto">
                <a:xfrm>
                  <a:off x="3120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53" name="Rectangle 89"/>
                <p:cNvSpPr>
                  <a:spLocks noChangeArrowheads="1"/>
                </p:cNvSpPr>
                <p:nvPr/>
              </p:nvSpPr>
              <p:spPr bwMode="auto">
                <a:xfrm>
                  <a:off x="1008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54" name="Rectangle 90"/>
                <p:cNvSpPr>
                  <a:spLocks noChangeArrowheads="1"/>
                </p:cNvSpPr>
                <p:nvPr/>
              </p:nvSpPr>
              <p:spPr bwMode="auto">
                <a:xfrm>
                  <a:off x="3312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55" name="Rectangle 91"/>
                <p:cNvSpPr>
                  <a:spLocks noChangeArrowheads="1"/>
                </p:cNvSpPr>
                <p:nvPr/>
              </p:nvSpPr>
              <p:spPr bwMode="auto">
                <a:xfrm>
                  <a:off x="1200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56" name="Rectangle 92"/>
                <p:cNvSpPr>
                  <a:spLocks noChangeArrowheads="1"/>
                </p:cNvSpPr>
                <p:nvPr/>
              </p:nvSpPr>
              <p:spPr bwMode="auto">
                <a:xfrm>
                  <a:off x="350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57" name="Rectangle 93"/>
                <p:cNvSpPr>
                  <a:spLocks noChangeArrowheads="1"/>
                </p:cNvSpPr>
                <p:nvPr/>
              </p:nvSpPr>
              <p:spPr bwMode="auto">
                <a:xfrm>
                  <a:off x="1392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58" name="Rectangle 94"/>
                <p:cNvSpPr>
                  <a:spLocks noChangeArrowheads="1"/>
                </p:cNvSpPr>
                <p:nvPr/>
              </p:nvSpPr>
              <p:spPr bwMode="auto">
                <a:xfrm>
                  <a:off x="3696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59" name="Rectangle 95"/>
                <p:cNvSpPr>
                  <a:spLocks noChangeArrowheads="1"/>
                </p:cNvSpPr>
                <p:nvPr/>
              </p:nvSpPr>
              <p:spPr bwMode="auto">
                <a:xfrm>
                  <a:off x="158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60" name="Rectangle 96"/>
                <p:cNvSpPr>
                  <a:spLocks noChangeArrowheads="1"/>
                </p:cNvSpPr>
                <p:nvPr/>
              </p:nvSpPr>
              <p:spPr bwMode="auto">
                <a:xfrm>
                  <a:off x="3888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61" name="Rectangle 97"/>
                <p:cNvSpPr>
                  <a:spLocks noChangeArrowheads="1"/>
                </p:cNvSpPr>
                <p:nvPr/>
              </p:nvSpPr>
              <p:spPr bwMode="auto">
                <a:xfrm>
                  <a:off x="1776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62" name="Rectangle 98"/>
                <p:cNvSpPr>
                  <a:spLocks noChangeArrowheads="1"/>
                </p:cNvSpPr>
                <p:nvPr/>
              </p:nvSpPr>
              <p:spPr bwMode="auto">
                <a:xfrm>
                  <a:off x="4080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63" name="Rectangle 99"/>
                <p:cNvSpPr>
                  <a:spLocks noChangeArrowheads="1"/>
                </p:cNvSpPr>
                <p:nvPr/>
              </p:nvSpPr>
              <p:spPr bwMode="auto">
                <a:xfrm>
                  <a:off x="5040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64" name="Rectangle 100"/>
                <p:cNvSpPr>
                  <a:spLocks noChangeArrowheads="1"/>
                </p:cNvSpPr>
                <p:nvPr/>
              </p:nvSpPr>
              <p:spPr bwMode="auto">
                <a:xfrm>
                  <a:off x="4272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65" name="Rectangle 101"/>
                <p:cNvSpPr>
                  <a:spLocks noChangeArrowheads="1"/>
                </p:cNvSpPr>
                <p:nvPr/>
              </p:nvSpPr>
              <p:spPr bwMode="auto">
                <a:xfrm>
                  <a:off x="5232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66" name="Rectangle 102"/>
                <p:cNvSpPr>
                  <a:spLocks noChangeArrowheads="1"/>
                </p:cNvSpPr>
                <p:nvPr/>
              </p:nvSpPr>
              <p:spPr bwMode="auto">
                <a:xfrm>
                  <a:off x="446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67" name="Rectangle 103"/>
                <p:cNvSpPr>
                  <a:spLocks noChangeArrowheads="1"/>
                </p:cNvSpPr>
                <p:nvPr/>
              </p:nvSpPr>
              <p:spPr bwMode="auto">
                <a:xfrm>
                  <a:off x="5424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68" name="Rectangle 104"/>
                <p:cNvSpPr>
                  <a:spLocks noChangeArrowheads="1"/>
                </p:cNvSpPr>
                <p:nvPr/>
              </p:nvSpPr>
              <p:spPr bwMode="auto">
                <a:xfrm>
                  <a:off x="4656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69" name="Rectangle 105"/>
                <p:cNvSpPr>
                  <a:spLocks noChangeArrowheads="1"/>
                </p:cNvSpPr>
                <p:nvPr/>
              </p:nvSpPr>
              <p:spPr bwMode="auto">
                <a:xfrm>
                  <a:off x="5616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570" name="Rectangle 106"/>
                <p:cNvSpPr>
                  <a:spLocks noChangeArrowheads="1"/>
                </p:cNvSpPr>
                <p:nvPr/>
              </p:nvSpPr>
              <p:spPr bwMode="auto">
                <a:xfrm>
                  <a:off x="4848" y="2037"/>
                  <a:ext cx="72" cy="47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62582" name="Picture 118" descr="Fig07-25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200" y="3429000"/>
            <a:ext cx="1320800" cy="1320800"/>
          </a:xfrm>
          <a:prstGeom prst="rect">
            <a:avLst/>
          </a:prstGeom>
          <a:noFill/>
        </p:spPr>
      </p:pic>
      <p:pic>
        <p:nvPicPr>
          <p:cNvPr id="62586" name="Picture 122" descr="Fig07-25b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3429000"/>
            <a:ext cx="1905000" cy="1304925"/>
          </a:xfrm>
          <a:prstGeom prst="rect">
            <a:avLst/>
          </a:prstGeom>
          <a:noFill/>
        </p:spPr>
      </p:pic>
      <p:sp>
        <p:nvSpPr>
          <p:cNvPr id="62594" name="Text Box 130"/>
          <p:cNvSpPr txBox="1">
            <a:spLocks noChangeArrowheads="1"/>
          </p:cNvSpPr>
          <p:nvPr/>
        </p:nvSpPr>
        <p:spPr bwMode="auto">
          <a:xfrm>
            <a:off x="6057900" y="3962400"/>
            <a:ext cx="22860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1600" b="1" dirty="0">
                <a:latin typeface="Arial (W1)" pitchFamily="34" charset="0"/>
              </a:rPr>
              <a:t>Step 3.</a:t>
            </a:r>
            <a:r>
              <a:rPr kumimoji="1" lang="en-US" sz="1800" dirty="0">
                <a:latin typeface="Times New Roman" pitchFamily="18" charset="0"/>
              </a:rPr>
              <a:t/>
            </a:r>
            <a:br>
              <a:rPr kumimoji="1" lang="en-US" sz="1800" dirty="0">
                <a:latin typeface="Times New Roman" pitchFamily="18" charset="0"/>
              </a:rPr>
            </a:br>
            <a:r>
              <a:rPr kumimoji="1" lang="en-US" sz="1400" dirty="0">
                <a:latin typeface="Times New Roman" pitchFamily="18" charset="0"/>
              </a:rPr>
              <a:t>At home, print images </a:t>
            </a:r>
            <a:br>
              <a:rPr kumimoji="1" lang="en-US" sz="1400" dirty="0">
                <a:latin typeface="Times New Roman" pitchFamily="18" charset="0"/>
              </a:rPr>
            </a:br>
            <a:r>
              <a:rPr kumimoji="1" lang="en-US" sz="1400" dirty="0">
                <a:latin typeface="Times New Roman" pitchFamily="18" charset="0"/>
              </a:rPr>
              <a:t>from Picture CD on </a:t>
            </a:r>
            <a:br>
              <a:rPr kumimoji="1" lang="en-US" sz="1400" dirty="0">
                <a:latin typeface="Times New Roman" pitchFamily="18" charset="0"/>
              </a:rPr>
            </a:br>
            <a:r>
              <a:rPr kumimoji="1" lang="en-US" sz="1400" dirty="0">
                <a:latin typeface="Times New Roman" pitchFamily="18" charset="0"/>
              </a:rPr>
              <a:t>your ink-jet photo printer.</a:t>
            </a:r>
          </a:p>
        </p:txBody>
      </p:sp>
      <p:sp>
        <p:nvSpPr>
          <p:cNvPr id="62597" name="Text Box 133"/>
          <p:cNvSpPr txBox="1">
            <a:spLocks noChangeArrowheads="1"/>
          </p:cNvSpPr>
          <p:nvPr/>
        </p:nvSpPr>
        <p:spPr bwMode="auto">
          <a:xfrm>
            <a:off x="6057900" y="4940300"/>
            <a:ext cx="2286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1400" dirty="0">
                <a:latin typeface="Times New Roman" pitchFamily="18" charset="0"/>
              </a:rPr>
              <a:t>At a store, print images to Picture CD at kiosk.</a:t>
            </a:r>
          </a:p>
        </p:txBody>
      </p:sp>
      <p:sp>
        <p:nvSpPr>
          <p:cNvPr id="62589" name="Text Box 125"/>
          <p:cNvSpPr txBox="1">
            <a:spLocks noChangeArrowheads="1"/>
          </p:cNvSpPr>
          <p:nvPr/>
        </p:nvSpPr>
        <p:spPr bwMode="auto">
          <a:xfrm>
            <a:off x="1651000" y="3962400"/>
            <a:ext cx="14478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1600" b="1" dirty="0">
                <a:latin typeface="Arial (W1)" pitchFamily="34" charset="0"/>
              </a:rPr>
              <a:t>Step 1.</a:t>
            </a:r>
            <a:r>
              <a:rPr kumimoji="1" lang="en-US" sz="1800" dirty="0">
                <a:latin typeface="Times New Roman" pitchFamily="18" charset="0"/>
              </a:rPr>
              <a:t/>
            </a:r>
            <a:br>
              <a:rPr kumimoji="1" lang="en-US" sz="1800" dirty="0">
                <a:latin typeface="Times New Roman" pitchFamily="18" charset="0"/>
              </a:rPr>
            </a:br>
            <a:r>
              <a:rPr kumimoji="1" lang="en-US" sz="1400" dirty="0">
                <a:latin typeface="Times New Roman" pitchFamily="18" charset="0"/>
              </a:rPr>
              <a:t>Drop off film to be developed. Mark the Picture CD box on the film-processing envelope.</a:t>
            </a:r>
          </a:p>
        </p:txBody>
      </p:sp>
      <p:sp>
        <p:nvSpPr>
          <p:cNvPr id="62593" name="Text Box 129"/>
          <p:cNvSpPr txBox="1">
            <a:spLocks noChangeArrowheads="1"/>
          </p:cNvSpPr>
          <p:nvPr/>
        </p:nvSpPr>
        <p:spPr bwMode="auto">
          <a:xfrm>
            <a:off x="3581400" y="4495800"/>
            <a:ext cx="19050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1600" b="1" dirty="0">
                <a:latin typeface="Arial (W1)" pitchFamily="34" charset="0"/>
              </a:rPr>
              <a:t>Step 2.</a:t>
            </a:r>
            <a:r>
              <a:rPr kumimoji="1" lang="en-US" sz="1800" dirty="0">
                <a:latin typeface="Times New Roman" pitchFamily="18" charset="0"/>
              </a:rPr>
              <a:t/>
            </a:r>
            <a:br>
              <a:rPr kumimoji="1" lang="en-US" sz="1800" dirty="0">
                <a:latin typeface="Times New Roman" pitchFamily="18" charset="0"/>
              </a:rPr>
            </a:br>
            <a:r>
              <a:rPr kumimoji="1" lang="en-US" sz="1400" dirty="0">
                <a:latin typeface="Times New Roman" pitchFamily="18" charset="0"/>
              </a:rPr>
              <a:t>When you pick up prints and negatives, a Picture CD contains digital images of each photograph.</a:t>
            </a:r>
          </a:p>
        </p:txBody>
      </p:sp>
      <p:pic>
        <p:nvPicPr>
          <p:cNvPr id="62617" name="Picture 153" descr="Fig07-25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1209675"/>
            <a:ext cx="1219200" cy="1212850"/>
          </a:xfrm>
          <a:prstGeom prst="rect">
            <a:avLst/>
          </a:prstGeom>
          <a:noFill/>
        </p:spPr>
      </p:pic>
      <p:pic>
        <p:nvPicPr>
          <p:cNvPr id="62618" name="Picture 154" descr="Fig07-2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2611438"/>
            <a:ext cx="1168400" cy="1731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62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6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62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2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0"/>
                            </p:stCondLst>
                            <p:childTnLst>
                              <p:par>
                                <p:cTn id="29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62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62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0"/>
                            </p:stCondLst>
                            <p:childTnLst>
                              <p:par>
                                <p:cTn id="37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9" dur="500"/>
                                        <p:tgtEl>
                                          <p:spTgt spid="62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94" grpId="0" autoUpdateAnimBg="0"/>
      <p:bldP spid="62597" grpId="0" autoUpdateAnimBg="0"/>
      <p:bldP spid="62589" grpId="0" autoUpdateAnimBg="0"/>
      <p:bldP spid="62593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Archive Disc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</p:nvPr>
        </p:nvGraphicFramePr>
        <p:xfrm>
          <a:off x="152400" y="1143000"/>
          <a:ext cx="8839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956ED36-12E9-4D4B-92E9-CDAC490CE1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8956ED36-12E9-4D4B-92E9-CDAC490CE1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9F7B9E4-B526-499F-BA8A-DE708DCF6D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89F7B9E4-B526-499F-BA8A-DE708DCF6D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an Archive Disc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762000"/>
          </a:xfrm>
        </p:spPr>
        <p:txBody>
          <a:bodyPr/>
          <a:lstStyle/>
          <a:p>
            <a:r>
              <a:rPr lang="en-US" dirty="0" smtClean="0"/>
              <a:t>w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3000"/>
            <a:ext cx="7696200" cy="566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DVD-ROM</a:t>
            </a:r>
            <a:endParaRPr lang="en-US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090613"/>
            <a:ext cx="5727700" cy="5081587"/>
          </a:xfrm>
        </p:spPr>
        <p:txBody>
          <a:bodyPr/>
          <a:lstStyle/>
          <a:p>
            <a:pPr marL="228600" indent="-228600"/>
            <a:r>
              <a:rPr lang="en-US" dirty="0" smtClean="0"/>
              <a:t>Digital </a:t>
            </a:r>
            <a:r>
              <a:rPr lang="en-US" dirty="0"/>
              <a:t>versatile disc-ROM or digital video disc-ROM</a:t>
            </a:r>
            <a:r>
              <a:rPr lang="en-US" dirty="0" smtClean="0"/>
              <a:t>)?</a:t>
            </a:r>
          </a:p>
          <a:p>
            <a:pPr marL="228600" indent="-228600"/>
            <a:r>
              <a:rPr lang="en-US" dirty="0" smtClean="0"/>
              <a:t>High Capacity disc capable of storage 4.7 GB to 17 GB</a:t>
            </a:r>
          </a:p>
          <a:p>
            <a:pPr marL="228600" indent="-228600"/>
            <a:r>
              <a:rPr lang="en-US" dirty="0" smtClean="0"/>
              <a:t>Must have DVD-ROM drive or DVD Player to read DVD-ROM</a:t>
            </a:r>
          </a:p>
          <a:p>
            <a:pPr marL="228600" indent="-228600"/>
            <a:r>
              <a:rPr lang="en-US" dirty="0" smtClean="0"/>
              <a:t>Stores databases, music, videos, movies, complex software</a:t>
            </a:r>
          </a:p>
        </p:txBody>
      </p:sp>
      <p:pic>
        <p:nvPicPr>
          <p:cNvPr id="68658" name="Picture 50" descr="Fig07-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219200"/>
            <a:ext cx="3165475" cy="35814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8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 bldLvl="5" autoUpdateAnimBg="0" advAuto="300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DVD-ROM Stores Data</a:t>
            </a:r>
            <a:endParaRPr lang="en-US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090613"/>
            <a:ext cx="8470900" cy="2033587"/>
          </a:xfrm>
        </p:spPr>
        <p:txBody>
          <a:bodyPr/>
          <a:lstStyle/>
          <a:p>
            <a:r>
              <a:rPr lang="en-US" dirty="0" smtClean="0"/>
              <a:t> Two layers of pits are used, lower layer is semi transparent so laser can read through</a:t>
            </a:r>
          </a:p>
          <a:p>
            <a:r>
              <a:rPr kumimoji="1" lang="en-US" dirty="0" smtClean="0">
                <a:solidFill>
                  <a:srgbClr val="000000"/>
                </a:solidFill>
              </a:rPr>
              <a:t>Some are double sided</a:t>
            </a:r>
          </a:p>
        </p:txBody>
      </p:sp>
      <p:pic>
        <p:nvPicPr>
          <p:cNvPr id="70705" name="Picture 49" descr="Fig07-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199" y="3048000"/>
            <a:ext cx="6688443" cy="32766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0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0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bldLvl="4" autoUpdateAnimBg="0" advAuto="200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DVD working</a:t>
            </a: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810000"/>
            <a:ext cx="7131050" cy="239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6412468"/>
            <a:ext cx="536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http://www.circuitstoday.com/working-of-dvd-player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19200"/>
            <a:ext cx="7010400" cy="2464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DVD-ROM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819400"/>
            <a:ext cx="8534400" cy="3235325"/>
          </a:xfrm>
        </p:spPr>
        <p:txBody>
          <a:bodyPr/>
          <a:lstStyle/>
          <a:p>
            <a:r>
              <a:rPr lang="en-US" dirty="0" smtClean="0"/>
              <a:t>Create a data or audio CD</a:t>
            </a:r>
          </a:p>
          <a:p>
            <a:r>
              <a:rPr lang="en-US" dirty="0" smtClean="0"/>
              <a:t>Data cannot be changed because data can only be read and not written nor erased.</a:t>
            </a:r>
          </a:p>
          <a:p>
            <a:r>
              <a:rPr lang="en-US" dirty="0" smtClean="0"/>
              <a:t>Can continue adding until full i.e. </a:t>
            </a:r>
            <a:r>
              <a:rPr lang="en-US" dirty="0" err="1" smtClean="0"/>
              <a:t>multisessions</a:t>
            </a:r>
            <a:endParaRPr lang="en-US" dirty="0" smtClean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28600" y="1295400"/>
            <a:ext cx="8382000" cy="1452562"/>
            <a:chOff x="228600" y="3505200"/>
            <a:chExt cx="8382000" cy="1452562"/>
          </a:xfrm>
        </p:grpSpPr>
        <p:grpSp>
          <p:nvGrpSpPr>
            <p:cNvPr id="10" name="Group 9"/>
            <p:cNvGrpSpPr/>
            <p:nvPr/>
          </p:nvGrpSpPr>
          <p:grpSpPr>
            <a:xfrm>
              <a:off x="228600" y="3505200"/>
              <a:ext cx="8382000" cy="1452562"/>
              <a:chOff x="0" y="0"/>
              <a:chExt cx="6400800" cy="1452562"/>
            </a:xfrm>
            <a:solidFill>
              <a:srgbClr val="0000CC"/>
            </a:solidFill>
            <a:scene3d>
              <a:camera prst="orthographicFront"/>
              <a:lightRig rig="threePt" dir="t">
                <a:rot lat="0" lon="0" rev="7500000"/>
              </a:lightRig>
            </a:scene3d>
          </p:grpSpPr>
          <p:sp>
            <p:nvSpPr>
              <p:cNvPr id="15" name="Rounded Rectangle 14"/>
              <p:cNvSpPr/>
              <p:nvPr/>
            </p:nvSpPr>
            <p:spPr>
              <a:xfrm>
                <a:off x="0" y="0"/>
                <a:ext cx="6400800" cy="1452562"/>
              </a:xfrm>
              <a:prstGeom prst="roundRect">
                <a:avLst>
                  <a:gd name="adj" fmla="val 10000"/>
                </a:avLst>
              </a:prstGeom>
              <a:grpFill/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" name="Rounded Rectangle 4"/>
              <p:cNvSpPr/>
              <p:nvPr/>
            </p:nvSpPr>
            <p:spPr>
              <a:xfrm>
                <a:off x="1425416" y="0"/>
                <a:ext cx="4975383" cy="1452562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3820" tIns="83820" rIns="83820" bIns="83820" numCol="1" spcCol="1270" anchor="t" anchorCtr="0">
                <a:noAutofit/>
              </a:bodyPr>
              <a:lstStyle/>
              <a:p>
                <a:pPr lvl="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 smtClean="0">
                    <a:effectLst/>
                  </a:rPr>
                  <a:t>A </a:t>
                </a:r>
                <a:r>
                  <a:rPr lang="en-US" sz="2400" b="1" kern="1200" dirty="0" smtClean="0">
                    <a:effectLst/>
                  </a:rPr>
                  <a:t>DVD-ROM</a:t>
                </a:r>
                <a:r>
                  <a:rPr lang="en-US" sz="2400" b="0" kern="1200" dirty="0" smtClean="0">
                    <a:effectLst/>
                  </a:rPr>
                  <a:t> is a high-capacity optical disc on which users can read but not write or erase</a:t>
                </a:r>
                <a:endParaRPr lang="en-US" sz="2400" kern="1200" dirty="0">
                  <a:effectLst/>
                </a:endParaRPr>
              </a:p>
              <a:p>
                <a:pPr marL="171450" lvl="1" indent="-171450" algn="l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en-US" sz="2200" kern="1200" dirty="0" smtClean="0">
                    <a:effectLst/>
                  </a:rPr>
                  <a:t>Requires a </a:t>
                </a:r>
                <a:r>
                  <a:rPr lang="en-US" sz="2200" b="1" kern="1200" dirty="0" smtClean="0">
                    <a:effectLst/>
                  </a:rPr>
                  <a:t>DVD-ROM drive</a:t>
                </a:r>
                <a:endParaRPr lang="en-US" sz="2200" kern="1200" dirty="0">
                  <a:effectLst/>
                </a:endParaRPr>
              </a:p>
            </p:txBody>
          </p:sp>
        </p:grpSp>
        <p:sp>
          <p:nvSpPr>
            <p:cNvPr id="14" name="Rounded Rectangle 13"/>
            <p:cNvSpPr/>
            <p:nvPr/>
          </p:nvSpPr>
          <p:spPr>
            <a:xfrm>
              <a:off x="831056" y="3650456"/>
              <a:ext cx="1280160" cy="1162049"/>
            </a:xfrm>
            <a:prstGeom prst="roundRect">
              <a:avLst>
                <a:gd name="adj" fmla="val 10000"/>
              </a:avLst>
            </a:prstGeom>
            <a:blipFill rotWithShape="0">
              <a:blip r:embed="rId2" cstate="print"/>
              <a:stretch>
                <a:fillRect/>
              </a:stretch>
            </a:blipFill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matte">
              <a:bevelT w="50800" h="190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DVD-RW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971800"/>
            <a:ext cx="8534400" cy="3082925"/>
          </a:xfrm>
        </p:spPr>
        <p:txBody>
          <a:bodyPr/>
          <a:lstStyle/>
          <a:p>
            <a:r>
              <a:rPr lang="en-US" dirty="0" smtClean="0"/>
              <a:t>Create a reusable DVD</a:t>
            </a:r>
          </a:p>
          <a:p>
            <a:r>
              <a:rPr lang="en-US" dirty="0" smtClean="0"/>
              <a:t>Cannot be read in all DVD players</a:t>
            </a:r>
          </a:p>
          <a:p>
            <a:r>
              <a:rPr lang="en-US" dirty="0" smtClean="0"/>
              <a:t>Can reuse about 1000 times</a:t>
            </a:r>
          </a:p>
          <a:p>
            <a:pPr lvl="1" eaLnBrk="1" hangingPunct="1"/>
            <a:endParaRPr lang="en-US" dirty="0" smtClean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04800" y="1295400"/>
            <a:ext cx="8610600" cy="1452562"/>
            <a:chOff x="533400" y="4643438"/>
            <a:chExt cx="8305800" cy="1452562"/>
          </a:xfrm>
        </p:grpSpPr>
        <p:grpSp>
          <p:nvGrpSpPr>
            <p:cNvPr id="10" name="Group 9"/>
            <p:cNvGrpSpPr/>
            <p:nvPr/>
          </p:nvGrpSpPr>
          <p:grpSpPr>
            <a:xfrm>
              <a:off x="533400" y="4643438"/>
              <a:ext cx="8305800" cy="1452562"/>
              <a:chOff x="0" y="3195637"/>
              <a:chExt cx="6400800" cy="1452562"/>
            </a:xfrm>
            <a:solidFill>
              <a:srgbClr val="0000CC"/>
            </a:solidFill>
            <a:scene3d>
              <a:camera prst="orthographicFront"/>
              <a:lightRig rig="threePt" dir="t">
                <a:rot lat="0" lon="0" rev="7500000"/>
              </a:lightRig>
            </a:scene3d>
          </p:grpSpPr>
          <p:sp>
            <p:nvSpPr>
              <p:cNvPr id="15" name="Rounded Rectangle 14"/>
              <p:cNvSpPr/>
              <p:nvPr/>
            </p:nvSpPr>
            <p:spPr>
              <a:xfrm>
                <a:off x="0" y="3195637"/>
                <a:ext cx="6400800" cy="1452562"/>
              </a:xfrm>
              <a:prstGeom prst="roundRect">
                <a:avLst>
                  <a:gd name="adj" fmla="val 10000"/>
                </a:avLst>
              </a:prstGeom>
              <a:grpFill/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" name="Rounded Rectangle 4"/>
              <p:cNvSpPr/>
              <p:nvPr/>
            </p:nvSpPr>
            <p:spPr>
              <a:xfrm>
                <a:off x="1425416" y="3195637"/>
                <a:ext cx="4975383" cy="1452562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3820" tIns="83820" rIns="83820" bIns="83820" numCol="1" spcCol="1270" anchor="ctr" anchorCtr="0">
                <a:noAutofit/>
              </a:bodyPr>
              <a:lstStyle/>
              <a:p>
                <a:pPr lvl="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800" b="1" kern="1200" dirty="0" smtClean="0"/>
                  <a:t>DVD-RW</a:t>
                </a:r>
                <a:r>
                  <a:rPr lang="en-US" sz="2800" b="0" kern="1200" dirty="0" smtClean="0"/>
                  <a:t>, </a:t>
                </a:r>
                <a:r>
                  <a:rPr lang="en-US" sz="2800" b="1" kern="1200" dirty="0" smtClean="0"/>
                  <a:t>DVD+RW</a:t>
                </a:r>
                <a:r>
                  <a:rPr lang="en-US" sz="2800" b="0" kern="1200" dirty="0" smtClean="0"/>
                  <a:t>, and </a:t>
                </a:r>
                <a:r>
                  <a:rPr lang="en-US" sz="2800" b="1" kern="1200" dirty="0" smtClean="0"/>
                  <a:t>DVD+RAM</a:t>
                </a:r>
                <a:r>
                  <a:rPr lang="en-US" sz="2800" b="0" kern="1200" dirty="0" smtClean="0"/>
                  <a:t> are high-capacity rewritable DVD formats</a:t>
                </a:r>
                <a:endParaRPr lang="en-US" sz="2800" b="1" kern="1200" dirty="0"/>
              </a:p>
            </p:txBody>
          </p:sp>
        </p:grpSp>
        <p:sp>
          <p:nvSpPr>
            <p:cNvPr id="14" name="Rounded Rectangle 13"/>
            <p:cNvSpPr/>
            <p:nvPr/>
          </p:nvSpPr>
          <p:spPr>
            <a:xfrm>
              <a:off x="678656" y="4788694"/>
              <a:ext cx="1280160" cy="1162049"/>
            </a:xfrm>
            <a:prstGeom prst="roundRect">
              <a:avLst>
                <a:gd name="adj" fmla="val 10000"/>
              </a:avLst>
            </a:prstGeom>
            <a:blipFill rotWithShape="0">
              <a:blip r:embed="rId3" cstate="print"/>
              <a:stretch>
                <a:fillRect/>
              </a:stretch>
            </a:blipFill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matte">
              <a:bevelT w="50800" h="190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DVD-R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7620000" cy="2133600"/>
          </a:xfrm>
        </p:spPr>
        <p:txBody>
          <a:bodyPr/>
          <a:lstStyle/>
          <a:p>
            <a:r>
              <a:rPr lang="en-US" sz="2800" dirty="0" smtClean="0"/>
              <a:t>Several different formats exist</a:t>
            </a:r>
          </a:p>
          <a:p>
            <a:r>
              <a:rPr lang="en-US" sz="2800" dirty="0" smtClean="0"/>
              <a:t>None are standardized</a:t>
            </a:r>
          </a:p>
          <a:p>
            <a:r>
              <a:rPr lang="en-US" sz="2800" dirty="0" smtClean="0"/>
              <a:t>Allows home users to create DVDs</a:t>
            </a:r>
          </a:p>
          <a:p>
            <a:r>
              <a:rPr lang="en-US" sz="2800" dirty="0" smtClean="0"/>
              <a:t>Cannot be read in all players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3276599"/>
          <a:ext cx="5943600" cy="3276600"/>
        </p:xfrm>
        <a:graphic>
          <a:graphicData uri="http://schemas.openxmlformats.org/drawingml/2006/table">
            <a:tbl>
              <a:tblPr/>
              <a:tblGrid>
                <a:gridCol w="1596788"/>
                <a:gridCol w="1596788"/>
                <a:gridCol w="1751891"/>
                <a:gridCol w="998133"/>
              </a:tblGrid>
              <a:tr h="348546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70BB9"/>
                          </a:solidFill>
                        </a:rPr>
                        <a:t>Disk Type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70BB9"/>
                          </a:solidFill>
                        </a:rPr>
                        <a:t>Data sectors</a:t>
                      </a:r>
                      <a:br>
                        <a:rPr lang="en-US" sz="1600" b="1" dirty="0">
                          <a:solidFill>
                            <a:srgbClr val="070BB9"/>
                          </a:solidFill>
                        </a:rPr>
                      </a:br>
                      <a:r>
                        <a:rPr lang="en-US" sz="1600" b="1" dirty="0">
                          <a:solidFill>
                            <a:srgbClr val="070BB9"/>
                          </a:solidFill>
                        </a:rPr>
                        <a:t>(2,048 </a:t>
                      </a:r>
                      <a:r>
                        <a:rPr lang="en-US" sz="1600" b="1" dirty="0" smtClean="0">
                          <a:solidFill>
                            <a:srgbClr val="070BB9"/>
                          </a:solidFill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070BB9"/>
                          </a:solidFill>
                        </a:rPr>
                        <a:t>each)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70BB9"/>
                          </a:solidFill>
                        </a:rPr>
                        <a:t>Capacity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97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70BB9"/>
                          </a:solidFill>
                        </a:rPr>
                        <a:t>bytes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70BB9"/>
                          </a:solidFill>
                        </a:rPr>
                        <a:t>GB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32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DVD-R</a:t>
                      </a:r>
                      <a:r>
                        <a:rPr lang="en-US" sz="1600" dirty="0"/>
                        <a:t> (SL)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2,298,496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4,707,319,808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4.7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32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DVD+R (SL)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2,295,104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4,700,372,992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4.7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32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DVD-R</a:t>
                      </a:r>
                      <a:r>
                        <a:rPr lang="en-US" sz="1600" dirty="0"/>
                        <a:t> DL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4,171,712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8,543,666,176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8.5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32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DVD+R DL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4,173,824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8,547,991,552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8.5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546">
                <a:tc gridSpan="4"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SL / DL – Single/Dual layer</a:t>
                      </a:r>
                    </a:p>
                  </a:txBody>
                  <a:tcPr marL="46713" marR="46713" marT="23356" marB="233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DVD RAM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534400" cy="5257800"/>
          </a:xfrm>
        </p:spPr>
        <p:txBody>
          <a:bodyPr/>
          <a:lstStyle/>
          <a:p>
            <a:r>
              <a:rPr lang="en-US" dirty="0" smtClean="0"/>
              <a:t>Allow reusing of DVD media</a:t>
            </a:r>
          </a:p>
          <a:p>
            <a:r>
              <a:rPr lang="en-US" dirty="0" smtClean="0"/>
              <a:t>Long life - can be rewritten 100,000 times</a:t>
            </a:r>
          </a:p>
          <a:p>
            <a:r>
              <a:rPr lang="en-US" dirty="0" smtClean="0"/>
              <a:t>Reliable writing of discs</a:t>
            </a:r>
          </a:p>
          <a:p>
            <a:r>
              <a:rPr lang="en-US" dirty="0" smtClean="0"/>
              <a:t>Very fast access of small files on disc</a:t>
            </a:r>
          </a:p>
          <a:p>
            <a:r>
              <a:rPr lang="en-US" dirty="0" smtClean="0"/>
              <a:t>Finalization not necessary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Disadvantages</a:t>
            </a:r>
          </a:p>
          <a:p>
            <a:pPr lvl="1"/>
            <a:r>
              <a:rPr lang="en-US" dirty="0" smtClean="0"/>
              <a:t>Not standardized</a:t>
            </a:r>
          </a:p>
          <a:p>
            <a:pPr lvl="1"/>
            <a:r>
              <a:rPr lang="en-US" dirty="0" smtClean="0"/>
              <a:t>Higher Media Cost</a:t>
            </a:r>
          </a:p>
          <a:p>
            <a:pPr lvl="1"/>
            <a:r>
              <a:rPr lang="en-US" dirty="0" smtClean="0"/>
              <a:t>Cannot be read in all players</a:t>
            </a:r>
          </a:p>
          <a:p>
            <a:pPr lvl="1"/>
            <a:r>
              <a:rPr lang="en-US" dirty="0" smtClean="0"/>
              <a:t>Less compatibility than DVD+RW and DVD-RW</a:t>
            </a:r>
          </a:p>
          <a:p>
            <a:pPr lvl="1" eaLnBrk="1" hangingPunct="1"/>
            <a:endParaRPr lang="en-US" dirty="0" smtClean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Blu-ray Disc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7848600" cy="2362200"/>
          </a:xfrm>
        </p:spPr>
        <p:txBody>
          <a:bodyPr/>
          <a:lstStyle/>
          <a:p>
            <a:r>
              <a:rPr lang="en-US" dirty="0" smtClean="0"/>
              <a:t>Optical disc storage medium</a:t>
            </a:r>
          </a:p>
          <a:p>
            <a:r>
              <a:rPr lang="en-US" dirty="0" smtClean="0"/>
              <a:t>Standard physical media 12 cm</a:t>
            </a:r>
          </a:p>
          <a:p>
            <a:r>
              <a:rPr lang="en-US" dirty="0" smtClean="0"/>
              <a:t>Single layer discs		25 GB capacity</a:t>
            </a:r>
          </a:p>
          <a:p>
            <a:r>
              <a:rPr lang="en-US" dirty="0" smtClean="0"/>
              <a:t>Dual layer discs		50 GB capacity</a:t>
            </a:r>
          </a:p>
        </p:txBody>
      </p:sp>
      <p:pic>
        <p:nvPicPr>
          <p:cNvPr id="3072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505200"/>
            <a:ext cx="41338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04800" y="3657600"/>
            <a:ext cx="3886200" cy="1600200"/>
            <a:chOff x="1371600" y="2702719"/>
            <a:chExt cx="6400800" cy="1452562"/>
          </a:xfrm>
        </p:grpSpPr>
        <p:grpSp>
          <p:nvGrpSpPr>
            <p:cNvPr id="8" name="Group 7"/>
            <p:cNvGrpSpPr/>
            <p:nvPr/>
          </p:nvGrpSpPr>
          <p:grpSpPr>
            <a:xfrm>
              <a:off x="1371600" y="2702719"/>
              <a:ext cx="6400800" cy="1452562"/>
              <a:chOff x="0" y="1597818"/>
              <a:chExt cx="6400800" cy="1452562"/>
            </a:xfrm>
            <a:solidFill>
              <a:srgbClr val="0000CC"/>
            </a:solidFill>
            <a:scene3d>
              <a:camera prst="orthographicFront"/>
              <a:lightRig rig="threePt" dir="t">
                <a:rot lat="0" lon="0" rev="7500000"/>
              </a:lightRig>
            </a:scene3d>
          </p:grpSpPr>
          <p:sp>
            <p:nvSpPr>
              <p:cNvPr id="10" name="Rounded Rectangle 9"/>
              <p:cNvSpPr/>
              <p:nvPr/>
            </p:nvSpPr>
            <p:spPr>
              <a:xfrm>
                <a:off x="0" y="1597818"/>
                <a:ext cx="6400800" cy="1452562"/>
              </a:xfrm>
              <a:prstGeom prst="roundRect">
                <a:avLst>
                  <a:gd name="adj" fmla="val 10000"/>
                </a:avLst>
              </a:pr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 prstMaterial="plastic">
                <a:bevelT w="127000" h="25400" prst="relaxedInset"/>
              </a:sp3d>
            </p:spPr>
          </p:sp>
          <p:sp>
            <p:nvSpPr>
              <p:cNvPr id="11" name="Rounded Rectangle 4"/>
              <p:cNvSpPr/>
              <p:nvPr/>
            </p:nvSpPr>
            <p:spPr>
              <a:xfrm>
                <a:off x="1425416" y="1597818"/>
                <a:ext cx="4975383" cy="1452562"/>
              </a:xfrm>
              <a:prstGeom prst="rect">
                <a:avLst/>
              </a:prstGeom>
              <a:grpFill/>
              <a:ln>
                <a:noFill/>
              </a:ln>
              <a:effectLst/>
              <a:sp3d/>
            </p:spPr>
            <p:txBody>
              <a:bodyPr spcFirstLastPara="0" vert="horz" wrap="square" lIns="83820" tIns="83820" rIns="83820" bIns="83820" numCol="1" spcCol="1270" anchor="ctr" anchorCtr="0">
                <a:noAutofit/>
              </a:bodyPr>
              <a:lstStyle/>
              <a:p>
                <a:pPr marL="0" marR="0" lvl="0" indent="0" algn="l" defTabSz="9779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 </a:t>
                </a:r>
                <a:r>
                  <a:rPr kumimoji="0" lang="en-US" sz="28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Blu</a:t>
                </a:r>
                <a:r>
                  <a:rPr kumimoji="0" lang="en-US" sz="2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-ray Disc-ROM (BD-ROM) has a storage capacity of XL 4 L 100 GB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9" name="Rounded Rectangle 8"/>
            <p:cNvSpPr/>
            <p:nvPr/>
          </p:nvSpPr>
          <p:spPr>
            <a:xfrm>
              <a:off x="1516856" y="2847975"/>
              <a:ext cx="1280160" cy="1162049"/>
            </a:xfrm>
            <a:prstGeom prst="roundRect">
              <a:avLst>
                <a:gd name="adj" fmla="val 10000"/>
              </a:avLst>
            </a:prstGeom>
            <a:blipFill rotWithShape="0">
              <a:blip r:embed="rId4" cstate="print"/>
              <a:stretch>
                <a:fillRect/>
              </a:stretch>
            </a:blipFill>
            <a:ln>
              <a:noFill/>
            </a:ln>
            <a:effectLst/>
            <a:scene3d>
              <a:camera prst="orthographicFront"/>
              <a:lightRig rig="threePt" dir="t">
                <a:rot lat="0" lon="0" rev="7500000"/>
              </a:lightRig>
            </a:scene3d>
            <a:sp3d z="152400" extrusionH="63500" prstMaterial="matte">
              <a:bevelT w="50800" h="19050" prst="relaxedInset"/>
              <a:contourClr>
                <a:sysClr val="window" lastClr="FFFFFF"/>
              </a:contourClr>
            </a:sp3d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447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219200"/>
            <a:ext cx="3810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19200"/>
            <a:ext cx="4677526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174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5800" y="1219200"/>
            <a:ext cx="7315200" cy="5410200"/>
          </a:xfrm>
          <a:noFill/>
        </p:spPr>
      </p:pic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Transfer Rate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685800" y="1905000"/>
          <a:ext cx="70866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860"/>
                <a:gridCol w="1857652"/>
                <a:gridCol w="1724487"/>
                <a:gridCol w="1371601"/>
              </a:tblGrid>
              <a:tr h="142240"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Generation</a:t>
                      </a:r>
                      <a:endParaRPr lang="en-US" sz="2800" dirty="0"/>
                    </a:p>
                  </a:txBody>
                  <a:tcPr marL="53848" marR="538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Base 1x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Max</a:t>
                      </a:r>
                      <a:endParaRPr lang="en-US" sz="2800" dirty="0"/>
                    </a:p>
                  </a:txBody>
                  <a:tcPr marL="53848" marR="538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(</a:t>
                      </a:r>
                      <a:r>
                        <a:rPr lang="en-US" sz="2800" dirty="0" err="1" smtClean="0"/>
                        <a:t>Mbit</a:t>
                      </a:r>
                      <a:r>
                        <a:rPr lang="en-US" sz="2800" dirty="0" smtClean="0"/>
                        <a:t>/s)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(</a:t>
                      </a:r>
                      <a:r>
                        <a:rPr lang="en-US" sz="2800" dirty="0" err="1" smtClean="0"/>
                        <a:t>Mbit</a:t>
                      </a:r>
                      <a:r>
                        <a:rPr lang="en-US" sz="2800" dirty="0" smtClean="0"/>
                        <a:t>/s)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X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</a:t>
                      </a:r>
                      <a:r>
                        <a:rPr lang="en-US" sz="2800" baseline="30000" dirty="0" smtClean="0"/>
                        <a:t>st</a:t>
                      </a:r>
                      <a:r>
                        <a:rPr lang="en-US" sz="2800" dirty="0" smtClean="0"/>
                        <a:t> CD</a:t>
                      </a:r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1.17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65.62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56x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</a:t>
                      </a:r>
                      <a:r>
                        <a:rPr lang="en-US" sz="2800" baseline="30000" dirty="0" smtClean="0"/>
                        <a:t>nd</a:t>
                      </a:r>
                      <a:r>
                        <a:rPr lang="en-US" sz="2800" dirty="0" smtClean="0"/>
                        <a:t> DVD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10.55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210.94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20x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3</a:t>
                      </a:r>
                      <a:r>
                        <a:rPr lang="en-US" sz="2800" baseline="30000" dirty="0" smtClean="0"/>
                        <a:t>rd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Blu</a:t>
                      </a:r>
                      <a:r>
                        <a:rPr lang="en-US" sz="2800" dirty="0" smtClean="0"/>
                        <a:t> Ray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36.00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432.00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12x</a:t>
                      </a:r>
                      <a:endParaRPr lang="en-US" sz="2800" dirty="0"/>
                    </a:p>
                  </a:txBody>
                  <a:tcPr marL="53848" marR="538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85800" y="1219201"/>
            <a:ext cx="8153400" cy="7620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Drive Speed and Writing Time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752600" y="1295400"/>
          <a:ext cx="6629404" cy="5410200"/>
        </p:xfrm>
        <a:graphic>
          <a:graphicData uri="http://schemas.openxmlformats.org/drawingml/2006/table">
            <a:tbl>
              <a:tblPr/>
              <a:tblGrid>
                <a:gridCol w="1219202"/>
                <a:gridCol w="1600200"/>
                <a:gridCol w="1676400"/>
                <a:gridCol w="2133602"/>
              </a:tblGrid>
              <a:tr h="772886">
                <a:tc>
                  <a:txBody>
                    <a:bodyPr/>
                    <a:lstStyle/>
                    <a:p>
                      <a:r>
                        <a:rPr lang="en-US" sz="1500" dirty="0"/>
                        <a:t>Drive speed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Data rate (MB/s)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Data rate (</a:t>
                      </a:r>
                      <a:r>
                        <a:rPr lang="en-US" sz="1500" dirty="0" err="1"/>
                        <a:t>Mbit</a:t>
                      </a:r>
                      <a:r>
                        <a:rPr lang="en-US" sz="1500" dirty="0"/>
                        <a:t>/s)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Write time for single-layer DVD-R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154">
                <a:tc>
                  <a:txBody>
                    <a:bodyPr/>
                    <a:lstStyle/>
                    <a:p>
                      <a:r>
                        <a:rPr lang="en-US" sz="1500" dirty="0"/>
                        <a:t>1X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1.32 MB/s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10.56 </a:t>
                      </a:r>
                      <a:r>
                        <a:rPr lang="en-US" sz="1500" dirty="0" err="1"/>
                        <a:t>Mbit</a:t>
                      </a:r>
                      <a:r>
                        <a:rPr lang="en-US" sz="1500" dirty="0"/>
                        <a:t>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60 minute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en-US" sz="1500" dirty="0"/>
                        <a:t>2X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2.64 MB/s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21.12 </a:t>
                      </a:r>
                      <a:r>
                        <a:rPr lang="en-US" sz="1500" dirty="0" err="1"/>
                        <a:t>Mbit</a:t>
                      </a:r>
                      <a:r>
                        <a:rPr lang="en-US" sz="1500" dirty="0"/>
                        <a:t>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30 minutes (CLV)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en-US" sz="1500" dirty="0"/>
                        <a:t>4X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5.28 MB/s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42.24 </a:t>
                      </a:r>
                      <a:r>
                        <a:rPr lang="en-US" sz="1500" dirty="0" err="1"/>
                        <a:t>Mbit</a:t>
                      </a:r>
                      <a:r>
                        <a:rPr lang="en-US" sz="1500" dirty="0"/>
                        <a:t>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15 minutes (CLV)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en-US" sz="1500" dirty="0"/>
                        <a:t>8X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10.56 MB/s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84.48 </a:t>
                      </a:r>
                      <a:r>
                        <a:rPr lang="en-US" sz="1500" dirty="0" err="1"/>
                        <a:t>Mbit</a:t>
                      </a:r>
                      <a:r>
                        <a:rPr lang="en-US" sz="1500" dirty="0"/>
                        <a:t>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8 minutes (Z-CLV)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en-US" sz="1500" dirty="0"/>
                        <a:t>16X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21.12 MB/s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168.96 </a:t>
                      </a:r>
                      <a:r>
                        <a:rPr lang="en-US" sz="1500" dirty="0" err="1"/>
                        <a:t>Mbit</a:t>
                      </a:r>
                      <a:r>
                        <a:rPr lang="en-US" sz="1500" dirty="0"/>
                        <a:t>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5.75 minutes (CAV)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en-US" sz="1500" dirty="0"/>
                        <a:t>18X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23.76 MB/s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190.08 </a:t>
                      </a:r>
                      <a:r>
                        <a:rPr lang="en-US" sz="1500" dirty="0" err="1"/>
                        <a:t>Mbit</a:t>
                      </a:r>
                      <a:r>
                        <a:rPr lang="en-US" sz="1500" dirty="0"/>
                        <a:t>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5.5 minutes (CAV)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en-US" sz="1500" dirty="0"/>
                        <a:t>20X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26.40 MB/s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211.20 </a:t>
                      </a:r>
                      <a:r>
                        <a:rPr lang="en-US" sz="1500" dirty="0" err="1"/>
                        <a:t>Mbit</a:t>
                      </a:r>
                      <a:r>
                        <a:rPr lang="en-US" sz="1500" dirty="0"/>
                        <a:t>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5 minutes (CAV)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en-US" sz="1500" dirty="0"/>
                        <a:t>22X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29.04 MB/s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232.32 </a:t>
                      </a:r>
                      <a:r>
                        <a:rPr lang="en-US" sz="1500" dirty="0" err="1"/>
                        <a:t>Mbit</a:t>
                      </a:r>
                      <a:r>
                        <a:rPr lang="en-US" sz="1500" dirty="0"/>
                        <a:t>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4.5 minutes (CAV)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02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24x</a:t>
                      </a:r>
                      <a:endParaRPr lang="en-US" sz="1500" dirty="0"/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31.68 MB/s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253.44 </a:t>
                      </a:r>
                      <a:r>
                        <a:rPr lang="en-US" sz="1500" dirty="0" err="1"/>
                        <a:t>Mbit</a:t>
                      </a:r>
                      <a:r>
                        <a:rPr lang="en-US" sz="1500" dirty="0"/>
                        <a:t>/s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~4.0 minutes (CAV)</a:t>
                      </a:r>
                    </a:p>
                  </a:txBody>
                  <a:tcPr marL="77289" marR="77289" marT="38644" marB="386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2514600"/>
            <a:ext cx="14478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CLV – Constant Linear Velocity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4133850"/>
            <a:ext cx="14478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CAV – Constant Angular  Velocity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 of Optical Discs</a:t>
            </a:r>
            <a:endParaRPr lang="en-US" dirty="0"/>
          </a:p>
        </p:txBody>
      </p:sp>
      <p:pic>
        <p:nvPicPr>
          <p:cNvPr id="4" name="Picture 3" descr="CFig7-2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1295400"/>
            <a:ext cx="7696200" cy="5413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Storage Devices Comparison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89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788" y="1119188"/>
            <a:ext cx="8129587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257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Hard Disk Controllers</a:t>
            </a:r>
          </a:p>
          <a:p>
            <a:pPr lvl="1"/>
            <a:r>
              <a:rPr lang="en-US" dirty="0" smtClean="0"/>
              <a:t>SATA, EIDE, SCSI and SAS</a:t>
            </a:r>
          </a:p>
          <a:p>
            <a:r>
              <a:rPr lang="en-US" dirty="0" smtClean="0"/>
              <a:t>External and Removable Hard disks</a:t>
            </a:r>
          </a:p>
          <a:p>
            <a:r>
              <a:rPr lang="en-US" dirty="0" smtClean="0"/>
              <a:t>RAID and Online Storage</a:t>
            </a:r>
          </a:p>
          <a:p>
            <a:r>
              <a:rPr lang="en-US" dirty="0" smtClean="0"/>
              <a:t>Zip Disk</a:t>
            </a:r>
          </a:p>
          <a:p>
            <a:r>
              <a:rPr lang="en-US" dirty="0" smtClean="0"/>
              <a:t>Tape Drive</a:t>
            </a:r>
          </a:p>
          <a:p>
            <a:r>
              <a:rPr lang="en-US" dirty="0" smtClean="0"/>
              <a:t>Optical Discs</a:t>
            </a:r>
          </a:p>
          <a:p>
            <a:pPr lvl="1"/>
            <a:r>
              <a:rPr lang="en-US" dirty="0" smtClean="0"/>
              <a:t>How a Laser Reads Data</a:t>
            </a:r>
          </a:p>
          <a:p>
            <a:pPr lvl="1"/>
            <a:r>
              <a:rPr lang="en-US" dirty="0" smtClean="0"/>
              <a:t>CD-ROM, CD-R, CD-RW, </a:t>
            </a:r>
            <a:r>
              <a:rPr lang="en-US" dirty="0" err="1" smtClean="0"/>
              <a:t>PhotoCD</a:t>
            </a:r>
            <a:r>
              <a:rPr lang="en-US" dirty="0" smtClean="0"/>
              <a:t>, Archive CD</a:t>
            </a:r>
          </a:p>
          <a:p>
            <a:pPr lvl="1"/>
            <a:r>
              <a:rPr lang="en-US" dirty="0" smtClean="0"/>
              <a:t>DVD ROM, DVR+/-R, DVD-RW, DVD-RAM</a:t>
            </a:r>
          </a:p>
          <a:p>
            <a:pPr lvl="1"/>
            <a:r>
              <a:rPr lang="en-US" dirty="0" smtClean="0"/>
              <a:t>Drive speed and Writing time</a:t>
            </a:r>
          </a:p>
          <a:p>
            <a:pPr lvl="1"/>
            <a:r>
              <a:rPr lang="en-US" dirty="0" smtClean="0"/>
              <a:t>Care of Optical Discs</a:t>
            </a:r>
          </a:p>
          <a:p>
            <a:endParaRPr lang="en-US" dirty="0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Websites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8600" y="1295400"/>
            <a:ext cx="8610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2"/>
              </a:rPr>
              <a:t>https://en.wikipedia.org/wiki/SATA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3"/>
              </a:rPr>
              <a:t>https://en.wikipedia.org/wiki/Parallel_ATA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2800" kern="0" dirty="0" smtClean="0">
                <a:effectLst/>
                <a:latin typeface="+mn-lt"/>
                <a:ea typeface="新細明體" pitchFamily="18" charset="-120"/>
                <a:hlinkClick r:id="rId4"/>
              </a:rPr>
              <a:t>https://en.wikipedia.org/wiki/Serial_attached_SCSI</a:t>
            </a:r>
            <a:endParaRPr lang="en-US" altLang="zh-TW" sz="28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5"/>
              </a:rPr>
              <a:t>https://en.wikipedia.org/wiki/SCSI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6"/>
              </a:rPr>
              <a:t>https://en.wikipedia.org/wiki/RAID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7"/>
              </a:rPr>
              <a:t>https://en.wikipedia.org/wiki/Zip_disk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8"/>
              </a:rPr>
              <a:t>https://en.wikipedia.org/wiki/Tape_Drive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9"/>
              </a:rPr>
              <a:t>https://en.wikipedia.org/wiki/Optical_disc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kern="0" dirty="0" smtClean="0">
                <a:effectLst/>
                <a:latin typeface="+mn-lt"/>
                <a:ea typeface="新細明體" pitchFamily="18" charset="-120"/>
                <a:hlinkClick r:id="rId10"/>
              </a:rPr>
              <a:t>https://en.wikipedia.org/wiki/Blu-ray_Disc</a:t>
            </a: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defRPr/>
            </a:pP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altLang="zh-TW" sz="30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kumimoji="0" lang="en-US" altLang="zh-TW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Lecture_12</Template>
  <TotalTime>6375</TotalTime>
  <Words>1866</Words>
  <Application>Microsoft Office PowerPoint</Application>
  <PresentationFormat>On-screen Show (4:3)</PresentationFormat>
  <Paragraphs>354</Paragraphs>
  <Slides>45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Edge</vt:lpstr>
      <vt:lpstr>CSC 101 Introduction to Computing  Lecture 14 </vt:lpstr>
      <vt:lpstr>Last Lecture Summary </vt:lpstr>
      <vt:lpstr>Hard Disk Controller</vt:lpstr>
      <vt:lpstr>Hard Disk Controllers</vt:lpstr>
      <vt:lpstr>EIDE</vt:lpstr>
      <vt:lpstr>SCSI</vt:lpstr>
      <vt:lpstr>SAS</vt:lpstr>
      <vt:lpstr>External and Removable Hard Disks</vt:lpstr>
      <vt:lpstr>External Hard disks</vt:lpstr>
      <vt:lpstr>External Hard Disks - Advantages</vt:lpstr>
      <vt:lpstr>RAID</vt:lpstr>
      <vt:lpstr>Online Storage</vt:lpstr>
      <vt:lpstr>Zip Disk</vt:lpstr>
      <vt:lpstr>Tape Drives</vt:lpstr>
      <vt:lpstr>Data Storage on Tape</vt:lpstr>
      <vt:lpstr>Optical Disks</vt:lpstr>
      <vt:lpstr>Optical Disks</vt:lpstr>
      <vt:lpstr>Arrangement of Sectors</vt:lpstr>
      <vt:lpstr>How a Laser Reads Data </vt:lpstr>
      <vt:lpstr>Disc formats</vt:lpstr>
      <vt:lpstr>CD-ROM</vt:lpstr>
      <vt:lpstr>CD-ROM</vt:lpstr>
      <vt:lpstr>CD ROM Size and Capacity</vt:lpstr>
      <vt:lpstr>CD Recordable (CD-R)</vt:lpstr>
      <vt:lpstr>CD Rewritable (CD-RW)</vt:lpstr>
      <vt:lpstr>Photo CD</vt:lpstr>
      <vt:lpstr>Picture CD</vt:lpstr>
      <vt:lpstr>Archive Disc</vt:lpstr>
      <vt:lpstr>How an Archive Disc Works</vt:lpstr>
      <vt:lpstr>DVD-ROM</vt:lpstr>
      <vt:lpstr>How DVD-ROM Stores Data</vt:lpstr>
      <vt:lpstr>DVD working</vt:lpstr>
      <vt:lpstr>DVD-ROM</vt:lpstr>
      <vt:lpstr>DVD-RW</vt:lpstr>
      <vt:lpstr>DVD-R</vt:lpstr>
      <vt:lpstr>DVD RAM</vt:lpstr>
      <vt:lpstr>Blu-ray Disc</vt:lpstr>
      <vt:lpstr>Slide 38</vt:lpstr>
      <vt:lpstr>Slide 39</vt:lpstr>
      <vt:lpstr>Data Transfer Rate</vt:lpstr>
      <vt:lpstr>Drive Speed and Writing Time</vt:lpstr>
      <vt:lpstr>Care of Optical Discs</vt:lpstr>
      <vt:lpstr>Storage Devices Comparison</vt:lpstr>
      <vt:lpstr>Summary</vt:lpstr>
      <vt:lpstr>Recommended Websites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subject>Introduction to Computing</dc:subject>
  <dc:creator>Dr. Iftikhar Azim Niaz</dc:creator>
  <cp:lastModifiedBy>NTS</cp:lastModifiedBy>
  <cp:revision>500</cp:revision>
  <dcterms:created xsi:type="dcterms:W3CDTF">2004-10-06T00:41:44Z</dcterms:created>
  <dcterms:modified xsi:type="dcterms:W3CDTF">2012-05-29T06:00:42Z</dcterms:modified>
</cp:coreProperties>
</file>